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3.xml" ContentType="application/vnd.openxmlformats-officedocument.presentationml.comments+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notesSlides/notesSlide8.xml" ContentType="application/vnd.openxmlformats-officedocument.presentationml.notesSlide+xml"/>
  <Override PartName="/ppt/comments/comment9.xml" ContentType="application/vnd.openxmlformats-officedocument.presentationml.comments+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8" r:id="rId3"/>
    <p:sldId id="2084" r:id="rId4"/>
    <p:sldId id="2072" r:id="rId5"/>
    <p:sldId id="297" r:id="rId6"/>
    <p:sldId id="2075" r:id="rId7"/>
    <p:sldId id="2076" r:id="rId8"/>
    <p:sldId id="261" r:id="rId9"/>
    <p:sldId id="2077" r:id="rId10"/>
    <p:sldId id="481" r:id="rId11"/>
    <p:sldId id="2088" r:id="rId12"/>
    <p:sldId id="2079" r:id="rId13"/>
    <p:sldId id="301" r:id="rId14"/>
    <p:sldId id="488" r:id="rId15"/>
    <p:sldId id="1358" r:id="rId16"/>
    <p:sldId id="302" r:id="rId17"/>
    <p:sldId id="2089" r:id="rId18"/>
    <p:sldId id="2080" r:id="rId19"/>
    <p:sldId id="1354" r:id="rId20"/>
    <p:sldId id="2083" r:id="rId21"/>
    <p:sldId id="2091" r:id="rId22"/>
    <p:sldId id="293" r:id="rId23"/>
    <p:sldId id="294" r:id="rId24"/>
    <p:sldId id="296" r:id="rId25"/>
    <p:sldId id="2085" r:id="rId26"/>
    <p:sldId id="300" r:id="rId27"/>
    <p:sldId id="2086" r:id="rId28"/>
    <p:sldId id="2090" r:id="rId29"/>
    <p:sldId id="282" r:id="rId30"/>
    <p:sldId id="259" r:id="rId31"/>
    <p:sldId id="498" r:id="rId32"/>
    <p:sldId id="1361" r:id="rId33"/>
    <p:sldId id="1362" r:id="rId34"/>
    <p:sldId id="500" r:id="rId35"/>
    <p:sldId id="496" r:id="rId36"/>
    <p:sldId id="1363" r:id="rId37"/>
    <p:sldId id="299" r:id="rId38"/>
    <p:sldId id="489" r:id="rId39"/>
    <p:sldId id="303" r:id="rId40"/>
    <p:sldId id="2074" r:id="rId41"/>
    <p:sldId id="1356" r:id="rId42"/>
    <p:sldId id="2078" r:id="rId43"/>
    <p:sldId id="2087" r:id="rId44"/>
    <p:sldId id="1357" r:id="rId45"/>
    <p:sldId id="2081" r:id="rId46"/>
    <p:sldId id="30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eke, Ferdinand" initials="WF" lastIdx="19" clrIdx="0">
    <p:extLst>
      <p:ext uri="{19B8F6BF-5375-455C-9EA6-DF929625EA0E}">
        <p15:presenceInfo xmlns:p15="http://schemas.microsoft.com/office/powerpoint/2012/main" userId="S::willeke@bnl.gov::ffc4c7bc-7de1-4bd6-80f6-93e53c4f1716" providerId="AD"/>
      </p:ext>
    </p:extLst>
  </p:cmAuthor>
  <p:cmAuthor id="2" name="Willeke, Ferdinand" initials="WF [2]" lastIdx="4" clrIdx="1">
    <p:extLst>
      <p:ext uri="{19B8F6BF-5375-455C-9EA6-DF929625EA0E}">
        <p15:presenceInfo xmlns:p15="http://schemas.microsoft.com/office/powerpoint/2012/main" userId="Willeke, Ferdin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24407B"/>
    <a:srgbClr val="4EA5DB"/>
    <a:srgbClr val="CCFF99"/>
    <a:srgbClr val="3051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3"/>
    <p:restoredTop sz="94646"/>
  </p:normalViewPr>
  <p:slideViewPr>
    <p:cSldViewPr snapToGrid="0" snapToObjects="1">
      <p:cViewPr varScale="1">
        <p:scale>
          <a:sx n="92" d="100"/>
          <a:sy n="92" d="100"/>
        </p:scale>
        <p:origin x="33"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bnl\c-adnas\willeke\e-RHIC\Design-Documents\Copy%20of%20erhic_lumi_energyOptimized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7362923070777"/>
          <c:y val="2.8524640844641593E-2"/>
          <c:w val="0.85317364276833796"/>
          <c:h val="0.81127156198498396"/>
        </c:manualLayout>
      </c:layout>
      <c:scatterChart>
        <c:scatterStyle val="lineMarker"/>
        <c:varyColors val="0"/>
        <c:ser>
          <c:idx val="1"/>
          <c:order val="1"/>
          <c:tx>
            <c:v>Full Scope -HD</c:v>
          </c:tx>
          <c:spPr>
            <a:ln w="60325">
              <a:solidFill>
                <a:srgbClr val="0070C0"/>
              </a:solidFill>
            </a:ln>
          </c:spPr>
          <c:marker>
            <c:symbol val="circle"/>
            <c:size val="7"/>
            <c:spPr>
              <a:solidFill>
                <a:srgbClr val="0070C0"/>
              </a:solidFill>
              <a:ln w="3175">
                <a:solidFill>
                  <a:srgbClr val="000000"/>
                </a:solidFill>
              </a:ln>
            </c:spPr>
          </c:marker>
          <c:xVal>
            <c:numRef>
              <c:f>Combined!$C$3:$C$7</c:f>
              <c:numCache>
                <c:formatCode>General</c:formatCode>
                <c:ptCount val="5"/>
                <c:pt idx="0">
                  <c:v>20.248456731316587</c:v>
                </c:pt>
                <c:pt idx="1">
                  <c:v>44.721359549995796</c:v>
                </c:pt>
                <c:pt idx="2">
                  <c:v>63.245553203367585</c:v>
                </c:pt>
                <c:pt idx="3">
                  <c:v>104.88088481701516</c:v>
                </c:pt>
                <c:pt idx="4">
                  <c:v>140.71247279470288</c:v>
                </c:pt>
              </c:numCache>
            </c:numRef>
          </c:xVal>
          <c:yVal>
            <c:numRef>
              <c:f>Combined!$D$3:$D$7</c:f>
              <c:numCache>
                <c:formatCode>General</c:formatCode>
                <c:ptCount val="5"/>
                <c:pt idx="0">
                  <c:v>0.44</c:v>
                </c:pt>
                <c:pt idx="1">
                  <c:v>3.16</c:v>
                </c:pt>
                <c:pt idx="2">
                  <c:v>4.3499999999999996</c:v>
                </c:pt>
                <c:pt idx="3">
                  <c:v>10.050000000000001</c:v>
                </c:pt>
                <c:pt idx="4">
                  <c:v>1.93</c:v>
                </c:pt>
              </c:numCache>
            </c:numRef>
          </c:yVal>
          <c:smooth val="0"/>
          <c:extLst>
            <c:ext xmlns:c16="http://schemas.microsoft.com/office/drawing/2014/chart" uri="{C3380CC4-5D6E-409C-BE32-E72D297353CC}">
              <c16:uniqueId val="{00000000-345F-45E9-9332-3E2E6FEFDE81}"/>
            </c:ext>
          </c:extLst>
        </c:ser>
        <c:ser>
          <c:idx val="2"/>
          <c:order val="2"/>
          <c:tx>
            <c:v>Low energy optimized</c:v>
          </c:tx>
          <c:spPr>
            <a:ln w="60325">
              <a:solidFill>
                <a:srgbClr val="C00000"/>
              </a:solidFill>
            </a:ln>
          </c:spPr>
          <c:marker>
            <c:symbol val="circle"/>
            <c:size val="8"/>
            <c:spPr>
              <a:solidFill>
                <a:srgbClr val="C00000"/>
              </a:solidFill>
              <a:ln>
                <a:solidFill>
                  <a:srgbClr val="000000"/>
                </a:solidFill>
              </a:ln>
            </c:spPr>
          </c:marker>
          <c:xVal>
            <c:numRef>
              <c:f>Combined!$C$14:$C$20</c:f>
              <c:numCache>
                <c:formatCode>General</c:formatCode>
                <c:ptCount val="7"/>
                <c:pt idx="0">
                  <c:v>20.248456731316587</c:v>
                </c:pt>
                <c:pt idx="1">
                  <c:v>44.721359549995796</c:v>
                </c:pt>
                <c:pt idx="2">
                  <c:v>63.245553203367585</c:v>
                </c:pt>
                <c:pt idx="3">
                  <c:v>80</c:v>
                </c:pt>
                <c:pt idx="4">
                  <c:v>101.9803902718557</c:v>
                </c:pt>
                <c:pt idx="5">
                  <c:v>120</c:v>
                </c:pt>
                <c:pt idx="6">
                  <c:v>140.71247279470288</c:v>
                </c:pt>
              </c:numCache>
            </c:numRef>
          </c:xVal>
          <c:yVal>
            <c:numRef>
              <c:f>Combined!$D$14:$D$20</c:f>
              <c:numCache>
                <c:formatCode>General</c:formatCode>
                <c:ptCount val="7"/>
                <c:pt idx="0">
                  <c:v>1.27</c:v>
                </c:pt>
                <c:pt idx="1">
                  <c:v>10.34</c:v>
                </c:pt>
                <c:pt idx="2">
                  <c:v>12.4</c:v>
                </c:pt>
                <c:pt idx="3">
                  <c:v>10.78</c:v>
                </c:pt>
                <c:pt idx="4">
                  <c:v>5.4</c:v>
                </c:pt>
                <c:pt idx="5">
                  <c:v>1.1100000000000001</c:v>
                </c:pt>
                <c:pt idx="6">
                  <c:v>0.1</c:v>
                </c:pt>
              </c:numCache>
            </c:numRef>
          </c:yVal>
          <c:smooth val="0"/>
          <c:extLst>
            <c:ext xmlns:c16="http://schemas.microsoft.com/office/drawing/2014/chart" uri="{C3380CC4-5D6E-409C-BE32-E72D297353CC}">
              <c16:uniqueId val="{00000001-345F-45E9-9332-3E2E6FEFDE81}"/>
            </c:ext>
          </c:extLst>
        </c:ser>
        <c:dLbls>
          <c:showLegendKey val="0"/>
          <c:showVal val="0"/>
          <c:showCatName val="0"/>
          <c:showSerName val="0"/>
          <c:showPercent val="0"/>
          <c:showBubbleSize val="0"/>
        </c:dLbls>
        <c:axId val="-2110380552"/>
        <c:axId val="-2110371448"/>
        <c:extLst>
          <c:ext xmlns:c15="http://schemas.microsoft.com/office/drawing/2012/chart" uri="{02D57815-91ED-43cb-92C2-25804820EDAC}">
            <c15:filteredScatterSeries>
              <c15:ser>
                <c:idx val="3"/>
                <c:order val="3"/>
                <c:tx>
                  <c:v>Combined</c:v>
                </c:tx>
                <c:spPr>
                  <a:ln w="44450">
                    <a:solidFill>
                      <a:srgbClr val="00B050"/>
                    </a:solidFill>
                    <a:prstDash val="sysDash"/>
                  </a:ln>
                </c:spPr>
                <c:xVal>
                  <c:numRef>
                    <c:extLst>
                      <c:ext uri="{02D57815-91ED-43cb-92C2-25804820EDAC}">
                        <c15:formulaRef>
                          <c15:sqref>Combined!$C$25:$C$30</c15:sqref>
                        </c15:formulaRef>
                      </c:ext>
                    </c:extLst>
                    <c:numCache>
                      <c:formatCode>General</c:formatCode>
                      <c:ptCount val="6"/>
                      <c:pt idx="0">
                        <c:v>20.248456731316587</c:v>
                      </c:pt>
                      <c:pt idx="1">
                        <c:v>44.721359549995796</c:v>
                      </c:pt>
                      <c:pt idx="2">
                        <c:v>63.245553203367585</c:v>
                      </c:pt>
                      <c:pt idx="3">
                        <c:v>80</c:v>
                      </c:pt>
                      <c:pt idx="4">
                        <c:v>104.88088481701516</c:v>
                      </c:pt>
                      <c:pt idx="5">
                        <c:v>140.71247279470288</c:v>
                      </c:pt>
                    </c:numCache>
                  </c:numRef>
                </c:xVal>
                <c:yVal>
                  <c:numRef>
                    <c:extLst>
                      <c:ext uri="{02D57815-91ED-43cb-92C2-25804820EDAC}">
                        <c15:formulaRef>
                          <c15:sqref>Combined!$D$25:$D$30</c15:sqref>
                        </c15:formulaRef>
                      </c:ext>
                    </c:extLst>
                    <c:numCache>
                      <c:formatCode>General</c:formatCode>
                      <c:ptCount val="6"/>
                      <c:pt idx="0">
                        <c:v>1.27</c:v>
                      </c:pt>
                      <c:pt idx="1">
                        <c:v>10.34</c:v>
                      </c:pt>
                      <c:pt idx="2">
                        <c:v>12.4</c:v>
                      </c:pt>
                      <c:pt idx="3">
                        <c:v>10.78</c:v>
                      </c:pt>
                      <c:pt idx="4">
                        <c:v>10.050000000000001</c:v>
                      </c:pt>
                      <c:pt idx="5">
                        <c:v>1.93</c:v>
                      </c:pt>
                    </c:numCache>
                  </c:numRef>
                </c:yVal>
                <c:smooth val="0"/>
                <c:extLst>
                  <c:ext xmlns:c16="http://schemas.microsoft.com/office/drawing/2014/chart" uri="{C3380CC4-5D6E-409C-BE32-E72D297353CC}">
                    <c16:uniqueId val="{00000003-345F-45E9-9332-3E2E6FEFDE81}"/>
                  </c:ext>
                </c:extLst>
              </c15:ser>
            </c15:filteredScatterSeries>
          </c:ext>
        </c:extLst>
      </c:scatterChart>
      <c:scatterChart>
        <c:scatterStyle val="lineMarker"/>
        <c:varyColors val="0"/>
        <c:ser>
          <c:idx val="0"/>
          <c:order val="0"/>
          <c:spPr>
            <a:ln w="25400">
              <a:solidFill>
                <a:schemeClr val="tx1"/>
              </a:solidFill>
            </a:ln>
          </c:spPr>
          <c:marker>
            <c:spPr>
              <a:noFill/>
              <a:ln w="25400">
                <a:noFill/>
              </a:ln>
            </c:spPr>
          </c:marker>
          <c:xVal>
            <c:numRef>
              <c:f>#REF!</c:f>
            </c:numRef>
          </c:xVal>
          <c:yVal>
            <c:numRef>
              <c:f>#REF!</c:f>
              <c:numCache>
                <c:formatCode>General</c:formatCode>
                <c:ptCount val="1"/>
                <c:pt idx="0">
                  <c:v>1</c:v>
                </c:pt>
              </c:numCache>
            </c:numRef>
          </c:yVal>
          <c:smooth val="0"/>
          <c:extLst>
            <c:ext xmlns:c16="http://schemas.microsoft.com/office/drawing/2014/chart" uri="{C3380CC4-5D6E-409C-BE32-E72D297353CC}">
              <c16:uniqueId val="{00000002-345F-45E9-9332-3E2E6FEFDE81}"/>
            </c:ext>
          </c:extLst>
        </c:ser>
        <c:dLbls>
          <c:showLegendKey val="0"/>
          <c:showVal val="0"/>
          <c:showCatName val="0"/>
          <c:showSerName val="0"/>
          <c:showPercent val="0"/>
          <c:showBubbleSize val="0"/>
        </c:dLbls>
        <c:axId val="440829328"/>
        <c:axId val="436983152"/>
      </c:scatterChart>
      <c:valAx>
        <c:axId val="-2110380552"/>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95000"/>
                        <a:lumOff val="5000"/>
                      </a:schemeClr>
                    </a:solidFill>
                    <a:latin typeface="+mn-lt"/>
                    <a:ea typeface="+mn-ea"/>
                    <a:cs typeface="+mn-cs"/>
                  </a:defRPr>
                </a:pPr>
                <a:r>
                  <a:rPr lang="en-US" sz="2000" b="0">
                    <a:solidFill>
                      <a:srgbClr val="0D0D0D"/>
                    </a:solidFill>
                  </a:rPr>
                  <a:t>Center</a:t>
                </a:r>
                <a:r>
                  <a:rPr lang="en-US" sz="2000" b="0" baseline="0">
                    <a:solidFill>
                      <a:srgbClr val="0D0D0D"/>
                    </a:solidFill>
                  </a:rPr>
                  <a:t> </a:t>
                </a:r>
                <a:r>
                  <a:rPr lang="en-US" sz="2000" b="0">
                    <a:solidFill>
                      <a:srgbClr val="0D0D0D"/>
                    </a:solidFill>
                  </a:rPr>
                  <a:t>of</a:t>
                </a:r>
                <a:r>
                  <a:rPr lang="en-US" sz="2000" b="0" baseline="0">
                    <a:solidFill>
                      <a:srgbClr val="0D0D0D"/>
                    </a:solidFill>
                  </a:rPr>
                  <a:t> </a:t>
                </a:r>
                <a:r>
                  <a:rPr lang="en-US" sz="2000" b="0">
                    <a:solidFill>
                      <a:srgbClr val="0D0D0D"/>
                    </a:solidFill>
                  </a:rPr>
                  <a:t>Mass Energy</a:t>
                </a:r>
                <a:r>
                  <a:rPr lang="en-US" sz="2000" b="0" baseline="0">
                    <a:solidFill>
                      <a:srgbClr val="0D0D0D"/>
                    </a:solidFill>
                  </a:rPr>
                  <a:t> [</a:t>
                </a:r>
                <a:r>
                  <a:rPr lang="en-US" sz="2000" b="0">
                    <a:solidFill>
                      <a:srgbClr val="0D0D0D"/>
                    </a:solidFill>
                  </a:rPr>
                  <a:t>GeV]</a:t>
                </a:r>
              </a:p>
            </c:rich>
          </c:tx>
          <c:layout>
            <c:manualLayout>
              <c:xMode val="edge"/>
              <c:yMode val="edge"/>
              <c:x val="0.3188608983387361"/>
              <c:y val="0.91525774791728931"/>
            </c:manualLayout>
          </c:layout>
          <c:overlay val="0"/>
          <c:spPr>
            <a:noFill/>
            <a:ln>
              <a:noFill/>
            </a:ln>
            <a:effectLst/>
          </c:spPr>
        </c:title>
        <c:numFmt formatCode="General" sourceLinked="1"/>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0D0D0D"/>
                </a:solidFill>
                <a:latin typeface="+mn-lt"/>
                <a:ea typeface="+mn-ea"/>
                <a:cs typeface="+mn-cs"/>
              </a:defRPr>
            </a:pPr>
            <a:endParaRPr lang="en-US"/>
          </a:p>
        </c:txPr>
        <c:crossAx val="-2110371448"/>
        <c:crossesAt val="0.01"/>
        <c:crossBetween val="midCat"/>
        <c:majorUnit val="40"/>
        <c:minorUnit val="10"/>
      </c:valAx>
      <c:valAx>
        <c:axId val="-2110371448"/>
        <c:scaling>
          <c:logBase val="10"/>
          <c:orientation val="minMax"/>
          <c:max val="100"/>
          <c:min val="1.0000000000000002E-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 sourceLinked="0"/>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0D0D0D"/>
                </a:solidFill>
                <a:latin typeface="+mn-lt"/>
                <a:ea typeface="+mn-ea"/>
                <a:cs typeface="+mn-cs"/>
              </a:defRPr>
            </a:pPr>
            <a:endParaRPr lang="en-US"/>
          </a:p>
        </c:txPr>
        <c:crossAx val="-2110380552"/>
        <c:crosses val="autoZero"/>
        <c:crossBetween val="midCat"/>
        <c:majorUnit val="10"/>
      </c:valAx>
      <c:valAx>
        <c:axId val="436983152"/>
        <c:scaling>
          <c:logBase val="10"/>
          <c:orientation val="minMax"/>
          <c:max val="20"/>
          <c:min val="0.1"/>
        </c:scaling>
        <c:delete val="0"/>
        <c:axPos val="r"/>
        <c:numFmt formatCode="General" sourceLinked="1"/>
        <c:majorTickMark val="out"/>
        <c:minorTickMark val="none"/>
        <c:tickLblPos val="none"/>
        <c:crossAx val="440829328"/>
        <c:crosses val="max"/>
        <c:crossBetween val="midCat"/>
      </c:valAx>
      <c:valAx>
        <c:axId val="440829328"/>
        <c:scaling>
          <c:orientation val="minMax"/>
        </c:scaling>
        <c:delete val="1"/>
        <c:axPos val="b"/>
        <c:numFmt formatCode="General" sourceLinked="1"/>
        <c:majorTickMark val="out"/>
        <c:minorTickMark val="none"/>
        <c:tickLblPos val="nextTo"/>
        <c:crossAx val="436983152"/>
        <c:crosses val="autoZero"/>
        <c:crossBetween val="midCat"/>
      </c:valAx>
      <c:spPr>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8-19T11:05:18.105" idx="2">
    <p:pos x="10" y="10"/>
    <p:text>This presentation provides an overview of how the performance parameters of the BNL EIC are reached, and and summarizes the corresponding accelerator design.</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8-20T11:50:51.772" idx="19">
    <p:pos x="5369" y="492"/>
    <p:text>- The BNL-EIC will benefit from two large existing detector halls in IR6 and IR 8 respectively
- They are fully equipped with infrastructure such as  power, water and cryogenics supplies, overhead crane, ….                                                        - Two IRs can be implemented in the BNL-EIC lattice and can be accommodated within the beam dynamics parameters envelope
The two IRs can be laid out identically, or could be optimized maximum luminosity at different center of mass energies.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8-19T11:17:39.773" idx="3">
    <p:pos x="10" y="10"/>
    <p:text>This talk is structured according to the key performance parameters of the BNL EIC: Center of mass energy, luminosity, Polarization, Ion species, and multoiple interaction regions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8-20T11:46:33.972" idx="17">
    <p:pos x="10" y="10"/>
    <p:text>- CeC is  a novel scheme which has not yet been demonstrated experimentally, but fortunately, the BNL EIC does not depen on this scheme. Instead, we might use the existing Blue ring and accelerator a fresh hadron beam while a hadrons ofthe yellow are colliding with electrons. This way a fresh beam is provided every hour, a time too short for deteriorating the emittance due to the modest IBS time of tau&gt;2h.</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8-19T13:22:39.722" idx="7">
    <p:pos x="10" y="10"/>
    <p:text>The cartoon on this viewgraph shows the four EIC rings in the RHIC tunnel.  *Hadrons are stored in the Yellow Ring.                                                     *The electron ring in light blue changes its radial position from insite to outsite of the EIC hadron ring to match the hdron ring circumference                                                                            * The potential hadron on energy injector is shown in blue (Blue Ring).                                                     * The electron injector is shown in red.                         * Hadrons are injected at 6 o'clock, electrons at 2 o'clock.                                                                         * potential detector and IR locations are at 6 o'clock and at 8 o'clock                                                             * The drawing on the lower right depicts an propery scaled view of the complex</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8-19T15:54:22.601" idx="10">
    <p:pos x="10" y="10"/>
    <p:text>VERSION II: MORE DETAILED                                 The BNL EIC high Luminosity design is based on experience on existing ep, pp, e+e- colliders. Parameters are ambitious  but remain within values which have already been demonstrated.                                                 - high bunch charge,  Ne=1.7E11, Np=0.7E11 demonstrated  e+e-colliders and RHIC                                                  -  many bunches (up to 1160) which togther imply                                                                       - large beam currents Ie=2.5A (demonstrated at KEKB) , Ip=1A (Irhic= 0.25A) , and                                            - a crossing angle 25mr geometry as well as                              - small beam size at the collision point 92/8 um which is achieved by                                                                         - small emittance eps-py 1.2 nm and                                                - strong focusing betaye,p = 6,cm,5cm. Strong focusing in turn                                               - requires short bunches sigmap=7cm                                                                   - Strong hadron cooling taucool = 2h will allow to main the small hadron emittance and small bunch length                                                             - alternatively, the same performance is reached by frequent on energy injections                                  -The large beam density cause a large tuneshift zeta-ey=0.09 , zetapy = 0.012 for the particles in the opposite beam. (demonstrated in RHIC, HERA, b-factories)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8-19T16:38:05" idx="11">
    <p:pos x="10" y="10"/>
    <p:text>VERSION III: same as before, alternative appearance                                                    The BNL EIC high Luminosity design is based on experience on existing ep, pp, e+e- colliders. Parameters are ambitious  but remain within values which have already been demonstrated.                                                 - high bunch charge,  Ne=1.7E11, Np=0.7E11 demonstrated  e+e-colliders and RHIC                                                  -  many bunches (up to 1160) which togther imply                                                                       - large beam currents Ie=2.5A (demonstrated at KEKB) , Ip=1A (Irhic= 0.25A) , and                                            - a crossing angle 25mr geometry as well as                              - small beam size at the collision point 92/8 um which is achieved by                                                                         - small emittance eps-py 1.2 nm and                                                - strong focusing betaye,p = 6,cm,5cm. Strong focusing in turn                                               - requires short bunches sigmap=7cm                                                                   - Strong hadron cooling taucool = 2h will allow to main the small hadron emittance and small bunch length                                                             - alternatively, the same performance is reached by frequent on energy injections                                  -The large beam density cause a large tuneshift zeta-ey=0.09 , zetapy = 0.012 for the particles in the opposite beam. (demonstrated in RHIC, HERA, b-factories)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8-20T11:20:59.479" idx="15">
    <p:pos x="10" y="10"/>
    <p:text>Large luminosity requires short and intense beam bunches with a small beam emittance.  such bunches are subject to emittance blow up due to Intra beam scattering, relativistcally enhanced Coulomb scattering of particles inside the bunch.                                                   - Strong Hadron cooling at high beam energy will counteract such growth and maintain a nearly contant beam emittance and luminosity during a run.                                                                            -Classical electron cooling of hadron beams works only up to a few energy of hadron beam energy.                                                             - For highest hadron beam energies &gt;100 GeV, coherent electron cooling is envisioned which works almost independently of beam energy.                       - It is an extensions of the well established stoachastic cooling technique to larger band width by using an an electron beam and beam dydnamic instead of pickers, cables, amplifier sand kickers.                                                                  - BNL EICs ion beam can be cooled with the existing RHIC stochastic cooling system with an only modest upgrade.                                                - For protons the novel coherent electron cooling systems is being developed.</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8-19T14:56:18.624" idx="9">
    <p:pos x="10" y="10"/>
    <p:text>Version I: strongly simplified                                   The BNL EIC high Luminosity design is based on experience on existing ep, pp, e+e- colliders. Parameters are ambitious  but remain within values which have lready been demonstrated.                                                 - high bunch charge,                                                    -  many bunches which togther imply                               - large beam currents and                                            - a crossing angle geometry as well as                              - small beam size at the collision point which is achieved by                                                                         - small emittance and                                                - strong focusing. Strong focusing in turn                  - requires short bunches.                                                                   - Strong hadron cooling will allow to main the small hadron emittance and small bunch length                                                  - alternatively, the same performance is reached by frequent on energy injections                                  -The large beam density cause a large tuneshift for the particles in the opposite beam. Maximum values demonstrated at other facilities are not exceeded.</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8-20T11:14:24.054" idx="14">
    <p:pos x="10" y="10"/>
    <p:text>This viewgraph showd a 3-D rendering of the base solutions of the interaction regions with                                                     - the colliding beam detector                                             - superconducting final focus mangets, many of them to be build by the cost effective direct wind procedures developed at BNL and implemented in several colliders                                                                -crab cavities, and                                                                     -pairs of spin rotators magnets                                            -This layout allows to focus the beams down to a few cms of beta functions.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6C47C514-B5E3-415C-88C7-55A9E0FA426E}" type="datetimeFigureOut">
              <a:rPr lang="en-US" smtClean="0"/>
              <a:t>9/18/2019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7C7C95DC-3631-4199-BD92-062C4D643555}" type="slidenum">
              <a:rPr lang="en-US" smtClean="0"/>
              <a:t>‹#›</a:t>
            </a:fld>
            <a:endParaRPr lang="en-US"/>
          </a:p>
        </p:txBody>
      </p:sp>
    </p:spTree>
    <p:extLst>
      <p:ext uri="{BB962C8B-B14F-4D97-AF65-F5344CB8AC3E}">
        <p14:creationId xmlns:p14="http://schemas.microsoft.com/office/powerpoint/2010/main" val="69906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7</a:t>
            </a:fld>
            <a:endParaRPr lang="en-US"/>
          </a:p>
        </p:txBody>
      </p:sp>
    </p:spTree>
    <p:extLst>
      <p:ext uri="{BB962C8B-B14F-4D97-AF65-F5344CB8AC3E}">
        <p14:creationId xmlns:p14="http://schemas.microsoft.com/office/powerpoint/2010/main" val="307184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8</a:t>
            </a:fld>
            <a:endParaRPr lang="en-US"/>
          </a:p>
        </p:txBody>
      </p:sp>
    </p:spTree>
    <p:extLst>
      <p:ext uri="{BB962C8B-B14F-4D97-AF65-F5344CB8AC3E}">
        <p14:creationId xmlns:p14="http://schemas.microsoft.com/office/powerpoint/2010/main" val="219532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18</a:t>
            </a:fld>
            <a:endParaRPr lang="en-US"/>
          </a:p>
        </p:txBody>
      </p:sp>
    </p:spTree>
    <p:extLst>
      <p:ext uri="{BB962C8B-B14F-4D97-AF65-F5344CB8AC3E}">
        <p14:creationId xmlns:p14="http://schemas.microsoft.com/office/powerpoint/2010/main" val="59560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18C55E-B25D-49F7-AC7B-3685D67F1C3C}" type="slidenum">
              <a:rPr lang="en-US" smtClean="0"/>
              <a:t>29</a:t>
            </a:fld>
            <a:endParaRPr lang="en-US"/>
          </a:p>
        </p:txBody>
      </p:sp>
    </p:spTree>
    <p:extLst>
      <p:ext uri="{BB962C8B-B14F-4D97-AF65-F5344CB8AC3E}">
        <p14:creationId xmlns:p14="http://schemas.microsoft.com/office/powerpoint/2010/main" val="3420413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31</a:t>
            </a:fld>
            <a:endParaRPr lang="en-US"/>
          </a:p>
        </p:txBody>
      </p:sp>
    </p:spTree>
    <p:extLst>
      <p:ext uri="{BB962C8B-B14F-4D97-AF65-F5344CB8AC3E}">
        <p14:creationId xmlns:p14="http://schemas.microsoft.com/office/powerpoint/2010/main" val="76378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32</a:t>
            </a:fld>
            <a:endParaRPr lang="en-US"/>
          </a:p>
        </p:txBody>
      </p:sp>
    </p:spTree>
    <p:extLst>
      <p:ext uri="{BB962C8B-B14F-4D97-AF65-F5344CB8AC3E}">
        <p14:creationId xmlns:p14="http://schemas.microsoft.com/office/powerpoint/2010/main" val="391578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34</a:t>
            </a:fld>
            <a:endParaRPr lang="en-US"/>
          </a:p>
        </p:txBody>
      </p:sp>
    </p:spTree>
    <p:extLst>
      <p:ext uri="{BB962C8B-B14F-4D97-AF65-F5344CB8AC3E}">
        <p14:creationId xmlns:p14="http://schemas.microsoft.com/office/powerpoint/2010/main" val="307184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39</a:t>
            </a:fld>
            <a:endParaRPr lang="en-US"/>
          </a:p>
        </p:txBody>
      </p:sp>
    </p:spTree>
    <p:extLst>
      <p:ext uri="{BB962C8B-B14F-4D97-AF65-F5344CB8AC3E}">
        <p14:creationId xmlns:p14="http://schemas.microsoft.com/office/powerpoint/2010/main" val="35136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00236-7FFA-2C4C-9DC3-0D04F3CC4D61}"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300236-7FFA-2C4C-9DC3-0D04F3CC4D61}"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300236-7FFA-2C4C-9DC3-0D04F3CC4D61}"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300236-7FFA-2C4C-9DC3-0D04F3CC4D61}"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00236-7FFA-2C4C-9DC3-0D04F3CC4D61}"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B7300236-7FFA-2C4C-9DC3-0D04F3CC4D61}" type="datetimeFigureOut">
              <a:rPr lang="en-US" smtClean="0"/>
              <a:pPr/>
              <a:t>9/18/2019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16.jpeg"/><Relationship Id="rId10" Type="http://schemas.openxmlformats.org/officeDocument/2006/relationships/comments" Target="../comments/comment9.xml"/><Relationship Id="rId4" Type="http://schemas.openxmlformats.org/officeDocument/2006/relationships/image" Target="../media/image64.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5502" y="2526447"/>
            <a:ext cx="6418497" cy="821446"/>
          </a:xfrm>
        </p:spPr>
        <p:txBody>
          <a:bodyPr>
            <a:normAutofit fontScale="90000"/>
          </a:bodyPr>
          <a:lstStyle/>
          <a:p>
            <a:pPr algn="l"/>
            <a:r>
              <a:rPr lang="en-US" sz="4000" dirty="0"/>
              <a:t>Status of EIC Developments </a:t>
            </a:r>
          </a:p>
        </p:txBody>
      </p:sp>
      <p:sp>
        <p:nvSpPr>
          <p:cNvPr id="3" name="Subtitle 2"/>
          <p:cNvSpPr>
            <a:spLocks noGrp="1"/>
          </p:cNvSpPr>
          <p:nvPr>
            <p:ph type="subTitle" idx="1"/>
          </p:nvPr>
        </p:nvSpPr>
        <p:spPr>
          <a:xfrm>
            <a:off x="3599041" y="3846978"/>
            <a:ext cx="5544958" cy="580292"/>
          </a:xfrm>
        </p:spPr>
        <p:txBody>
          <a:bodyPr>
            <a:noAutofit/>
          </a:bodyPr>
          <a:lstStyle/>
          <a:p>
            <a:pPr algn="l"/>
            <a:r>
              <a:rPr lang="en-US" dirty="0"/>
              <a:t>F. Willeke, BNL EIC R&amp;D Team Leader</a:t>
            </a:r>
          </a:p>
          <a:p>
            <a:r>
              <a:rPr lang="en-US" dirty="0"/>
              <a:t>DOE NP Science and Technology Review</a:t>
            </a:r>
          </a:p>
          <a:p>
            <a:r>
              <a:rPr lang="en-US" dirty="0"/>
              <a:t> Sep 17-19, 2019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662" y="6221676"/>
            <a:ext cx="1006765" cy="37255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746" t="42804" r="31578" b="42693"/>
          <a:stretch/>
        </p:blipFill>
        <p:spPr>
          <a:xfrm>
            <a:off x="7291756" y="6247856"/>
            <a:ext cx="1289538" cy="264316"/>
          </a:xfrm>
          <a:prstGeom prst="rect">
            <a:avLst/>
          </a:prstGeom>
        </p:spPr>
      </p:pic>
      <p:sp>
        <p:nvSpPr>
          <p:cNvPr id="8" name="TextBox 7"/>
          <p:cNvSpPr txBox="1"/>
          <p:nvPr/>
        </p:nvSpPr>
        <p:spPr>
          <a:xfrm>
            <a:off x="3739177" y="5567917"/>
            <a:ext cx="5129551" cy="538609"/>
          </a:xfrm>
          <a:prstGeom prst="rect">
            <a:avLst/>
          </a:prstGeom>
          <a:noFill/>
        </p:spPr>
        <p:txBody>
          <a:bodyPr wrap="square" rtlCol="0">
            <a:spAutoFit/>
          </a:bodyPr>
          <a:lstStyle/>
          <a:p>
            <a:pPr algn="r"/>
            <a:r>
              <a:rPr lang="en-US" sz="2900" dirty="0">
                <a:solidFill>
                  <a:srgbClr val="4EA5DB"/>
                </a:solidFill>
                <a:latin typeface="+mj-lt"/>
                <a:ea typeface="Arial" charset="0"/>
                <a:cs typeface="Arial" charset="0"/>
              </a:rPr>
              <a:t>Electron Ion Collider – EIC at BNL</a:t>
            </a:r>
          </a:p>
        </p:txBody>
      </p:sp>
    </p:spTree>
    <p:extLst>
      <p:ext uri="{BB962C8B-B14F-4D97-AF65-F5344CB8AC3E}">
        <p14:creationId xmlns:p14="http://schemas.microsoft.com/office/powerpoint/2010/main" val="109204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8DA5-A316-4E08-9310-6D06F60BDECE}"/>
              </a:ext>
            </a:extLst>
          </p:cNvPr>
          <p:cNvSpPr>
            <a:spLocks noGrp="1"/>
          </p:cNvSpPr>
          <p:nvPr>
            <p:ph type="title"/>
          </p:nvPr>
        </p:nvSpPr>
        <p:spPr>
          <a:xfrm>
            <a:off x="219456" y="474818"/>
            <a:ext cx="8988552" cy="484748"/>
          </a:xfrm>
        </p:spPr>
        <p:txBody>
          <a:bodyPr>
            <a:noAutofit/>
          </a:bodyPr>
          <a:lstStyle/>
          <a:p>
            <a:r>
              <a:rPr lang="en-US" sz="3600" dirty="0"/>
              <a:t>EIC High Luminosity with a Crossing Angle</a:t>
            </a:r>
          </a:p>
        </p:txBody>
      </p:sp>
      <p:sp>
        <p:nvSpPr>
          <p:cNvPr id="6" name="TextBox 5">
            <a:extLst>
              <a:ext uri="{FF2B5EF4-FFF2-40B4-BE49-F238E27FC236}">
                <a16:creationId xmlns:a16="http://schemas.microsoft.com/office/drawing/2014/main" id="{A04C1FF3-9770-4A7F-9CCA-4E65331CE380}"/>
              </a:ext>
            </a:extLst>
          </p:cNvPr>
          <p:cNvSpPr txBox="1"/>
          <p:nvPr/>
        </p:nvSpPr>
        <p:spPr>
          <a:xfrm>
            <a:off x="257184" y="2093527"/>
            <a:ext cx="3493329"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However, crossing angle causes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Low luminosity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Beam dynamics issues</a:t>
            </a:r>
          </a:p>
        </p:txBody>
      </p:sp>
      <p:sp>
        <p:nvSpPr>
          <p:cNvPr id="7" name="TextBox 6">
            <a:extLst>
              <a:ext uri="{FF2B5EF4-FFF2-40B4-BE49-F238E27FC236}">
                <a16:creationId xmlns:a16="http://schemas.microsoft.com/office/drawing/2014/main" id="{79E5B8CC-E8C9-44D6-B30E-6626FC267D69}"/>
              </a:ext>
            </a:extLst>
          </p:cNvPr>
          <p:cNvSpPr txBox="1"/>
          <p:nvPr/>
        </p:nvSpPr>
        <p:spPr>
          <a:xfrm>
            <a:off x="299524" y="3450707"/>
            <a:ext cx="3632396"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Effective </a:t>
            </a:r>
            <a:r>
              <a:rPr lang="en-US" dirty="0">
                <a:solidFill>
                  <a:srgbClr val="0000FF"/>
                </a:solidFill>
                <a:latin typeface="Arial" panose="020B0604020202020204" pitchFamily="34" charset="0"/>
                <a:cs typeface="Arial" panose="020B0604020202020204" pitchFamily="34" charset="0"/>
              </a:rPr>
              <a:t>head-on collision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restored and most severe beam dynamic issue resolved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BNL developed prototypes which has been tested with beam in the </a:t>
            </a:r>
            <a:r>
              <a:rPr lang="en-US" dirty="0" err="1">
                <a:latin typeface="Arial" panose="020B0604020202020204" pitchFamily="34" charset="0"/>
                <a:cs typeface="Arial" panose="020B0604020202020204" pitchFamily="34" charset="0"/>
              </a:rPr>
              <a:t>Cern-SpS</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D156322-371F-4AB6-BE0F-9E87DCF0F5FE}"/>
              </a:ext>
            </a:extLst>
          </p:cNvPr>
          <p:cNvSpPr/>
          <p:nvPr/>
        </p:nvSpPr>
        <p:spPr>
          <a:xfrm>
            <a:off x="161272" y="1050209"/>
            <a:ext cx="8836423"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crossing angle is necessary to avoid parasitic collisions due to short bunch spacing, make space for machine elements, improve detection and reduce detector background, 25 mrad</a:t>
            </a:r>
          </a:p>
        </p:txBody>
      </p:sp>
      <p:sp>
        <p:nvSpPr>
          <p:cNvPr id="3" name="Arrow: Right 2">
            <a:extLst>
              <a:ext uri="{FF2B5EF4-FFF2-40B4-BE49-F238E27FC236}">
                <a16:creationId xmlns:a16="http://schemas.microsoft.com/office/drawing/2014/main" id="{551F96EB-112F-4170-AB43-91831DF7F728}"/>
              </a:ext>
            </a:extLst>
          </p:cNvPr>
          <p:cNvSpPr/>
          <p:nvPr/>
        </p:nvSpPr>
        <p:spPr>
          <a:xfrm>
            <a:off x="419797" y="3174062"/>
            <a:ext cx="543920" cy="11944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1" name="TextBox 10">
            <a:extLst>
              <a:ext uri="{FF2B5EF4-FFF2-40B4-BE49-F238E27FC236}">
                <a16:creationId xmlns:a16="http://schemas.microsoft.com/office/drawing/2014/main" id="{7A9B2E15-9A64-4028-A325-985211D2C6E5}"/>
              </a:ext>
            </a:extLst>
          </p:cNvPr>
          <p:cNvSpPr txBox="1"/>
          <p:nvPr/>
        </p:nvSpPr>
        <p:spPr>
          <a:xfrm>
            <a:off x="963717" y="3027615"/>
            <a:ext cx="1751076" cy="369332"/>
          </a:xfrm>
          <a:prstGeom prst="rect">
            <a:avLst/>
          </a:prstGeom>
          <a:noFill/>
        </p:spPr>
        <p:txBody>
          <a:bodyPr wrap="square" rtlCol="0">
            <a:spAutoFit/>
          </a:bodyPr>
          <a:lstStyle/>
          <a:p>
            <a:r>
              <a:rPr lang="en-US" dirty="0"/>
              <a:t>Crab Crossing</a:t>
            </a:r>
          </a:p>
        </p:txBody>
      </p:sp>
      <p:sp>
        <p:nvSpPr>
          <p:cNvPr id="12" name="Slide Number Placeholder 11">
            <a:extLst>
              <a:ext uri="{FF2B5EF4-FFF2-40B4-BE49-F238E27FC236}">
                <a16:creationId xmlns:a16="http://schemas.microsoft.com/office/drawing/2014/main" id="{40B2C9FD-0294-42BF-95B5-6454D12F0095}"/>
              </a:ext>
            </a:extLst>
          </p:cNvPr>
          <p:cNvSpPr>
            <a:spLocks noGrp="1"/>
          </p:cNvSpPr>
          <p:nvPr>
            <p:ph type="sldNum" sz="quarter" idx="12"/>
          </p:nvPr>
        </p:nvSpPr>
        <p:spPr>
          <a:xfrm>
            <a:off x="3787733" y="6383182"/>
            <a:ext cx="2057400" cy="365125"/>
          </a:xfrm>
        </p:spPr>
        <p:txBody>
          <a:bodyPr/>
          <a:lstStyle/>
          <a:p>
            <a:fld id="{893C5830-40F3-F04E-B2E3-10E6672BA8FF}" type="slidenum">
              <a:rPr lang="en-US" smtClean="0"/>
              <a:pPr/>
              <a:t>10</a:t>
            </a:fld>
            <a:endParaRPr lang="en-US" dirty="0"/>
          </a:p>
        </p:txBody>
      </p:sp>
      <p:sp>
        <p:nvSpPr>
          <p:cNvPr id="4" name="Rectangle 3">
            <a:extLst>
              <a:ext uri="{FF2B5EF4-FFF2-40B4-BE49-F238E27FC236}">
                <a16:creationId xmlns:a16="http://schemas.microsoft.com/office/drawing/2014/main" id="{33779CE9-AD5A-41E5-8B71-12E136E2C481}"/>
              </a:ext>
            </a:extLst>
          </p:cNvPr>
          <p:cNvSpPr/>
          <p:nvPr/>
        </p:nvSpPr>
        <p:spPr>
          <a:xfrm>
            <a:off x="6778388" y="3276976"/>
            <a:ext cx="800669" cy="173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3F05678-FBA6-4B09-9D26-FE8DB53B8976}"/>
              </a:ext>
            </a:extLst>
          </p:cNvPr>
          <p:cNvPicPr>
            <a:picLocks noChangeAspect="1"/>
          </p:cNvPicPr>
          <p:nvPr/>
        </p:nvPicPr>
        <p:blipFill>
          <a:blip r:embed="rId2"/>
          <a:stretch>
            <a:fillRect/>
          </a:stretch>
        </p:blipFill>
        <p:spPr>
          <a:xfrm>
            <a:off x="1656248" y="5242861"/>
            <a:ext cx="1319926" cy="1358106"/>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14" name="Picture 13" descr="IMG_3055.jpg">
            <a:extLst>
              <a:ext uri="{FF2B5EF4-FFF2-40B4-BE49-F238E27FC236}">
                <a16:creationId xmlns:a16="http://schemas.microsoft.com/office/drawing/2014/main" id="{ADEE0EFB-3377-4A8F-A0F3-B55675435C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00475" y="5242861"/>
            <a:ext cx="1116599" cy="131999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833EE9E-0AA5-4882-81D7-E9660CC6896A}"/>
              </a:ext>
            </a:extLst>
          </p:cNvPr>
          <p:cNvSpPr txBox="1"/>
          <p:nvPr/>
        </p:nvSpPr>
        <p:spPr>
          <a:xfrm>
            <a:off x="4261549" y="5340824"/>
            <a:ext cx="1728059" cy="646331"/>
          </a:xfrm>
          <a:prstGeom prst="rect">
            <a:avLst/>
          </a:prstGeom>
          <a:noFill/>
        </p:spPr>
        <p:txBody>
          <a:bodyPr wrap="square" rtlCol="0">
            <a:spAutoFit/>
          </a:bodyPr>
          <a:lstStyle/>
          <a:p>
            <a:r>
              <a:rPr lang="en-US" dirty="0"/>
              <a:t>BNL crab-cavity prototype.</a:t>
            </a:r>
          </a:p>
        </p:txBody>
      </p:sp>
      <p:pic>
        <p:nvPicPr>
          <p:cNvPr id="10" name="Picture 9">
            <a:extLst>
              <a:ext uri="{FF2B5EF4-FFF2-40B4-BE49-F238E27FC236}">
                <a16:creationId xmlns:a16="http://schemas.microsoft.com/office/drawing/2014/main" id="{4AAD4121-DF8C-4CBA-890A-34775F9FACDD}"/>
              </a:ext>
            </a:extLst>
          </p:cNvPr>
          <p:cNvPicPr>
            <a:picLocks noChangeAspect="1"/>
          </p:cNvPicPr>
          <p:nvPr/>
        </p:nvPicPr>
        <p:blipFill>
          <a:blip r:embed="rId4"/>
          <a:stretch>
            <a:fillRect/>
          </a:stretch>
        </p:blipFill>
        <p:spPr>
          <a:xfrm>
            <a:off x="3881852" y="2237426"/>
            <a:ext cx="4897561" cy="2741548"/>
          </a:xfrm>
          <a:prstGeom prst="rect">
            <a:avLst/>
          </a:prstGeom>
        </p:spPr>
      </p:pic>
      <p:sp>
        <p:nvSpPr>
          <p:cNvPr id="8" name="TextBox 7">
            <a:extLst>
              <a:ext uri="{FF2B5EF4-FFF2-40B4-BE49-F238E27FC236}">
                <a16:creationId xmlns:a16="http://schemas.microsoft.com/office/drawing/2014/main" id="{CC34B2CC-01CE-4179-AF97-08BA97961542}"/>
              </a:ext>
            </a:extLst>
          </p:cNvPr>
          <p:cNvSpPr txBox="1"/>
          <p:nvPr/>
        </p:nvSpPr>
        <p:spPr>
          <a:xfrm>
            <a:off x="5154137" y="4764346"/>
            <a:ext cx="3349358" cy="300082"/>
          </a:xfrm>
          <a:prstGeom prst="rect">
            <a:avLst/>
          </a:prstGeom>
          <a:noFill/>
        </p:spPr>
        <p:txBody>
          <a:bodyPr wrap="square" rtlCol="0">
            <a:spAutoFit/>
          </a:bodyPr>
          <a:lstStyle/>
          <a:p>
            <a:r>
              <a:rPr lang="en-US" sz="1350" dirty="0">
                <a:solidFill>
                  <a:schemeClr val="bg1">
                    <a:lumMod val="65000"/>
                  </a:schemeClr>
                </a:solidFill>
              </a:rPr>
              <a:t>Courtesy V. Morozov and Andrei Seryi</a:t>
            </a:r>
          </a:p>
        </p:txBody>
      </p:sp>
    </p:spTree>
    <p:extLst>
      <p:ext uri="{BB962C8B-B14F-4D97-AF65-F5344CB8AC3E}">
        <p14:creationId xmlns:p14="http://schemas.microsoft.com/office/powerpoint/2010/main" val="1338580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A226-C321-4AC0-A886-59431426FF50}"/>
              </a:ext>
            </a:extLst>
          </p:cNvPr>
          <p:cNvSpPr>
            <a:spLocks noGrp="1"/>
          </p:cNvSpPr>
          <p:nvPr>
            <p:ph type="title"/>
          </p:nvPr>
        </p:nvSpPr>
        <p:spPr>
          <a:xfrm>
            <a:off x="214242" y="-32151"/>
            <a:ext cx="7886700" cy="917247"/>
          </a:xfrm>
        </p:spPr>
        <p:txBody>
          <a:bodyPr/>
          <a:lstStyle/>
          <a:p>
            <a:r>
              <a:rPr lang="en-US" dirty="0"/>
              <a:t>BNL-EIC Interaction Region</a:t>
            </a:r>
          </a:p>
        </p:txBody>
      </p:sp>
      <p:sp>
        <p:nvSpPr>
          <p:cNvPr id="4" name="Slide Number Placeholder 3">
            <a:extLst>
              <a:ext uri="{FF2B5EF4-FFF2-40B4-BE49-F238E27FC236}">
                <a16:creationId xmlns:a16="http://schemas.microsoft.com/office/drawing/2014/main" id="{C9A65104-10F0-456E-B413-15E8034BA26C}"/>
              </a:ext>
            </a:extLst>
          </p:cNvPr>
          <p:cNvSpPr>
            <a:spLocks noGrp="1"/>
          </p:cNvSpPr>
          <p:nvPr>
            <p:ph type="sldNum" sz="quarter" idx="12"/>
          </p:nvPr>
        </p:nvSpPr>
        <p:spPr/>
        <p:txBody>
          <a:bodyPr/>
          <a:lstStyle/>
          <a:p>
            <a:fld id="{893C5830-40F3-F04E-B2E3-10E6672BA8FF}" type="slidenum">
              <a:rPr lang="en-US" smtClean="0"/>
              <a:pPr/>
              <a:t>11</a:t>
            </a:fld>
            <a:endParaRPr lang="en-US"/>
          </a:p>
        </p:txBody>
      </p:sp>
      <p:pic>
        <p:nvPicPr>
          <p:cNvPr id="5" name="Content Placeholder 4">
            <a:extLst>
              <a:ext uri="{FF2B5EF4-FFF2-40B4-BE49-F238E27FC236}">
                <a16:creationId xmlns:a16="http://schemas.microsoft.com/office/drawing/2014/main" id="{5AFC88B4-D7BB-4833-A619-93CF5F9BFBC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02628" y="3286849"/>
            <a:ext cx="4200670" cy="307444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86202BE-60A5-4BAD-B518-0214104803DA}"/>
              </a:ext>
            </a:extLst>
          </p:cNvPr>
          <p:cNvSpPr txBox="1"/>
          <p:nvPr/>
        </p:nvSpPr>
        <p:spPr>
          <a:xfrm>
            <a:off x="7901940" y="1950"/>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en-US" dirty="0">
                <a:solidFill>
                  <a:srgbClr val="FFFF00"/>
                </a:solidFill>
              </a:rPr>
              <a:t>Luminosity</a:t>
            </a:r>
          </a:p>
        </p:txBody>
      </p:sp>
      <p:sp>
        <p:nvSpPr>
          <p:cNvPr id="3" name="TextBox 2">
            <a:extLst>
              <a:ext uri="{FF2B5EF4-FFF2-40B4-BE49-F238E27FC236}">
                <a16:creationId xmlns:a16="http://schemas.microsoft.com/office/drawing/2014/main" id="{349EBDBF-0961-49EA-A74B-EFB18EB3F9B9}"/>
              </a:ext>
            </a:extLst>
          </p:cNvPr>
          <p:cNvSpPr txBox="1"/>
          <p:nvPr/>
        </p:nvSpPr>
        <p:spPr>
          <a:xfrm>
            <a:off x="3153260" y="4639406"/>
            <a:ext cx="1507836" cy="369332"/>
          </a:xfrm>
          <a:prstGeom prst="rect">
            <a:avLst/>
          </a:prstGeom>
          <a:noFill/>
        </p:spPr>
        <p:txBody>
          <a:bodyPr wrap="square" rtlCol="0">
            <a:spAutoFit/>
          </a:bodyPr>
          <a:lstStyle/>
          <a:p>
            <a:r>
              <a:rPr lang="en-US" dirty="0"/>
              <a:t>Detector hall</a:t>
            </a:r>
          </a:p>
        </p:txBody>
      </p:sp>
      <p:sp>
        <p:nvSpPr>
          <p:cNvPr id="8" name="TextBox 7">
            <a:extLst>
              <a:ext uri="{FF2B5EF4-FFF2-40B4-BE49-F238E27FC236}">
                <a16:creationId xmlns:a16="http://schemas.microsoft.com/office/drawing/2014/main" id="{EF036953-4624-4120-838E-B9B61988C992}"/>
              </a:ext>
            </a:extLst>
          </p:cNvPr>
          <p:cNvSpPr txBox="1"/>
          <p:nvPr/>
        </p:nvSpPr>
        <p:spPr>
          <a:xfrm>
            <a:off x="218663" y="818838"/>
            <a:ext cx="8925337"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25 mrad crossing angle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Focusing  the beam down to </a:t>
            </a:r>
            <a:r>
              <a:rPr lang="en-US" dirty="0" err="1">
                <a:latin typeface="Symbol" panose="05050102010706020507" pitchFamily="18" charset="2"/>
                <a:cs typeface="Arial" panose="020B0604020202020204" pitchFamily="34" charset="0"/>
              </a:rPr>
              <a:t>b</a:t>
            </a:r>
            <a:r>
              <a:rPr lang="en-US" baseline="-25000" dirty="0" err="1">
                <a:latin typeface="Arial" panose="020B0604020202020204" pitchFamily="34" charset="0"/>
                <a:cs typeface="Arial" panose="020B0604020202020204" pitchFamily="34" charset="0"/>
              </a:rPr>
              <a:t>yp</a:t>
            </a:r>
            <a:r>
              <a:rPr lang="en-US" dirty="0">
                <a:latin typeface="Arial" panose="020B0604020202020204" pitchFamily="34" charset="0"/>
                <a:cs typeface="Arial" panose="020B0604020202020204" pitchFamily="34" charset="0"/>
              </a:rPr>
              <a:t> = 4 cm @ beam size 7 </a:t>
            </a:r>
            <a:r>
              <a:rPr lang="en-US" dirty="0">
                <a:latin typeface="Symbol" panose="05050102010706020507" pitchFamily="18" charset="2"/>
                <a:cs typeface="Arial" panose="020B0604020202020204" pitchFamily="34" charset="0"/>
              </a:rPr>
              <a:t>m</a:t>
            </a:r>
            <a:r>
              <a:rPr lang="en-US" dirty="0">
                <a:latin typeface="Arial" panose="020B0604020202020204" pitchFamily="34" charset="0"/>
                <a:cs typeface="Arial" panose="020B0604020202020204" pitchFamily="34" charset="0"/>
              </a:rPr>
              <a:t>m gives </a:t>
            </a:r>
            <a:r>
              <a:rPr lang="en-US" dirty="0">
                <a:latin typeface="Arial" panose="020B0604020202020204" pitchFamily="34" charset="0"/>
                <a:cs typeface="Arial" panose="020B0604020202020204" pitchFamily="34" charset="0"/>
                <a:sym typeface="Wingdings" panose="05000000000000000000" pitchFamily="2" charset="2"/>
              </a:rPr>
              <a:t>L=10</a:t>
            </a:r>
            <a:r>
              <a:rPr lang="en-US" baseline="30000" dirty="0">
                <a:latin typeface="Arial" panose="020B0604020202020204" pitchFamily="34" charset="0"/>
                <a:cs typeface="Arial" panose="020B0604020202020204" pitchFamily="34" charset="0"/>
                <a:sym typeface="Wingdings" panose="05000000000000000000" pitchFamily="2" charset="2"/>
              </a:rPr>
              <a:t>34</a:t>
            </a:r>
            <a:r>
              <a:rPr lang="en-US" dirty="0">
                <a:latin typeface="Arial" panose="020B0604020202020204" pitchFamily="34" charset="0"/>
                <a:cs typeface="Arial" panose="020B0604020202020204" pitchFamily="34" charset="0"/>
                <a:sym typeface="Wingdings" panose="05000000000000000000" pitchFamily="2" charset="2"/>
              </a:rPr>
              <a:t>cm</a:t>
            </a:r>
            <a:r>
              <a:rPr lang="en-US" baseline="30000" dirty="0">
                <a:latin typeface="Arial" panose="020B0604020202020204" pitchFamily="34" charset="0"/>
                <a:cs typeface="Arial" panose="020B0604020202020204" pitchFamily="34" charset="0"/>
                <a:sym typeface="Wingdings" panose="05000000000000000000" pitchFamily="2" charset="2"/>
              </a:rPr>
              <a:t>-2</a:t>
            </a:r>
            <a:r>
              <a:rPr lang="en-US" dirty="0">
                <a:latin typeface="Arial" panose="020B0604020202020204" pitchFamily="34" charset="0"/>
                <a:cs typeface="Arial" panose="020B0604020202020204" pitchFamily="34" charset="0"/>
                <a:sym typeface="Wingdings" panose="05000000000000000000" pitchFamily="2" charset="2"/>
              </a:rPr>
              <a:t>s-</a:t>
            </a:r>
            <a:r>
              <a:rPr lang="en-US" baseline="30000" dirty="0">
                <a:latin typeface="Arial" panose="020B0604020202020204" pitchFamily="34" charset="0"/>
                <a:cs typeface="Arial" panose="020B0604020202020204" pitchFamily="34" charset="0"/>
                <a:sym typeface="Wingdings" panose="05000000000000000000" pitchFamily="2" charset="2"/>
              </a:rPr>
              <a:t>1</a:t>
            </a:r>
            <a:endParaRPr lang="en-US" baseline="30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provides full acceptance for the colliding beam detector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Crab cavity and spin rotators for e and h accommodated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Full acceptance for forward and near beam detectors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Acceptable IR chromaticities and sufficient dynamic aperture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Acceptable beam induced backgrounds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Achieved with </a:t>
            </a:r>
            <a:r>
              <a:rPr lang="en-US" dirty="0" err="1">
                <a:latin typeface="Arial" panose="020B0604020202020204" pitchFamily="34" charset="0"/>
                <a:cs typeface="Arial" panose="020B0604020202020204" pitchFamily="34" charset="0"/>
              </a:rPr>
              <a:t>NbTi</a:t>
            </a:r>
            <a:r>
              <a:rPr lang="en-US" dirty="0">
                <a:latin typeface="Arial" panose="020B0604020202020204" pitchFamily="34" charset="0"/>
                <a:cs typeface="Arial" panose="020B0604020202020204" pitchFamily="34" charset="0"/>
              </a:rPr>
              <a:t> sc. IR magnets and in many cases by using </a:t>
            </a:r>
            <a:r>
              <a:rPr lang="en-US" dirty="0" err="1">
                <a:latin typeface="Arial" panose="020B0604020202020204" pitchFamily="34" charset="0"/>
                <a:cs typeface="Arial" panose="020B0604020202020204" pitchFamily="34" charset="0"/>
              </a:rPr>
              <a:t>effecicent</a:t>
            </a:r>
            <a:r>
              <a:rPr lang="en-US" dirty="0">
                <a:latin typeface="Arial" panose="020B0604020202020204" pitchFamily="34" charset="0"/>
                <a:cs typeface="Arial" panose="020B0604020202020204" pitchFamily="34" charset="0"/>
              </a:rPr>
              <a:t> and versatile direct wind technique</a:t>
            </a:r>
          </a:p>
        </p:txBody>
      </p:sp>
      <p:pic>
        <p:nvPicPr>
          <p:cNvPr id="10" name="Picture 9">
            <a:extLst>
              <a:ext uri="{FF2B5EF4-FFF2-40B4-BE49-F238E27FC236}">
                <a16:creationId xmlns:a16="http://schemas.microsoft.com/office/drawing/2014/main" id="{9284814C-6EB9-4C1D-AF92-BA596518B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759" y="3273852"/>
            <a:ext cx="4109999" cy="3082499"/>
          </a:xfrm>
          <a:prstGeom prst="rect">
            <a:avLst/>
          </a:prstGeom>
        </p:spPr>
      </p:pic>
      <p:sp>
        <p:nvSpPr>
          <p:cNvPr id="9" name="TextBox 8">
            <a:extLst>
              <a:ext uri="{FF2B5EF4-FFF2-40B4-BE49-F238E27FC236}">
                <a16:creationId xmlns:a16="http://schemas.microsoft.com/office/drawing/2014/main" id="{11955C41-84E1-4AEC-ADBF-4D822DE98B01}"/>
              </a:ext>
            </a:extLst>
          </p:cNvPr>
          <p:cNvSpPr txBox="1"/>
          <p:nvPr/>
        </p:nvSpPr>
        <p:spPr>
          <a:xfrm>
            <a:off x="4819759" y="5984916"/>
            <a:ext cx="4142271" cy="369332"/>
          </a:xfrm>
          <a:prstGeom prst="rect">
            <a:avLst/>
          </a:prstGeom>
          <a:noFill/>
        </p:spPr>
        <p:txBody>
          <a:bodyPr wrap="square" rtlCol="0">
            <a:spAutoFit/>
          </a:bodyPr>
          <a:lstStyle/>
          <a:p>
            <a:r>
              <a:rPr lang="en-US" dirty="0">
                <a:solidFill>
                  <a:schemeClr val="bg1"/>
                </a:solidFill>
              </a:rPr>
              <a:t>Direct wind </a:t>
            </a:r>
            <a:r>
              <a:rPr lang="en-US" dirty="0" err="1">
                <a:solidFill>
                  <a:schemeClr val="bg1"/>
                </a:solidFill>
              </a:rPr>
              <a:t>s.c.</a:t>
            </a:r>
            <a:r>
              <a:rPr lang="en-US" dirty="0">
                <a:solidFill>
                  <a:schemeClr val="bg1"/>
                </a:solidFill>
              </a:rPr>
              <a:t> coil production in progress</a:t>
            </a:r>
          </a:p>
        </p:txBody>
      </p:sp>
    </p:spTree>
    <p:extLst>
      <p:ext uri="{BB962C8B-B14F-4D97-AF65-F5344CB8AC3E}">
        <p14:creationId xmlns:p14="http://schemas.microsoft.com/office/powerpoint/2010/main" val="1384440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0D82-78B1-4E3F-9BB5-73E91CFCEAD7}"/>
              </a:ext>
            </a:extLst>
          </p:cNvPr>
          <p:cNvSpPr>
            <a:spLocks noGrp="1"/>
          </p:cNvSpPr>
          <p:nvPr>
            <p:ph type="title"/>
          </p:nvPr>
        </p:nvSpPr>
        <p:spPr>
          <a:xfrm>
            <a:off x="94488" y="325319"/>
            <a:ext cx="8428482" cy="482901"/>
          </a:xfrm>
        </p:spPr>
        <p:txBody>
          <a:bodyPr>
            <a:noAutofit/>
          </a:bodyPr>
          <a:lstStyle/>
          <a:p>
            <a:r>
              <a:rPr lang="en-US" sz="3000" dirty="0"/>
              <a:t>How to maintain high luminosity during a fill?</a:t>
            </a:r>
          </a:p>
        </p:txBody>
      </p:sp>
      <p:sp>
        <p:nvSpPr>
          <p:cNvPr id="3" name="Content Placeholder 2">
            <a:extLst>
              <a:ext uri="{FF2B5EF4-FFF2-40B4-BE49-F238E27FC236}">
                <a16:creationId xmlns:a16="http://schemas.microsoft.com/office/drawing/2014/main" id="{0B55992C-5AA0-48E6-8BC3-9FE3CD5AFBFF}"/>
              </a:ext>
            </a:extLst>
          </p:cNvPr>
          <p:cNvSpPr>
            <a:spLocks noGrp="1"/>
          </p:cNvSpPr>
          <p:nvPr>
            <p:ph idx="1"/>
          </p:nvPr>
        </p:nvSpPr>
        <p:spPr>
          <a:xfrm>
            <a:off x="24589" y="1056190"/>
            <a:ext cx="9128332" cy="5186215"/>
          </a:xfrm>
        </p:spPr>
        <p:txBody>
          <a:bodyPr>
            <a:normAutofit/>
          </a:bodyPr>
          <a:lstStyle/>
          <a:p>
            <a:pPr>
              <a:lnSpc>
                <a:spcPct val="100000"/>
              </a:lnSpc>
              <a:spcBef>
                <a:spcPts val="0"/>
              </a:spcBef>
              <a:spcAft>
                <a:spcPts val="600"/>
              </a:spcAft>
            </a:pPr>
            <a:r>
              <a:rPr lang="en-US" sz="1800" u="sng" dirty="0">
                <a:latin typeface="Arial" panose="020B0604020202020204" pitchFamily="34" charset="0"/>
                <a:cs typeface="Arial" panose="020B0604020202020204" pitchFamily="34" charset="0"/>
              </a:rPr>
              <a:t>Issue:</a:t>
            </a:r>
            <a:r>
              <a:rPr lang="en-US" sz="1800" dirty="0">
                <a:latin typeface="Arial" panose="020B0604020202020204" pitchFamily="34" charset="0"/>
                <a:cs typeface="Arial" panose="020B0604020202020204" pitchFamily="34" charset="0"/>
              </a:rPr>
              <a:t> Dense hadron beam </a:t>
            </a:r>
            <a:r>
              <a:rPr lang="en-US" sz="1800" dirty="0">
                <a:latin typeface="Arial" panose="020B0604020202020204" pitchFamily="34" charset="0"/>
                <a:cs typeface="Arial" panose="020B0604020202020204" pitchFamily="34" charset="0"/>
                <a:sym typeface="Wingdings" panose="05000000000000000000" pitchFamily="2" charset="2"/>
              </a:rPr>
              <a:t>leads to  </a:t>
            </a:r>
            <a:r>
              <a:rPr lang="en-US" sz="1800" dirty="0">
                <a:latin typeface="Arial" panose="020B0604020202020204" pitchFamily="34" charset="0"/>
                <a:cs typeface="Arial" panose="020B0604020202020204" pitchFamily="34" charset="0"/>
              </a:rPr>
              <a:t>emittance growth due to IBS </a:t>
            </a:r>
            <a:r>
              <a:rPr lang="en-US" sz="1800" dirty="0">
                <a:latin typeface="Arial" panose="020B0604020202020204" pitchFamily="34" charset="0"/>
                <a:cs typeface="Arial" panose="020B0604020202020204" pitchFamily="34" charset="0"/>
                <a:sym typeface="Wingdings" panose="05000000000000000000" pitchFamily="2" charset="2"/>
              </a:rPr>
              <a:t>causes </a:t>
            </a:r>
            <a:r>
              <a:rPr lang="en-US" sz="1800" dirty="0">
                <a:latin typeface="Arial" panose="020B0604020202020204" pitchFamily="34" charset="0"/>
                <a:cs typeface="Arial" panose="020B0604020202020204" pitchFamily="34" charset="0"/>
              </a:rPr>
              <a:t> luminosity decay, </a:t>
            </a:r>
            <a:r>
              <a:rPr lang="en-US" sz="1800" dirty="0">
                <a:latin typeface="Arial" panose="020B0604020202020204" pitchFamily="34" charset="0"/>
                <a:cs typeface="Arial" panose="020B0604020202020204" pitchFamily="34" charset="0"/>
                <a:sym typeface="Wingdings" panose="05000000000000000000" pitchFamily="2" charset="2"/>
              </a:rPr>
              <a:t>would imply reduced average luminosity</a:t>
            </a:r>
          </a:p>
          <a:p>
            <a:pPr marL="0" indent="0">
              <a:lnSpc>
                <a:spcPct val="100000"/>
              </a:lnSpc>
              <a:spcBef>
                <a:spcPts val="0"/>
              </a:spcBef>
              <a:spcAft>
                <a:spcPts val="600"/>
              </a:spcAft>
              <a:buNone/>
            </a:pPr>
            <a:r>
              <a:rPr lang="en-US" sz="400" b="1" dirty="0">
                <a:latin typeface="Arial" panose="020B0604020202020204" pitchFamily="34" charset="0"/>
                <a:cs typeface="Arial" panose="020B0604020202020204" pitchFamily="34" charset="0"/>
                <a:sym typeface="Wingdings" panose="05000000000000000000" pitchFamily="2" charset="2"/>
              </a:rPr>
              <a:t>                </a:t>
            </a:r>
          </a:p>
          <a:p>
            <a:pPr>
              <a:lnSpc>
                <a:spcPct val="100000"/>
              </a:lnSpc>
              <a:spcBef>
                <a:spcPts val="0"/>
              </a:spcBef>
              <a:spcAft>
                <a:spcPts val="600"/>
              </a:spcAft>
            </a:pPr>
            <a:r>
              <a:rPr lang="en-US" sz="1800" u="sng" dirty="0" err="1">
                <a:latin typeface="Arial" panose="020B0604020202020204" pitchFamily="34" charset="0"/>
                <a:cs typeface="Arial" panose="020B0604020202020204" pitchFamily="34" charset="0"/>
              </a:rPr>
              <a:t>eA</a:t>
            </a:r>
            <a:r>
              <a:rPr lang="en-US" sz="1800" u="sng" dirty="0">
                <a:latin typeface="Arial" panose="020B0604020202020204" pitchFamily="34" charset="0"/>
                <a:cs typeface="Arial" panose="020B0604020202020204" pitchFamily="34" charset="0"/>
              </a:rPr>
              <a:t> collisions: </a:t>
            </a:r>
            <a:r>
              <a:rPr lang="en-US" sz="1800" dirty="0">
                <a:latin typeface="Arial" panose="020B0604020202020204" pitchFamily="34" charset="0"/>
                <a:cs typeface="Arial" panose="020B0604020202020204" pitchFamily="34" charset="0"/>
              </a:rPr>
              <a:t>existing stochastic cooling system preserves emittance and  e-ion maintains luminosity, thus  </a:t>
            </a:r>
            <a:r>
              <a:rPr lang="en-US" sz="1800" dirty="0">
                <a:latin typeface="Arial" panose="020B0604020202020204" pitchFamily="34" charset="0"/>
                <a:cs typeface="Arial" panose="020B0604020202020204" pitchFamily="34" charset="0"/>
                <a:sym typeface="Wingdings" panose="05000000000000000000" pitchFamily="2" charset="2"/>
              </a:rPr>
              <a:t>for Ions, no issue</a:t>
            </a:r>
          </a:p>
          <a:p>
            <a:pPr marL="0" indent="0">
              <a:lnSpc>
                <a:spcPct val="100000"/>
              </a:lnSpc>
              <a:spcBef>
                <a:spcPts val="0"/>
              </a:spcBef>
              <a:spcAft>
                <a:spcPts val="600"/>
              </a:spcAft>
              <a:buNone/>
            </a:pPr>
            <a:r>
              <a:rPr lang="en-US" sz="400" b="1" dirty="0">
                <a:latin typeface="Arial" panose="020B0604020202020204" pitchFamily="34" charset="0"/>
                <a:cs typeface="Arial" panose="020B0604020202020204" pitchFamily="34" charset="0"/>
              </a:rPr>
              <a:t>               </a:t>
            </a:r>
          </a:p>
          <a:p>
            <a:pPr>
              <a:lnSpc>
                <a:spcPct val="100000"/>
              </a:lnSpc>
              <a:spcBef>
                <a:spcPts val="0"/>
              </a:spcBef>
            </a:pPr>
            <a:r>
              <a:rPr lang="en-US" sz="1800" u="sng" dirty="0">
                <a:latin typeface="Arial" panose="020B0604020202020204" pitchFamily="34" charset="0"/>
                <a:cs typeface="Arial" panose="020B0604020202020204" pitchFamily="34" charset="0"/>
              </a:rPr>
              <a:t>ep collisions</a:t>
            </a:r>
            <a:r>
              <a:rPr lang="en-US" sz="1800" dirty="0">
                <a:latin typeface="Arial" panose="020B0604020202020204" pitchFamily="34" charset="0"/>
                <a:cs typeface="Arial" panose="020B0604020202020204" pitchFamily="34" charset="0"/>
              </a:rPr>
              <a:t>: need to prevent actively p emittance growth with cooling scheme </a:t>
            </a:r>
          </a:p>
          <a:p>
            <a:pPr marL="0" indent="0">
              <a:lnSpc>
                <a:spcPct val="100000"/>
              </a:lnSpc>
              <a:spcBef>
                <a:spcPts val="0"/>
              </a:spcBef>
              <a:spcAft>
                <a:spcPts val="600"/>
              </a:spcAft>
              <a:buNone/>
            </a:pPr>
            <a:endParaRPr lang="en-US" sz="400" b="1"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800" u="sng" dirty="0">
                <a:latin typeface="Arial" panose="020B0604020202020204" pitchFamily="34" charset="0"/>
                <a:cs typeface="Arial" panose="020B0604020202020204" pitchFamily="34" charset="0"/>
              </a:rPr>
              <a:t>BNL-EIC  Strong Hadron Cooling:</a:t>
            </a:r>
            <a:r>
              <a:rPr lang="en-US" sz="1800" dirty="0">
                <a:latin typeface="Arial" panose="020B0604020202020204" pitchFamily="34" charset="0"/>
                <a:cs typeface="Arial" panose="020B0604020202020204" pitchFamily="34" charset="0"/>
              </a:rPr>
              <a:t> extension of established stochastic cooling              to higher bandwidth: replacing cables @ amplifiers with electron beam and beam dynamical effects: </a:t>
            </a:r>
            <a:r>
              <a:rPr lang="en-US" sz="1800" b="1" dirty="0">
                <a:latin typeface="Arial" panose="020B0604020202020204" pitchFamily="34" charset="0"/>
                <a:cs typeface="Arial" panose="020B0604020202020204" pitchFamily="34" charset="0"/>
              </a:rPr>
              <a:t>Coherent Electron Cooling (</a:t>
            </a:r>
            <a:r>
              <a:rPr lang="en-US" sz="1800" b="1" dirty="0" err="1">
                <a:latin typeface="Arial" panose="020B0604020202020204" pitchFamily="34" charset="0"/>
                <a:cs typeface="Arial" panose="020B0604020202020204" pitchFamily="34" charset="0"/>
              </a:rPr>
              <a:t>CeC</a:t>
            </a:r>
            <a:r>
              <a:rPr lang="en-US" sz="1800"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800" u="sng" dirty="0">
                <a:latin typeface="Arial" panose="020B0604020202020204" pitchFamily="34" charset="0"/>
                <a:cs typeface="Arial" panose="020B0604020202020204" pitchFamily="34" charset="0"/>
              </a:rPr>
              <a:t>Establishing </a:t>
            </a:r>
            <a:r>
              <a:rPr lang="en-US" sz="1800" u="sng" dirty="0" err="1">
                <a:latin typeface="Arial" panose="020B0604020202020204" pitchFamily="34" charset="0"/>
                <a:cs typeface="Arial" panose="020B0604020202020204" pitchFamily="34" charset="0"/>
              </a:rPr>
              <a:t>CeC</a:t>
            </a:r>
            <a:r>
              <a:rPr lang="en-US" sz="1800" u="sng" dirty="0">
                <a:latin typeface="Arial" panose="020B0604020202020204" pitchFamily="34" charset="0"/>
                <a:cs typeface="Arial" panose="020B0604020202020204" pitchFamily="34" charset="0"/>
              </a:rPr>
              <a:t> desirable:</a:t>
            </a:r>
            <a:r>
              <a:rPr lang="en-US" sz="1800" dirty="0">
                <a:latin typeface="Arial" panose="020B0604020202020204" pitchFamily="34" charset="0"/>
                <a:cs typeface="Arial" panose="020B0604020202020204" pitchFamily="34" charset="0"/>
              </a:rPr>
              <a:t>  </a:t>
            </a:r>
          </a:p>
          <a:p>
            <a:pPr lvl="1">
              <a:lnSpc>
                <a:spcPct val="100000"/>
              </a:lnSpc>
              <a:spcBef>
                <a:spcPts val="0"/>
              </a:spcBef>
              <a:spcAft>
                <a:spcPts val="600"/>
              </a:spcAft>
              <a:buFont typeface="Courier New" panose="02070309020205020404" pitchFamily="49" charset="0"/>
              <a:buChar char="o"/>
            </a:pPr>
            <a:r>
              <a:rPr lang="en-US" sz="1400" dirty="0">
                <a:latin typeface="Arial" panose="020B0604020202020204" pitchFamily="34" charset="0"/>
                <a:cs typeface="Arial" panose="020B0604020202020204" pitchFamily="34" charset="0"/>
              </a:rPr>
              <a:t>long  interrupted luminosity runs, </a:t>
            </a:r>
          </a:p>
          <a:p>
            <a:pPr lvl="1">
              <a:lnSpc>
                <a:spcPct val="100000"/>
              </a:lnSpc>
              <a:spcBef>
                <a:spcPts val="0"/>
              </a:spcBef>
              <a:spcAft>
                <a:spcPts val="600"/>
              </a:spcAft>
              <a:buFont typeface="Courier New" panose="02070309020205020404" pitchFamily="49" charset="0"/>
              <a:buChar char="o"/>
            </a:pPr>
            <a:r>
              <a:rPr lang="en-US" sz="1400" dirty="0">
                <a:latin typeface="Arial" panose="020B0604020202020204" pitchFamily="34" charset="0"/>
                <a:cs typeface="Arial" panose="020B0604020202020204" pitchFamily="34" charset="0"/>
              </a:rPr>
              <a:t>advance in accelerator science</a:t>
            </a:r>
          </a:p>
          <a:p>
            <a:pPr marL="457200" lvl="1" indent="0">
              <a:lnSpc>
                <a:spcPct val="100000"/>
              </a:lnSpc>
              <a:spcBef>
                <a:spcPts val="0"/>
              </a:spcBef>
              <a:spcAft>
                <a:spcPts val="600"/>
              </a:spcAft>
              <a:buNone/>
            </a:pPr>
            <a:r>
              <a:rPr lang="en-US" sz="400" b="1" dirty="0">
                <a:latin typeface="Arial" panose="020B0604020202020204" pitchFamily="34" charset="0"/>
                <a:cs typeface="Arial" panose="020B0604020202020204" pitchFamily="34" charset="0"/>
              </a:rPr>
              <a:t>   </a:t>
            </a:r>
          </a:p>
          <a:p>
            <a:pPr>
              <a:lnSpc>
                <a:spcPct val="100000"/>
              </a:lnSpc>
              <a:spcBef>
                <a:spcPts val="0"/>
              </a:spcBef>
              <a:spcAft>
                <a:spcPts val="600"/>
              </a:spcAft>
            </a:pPr>
            <a:r>
              <a:rPr lang="en-US" sz="1800" u="sng" dirty="0">
                <a:latin typeface="Arial" panose="020B0604020202020204" pitchFamily="34" charset="0"/>
                <a:cs typeface="Arial" panose="020B0604020202020204" pitchFamily="34" charset="0"/>
              </a:rPr>
              <a:t>But: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CeC</a:t>
            </a:r>
            <a:r>
              <a:rPr lang="en-US" sz="1800" dirty="0">
                <a:latin typeface="Arial" panose="020B0604020202020204" pitchFamily="34" charset="0"/>
                <a:cs typeface="Arial" panose="020B0604020202020204" pitchFamily="34" charset="0"/>
              </a:rPr>
              <a:t> not yet demonstrated (Risk), therefore:</a:t>
            </a:r>
          </a:p>
          <a:p>
            <a:pPr marL="0" indent="0">
              <a:lnSpc>
                <a:spcPct val="100000"/>
              </a:lnSpc>
              <a:spcBef>
                <a:spcPts val="0"/>
              </a:spcBef>
              <a:spcAft>
                <a:spcPts val="600"/>
              </a:spcAft>
              <a:buNone/>
            </a:pPr>
            <a:r>
              <a:rPr lang="en-US" sz="400" dirty="0">
                <a:latin typeface="Arial" panose="020B0604020202020204" pitchFamily="34" charset="0"/>
                <a:cs typeface="Arial" panose="020B0604020202020204" pitchFamily="34" charset="0"/>
              </a:rPr>
              <a:t>               </a:t>
            </a:r>
          </a:p>
          <a:p>
            <a:pPr>
              <a:lnSpc>
                <a:spcPct val="100000"/>
              </a:lnSpc>
              <a:spcBef>
                <a:spcPts val="0"/>
              </a:spcBef>
            </a:pPr>
            <a:r>
              <a:rPr lang="en-US" sz="1800" dirty="0">
                <a:latin typeface="Arial" panose="020B0604020202020204" pitchFamily="34" charset="0"/>
                <a:cs typeface="Arial" panose="020B0604020202020204" pitchFamily="34" charset="0"/>
              </a:rPr>
              <a:t>BNL-EIC alternative: frequent on-energy injections using existing Blue Ring</a:t>
            </a:r>
          </a:p>
          <a:p>
            <a:pPr marL="0" indent="0">
              <a:lnSpc>
                <a:spcPct val="100000"/>
              </a:lnSpc>
              <a:spcBef>
                <a:spcPts val="0"/>
              </a:spcBef>
              <a:buNone/>
            </a:pPr>
            <a:r>
              <a:rPr lang="en-US" sz="1800" dirty="0">
                <a:latin typeface="Arial" panose="020B0604020202020204" pitchFamily="34" charset="0"/>
                <a:cs typeface="Arial" panose="020B0604020202020204" pitchFamily="34" charset="0"/>
                <a:sym typeface="Wingdings" panose="05000000000000000000" pitchFamily="2" charset="2"/>
              </a:rPr>
              <a:t>    restores </a:t>
            </a:r>
            <a:r>
              <a:rPr lang="en-US" sz="1800" u="sng" dirty="0">
                <a:latin typeface="Arial" panose="020B0604020202020204" pitchFamily="34" charset="0"/>
                <a:cs typeface="Arial" panose="020B0604020202020204" pitchFamily="34" charset="0"/>
              </a:rPr>
              <a:t>average</a:t>
            </a:r>
            <a:r>
              <a:rPr lang="en-US" sz="1800" dirty="0">
                <a:latin typeface="Arial" panose="020B0604020202020204" pitchFamily="34" charset="0"/>
                <a:cs typeface="Arial" panose="020B0604020202020204" pitchFamily="34" charset="0"/>
              </a:rPr>
              <a:t> luminosity up to ~ the </a:t>
            </a:r>
            <a:r>
              <a:rPr lang="en-US" sz="1800" u="sng" dirty="0">
                <a:latin typeface="Arial" panose="020B0604020202020204" pitchFamily="34" charset="0"/>
                <a:cs typeface="Arial" panose="020B0604020202020204" pitchFamily="34" charset="0"/>
              </a:rPr>
              <a:t>peak</a:t>
            </a:r>
            <a:r>
              <a:rPr lang="en-US" sz="1800" dirty="0">
                <a:latin typeface="Arial" panose="020B0604020202020204" pitchFamily="34" charset="0"/>
                <a:cs typeface="Arial" panose="020B0604020202020204" pitchFamily="34" charset="0"/>
              </a:rPr>
              <a:t> luminosity.</a:t>
            </a:r>
          </a:p>
        </p:txBody>
      </p:sp>
      <p:sp>
        <p:nvSpPr>
          <p:cNvPr id="5" name="Slide Number Placeholder 4">
            <a:extLst>
              <a:ext uri="{FF2B5EF4-FFF2-40B4-BE49-F238E27FC236}">
                <a16:creationId xmlns:a16="http://schemas.microsoft.com/office/drawing/2014/main" id="{60EE0ECA-30FF-436D-882C-5EE828059CE1}"/>
              </a:ext>
            </a:extLst>
          </p:cNvPr>
          <p:cNvSpPr>
            <a:spLocks noGrp="1"/>
          </p:cNvSpPr>
          <p:nvPr>
            <p:ph type="sldNum" sz="quarter" idx="12"/>
          </p:nvPr>
        </p:nvSpPr>
        <p:spPr>
          <a:xfrm>
            <a:off x="6997212" y="6590402"/>
            <a:ext cx="2057400" cy="365125"/>
          </a:xfrm>
        </p:spPr>
        <p:txBody>
          <a:bodyPr/>
          <a:lstStyle/>
          <a:p>
            <a:fld id="{893C5830-40F3-F04E-B2E3-10E6672BA8FF}" type="slidenum">
              <a:rPr lang="en-US" smtClean="0"/>
              <a:pPr/>
              <a:t>12</a:t>
            </a:fld>
            <a:endParaRPr lang="en-US" dirty="0"/>
          </a:p>
        </p:txBody>
      </p:sp>
      <p:sp>
        <p:nvSpPr>
          <p:cNvPr id="6" name="TextBox 5">
            <a:extLst>
              <a:ext uri="{FF2B5EF4-FFF2-40B4-BE49-F238E27FC236}">
                <a16:creationId xmlns:a16="http://schemas.microsoft.com/office/drawing/2014/main" id="{FA5E8AEE-087A-44E5-8341-EEDAFC993018}"/>
              </a:ext>
            </a:extLst>
          </p:cNvPr>
          <p:cNvSpPr txBox="1"/>
          <p:nvPr/>
        </p:nvSpPr>
        <p:spPr>
          <a:xfrm>
            <a:off x="7901940" y="0"/>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en-US" dirty="0">
                <a:solidFill>
                  <a:srgbClr val="FFFF00"/>
                </a:solidFill>
              </a:rPr>
              <a:t>Luminosity</a:t>
            </a:r>
          </a:p>
        </p:txBody>
      </p:sp>
      <p:pic>
        <p:nvPicPr>
          <p:cNvPr id="7" name="Picture 6">
            <a:extLst>
              <a:ext uri="{FF2B5EF4-FFF2-40B4-BE49-F238E27FC236}">
                <a16:creationId xmlns:a16="http://schemas.microsoft.com/office/drawing/2014/main" id="{896EF3CB-B434-4245-8CC2-376AF017F0A2}"/>
              </a:ext>
            </a:extLst>
          </p:cNvPr>
          <p:cNvPicPr>
            <a:picLocks noChangeAspect="1"/>
          </p:cNvPicPr>
          <p:nvPr/>
        </p:nvPicPr>
        <p:blipFill>
          <a:blip r:embed="rId2"/>
          <a:stretch>
            <a:fillRect/>
          </a:stretch>
        </p:blipFill>
        <p:spPr>
          <a:xfrm>
            <a:off x="3898921" y="3886201"/>
            <a:ext cx="4533673" cy="10509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521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0E46A-FB4A-4E9B-AC38-94B74450CF96}"/>
              </a:ext>
            </a:extLst>
          </p:cNvPr>
          <p:cNvPicPr>
            <a:picLocks noChangeAspect="1"/>
          </p:cNvPicPr>
          <p:nvPr/>
        </p:nvPicPr>
        <p:blipFill>
          <a:blip r:embed="rId2"/>
          <a:stretch>
            <a:fillRect/>
          </a:stretch>
        </p:blipFill>
        <p:spPr>
          <a:xfrm>
            <a:off x="122379" y="2345962"/>
            <a:ext cx="8700455" cy="3629361"/>
          </a:xfrm>
          <a:prstGeom prst="rect">
            <a:avLst/>
          </a:prstGeom>
        </p:spPr>
      </p:pic>
      <p:sp>
        <p:nvSpPr>
          <p:cNvPr id="2" name="Title 1">
            <a:extLst>
              <a:ext uri="{FF2B5EF4-FFF2-40B4-BE49-F238E27FC236}">
                <a16:creationId xmlns:a16="http://schemas.microsoft.com/office/drawing/2014/main" id="{F1F00285-4FE9-4315-ADD4-56C17CEF9B4A}"/>
              </a:ext>
            </a:extLst>
          </p:cNvPr>
          <p:cNvSpPr>
            <a:spLocks noGrp="1"/>
          </p:cNvSpPr>
          <p:nvPr>
            <p:ph type="title"/>
          </p:nvPr>
        </p:nvSpPr>
        <p:spPr>
          <a:xfrm>
            <a:off x="122379" y="62728"/>
            <a:ext cx="7886700" cy="669151"/>
          </a:xfrm>
        </p:spPr>
        <p:txBody>
          <a:bodyPr>
            <a:normAutofit fontScale="90000"/>
          </a:bodyPr>
          <a:lstStyle/>
          <a:p>
            <a:r>
              <a:rPr lang="en-US" dirty="0"/>
              <a:t>BNL-EIC Strong Hadron Cooling</a:t>
            </a:r>
          </a:p>
        </p:txBody>
      </p:sp>
      <p:pic>
        <p:nvPicPr>
          <p:cNvPr id="10" name="Picture 9">
            <a:extLst>
              <a:ext uri="{FF2B5EF4-FFF2-40B4-BE49-F238E27FC236}">
                <a16:creationId xmlns:a16="http://schemas.microsoft.com/office/drawing/2014/main" id="{35CEFCCD-4D59-4EC7-9082-D232B1BA292E}"/>
              </a:ext>
            </a:extLst>
          </p:cNvPr>
          <p:cNvPicPr>
            <a:picLocks noChangeAspect="1"/>
          </p:cNvPicPr>
          <p:nvPr/>
        </p:nvPicPr>
        <p:blipFill>
          <a:blip r:embed="rId3"/>
          <a:stretch>
            <a:fillRect/>
          </a:stretch>
        </p:blipFill>
        <p:spPr>
          <a:xfrm>
            <a:off x="6053561" y="1972245"/>
            <a:ext cx="2920784" cy="1326737"/>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B679128-4944-44CF-AFCA-6F3ABCE8FAE2}"/>
              </a:ext>
            </a:extLst>
          </p:cNvPr>
          <p:cNvSpPr txBox="1"/>
          <p:nvPr/>
        </p:nvSpPr>
        <p:spPr>
          <a:xfrm>
            <a:off x="6874060" y="946485"/>
            <a:ext cx="1702676" cy="300082"/>
          </a:xfrm>
          <a:prstGeom prst="rect">
            <a:avLst/>
          </a:prstGeom>
          <a:noFill/>
        </p:spPr>
        <p:txBody>
          <a:bodyPr wrap="square" rtlCol="0">
            <a:spAutoFit/>
          </a:bodyPr>
          <a:lstStyle/>
          <a:p>
            <a:r>
              <a:rPr lang="en-US" sz="1350" dirty="0"/>
              <a:t>Electron Beam Optics</a:t>
            </a:r>
          </a:p>
        </p:txBody>
      </p:sp>
      <p:sp>
        <p:nvSpPr>
          <p:cNvPr id="4" name="TextBox 3">
            <a:extLst>
              <a:ext uri="{FF2B5EF4-FFF2-40B4-BE49-F238E27FC236}">
                <a16:creationId xmlns:a16="http://schemas.microsoft.com/office/drawing/2014/main" id="{7A2A8187-07C0-477B-8259-7B7017F7DCD2}"/>
              </a:ext>
            </a:extLst>
          </p:cNvPr>
          <p:cNvSpPr txBox="1"/>
          <p:nvPr/>
        </p:nvSpPr>
        <p:spPr>
          <a:xfrm>
            <a:off x="0" y="949145"/>
            <a:ext cx="6318699" cy="123110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Coherent Electron Cooling with </a:t>
            </a:r>
            <a:r>
              <a:rPr lang="en-US" dirty="0">
                <a:latin typeface="Symbol" panose="05050102010706020507" pitchFamily="18" charset="2"/>
                <a:cs typeface="Arial" panose="020B0604020202020204" pitchFamily="34" charset="0"/>
              </a:rPr>
              <a:t>m</a:t>
            </a:r>
            <a:r>
              <a:rPr lang="en-US" dirty="0">
                <a:latin typeface="Arial" panose="020B0604020202020204" pitchFamily="34" charset="0"/>
                <a:cs typeface="Arial" panose="020B0604020202020204" pitchFamily="34" charset="0"/>
              </a:rPr>
              <a:t>-bunching amplification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will provide cooling rates of </a:t>
            </a:r>
            <a:r>
              <a:rPr lang="en-US" dirty="0" err="1">
                <a:latin typeface="Arial" panose="020B0604020202020204" pitchFamily="34" charset="0"/>
                <a:cs typeface="Arial" panose="020B0604020202020204" pitchFamily="34" charset="0"/>
              </a:rPr>
              <a:t>R</a:t>
            </a:r>
            <a:r>
              <a:rPr lang="en-US" baseline="-25000" dirty="0" err="1">
                <a:latin typeface="Arial" panose="020B0604020202020204" pitchFamily="34" charset="0"/>
                <a:cs typeface="Arial" panose="020B0604020202020204" pitchFamily="34" charset="0"/>
              </a:rPr>
              <a:t>cool</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&lt; 1 h</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Electron beam parameters reasonable: </a:t>
            </a:r>
          </a:p>
          <a:p>
            <a:r>
              <a:rPr lang="en-US" dirty="0">
                <a:latin typeface="Arial" panose="020B0604020202020204" pitchFamily="34" charset="0"/>
                <a:cs typeface="Arial" panose="020B0604020202020204" pitchFamily="34" charset="0"/>
              </a:rPr>
              <a:t>  E = 150 MeV, I = 100 mA, Q = 1nC </a:t>
            </a:r>
            <a:r>
              <a:rPr lang="en-US" sz="2000" dirty="0" err="1">
                <a:latin typeface="Symbol" panose="05050102010706020507" pitchFamily="18" charset="2"/>
                <a:cs typeface="Arial" panose="020B0604020202020204" pitchFamily="34" charset="0"/>
              </a:rPr>
              <a:t>e</a:t>
            </a:r>
            <a:r>
              <a:rPr lang="en-US" baseline="-25000" dirty="0" err="1">
                <a:latin typeface="Arial" panose="020B0604020202020204" pitchFamily="34" charset="0"/>
                <a:cs typeface="Arial" panose="020B0604020202020204" pitchFamily="34" charset="0"/>
              </a:rPr>
              <a:t>N</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1</a:t>
            </a:r>
            <a:r>
              <a:rPr lang="en-US" dirty="0">
                <a:latin typeface="Symbol" panose="05050102010706020507" pitchFamily="18" charset="2"/>
                <a:cs typeface="Arial" panose="020B0604020202020204" pitchFamily="34" charset="0"/>
              </a:rPr>
              <a:t>m</a:t>
            </a:r>
            <a:r>
              <a:rPr lang="en-US" dirty="0">
                <a:latin typeface="Arial" panose="020B0604020202020204" pitchFamily="34" charset="0"/>
                <a:cs typeface="Arial" panose="020B0604020202020204" pitchFamily="34" charset="0"/>
              </a:rPr>
              <a:t>m</a:t>
            </a:r>
          </a:p>
        </p:txBody>
      </p:sp>
      <p:sp>
        <p:nvSpPr>
          <p:cNvPr id="5" name="Slide Number Placeholder 4">
            <a:extLst>
              <a:ext uri="{FF2B5EF4-FFF2-40B4-BE49-F238E27FC236}">
                <a16:creationId xmlns:a16="http://schemas.microsoft.com/office/drawing/2014/main" id="{BFB32A0C-3A84-4296-9C3D-D5BC5EE76B77}"/>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11" name="TextBox 10">
            <a:extLst>
              <a:ext uri="{FF2B5EF4-FFF2-40B4-BE49-F238E27FC236}">
                <a16:creationId xmlns:a16="http://schemas.microsoft.com/office/drawing/2014/main" id="{33CE483A-2537-4351-A9EF-79797BE294B0}"/>
              </a:ext>
            </a:extLst>
          </p:cNvPr>
          <p:cNvSpPr txBox="1"/>
          <p:nvPr/>
        </p:nvSpPr>
        <p:spPr>
          <a:xfrm>
            <a:off x="7901940" y="-11171"/>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Tree>
    <p:extLst>
      <p:ext uri="{BB962C8B-B14F-4D97-AF65-F5344CB8AC3E}">
        <p14:creationId xmlns:p14="http://schemas.microsoft.com/office/powerpoint/2010/main" val="370464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B77A-6BC2-48EE-A2D3-691E6D8FF9DC}"/>
              </a:ext>
            </a:extLst>
          </p:cNvPr>
          <p:cNvSpPr>
            <a:spLocks noGrp="1"/>
          </p:cNvSpPr>
          <p:nvPr>
            <p:ph type="title"/>
          </p:nvPr>
        </p:nvSpPr>
        <p:spPr>
          <a:xfrm>
            <a:off x="373868" y="-43767"/>
            <a:ext cx="7562944" cy="1065276"/>
          </a:xfrm>
        </p:spPr>
        <p:txBody>
          <a:bodyPr>
            <a:normAutofit/>
          </a:bodyPr>
          <a:lstStyle/>
          <a:p>
            <a:r>
              <a:rPr lang="en-US" sz="3000" dirty="0"/>
              <a:t>Alternative to Strong Hadron Cooling</a:t>
            </a:r>
          </a:p>
        </p:txBody>
      </p:sp>
      <p:sp>
        <p:nvSpPr>
          <p:cNvPr id="3" name="Content Placeholder 2">
            <a:extLst>
              <a:ext uri="{FF2B5EF4-FFF2-40B4-BE49-F238E27FC236}">
                <a16:creationId xmlns:a16="http://schemas.microsoft.com/office/drawing/2014/main" id="{5F7DCF95-EBE5-4CD3-8B0C-70DB7E9C1800}"/>
              </a:ext>
            </a:extLst>
          </p:cNvPr>
          <p:cNvSpPr>
            <a:spLocks noGrp="1"/>
          </p:cNvSpPr>
          <p:nvPr>
            <p:ph idx="1"/>
          </p:nvPr>
        </p:nvSpPr>
        <p:spPr>
          <a:xfrm>
            <a:off x="157734" y="853882"/>
            <a:ext cx="8835390" cy="5280659"/>
          </a:xfrm>
        </p:spPr>
        <p:txBody>
          <a:bodyPr>
            <a:normAutofit/>
          </a:bodyPr>
          <a:lstStyle/>
          <a:p>
            <a:r>
              <a:rPr lang="en-US" sz="1800" dirty="0"/>
              <a:t> maximum luminosity of </a:t>
            </a:r>
            <a:r>
              <a:rPr lang="en-US" sz="1800" dirty="0">
                <a:solidFill>
                  <a:srgbClr val="FF0000"/>
                </a:solidFill>
              </a:rPr>
              <a:t>1·10</a:t>
            </a:r>
            <a:r>
              <a:rPr lang="en-US" sz="1800" baseline="30000" dirty="0">
                <a:solidFill>
                  <a:srgbClr val="FF0000"/>
                </a:solidFill>
              </a:rPr>
              <a:t>34</a:t>
            </a:r>
            <a:r>
              <a:rPr lang="en-US" sz="1800" dirty="0">
                <a:solidFill>
                  <a:srgbClr val="FF0000"/>
                </a:solidFill>
              </a:rPr>
              <a:t> cm</a:t>
            </a:r>
            <a:r>
              <a:rPr lang="en-US" sz="1800" baseline="30000" dirty="0">
                <a:solidFill>
                  <a:srgbClr val="FF0000"/>
                </a:solidFill>
              </a:rPr>
              <a:t>-2</a:t>
            </a:r>
            <a:r>
              <a:rPr lang="en-US" sz="1800" dirty="0">
                <a:solidFill>
                  <a:srgbClr val="FF0000"/>
                </a:solidFill>
              </a:rPr>
              <a:t>s</a:t>
            </a:r>
            <a:r>
              <a:rPr lang="en-US" sz="1800" baseline="30000" dirty="0">
                <a:solidFill>
                  <a:srgbClr val="FF0000"/>
                </a:solidFill>
              </a:rPr>
              <a:t>-1 </a:t>
            </a:r>
            <a:r>
              <a:rPr lang="en-US" sz="1800" dirty="0"/>
              <a:t>does not depend on the feasibility of strong hadron cooling.</a:t>
            </a:r>
          </a:p>
          <a:p>
            <a:r>
              <a:rPr lang="en-US" sz="1800" dirty="0"/>
              <a:t>Since present RHIC has a second superconducting ring, the Blue Ring, on-energy injections into the collider ring, the Yellow Ring will replace the hadron bunches after one hour of storage.</a:t>
            </a:r>
          </a:p>
          <a:p>
            <a:r>
              <a:rPr lang="en-US" sz="1800" dirty="0"/>
              <a:t>Transfer takes 13 </a:t>
            </a:r>
            <a:r>
              <a:rPr lang="en-US" sz="1800" dirty="0" err="1">
                <a:latin typeface="Symbol" panose="05050102010706020507" pitchFamily="18" charset="2"/>
              </a:rPr>
              <a:t>m</a:t>
            </a:r>
            <a:r>
              <a:rPr lang="en-US" sz="1800" dirty="0" err="1"/>
              <a:t>s</a:t>
            </a:r>
            <a:r>
              <a:rPr lang="en-US" sz="1800" dirty="0"/>
              <a:t> and will preserve the total charge in both machines, no transient injection effect.</a:t>
            </a:r>
          </a:p>
          <a:p>
            <a:endParaRPr lang="en-US" sz="1800" dirty="0"/>
          </a:p>
          <a:p>
            <a:pPr marL="0" indent="0">
              <a:buNone/>
            </a:pPr>
            <a:endParaRPr lang="en-US" sz="1800" dirty="0"/>
          </a:p>
          <a:p>
            <a:pPr marL="0" indent="0">
              <a:buNone/>
            </a:pPr>
            <a:endParaRPr lang="en-US" sz="1800" dirty="0"/>
          </a:p>
          <a:p>
            <a:r>
              <a:rPr lang="en-US" sz="1800" dirty="0"/>
              <a:t>The emittance growth between injections is so small that an average luminosity of </a:t>
            </a:r>
            <a:r>
              <a:rPr lang="en-US" sz="1800" b="1" dirty="0">
                <a:solidFill>
                  <a:srgbClr val="FF0000"/>
                </a:solidFill>
              </a:rPr>
              <a:t>0.9·10</a:t>
            </a:r>
            <a:r>
              <a:rPr lang="en-US" sz="1800" b="1" baseline="30000" dirty="0">
                <a:solidFill>
                  <a:srgbClr val="FF0000"/>
                </a:solidFill>
              </a:rPr>
              <a:t>34</a:t>
            </a:r>
            <a:r>
              <a:rPr lang="en-US" sz="1800" b="1" dirty="0">
                <a:solidFill>
                  <a:srgbClr val="FF0000"/>
                </a:solidFill>
              </a:rPr>
              <a:t> cm</a:t>
            </a:r>
            <a:r>
              <a:rPr lang="en-US" sz="1800" b="1" baseline="30000" dirty="0">
                <a:solidFill>
                  <a:srgbClr val="FF0000"/>
                </a:solidFill>
              </a:rPr>
              <a:t>-2</a:t>
            </a:r>
            <a:r>
              <a:rPr lang="en-US" sz="1800" b="1" dirty="0">
                <a:solidFill>
                  <a:srgbClr val="FF0000"/>
                </a:solidFill>
              </a:rPr>
              <a:t>s</a:t>
            </a:r>
            <a:r>
              <a:rPr lang="en-US" sz="1800" b="1" baseline="30000" dirty="0">
                <a:solidFill>
                  <a:srgbClr val="FF0000"/>
                </a:solidFill>
              </a:rPr>
              <a:t>-1 </a:t>
            </a:r>
            <a:r>
              <a:rPr lang="en-US" sz="1800" dirty="0"/>
              <a:t>will be achieved. </a:t>
            </a:r>
          </a:p>
          <a:p>
            <a:r>
              <a:rPr lang="en-US" sz="1800" dirty="0"/>
              <a:t>The required small vertical emittance </a:t>
            </a:r>
            <a:r>
              <a:rPr lang="en-US" sz="2400" dirty="0" err="1">
                <a:latin typeface="Symbol" panose="05050102010706020507" pitchFamily="18" charset="2"/>
              </a:rPr>
              <a:t>e</a:t>
            </a:r>
            <a:r>
              <a:rPr lang="en-US" sz="1800" baseline="-25000" dirty="0" err="1"/>
              <a:t>Ny</a:t>
            </a:r>
            <a:r>
              <a:rPr lang="en-US" sz="1800" baseline="-25000" dirty="0"/>
              <a:t> </a:t>
            </a:r>
            <a:r>
              <a:rPr lang="en-US" sz="1800" dirty="0"/>
              <a:t>= 0.5 </a:t>
            </a:r>
            <a:r>
              <a:rPr lang="en-US" sz="1800" dirty="0">
                <a:latin typeface="Symbol" panose="05050102010706020507" pitchFamily="18" charset="2"/>
              </a:rPr>
              <a:t>m</a:t>
            </a:r>
            <a:r>
              <a:rPr lang="en-US" sz="1800" dirty="0"/>
              <a:t>m will be achieved with standard DC electron beam cooling in the AGS.</a:t>
            </a:r>
          </a:p>
          <a:p>
            <a:r>
              <a:rPr lang="en-US" sz="1800" dirty="0"/>
              <a:t>No new hardware for spin transparency is required</a:t>
            </a:r>
          </a:p>
        </p:txBody>
      </p:sp>
      <p:sp>
        <p:nvSpPr>
          <p:cNvPr id="4" name="Slide Number Placeholder 3">
            <a:extLst>
              <a:ext uri="{FF2B5EF4-FFF2-40B4-BE49-F238E27FC236}">
                <a16:creationId xmlns:a16="http://schemas.microsoft.com/office/drawing/2014/main" id="{4789AEC3-2684-4882-B67F-5C128C0D0623}"/>
              </a:ext>
            </a:extLst>
          </p:cNvPr>
          <p:cNvSpPr>
            <a:spLocks noGrp="1"/>
          </p:cNvSpPr>
          <p:nvPr>
            <p:ph type="sldNum" sz="quarter" idx="12"/>
          </p:nvPr>
        </p:nvSpPr>
        <p:spPr/>
        <p:txBody>
          <a:bodyPr/>
          <a:lstStyle/>
          <a:p>
            <a:fld id="{893C5830-40F3-F04E-B2E3-10E6672BA8FF}" type="slidenum">
              <a:rPr lang="en-US" smtClean="0"/>
              <a:pPr/>
              <a:t>14</a:t>
            </a:fld>
            <a:endParaRPr lang="en-US"/>
          </a:p>
        </p:txBody>
      </p:sp>
      <p:pic>
        <p:nvPicPr>
          <p:cNvPr id="6" name="Picture 5" descr="A picture containing screenshot&#10;&#10;Description generated with high confidence">
            <a:extLst>
              <a:ext uri="{FF2B5EF4-FFF2-40B4-BE49-F238E27FC236}">
                <a16:creationId xmlns:a16="http://schemas.microsoft.com/office/drawing/2014/main" id="{DF8DDB0E-BD12-4EE6-918E-70B0C9ED3DFA}"/>
              </a:ext>
            </a:extLst>
          </p:cNvPr>
          <p:cNvPicPr>
            <a:picLocks noChangeAspect="1"/>
          </p:cNvPicPr>
          <p:nvPr/>
        </p:nvPicPr>
        <p:blipFill>
          <a:blip r:embed="rId2"/>
          <a:stretch>
            <a:fillRect/>
          </a:stretch>
        </p:blipFill>
        <p:spPr>
          <a:xfrm>
            <a:off x="2011680" y="3006488"/>
            <a:ext cx="5139004" cy="1065276"/>
          </a:xfrm>
          <a:prstGeom prst="rect">
            <a:avLst/>
          </a:prstGeom>
        </p:spPr>
      </p:pic>
      <p:sp>
        <p:nvSpPr>
          <p:cNvPr id="8" name="TextBox 7">
            <a:extLst>
              <a:ext uri="{FF2B5EF4-FFF2-40B4-BE49-F238E27FC236}">
                <a16:creationId xmlns:a16="http://schemas.microsoft.com/office/drawing/2014/main" id="{0D6A3F3B-4D4A-403D-AC97-C6D285C51B64}"/>
              </a:ext>
            </a:extLst>
          </p:cNvPr>
          <p:cNvSpPr txBox="1"/>
          <p:nvPr/>
        </p:nvSpPr>
        <p:spPr>
          <a:xfrm>
            <a:off x="7901940" y="0"/>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Tree>
    <p:extLst>
      <p:ext uri="{BB962C8B-B14F-4D97-AF65-F5344CB8AC3E}">
        <p14:creationId xmlns:p14="http://schemas.microsoft.com/office/powerpoint/2010/main" val="309300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15CDE4-4264-4B6C-9498-F32FF90644A5}"/>
              </a:ext>
            </a:extLst>
          </p:cNvPr>
          <p:cNvSpPr>
            <a:spLocks noGrp="1"/>
          </p:cNvSpPr>
          <p:nvPr>
            <p:ph type="sldNum" sz="quarter" idx="12"/>
          </p:nvPr>
        </p:nvSpPr>
        <p:spPr/>
        <p:txBody>
          <a:bodyPr/>
          <a:lstStyle/>
          <a:p>
            <a:fld id="{893C5830-40F3-F04E-B2E3-10E6672BA8FF}" type="slidenum">
              <a:rPr lang="en-US" smtClean="0"/>
              <a:pPr/>
              <a:t>15</a:t>
            </a:fld>
            <a:endParaRPr lang="en-US"/>
          </a:p>
        </p:txBody>
      </p:sp>
      <p:graphicFrame>
        <p:nvGraphicFramePr>
          <p:cNvPr id="9" name="Chart 8">
            <a:extLst>
              <a:ext uri="{FF2B5EF4-FFF2-40B4-BE49-F238E27FC236}">
                <a16:creationId xmlns:a16="http://schemas.microsoft.com/office/drawing/2014/main" id="{51DD6511-E170-42E7-AE68-FEFDF4DF40DC}"/>
              </a:ext>
            </a:extLst>
          </p:cNvPr>
          <p:cNvGraphicFramePr>
            <a:graphicFrameLocks/>
          </p:cNvGraphicFramePr>
          <p:nvPr>
            <p:extLst/>
          </p:nvPr>
        </p:nvGraphicFramePr>
        <p:xfrm>
          <a:off x="1012054" y="2126434"/>
          <a:ext cx="6984381" cy="4108588"/>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6CF36F2B-700E-4AE5-8106-7474B5333708}"/>
              </a:ext>
            </a:extLst>
          </p:cNvPr>
          <p:cNvCxnSpPr>
            <a:cxnSpLocks/>
          </p:cNvCxnSpPr>
          <p:nvPr/>
        </p:nvCxnSpPr>
        <p:spPr>
          <a:xfrm flipH="1" flipV="1">
            <a:off x="7718175" y="2021517"/>
            <a:ext cx="19346" cy="359309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909F91C-E759-4E93-B6A7-266BE510CBD7}"/>
              </a:ext>
            </a:extLst>
          </p:cNvPr>
          <p:cNvSpPr/>
          <p:nvPr/>
        </p:nvSpPr>
        <p:spPr>
          <a:xfrm>
            <a:off x="4395722" y="3855215"/>
            <a:ext cx="3410267" cy="1564477"/>
          </a:xfrm>
          <a:prstGeom prst="ellipse">
            <a:avLst/>
          </a:prstGeom>
          <a:solidFill>
            <a:srgbClr val="0000EE">
              <a:alpha val="49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A9BBAB90-E10E-4C2F-926C-2C40C0CE8FC9}"/>
              </a:ext>
            </a:extLst>
          </p:cNvPr>
          <p:cNvSpPr/>
          <p:nvPr/>
        </p:nvSpPr>
        <p:spPr>
          <a:xfrm>
            <a:off x="2873519" y="3272010"/>
            <a:ext cx="4404105" cy="1288427"/>
          </a:xfrm>
          <a:prstGeom prst="ellipse">
            <a:avLst/>
          </a:prstGeom>
          <a:solidFill>
            <a:srgbClr val="FF0000">
              <a:alpha val="50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BF8F1F73-7964-4973-B4E6-FC83D9AF8395}"/>
              </a:ext>
            </a:extLst>
          </p:cNvPr>
          <p:cNvSpPr/>
          <p:nvPr/>
        </p:nvSpPr>
        <p:spPr>
          <a:xfrm>
            <a:off x="3302067" y="2569077"/>
            <a:ext cx="3841544" cy="1803575"/>
          </a:xfrm>
          <a:prstGeom prst="ellipse">
            <a:avLst/>
          </a:prstGeom>
          <a:solidFill>
            <a:srgbClr val="00B0F0">
              <a:alpha val="42000"/>
            </a:srgbClr>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CC73893B-168B-488B-9FEA-EC4534427EF0}"/>
              </a:ext>
            </a:extLst>
          </p:cNvPr>
          <p:cNvSpPr txBox="1"/>
          <p:nvPr/>
        </p:nvSpPr>
        <p:spPr>
          <a:xfrm>
            <a:off x="3928377" y="3678363"/>
            <a:ext cx="2352080" cy="507831"/>
          </a:xfrm>
          <a:prstGeom prst="rect">
            <a:avLst/>
          </a:prstGeom>
          <a:noFill/>
        </p:spPr>
        <p:txBody>
          <a:bodyPr wrap="square" rtlCol="0">
            <a:spAutoFit/>
          </a:bodyPr>
          <a:lstStyle/>
          <a:p>
            <a:pPr algn="ctr"/>
            <a:r>
              <a:rPr lang="en-US" sz="1350" b="1" dirty="0"/>
              <a:t>Spin and Flavor Structure of </a:t>
            </a:r>
          </a:p>
          <a:p>
            <a:pPr algn="ctr"/>
            <a:r>
              <a:rPr lang="en-US" sz="1350" b="1" dirty="0"/>
              <a:t>the Nucleon and Nuclei</a:t>
            </a:r>
          </a:p>
        </p:txBody>
      </p:sp>
      <p:sp>
        <p:nvSpPr>
          <p:cNvPr id="15" name="TextBox 14">
            <a:extLst>
              <a:ext uri="{FF2B5EF4-FFF2-40B4-BE49-F238E27FC236}">
                <a16:creationId xmlns:a16="http://schemas.microsoft.com/office/drawing/2014/main" id="{03BDD366-9F04-4B6F-85E4-0F4694B8A075}"/>
              </a:ext>
            </a:extLst>
          </p:cNvPr>
          <p:cNvSpPr txBox="1"/>
          <p:nvPr/>
        </p:nvSpPr>
        <p:spPr>
          <a:xfrm>
            <a:off x="5415365" y="4309787"/>
            <a:ext cx="1607342" cy="784830"/>
          </a:xfrm>
          <a:prstGeom prst="rect">
            <a:avLst/>
          </a:prstGeom>
          <a:noFill/>
        </p:spPr>
        <p:txBody>
          <a:bodyPr wrap="square" rtlCol="0">
            <a:spAutoFit/>
          </a:bodyPr>
          <a:lstStyle/>
          <a:p>
            <a:pPr algn="ctr"/>
            <a:r>
              <a:rPr lang="en-US" sz="1500" b="1" dirty="0"/>
              <a:t>QCD at Extreme Parton Densities-</a:t>
            </a:r>
          </a:p>
          <a:p>
            <a:pPr algn="ctr"/>
            <a:r>
              <a:rPr lang="en-US" sz="1500" b="1" dirty="0"/>
              <a:t>Saturation</a:t>
            </a:r>
          </a:p>
        </p:txBody>
      </p:sp>
      <p:sp>
        <p:nvSpPr>
          <p:cNvPr id="16" name="TextBox 15">
            <a:extLst>
              <a:ext uri="{FF2B5EF4-FFF2-40B4-BE49-F238E27FC236}">
                <a16:creationId xmlns:a16="http://schemas.microsoft.com/office/drawing/2014/main" id="{5CA4A584-9C9D-4A30-857A-0B42643C3A41}"/>
              </a:ext>
            </a:extLst>
          </p:cNvPr>
          <p:cNvSpPr txBox="1"/>
          <p:nvPr/>
        </p:nvSpPr>
        <p:spPr>
          <a:xfrm>
            <a:off x="4232405" y="3258718"/>
            <a:ext cx="1830233" cy="300082"/>
          </a:xfrm>
          <a:prstGeom prst="rect">
            <a:avLst/>
          </a:prstGeom>
          <a:noFill/>
        </p:spPr>
        <p:txBody>
          <a:bodyPr wrap="square" rtlCol="0">
            <a:spAutoFit/>
          </a:bodyPr>
          <a:lstStyle/>
          <a:p>
            <a:pPr algn="ctr"/>
            <a:r>
              <a:rPr lang="en-US" sz="1350" b="1" dirty="0"/>
              <a:t>Tomography (p/A)</a:t>
            </a:r>
            <a:endParaRPr lang="en-US" sz="1350" dirty="0"/>
          </a:p>
        </p:txBody>
      </p:sp>
      <p:cxnSp>
        <p:nvCxnSpPr>
          <p:cNvPr id="17" name="Straight Connector 16">
            <a:extLst>
              <a:ext uri="{FF2B5EF4-FFF2-40B4-BE49-F238E27FC236}">
                <a16:creationId xmlns:a16="http://schemas.microsoft.com/office/drawing/2014/main" id="{CB88D7FC-9C82-4D43-ACD5-15D170010797}"/>
              </a:ext>
            </a:extLst>
          </p:cNvPr>
          <p:cNvCxnSpPr/>
          <p:nvPr/>
        </p:nvCxnSpPr>
        <p:spPr>
          <a:xfrm>
            <a:off x="7681373" y="3088526"/>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DAFA90-2B68-4904-A1EB-5D842BC5190E}"/>
              </a:ext>
            </a:extLst>
          </p:cNvPr>
          <p:cNvCxnSpPr/>
          <p:nvPr/>
        </p:nvCxnSpPr>
        <p:spPr>
          <a:xfrm>
            <a:off x="7684543" y="3894719"/>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B8CC72-78B8-41F8-B349-37FDD1A849F4}"/>
              </a:ext>
            </a:extLst>
          </p:cNvPr>
          <p:cNvCxnSpPr/>
          <p:nvPr/>
        </p:nvCxnSpPr>
        <p:spPr>
          <a:xfrm>
            <a:off x="7694479" y="4711175"/>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D8B7915-52A9-4CD6-A93B-812B80ABC1B1}"/>
              </a:ext>
            </a:extLst>
          </p:cNvPr>
          <p:cNvSpPr txBox="1"/>
          <p:nvPr/>
        </p:nvSpPr>
        <p:spPr>
          <a:xfrm>
            <a:off x="7807180" y="2899682"/>
            <a:ext cx="636383" cy="2677656"/>
          </a:xfrm>
          <a:prstGeom prst="rect">
            <a:avLst/>
          </a:prstGeom>
          <a:noFill/>
        </p:spPr>
        <p:txBody>
          <a:bodyPr wrap="square" rtlCol="0">
            <a:spAutoFit/>
          </a:bodyPr>
          <a:lstStyle/>
          <a:p>
            <a:r>
              <a:rPr lang="en-US" sz="2100" dirty="0"/>
              <a:t>100</a:t>
            </a:r>
          </a:p>
          <a:p>
            <a:r>
              <a:rPr lang="en-US" sz="3000" dirty="0"/>
              <a:t>   </a:t>
            </a:r>
            <a:r>
              <a:rPr lang="en-US" sz="2700" dirty="0"/>
              <a:t>  </a:t>
            </a:r>
          </a:p>
          <a:p>
            <a:r>
              <a:rPr lang="en-US" sz="2100" dirty="0"/>
              <a:t>10</a:t>
            </a:r>
          </a:p>
          <a:p>
            <a:r>
              <a:rPr lang="en-US" sz="3300" dirty="0"/>
              <a:t>  </a:t>
            </a:r>
          </a:p>
          <a:p>
            <a:r>
              <a:rPr lang="en-US" sz="2100" dirty="0"/>
              <a:t>1</a:t>
            </a:r>
          </a:p>
          <a:p>
            <a:endParaRPr lang="en-US" sz="2100" dirty="0"/>
          </a:p>
          <a:p>
            <a:endParaRPr lang="en-US" sz="2100" dirty="0"/>
          </a:p>
        </p:txBody>
      </p:sp>
      <p:sp>
        <p:nvSpPr>
          <p:cNvPr id="21" name="TextBox 20">
            <a:extLst>
              <a:ext uri="{FF2B5EF4-FFF2-40B4-BE49-F238E27FC236}">
                <a16:creationId xmlns:a16="http://schemas.microsoft.com/office/drawing/2014/main" id="{72143B75-F568-4292-B459-11992C1BA509}"/>
              </a:ext>
            </a:extLst>
          </p:cNvPr>
          <p:cNvSpPr txBox="1"/>
          <p:nvPr/>
        </p:nvSpPr>
        <p:spPr>
          <a:xfrm>
            <a:off x="936978" y="5968269"/>
            <a:ext cx="7059457" cy="415498"/>
          </a:xfrm>
          <a:prstGeom prst="rect">
            <a:avLst/>
          </a:prstGeom>
          <a:solidFill>
            <a:schemeClr val="bg1"/>
          </a:solidFill>
        </p:spPr>
        <p:txBody>
          <a:bodyPr wrap="square" rtlCol="0">
            <a:spAutoFit/>
          </a:bodyPr>
          <a:lstStyle/>
          <a:p>
            <a:pPr algn="ctr"/>
            <a:r>
              <a:rPr lang="en-US" sz="2100" dirty="0"/>
              <a:t>Center of Mass Energy E</a:t>
            </a:r>
            <a:r>
              <a:rPr lang="en-US" sz="2100" baseline="-25000" dirty="0"/>
              <a:t>cm</a:t>
            </a:r>
            <a:r>
              <a:rPr lang="en-US" sz="2100" dirty="0"/>
              <a:t> </a:t>
            </a:r>
            <a:r>
              <a:rPr lang="en-US" dirty="0"/>
              <a:t>[GeV]</a:t>
            </a:r>
          </a:p>
        </p:txBody>
      </p:sp>
      <p:cxnSp>
        <p:nvCxnSpPr>
          <p:cNvPr id="22" name="Straight Arrow Connector 21">
            <a:extLst>
              <a:ext uri="{FF2B5EF4-FFF2-40B4-BE49-F238E27FC236}">
                <a16:creationId xmlns:a16="http://schemas.microsoft.com/office/drawing/2014/main" id="{6AAC354D-3AEC-4C00-9384-F46DD76C5B8D}"/>
              </a:ext>
            </a:extLst>
          </p:cNvPr>
          <p:cNvCxnSpPr/>
          <p:nvPr/>
        </p:nvCxnSpPr>
        <p:spPr>
          <a:xfrm>
            <a:off x="6486002" y="6221688"/>
            <a:ext cx="7115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9D515A1-4C79-49BF-B3C5-A8F1F2ECB34F}"/>
              </a:ext>
            </a:extLst>
          </p:cNvPr>
          <p:cNvSpPr txBox="1"/>
          <p:nvPr/>
        </p:nvSpPr>
        <p:spPr>
          <a:xfrm>
            <a:off x="512653" y="1990864"/>
            <a:ext cx="507831" cy="3180797"/>
          </a:xfrm>
          <a:prstGeom prst="rect">
            <a:avLst/>
          </a:prstGeom>
          <a:solidFill>
            <a:schemeClr val="bg1"/>
          </a:solidFill>
        </p:spPr>
        <p:txBody>
          <a:bodyPr vert="vert270" wrap="square" rtlCol="0">
            <a:spAutoFit/>
          </a:bodyPr>
          <a:lstStyle/>
          <a:p>
            <a:r>
              <a:rPr lang="en-US" sz="2100" dirty="0"/>
              <a:t>Peak Luminosity </a:t>
            </a:r>
            <a:r>
              <a:rPr lang="en-US" dirty="0"/>
              <a:t>[cm</a:t>
            </a:r>
            <a:r>
              <a:rPr lang="en-US" baseline="30000" dirty="0"/>
              <a:t>-2</a:t>
            </a:r>
            <a:r>
              <a:rPr lang="en-US" dirty="0"/>
              <a:t>s</a:t>
            </a:r>
            <a:r>
              <a:rPr lang="en-US" baseline="30000" dirty="0"/>
              <a:t>-1</a:t>
            </a:r>
            <a:r>
              <a:rPr lang="en-US" dirty="0"/>
              <a:t>]</a:t>
            </a:r>
          </a:p>
        </p:txBody>
      </p:sp>
      <p:sp>
        <p:nvSpPr>
          <p:cNvPr id="24" name="TextBox 23">
            <a:extLst>
              <a:ext uri="{FF2B5EF4-FFF2-40B4-BE49-F238E27FC236}">
                <a16:creationId xmlns:a16="http://schemas.microsoft.com/office/drawing/2014/main" id="{77104FC8-12ED-4E3B-8924-58C6E7B4C2B0}"/>
              </a:ext>
            </a:extLst>
          </p:cNvPr>
          <p:cNvSpPr txBox="1"/>
          <p:nvPr/>
        </p:nvSpPr>
        <p:spPr>
          <a:xfrm>
            <a:off x="8286221" y="1729312"/>
            <a:ext cx="507831" cy="3941887"/>
          </a:xfrm>
          <a:prstGeom prst="rect">
            <a:avLst/>
          </a:prstGeom>
          <a:noFill/>
        </p:spPr>
        <p:txBody>
          <a:bodyPr vert="vert270" wrap="square" rtlCol="0">
            <a:spAutoFit/>
          </a:bodyPr>
          <a:lstStyle/>
          <a:p>
            <a:r>
              <a:rPr lang="en-US" sz="2100" dirty="0"/>
              <a:t>Annual Integrated Luminosity </a:t>
            </a:r>
            <a:r>
              <a:rPr lang="en-US" dirty="0"/>
              <a:t>[fb</a:t>
            </a:r>
            <a:r>
              <a:rPr lang="en-US" baseline="30000" dirty="0"/>
              <a:t>-1</a:t>
            </a:r>
            <a:r>
              <a:rPr lang="en-US" dirty="0"/>
              <a:t>]</a:t>
            </a:r>
          </a:p>
        </p:txBody>
      </p:sp>
      <p:sp>
        <p:nvSpPr>
          <p:cNvPr id="25" name="TextBox 24">
            <a:extLst>
              <a:ext uri="{FF2B5EF4-FFF2-40B4-BE49-F238E27FC236}">
                <a16:creationId xmlns:a16="http://schemas.microsoft.com/office/drawing/2014/main" id="{8A4A459E-2EAC-48AB-8A91-522A78AB2A27}"/>
              </a:ext>
            </a:extLst>
          </p:cNvPr>
          <p:cNvSpPr txBox="1"/>
          <p:nvPr/>
        </p:nvSpPr>
        <p:spPr>
          <a:xfrm>
            <a:off x="1040215" y="1984141"/>
            <a:ext cx="702343" cy="3724096"/>
          </a:xfrm>
          <a:prstGeom prst="rect">
            <a:avLst/>
          </a:prstGeom>
          <a:solidFill>
            <a:schemeClr val="bg1"/>
          </a:solidFill>
        </p:spPr>
        <p:txBody>
          <a:bodyPr wrap="square" rtlCol="0">
            <a:spAutoFit/>
          </a:bodyPr>
          <a:lstStyle/>
          <a:p>
            <a:endParaRPr lang="en-US" sz="2100" dirty="0"/>
          </a:p>
          <a:p>
            <a:endParaRPr lang="en-US" sz="2100" dirty="0"/>
          </a:p>
          <a:p>
            <a:endParaRPr lang="en-US" sz="2100" dirty="0"/>
          </a:p>
          <a:p>
            <a:r>
              <a:rPr lang="en-US" sz="2100" dirty="0"/>
              <a:t>10</a:t>
            </a:r>
            <a:r>
              <a:rPr lang="en-US" sz="2100" baseline="30000" dirty="0"/>
              <a:t>34</a:t>
            </a:r>
          </a:p>
          <a:p>
            <a:endParaRPr lang="en-US" sz="2100" baseline="30000" dirty="0"/>
          </a:p>
          <a:p>
            <a:r>
              <a:rPr lang="en-US" sz="1050" baseline="30000" dirty="0"/>
              <a:t> </a:t>
            </a:r>
          </a:p>
          <a:p>
            <a:r>
              <a:rPr lang="en-US" sz="1500" baseline="30000" dirty="0"/>
              <a:t>  </a:t>
            </a:r>
          </a:p>
          <a:p>
            <a:r>
              <a:rPr lang="en-US" sz="2100" dirty="0"/>
              <a:t>10</a:t>
            </a:r>
            <a:r>
              <a:rPr lang="en-US" sz="2100" baseline="30000" dirty="0"/>
              <a:t>33</a:t>
            </a:r>
          </a:p>
          <a:p>
            <a:endParaRPr lang="en-US" sz="2100" baseline="30000" dirty="0"/>
          </a:p>
          <a:p>
            <a:r>
              <a:rPr lang="en-US" sz="1350" baseline="30000" dirty="0"/>
              <a:t>  </a:t>
            </a:r>
          </a:p>
          <a:p>
            <a:endParaRPr lang="en-US" sz="2100" baseline="30000" dirty="0"/>
          </a:p>
          <a:p>
            <a:r>
              <a:rPr lang="en-US" sz="2100" dirty="0"/>
              <a:t>10</a:t>
            </a:r>
            <a:r>
              <a:rPr lang="en-US" sz="2100" baseline="30000" dirty="0"/>
              <a:t>32</a:t>
            </a:r>
          </a:p>
          <a:p>
            <a:endParaRPr lang="en-US" sz="2100" baseline="30000" dirty="0"/>
          </a:p>
          <a:p>
            <a:endParaRPr lang="en-US" sz="2100" baseline="30000" dirty="0"/>
          </a:p>
          <a:p>
            <a:endParaRPr lang="en-US" sz="2100" baseline="30000" dirty="0"/>
          </a:p>
        </p:txBody>
      </p:sp>
      <p:sp>
        <p:nvSpPr>
          <p:cNvPr id="26" name="TextBox 25">
            <a:extLst>
              <a:ext uri="{FF2B5EF4-FFF2-40B4-BE49-F238E27FC236}">
                <a16:creationId xmlns:a16="http://schemas.microsoft.com/office/drawing/2014/main" id="{4952E172-CB9F-4192-B726-406619C8F1BD}"/>
              </a:ext>
            </a:extLst>
          </p:cNvPr>
          <p:cNvSpPr txBox="1"/>
          <p:nvPr/>
        </p:nvSpPr>
        <p:spPr>
          <a:xfrm>
            <a:off x="6427105" y="1866514"/>
            <a:ext cx="1196738" cy="71558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350" dirty="0"/>
              <a:t>BNL EIC</a:t>
            </a:r>
          </a:p>
          <a:p>
            <a:r>
              <a:rPr lang="en-US" sz="1350" dirty="0"/>
              <a:t>Optimization for  high E</a:t>
            </a:r>
            <a:r>
              <a:rPr lang="en-US" sz="1350" baseline="-25000" dirty="0"/>
              <a:t>cm</a:t>
            </a:r>
          </a:p>
        </p:txBody>
      </p:sp>
      <p:cxnSp>
        <p:nvCxnSpPr>
          <p:cNvPr id="27" name="Straight Arrow Connector 26">
            <a:extLst>
              <a:ext uri="{FF2B5EF4-FFF2-40B4-BE49-F238E27FC236}">
                <a16:creationId xmlns:a16="http://schemas.microsoft.com/office/drawing/2014/main" id="{E1BC7216-5F9B-4CCD-BC12-28C709F27FE2}"/>
              </a:ext>
            </a:extLst>
          </p:cNvPr>
          <p:cNvCxnSpPr>
            <a:cxnSpLocks/>
          </p:cNvCxnSpPr>
          <p:nvPr/>
        </p:nvCxnSpPr>
        <p:spPr>
          <a:xfrm flipH="1">
            <a:off x="6587833" y="2570308"/>
            <a:ext cx="237201" cy="726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8E6419D-D311-415B-9210-461F4B01DD26}"/>
              </a:ext>
            </a:extLst>
          </p:cNvPr>
          <p:cNvSpPr/>
          <p:nvPr/>
        </p:nvSpPr>
        <p:spPr>
          <a:xfrm>
            <a:off x="2209296" y="4112832"/>
            <a:ext cx="2775334" cy="1203443"/>
          </a:xfrm>
          <a:prstGeom prst="ellipse">
            <a:avLst/>
          </a:prstGeom>
          <a:solidFill>
            <a:srgbClr val="FFFF00">
              <a:alpha val="57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p>
        </p:txBody>
      </p:sp>
      <p:sp>
        <p:nvSpPr>
          <p:cNvPr id="30" name="TextBox 29">
            <a:extLst>
              <a:ext uri="{FF2B5EF4-FFF2-40B4-BE49-F238E27FC236}">
                <a16:creationId xmlns:a16="http://schemas.microsoft.com/office/drawing/2014/main" id="{C02B8EED-E13F-4B5C-A22C-524546B87AD4}"/>
              </a:ext>
            </a:extLst>
          </p:cNvPr>
          <p:cNvSpPr txBox="1"/>
          <p:nvPr/>
        </p:nvSpPr>
        <p:spPr>
          <a:xfrm>
            <a:off x="3002025" y="4322553"/>
            <a:ext cx="1188616" cy="715581"/>
          </a:xfrm>
          <a:prstGeom prst="rect">
            <a:avLst/>
          </a:prstGeom>
          <a:noFill/>
        </p:spPr>
        <p:txBody>
          <a:bodyPr wrap="square" rtlCol="0">
            <a:spAutoFit/>
          </a:bodyPr>
          <a:lstStyle/>
          <a:p>
            <a:pPr algn="ctr"/>
            <a:r>
              <a:rPr lang="en-US" sz="1350" b="1" dirty="0"/>
              <a:t>Internal </a:t>
            </a:r>
          </a:p>
          <a:p>
            <a:pPr algn="ctr"/>
            <a:r>
              <a:rPr lang="en-US" sz="1350" b="1" dirty="0"/>
              <a:t>Landscape of the Nucleus</a:t>
            </a:r>
          </a:p>
        </p:txBody>
      </p:sp>
      <p:sp>
        <p:nvSpPr>
          <p:cNvPr id="31" name="Rectangle 30">
            <a:extLst>
              <a:ext uri="{FF2B5EF4-FFF2-40B4-BE49-F238E27FC236}">
                <a16:creationId xmlns:a16="http://schemas.microsoft.com/office/drawing/2014/main" id="{BD439902-772A-42E1-991A-75440F850200}"/>
              </a:ext>
            </a:extLst>
          </p:cNvPr>
          <p:cNvSpPr/>
          <p:nvPr/>
        </p:nvSpPr>
        <p:spPr>
          <a:xfrm>
            <a:off x="1090612" y="1587443"/>
            <a:ext cx="838333" cy="352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A313350-670F-4142-A95F-073BE2FE6C29}"/>
              </a:ext>
            </a:extLst>
          </p:cNvPr>
          <p:cNvSpPr/>
          <p:nvPr/>
        </p:nvSpPr>
        <p:spPr>
          <a:xfrm>
            <a:off x="728451" y="5342349"/>
            <a:ext cx="724321" cy="1041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3BFDC4C5-8C43-4F7C-B4F1-F9C886C51AB0}"/>
              </a:ext>
            </a:extLst>
          </p:cNvPr>
          <p:cNvSpPr txBox="1"/>
          <p:nvPr/>
        </p:nvSpPr>
        <p:spPr>
          <a:xfrm>
            <a:off x="2209296" y="1772137"/>
            <a:ext cx="1513759" cy="71558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350" dirty="0"/>
              <a:t>BNL EIC</a:t>
            </a:r>
          </a:p>
          <a:p>
            <a:r>
              <a:rPr lang="en-US" sz="1350" dirty="0"/>
              <a:t>Optimization for  low E</a:t>
            </a:r>
            <a:r>
              <a:rPr lang="en-US" sz="1350" baseline="-25000" dirty="0"/>
              <a:t>cm</a:t>
            </a:r>
          </a:p>
        </p:txBody>
      </p:sp>
      <p:cxnSp>
        <p:nvCxnSpPr>
          <p:cNvPr id="34" name="Straight Connector 33">
            <a:extLst>
              <a:ext uri="{FF2B5EF4-FFF2-40B4-BE49-F238E27FC236}">
                <a16:creationId xmlns:a16="http://schemas.microsoft.com/office/drawing/2014/main" id="{C0FC7874-73C4-4D73-8504-F570F29DD477}"/>
              </a:ext>
            </a:extLst>
          </p:cNvPr>
          <p:cNvCxnSpPr>
            <a:cxnSpLocks/>
          </p:cNvCxnSpPr>
          <p:nvPr/>
        </p:nvCxnSpPr>
        <p:spPr>
          <a:xfrm>
            <a:off x="1766265" y="2050921"/>
            <a:ext cx="0" cy="354271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13A8D9F-5BCB-42EA-A39F-FDE67C3298FC}"/>
              </a:ext>
            </a:extLst>
          </p:cNvPr>
          <p:cNvSpPr txBox="1"/>
          <p:nvPr/>
        </p:nvSpPr>
        <p:spPr>
          <a:xfrm>
            <a:off x="7475542" y="5690604"/>
            <a:ext cx="711512" cy="369332"/>
          </a:xfrm>
          <a:prstGeom prst="rect">
            <a:avLst/>
          </a:prstGeom>
          <a:noFill/>
        </p:spPr>
        <p:txBody>
          <a:bodyPr wrap="square" rtlCol="0">
            <a:spAutoFit/>
          </a:bodyPr>
          <a:lstStyle/>
          <a:p>
            <a:r>
              <a:rPr lang="en-US" dirty="0"/>
              <a:t>150</a:t>
            </a:r>
          </a:p>
        </p:txBody>
      </p:sp>
      <p:sp>
        <p:nvSpPr>
          <p:cNvPr id="2" name="TextBox 1">
            <a:extLst>
              <a:ext uri="{FF2B5EF4-FFF2-40B4-BE49-F238E27FC236}">
                <a16:creationId xmlns:a16="http://schemas.microsoft.com/office/drawing/2014/main" id="{962E4EA2-19D0-4FE6-A152-D7C675715ED6}"/>
              </a:ext>
            </a:extLst>
          </p:cNvPr>
          <p:cNvSpPr txBox="1"/>
          <p:nvPr/>
        </p:nvSpPr>
        <p:spPr>
          <a:xfrm>
            <a:off x="517612" y="373968"/>
            <a:ext cx="8276440" cy="523220"/>
          </a:xfrm>
          <a:prstGeom prst="rect">
            <a:avLst/>
          </a:prstGeom>
          <a:noFill/>
        </p:spPr>
        <p:txBody>
          <a:bodyPr wrap="square" rtlCol="0">
            <a:spAutoFit/>
          </a:bodyPr>
          <a:lstStyle/>
          <a:p>
            <a:pPr algn="ctr"/>
            <a:r>
              <a:rPr lang="en-US" sz="2800" b="1" dirty="0">
                <a:solidFill>
                  <a:srgbClr val="0070C0"/>
                </a:solidFill>
              </a:rPr>
              <a:t>Luminosity versus E</a:t>
            </a:r>
            <a:r>
              <a:rPr lang="en-US" sz="2800" b="1" baseline="-25000" dirty="0">
                <a:solidFill>
                  <a:srgbClr val="0070C0"/>
                </a:solidFill>
              </a:rPr>
              <a:t>CM</a:t>
            </a:r>
            <a:r>
              <a:rPr lang="en-US" sz="2800" b="1" dirty="0">
                <a:solidFill>
                  <a:srgbClr val="0070C0"/>
                </a:solidFill>
              </a:rPr>
              <a:t> center of mass energy</a:t>
            </a:r>
          </a:p>
        </p:txBody>
      </p:sp>
      <p:cxnSp>
        <p:nvCxnSpPr>
          <p:cNvPr id="28" name="Straight Arrow Connector 27">
            <a:extLst>
              <a:ext uri="{FF2B5EF4-FFF2-40B4-BE49-F238E27FC236}">
                <a16:creationId xmlns:a16="http://schemas.microsoft.com/office/drawing/2014/main" id="{4900B39A-2E43-4684-9618-779A370732C5}"/>
              </a:ext>
            </a:extLst>
          </p:cNvPr>
          <p:cNvCxnSpPr>
            <a:cxnSpLocks/>
          </p:cNvCxnSpPr>
          <p:nvPr/>
        </p:nvCxnSpPr>
        <p:spPr>
          <a:xfrm>
            <a:off x="2842776" y="2473429"/>
            <a:ext cx="438306" cy="7202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97933E-7F5C-44DB-862B-735105995C3B}"/>
              </a:ext>
            </a:extLst>
          </p:cNvPr>
          <p:cNvSpPr txBox="1"/>
          <p:nvPr/>
        </p:nvSpPr>
        <p:spPr>
          <a:xfrm>
            <a:off x="5118641" y="1395347"/>
            <a:ext cx="3210601" cy="1200329"/>
          </a:xfrm>
          <a:prstGeom prst="rect">
            <a:avLst/>
          </a:prstGeom>
          <a:solidFill>
            <a:schemeClr val="accent4">
              <a:lumMod val="20000"/>
              <a:lumOff val="80000"/>
            </a:schemeClr>
          </a:solidFill>
        </p:spPr>
        <p:txBody>
          <a:bodyPr wrap="square" rtlCol="0">
            <a:spAutoFit/>
          </a:bodyPr>
          <a:lstStyle/>
          <a:p>
            <a:r>
              <a:rPr lang="en-US" dirty="0"/>
              <a:t>Modest crossing angle 25 mrad</a:t>
            </a:r>
          </a:p>
          <a:p>
            <a:r>
              <a:rPr lang="en-US" dirty="0"/>
              <a:t>robust solution, parameters previously demonstrated</a:t>
            </a:r>
          </a:p>
          <a:p>
            <a:r>
              <a:rPr lang="en-US" dirty="0"/>
              <a:t>Easier to optimize for higher E</a:t>
            </a:r>
            <a:r>
              <a:rPr lang="en-US" baseline="-25000" dirty="0"/>
              <a:t>cm</a:t>
            </a:r>
          </a:p>
        </p:txBody>
      </p:sp>
      <p:sp>
        <p:nvSpPr>
          <p:cNvPr id="36" name="TextBox 35">
            <a:extLst>
              <a:ext uri="{FF2B5EF4-FFF2-40B4-BE49-F238E27FC236}">
                <a16:creationId xmlns:a16="http://schemas.microsoft.com/office/drawing/2014/main" id="{E3918697-2C96-4273-883D-9F0D60BE46DB}"/>
              </a:ext>
            </a:extLst>
          </p:cNvPr>
          <p:cNvSpPr txBox="1"/>
          <p:nvPr/>
        </p:nvSpPr>
        <p:spPr>
          <a:xfrm>
            <a:off x="1622712" y="1152892"/>
            <a:ext cx="3452877" cy="1477328"/>
          </a:xfrm>
          <a:prstGeom prst="rect">
            <a:avLst/>
          </a:prstGeom>
          <a:solidFill>
            <a:schemeClr val="accent4">
              <a:lumMod val="20000"/>
              <a:lumOff val="80000"/>
            </a:schemeClr>
          </a:solidFill>
        </p:spPr>
        <p:txBody>
          <a:bodyPr wrap="square" rtlCol="0">
            <a:spAutoFit/>
          </a:bodyPr>
          <a:lstStyle/>
          <a:p>
            <a:r>
              <a:rPr lang="en-US" dirty="0"/>
              <a:t>Larger crossing angle 50 mrad </a:t>
            </a:r>
            <a:r>
              <a:rPr lang="en-US" dirty="0">
                <a:sym typeface="Wingdings" panose="05000000000000000000" pitchFamily="2" charset="2"/>
              </a:rPr>
              <a:t>   </a:t>
            </a:r>
            <a:r>
              <a:rPr lang="en-US" dirty="0"/>
              <a:t> </a:t>
            </a:r>
            <a:r>
              <a:rPr lang="en-US" dirty="0">
                <a:sym typeface="Wingdings" panose="05000000000000000000" pitchFamily="2" charset="2"/>
              </a:rPr>
              <a:t> </a:t>
            </a:r>
            <a:r>
              <a:rPr lang="en-US" dirty="0"/>
              <a:t>more crab voltage</a:t>
            </a:r>
          </a:p>
          <a:p>
            <a:r>
              <a:rPr lang="en-US" dirty="0"/>
              <a:t>Stronger cooling required </a:t>
            </a:r>
          </a:p>
          <a:p>
            <a:r>
              <a:rPr lang="en-US" dirty="0"/>
              <a:t>Dynamic aperture more critical</a:t>
            </a:r>
          </a:p>
          <a:p>
            <a:r>
              <a:rPr lang="en-US" dirty="0"/>
              <a:t>Easier to optimize for lower E</a:t>
            </a:r>
            <a:r>
              <a:rPr lang="en-US" baseline="-25000" dirty="0"/>
              <a:t>cm</a:t>
            </a:r>
          </a:p>
        </p:txBody>
      </p:sp>
    </p:spTree>
    <p:extLst>
      <p:ext uri="{BB962C8B-B14F-4D97-AF65-F5344CB8AC3E}">
        <p14:creationId xmlns:p14="http://schemas.microsoft.com/office/powerpoint/2010/main" val="100374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3C634-5261-4680-92A9-00BC884063EA}"/>
              </a:ext>
            </a:extLst>
          </p:cNvPr>
          <p:cNvPicPr>
            <a:picLocks noChangeAspect="1"/>
          </p:cNvPicPr>
          <p:nvPr/>
        </p:nvPicPr>
        <p:blipFill>
          <a:blip r:embed="rId2"/>
          <a:stretch>
            <a:fillRect/>
          </a:stretch>
        </p:blipFill>
        <p:spPr>
          <a:xfrm>
            <a:off x="4269493" y="3022456"/>
            <a:ext cx="4802627" cy="2173189"/>
          </a:xfrm>
          <a:prstGeom prst="rect">
            <a:avLst/>
          </a:prstGeom>
        </p:spPr>
      </p:pic>
      <p:sp>
        <p:nvSpPr>
          <p:cNvPr id="2" name="Title 1"/>
          <p:cNvSpPr>
            <a:spLocks noGrp="1"/>
          </p:cNvSpPr>
          <p:nvPr>
            <p:ph type="title"/>
          </p:nvPr>
        </p:nvSpPr>
        <p:spPr>
          <a:xfrm>
            <a:off x="42902" y="238798"/>
            <a:ext cx="9128632" cy="1325563"/>
          </a:xfrm>
        </p:spPr>
        <p:txBody>
          <a:bodyPr>
            <a:noAutofit/>
          </a:bodyPr>
          <a:lstStyle/>
          <a:p>
            <a:r>
              <a:rPr lang="en-US" sz="3000" b="1" dirty="0">
                <a:solidFill>
                  <a:schemeClr val="accent5">
                    <a:lumMod val="75000"/>
                  </a:schemeClr>
                </a:solidFill>
                <a:latin typeface="Arial" panose="020B0604020202020204" pitchFamily="34" charset="0"/>
                <a:cs typeface="Arial" panose="020B0604020202020204" pitchFamily="34" charset="0"/>
              </a:rPr>
              <a:t>18 GeV Rapid Cycling Synchrotron enables high electron polarization in the electron storage ring</a:t>
            </a:r>
            <a:endParaRPr lang="en-US" sz="3000" dirty="0">
              <a:solidFill>
                <a:schemeClr val="accent5">
                  <a:lumMod val="75000"/>
                </a:schemeClr>
              </a:solidFill>
            </a:endParaRPr>
          </a:p>
        </p:txBody>
      </p:sp>
      <p:sp>
        <p:nvSpPr>
          <p:cNvPr id="4" name="Slide Number Placeholder 3"/>
          <p:cNvSpPr>
            <a:spLocks noGrp="1"/>
          </p:cNvSpPr>
          <p:nvPr>
            <p:ph type="sldNum" sz="quarter" idx="12"/>
          </p:nvPr>
        </p:nvSpPr>
        <p:spPr/>
        <p:txBody>
          <a:bodyPr/>
          <a:lstStyle/>
          <a:p>
            <a:fld id="{893C5830-40F3-F04E-B2E3-10E6672BA8FF}" type="slidenum">
              <a:rPr lang="en-US" smtClean="0"/>
              <a:pPr/>
              <a:t>16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2322" y="3434551"/>
            <a:ext cx="2087896" cy="1493498"/>
          </a:xfrm>
          <a:prstGeom prst="rect">
            <a:avLst/>
          </a:prstGeom>
        </p:spPr>
      </p:pic>
      <p:sp>
        <p:nvSpPr>
          <p:cNvPr id="8" name="TextBox 7"/>
          <p:cNvSpPr txBox="1"/>
          <p:nvPr/>
        </p:nvSpPr>
        <p:spPr>
          <a:xfrm>
            <a:off x="158968" y="1558272"/>
            <a:ext cx="8896499"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Ingenious optical design: High periodicity arcs and unity transformation in the straights suppresses all systematic depolarizing resonances up to E &gt;18 GeV</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resonance free acceleration up &gt;18 GeV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no loss of polarization on the entire ramp up to 18 GeV  (100 </a:t>
            </a:r>
            <a:r>
              <a:rPr lang="en-US" dirty="0" err="1">
                <a:latin typeface="Arial" panose="020B0604020202020204" pitchFamily="34" charset="0"/>
                <a:cs typeface="Arial" panose="020B0604020202020204" pitchFamily="34" charset="0"/>
                <a:sym typeface="Wingdings" panose="05000000000000000000" pitchFamily="2" charset="2"/>
              </a:rPr>
              <a:t>ms</a:t>
            </a:r>
            <a:r>
              <a:rPr lang="en-US" dirty="0">
                <a:latin typeface="Arial" panose="020B0604020202020204" pitchFamily="34" charset="0"/>
                <a:cs typeface="Arial" panose="020B0604020202020204" pitchFamily="34" charset="0"/>
                <a:sym typeface="Wingdings" panose="05000000000000000000" pitchFamily="2" charset="2"/>
              </a:rPr>
              <a:t> ramp time, 2 Hz)</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81F518-43A3-43B0-91F8-8C2E94F43591}"/>
              </a:ext>
            </a:extLst>
          </p:cNvPr>
          <p:cNvSpPr txBox="1"/>
          <p:nvPr/>
        </p:nvSpPr>
        <p:spPr>
          <a:xfrm>
            <a:off x="129728" y="5244545"/>
            <a:ext cx="8789113"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Requires well aligned quadrupoles @ rms orbit ≤ 0.5 mm @ good reproducibility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a:t>
            </a:r>
            <a:r>
              <a:rPr lang="en-US" dirty="0">
                <a:latin typeface="Arial" panose="020B0604020202020204" pitchFamily="34" charset="0"/>
                <a:cs typeface="Arial" panose="020B0604020202020204" pitchFamily="34" charset="0"/>
                <a:sym typeface="Wingdings" panose="05000000000000000000" pitchFamily="2" charset="2"/>
              </a:rPr>
              <a:t>ll within the present state of the art of orbit control and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achieved today by NSLS-II Booster synchrotron. </a:t>
            </a: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2EA5DAE-3192-46F3-AB49-A1EA2DCB6E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728" y="3483451"/>
            <a:ext cx="2118295" cy="1483376"/>
          </a:xfrm>
          <a:prstGeom prst="rect">
            <a:avLst/>
          </a:prstGeom>
        </p:spPr>
      </p:pic>
      <p:sp>
        <p:nvSpPr>
          <p:cNvPr id="13" name="TextBox 12">
            <a:extLst>
              <a:ext uri="{FF2B5EF4-FFF2-40B4-BE49-F238E27FC236}">
                <a16:creationId xmlns:a16="http://schemas.microsoft.com/office/drawing/2014/main" id="{7C18212C-D5AA-496A-954B-7BC666CD9023}"/>
              </a:ext>
            </a:extLst>
          </p:cNvPr>
          <p:cNvSpPr txBox="1"/>
          <p:nvPr/>
        </p:nvSpPr>
        <p:spPr>
          <a:xfrm>
            <a:off x="20662" y="2911331"/>
            <a:ext cx="2255746"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Polarized Electron Source</a:t>
            </a:r>
          </a:p>
          <a:p>
            <a:r>
              <a:rPr lang="en-US" sz="1400" dirty="0">
                <a:latin typeface="Arial" panose="020B0604020202020204" pitchFamily="34" charset="0"/>
                <a:cs typeface="Arial" panose="020B0604020202020204" pitchFamily="34" charset="0"/>
              </a:rPr>
              <a:t>         (R&amp;D Prototype)</a:t>
            </a:r>
          </a:p>
        </p:txBody>
      </p:sp>
      <p:sp>
        <p:nvSpPr>
          <p:cNvPr id="7" name="TextBox 6">
            <a:extLst>
              <a:ext uri="{FF2B5EF4-FFF2-40B4-BE49-F238E27FC236}">
                <a16:creationId xmlns:a16="http://schemas.microsoft.com/office/drawing/2014/main" id="{36D7FB27-15E2-499B-A349-F677114BD092}"/>
              </a:ext>
            </a:extLst>
          </p:cNvPr>
          <p:cNvSpPr txBox="1"/>
          <p:nvPr/>
        </p:nvSpPr>
        <p:spPr>
          <a:xfrm>
            <a:off x="2934611" y="2964778"/>
            <a:ext cx="245041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RCS Design</a:t>
            </a:r>
          </a:p>
        </p:txBody>
      </p:sp>
      <p:sp>
        <p:nvSpPr>
          <p:cNvPr id="14" name="TextBox 13">
            <a:extLst>
              <a:ext uri="{FF2B5EF4-FFF2-40B4-BE49-F238E27FC236}">
                <a16:creationId xmlns:a16="http://schemas.microsoft.com/office/drawing/2014/main" id="{D3CBE28A-23BD-40E7-9A96-B683AA5D5497}"/>
              </a:ext>
            </a:extLst>
          </p:cNvPr>
          <p:cNvSpPr txBox="1"/>
          <p:nvPr/>
        </p:nvSpPr>
        <p:spPr>
          <a:xfrm>
            <a:off x="5050592" y="2930358"/>
            <a:ext cx="290599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RCS Polarization Performance</a:t>
            </a:r>
          </a:p>
        </p:txBody>
      </p:sp>
    </p:spTree>
    <p:extLst>
      <p:ext uri="{BB962C8B-B14F-4D97-AF65-F5344CB8AC3E}">
        <p14:creationId xmlns:p14="http://schemas.microsoft.com/office/powerpoint/2010/main" val="30318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FC0E-7058-4FBC-B22E-72EB06E7FC4A}"/>
              </a:ext>
            </a:extLst>
          </p:cNvPr>
          <p:cNvSpPr>
            <a:spLocks noGrp="1"/>
          </p:cNvSpPr>
          <p:nvPr>
            <p:ph type="title"/>
          </p:nvPr>
        </p:nvSpPr>
        <p:spPr>
          <a:xfrm>
            <a:off x="109732" y="57169"/>
            <a:ext cx="8776922" cy="1343099"/>
          </a:xfrm>
        </p:spPr>
        <p:txBody>
          <a:bodyPr>
            <a:noAutofit/>
          </a:bodyPr>
          <a:lstStyle/>
          <a:p>
            <a:r>
              <a:rPr lang="en-US" sz="3200" dirty="0"/>
              <a:t>High average polarization at electron                     storage ring of 80% by</a:t>
            </a:r>
          </a:p>
        </p:txBody>
      </p:sp>
      <p:sp>
        <p:nvSpPr>
          <p:cNvPr id="40" name="TextBox 39">
            <a:extLst>
              <a:ext uri="{FF2B5EF4-FFF2-40B4-BE49-F238E27FC236}">
                <a16:creationId xmlns:a16="http://schemas.microsoft.com/office/drawing/2014/main" id="{75A87AA2-8062-42D9-85F3-7BFCE11C9B4F}"/>
              </a:ext>
            </a:extLst>
          </p:cNvPr>
          <p:cNvSpPr txBox="1"/>
          <p:nvPr/>
        </p:nvSpPr>
        <p:spPr>
          <a:xfrm>
            <a:off x="109732" y="1371731"/>
            <a:ext cx="897437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Frequent  injection of bunches with high initial polarization of 85%</a:t>
            </a:r>
          </a:p>
          <a:p>
            <a:pPr marL="342900" indent="-342900">
              <a:buFont typeface="Arial" panose="020B0604020202020204" pitchFamily="34" charset="0"/>
              <a:buChar char="•"/>
            </a:pPr>
            <a:r>
              <a:rPr lang="en-US" sz="2000" dirty="0"/>
              <a:t>Initial polarization decays towards P</a:t>
            </a:r>
            <a:r>
              <a:rPr lang="en-US" sz="2000" baseline="-25000" dirty="0"/>
              <a:t>∞  </a:t>
            </a:r>
            <a:r>
              <a:rPr lang="en-US" sz="2000" dirty="0"/>
              <a:t>&lt; ~50%</a:t>
            </a:r>
          </a:p>
          <a:p>
            <a:pPr marL="342900" indent="-342900">
              <a:buFont typeface="Arial" panose="020B0604020202020204" pitchFamily="34" charset="0"/>
              <a:buChar char="•"/>
            </a:pPr>
            <a:r>
              <a:rPr lang="en-US" sz="2000" dirty="0"/>
              <a:t>At 18 GeV, </a:t>
            </a:r>
            <a:r>
              <a:rPr lang="en-US" sz="2000" dirty="0">
                <a:sym typeface="Wingdings" panose="05000000000000000000" pitchFamily="2" charset="2"/>
              </a:rPr>
              <a:t>every bunch is refreshed in 2.2 min with </a:t>
            </a:r>
            <a:r>
              <a:rPr lang="en-US" sz="2000" dirty="0"/>
              <a:t>RCS cycling rate of 2Hz. </a:t>
            </a:r>
            <a:endParaRPr lang="en-US" sz="2000" dirty="0">
              <a:sym typeface="Wingdings" panose="05000000000000000000" pitchFamily="2" charset="2"/>
            </a:endParaRPr>
          </a:p>
        </p:txBody>
      </p:sp>
      <p:sp>
        <p:nvSpPr>
          <p:cNvPr id="12" name="Slide Number Placeholder 11">
            <a:extLst>
              <a:ext uri="{FF2B5EF4-FFF2-40B4-BE49-F238E27FC236}">
                <a16:creationId xmlns:a16="http://schemas.microsoft.com/office/drawing/2014/main" id="{7975AD43-D98B-48FC-BBC5-8B4B3849698B}"/>
              </a:ext>
            </a:extLst>
          </p:cNvPr>
          <p:cNvSpPr>
            <a:spLocks noGrp="1"/>
          </p:cNvSpPr>
          <p:nvPr>
            <p:ph type="sldNum" sz="quarter" idx="12"/>
          </p:nvPr>
        </p:nvSpPr>
        <p:spPr/>
        <p:txBody>
          <a:bodyPr/>
          <a:lstStyle/>
          <a:p>
            <a:fld id="{893C5830-40F3-F04E-B2E3-10E6672BA8FF}" type="slidenum">
              <a:rPr lang="en-US" smtClean="0"/>
              <a:pPr/>
              <a:t>17</a:t>
            </a:fld>
            <a:endParaRPr lang="en-US"/>
          </a:p>
        </p:txBody>
      </p:sp>
      <p:grpSp>
        <p:nvGrpSpPr>
          <p:cNvPr id="5" name="Group 4">
            <a:extLst>
              <a:ext uri="{FF2B5EF4-FFF2-40B4-BE49-F238E27FC236}">
                <a16:creationId xmlns:a16="http://schemas.microsoft.com/office/drawing/2014/main" id="{8EFF0898-12EE-1643-9F32-4B859B0C8E18}"/>
              </a:ext>
            </a:extLst>
          </p:cNvPr>
          <p:cNvGrpSpPr/>
          <p:nvPr/>
        </p:nvGrpSpPr>
        <p:grpSpPr>
          <a:xfrm>
            <a:off x="516328" y="2427014"/>
            <a:ext cx="8623970" cy="3515498"/>
            <a:chOff x="1095312" y="2974176"/>
            <a:chExt cx="7628899" cy="2872400"/>
          </a:xfrm>
        </p:grpSpPr>
        <p:sp>
          <p:nvSpPr>
            <p:cNvPr id="10" name="Rectangle 9">
              <a:extLst>
                <a:ext uri="{FF2B5EF4-FFF2-40B4-BE49-F238E27FC236}">
                  <a16:creationId xmlns:a16="http://schemas.microsoft.com/office/drawing/2014/main" id="{38317727-58D4-4F7B-A368-45038FBF0530}"/>
                </a:ext>
              </a:extLst>
            </p:cNvPr>
            <p:cNvSpPr/>
            <p:nvPr/>
          </p:nvSpPr>
          <p:spPr>
            <a:xfrm>
              <a:off x="4059534" y="3487016"/>
              <a:ext cx="94956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6C9771-F503-0741-A58D-7885A2B8EA60}"/>
                </a:ext>
              </a:extLst>
            </p:cNvPr>
            <p:cNvGrpSpPr/>
            <p:nvPr/>
          </p:nvGrpSpPr>
          <p:grpSpPr>
            <a:xfrm>
              <a:off x="1124910" y="2974176"/>
              <a:ext cx="2846768" cy="431863"/>
              <a:chOff x="1969362" y="2645426"/>
              <a:chExt cx="2846768" cy="431863"/>
            </a:xfrm>
          </p:grpSpPr>
          <p:sp>
            <p:nvSpPr>
              <p:cNvPr id="20" name="Arrow: Down 19">
                <a:extLst>
                  <a:ext uri="{FF2B5EF4-FFF2-40B4-BE49-F238E27FC236}">
                    <a16:creationId xmlns:a16="http://schemas.microsoft.com/office/drawing/2014/main" id="{49CC1403-0DBB-4C12-87B5-8AA8EC1E2F29}"/>
                  </a:ext>
                </a:extLst>
              </p:cNvPr>
              <p:cNvSpPr/>
              <p:nvPr/>
            </p:nvSpPr>
            <p:spPr>
              <a:xfrm>
                <a:off x="2079563" y="2882043"/>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Down 20">
                <a:extLst>
                  <a:ext uri="{FF2B5EF4-FFF2-40B4-BE49-F238E27FC236}">
                    <a16:creationId xmlns:a16="http://schemas.microsoft.com/office/drawing/2014/main" id="{C994450B-3D0D-4059-AEE3-6864B2BD4BA2}"/>
                  </a:ext>
                </a:extLst>
              </p:cNvPr>
              <p:cNvSpPr/>
              <p:nvPr/>
            </p:nvSpPr>
            <p:spPr>
              <a:xfrm>
                <a:off x="2190711" y="2882043"/>
                <a:ext cx="70941" cy="17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00255013-84F7-452A-A749-99117FB32D2E}"/>
                  </a:ext>
                </a:extLst>
              </p:cNvPr>
              <p:cNvSpPr txBox="1"/>
              <p:nvPr/>
            </p:nvSpPr>
            <p:spPr>
              <a:xfrm>
                <a:off x="1969362" y="2645426"/>
                <a:ext cx="634301" cy="300082"/>
              </a:xfrm>
              <a:prstGeom prst="rect">
                <a:avLst/>
              </a:prstGeom>
              <a:noFill/>
            </p:spPr>
            <p:txBody>
              <a:bodyPr wrap="square" rtlCol="0">
                <a:spAutoFit/>
              </a:bodyPr>
              <a:lstStyle/>
              <a:p>
                <a:r>
                  <a:rPr lang="en-US" sz="1350" dirty="0"/>
                  <a:t>B P</a:t>
                </a:r>
              </a:p>
            </p:txBody>
          </p:sp>
          <p:sp>
            <p:nvSpPr>
              <p:cNvPr id="23" name="TextBox 22">
                <a:extLst>
                  <a:ext uri="{FF2B5EF4-FFF2-40B4-BE49-F238E27FC236}">
                    <a16:creationId xmlns:a16="http://schemas.microsoft.com/office/drawing/2014/main" id="{B59AEB57-CEC9-4546-92F5-CA09AC3C4D07}"/>
                  </a:ext>
                </a:extLst>
              </p:cNvPr>
              <p:cNvSpPr txBox="1"/>
              <p:nvPr/>
            </p:nvSpPr>
            <p:spPr>
              <a:xfrm>
                <a:off x="2478087" y="2800667"/>
                <a:ext cx="2338043" cy="276622"/>
              </a:xfrm>
              <a:prstGeom prst="rect">
                <a:avLst/>
              </a:prstGeom>
              <a:noFill/>
            </p:spPr>
            <p:txBody>
              <a:bodyPr wrap="square" rtlCol="0">
                <a:spAutoFit/>
              </a:bodyPr>
              <a:lstStyle/>
              <a:p>
                <a:r>
                  <a:rPr lang="en-US" sz="1600" dirty="0"/>
                  <a:t>Refilled every 1.2 minutes</a:t>
                </a:r>
              </a:p>
            </p:txBody>
          </p:sp>
        </p:grpSp>
        <p:grpSp>
          <p:nvGrpSpPr>
            <p:cNvPr id="4" name="Group 3">
              <a:extLst>
                <a:ext uri="{FF2B5EF4-FFF2-40B4-BE49-F238E27FC236}">
                  <a16:creationId xmlns:a16="http://schemas.microsoft.com/office/drawing/2014/main" id="{98797EF8-E92D-7A41-A13F-60F3875925B9}"/>
                </a:ext>
              </a:extLst>
            </p:cNvPr>
            <p:cNvGrpSpPr/>
            <p:nvPr/>
          </p:nvGrpSpPr>
          <p:grpSpPr>
            <a:xfrm>
              <a:off x="6128831" y="3023664"/>
              <a:ext cx="2595380" cy="447235"/>
              <a:chOff x="4336513" y="2617474"/>
              <a:chExt cx="2595380" cy="447235"/>
            </a:xfrm>
          </p:grpSpPr>
          <p:sp>
            <p:nvSpPr>
              <p:cNvPr id="25" name="Arrow: Down 24">
                <a:extLst>
                  <a:ext uri="{FF2B5EF4-FFF2-40B4-BE49-F238E27FC236}">
                    <a16:creationId xmlns:a16="http://schemas.microsoft.com/office/drawing/2014/main" id="{F9DF7985-C6C6-4C8E-A66C-AA41218F13D2}"/>
                  </a:ext>
                </a:extLst>
              </p:cNvPr>
              <p:cNvSpPr/>
              <p:nvPr/>
            </p:nvSpPr>
            <p:spPr>
              <a:xfrm>
                <a:off x="4440326" y="2855060"/>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Arrow: Down 25">
                <a:extLst>
                  <a:ext uri="{FF2B5EF4-FFF2-40B4-BE49-F238E27FC236}">
                    <a16:creationId xmlns:a16="http://schemas.microsoft.com/office/drawing/2014/main" id="{26E028CE-01AE-471D-8D62-C4C1EFE81995}"/>
                  </a:ext>
                </a:extLst>
              </p:cNvPr>
              <p:cNvSpPr/>
              <p:nvPr/>
            </p:nvSpPr>
            <p:spPr>
              <a:xfrm flipH="1" flipV="1">
                <a:off x="4523094" y="2844413"/>
                <a:ext cx="70941" cy="1738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2796BACF-8CAC-4831-AC41-D8F38C068A80}"/>
                  </a:ext>
                </a:extLst>
              </p:cNvPr>
              <p:cNvSpPr txBox="1"/>
              <p:nvPr/>
            </p:nvSpPr>
            <p:spPr>
              <a:xfrm>
                <a:off x="4336513" y="2617474"/>
                <a:ext cx="632636" cy="300082"/>
              </a:xfrm>
              <a:prstGeom prst="rect">
                <a:avLst/>
              </a:prstGeom>
              <a:noFill/>
            </p:spPr>
            <p:txBody>
              <a:bodyPr wrap="square" rtlCol="0">
                <a:spAutoFit/>
              </a:bodyPr>
              <a:lstStyle/>
              <a:p>
                <a:r>
                  <a:rPr lang="en-US" sz="1350" dirty="0"/>
                  <a:t>B P</a:t>
                </a:r>
              </a:p>
            </p:txBody>
          </p:sp>
          <p:sp>
            <p:nvSpPr>
              <p:cNvPr id="28" name="TextBox 27">
                <a:extLst>
                  <a:ext uri="{FF2B5EF4-FFF2-40B4-BE49-F238E27FC236}">
                    <a16:creationId xmlns:a16="http://schemas.microsoft.com/office/drawing/2014/main" id="{37147864-BE46-485E-BE87-292D448A91E9}"/>
                  </a:ext>
                </a:extLst>
              </p:cNvPr>
              <p:cNvSpPr txBox="1"/>
              <p:nvPr/>
            </p:nvSpPr>
            <p:spPr>
              <a:xfrm>
                <a:off x="4713388" y="2788087"/>
                <a:ext cx="2218505" cy="276622"/>
              </a:xfrm>
              <a:prstGeom prst="rect">
                <a:avLst/>
              </a:prstGeom>
              <a:noFill/>
            </p:spPr>
            <p:txBody>
              <a:bodyPr wrap="square" rtlCol="0">
                <a:spAutoFit/>
              </a:bodyPr>
              <a:lstStyle/>
              <a:p>
                <a:r>
                  <a:rPr lang="en-US" sz="1600" dirty="0"/>
                  <a:t>Refilled every  3.2 minutes</a:t>
                </a:r>
              </a:p>
            </p:txBody>
          </p:sp>
        </p:grpSp>
        <p:sp>
          <p:nvSpPr>
            <p:cNvPr id="37" name="TextBox 36">
              <a:extLst>
                <a:ext uri="{FF2B5EF4-FFF2-40B4-BE49-F238E27FC236}">
                  <a16:creationId xmlns:a16="http://schemas.microsoft.com/office/drawing/2014/main" id="{E34E9BF2-B909-40FE-AADC-7F8AEA7F53FB}"/>
                </a:ext>
              </a:extLst>
            </p:cNvPr>
            <p:cNvSpPr txBox="1"/>
            <p:nvPr/>
          </p:nvSpPr>
          <p:spPr>
            <a:xfrm>
              <a:off x="3061497" y="3979867"/>
              <a:ext cx="766205" cy="300082"/>
            </a:xfrm>
            <a:prstGeom prst="rect">
              <a:avLst/>
            </a:prstGeom>
            <a:noFill/>
          </p:spPr>
          <p:txBody>
            <a:bodyPr wrap="square" rtlCol="0">
              <a:spAutoFit/>
            </a:bodyPr>
            <a:lstStyle/>
            <a:p>
              <a:r>
                <a:rPr lang="en-US" sz="1350" dirty="0"/>
                <a:t>P</a:t>
              </a:r>
              <a:r>
                <a:rPr lang="en-US" sz="1350" baseline="-25000" dirty="0"/>
                <a:t>av</a:t>
              </a:r>
              <a:r>
                <a:rPr lang="en-US" sz="1350" dirty="0"/>
                <a:t>=80%</a:t>
              </a:r>
            </a:p>
          </p:txBody>
        </p:sp>
        <p:sp>
          <p:nvSpPr>
            <p:cNvPr id="38" name="TextBox 37">
              <a:extLst>
                <a:ext uri="{FF2B5EF4-FFF2-40B4-BE49-F238E27FC236}">
                  <a16:creationId xmlns:a16="http://schemas.microsoft.com/office/drawing/2014/main" id="{F89E5867-0640-4839-95FC-8AF46F55C20C}"/>
                </a:ext>
              </a:extLst>
            </p:cNvPr>
            <p:cNvSpPr txBox="1"/>
            <p:nvPr/>
          </p:nvSpPr>
          <p:spPr>
            <a:xfrm>
              <a:off x="2828653" y="4855407"/>
              <a:ext cx="766205" cy="300082"/>
            </a:xfrm>
            <a:prstGeom prst="rect">
              <a:avLst/>
            </a:prstGeom>
            <a:noFill/>
          </p:spPr>
          <p:txBody>
            <a:bodyPr wrap="square" rtlCol="0">
              <a:spAutoFit/>
            </a:bodyPr>
            <a:lstStyle/>
            <a:p>
              <a:r>
                <a:rPr lang="en-US" sz="1350" dirty="0"/>
                <a:t>P</a:t>
              </a:r>
              <a:r>
                <a:rPr lang="en-US" sz="1350" baseline="-25000" dirty="0"/>
                <a:t>av</a:t>
              </a:r>
              <a:r>
                <a:rPr lang="en-US" sz="1350" dirty="0"/>
                <a:t>=80%</a:t>
              </a:r>
            </a:p>
          </p:txBody>
        </p:sp>
        <p:sp>
          <p:nvSpPr>
            <p:cNvPr id="34" name="TextBox 33">
              <a:extLst>
                <a:ext uri="{FF2B5EF4-FFF2-40B4-BE49-F238E27FC236}">
                  <a16:creationId xmlns:a16="http://schemas.microsoft.com/office/drawing/2014/main" id="{415C4D00-2A0B-4745-8003-26F4BEFDA010}"/>
                </a:ext>
              </a:extLst>
            </p:cNvPr>
            <p:cNvSpPr txBox="1"/>
            <p:nvPr/>
          </p:nvSpPr>
          <p:spPr>
            <a:xfrm>
              <a:off x="4334771" y="5508022"/>
              <a:ext cx="1578355" cy="338554"/>
            </a:xfrm>
            <a:prstGeom prst="rect">
              <a:avLst/>
            </a:prstGeom>
            <a:noFill/>
          </p:spPr>
          <p:txBody>
            <a:bodyPr wrap="square" rtlCol="0">
              <a:spAutoFit/>
            </a:bodyPr>
            <a:lstStyle/>
            <a:p>
              <a:r>
                <a:rPr lang="en-US" sz="1600" dirty="0"/>
                <a:t>Re-injections</a:t>
              </a:r>
            </a:p>
          </p:txBody>
        </p:sp>
        <p:pic>
          <p:nvPicPr>
            <p:cNvPr id="11" name="Picture 10">
              <a:extLst>
                <a:ext uri="{FF2B5EF4-FFF2-40B4-BE49-F238E27FC236}">
                  <a16:creationId xmlns:a16="http://schemas.microsoft.com/office/drawing/2014/main" id="{AE7E1288-5ECA-4B7A-84BD-3932F8F1A5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5312" y="3520447"/>
              <a:ext cx="6315347" cy="2026072"/>
            </a:xfrm>
            <a:prstGeom prst="rect">
              <a:avLst/>
            </a:prstGeom>
          </p:spPr>
        </p:pic>
        <p:cxnSp>
          <p:nvCxnSpPr>
            <p:cNvPr id="9" name="Straight Arrow Connector 8">
              <a:extLst>
                <a:ext uri="{FF2B5EF4-FFF2-40B4-BE49-F238E27FC236}">
                  <a16:creationId xmlns:a16="http://schemas.microsoft.com/office/drawing/2014/main" id="{FD04846B-98E2-46A3-B988-D01AC003E952}"/>
                </a:ext>
              </a:extLst>
            </p:cNvPr>
            <p:cNvCxnSpPr>
              <a:cxnSpLocks/>
            </p:cNvCxnSpPr>
            <p:nvPr/>
          </p:nvCxnSpPr>
          <p:spPr>
            <a:xfrm>
              <a:off x="4930664" y="3637057"/>
              <a:ext cx="0" cy="1500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2CF027-7D5A-4B60-B773-659421ADB1E5}"/>
                </a:ext>
              </a:extLst>
            </p:cNvPr>
            <p:cNvSpPr txBox="1"/>
            <p:nvPr/>
          </p:nvSpPr>
          <p:spPr>
            <a:xfrm>
              <a:off x="6400800" y="4198559"/>
              <a:ext cx="1929284" cy="646331"/>
            </a:xfrm>
            <a:prstGeom prst="rect">
              <a:avLst/>
            </a:prstGeom>
            <a:solidFill>
              <a:schemeClr val="bg1"/>
            </a:solidFill>
          </p:spPr>
          <p:txBody>
            <a:bodyPr wrap="square" rtlCol="0">
              <a:spAutoFit/>
            </a:bodyPr>
            <a:lstStyle/>
            <a:p>
              <a:r>
                <a:rPr lang="en-US" dirty="0"/>
                <a:t>P</a:t>
              </a:r>
              <a:r>
                <a:rPr lang="en-US" baseline="-25000" dirty="0"/>
                <a:t>∞</a:t>
              </a:r>
              <a:r>
                <a:rPr lang="en-US" dirty="0"/>
                <a:t>= 30%</a:t>
              </a:r>
            </a:p>
            <a:p>
              <a:r>
                <a:rPr lang="en-US" dirty="0"/>
                <a:t>(conservative)</a:t>
              </a:r>
            </a:p>
          </p:txBody>
        </p:sp>
        <p:cxnSp>
          <p:nvCxnSpPr>
            <p:cNvPr id="35" name="Straight Arrow Connector 34">
              <a:extLst>
                <a:ext uri="{FF2B5EF4-FFF2-40B4-BE49-F238E27FC236}">
                  <a16:creationId xmlns:a16="http://schemas.microsoft.com/office/drawing/2014/main" id="{0179BB6D-E3BD-41B4-9E75-A88F5711408A}"/>
                </a:ext>
              </a:extLst>
            </p:cNvPr>
            <p:cNvCxnSpPr>
              <a:cxnSpLocks/>
            </p:cNvCxnSpPr>
            <p:nvPr/>
          </p:nvCxnSpPr>
          <p:spPr>
            <a:xfrm flipV="1">
              <a:off x="4056260" y="5170593"/>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D7CAA17-E78B-47EB-9E5E-D95DC6595B91}"/>
                </a:ext>
              </a:extLst>
            </p:cNvPr>
            <p:cNvCxnSpPr>
              <a:cxnSpLocks/>
            </p:cNvCxnSpPr>
            <p:nvPr/>
          </p:nvCxnSpPr>
          <p:spPr>
            <a:xfrm flipV="1">
              <a:off x="4603860" y="5166867"/>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95C62B7-2069-4990-9C7E-128325662A4E}"/>
                </a:ext>
              </a:extLst>
            </p:cNvPr>
            <p:cNvCxnSpPr>
              <a:cxnSpLocks/>
            </p:cNvCxnSpPr>
            <p:nvPr/>
          </p:nvCxnSpPr>
          <p:spPr>
            <a:xfrm flipV="1">
              <a:off x="5164743" y="5160444"/>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0A66D39-23ED-46F2-8DBB-CED90267E8DD}"/>
                </a:ext>
              </a:extLst>
            </p:cNvPr>
            <p:cNvCxnSpPr>
              <a:cxnSpLocks/>
            </p:cNvCxnSpPr>
            <p:nvPr/>
          </p:nvCxnSpPr>
          <p:spPr>
            <a:xfrm flipV="1">
              <a:off x="5685777" y="5163471"/>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09C982-B454-4B05-BDD3-2800FCC3D71C}"/>
                </a:ext>
              </a:extLst>
            </p:cNvPr>
            <p:cNvSpPr txBox="1"/>
            <p:nvPr/>
          </p:nvSpPr>
          <p:spPr>
            <a:xfrm>
              <a:off x="4401211" y="3350546"/>
              <a:ext cx="1227609" cy="338554"/>
            </a:xfrm>
            <a:prstGeom prst="rect">
              <a:avLst/>
            </a:prstGeom>
            <a:noFill/>
          </p:spPr>
          <p:txBody>
            <a:bodyPr wrap="square" rtlCol="0">
              <a:spAutoFit/>
            </a:bodyPr>
            <a:lstStyle/>
            <a:p>
              <a:r>
                <a:rPr lang="en-US" sz="1600" dirty="0"/>
                <a:t>Re-injection</a:t>
              </a:r>
            </a:p>
          </p:txBody>
        </p:sp>
      </p:grpSp>
      <p:sp>
        <p:nvSpPr>
          <p:cNvPr id="6" name="TextBox 5">
            <a:extLst>
              <a:ext uri="{FF2B5EF4-FFF2-40B4-BE49-F238E27FC236}">
                <a16:creationId xmlns:a16="http://schemas.microsoft.com/office/drawing/2014/main" id="{3CCB4C41-F093-4D56-BA48-29A4D6B86140}"/>
              </a:ext>
            </a:extLst>
          </p:cNvPr>
          <p:cNvSpPr txBox="1"/>
          <p:nvPr/>
        </p:nvSpPr>
        <p:spPr>
          <a:xfrm>
            <a:off x="1730227" y="6051378"/>
            <a:ext cx="6295685" cy="369332"/>
          </a:xfrm>
          <a:prstGeom prst="rect">
            <a:avLst/>
          </a:prstGeom>
          <a:solidFill>
            <a:srgbClr val="CCFF99"/>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Exceeds key parameter requirement!</a:t>
            </a:r>
          </a:p>
        </p:txBody>
      </p:sp>
    </p:spTree>
    <p:extLst>
      <p:ext uri="{BB962C8B-B14F-4D97-AF65-F5344CB8AC3E}">
        <p14:creationId xmlns:p14="http://schemas.microsoft.com/office/powerpoint/2010/main" val="428481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F4B8-41C0-46D2-9A1A-06491E5903CA}"/>
              </a:ext>
            </a:extLst>
          </p:cNvPr>
          <p:cNvSpPr>
            <a:spLocks noGrp="1"/>
          </p:cNvSpPr>
          <p:nvPr>
            <p:ph type="title"/>
          </p:nvPr>
        </p:nvSpPr>
        <p:spPr>
          <a:xfrm>
            <a:off x="334592" y="181013"/>
            <a:ext cx="7886700" cy="546278"/>
          </a:xfrm>
        </p:spPr>
        <p:txBody>
          <a:bodyPr>
            <a:noAutofit/>
          </a:bodyPr>
          <a:lstStyle/>
          <a:p>
            <a:r>
              <a:rPr lang="en-US" sz="3600" dirty="0"/>
              <a:t>BNL-EIC Hadron Polarization</a:t>
            </a:r>
          </a:p>
        </p:txBody>
      </p:sp>
      <p:sp>
        <p:nvSpPr>
          <p:cNvPr id="16" name="TextBox 15">
            <a:extLst>
              <a:ext uri="{FF2B5EF4-FFF2-40B4-BE49-F238E27FC236}">
                <a16:creationId xmlns:a16="http://schemas.microsoft.com/office/drawing/2014/main" id="{48416D32-D036-4005-AB8D-DCA0F2BC74F1}"/>
              </a:ext>
            </a:extLst>
          </p:cNvPr>
          <p:cNvSpPr txBox="1"/>
          <p:nvPr/>
        </p:nvSpPr>
        <p:spPr>
          <a:xfrm>
            <a:off x="464025" y="1059002"/>
            <a:ext cx="8509157"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Existing p Polarization in RHIC  achieved with “Siberian snakes”.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Near term improvements will increase proton polarization in RHIC from 60% to 80%.</a:t>
            </a:r>
          </a:p>
          <a:p>
            <a:pPr marL="342900" indent="-342900">
              <a:buFont typeface="Arial" panose="020B0604020202020204" pitchFamily="34" charset="0"/>
              <a:buChar char="•"/>
            </a:pPr>
            <a:r>
              <a:rPr lang="en-US" sz="2000" baseline="30000" dirty="0">
                <a:latin typeface="Arial" panose="020B0604020202020204" pitchFamily="34" charset="0"/>
                <a:cs typeface="Arial" panose="020B0604020202020204" pitchFamily="34" charset="0"/>
                <a:sym typeface="Wingdings" panose="05000000000000000000" pitchFamily="2" charset="2"/>
              </a:rPr>
              <a:t>3</a:t>
            </a:r>
            <a:r>
              <a:rPr lang="en-US" sz="2000" dirty="0">
                <a:latin typeface="Arial" panose="020B0604020202020204" pitchFamily="34" charset="0"/>
                <a:cs typeface="Arial" panose="020B0604020202020204" pitchFamily="34" charset="0"/>
                <a:sym typeface="Wingdings" panose="05000000000000000000" pitchFamily="2" charset="2"/>
              </a:rPr>
              <a:t>He polarization of &gt;80% measured in source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80% polarized </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He in BNL-EIC will be achieved with six “snakes”,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Acceleration of polarized Deuterons in BNL-EIC 100% spin transparent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Need  tune jumps in the hadron booster synchrotron</a:t>
            </a:r>
            <a:endParaRPr lang="en-US" sz="2400" dirty="0"/>
          </a:p>
        </p:txBody>
      </p:sp>
      <p:sp>
        <p:nvSpPr>
          <p:cNvPr id="24" name="Slide Number Placeholder 23">
            <a:extLst>
              <a:ext uri="{FF2B5EF4-FFF2-40B4-BE49-F238E27FC236}">
                <a16:creationId xmlns:a16="http://schemas.microsoft.com/office/drawing/2014/main" id="{97F2D0B4-0816-4EB7-98CF-59A5B1D787F9}"/>
              </a:ext>
            </a:extLst>
          </p:cNvPr>
          <p:cNvSpPr>
            <a:spLocks noGrp="1"/>
          </p:cNvSpPr>
          <p:nvPr>
            <p:ph type="sldNum" sz="quarter" idx="12"/>
          </p:nvPr>
        </p:nvSpPr>
        <p:spPr>
          <a:xfrm>
            <a:off x="7060962" y="6508751"/>
            <a:ext cx="2057400" cy="365125"/>
          </a:xfrm>
        </p:spPr>
        <p:txBody>
          <a:bodyPr/>
          <a:lstStyle/>
          <a:p>
            <a:fld id="{893C5830-40F3-F04E-B2E3-10E6672BA8FF}" type="slidenum">
              <a:rPr lang="en-US" smtClean="0"/>
              <a:pPr/>
              <a:t>18</a:t>
            </a:fld>
            <a:endParaRPr lang="en-US" dirty="0"/>
          </a:p>
        </p:txBody>
      </p:sp>
      <p:sp>
        <p:nvSpPr>
          <p:cNvPr id="3" name="TextBox 2">
            <a:extLst>
              <a:ext uri="{FF2B5EF4-FFF2-40B4-BE49-F238E27FC236}">
                <a16:creationId xmlns:a16="http://schemas.microsoft.com/office/drawing/2014/main" id="{FC842C21-7BBE-457B-A056-9659D52EBFAA}"/>
              </a:ext>
            </a:extLst>
          </p:cNvPr>
          <p:cNvSpPr txBox="1"/>
          <p:nvPr/>
        </p:nvSpPr>
        <p:spPr>
          <a:xfrm>
            <a:off x="2403982" y="3367564"/>
            <a:ext cx="4999085" cy="36933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Exceeds key parameter requirement!</a:t>
            </a:r>
          </a:p>
        </p:txBody>
      </p:sp>
      <p:pic>
        <p:nvPicPr>
          <p:cNvPr id="7" name="Picture 3" descr="Image">
            <a:extLst>
              <a:ext uri="{FF2B5EF4-FFF2-40B4-BE49-F238E27FC236}">
                <a16:creationId xmlns:a16="http://schemas.microsoft.com/office/drawing/2014/main" id="{B82E8727-1FFB-4790-B945-3BC4F631801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96577" y="3938772"/>
            <a:ext cx="4250138" cy="2454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5972F7E-C0D9-4677-A4B0-144B53B8FBD9}"/>
              </a:ext>
            </a:extLst>
          </p:cNvPr>
          <p:cNvSpPr txBox="1"/>
          <p:nvPr/>
        </p:nvSpPr>
        <p:spPr>
          <a:xfrm>
            <a:off x="5579661" y="4811741"/>
            <a:ext cx="3352799" cy="646331"/>
          </a:xfrm>
          <a:prstGeom prst="rect">
            <a:avLst/>
          </a:prstGeom>
          <a:noFill/>
        </p:spPr>
        <p:txBody>
          <a:bodyPr wrap="square" rtlCol="0">
            <a:spAutoFit/>
          </a:bodyPr>
          <a:lstStyle/>
          <a:p>
            <a:r>
              <a:rPr lang="en-US" dirty="0"/>
              <a:t>Electron beam ion source EBIS  with polarized </a:t>
            </a:r>
            <a:r>
              <a:rPr lang="en-US" baseline="30000" dirty="0"/>
              <a:t>3</a:t>
            </a:r>
            <a:r>
              <a:rPr lang="en-US" dirty="0"/>
              <a:t>He extension</a:t>
            </a:r>
          </a:p>
        </p:txBody>
      </p:sp>
    </p:spTree>
    <p:extLst>
      <p:ext uri="{BB962C8B-B14F-4D97-AF65-F5344CB8AC3E}">
        <p14:creationId xmlns:p14="http://schemas.microsoft.com/office/powerpoint/2010/main" val="42160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5C2C0262-3FF8-406F-8974-EA732F1B0C81}"/>
              </a:ext>
            </a:extLst>
          </p:cNvPr>
          <p:cNvPicPr>
            <a:picLocks noChangeAspect="1"/>
          </p:cNvPicPr>
          <p:nvPr/>
        </p:nvPicPr>
        <p:blipFill rotWithShape="1">
          <a:blip r:embed="rId2"/>
          <a:srcRect r="22424"/>
          <a:stretch/>
        </p:blipFill>
        <p:spPr>
          <a:xfrm>
            <a:off x="5066890" y="2834483"/>
            <a:ext cx="3972606" cy="2112480"/>
          </a:xfrm>
          <a:prstGeom prst="rect">
            <a:avLst/>
          </a:prstGeom>
        </p:spPr>
      </p:pic>
      <p:pic>
        <p:nvPicPr>
          <p:cNvPr id="8" name="Content Placeholder 4">
            <a:extLst>
              <a:ext uri="{FF2B5EF4-FFF2-40B4-BE49-F238E27FC236}">
                <a16:creationId xmlns:a16="http://schemas.microsoft.com/office/drawing/2014/main" id="{3E29D684-7136-4D06-BA90-4AA5E5C67871}"/>
              </a:ext>
            </a:extLst>
          </p:cNvPr>
          <p:cNvPicPr>
            <a:picLocks noChangeAspect="1"/>
          </p:cNvPicPr>
          <p:nvPr/>
        </p:nvPicPr>
        <p:blipFill>
          <a:blip r:embed="rId3"/>
          <a:stretch>
            <a:fillRect/>
          </a:stretch>
        </p:blipFill>
        <p:spPr>
          <a:xfrm>
            <a:off x="5956954" y="4853095"/>
            <a:ext cx="3181851" cy="2004905"/>
          </a:xfrm>
          <a:prstGeom prst="rect">
            <a:avLst/>
          </a:prstGeom>
        </p:spPr>
      </p:pic>
      <p:sp>
        <p:nvSpPr>
          <p:cNvPr id="2" name="Title 1">
            <a:extLst>
              <a:ext uri="{FF2B5EF4-FFF2-40B4-BE49-F238E27FC236}">
                <a16:creationId xmlns:a16="http://schemas.microsoft.com/office/drawing/2014/main" id="{35887908-2F47-47D6-A28D-4D2C58350DF3}"/>
              </a:ext>
            </a:extLst>
          </p:cNvPr>
          <p:cNvSpPr>
            <a:spLocks noGrp="1"/>
          </p:cNvSpPr>
          <p:nvPr>
            <p:ph type="title"/>
          </p:nvPr>
        </p:nvSpPr>
        <p:spPr>
          <a:xfrm>
            <a:off x="395691" y="14277"/>
            <a:ext cx="8468463" cy="631402"/>
          </a:xfrm>
        </p:spPr>
        <p:txBody>
          <a:bodyPr>
            <a:normAutofit/>
          </a:bodyPr>
          <a:lstStyle/>
          <a:p>
            <a:r>
              <a:rPr lang="en-US" sz="3200" dirty="0"/>
              <a:t>Summary of  Technical Scope</a:t>
            </a:r>
          </a:p>
        </p:txBody>
      </p:sp>
      <p:sp>
        <p:nvSpPr>
          <p:cNvPr id="3" name="Content Placeholder 2">
            <a:extLst>
              <a:ext uri="{FF2B5EF4-FFF2-40B4-BE49-F238E27FC236}">
                <a16:creationId xmlns:a16="http://schemas.microsoft.com/office/drawing/2014/main" id="{A5B74B7C-9F7A-4F08-995B-E0D2DFB3B2B9}"/>
              </a:ext>
            </a:extLst>
          </p:cNvPr>
          <p:cNvSpPr>
            <a:spLocks noGrp="1"/>
          </p:cNvSpPr>
          <p:nvPr>
            <p:ph idx="1"/>
          </p:nvPr>
        </p:nvSpPr>
        <p:spPr>
          <a:xfrm>
            <a:off x="52252" y="917990"/>
            <a:ext cx="9039496" cy="5945466"/>
          </a:xfrm>
        </p:spPr>
        <p:txBody>
          <a:bodyPr>
            <a:normAutofit/>
          </a:bodyPr>
          <a:lstStyle/>
          <a:p>
            <a:pPr marL="0" indent="0">
              <a:lnSpc>
                <a:spcPct val="120000"/>
              </a:lnSpc>
              <a:spcBef>
                <a:spcPts val="0"/>
              </a:spcBef>
              <a:buNone/>
            </a:pPr>
            <a:r>
              <a:rPr lang="en-US" sz="1800" dirty="0"/>
              <a:t>The technical scope thus consists of</a:t>
            </a:r>
            <a:r>
              <a:rPr lang="en-US" sz="1800" b="1" dirty="0"/>
              <a:t> </a:t>
            </a:r>
          </a:p>
          <a:p>
            <a:pPr marL="0" indent="0">
              <a:lnSpc>
                <a:spcPct val="120000"/>
              </a:lnSpc>
              <a:spcBef>
                <a:spcPts val="0"/>
              </a:spcBef>
              <a:buNone/>
            </a:pPr>
            <a:r>
              <a:rPr lang="en-US" sz="2000" b="1" dirty="0"/>
              <a:t>3 accelerator rings</a:t>
            </a:r>
            <a:r>
              <a:rPr lang="en-US" sz="2000" dirty="0"/>
              <a:t>: </a:t>
            </a:r>
          </a:p>
          <a:p>
            <a:pPr lvl="1">
              <a:lnSpc>
                <a:spcPct val="120000"/>
              </a:lnSpc>
              <a:spcBef>
                <a:spcPts val="0"/>
              </a:spcBef>
              <a:buFont typeface="Courier New" panose="02070309020205020404" pitchFamily="49" charset="0"/>
              <a:buChar char="o"/>
            </a:pPr>
            <a:r>
              <a:rPr lang="en-US" sz="2000" dirty="0"/>
              <a:t>RHIC yellow ring 275 GeV </a:t>
            </a:r>
          </a:p>
          <a:p>
            <a:pPr lvl="1">
              <a:lnSpc>
                <a:spcPct val="120000"/>
              </a:lnSpc>
              <a:spcBef>
                <a:spcPts val="0"/>
              </a:spcBef>
              <a:buFont typeface="Courier New" panose="02070309020205020404" pitchFamily="49" charset="0"/>
              <a:buChar char="o"/>
            </a:pPr>
            <a:r>
              <a:rPr lang="en-US" sz="2000" dirty="0"/>
              <a:t>Rapid Cycling Synchrotron  (400 MeV – 18 GeV)</a:t>
            </a:r>
          </a:p>
          <a:p>
            <a:pPr lvl="1">
              <a:lnSpc>
                <a:spcPct val="120000"/>
              </a:lnSpc>
              <a:spcBef>
                <a:spcPts val="0"/>
              </a:spcBef>
              <a:buFont typeface="Courier New" panose="02070309020205020404" pitchFamily="49" charset="0"/>
              <a:buChar char="o"/>
            </a:pPr>
            <a:r>
              <a:rPr lang="en-US" sz="2000" dirty="0"/>
              <a:t>Electron Storage Ring (2.5-18 GeV), </a:t>
            </a:r>
          </a:p>
          <a:p>
            <a:pPr>
              <a:lnSpc>
                <a:spcPct val="120000"/>
              </a:lnSpc>
              <a:spcBef>
                <a:spcPts val="0"/>
              </a:spcBef>
            </a:pPr>
            <a:r>
              <a:rPr lang="en-US" sz="2000" b="1" dirty="0"/>
              <a:t>2 Injector complexes: </a:t>
            </a:r>
          </a:p>
          <a:p>
            <a:pPr lvl="1">
              <a:lnSpc>
                <a:spcPct val="120000"/>
              </a:lnSpc>
              <a:spcBef>
                <a:spcPts val="0"/>
              </a:spcBef>
              <a:buFont typeface="Courier New" panose="02070309020205020404" pitchFamily="49" charset="0"/>
              <a:buChar char="o"/>
            </a:pPr>
            <a:r>
              <a:rPr lang="en-US" sz="2000" dirty="0"/>
              <a:t>Hadron injectors (existing)</a:t>
            </a:r>
          </a:p>
          <a:p>
            <a:pPr lvl="1">
              <a:lnSpc>
                <a:spcPct val="120000"/>
              </a:lnSpc>
              <a:spcBef>
                <a:spcPts val="0"/>
              </a:spcBef>
              <a:buFont typeface="Courier New" panose="02070309020205020404" pitchFamily="49" charset="0"/>
              <a:buChar char="o"/>
            </a:pPr>
            <a:r>
              <a:rPr lang="en-US" sz="2000" dirty="0"/>
              <a:t>Electron Injectors:                                                                                                     Electron source, injector LINAC, </a:t>
            </a:r>
            <a:r>
              <a:rPr lang="en-US" sz="2400" dirty="0"/>
              <a:t>  </a:t>
            </a:r>
          </a:p>
          <a:p>
            <a:pPr>
              <a:lnSpc>
                <a:spcPct val="120000"/>
              </a:lnSpc>
              <a:spcBef>
                <a:spcPts val="0"/>
              </a:spcBef>
            </a:pPr>
            <a:r>
              <a:rPr lang="en-US" sz="2000" b="1" dirty="0"/>
              <a:t>Hadron Cooling Facility </a:t>
            </a:r>
          </a:p>
          <a:p>
            <a:pPr>
              <a:lnSpc>
                <a:spcPct val="120000"/>
              </a:lnSpc>
              <a:spcBef>
                <a:spcPts val="0"/>
              </a:spcBef>
            </a:pPr>
            <a:r>
              <a:rPr lang="en-US" sz="2000" b="1" dirty="0"/>
              <a:t>Common systems</a:t>
            </a:r>
          </a:p>
          <a:p>
            <a:pPr>
              <a:lnSpc>
                <a:spcPct val="120000"/>
              </a:lnSpc>
              <a:spcBef>
                <a:spcPts val="0"/>
              </a:spcBef>
            </a:pPr>
            <a:r>
              <a:rPr lang="en-US" sz="2000" b="1" dirty="0"/>
              <a:t>Infrastructure</a:t>
            </a:r>
          </a:p>
        </p:txBody>
      </p:sp>
      <p:sp>
        <p:nvSpPr>
          <p:cNvPr id="4" name="Slide Number Placeholder 3">
            <a:extLst>
              <a:ext uri="{FF2B5EF4-FFF2-40B4-BE49-F238E27FC236}">
                <a16:creationId xmlns:a16="http://schemas.microsoft.com/office/drawing/2014/main" id="{8C795202-70C3-4488-BCA3-5307477E0341}"/>
              </a:ext>
            </a:extLst>
          </p:cNvPr>
          <p:cNvSpPr>
            <a:spLocks noGrp="1"/>
          </p:cNvSpPr>
          <p:nvPr>
            <p:ph type="sldNum" sz="quarter" idx="12"/>
          </p:nvPr>
        </p:nvSpPr>
        <p:spPr>
          <a:xfrm>
            <a:off x="3451934" y="6543951"/>
            <a:ext cx="2057400" cy="299772"/>
          </a:xfrm>
        </p:spPr>
        <p:txBody>
          <a:bodyPr/>
          <a:lstStyle/>
          <a:p>
            <a:fld id="{893C5830-40F3-F04E-B2E3-10E6672BA8FF}" type="slidenum">
              <a:rPr lang="en-US" smtClean="0"/>
              <a:pPr/>
              <a:t>19</a:t>
            </a:fld>
            <a:endParaRPr lang="en-US" dirty="0"/>
          </a:p>
        </p:txBody>
      </p:sp>
      <p:pic>
        <p:nvPicPr>
          <p:cNvPr id="6" name="Picture 5">
            <a:extLst>
              <a:ext uri="{FF2B5EF4-FFF2-40B4-BE49-F238E27FC236}">
                <a16:creationId xmlns:a16="http://schemas.microsoft.com/office/drawing/2014/main" id="{F980E92E-76D4-4C29-8C28-DC422CBCB8CB}"/>
              </a:ext>
            </a:extLst>
          </p:cNvPr>
          <p:cNvPicPr>
            <a:picLocks noChangeAspect="1"/>
          </p:cNvPicPr>
          <p:nvPr/>
        </p:nvPicPr>
        <p:blipFill>
          <a:blip r:embed="rId4"/>
          <a:stretch>
            <a:fillRect/>
          </a:stretch>
        </p:blipFill>
        <p:spPr>
          <a:xfrm>
            <a:off x="7377909" y="4154132"/>
            <a:ext cx="1760896" cy="1193863"/>
          </a:xfrm>
          <a:prstGeom prst="rect">
            <a:avLst/>
          </a:prstGeom>
        </p:spPr>
      </p:pic>
      <p:sp>
        <p:nvSpPr>
          <p:cNvPr id="10" name="Rectangle 9">
            <a:extLst>
              <a:ext uri="{FF2B5EF4-FFF2-40B4-BE49-F238E27FC236}">
                <a16:creationId xmlns:a16="http://schemas.microsoft.com/office/drawing/2014/main" id="{EA9A43A2-0960-441D-ABE6-CB876B17E7BF}"/>
              </a:ext>
            </a:extLst>
          </p:cNvPr>
          <p:cNvSpPr/>
          <p:nvPr/>
        </p:nvSpPr>
        <p:spPr>
          <a:xfrm>
            <a:off x="8909163" y="3247697"/>
            <a:ext cx="599696" cy="301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D43603-0B6C-4AA5-99B0-1E290715DA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71366" y="226185"/>
            <a:ext cx="2567439" cy="1444185"/>
          </a:xfrm>
          <a:prstGeom prst="rect">
            <a:avLst/>
          </a:prstGeom>
          <a:effectLst>
            <a:outerShdw blurRad="50800" dist="38100" dir="2700000" algn="tl" rotWithShape="0">
              <a:prstClr val="black">
                <a:alpha val="40000"/>
              </a:prstClr>
            </a:outerShdw>
          </a:effectLst>
        </p:spPr>
      </p:pic>
      <p:pic>
        <p:nvPicPr>
          <p:cNvPr id="13" name="Picture 1" descr="image001">
            <a:extLst>
              <a:ext uri="{FF2B5EF4-FFF2-40B4-BE49-F238E27FC236}">
                <a16:creationId xmlns:a16="http://schemas.microsoft.com/office/drawing/2014/main" id="{F77F02F6-8C04-4B93-B91B-4AA7D5BA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561" y="1787626"/>
            <a:ext cx="2567440" cy="132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355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D605-267E-45EC-854B-F87CF2C8746C}"/>
              </a:ext>
            </a:extLst>
          </p:cNvPr>
          <p:cNvSpPr>
            <a:spLocks noGrp="1"/>
          </p:cNvSpPr>
          <p:nvPr>
            <p:ph type="title"/>
          </p:nvPr>
        </p:nvSpPr>
        <p:spPr/>
        <p:txBody>
          <a:bodyPr/>
          <a:lstStyle/>
          <a:p>
            <a:r>
              <a:rPr lang="en-US" b="1" dirty="0"/>
              <a:t>Outline</a:t>
            </a:r>
            <a:endParaRPr lang="en-US" dirty="0"/>
          </a:p>
        </p:txBody>
      </p:sp>
      <p:sp>
        <p:nvSpPr>
          <p:cNvPr id="3" name="Content Placeholder 2">
            <a:extLst>
              <a:ext uri="{FF2B5EF4-FFF2-40B4-BE49-F238E27FC236}">
                <a16:creationId xmlns:a16="http://schemas.microsoft.com/office/drawing/2014/main" id="{213ED011-E09B-41A1-ACC0-87955DFF79E3}"/>
              </a:ext>
            </a:extLst>
          </p:cNvPr>
          <p:cNvSpPr>
            <a:spLocks noGrp="1"/>
          </p:cNvSpPr>
          <p:nvPr>
            <p:ph idx="1"/>
          </p:nvPr>
        </p:nvSpPr>
        <p:spPr>
          <a:xfrm>
            <a:off x="210137" y="1551657"/>
            <a:ext cx="5132520" cy="4351338"/>
          </a:xfrm>
        </p:spPr>
        <p:txBody>
          <a:bodyPr>
            <a:normAutofit/>
          </a:bodyPr>
          <a:lstStyle/>
          <a:p>
            <a:pPr marL="0" indent="0">
              <a:buNone/>
            </a:pPr>
            <a:r>
              <a:rPr lang="en-US" sz="900" dirty="0"/>
              <a:t>  </a:t>
            </a:r>
          </a:p>
          <a:p>
            <a:r>
              <a:rPr lang="en-US" sz="2000" dirty="0"/>
              <a:t>Pre-conceptual design of the BNL EIC</a:t>
            </a:r>
          </a:p>
          <a:p>
            <a:pPr marL="0" indent="0">
              <a:buNone/>
            </a:pPr>
            <a:r>
              <a:rPr lang="en-US" sz="900" dirty="0"/>
              <a:t>  </a:t>
            </a:r>
          </a:p>
          <a:p>
            <a:r>
              <a:rPr lang="en-US" sz="2000" dirty="0"/>
              <a:t>Design Reviews</a:t>
            </a:r>
          </a:p>
          <a:p>
            <a:pPr marL="0" indent="0">
              <a:buNone/>
            </a:pPr>
            <a:r>
              <a:rPr lang="en-US" sz="900"/>
              <a:t>   </a:t>
            </a:r>
            <a:r>
              <a:rPr lang="en-US" sz="800"/>
              <a:t>   </a:t>
            </a:r>
            <a:endParaRPr lang="en-US" sz="800" dirty="0"/>
          </a:p>
          <a:p>
            <a:r>
              <a:rPr lang="en-US" sz="2000" dirty="0"/>
              <a:t>Ongoing R&amp;D Efforts</a:t>
            </a:r>
          </a:p>
          <a:p>
            <a:pPr marL="0" indent="0">
              <a:buNone/>
            </a:pPr>
            <a:r>
              <a:rPr lang="en-US" sz="800" dirty="0"/>
              <a:t>    </a:t>
            </a:r>
          </a:p>
          <a:p>
            <a:r>
              <a:rPr lang="en-US" sz="2000" dirty="0"/>
              <a:t>Summary</a:t>
            </a:r>
          </a:p>
          <a:p>
            <a:pPr marL="0" indent="0">
              <a:buNone/>
            </a:pPr>
            <a:r>
              <a:rPr lang="en-US" sz="2000" dirty="0"/>
              <a:t> </a:t>
            </a:r>
          </a:p>
        </p:txBody>
      </p:sp>
    </p:spTree>
    <p:extLst>
      <p:ext uri="{BB962C8B-B14F-4D97-AF65-F5344CB8AC3E}">
        <p14:creationId xmlns:p14="http://schemas.microsoft.com/office/powerpoint/2010/main" val="331124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7598-40EB-4EA4-8BE9-AB20A7410036}"/>
              </a:ext>
            </a:extLst>
          </p:cNvPr>
          <p:cNvSpPr>
            <a:spLocks noGrp="1"/>
          </p:cNvSpPr>
          <p:nvPr>
            <p:ph type="title"/>
          </p:nvPr>
        </p:nvSpPr>
        <p:spPr>
          <a:xfrm>
            <a:off x="628650" y="365126"/>
            <a:ext cx="8428264" cy="691099"/>
          </a:xfrm>
        </p:spPr>
        <p:txBody>
          <a:bodyPr>
            <a:normAutofit/>
          </a:bodyPr>
          <a:lstStyle/>
          <a:p>
            <a:r>
              <a:rPr lang="en-US" sz="3600" dirty="0"/>
              <a:t>BNL EIC Pre-Conceptual Design Report</a:t>
            </a:r>
          </a:p>
        </p:txBody>
      </p:sp>
      <p:sp>
        <p:nvSpPr>
          <p:cNvPr id="3" name="Content Placeholder 2">
            <a:extLst>
              <a:ext uri="{FF2B5EF4-FFF2-40B4-BE49-F238E27FC236}">
                <a16:creationId xmlns:a16="http://schemas.microsoft.com/office/drawing/2014/main" id="{B89004ED-C62D-4EBE-80A2-551A1D18B745}"/>
              </a:ext>
            </a:extLst>
          </p:cNvPr>
          <p:cNvSpPr>
            <a:spLocks noGrp="1"/>
          </p:cNvSpPr>
          <p:nvPr>
            <p:ph idx="1"/>
          </p:nvPr>
        </p:nvSpPr>
        <p:spPr>
          <a:xfrm>
            <a:off x="7344122" y="5340011"/>
            <a:ext cx="1422272" cy="1286612"/>
          </a:xfrm>
          <a:noFill/>
          <a:ln>
            <a:noFill/>
          </a:ln>
          <a:effectLst/>
        </p:spPr>
        <p:txBody>
          <a:bodyPr>
            <a:normAutofit/>
          </a:bodyPr>
          <a:lstStyle/>
          <a:p>
            <a:pPr marL="0" indent="0">
              <a:lnSpc>
                <a:spcPct val="100000"/>
              </a:lnSpc>
              <a:spcBef>
                <a:spcPts val="0"/>
              </a:spcBef>
              <a:buNone/>
            </a:pPr>
            <a:r>
              <a:rPr lang="en-US" sz="1400" dirty="0"/>
              <a:t>Updated </a:t>
            </a:r>
          </a:p>
          <a:p>
            <a:pPr marL="0" indent="0">
              <a:lnSpc>
                <a:spcPct val="100000"/>
              </a:lnSpc>
              <a:spcBef>
                <a:spcPts val="0"/>
              </a:spcBef>
              <a:buNone/>
            </a:pPr>
            <a:r>
              <a:rPr lang="en-US" sz="1400" dirty="0"/>
              <a:t>August 2nd</a:t>
            </a:r>
          </a:p>
          <a:p>
            <a:pPr marL="0" indent="0">
              <a:lnSpc>
                <a:spcPct val="100000"/>
              </a:lnSpc>
              <a:spcBef>
                <a:spcPts val="0"/>
              </a:spcBef>
              <a:buNone/>
            </a:pPr>
            <a:r>
              <a:rPr lang="en-US" sz="1400" dirty="0"/>
              <a:t>2019</a:t>
            </a:r>
          </a:p>
        </p:txBody>
      </p:sp>
      <p:pic>
        <p:nvPicPr>
          <p:cNvPr id="4" name="Picture 3">
            <a:extLst>
              <a:ext uri="{FF2B5EF4-FFF2-40B4-BE49-F238E27FC236}">
                <a16:creationId xmlns:a16="http://schemas.microsoft.com/office/drawing/2014/main" id="{190ACB2C-F64C-4E6E-B87B-08734E1DE1F8}"/>
              </a:ext>
            </a:extLst>
          </p:cNvPr>
          <p:cNvPicPr>
            <a:picLocks noChangeAspect="1"/>
          </p:cNvPicPr>
          <p:nvPr/>
        </p:nvPicPr>
        <p:blipFill>
          <a:blip r:embed="rId2"/>
          <a:stretch>
            <a:fillRect/>
          </a:stretch>
        </p:blipFill>
        <p:spPr>
          <a:xfrm>
            <a:off x="2673822" y="1168175"/>
            <a:ext cx="4337920" cy="53246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4848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E548-6CF8-47D4-A711-0B599B2A55A6}"/>
              </a:ext>
            </a:extLst>
          </p:cNvPr>
          <p:cNvSpPr>
            <a:spLocks noGrp="1"/>
          </p:cNvSpPr>
          <p:nvPr>
            <p:ph type="title"/>
          </p:nvPr>
        </p:nvSpPr>
        <p:spPr>
          <a:xfrm>
            <a:off x="254609" y="256891"/>
            <a:ext cx="7886700" cy="325339"/>
          </a:xfrm>
        </p:spPr>
        <p:txBody>
          <a:bodyPr>
            <a:noAutofit/>
          </a:bodyPr>
          <a:lstStyle/>
          <a:p>
            <a:r>
              <a:rPr lang="en-US" sz="3600" dirty="0"/>
              <a:t>R&amp;D Overview</a:t>
            </a:r>
          </a:p>
        </p:txBody>
      </p:sp>
      <p:sp>
        <p:nvSpPr>
          <p:cNvPr id="3" name="Content Placeholder 2">
            <a:extLst>
              <a:ext uri="{FF2B5EF4-FFF2-40B4-BE49-F238E27FC236}">
                <a16:creationId xmlns:a16="http://schemas.microsoft.com/office/drawing/2014/main" id="{17597DF0-7DCC-4877-8771-58F17EE3DB3D}"/>
              </a:ext>
            </a:extLst>
          </p:cNvPr>
          <p:cNvSpPr>
            <a:spLocks noGrp="1"/>
          </p:cNvSpPr>
          <p:nvPr>
            <p:ph idx="1"/>
          </p:nvPr>
        </p:nvSpPr>
        <p:spPr>
          <a:xfrm>
            <a:off x="33590" y="801758"/>
            <a:ext cx="9017104" cy="5691116"/>
          </a:xfrm>
        </p:spPr>
        <p:txBody>
          <a:bodyPr>
            <a:normAutofit fontScale="92500" lnSpcReduction="10000"/>
          </a:bodyPr>
          <a:lstStyle/>
          <a:p>
            <a:pPr marL="0" indent="0">
              <a:buNone/>
            </a:pPr>
            <a:r>
              <a:rPr lang="en-US" sz="1800" b="1" dirty="0"/>
              <a:t>A rich R&amp;D program supports the BNL-EIC (eRHIC) pre-conceptual Development: </a:t>
            </a:r>
          </a:p>
          <a:p>
            <a:r>
              <a:rPr lang="en-US" sz="1800" dirty="0"/>
              <a:t>Development of preconceptual Design</a:t>
            </a:r>
          </a:p>
          <a:p>
            <a:r>
              <a:rPr lang="en-US" sz="1800" dirty="0"/>
              <a:t>Development of beam dynamics models and simulation codes for EIC</a:t>
            </a:r>
          </a:p>
          <a:p>
            <a:r>
              <a:rPr lang="en-US" sz="1800" dirty="0"/>
              <a:t>Development of reliable electron sources</a:t>
            </a:r>
          </a:p>
          <a:p>
            <a:pPr lvl="1">
              <a:buFont typeface="Courier New" panose="02070309020205020404" pitchFamily="49" charset="0"/>
              <a:buChar char="o"/>
            </a:pPr>
            <a:r>
              <a:rPr lang="en-US" sz="1400" dirty="0"/>
              <a:t>High charge polarized photo-cathode gun</a:t>
            </a:r>
          </a:p>
          <a:p>
            <a:pPr lvl="1">
              <a:buFont typeface="Courier New" panose="02070309020205020404" pitchFamily="49" charset="0"/>
              <a:buChar char="o"/>
            </a:pPr>
            <a:r>
              <a:rPr lang="en-US" sz="1400" dirty="0"/>
              <a:t>High current unpolarized photo-cathode gun for cooling ERL </a:t>
            </a:r>
          </a:p>
          <a:p>
            <a:r>
              <a:rPr lang="en-US" sz="1800" dirty="0"/>
              <a:t>Superconducting RF R&amp;D for EIC</a:t>
            </a:r>
          </a:p>
          <a:p>
            <a:pPr lvl="1">
              <a:buFont typeface="Courier New" panose="02070309020205020404" pitchFamily="49" charset="0"/>
              <a:buChar char="o"/>
            </a:pPr>
            <a:r>
              <a:rPr lang="en-US" sz="1400" dirty="0"/>
              <a:t>591 MHz 2-cell superconducting cavity for high current electron storage ring operation</a:t>
            </a:r>
          </a:p>
          <a:p>
            <a:pPr lvl="1">
              <a:buFont typeface="Courier New" panose="02070309020205020404" pitchFamily="49" charset="0"/>
              <a:buChar char="o"/>
            </a:pPr>
            <a:r>
              <a:rPr lang="en-US" sz="1400" dirty="0"/>
              <a:t>591 MHz Five cell </a:t>
            </a:r>
            <a:r>
              <a:rPr lang="en-US" sz="1400" dirty="0" err="1"/>
              <a:t>s.c.</a:t>
            </a:r>
            <a:r>
              <a:rPr lang="en-US" sz="1400" dirty="0"/>
              <a:t> cavity development for cooling ERL and RCS</a:t>
            </a:r>
          </a:p>
          <a:p>
            <a:pPr lvl="1">
              <a:buFont typeface="Courier New" panose="02070309020205020404" pitchFamily="49" charset="0"/>
              <a:buChar char="o"/>
            </a:pPr>
            <a:r>
              <a:rPr lang="en-US" sz="1400" dirty="0"/>
              <a:t>High power (500kW) main forward coupler with variable coupling development</a:t>
            </a:r>
          </a:p>
          <a:p>
            <a:pPr lvl="1">
              <a:buFont typeface="Courier New" panose="02070309020205020404" pitchFamily="49" charset="0"/>
              <a:buChar char="o"/>
            </a:pPr>
            <a:r>
              <a:rPr lang="en-US" sz="1400" dirty="0"/>
              <a:t>Test of Si-C HOM absorber</a:t>
            </a:r>
          </a:p>
          <a:p>
            <a:pPr lvl="1">
              <a:buFont typeface="Courier New" panose="02070309020205020404" pitchFamily="49" charset="0"/>
              <a:buChar char="o"/>
            </a:pPr>
            <a:r>
              <a:rPr lang="en-US" sz="1400" dirty="0"/>
              <a:t>Crab-Cavity prototype beam test at CERN SPS, evaluation of results </a:t>
            </a:r>
          </a:p>
          <a:p>
            <a:r>
              <a:rPr lang="en-US" sz="1800" dirty="0"/>
              <a:t>Strong Hadron Cooling</a:t>
            </a:r>
          </a:p>
          <a:p>
            <a:pPr lvl="1">
              <a:buFont typeface="Courier New" panose="02070309020205020404" pitchFamily="49" charset="0"/>
              <a:buChar char="o"/>
            </a:pPr>
            <a:r>
              <a:rPr lang="en-US" sz="1400" dirty="0"/>
              <a:t>Development of 3-D </a:t>
            </a:r>
            <a:r>
              <a:rPr lang="en-US" sz="1400" dirty="0">
                <a:latin typeface="Symbol" panose="05050102010706020507" pitchFamily="18" charset="2"/>
              </a:rPr>
              <a:t>m-</a:t>
            </a:r>
            <a:r>
              <a:rPr lang="en-US" sz="1400" dirty="0"/>
              <a:t>bunched electron beam cooling theory @ simulation, strawman design of cooling facility</a:t>
            </a:r>
          </a:p>
          <a:p>
            <a:pPr lvl="1">
              <a:buFont typeface="Courier New" panose="02070309020205020404" pitchFamily="49" charset="0"/>
              <a:buChar char="o"/>
            </a:pPr>
            <a:r>
              <a:rPr lang="en-US" sz="1400" dirty="0"/>
              <a:t>Experimental tests </a:t>
            </a:r>
            <a:r>
              <a:rPr lang="en-US" sz="1400" dirty="0">
                <a:sym typeface="Wingdings" panose="05000000000000000000" pitchFamily="2" charset="2"/>
              </a:rPr>
              <a:t> next talk</a:t>
            </a:r>
          </a:p>
          <a:p>
            <a:pPr lvl="1">
              <a:buFont typeface="Courier New" panose="02070309020205020404" pitchFamily="49" charset="0"/>
              <a:buChar char="o"/>
            </a:pPr>
            <a:r>
              <a:rPr lang="en-US" sz="1400" dirty="0"/>
              <a:t>Explore bunched beam electron cooling using a storage ring for electrons </a:t>
            </a:r>
          </a:p>
          <a:p>
            <a:r>
              <a:rPr lang="en-US" sz="1800" baseline="30000" dirty="0"/>
              <a:t>3</a:t>
            </a:r>
            <a:r>
              <a:rPr lang="en-US" sz="1800" dirty="0"/>
              <a:t>He Source and polarimetry development</a:t>
            </a:r>
          </a:p>
          <a:p>
            <a:r>
              <a:rPr lang="en-US" sz="1800" dirty="0"/>
              <a:t>SC-IR quadrupole development</a:t>
            </a:r>
          </a:p>
          <a:p>
            <a:pPr lvl="1">
              <a:buFont typeface="Courier New" panose="02070309020205020404" pitchFamily="49" charset="0"/>
              <a:buChar char="o"/>
            </a:pPr>
            <a:r>
              <a:rPr lang="en-US" sz="1400" dirty="0"/>
              <a:t>Prototyping of Nb-Sn IR quadrupole</a:t>
            </a:r>
          </a:p>
          <a:p>
            <a:pPr lvl="1">
              <a:buFont typeface="Courier New" panose="02070309020205020404" pitchFamily="49" charset="0"/>
              <a:buChar char="o"/>
            </a:pPr>
            <a:r>
              <a:rPr lang="en-US" sz="1400" dirty="0"/>
              <a:t>Exploring high-field limit of direct wind </a:t>
            </a:r>
            <a:r>
              <a:rPr lang="en-US" sz="1400" dirty="0" err="1"/>
              <a:t>s.c.</a:t>
            </a:r>
            <a:r>
              <a:rPr lang="en-US" sz="1400" dirty="0"/>
              <a:t> IR magnets </a:t>
            </a:r>
          </a:p>
          <a:p>
            <a:r>
              <a:rPr lang="en-US" sz="1800" dirty="0"/>
              <a:t>Experimental tests of proton polarization in mockup figure-8 geometry in RHIC </a:t>
            </a:r>
          </a:p>
          <a:p>
            <a:endParaRPr lang="en-US" sz="1800" dirty="0"/>
          </a:p>
          <a:p>
            <a:endParaRPr lang="en-US" sz="1800" dirty="0"/>
          </a:p>
        </p:txBody>
      </p:sp>
    </p:spTree>
    <p:extLst>
      <p:ext uri="{BB962C8B-B14F-4D97-AF65-F5344CB8AC3E}">
        <p14:creationId xmlns:p14="http://schemas.microsoft.com/office/powerpoint/2010/main" val="103704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4127-E70A-4C83-B97B-FABE2F9B1732}"/>
              </a:ext>
            </a:extLst>
          </p:cNvPr>
          <p:cNvSpPr>
            <a:spLocks noGrp="1"/>
          </p:cNvSpPr>
          <p:nvPr>
            <p:ph type="title"/>
          </p:nvPr>
        </p:nvSpPr>
        <p:spPr>
          <a:xfrm>
            <a:off x="258315" y="365127"/>
            <a:ext cx="8328991" cy="549274"/>
          </a:xfrm>
        </p:spPr>
        <p:txBody>
          <a:bodyPr>
            <a:normAutofit/>
          </a:bodyPr>
          <a:lstStyle/>
          <a:p>
            <a:r>
              <a:rPr lang="en-US" sz="3200" dirty="0"/>
              <a:t>R&amp;D - Overview</a:t>
            </a:r>
          </a:p>
        </p:txBody>
      </p:sp>
      <p:sp>
        <p:nvSpPr>
          <p:cNvPr id="3" name="Content Placeholder 2">
            <a:extLst>
              <a:ext uri="{FF2B5EF4-FFF2-40B4-BE49-F238E27FC236}">
                <a16:creationId xmlns:a16="http://schemas.microsoft.com/office/drawing/2014/main" id="{10C86D3B-B04F-4F2D-837C-6DEA3D2C2CFA}"/>
              </a:ext>
            </a:extLst>
          </p:cNvPr>
          <p:cNvSpPr>
            <a:spLocks noGrp="1"/>
          </p:cNvSpPr>
          <p:nvPr>
            <p:ph idx="1"/>
          </p:nvPr>
        </p:nvSpPr>
        <p:spPr>
          <a:xfrm>
            <a:off x="105508" y="1080765"/>
            <a:ext cx="9038492" cy="5327403"/>
          </a:xfrm>
        </p:spPr>
        <p:txBody>
          <a:bodyPr>
            <a:normAutofit fontScale="92500" lnSpcReduction="10000"/>
          </a:bodyPr>
          <a:lstStyle/>
          <a:p>
            <a:pPr marL="0" indent="0">
              <a:buNone/>
            </a:pPr>
            <a:r>
              <a:rPr lang="en-US" sz="1800" b="1" u="sng" dirty="0">
                <a:solidFill>
                  <a:srgbClr val="002060"/>
                </a:solidFill>
              </a:rPr>
              <a:t>eRHIC Development and Design Studies</a:t>
            </a:r>
          </a:p>
          <a:p>
            <a:pPr marL="0" indent="0">
              <a:lnSpc>
                <a:spcPct val="110000"/>
              </a:lnSpc>
              <a:spcBef>
                <a:spcPts val="0"/>
              </a:spcBef>
              <a:spcAft>
                <a:spcPts val="600"/>
              </a:spcAft>
              <a:buNone/>
            </a:pPr>
            <a:r>
              <a:rPr lang="en-US" sz="1800" b="1" dirty="0"/>
              <a:t>Goal: </a:t>
            </a:r>
            <a:r>
              <a:rPr lang="en-US" sz="1800" dirty="0"/>
              <a:t>Develop low risk Ring-Ring based BNL EIC which demonstrates EIC design goals, resolves beam dynamics questions and issues, and remains within cost expectations </a:t>
            </a:r>
          </a:p>
          <a:p>
            <a:pPr marL="0" indent="0">
              <a:lnSpc>
                <a:spcPct val="110000"/>
              </a:lnSpc>
              <a:spcBef>
                <a:spcPts val="0"/>
              </a:spcBef>
              <a:spcAft>
                <a:spcPts val="600"/>
              </a:spcAft>
              <a:buNone/>
            </a:pPr>
            <a:r>
              <a:rPr lang="en-US" sz="1800" b="1" dirty="0"/>
              <a:t>Result</a:t>
            </a:r>
            <a:r>
              <a:rPr lang="en-US" sz="1800" dirty="0"/>
              <a:t>: Comprehensive pre-conceptual design report completed in July 2018, updated August 2019, Preconceptual Design Review by top authorities of the field April 2018/2019</a:t>
            </a:r>
          </a:p>
          <a:p>
            <a:pPr marL="0" indent="0">
              <a:lnSpc>
                <a:spcPct val="110000"/>
              </a:lnSpc>
              <a:spcBef>
                <a:spcPts val="0"/>
              </a:spcBef>
              <a:spcAft>
                <a:spcPts val="600"/>
              </a:spcAft>
              <a:buNone/>
            </a:pPr>
            <a:r>
              <a:rPr lang="en-US" sz="1800" b="1" dirty="0"/>
              <a:t>Funding</a:t>
            </a:r>
            <a:r>
              <a:rPr lang="en-US" sz="1800" dirty="0"/>
              <a:t>: Base Funding FY17-19</a:t>
            </a:r>
            <a:endParaRPr lang="en-US" sz="1800" b="1" u="sng" dirty="0"/>
          </a:p>
          <a:p>
            <a:pPr marL="0" indent="0">
              <a:buNone/>
            </a:pPr>
            <a:r>
              <a:rPr lang="en-US" sz="1800" b="1" u="sng" dirty="0">
                <a:solidFill>
                  <a:srgbClr val="002060"/>
                </a:solidFill>
              </a:rPr>
              <a:t>eRHIC Beam Dynamic Studies and Development of Simulation codes</a:t>
            </a:r>
          </a:p>
          <a:p>
            <a:pPr marL="0" indent="0">
              <a:buNone/>
            </a:pPr>
            <a:r>
              <a:rPr lang="en-US" sz="1800" b="1" dirty="0"/>
              <a:t>Goal: </a:t>
            </a:r>
            <a:r>
              <a:rPr lang="en-US" sz="1800" dirty="0"/>
              <a:t>Develop/adapt computer code for critical EIC beam dynamics issues, benchmark codes by comparing different codes and by comparing simulations with experimental results  </a:t>
            </a:r>
          </a:p>
          <a:p>
            <a:pPr marL="0" indent="0">
              <a:buNone/>
            </a:pPr>
            <a:r>
              <a:rPr lang="en-US" sz="1800" b="1" dirty="0"/>
              <a:t>Result</a:t>
            </a:r>
            <a:r>
              <a:rPr lang="en-US" sz="1800" dirty="0"/>
              <a:t>: Computer codes for all critical beam dynamics issues made available (beam-beam effects, dynamic aperture, polarization, fast ion instability, electron cloud effects, collective effects, Intrabeam-Scattering …) compared to each other, whenever possible compared with  experiments. Critical simulations carried out in support of eRHIC design study</a:t>
            </a:r>
          </a:p>
          <a:p>
            <a:pPr marL="0" indent="0">
              <a:buNone/>
            </a:pPr>
            <a:r>
              <a:rPr lang="en-US" sz="1800" b="1" dirty="0"/>
              <a:t>Ongoing: C</a:t>
            </a:r>
            <a:r>
              <a:rPr lang="en-US" sz="1800" dirty="0"/>
              <a:t>ontinue on critical beam dynamics questions (crab crossing, fast ion instability, electron cloud instability (plus specific R&amp;D topics discussed below)</a:t>
            </a:r>
          </a:p>
          <a:p>
            <a:pPr marL="0" indent="0">
              <a:buNone/>
            </a:pPr>
            <a:r>
              <a:rPr lang="en-US" sz="1800" b="1" dirty="0"/>
              <a:t>Funding</a:t>
            </a:r>
            <a:r>
              <a:rPr lang="en-US" sz="1800" dirty="0"/>
              <a:t>: Base Funding FY17-18, LDRD FY16-17, Additional NP funding KB020105-2, FOA FY18-19 (beam-beam centered)</a:t>
            </a:r>
          </a:p>
          <a:p>
            <a:pPr marL="0" indent="0">
              <a:buNone/>
            </a:pPr>
            <a:r>
              <a:rPr lang="en-US" sz="1800" b="1" dirty="0"/>
              <a:t>Collaborations: </a:t>
            </a:r>
            <a:r>
              <a:rPr lang="en-US" sz="1800" dirty="0"/>
              <a:t>with NSLS-II, LBNL, MSU, FNAL (support from KEK)</a:t>
            </a:r>
          </a:p>
          <a:p>
            <a:pPr marL="0" indent="0">
              <a:buNone/>
            </a:pPr>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DD8614AE-66E4-45F8-9C8A-3BCC949C4006}"/>
              </a:ext>
            </a:extLst>
          </p:cNvPr>
          <p:cNvSpPr>
            <a:spLocks noGrp="1"/>
          </p:cNvSpPr>
          <p:nvPr>
            <p:ph type="sldNum" sz="quarter" idx="12"/>
          </p:nvPr>
        </p:nvSpPr>
        <p:spPr/>
        <p:txBody>
          <a:bodyPr/>
          <a:lstStyle/>
          <a:p>
            <a:fld id="{716D9922-87B3-6043-9531-5184EA303DC1}" type="slidenum">
              <a:rPr lang="en-US" smtClean="0"/>
              <a:t>22</a:t>
            </a:fld>
            <a:endParaRPr lang="en-US" dirty="0"/>
          </a:p>
        </p:txBody>
      </p:sp>
    </p:spTree>
    <p:extLst>
      <p:ext uri="{BB962C8B-B14F-4D97-AF65-F5344CB8AC3E}">
        <p14:creationId xmlns:p14="http://schemas.microsoft.com/office/powerpoint/2010/main" val="337664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4127-E70A-4C83-B97B-FABE2F9B1732}"/>
              </a:ext>
            </a:extLst>
          </p:cNvPr>
          <p:cNvSpPr>
            <a:spLocks noGrp="1"/>
          </p:cNvSpPr>
          <p:nvPr>
            <p:ph type="title"/>
          </p:nvPr>
        </p:nvSpPr>
        <p:spPr>
          <a:xfrm>
            <a:off x="357809" y="365127"/>
            <a:ext cx="8328991" cy="549274"/>
          </a:xfrm>
        </p:spPr>
        <p:txBody>
          <a:bodyPr>
            <a:normAutofit/>
          </a:bodyPr>
          <a:lstStyle/>
          <a:p>
            <a:r>
              <a:rPr lang="en-US" sz="3200" dirty="0"/>
              <a:t>R&amp;D- Overview continued</a:t>
            </a:r>
          </a:p>
        </p:txBody>
      </p:sp>
      <p:sp>
        <p:nvSpPr>
          <p:cNvPr id="3" name="Content Placeholder 2">
            <a:extLst>
              <a:ext uri="{FF2B5EF4-FFF2-40B4-BE49-F238E27FC236}">
                <a16:creationId xmlns:a16="http://schemas.microsoft.com/office/drawing/2014/main" id="{10C86D3B-B04F-4F2D-837C-6DEA3D2C2CFA}"/>
              </a:ext>
            </a:extLst>
          </p:cNvPr>
          <p:cNvSpPr>
            <a:spLocks noGrp="1"/>
          </p:cNvSpPr>
          <p:nvPr>
            <p:ph idx="1"/>
          </p:nvPr>
        </p:nvSpPr>
        <p:spPr>
          <a:xfrm>
            <a:off x="206198" y="853778"/>
            <a:ext cx="8870598" cy="5918640"/>
          </a:xfrm>
        </p:spPr>
        <p:txBody>
          <a:bodyPr>
            <a:normAutofit/>
          </a:bodyPr>
          <a:lstStyle/>
          <a:p>
            <a:pPr marL="0" indent="0">
              <a:buNone/>
            </a:pPr>
            <a:r>
              <a:rPr lang="en-US" sz="1800" b="1" u="sng" dirty="0">
                <a:solidFill>
                  <a:srgbClr val="002060"/>
                </a:solidFill>
              </a:rPr>
              <a:t>eRHIC Development of polarized Electron Guns</a:t>
            </a:r>
          </a:p>
          <a:p>
            <a:pPr marL="0" indent="0">
              <a:buNone/>
            </a:pPr>
            <a:r>
              <a:rPr lang="en-US" sz="1800" b="1" dirty="0"/>
              <a:t>Goal: - </a:t>
            </a:r>
            <a:r>
              <a:rPr lang="en-US" sz="1800" dirty="0"/>
              <a:t>Develop polarized electron gun for high bunch charge (&gt;15 nC), high average     </a:t>
            </a:r>
            <a:r>
              <a:rPr lang="en-US" sz="1800" dirty="0">
                <a:solidFill>
                  <a:schemeClr val="bg1"/>
                </a:solidFill>
              </a:rPr>
              <a:t>……...</a:t>
            </a:r>
            <a:r>
              <a:rPr lang="en-US" sz="1800" dirty="0"/>
              <a:t>current (&gt;50 mA@ 5nC), high reliability, and long cathode lifetime</a:t>
            </a:r>
          </a:p>
          <a:p>
            <a:pPr marL="0" indent="0">
              <a:lnSpc>
                <a:spcPct val="100000"/>
              </a:lnSpc>
              <a:spcBef>
                <a:spcPts val="0"/>
              </a:spcBef>
              <a:buNone/>
            </a:pPr>
            <a:r>
              <a:rPr lang="en-US" sz="1800" b="1" dirty="0"/>
              <a:t>Results</a:t>
            </a:r>
            <a:r>
              <a:rPr lang="en-US" sz="1800" dirty="0"/>
              <a:t>: -XUV scale vacuum (10</a:t>
            </a:r>
            <a:r>
              <a:rPr lang="en-US" sz="1800" baseline="30000" dirty="0"/>
              <a:t>-13</a:t>
            </a:r>
            <a:r>
              <a:rPr lang="en-US" sz="1800" dirty="0"/>
              <a:t> torr) demonstrated with existing Gatling gun</a:t>
            </a:r>
          </a:p>
          <a:p>
            <a:pPr marL="0" indent="0">
              <a:lnSpc>
                <a:spcPct val="100000"/>
              </a:lnSpc>
              <a:spcBef>
                <a:spcPts val="0"/>
              </a:spcBef>
              <a:buNone/>
            </a:pPr>
            <a:r>
              <a:rPr lang="en-US" sz="1800" dirty="0"/>
              <a:t>               -Diagnostic beamline designed, assembled, vacuum tested</a:t>
            </a:r>
          </a:p>
          <a:p>
            <a:pPr marL="0" indent="0">
              <a:lnSpc>
                <a:spcPct val="100000"/>
              </a:lnSpc>
              <a:spcBef>
                <a:spcPts val="0"/>
              </a:spcBef>
              <a:buNone/>
            </a:pPr>
            <a:r>
              <a:rPr lang="en-US" sz="1800" dirty="0"/>
              <a:t>               -New inverted gun design with minimum ion back-bombardment </a:t>
            </a:r>
          </a:p>
          <a:p>
            <a:pPr marL="0" indent="0">
              <a:lnSpc>
                <a:spcPct val="100000"/>
              </a:lnSpc>
              <a:spcBef>
                <a:spcPts val="0"/>
              </a:spcBef>
              <a:buNone/>
            </a:pPr>
            <a:r>
              <a:rPr lang="en-US" sz="1800" dirty="0"/>
              <a:t>	 -Parts for new gun procured, prepared, assembly started</a:t>
            </a:r>
          </a:p>
          <a:p>
            <a:pPr marL="0" indent="0">
              <a:lnSpc>
                <a:spcPct val="100000"/>
              </a:lnSpc>
              <a:spcBef>
                <a:spcPts val="0"/>
              </a:spcBef>
              <a:buNone/>
            </a:pPr>
            <a:r>
              <a:rPr lang="en-US" sz="1800" dirty="0"/>
              <a:t>	- High voltage tests up to 400 kV successful</a:t>
            </a:r>
          </a:p>
          <a:p>
            <a:pPr marL="0" indent="0">
              <a:lnSpc>
                <a:spcPct val="100000"/>
              </a:lnSpc>
              <a:spcBef>
                <a:spcPts val="0"/>
              </a:spcBef>
              <a:buNone/>
            </a:pPr>
            <a:r>
              <a:rPr lang="en-US" sz="1800" b="1" dirty="0"/>
              <a:t>Next steps: </a:t>
            </a:r>
            <a:r>
              <a:rPr lang="en-US" sz="1800" dirty="0"/>
              <a:t>complete assembly of new gun and start beam tests in 2019, prepare e-source lab</a:t>
            </a:r>
          </a:p>
          <a:p>
            <a:pPr marL="0" indent="0">
              <a:lnSpc>
                <a:spcPct val="100000"/>
              </a:lnSpc>
              <a:spcBef>
                <a:spcPts val="0"/>
              </a:spcBef>
              <a:buNone/>
            </a:pPr>
            <a:r>
              <a:rPr lang="en-US" sz="1800" b="1" dirty="0"/>
              <a:t>Funding</a:t>
            </a:r>
            <a:r>
              <a:rPr lang="en-US" sz="1800" dirty="0"/>
              <a:t>: Base Funding FY17-18, Additional NP funding FY17/18 KB020105-2, HEP-DD funds, BNL Program Development Funds (PDF).                                                </a:t>
            </a:r>
          </a:p>
          <a:p>
            <a:pPr marL="0" indent="0">
              <a:lnSpc>
                <a:spcPct val="100000"/>
              </a:lnSpc>
              <a:spcBef>
                <a:spcPts val="0"/>
              </a:spcBef>
              <a:buNone/>
            </a:pPr>
            <a:r>
              <a:rPr lang="en-US" sz="1800" b="1" dirty="0"/>
              <a:t>Collaborations: </a:t>
            </a:r>
            <a:r>
              <a:rPr lang="en-US" sz="1800" dirty="0"/>
              <a:t>MIT, TJNAF</a:t>
            </a:r>
          </a:p>
        </p:txBody>
      </p:sp>
      <p:sp>
        <p:nvSpPr>
          <p:cNvPr id="4" name="Slide Number Placeholder 3">
            <a:extLst>
              <a:ext uri="{FF2B5EF4-FFF2-40B4-BE49-F238E27FC236}">
                <a16:creationId xmlns:a16="http://schemas.microsoft.com/office/drawing/2014/main" id="{DD8614AE-66E4-45F8-9C8A-3BCC949C4006}"/>
              </a:ext>
            </a:extLst>
          </p:cNvPr>
          <p:cNvSpPr>
            <a:spLocks noGrp="1"/>
          </p:cNvSpPr>
          <p:nvPr>
            <p:ph type="sldNum" sz="quarter" idx="12"/>
          </p:nvPr>
        </p:nvSpPr>
        <p:spPr/>
        <p:txBody>
          <a:bodyPr/>
          <a:lstStyle/>
          <a:p>
            <a:fld id="{716D9922-87B3-6043-9531-5184EA303DC1}" type="slidenum">
              <a:rPr lang="en-US" smtClean="0"/>
              <a:t>23</a:t>
            </a:fld>
            <a:endParaRPr lang="en-US" dirty="0"/>
          </a:p>
        </p:txBody>
      </p:sp>
      <p:pic>
        <p:nvPicPr>
          <p:cNvPr id="8" name="Picture 7">
            <a:extLst>
              <a:ext uri="{FF2B5EF4-FFF2-40B4-BE49-F238E27FC236}">
                <a16:creationId xmlns:a16="http://schemas.microsoft.com/office/drawing/2014/main" id="{F1D48ED4-3020-4662-B836-53A6434E610E}"/>
              </a:ext>
            </a:extLst>
          </p:cNvPr>
          <p:cNvPicPr>
            <a:picLocks noChangeAspect="1"/>
          </p:cNvPicPr>
          <p:nvPr/>
        </p:nvPicPr>
        <p:blipFill>
          <a:blip r:embed="rId2"/>
          <a:stretch>
            <a:fillRect/>
          </a:stretch>
        </p:blipFill>
        <p:spPr>
          <a:xfrm>
            <a:off x="4456963" y="4573909"/>
            <a:ext cx="2174188" cy="1918964"/>
          </a:xfrm>
          <a:prstGeom prst="rect">
            <a:avLst/>
          </a:prstGeom>
        </p:spPr>
      </p:pic>
      <p:sp>
        <p:nvSpPr>
          <p:cNvPr id="11" name="Oval 10">
            <a:extLst>
              <a:ext uri="{FF2B5EF4-FFF2-40B4-BE49-F238E27FC236}">
                <a16:creationId xmlns:a16="http://schemas.microsoft.com/office/drawing/2014/main" id="{C6C743B5-0BD5-4511-965B-EB9725FAFFB2}"/>
              </a:ext>
            </a:extLst>
          </p:cNvPr>
          <p:cNvSpPr/>
          <p:nvPr/>
        </p:nvSpPr>
        <p:spPr>
          <a:xfrm>
            <a:off x="7673925" y="5050302"/>
            <a:ext cx="1076179" cy="555673"/>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D9A27FB-29A9-432B-A7F9-065F0705B365}"/>
              </a:ext>
            </a:extLst>
          </p:cNvPr>
          <p:cNvPicPr>
            <a:picLocks noChangeAspect="1"/>
          </p:cNvPicPr>
          <p:nvPr/>
        </p:nvPicPr>
        <p:blipFill>
          <a:blip r:embed="rId3"/>
          <a:stretch>
            <a:fillRect/>
          </a:stretch>
        </p:blipFill>
        <p:spPr>
          <a:xfrm>
            <a:off x="177467" y="4564963"/>
            <a:ext cx="1535007" cy="2108778"/>
          </a:xfrm>
          <a:prstGeom prst="rect">
            <a:avLst/>
          </a:prstGeom>
        </p:spPr>
      </p:pic>
      <p:pic>
        <p:nvPicPr>
          <p:cNvPr id="13" name="Content Placeholder 5">
            <a:extLst>
              <a:ext uri="{FF2B5EF4-FFF2-40B4-BE49-F238E27FC236}">
                <a16:creationId xmlns:a16="http://schemas.microsoft.com/office/drawing/2014/main" id="{ABBFD058-5A92-4921-B102-A28BE814E18A}"/>
              </a:ext>
            </a:extLst>
          </p:cNvPr>
          <p:cNvPicPr>
            <a:picLocks noChangeAspect="1"/>
          </p:cNvPicPr>
          <p:nvPr/>
        </p:nvPicPr>
        <p:blipFill>
          <a:blip r:embed="rId4"/>
          <a:stretch>
            <a:fillRect/>
          </a:stretch>
        </p:blipFill>
        <p:spPr>
          <a:xfrm>
            <a:off x="1741205" y="4564963"/>
            <a:ext cx="1162640" cy="1937733"/>
          </a:xfrm>
          <a:prstGeom prst="rect">
            <a:avLst/>
          </a:prstGeom>
        </p:spPr>
      </p:pic>
      <p:pic>
        <p:nvPicPr>
          <p:cNvPr id="14" name="Picture 13">
            <a:extLst>
              <a:ext uri="{FF2B5EF4-FFF2-40B4-BE49-F238E27FC236}">
                <a16:creationId xmlns:a16="http://schemas.microsoft.com/office/drawing/2014/main" id="{86F025F8-3F31-4092-A049-A365B734FAF1}"/>
              </a:ext>
            </a:extLst>
          </p:cNvPr>
          <p:cNvPicPr>
            <a:picLocks noChangeAspect="1"/>
          </p:cNvPicPr>
          <p:nvPr/>
        </p:nvPicPr>
        <p:blipFill>
          <a:blip r:embed="rId5"/>
          <a:stretch>
            <a:fillRect/>
          </a:stretch>
        </p:blipFill>
        <p:spPr>
          <a:xfrm>
            <a:off x="2993315" y="4573909"/>
            <a:ext cx="1434917" cy="1937733"/>
          </a:xfrm>
          <a:prstGeom prst="rect">
            <a:avLst/>
          </a:prstGeom>
        </p:spPr>
      </p:pic>
      <p:pic>
        <p:nvPicPr>
          <p:cNvPr id="15" name="Picture 2" descr="3aab2d00-1b18-46d6-98d9-6a4c5e4ea1bc@namprd09">
            <a:extLst>
              <a:ext uri="{FF2B5EF4-FFF2-40B4-BE49-F238E27FC236}">
                <a16:creationId xmlns:a16="http://schemas.microsoft.com/office/drawing/2014/main" id="{D288767B-29DE-43CA-870C-960A1E0C5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7296" y="4593245"/>
            <a:ext cx="2431639" cy="182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043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F47D0-F8F4-4C8A-B3B4-89D943FE96CF}"/>
              </a:ext>
            </a:extLst>
          </p:cNvPr>
          <p:cNvSpPr>
            <a:spLocks noGrp="1"/>
          </p:cNvSpPr>
          <p:nvPr>
            <p:ph idx="1"/>
          </p:nvPr>
        </p:nvSpPr>
        <p:spPr>
          <a:xfrm>
            <a:off x="0" y="549274"/>
            <a:ext cx="9235440" cy="3929132"/>
          </a:xfrm>
        </p:spPr>
        <p:txBody>
          <a:bodyPr>
            <a:normAutofit fontScale="92500" lnSpcReduction="10000"/>
          </a:bodyPr>
          <a:lstStyle/>
          <a:p>
            <a:pPr marL="0" indent="0">
              <a:buNone/>
            </a:pPr>
            <a:r>
              <a:rPr lang="en-US" sz="1800" b="1" u="sng" dirty="0">
                <a:solidFill>
                  <a:srgbClr val="002060"/>
                </a:solidFill>
              </a:rPr>
              <a:t>Superconducting RF R&amp;D for BNL-EIC</a:t>
            </a:r>
          </a:p>
          <a:p>
            <a:pPr marL="0" indent="0">
              <a:buNone/>
            </a:pPr>
            <a:r>
              <a:rPr lang="en-US" sz="1800" b="1" dirty="0"/>
              <a:t>Goals: </a:t>
            </a:r>
            <a:r>
              <a:rPr lang="en-US" sz="1800" dirty="0"/>
              <a:t>Develop RF technology to identify unexpected challenges and to verify assumptions for the accelerator development. </a:t>
            </a:r>
          </a:p>
          <a:p>
            <a:pPr marL="0" indent="0">
              <a:lnSpc>
                <a:spcPct val="100000"/>
              </a:lnSpc>
              <a:spcBef>
                <a:spcPts val="0"/>
              </a:spcBef>
              <a:buNone/>
            </a:pPr>
            <a:r>
              <a:rPr lang="en-US" sz="1800" dirty="0"/>
              <a:t>This includes:   - Develop of superconducting (</a:t>
            </a:r>
            <a:r>
              <a:rPr lang="en-US" sz="1800" dirty="0" err="1"/>
              <a:t>s.c.</a:t>
            </a:r>
            <a:r>
              <a:rPr lang="en-US" sz="1800" dirty="0"/>
              <a:t>) cavities for ERL application (strong 	            hadron cooling), </a:t>
            </a:r>
          </a:p>
          <a:p>
            <a:pPr marL="0" indent="0">
              <a:lnSpc>
                <a:spcPct val="100000"/>
              </a:lnSpc>
              <a:spcBef>
                <a:spcPts val="0"/>
              </a:spcBef>
              <a:buNone/>
            </a:pPr>
            <a:r>
              <a:rPr lang="en-US" sz="1800" dirty="0"/>
              <a:t>                         - Electron ring storage ring cavity development, </a:t>
            </a:r>
          </a:p>
          <a:p>
            <a:pPr marL="0" indent="0">
              <a:lnSpc>
                <a:spcPct val="100000"/>
              </a:lnSpc>
              <a:spcBef>
                <a:spcPts val="0"/>
              </a:spcBef>
              <a:buNone/>
            </a:pPr>
            <a:r>
              <a:rPr lang="en-US" sz="1800" dirty="0"/>
              <a:t>                         - Development of high power (1MW), variable coupling FPC </a:t>
            </a:r>
          </a:p>
          <a:p>
            <a:pPr marL="0" indent="0">
              <a:lnSpc>
                <a:spcPct val="100000"/>
              </a:lnSpc>
              <a:spcBef>
                <a:spcPts val="0"/>
              </a:spcBef>
              <a:buNone/>
            </a:pPr>
            <a:r>
              <a:rPr lang="en-US" sz="1800" dirty="0"/>
              <a:t>                         - R&amp;D on performance and manufacturability of </a:t>
            </a:r>
            <a:r>
              <a:rPr lang="en-US" sz="1800" dirty="0" err="1"/>
              <a:t>SiC</a:t>
            </a:r>
            <a:r>
              <a:rPr lang="en-US" sz="1800" dirty="0"/>
              <a:t> beam pipe absorber</a:t>
            </a:r>
          </a:p>
          <a:p>
            <a:pPr marL="0" indent="0">
              <a:lnSpc>
                <a:spcPct val="100000"/>
              </a:lnSpc>
              <a:spcBef>
                <a:spcPts val="0"/>
              </a:spcBef>
              <a:buNone/>
            </a:pPr>
            <a:r>
              <a:rPr lang="en-US" sz="1800" dirty="0"/>
              <a:t>                         - Analysis of </a:t>
            </a:r>
            <a:r>
              <a:rPr lang="en-US" sz="1800" dirty="0" err="1"/>
              <a:t>ata</a:t>
            </a:r>
            <a:r>
              <a:rPr lang="en-US" sz="1800" dirty="0"/>
              <a:t> from crab-cavity beam test at CERN SPS  (</a:t>
            </a:r>
            <a:r>
              <a:rPr lang="en-US" sz="1800" b="1" dirty="0"/>
              <a:t>Coll JLAB)</a:t>
            </a:r>
          </a:p>
          <a:p>
            <a:pPr marL="0" indent="0">
              <a:lnSpc>
                <a:spcPct val="100000"/>
              </a:lnSpc>
              <a:spcBef>
                <a:spcPts val="0"/>
              </a:spcBef>
              <a:buNone/>
            </a:pPr>
            <a:r>
              <a:rPr lang="en-US" sz="1800" b="1" dirty="0"/>
              <a:t>Results: - </a:t>
            </a:r>
            <a:r>
              <a:rPr lang="en-US" sz="1800" dirty="0"/>
              <a:t>5-cell high current Linac cavity developed and prototyped in industry (Cu and        	  Nb units, vertically cold tested, calculated HOM verified </a:t>
            </a:r>
          </a:p>
          <a:p>
            <a:pPr marL="0" indent="0">
              <a:lnSpc>
                <a:spcPct val="100000"/>
              </a:lnSpc>
              <a:spcBef>
                <a:spcPts val="0"/>
              </a:spcBef>
              <a:buNone/>
            </a:pPr>
            <a:r>
              <a:rPr lang="en-US" sz="400" dirty="0"/>
              <a:t>            </a:t>
            </a:r>
          </a:p>
          <a:p>
            <a:pPr marL="0" indent="0">
              <a:lnSpc>
                <a:spcPct val="100000"/>
              </a:lnSpc>
              <a:spcBef>
                <a:spcPts val="0"/>
              </a:spcBef>
              <a:buNone/>
            </a:pPr>
            <a:r>
              <a:rPr lang="en-US" sz="1800" dirty="0"/>
              <a:t>               - 2-cell sc storage ring cavity developed with appropriate HOM damping which         	  satisfies storage ring power and voltage needs and beam stability requirement</a:t>
            </a:r>
          </a:p>
          <a:p>
            <a:pPr marL="0" indent="0">
              <a:lnSpc>
                <a:spcPct val="100000"/>
              </a:lnSpc>
              <a:spcBef>
                <a:spcPts val="0"/>
              </a:spcBef>
              <a:buNone/>
            </a:pPr>
            <a:r>
              <a:rPr lang="en-US" sz="1800" dirty="0"/>
              <a:t>               - FPC: components manufactured, test stand built for high power tests</a:t>
            </a:r>
          </a:p>
          <a:p>
            <a:pPr marL="0" indent="0">
              <a:lnSpc>
                <a:spcPct val="100000"/>
              </a:lnSpc>
              <a:spcBef>
                <a:spcPts val="0"/>
              </a:spcBef>
              <a:buNone/>
            </a:pPr>
            <a:r>
              <a:rPr lang="en-US" sz="1800" dirty="0"/>
              <a:t>               - Si C HOM Absorber: ready for high power test in FY21</a:t>
            </a:r>
          </a:p>
          <a:p>
            <a:pPr marL="0" indent="0">
              <a:lnSpc>
                <a:spcPct val="100000"/>
              </a:lnSpc>
              <a:spcBef>
                <a:spcPts val="0"/>
              </a:spcBef>
              <a:buNone/>
            </a:pPr>
            <a:r>
              <a:rPr lang="en-US" sz="1800" b="1" dirty="0"/>
              <a:t>Funding: </a:t>
            </a:r>
            <a:r>
              <a:rPr lang="en-US" sz="1800" dirty="0"/>
              <a:t>LDRD FY16-19, Base funding FY17/19</a:t>
            </a:r>
            <a:endParaRPr lang="en-US" b="1" dirty="0"/>
          </a:p>
        </p:txBody>
      </p:sp>
      <p:sp>
        <p:nvSpPr>
          <p:cNvPr id="4" name="Slide Number Placeholder 3">
            <a:extLst>
              <a:ext uri="{FF2B5EF4-FFF2-40B4-BE49-F238E27FC236}">
                <a16:creationId xmlns:a16="http://schemas.microsoft.com/office/drawing/2014/main" id="{9F3ECB86-83C0-473C-8691-0478E27FAC32}"/>
              </a:ext>
            </a:extLst>
          </p:cNvPr>
          <p:cNvSpPr>
            <a:spLocks noGrp="1"/>
          </p:cNvSpPr>
          <p:nvPr>
            <p:ph type="sldNum" sz="quarter" idx="12"/>
          </p:nvPr>
        </p:nvSpPr>
        <p:spPr>
          <a:xfrm>
            <a:off x="7046711" y="6463755"/>
            <a:ext cx="2057400" cy="365125"/>
          </a:xfrm>
        </p:spPr>
        <p:txBody>
          <a:bodyPr/>
          <a:lstStyle/>
          <a:p>
            <a:fld id="{716D9922-87B3-6043-9531-5184EA303DC1}" type="slidenum">
              <a:rPr lang="en-US" smtClean="0"/>
              <a:t>24</a:t>
            </a:fld>
            <a:endParaRPr lang="en-US" dirty="0"/>
          </a:p>
        </p:txBody>
      </p:sp>
      <p:sp>
        <p:nvSpPr>
          <p:cNvPr id="5" name="Title 1">
            <a:extLst>
              <a:ext uri="{FF2B5EF4-FFF2-40B4-BE49-F238E27FC236}">
                <a16:creationId xmlns:a16="http://schemas.microsoft.com/office/drawing/2014/main" id="{A7905C60-A1E6-4E99-9980-E2FC412BFFBB}"/>
              </a:ext>
            </a:extLst>
          </p:cNvPr>
          <p:cNvSpPr>
            <a:spLocks noGrp="1"/>
          </p:cNvSpPr>
          <p:nvPr>
            <p:ph type="title"/>
          </p:nvPr>
        </p:nvSpPr>
        <p:spPr>
          <a:xfrm>
            <a:off x="100691" y="-3398"/>
            <a:ext cx="8328991" cy="549274"/>
          </a:xfrm>
        </p:spPr>
        <p:txBody>
          <a:bodyPr>
            <a:normAutofit/>
          </a:bodyPr>
          <a:lstStyle/>
          <a:p>
            <a:r>
              <a:rPr lang="en-US" sz="3200" dirty="0"/>
              <a:t>R&amp;D-Overview continued</a:t>
            </a:r>
          </a:p>
        </p:txBody>
      </p:sp>
      <p:sp>
        <p:nvSpPr>
          <p:cNvPr id="9" name="TextBox 8">
            <a:extLst>
              <a:ext uri="{FF2B5EF4-FFF2-40B4-BE49-F238E27FC236}">
                <a16:creationId xmlns:a16="http://schemas.microsoft.com/office/drawing/2014/main" id="{E3B6747C-8EC1-4209-B3CE-70F632DA02E0}"/>
              </a:ext>
            </a:extLst>
          </p:cNvPr>
          <p:cNvSpPr txBox="1"/>
          <p:nvPr/>
        </p:nvSpPr>
        <p:spPr>
          <a:xfrm>
            <a:off x="642375" y="6330663"/>
            <a:ext cx="1621151" cy="307777"/>
          </a:xfrm>
          <a:prstGeom prst="rect">
            <a:avLst/>
          </a:prstGeom>
          <a:solidFill>
            <a:schemeClr val="bg1"/>
          </a:solidFill>
        </p:spPr>
        <p:txBody>
          <a:bodyPr wrap="square" rtlCol="0">
            <a:spAutoFit/>
          </a:bodyPr>
          <a:lstStyle/>
          <a:p>
            <a:r>
              <a:rPr lang="en-US" sz="1400" dirty="0"/>
              <a:t>FPC Test Stand</a:t>
            </a:r>
          </a:p>
        </p:txBody>
      </p:sp>
      <p:pic>
        <p:nvPicPr>
          <p:cNvPr id="10" name="Picture 9">
            <a:extLst>
              <a:ext uri="{FF2B5EF4-FFF2-40B4-BE49-F238E27FC236}">
                <a16:creationId xmlns:a16="http://schemas.microsoft.com/office/drawing/2014/main" id="{F307067E-1462-488E-8A0D-E7B7CDB223D5}"/>
              </a:ext>
            </a:extLst>
          </p:cNvPr>
          <p:cNvPicPr>
            <a:picLocks noChangeAspect="1"/>
          </p:cNvPicPr>
          <p:nvPr/>
        </p:nvPicPr>
        <p:blipFill>
          <a:blip r:embed="rId2"/>
          <a:stretch>
            <a:fillRect/>
          </a:stretch>
        </p:blipFill>
        <p:spPr>
          <a:xfrm>
            <a:off x="5225564" y="5251773"/>
            <a:ext cx="1944014" cy="1290402"/>
          </a:xfrm>
          <a:prstGeom prst="rect">
            <a:avLst/>
          </a:prstGeom>
        </p:spPr>
      </p:pic>
      <p:sp>
        <p:nvSpPr>
          <p:cNvPr id="11" name="TextBox 10">
            <a:extLst>
              <a:ext uri="{FF2B5EF4-FFF2-40B4-BE49-F238E27FC236}">
                <a16:creationId xmlns:a16="http://schemas.microsoft.com/office/drawing/2014/main" id="{F5C2ADD0-9DDE-49A4-A837-D2F5094E3EE9}"/>
              </a:ext>
            </a:extLst>
          </p:cNvPr>
          <p:cNvSpPr txBox="1"/>
          <p:nvPr/>
        </p:nvSpPr>
        <p:spPr>
          <a:xfrm>
            <a:off x="5161810" y="4737704"/>
            <a:ext cx="3612697" cy="369332"/>
          </a:xfrm>
          <a:prstGeom prst="rect">
            <a:avLst/>
          </a:prstGeom>
          <a:noFill/>
        </p:spPr>
        <p:txBody>
          <a:bodyPr wrap="square" rtlCol="0">
            <a:spAutoFit/>
          </a:bodyPr>
          <a:lstStyle/>
          <a:p>
            <a:r>
              <a:rPr lang="en-US" dirty="0"/>
              <a:t>ERL and RCS Cavity, HOM structure</a:t>
            </a:r>
          </a:p>
        </p:txBody>
      </p:sp>
      <p:pic>
        <p:nvPicPr>
          <p:cNvPr id="7" name="Picture 6">
            <a:extLst>
              <a:ext uri="{FF2B5EF4-FFF2-40B4-BE49-F238E27FC236}">
                <a16:creationId xmlns:a16="http://schemas.microsoft.com/office/drawing/2014/main" id="{09738F82-1B71-4EEC-9D64-897DB9E52AD7}"/>
              </a:ext>
            </a:extLst>
          </p:cNvPr>
          <p:cNvPicPr>
            <a:picLocks noChangeAspect="1"/>
          </p:cNvPicPr>
          <p:nvPr/>
        </p:nvPicPr>
        <p:blipFill>
          <a:blip r:embed="rId3"/>
          <a:stretch>
            <a:fillRect/>
          </a:stretch>
        </p:blipFill>
        <p:spPr>
          <a:xfrm>
            <a:off x="3051518" y="5155508"/>
            <a:ext cx="2097289" cy="1482932"/>
          </a:xfrm>
          <a:prstGeom prst="rect">
            <a:avLst/>
          </a:prstGeom>
        </p:spPr>
      </p:pic>
      <p:sp>
        <p:nvSpPr>
          <p:cNvPr id="8" name="TextBox 7">
            <a:extLst>
              <a:ext uri="{FF2B5EF4-FFF2-40B4-BE49-F238E27FC236}">
                <a16:creationId xmlns:a16="http://schemas.microsoft.com/office/drawing/2014/main" id="{1F9E67AB-77E8-40E1-9509-565BFD53560C}"/>
              </a:ext>
            </a:extLst>
          </p:cNvPr>
          <p:cNvSpPr txBox="1"/>
          <p:nvPr/>
        </p:nvSpPr>
        <p:spPr>
          <a:xfrm>
            <a:off x="3084450" y="4738162"/>
            <a:ext cx="1795482" cy="369332"/>
          </a:xfrm>
          <a:prstGeom prst="rect">
            <a:avLst/>
          </a:prstGeom>
          <a:noFill/>
        </p:spPr>
        <p:txBody>
          <a:bodyPr wrap="square" rtlCol="0">
            <a:spAutoFit/>
          </a:bodyPr>
          <a:lstStyle/>
          <a:p>
            <a:r>
              <a:rPr lang="en-US" dirty="0"/>
              <a:t>FPC components</a:t>
            </a:r>
          </a:p>
        </p:txBody>
      </p:sp>
      <p:pic>
        <p:nvPicPr>
          <p:cNvPr id="13" name="Content Placeholder 5">
            <a:extLst>
              <a:ext uri="{FF2B5EF4-FFF2-40B4-BE49-F238E27FC236}">
                <a16:creationId xmlns:a16="http://schemas.microsoft.com/office/drawing/2014/main" id="{D2948D68-0279-4F6A-B17C-5DECE5B5F02C}"/>
              </a:ext>
            </a:extLst>
          </p:cNvPr>
          <p:cNvPicPr>
            <a:picLocks noChangeAspect="1"/>
          </p:cNvPicPr>
          <p:nvPr/>
        </p:nvPicPr>
        <p:blipFill>
          <a:blip r:embed="rId4"/>
          <a:stretch>
            <a:fillRect/>
          </a:stretch>
        </p:blipFill>
        <p:spPr>
          <a:xfrm>
            <a:off x="290751" y="4597565"/>
            <a:ext cx="2324400" cy="1743300"/>
          </a:xfrm>
          <a:prstGeom prst="rect">
            <a:avLst/>
          </a:prstGeom>
        </p:spPr>
      </p:pic>
      <p:pic>
        <p:nvPicPr>
          <p:cNvPr id="14" name="Content Placeholder 5">
            <a:extLst>
              <a:ext uri="{FF2B5EF4-FFF2-40B4-BE49-F238E27FC236}">
                <a16:creationId xmlns:a16="http://schemas.microsoft.com/office/drawing/2014/main" id="{EC2805EF-8A62-4F95-9955-EBC48D49CA38}"/>
              </a:ext>
            </a:extLst>
          </p:cNvPr>
          <p:cNvPicPr>
            <a:picLocks noChangeAspect="1"/>
          </p:cNvPicPr>
          <p:nvPr/>
        </p:nvPicPr>
        <p:blipFill>
          <a:blip r:embed="rId5"/>
          <a:stretch>
            <a:fillRect/>
          </a:stretch>
        </p:blipFill>
        <p:spPr>
          <a:xfrm>
            <a:off x="7242715" y="5264201"/>
            <a:ext cx="1792608" cy="1158991"/>
          </a:xfrm>
          <a:prstGeom prst="rect">
            <a:avLst/>
          </a:prstGeom>
        </p:spPr>
      </p:pic>
    </p:spTree>
    <p:extLst>
      <p:ext uri="{BB962C8B-B14F-4D97-AF65-F5344CB8AC3E}">
        <p14:creationId xmlns:p14="http://schemas.microsoft.com/office/powerpoint/2010/main" val="251981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4127-E70A-4C83-B97B-FABE2F9B1732}"/>
              </a:ext>
            </a:extLst>
          </p:cNvPr>
          <p:cNvSpPr>
            <a:spLocks noGrp="1"/>
          </p:cNvSpPr>
          <p:nvPr>
            <p:ph type="title"/>
          </p:nvPr>
        </p:nvSpPr>
        <p:spPr>
          <a:xfrm>
            <a:off x="357809" y="365127"/>
            <a:ext cx="8328991" cy="549274"/>
          </a:xfrm>
        </p:spPr>
        <p:txBody>
          <a:bodyPr>
            <a:normAutofit/>
          </a:bodyPr>
          <a:lstStyle/>
          <a:p>
            <a:r>
              <a:rPr lang="en-US" sz="3200" dirty="0"/>
              <a:t>R&amp;D- Overview continued</a:t>
            </a:r>
          </a:p>
        </p:txBody>
      </p:sp>
      <p:sp>
        <p:nvSpPr>
          <p:cNvPr id="3" name="Content Placeholder 2">
            <a:extLst>
              <a:ext uri="{FF2B5EF4-FFF2-40B4-BE49-F238E27FC236}">
                <a16:creationId xmlns:a16="http://schemas.microsoft.com/office/drawing/2014/main" id="{10C86D3B-B04F-4F2D-837C-6DEA3D2C2CFA}"/>
              </a:ext>
            </a:extLst>
          </p:cNvPr>
          <p:cNvSpPr>
            <a:spLocks noGrp="1"/>
          </p:cNvSpPr>
          <p:nvPr>
            <p:ph idx="1"/>
          </p:nvPr>
        </p:nvSpPr>
        <p:spPr>
          <a:xfrm>
            <a:off x="273402" y="1009698"/>
            <a:ext cx="8870598" cy="5918640"/>
          </a:xfrm>
        </p:spPr>
        <p:txBody>
          <a:bodyPr>
            <a:normAutofit/>
          </a:bodyPr>
          <a:lstStyle/>
          <a:p>
            <a:pPr marL="0" indent="0">
              <a:buNone/>
            </a:pPr>
            <a:r>
              <a:rPr lang="en-US" sz="1800" b="1" u="sng" dirty="0">
                <a:solidFill>
                  <a:srgbClr val="002060"/>
                </a:solidFill>
              </a:rPr>
              <a:t>R&amp;D on Advanced Hadron Cooling</a:t>
            </a:r>
          </a:p>
          <a:p>
            <a:pPr marL="0" indent="0">
              <a:lnSpc>
                <a:spcPct val="100000"/>
              </a:lnSpc>
              <a:spcBef>
                <a:spcPts val="0"/>
              </a:spcBef>
              <a:buNone/>
            </a:pPr>
            <a:r>
              <a:rPr lang="en-US" sz="1800" b="1" dirty="0"/>
              <a:t>Goals: </a:t>
            </a:r>
            <a:r>
              <a:rPr lang="en-US" sz="1800" dirty="0"/>
              <a:t>a) Demonstrate coherent electron cooling in PoP experiment                                           	</a:t>
            </a:r>
            <a:r>
              <a:rPr lang="en-US" sz="1800" dirty="0">
                <a:sym typeface="Wingdings" panose="05000000000000000000" pitchFamily="2" charset="2"/>
              </a:rPr>
              <a:t> see Litvinenko’s presentation</a:t>
            </a:r>
          </a:p>
          <a:p>
            <a:pPr marL="0" indent="0">
              <a:lnSpc>
                <a:spcPct val="100000"/>
              </a:lnSpc>
              <a:spcBef>
                <a:spcPts val="0"/>
              </a:spcBef>
              <a:buNone/>
            </a:pPr>
            <a:r>
              <a:rPr lang="en-US" sz="1800" dirty="0">
                <a:sym typeface="Wingdings" panose="05000000000000000000" pitchFamily="2" charset="2"/>
              </a:rPr>
              <a:t>             b) Develop theory and simulation models for micro-bunched coherent 	    	electron cooling </a:t>
            </a:r>
            <a:endParaRPr lang="en-US" sz="1800" dirty="0"/>
          </a:p>
          <a:p>
            <a:pPr marL="0" indent="0">
              <a:lnSpc>
                <a:spcPct val="100000"/>
              </a:lnSpc>
              <a:spcBef>
                <a:spcPts val="0"/>
              </a:spcBef>
              <a:buNone/>
            </a:pPr>
            <a:r>
              <a:rPr lang="en-US" sz="1800" b="1" dirty="0"/>
              <a:t>Results b): </a:t>
            </a:r>
            <a:r>
              <a:rPr lang="en-US" sz="1800" dirty="0"/>
              <a:t>theory developed for 3-D cooling of flat hadron beam by short electron  	 bunches, theoretical model confirmed by simulation (in progress), Strawman 	of cooling facility developed, low energy electron beam transport optimized </a:t>
            </a:r>
          </a:p>
          <a:p>
            <a:pPr marL="0" indent="0">
              <a:lnSpc>
                <a:spcPct val="100000"/>
              </a:lnSpc>
              <a:spcBef>
                <a:spcPts val="0"/>
              </a:spcBef>
              <a:buNone/>
            </a:pPr>
            <a:r>
              <a:rPr lang="en-US" sz="1800" b="1" dirty="0"/>
              <a:t>Ongoing: </a:t>
            </a:r>
            <a:r>
              <a:rPr lang="en-US" sz="1800" dirty="0"/>
              <a:t>Develop cooling model including a full 3D dynamical model of hadrons and electrons, developing solutions with ring based beam, study role of wigglers in amplification section</a:t>
            </a:r>
          </a:p>
          <a:p>
            <a:pPr marL="0" indent="0">
              <a:lnSpc>
                <a:spcPct val="100000"/>
              </a:lnSpc>
              <a:spcBef>
                <a:spcPts val="0"/>
              </a:spcBef>
              <a:buNone/>
            </a:pPr>
            <a:r>
              <a:rPr lang="en-US" sz="1800" b="1" dirty="0"/>
              <a:t>Funding</a:t>
            </a:r>
            <a:r>
              <a:rPr lang="en-US" sz="1800" dirty="0"/>
              <a:t>: NP FOA funding FY18/19, BNL PD  </a:t>
            </a:r>
          </a:p>
          <a:p>
            <a:pPr marL="0" indent="0">
              <a:lnSpc>
                <a:spcPct val="100000"/>
              </a:lnSpc>
              <a:spcBef>
                <a:spcPts val="0"/>
              </a:spcBef>
              <a:buNone/>
            </a:pPr>
            <a:r>
              <a:rPr lang="en-US" sz="1800" b="1" dirty="0"/>
              <a:t>Collaborations: </a:t>
            </a:r>
            <a:r>
              <a:rPr lang="en-US" sz="1800" dirty="0"/>
              <a:t>SLAC, TJNAF, ANL </a:t>
            </a:r>
          </a:p>
        </p:txBody>
      </p:sp>
      <p:sp>
        <p:nvSpPr>
          <p:cNvPr id="4" name="Slide Number Placeholder 3">
            <a:extLst>
              <a:ext uri="{FF2B5EF4-FFF2-40B4-BE49-F238E27FC236}">
                <a16:creationId xmlns:a16="http://schemas.microsoft.com/office/drawing/2014/main" id="{DD8614AE-66E4-45F8-9C8A-3BCC949C4006}"/>
              </a:ext>
            </a:extLst>
          </p:cNvPr>
          <p:cNvSpPr>
            <a:spLocks noGrp="1"/>
          </p:cNvSpPr>
          <p:nvPr>
            <p:ph type="sldNum" sz="quarter" idx="12"/>
          </p:nvPr>
        </p:nvSpPr>
        <p:spPr/>
        <p:txBody>
          <a:bodyPr/>
          <a:lstStyle/>
          <a:p>
            <a:fld id="{716D9922-87B3-6043-9531-5184EA303DC1}" type="slidenum">
              <a:rPr lang="en-US" smtClean="0"/>
              <a:t>25</a:t>
            </a:fld>
            <a:endParaRPr lang="en-US"/>
          </a:p>
        </p:txBody>
      </p:sp>
      <p:pic>
        <p:nvPicPr>
          <p:cNvPr id="8" name="Picture 7">
            <a:extLst>
              <a:ext uri="{FF2B5EF4-FFF2-40B4-BE49-F238E27FC236}">
                <a16:creationId xmlns:a16="http://schemas.microsoft.com/office/drawing/2014/main" id="{84F766D9-F9C3-448F-9178-492AE8A4443B}"/>
              </a:ext>
            </a:extLst>
          </p:cNvPr>
          <p:cNvPicPr>
            <a:picLocks noChangeAspect="1"/>
          </p:cNvPicPr>
          <p:nvPr/>
        </p:nvPicPr>
        <p:blipFill>
          <a:blip r:embed="rId2"/>
          <a:stretch>
            <a:fillRect/>
          </a:stretch>
        </p:blipFill>
        <p:spPr>
          <a:xfrm>
            <a:off x="252700" y="5034861"/>
            <a:ext cx="4065685" cy="813441"/>
          </a:xfrm>
          <a:prstGeom prst="rect">
            <a:avLst/>
          </a:prstGeom>
        </p:spPr>
      </p:pic>
      <p:sp>
        <p:nvSpPr>
          <p:cNvPr id="10" name="TextBox 9">
            <a:extLst>
              <a:ext uri="{FF2B5EF4-FFF2-40B4-BE49-F238E27FC236}">
                <a16:creationId xmlns:a16="http://schemas.microsoft.com/office/drawing/2014/main" id="{CEC19A42-08E4-4A9C-BE0D-44CB9AD1B3D2}"/>
              </a:ext>
            </a:extLst>
          </p:cNvPr>
          <p:cNvSpPr txBox="1"/>
          <p:nvPr/>
        </p:nvSpPr>
        <p:spPr>
          <a:xfrm>
            <a:off x="4281341" y="4715869"/>
            <a:ext cx="2361947" cy="1323439"/>
          </a:xfrm>
          <a:prstGeom prst="rect">
            <a:avLst/>
          </a:prstGeom>
          <a:noFill/>
        </p:spPr>
        <p:txBody>
          <a:bodyPr wrap="square" rtlCol="0">
            <a:spAutoFit/>
          </a:bodyPr>
          <a:lstStyle/>
          <a:p>
            <a:r>
              <a:rPr lang="en-US" sz="1600" dirty="0">
                <a:latin typeface="Symbol" panose="05050102010706020507" pitchFamily="18" charset="2"/>
              </a:rPr>
              <a:t>m</a:t>
            </a:r>
            <a:r>
              <a:rPr lang="en-US" sz="1600" dirty="0"/>
              <a:t>-bunched electron cooling:</a:t>
            </a:r>
          </a:p>
          <a:p>
            <a:r>
              <a:rPr lang="en-US" sz="1600" dirty="0"/>
              <a:t>Optimization of dispersion to balance transverse vs longitudinal cooling times</a:t>
            </a:r>
          </a:p>
        </p:txBody>
      </p:sp>
      <p:pic>
        <p:nvPicPr>
          <p:cNvPr id="5" name="Picture 4">
            <a:extLst>
              <a:ext uri="{FF2B5EF4-FFF2-40B4-BE49-F238E27FC236}">
                <a16:creationId xmlns:a16="http://schemas.microsoft.com/office/drawing/2014/main" id="{950C1133-3B96-4E07-99F0-EA2E83A3C5D0}"/>
              </a:ext>
            </a:extLst>
          </p:cNvPr>
          <p:cNvPicPr>
            <a:picLocks noChangeAspect="1"/>
          </p:cNvPicPr>
          <p:nvPr/>
        </p:nvPicPr>
        <p:blipFill>
          <a:blip r:embed="rId3"/>
          <a:stretch>
            <a:fillRect/>
          </a:stretch>
        </p:blipFill>
        <p:spPr>
          <a:xfrm>
            <a:off x="6606244" y="4189318"/>
            <a:ext cx="2411977" cy="1947785"/>
          </a:xfrm>
          <a:prstGeom prst="rect">
            <a:avLst/>
          </a:prstGeom>
        </p:spPr>
      </p:pic>
    </p:spTree>
    <p:extLst>
      <p:ext uri="{BB962C8B-B14F-4D97-AF65-F5344CB8AC3E}">
        <p14:creationId xmlns:p14="http://schemas.microsoft.com/office/powerpoint/2010/main" val="51712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4127-E70A-4C83-B97B-FABE2F9B1732}"/>
              </a:ext>
            </a:extLst>
          </p:cNvPr>
          <p:cNvSpPr>
            <a:spLocks noGrp="1"/>
          </p:cNvSpPr>
          <p:nvPr>
            <p:ph type="title"/>
          </p:nvPr>
        </p:nvSpPr>
        <p:spPr>
          <a:xfrm>
            <a:off x="357809" y="365127"/>
            <a:ext cx="8328991" cy="549274"/>
          </a:xfrm>
        </p:spPr>
        <p:txBody>
          <a:bodyPr>
            <a:normAutofit/>
          </a:bodyPr>
          <a:lstStyle/>
          <a:p>
            <a:r>
              <a:rPr lang="en-US" sz="3200" dirty="0"/>
              <a:t>R&amp;D- Overview continued</a:t>
            </a:r>
          </a:p>
        </p:txBody>
      </p:sp>
      <p:sp>
        <p:nvSpPr>
          <p:cNvPr id="3" name="Content Placeholder 2">
            <a:extLst>
              <a:ext uri="{FF2B5EF4-FFF2-40B4-BE49-F238E27FC236}">
                <a16:creationId xmlns:a16="http://schemas.microsoft.com/office/drawing/2014/main" id="{10C86D3B-B04F-4F2D-837C-6DEA3D2C2CFA}"/>
              </a:ext>
            </a:extLst>
          </p:cNvPr>
          <p:cNvSpPr>
            <a:spLocks noGrp="1"/>
          </p:cNvSpPr>
          <p:nvPr>
            <p:ph idx="1"/>
          </p:nvPr>
        </p:nvSpPr>
        <p:spPr>
          <a:xfrm>
            <a:off x="91440" y="987919"/>
            <a:ext cx="9052560" cy="5918640"/>
          </a:xfrm>
        </p:spPr>
        <p:txBody>
          <a:bodyPr>
            <a:normAutofit/>
          </a:bodyPr>
          <a:lstStyle/>
          <a:p>
            <a:pPr marL="0" indent="0">
              <a:buNone/>
            </a:pPr>
            <a:r>
              <a:rPr lang="en-US" sz="1800" b="1" u="sng" dirty="0">
                <a:solidFill>
                  <a:srgbClr val="002060"/>
                </a:solidFill>
              </a:rPr>
              <a:t>R&amp;D on polarized 3He++ Source</a:t>
            </a:r>
          </a:p>
          <a:p>
            <a:pPr marL="0" indent="0">
              <a:lnSpc>
                <a:spcPct val="100000"/>
              </a:lnSpc>
              <a:spcBef>
                <a:spcPts val="0"/>
              </a:spcBef>
              <a:buNone/>
            </a:pPr>
            <a:r>
              <a:rPr lang="en-US" sz="1800" b="1" dirty="0"/>
              <a:t>Goals:    </a:t>
            </a:r>
            <a:r>
              <a:rPr lang="en-US" sz="1800" dirty="0"/>
              <a:t>a)Demonstrate generation of polarized 3He++</a:t>
            </a:r>
          </a:p>
          <a:p>
            <a:pPr marL="0" indent="0">
              <a:lnSpc>
                <a:spcPct val="100000"/>
              </a:lnSpc>
              <a:spcBef>
                <a:spcPts val="0"/>
              </a:spcBef>
              <a:buNone/>
            </a:pPr>
            <a:r>
              <a:rPr lang="en-US" sz="1800" dirty="0"/>
              <a:t>               b) Develop 3He++ polarimeter (BNL medium energy group)</a:t>
            </a:r>
          </a:p>
          <a:p>
            <a:pPr marL="0" indent="0">
              <a:lnSpc>
                <a:spcPct val="100000"/>
              </a:lnSpc>
              <a:spcBef>
                <a:spcPts val="0"/>
              </a:spcBef>
              <a:buNone/>
            </a:pPr>
            <a:r>
              <a:rPr lang="en-US" sz="1800" b="1" dirty="0"/>
              <a:t>Results</a:t>
            </a:r>
            <a:r>
              <a:rPr lang="en-US" sz="1800" dirty="0"/>
              <a:t>: a) Polarized 3He gas with polarization of &gt;80% in 3T field achieved</a:t>
            </a:r>
          </a:p>
          <a:p>
            <a:pPr marL="0" indent="0">
              <a:lnSpc>
                <a:spcPct val="100000"/>
              </a:lnSpc>
              <a:spcBef>
                <a:spcPts val="0"/>
              </a:spcBef>
              <a:buNone/>
            </a:pPr>
            <a:r>
              <a:rPr lang="en-US" sz="1800" dirty="0"/>
              <a:t>               all parts needed for integration into EBIS received or on order</a:t>
            </a:r>
          </a:p>
          <a:p>
            <a:pPr marL="0" indent="0">
              <a:lnSpc>
                <a:spcPct val="100000"/>
              </a:lnSpc>
              <a:spcBef>
                <a:spcPts val="0"/>
              </a:spcBef>
              <a:buNone/>
            </a:pPr>
            <a:r>
              <a:rPr lang="en-US" sz="1800" dirty="0"/>
              <a:t>               b) theoretical analysis in progress</a:t>
            </a:r>
          </a:p>
          <a:p>
            <a:pPr marL="0" indent="0">
              <a:lnSpc>
                <a:spcPct val="100000"/>
              </a:lnSpc>
              <a:spcBef>
                <a:spcPts val="0"/>
              </a:spcBef>
              <a:buNone/>
            </a:pPr>
            <a:r>
              <a:rPr lang="en-US" sz="1800" b="1" dirty="0"/>
              <a:t>Ongoing: </a:t>
            </a:r>
            <a:r>
              <a:rPr lang="en-US" sz="1800" dirty="0"/>
              <a:t>Insert the polarized 3He source into the EBIS ion source to generate 3He++</a:t>
            </a:r>
          </a:p>
          <a:p>
            <a:pPr marL="0" indent="0">
              <a:lnSpc>
                <a:spcPct val="100000"/>
              </a:lnSpc>
              <a:spcBef>
                <a:spcPts val="0"/>
              </a:spcBef>
              <a:buNone/>
            </a:pPr>
            <a:r>
              <a:rPr lang="en-US" sz="1800" b="1" dirty="0"/>
              <a:t>Funding</a:t>
            </a:r>
            <a:r>
              <a:rPr lang="en-US" sz="1800" dirty="0"/>
              <a:t>: Base Funding FY17, Additional NP funding FY17, NP FOA FY18/19</a:t>
            </a:r>
          </a:p>
          <a:p>
            <a:pPr marL="0" indent="0">
              <a:lnSpc>
                <a:spcPct val="100000"/>
              </a:lnSpc>
              <a:spcBef>
                <a:spcPts val="0"/>
              </a:spcBef>
              <a:buNone/>
            </a:pPr>
            <a:r>
              <a:rPr lang="en-US" sz="1800" b="1" dirty="0"/>
              <a:t>Collaborations: </a:t>
            </a:r>
            <a:r>
              <a:rPr lang="en-US" sz="1800" dirty="0"/>
              <a:t>MIT</a:t>
            </a:r>
          </a:p>
        </p:txBody>
      </p:sp>
      <p:sp>
        <p:nvSpPr>
          <p:cNvPr id="4" name="Slide Number Placeholder 3">
            <a:extLst>
              <a:ext uri="{FF2B5EF4-FFF2-40B4-BE49-F238E27FC236}">
                <a16:creationId xmlns:a16="http://schemas.microsoft.com/office/drawing/2014/main" id="{DD8614AE-66E4-45F8-9C8A-3BCC949C4006}"/>
              </a:ext>
            </a:extLst>
          </p:cNvPr>
          <p:cNvSpPr>
            <a:spLocks noGrp="1"/>
          </p:cNvSpPr>
          <p:nvPr>
            <p:ph type="sldNum" sz="quarter" idx="12"/>
          </p:nvPr>
        </p:nvSpPr>
        <p:spPr/>
        <p:txBody>
          <a:bodyPr/>
          <a:lstStyle/>
          <a:p>
            <a:fld id="{716D9922-87B3-6043-9531-5184EA303DC1}" type="slidenum">
              <a:rPr lang="en-US" smtClean="0"/>
              <a:t>26</a:t>
            </a:fld>
            <a:endParaRPr lang="en-US"/>
          </a:p>
        </p:txBody>
      </p:sp>
      <p:pic>
        <p:nvPicPr>
          <p:cNvPr id="14338" name="Picture 2" descr="Image">
            <a:extLst>
              <a:ext uri="{FF2B5EF4-FFF2-40B4-BE49-F238E27FC236}">
                <a16:creationId xmlns:a16="http://schemas.microsoft.com/office/drawing/2014/main" id="{6258FB65-52D6-4608-B200-F792FD500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48" y="4119181"/>
            <a:ext cx="2993941" cy="172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Image">
            <a:extLst>
              <a:ext uri="{FF2B5EF4-FFF2-40B4-BE49-F238E27FC236}">
                <a16:creationId xmlns:a16="http://schemas.microsoft.com/office/drawing/2014/main" id="{A3EAB532-5704-4C97-BCAC-4294DB907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134" y="4180758"/>
            <a:ext cx="2925032" cy="16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117E784-B08C-4771-9433-67FB2FE9A0C8}"/>
              </a:ext>
            </a:extLst>
          </p:cNvPr>
          <p:cNvSpPr txBox="1"/>
          <p:nvPr/>
        </p:nvSpPr>
        <p:spPr>
          <a:xfrm>
            <a:off x="646981" y="5762445"/>
            <a:ext cx="3079630" cy="369332"/>
          </a:xfrm>
          <a:prstGeom prst="rect">
            <a:avLst/>
          </a:prstGeom>
          <a:noFill/>
        </p:spPr>
        <p:txBody>
          <a:bodyPr wrap="square" rtlCol="0">
            <a:spAutoFit/>
          </a:bodyPr>
          <a:lstStyle/>
          <a:p>
            <a:r>
              <a:rPr lang="en-US" dirty="0"/>
              <a:t>Polarized gas cell</a:t>
            </a:r>
          </a:p>
        </p:txBody>
      </p:sp>
      <p:sp>
        <p:nvSpPr>
          <p:cNvPr id="11" name="TextBox 10">
            <a:extLst>
              <a:ext uri="{FF2B5EF4-FFF2-40B4-BE49-F238E27FC236}">
                <a16:creationId xmlns:a16="http://schemas.microsoft.com/office/drawing/2014/main" id="{1403BBCD-83DC-4F8E-A30D-9BD61C104782}"/>
              </a:ext>
            </a:extLst>
          </p:cNvPr>
          <p:cNvSpPr txBox="1"/>
          <p:nvPr/>
        </p:nvSpPr>
        <p:spPr>
          <a:xfrm>
            <a:off x="4944594" y="5866419"/>
            <a:ext cx="3079630" cy="369332"/>
          </a:xfrm>
          <a:prstGeom prst="rect">
            <a:avLst/>
          </a:prstGeom>
          <a:noFill/>
        </p:spPr>
        <p:txBody>
          <a:bodyPr wrap="square" rtlCol="0">
            <a:spAutoFit/>
          </a:bodyPr>
          <a:lstStyle/>
          <a:p>
            <a:r>
              <a:rPr lang="en-US" dirty="0"/>
              <a:t>EBIS Solenoids</a:t>
            </a:r>
          </a:p>
        </p:txBody>
      </p:sp>
      <p:sp>
        <p:nvSpPr>
          <p:cNvPr id="6" name="Rectangle 5">
            <a:extLst>
              <a:ext uri="{FF2B5EF4-FFF2-40B4-BE49-F238E27FC236}">
                <a16:creationId xmlns:a16="http://schemas.microsoft.com/office/drawing/2014/main" id="{D175C1FE-7994-464D-92E2-69131BCD38CD}"/>
              </a:ext>
            </a:extLst>
          </p:cNvPr>
          <p:cNvSpPr/>
          <p:nvPr/>
        </p:nvSpPr>
        <p:spPr>
          <a:xfrm>
            <a:off x="4944594" y="4248444"/>
            <a:ext cx="1167818" cy="1441939"/>
          </a:xfrm>
          <a:prstGeom prst="rect">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A23A508-675B-470A-90CF-853440840CD0}"/>
              </a:ext>
            </a:extLst>
          </p:cNvPr>
          <p:cNvCxnSpPr>
            <a:cxnSpLocks/>
          </p:cNvCxnSpPr>
          <p:nvPr/>
        </p:nvCxnSpPr>
        <p:spPr>
          <a:xfrm>
            <a:off x="2757268" y="4921502"/>
            <a:ext cx="2588455" cy="2329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338DD2-B268-43AB-9AC9-644E8E8EFA9F}"/>
              </a:ext>
            </a:extLst>
          </p:cNvPr>
          <p:cNvCxnSpPr>
            <a:cxnSpLocks/>
          </p:cNvCxnSpPr>
          <p:nvPr/>
        </p:nvCxnSpPr>
        <p:spPr>
          <a:xfrm>
            <a:off x="3094892" y="4983481"/>
            <a:ext cx="20116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18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4127-E70A-4C83-B97B-FABE2F9B1732}"/>
              </a:ext>
            </a:extLst>
          </p:cNvPr>
          <p:cNvSpPr>
            <a:spLocks noGrp="1"/>
          </p:cNvSpPr>
          <p:nvPr>
            <p:ph type="title"/>
          </p:nvPr>
        </p:nvSpPr>
        <p:spPr>
          <a:xfrm>
            <a:off x="357809" y="50293"/>
            <a:ext cx="8328991" cy="549274"/>
          </a:xfrm>
        </p:spPr>
        <p:txBody>
          <a:bodyPr>
            <a:normAutofit/>
          </a:bodyPr>
          <a:lstStyle/>
          <a:p>
            <a:r>
              <a:rPr lang="en-US" sz="3200" dirty="0"/>
              <a:t>R&amp;D- Overview continued</a:t>
            </a:r>
          </a:p>
        </p:txBody>
      </p:sp>
      <p:sp>
        <p:nvSpPr>
          <p:cNvPr id="3" name="Content Placeholder 2">
            <a:extLst>
              <a:ext uri="{FF2B5EF4-FFF2-40B4-BE49-F238E27FC236}">
                <a16:creationId xmlns:a16="http://schemas.microsoft.com/office/drawing/2014/main" id="{10C86D3B-B04F-4F2D-837C-6DEA3D2C2CFA}"/>
              </a:ext>
            </a:extLst>
          </p:cNvPr>
          <p:cNvSpPr>
            <a:spLocks noGrp="1"/>
          </p:cNvSpPr>
          <p:nvPr>
            <p:ph idx="1"/>
          </p:nvPr>
        </p:nvSpPr>
        <p:spPr>
          <a:xfrm>
            <a:off x="136701" y="610118"/>
            <a:ext cx="8870598" cy="5918640"/>
          </a:xfrm>
        </p:spPr>
        <p:txBody>
          <a:bodyPr>
            <a:normAutofit fontScale="92500" lnSpcReduction="10000"/>
          </a:bodyPr>
          <a:lstStyle/>
          <a:p>
            <a:pPr marL="0" indent="0">
              <a:buNone/>
            </a:pPr>
            <a:r>
              <a:rPr lang="en-US" sz="1800" b="1" u="sng" dirty="0">
                <a:solidFill>
                  <a:srgbClr val="002060"/>
                </a:solidFill>
              </a:rPr>
              <a:t>R&amp;D on EIC </a:t>
            </a:r>
            <a:r>
              <a:rPr lang="en-US" sz="1800" b="1" u="sng" dirty="0" err="1">
                <a:solidFill>
                  <a:srgbClr val="002060"/>
                </a:solidFill>
              </a:rPr>
              <a:t>sc</a:t>
            </a:r>
            <a:r>
              <a:rPr lang="en-US" sz="1800" b="1" u="sng" dirty="0">
                <a:solidFill>
                  <a:srgbClr val="002060"/>
                </a:solidFill>
              </a:rPr>
              <a:t> </a:t>
            </a:r>
            <a:r>
              <a:rPr lang="en-US" sz="1800" b="1" u="sng" dirty="0" err="1">
                <a:solidFill>
                  <a:srgbClr val="002060"/>
                </a:solidFill>
              </a:rPr>
              <a:t>NbSn</a:t>
            </a:r>
            <a:r>
              <a:rPr lang="en-US" sz="1800" b="1" u="sng" dirty="0">
                <a:solidFill>
                  <a:srgbClr val="002060"/>
                </a:solidFill>
              </a:rPr>
              <a:t> IR quadrupole</a:t>
            </a:r>
          </a:p>
          <a:p>
            <a:pPr marL="0" indent="0">
              <a:lnSpc>
                <a:spcPct val="100000"/>
              </a:lnSpc>
              <a:spcBef>
                <a:spcPts val="0"/>
              </a:spcBef>
              <a:buNone/>
            </a:pPr>
            <a:r>
              <a:rPr lang="en-US" sz="1800" b="1" dirty="0"/>
              <a:t>Goals: </a:t>
            </a:r>
            <a:r>
              <a:rPr lang="en-US" sz="1800" dirty="0"/>
              <a:t>Demonstrate feasibility a Nb-Sn based IR quadrupole  by building a magnet using an existing coil (from LARP), explore helical direct wind and maximum capability of direct wind</a:t>
            </a:r>
          </a:p>
          <a:p>
            <a:pPr marL="0" indent="0">
              <a:lnSpc>
                <a:spcPct val="100000"/>
              </a:lnSpc>
              <a:spcBef>
                <a:spcPts val="0"/>
              </a:spcBef>
              <a:buNone/>
            </a:pPr>
            <a:r>
              <a:rPr lang="en-US" sz="1800" b="1" dirty="0"/>
              <a:t>Results</a:t>
            </a:r>
            <a:r>
              <a:rPr lang="en-US" sz="1800" dirty="0"/>
              <a:t>: mechanical magnet design and cryostat complete, </a:t>
            </a:r>
            <a:r>
              <a:rPr lang="en-US" sz="1800" dirty="0" err="1"/>
              <a:t>NbSn</a:t>
            </a:r>
            <a:r>
              <a:rPr lang="en-US" sz="1800" dirty="0"/>
              <a:t> coil tested</a:t>
            </a:r>
          </a:p>
          <a:p>
            <a:pPr marL="0" indent="0">
              <a:lnSpc>
                <a:spcPct val="100000"/>
              </a:lnSpc>
              <a:spcBef>
                <a:spcPts val="0"/>
              </a:spcBef>
              <a:buNone/>
            </a:pPr>
            <a:r>
              <a:rPr lang="en-US" sz="1800" dirty="0"/>
              <a:t>Tilted direct wind coil in progress</a:t>
            </a:r>
          </a:p>
          <a:p>
            <a:pPr marL="0" indent="0">
              <a:lnSpc>
                <a:spcPct val="100000"/>
              </a:lnSpc>
              <a:spcBef>
                <a:spcPts val="0"/>
              </a:spcBef>
              <a:buNone/>
            </a:pPr>
            <a:r>
              <a:rPr lang="en-US" sz="1800" b="1" dirty="0"/>
              <a:t>Next step: </a:t>
            </a:r>
            <a:r>
              <a:rPr lang="en-US" sz="1800" dirty="0"/>
              <a:t>Assembly and test</a:t>
            </a:r>
          </a:p>
          <a:p>
            <a:pPr marL="0" indent="0">
              <a:lnSpc>
                <a:spcPct val="100000"/>
              </a:lnSpc>
              <a:spcBef>
                <a:spcPts val="0"/>
              </a:spcBef>
              <a:buNone/>
            </a:pPr>
            <a:r>
              <a:rPr lang="en-US" sz="1800" b="1" dirty="0"/>
              <a:t>Funding</a:t>
            </a:r>
            <a:r>
              <a:rPr lang="en-US" sz="1800" dirty="0"/>
              <a:t>: Base Funding FY17/18 </a:t>
            </a:r>
          </a:p>
          <a:p>
            <a:pPr marL="0" indent="0">
              <a:lnSpc>
                <a:spcPct val="100000"/>
              </a:lnSpc>
              <a:spcBef>
                <a:spcPts val="0"/>
              </a:spcBef>
              <a:buNone/>
            </a:pPr>
            <a:r>
              <a:rPr lang="en-US" sz="1800" dirty="0"/>
              <a:t>Additional NP funding FY17, FY18/19 FOA, LARP </a:t>
            </a:r>
          </a:p>
          <a:p>
            <a:pPr marL="0" indent="0">
              <a:lnSpc>
                <a:spcPct val="100000"/>
              </a:lnSpc>
              <a:spcBef>
                <a:spcPts val="0"/>
              </a:spcBef>
              <a:buNone/>
            </a:pPr>
            <a:r>
              <a:rPr lang="en-US" sz="1800" b="1" dirty="0"/>
              <a:t>Collaborations: </a:t>
            </a:r>
            <a:r>
              <a:rPr lang="en-US" sz="1800" dirty="0"/>
              <a:t>TJNAF, LBNL</a:t>
            </a:r>
            <a:endParaRPr lang="en-US" sz="1800" b="1" u="sng" dirty="0"/>
          </a:p>
          <a:p>
            <a:pPr marL="0" indent="0">
              <a:buNone/>
            </a:pPr>
            <a:r>
              <a:rPr lang="en-US" sz="100" b="1" u="sng" dirty="0"/>
              <a:t>                </a:t>
            </a:r>
          </a:p>
          <a:p>
            <a:pPr marL="0" indent="0">
              <a:buNone/>
            </a:pPr>
            <a:r>
              <a:rPr lang="en-US" sz="1800" b="1" u="sng" dirty="0">
                <a:solidFill>
                  <a:srgbClr val="002060"/>
                </a:solidFill>
              </a:rPr>
              <a:t>R&amp;D proton spin polarization in RHIC</a:t>
            </a:r>
          </a:p>
          <a:p>
            <a:pPr marL="0" indent="0">
              <a:lnSpc>
                <a:spcPct val="100000"/>
              </a:lnSpc>
              <a:spcBef>
                <a:spcPts val="0"/>
              </a:spcBef>
              <a:buNone/>
            </a:pPr>
            <a:r>
              <a:rPr lang="en-US" sz="1800" b="1" dirty="0"/>
              <a:t>Goals: </a:t>
            </a:r>
            <a:r>
              <a:rPr lang="en-US" sz="1800" dirty="0"/>
              <a:t>Experimentally verify assumption on hadron polarization in JLEIC</a:t>
            </a:r>
          </a:p>
          <a:p>
            <a:pPr marL="0" indent="0">
              <a:lnSpc>
                <a:spcPct val="100000"/>
              </a:lnSpc>
              <a:spcBef>
                <a:spcPts val="0"/>
              </a:spcBef>
              <a:buNone/>
            </a:pPr>
            <a:r>
              <a:rPr lang="en-US" sz="1800" b="1" dirty="0"/>
              <a:t>Results</a:t>
            </a:r>
            <a:r>
              <a:rPr lang="en-US" sz="1800" dirty="0"/>
              <a:t>: Preparations and plans complete, simulations on-going, </a:t>
            </a:r>
          </a:p>
          <a:p>
            <a:pPr marL="0" indent="0">
              <a:lnSpc>
                <a:spcPct val="100000"/>
              </a:lnSpc>
              <a:spcBef>
                <a:spcPts val="0"/>
              </a:spcBef>
              <a:buNone/>
            </a:pPr>
            <a:r>
              <a:rPr lang="en-US" sz="1800" b="1" dirty="0"/>
              <a:t>Next step: </a:t>
            </a:r>
            <a:r>
              <a:rPr lang="en-US" sz="1800" dirty="0"/>
              <a:t>perform the RHIC machine experiment</a:t>
            </a:r>
          </a:p>
          <a:p>
            <a:pPr marL="0" indent="0">
              <a:lnSpc>
                <a:spcPct val="100000"/>
              </a:lnSpc>
              <a:spcBef>
                <a:spcPts val="0"/>
              </a:spcBef>
              <a:buNone/>
            </a:pPr>
            <a:r>
              <a:rPr lang="en-US" sz="1800" b="1" dirty="0"/>
              <a:t>Funding</a:t>
            </a:r>
            <a:r>
              <a:rPr lang="en-US" sz="1800" dirty="0"/>
              <a:t>: Additional NP funding FY17, FY18/19 FOA</a:t>
            </a:r>
            <a:endParaRPr lang="en-US" sz="900" b="1" u="sng" dirty="0"/>
          </a:p>
          <a:p>
            <a:pPr marL="0" indent="0">
              <a:buNone/>
            </a:pPr>
            <a:r>
              <a:rPr lang="en-US" sz="1800" b="1" u="sng" dirty="0">
                <a:solidFill>
                  <a:srgbClr val="002060"/>
                </a:solidFill>
              </a:rPr>
              <a:t>R&amp;D on Electron Cooling with electron rings </a:t>
            </a:r>
          </a:p>
          <a:p>
            <a:pPr marL="0" indent="0">
              <a:buNone/>
            </a:pPr>
            <a:r>
              <a:rPr lang="en-US" sz="1800" b="1" dirty="0"/>
              <a:t>Goals: </a:t>
            </a:r>
            <a:r>
              <a:rPr lang="en-US" sz="1800" dirty="0"/>
              <a:t>Develop the concept of electron ring based incoherent electron cooling for eRHIC </a:t>
            </a:r>
          </a:p>
          <a:p>
            <a:pPr marL="0" indent="0">
              <a:lnSpc>
                <a:spcPct val="100000"/>
              </a:lnSpc>
              <a:spcBef>
                <a:spcPts val="0"/>
              </a:spcBef>
              <a:buNone/>
            </a:pPr>
            <a:r>
              <a:rPr lang="en-US" sz="1800" b="1" dirty="0"/>
              <a:t>Results</a:t>
            </a:r>
            <a:r>
              <a:rPr lang="en-US" sz="1800" dirty="0"/>
              <a:t>: A design was developed which has sufficient cooling power to balance </a:t>
            </a:r>
            <a:r>
              <a:rPr lang="en-US" sz="1800" dirty="0">
                <a:latin typeface="Symbol" panose="05050102010706020507" pitchFamily="18" charset="2"/>
              </a:rPr>
              <a:t>t</a:t>
            </a:r>
            <a:r>
              <a:rPr lang="en-US" sz="1800" baseline="-25000" dirty="0"/>
              <a:t>ibs</a:t>
            </a:r>
            <a:r>
              <a:rPr lang="en-US" sz="1800" dirty="0"/>
              <a:t> =10 h</a:t>
            </a:r>
          </a:p>
          <a:p>
            <a:pPr marL="0" indent="0">
              <a:lnSpc>
                <a:spcPct val="100000"/>
              </a:lnSpc>
              <a:spcBef>
                <a:spcPts val="0"/>
              </a:spcBef>
              <a:buNone/>
            </a:pPr>
            <a:r>
              <a:rPr lang="en-US" sz="1800" b="1" dirty="0"/>
              <a:t>Next step: </a:t>
            </a:r>
            <a:r>
              <a:rPr lang="en-US" sz="1800" dirty="0" err="1"/>
              <a:t>Embedd</a:t>
            </a:r>
            <a:r>
              <a:rPr lang="en-US" sz="1800" dirty="0"/>
              <a:t> into strong hadron cooling mitigation plans</a:t>
            </a:r>
          </a:p>
          <a:p>
            <a:pPr marL="0" indent="0">
              <a:lnSpc>
                <a:spcPct val="100000"/>
              </a:lnSpc>
              <a:spcBef>
                <a:spcPts val="0"/>
              </a:spcBef>
              <a:buNone/>
            </a:pPr>
            <a:r>
              <a:rPr lang="en-US" sz="1800" b="1" dirty="0"/>
              <a:t>Funding</a:t>
            </a:r>
            <a:r>
              <a:rPr lang="en-US" sz="1800" dirty="0"/>
              <a:t>: FY18/19 FOA</a:t>
            </a:r>
          </a:p>
          <a:p>
            <a:pPr marL="0" indent="0">
              <a:lnSpc>
                <a:spcPct val="100000"/>
              </a:lnSpc>
              <a:spcBef>
                <a:spcPts val="0"/>
              </a:spcBef>
              <a:buNone/>
            </a:pPr>
            <a:r>
              <a:rPr lang="en-US" sz="1800" b="1" dirty="0"/>
              <a:t>Collaborations: </a:t>
            </a:r>
            <a:r>
              <a:rPr lang="en-US" sz="1800" dirty="0"/>
              <a:t>TJNAF</a:t>
            </a:r>
          </a:p>
        </p:txBody>
      </p:sp>
      <p:sp>
        <p:nvSpPr>
          <p:cNvPr id="4" name="Slide Number Placeholder 3">
            <a:extLst>
              <a:ext uri="{FF2B5EF4-FFF2-40B4-BE49-F238E27FC236}">
                <a16:creationId xmlns:a16="http://schemas.microsoft.com/office/drawing/2014/main" id="{DD8614AE-66E4-45F8-9C8A-3BCC949C4006}"/>
              </a:ext>
            </a:extLst>
          </p:cNvPr>
          <p:cNvSpPr>
            <a:spLocks noGrp="1"/>
          </p:cNvSpPr>
          <p:nvPr>
            <p:ph type="sldNum" sz="quarter" idx="12"/>
          </p:nvPr>
        </p:nvSpPr>
        <p:spPr/>
        <p:txBody>
          <a:bodyPr/>
          <a:lstStyle/>
          <a:p>
            <a:fld id="{716D9922-87B3-6043-9531-5184EA303DC1}" type="slidenum">
              <a:rPr lang="en-US" smtClean="0"/>
              <a:t>27</a:t>
            </a:fld>
            <a:endParaRPr lang="en-US"/>
          </a:p>
        </p:txBody>
      </p:sp>
      <p:pic>
        <p:nvPicPr>
          <p:cNvPr id="5" name="Picture 4">
            <a:extLst>
              <a:ext uri="{FF2B5EF4-FFF2-40B4-BE49-F238E27FC236}">
                <a16:creationId xmlns:a16="http://schemas.microsoft.com/office/drawing/2014/main" id="{4CAF7444-7F89-4F7D-8FBF-070F15533550}"/>
              </a:ext>
            </a:extLst>
          </p:cNvPr>
          <p:cNvPicPr>
            <a:picLocks noChangeAspect="1"/>
          </p:cNvPicPr>
          <p:nvPr/>
        </p:nvPicPr>
        <p:blipFill>
          <a:blip r:embed="rId2"/>
          <a:stretch>
            <a:fillRect/>
          </a:stretch>
        </p:blipFill>
        <p:spPr>
          <a:xfrm>
            <a:off x="5297613" y="2041375"/>
            <a:ext cx="1699599" cy="836277"/>
          </a:xfrm>
          <a:prstGeom prst="rect">
            <a:avLst/>
          </a:prstGeom>
        </p:spPr>
      </p:pic>
      <p:pic>
        <p:nvPicPr>
          <p:cNvPr id="6" name="Picture 5">
            <a:extLst>
              <a:ext uri="{FF2B5EF4-FFF2-40B4-BE49-F238E27FC236}">
                <a16:creationId xmlns:a16="http://schemas.microsoft.com/office/drawing/2014/main" id="{E82D6230-2082-49F1-BD1B-85DE1EFDF1CA}"/>
              </a:ext>
            </a:extLst>
          </p:cNvPr>
          <p:cNvPicPr>
            <a:picLocks noChangeAspect="1"/>
          </p:cNvPicPr>
          <p:nvPr/>
        </p:nvPicPr>
        <p:blipFill>
          <a:blip r:embed="rId3"/>
          <a:stretch>
            <a:fillRect/>
          </a:stretch>
        </p:blipFill>
        <p:spPr>
          <a:xfrm flipH="1">
            <a:off x="7804522" y="1657116"/>
            <a:ext cx="1226433" cy="1875650"/>
          </a:xfrm>
          <a:prstGeom prst="rect">
            <a:avLst/>
          </a:prstGeom>
        </p:spPr>
      </p:pic>
      <p:sp>
        <p:nvSpPr>
          <p:cNvPr id="7" name="TextBox 6">
            <a:extLst>
              <a:ext uri="{FF2B5EF4-FFF2-40B4-BE49-F238E27FC236}">
                <a16:creationId xmlns:a16="http://schemas.microsoft.com/office/drawing/2014/main" id="{DC7DA4AB-58CB-4463-AB39-52E9FA3D26D8}"/>
              </a:ext>
            </a:extLst>
          </p:cNvPr>
          <p:cNvSpPr txBox="1"/>
          <p:nvPr/>
        </p:nvSpPr>
        <p:spPr>
          <a:xfrm>
            <a:off x="7873593" y="3582557"/>
            <a:ext cx="1088290" cy="523220"/>
          </a:xfrm>
          <a:prstGeom prst="rect">
            <a:avLst/>
          </a:prstGeom>
          <a:noFill/>
        </p:spPr>
        <p:txBody>
          <a:bodyPr wrap="square" rtlCol="0">
            <a:spAutoFit/>
          </a:bodyPr>
          <a:lstStyle/>
          <a:p>
            <a:r>
              <a:rPr lang="en-US" sz="1400" i="1" dirty="0"/>
              <a:t>Short Nb-Sn</a:t>
            </a:r>
          </a:p>
          <a:p>
            <a:r>
              <a:rPr lang="en-US" sz="1400" i="1" dirty="0"/>
              <a:t>Test coil</a:t>
            </a:r>
          </a:p>
        </p:txBody>
      </p:sp>
      <p:sp>
        <p:nvSpPr>
          <p:cNvPr id="10" name="TextBox 9">
            <a:extLst>
              <a:ext uri="{FF2B5EF4-FFF2-40B4-BE49-F238E27FC236}">
                <a16:creationId xmlns:a16="http://schemas.microsoft.com/office/drawing/2014/main" id="{FDDAD7E7-4B3A-4382-9697-960966679592}"/>
              </a:ext>
            </a:extLst>
          </p:cNvPr>
          <p:cNvSpPr txBox="1"/>
          <p:nvPr/>
        </p:nvSpPr>
        <p:spPr>
          <a:xfrm>
            <a:off x="5294625" y="2888203"/>
            <a:ext cx="1768308" cy="523220"/>
          </a:xfrm>
          <a:prstGeom prst="rect">
            <a:avLst/>
          </a:prstGeom>
          <a:noFill/>
        </p:spPr>
        <p:txBody>
          <a:bodyPr wrap="square" rtlCol="0">
            <a:spAutoFit/>
          </a:bodyPr>
          <a:lstStyle/>
          <a:p>
            <a:pPr algn="ctr"/>
            <a:r>
              <a:rPr lang="en-US" sz="1400" i="1" dirty="0"/>
              <a:t>Tilted direct wind coil </a:t>
            </a:r>
          </a:p>
          <a:p>
            <a:pPr algn="ctr"/>
            <a:r>
              <a:rPr lang="en-US" sz="1400" i="1" dirty="0"/>
              <a:t>prototyping</a:t>
            </a:r>
          </a:p>
        </p:txBody>
      </p:sp>
    </p:spTree>
    <p:extLst>
      <p:ext uri="{BB962C8B-B14F-4D97-AF65-F5344CB8AC3E}">
        <p14:creationId xmlns:p14="http://schemas.microsoft.com/office/powerpoint/2010/main" val="1449137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2A33-213B-41FD-978A-94134E5BFB28}"/>
              </a:ext>
            </a:extLst>
          </p:cNvPr>
          <p:cNvSpPr>
            <a:spLocks noGrp="1"/>
          </p:cNvSpPr>
          <p:nvPr>
            <p:ph type="title"/>
          </p:nvPr>
        </p:nvSpPr>
        <p:spPr>
          <a:xfrm>
            <a:off x="284344" y="387723"/>
            <a:ext cx="7886700" cy="678427"/>
          </a:xfrm>
        </p:spPr>
        <p:txBody>
          <a:bodyPr>
            <a:normAutofit/>
          </a:bodyPr>
          <a:lstStyle/>
          <a:p>
            <a:r>
              <a:rPr lang="en-US" sz="3600" dirty="0"/>
              <a:t>Summary</a:t>
            </a:r>
          </a:p>
        </p:txBody>
      </p:sp>
      <p:sp>
        <p:nvSpPr>
          <p:cNvPr id="3" name="Content Placeholder 2">
            <a:extLst>
              <a:ext uri="{FF2B5EF4-FFF2-40B4-BE49-F238E27FC236}">
                <a16:creationId xmlns:a16="http://schemas.microsoft.com/office/drawing/2014/main" id="{2C3F36F1-8EDF-4A8E-9EDC-3EFAD72A3C23}"/>
              </a:ext>
            </a:extLst>
          </p:cNvPr>
          <p:cNvSpPr>
            <a:spLocks noGrp="1"/>
          </p:cNvSpPr>
          <p:nvPr>
            <p:ph idx="1"/>
          </p:nvPr>
        </p:nvSpPr>
        <p:spPr>
          <a:xfrm>
            <a:off x="48555" y="1301947"/>
            <a:ext cx="9095445" cy="4893865"/>
          </a:xfrm>
        </p:spPr>
        <p:txBody>
          <a:bodyPr>
            <a:noAutofit/>
          </a:bodyPr>
          <a:lstStyle/>
          <a:p>
            <a:pPr>
              <a:lnSpc>
                <a:spcPct val="100000"/>
              </a:lnSpc>
              <a:spcBef>
                <a:spcPts val="0"/>
              </a:spcBef>
              <a:spcAft>
                <a:spcPts val="600"/>
              </a:spcAft>
            </a:pPr>
            <a:r>
              <a:rPr lang="en-US" sz="1800" dirty="0"/>
              <a:t>Comprehensive R&amp;D efforts lay the foundation of the BNL-EIC development</a:t>
            </a:r>
          </a:p>
          <a:p>
            <a:pPr>
              <a:lnSpc>
                <a:spcPct val="100000"/>
              </a:lnSpc>
              <a:spcBef>
                <a:spcPts val="0"/>
              </a:spcBef>
              <a:spcAft>
                <a:spcPts val="600"/>
              </a:spcAft>
            </a:pPr>
            <a:r>
              <a:rPr lang="en-US" sz="1800" dirty="0"/>
              <a:t>Pre-conceptual layout  </a:t>
            </a:r>
            <a:r>
              <a:rPr lang="en-US" sz="1800" b="1" dirty="0"/>
              <a:t>meets</a:t>
            </a:r>
            <a:r>
              <a:rPr lang="en-US" sz="1800" dirty="0"/>
              <a:t> or even exceeds </a:t>
            </a:r>
            <a:r>
              <a:rPr lang="en-US" sz="1800" b="1" dirty="0"/>
              <a:t>all requirements of LRP</a:t>
            </a:r>
          </a:p>
          <a:p>
            <a:pPr>
              <a:lnSpc>
                <a:spcPct val="100000"/>
              </a:lnSpc>
              <a:spcBef>
                <a:spcPts val="0"/>
              </a:spcBef>
              <a:spcAft>
                <a:spcPts val="600"/>
              </a:spcAft>
            </a:pPr>
            <a:r>
              <a:rPr lang="en-US" sz="1800" dirty="0"/>
              <a:t>The pre-conceptual design  based on many decades of experience of working with colliders, is </a:t>
            </a:r>
            <a:r>
              <a:rPr lang="en-US" sz="1800" b="1" dirty="0"/>
              <a:t>mature</a:t>
            </a:r>
            <a:r>
              <a:rPr lang="en-US" sz="1800" dirty="0"/>
              <a:t> for the present stage (pre-CD0)</a:t>
            </a:r>
          </a:p>
          <a:p>
            <a:pPr>
              <a:lnSpc>
                <a:spcPct val="100000"/>
              </a:lnSpc>
              <a:spcBef>
                <a:spcPts val="0"/>
              </a:spcBef>
              <a:spcAft>
                <a:spcPts val="600"/>
              </a:spcAft>
            </a:pPr>
            <a:r>
              <a:rPr lang="en-US" sz="1800" dirty="0"/>
              <a:t>It </a:t>
            </a:r>
            <a:r>
              <a:rPr lang="en-US" sz="1800" b="1" dirty="0"/>
              <a:t>exploits existing </a:t>
            </a:r>
            <a:r>
              <a:rPr lang="en-US" sz="1800" dirty="0"/>
              <a:t>accelerator tunnel, service buildings, superconducting accelerator rings, and hadron injector chain incl. polarized particle sources </a:t>
            </a:r>
          </a:p>
          <a:p>
            <a:pPr marL="0" indent="0">
              <a:lnSpc>
                <a:spcPct val="100000"/>
              </a:lnSpc>
              <a:spcBef>
                <a:spcPts val="0"/>
              </a:spcBef>
              <a:spcAft>
                <a:spcPts val="600"/>
              </a:spcAft>
              <a:buNone/>
            </a:pPr>
            <a:r>
              <a:rPr lang="en-US" sz="1800" b="1" dirty="0">
                <a:sym typeface="Wingdings" panose="05000000000000000000" pitchFamily="2" charset="2"/>
              </a:rPr>
              <a:t>   results in </a:t>
            </a:r>
            <a:r>
              <a:rPr lang="en-US" sz="1800" b="1" dirty="0"/>
              <a:t> cost effective implementation</a:t>
            </a:r>
          </a:p>
          <a:p>
            <a:pPr>
              <a:lnSpc>
                <a:spcPct val="100000"/>
              </a:lnSpc>
              <a:spcBef>
                <a:spcPts val="0"/>
              </a:spcBef>
              <a:spcAft>
                <a:spcPts val="600"/>
              </a:spcAft>
            </a:pPr>
            <a:r>
              <a:rPr lang="en-US" sz="1800" dirty="0"/>
              <a:t>Development of the electron storage ring and its injectors relies on </a:t>
            </a:r>
            <a:r>
              <a:rPr lang="en-US" sz="1800" b="1" dirty="0"/>
              <a:t>established accelerator technology</a:t>
            </a:r>
          </a:p>
          <a:p>
            <a:pPr>
              <a:lnSpc>
                <a:spcPct val="100000"/>
              </a:lnSpc>
              <a:spcBef>
                <a:spcPts val="0"/>
              </a:spcBef>
              <a:spcAft>
                <a:spcPts val="600"/>
              </a:spcAft>
            </a:pPr>
            <a:r>
              <a:rPr lang="en-US" sz="1800" dirty="0"/>
              <a:t>BNL EIC </a:t>
            </a:r>
            <a:r>
              <a:rPr lang="en-US" sz="1800" b="1" dirty="0"/>
              <a:t>parameters remain within values </a:t>
            </a:r>
            <a:r>
              <a:rPr lang="en-US" sz="1800" dirty="0"/>
              <a:t>which have been </a:t>
            </a:r>
            <a:r>
              <a:rPr lang="en-US" sz="1800" b="1" dirty="0"/>
              <a:t>demonstrated before</a:t>
            </a:r>
          </a:p>
          <a:p>
            <a:pPr>
              <a:lnSpc>
                <a:spcPct val="100000"/>
              </a:lnSpc>
              <a:spcBef>
                <a:spcPts val="0"/>
              </a:spcBef>
              <a:spcAft>
                <a:spcPts val="600"/>
              </a:spcAft>
            </a:pPr>
            <a:r>
              <a:rPr lang="en-US" sz="1800" b="1" dirty="0"/>
              <a:t>results</a:t>
            </a:r>
            <a:r>
              <a:rPr lang="en-US" sz="1800" dirty="0"/>
              <a:t> in robust, low risk design to be implemented in a straightforward way   </a:t>
            </a:r>
          </a:p>
          <a:p>
            <a:pPr>
              <a:lnSpc>
                <a:spcPct val="100000"/>
              </a:lnSpc>
              <a:spcBef>
                <a:spcPts val="0"/>
              </a:spcBef>
              <a:spcAft>
                <a:spcPts val="600"/>
              </a:spcAft>
            </a:pPr>
            <a:r>
              <a:rPr lang="en-US" sz="1800" dirty="0"/>
              <a:t>will be</a:t>
            </a:r>
            <a:r>
              <a:rPr lang="en-US" sz="1800" b="1" dirty="0"/>
              <a:t> quickly commissioned</a:t>
            </a:r>
          </a:p>
          <a:p>
            <a:pPr marL="0" indent="0">
              <a:lnSpc>
                <a:spcPct val="100000"/>
              </a:lnSpc>
              <a:spcBef>
                <a:spcPts val="0"/>
              </a:spcBef>
              <a:buNone/>
            </a:pPr>
            <a:r>
              <a:rPr lang="en-US" sz="1800" dirty="0"/>
              <a:t>   </a:t>
            </a:r>
            <a:r>
              <a:rPr lang="en-US" sz="1800" dirty="0">
                <a:sym typeface="Wingdings" panose="05000000000000000000" pitchFamily="2" charset="2"/>
              </a:rPr>
              <a:t>means that r</a:t>
            </a:r>
            <a:r>
              <a:rPr lang="en-US" sz="1800" dirty="0"/>
              <a:t>outine operation and </a:t>
            </a:r>
            <a:r>
              <a:rPr lang="en-US" sz="1800" b="1" dirty="0"/>
              <a:t>physics data will emerge soon </a:t>
            </a:r>
            <a:r>
              <a:rPr lang="en-US" sz="1800" dirty="0"/>
              <a:t>after </a:t>
            </a:r>
          </a:p>
          <a:p>
            <a:pPr marL="0" indent="0">
              <a:lnSpc>
                <a:spcPct val="100000"/>
              </a:lnSpc>
              <a:spcBef>
                <a:spcPts val="0"/>
              </a:spcBef>
              <a:buNone/>
            </a:pPr>
            <a:r>
              <a:rPr lang="en-US" sz="1800" dirty="0"/>
              <a:t>   startup</a:t>
            </a:r>
          </a:p>
        </p:txBody>
      </p:sp>
      <p:sp>
        <p:nvSpPr>
          <p:cNvPr id="5" name="Slide Number Placeholder 4">
            <a:extLst>
              <a:ext uri="{FF2B5EF4-FFF2-40B4-BE49-F238E27FC236}">
                <a16:creationId xmlns:a16="http://schemas.microsoft.com/office/drawing/2014/main" id="{3D15CDE4-4264-4B6C-9498-F32FF90644A5}"/>
              </a:ext>
            </a:extLst>
          </p:cNvPr>
          <p:cNvSpPr>
            <a:spLocks noGrp="1"/>
          </p:cNvSpPr>
          <p:nvPr>
            <p:ph type="sldNum" sz="quarter" idx="12"/>
          </p:nvPr>
        </p:nvSpPr>
        <p:spPr/>
        <p:txBody>
          <a:bodyPr/>
          <a:lstStyle/>
          <a:p>
            <a:fld id="{893C5830-40F3-F04E-B2E3-10E6672BA8FF}" type="slidenum">
              <a:rPr lang="en-US" smtClean="0"/>
              <a:pPr/>
              <a:t>28</a:t>
            </a:fld>
            <a:endParaRPr lang="en-US"/>
          </a:p>
        </p:txBody>
      </p:sp>
    </p:spTree>
    <p:extLst>
      <p:ext uri="{BB962C8B-B14F-4D97-AF65-F5344CB8AC3E}">
        <p14:creationId xmlns:p14="http://schemas.microsoft.com/office/powerpoint/2010/main" val="2333360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58"/>
            <a:ext cx="9144000" cy="6858000"/>
          </a:xfrm>
          <a:prstGeom prst="rect">
            <a:avLst/>
          </a:prstGeom>
        </p:spPr>
      </p:pic>
      <p:sp>
        <p:nvSpPr>
          <p:cNvPr id="2" name="Slide Number Placeholder 1"/>
          <p:cNvSpPr>
            <a:spLocks noGrp="1"/>
          </p:cNvSpPr>
          <p:nvPr>
            <p:ph type="sldNum" sz="quarter" idx="12"/>
          </p:nvPr>
        </p:nvSpPr>
        <p:spPr>
          <a:xfrm>
            <a:off x="6398857" y="6007098"/>
            <a:ext cx="2057400" cy="365125"/>
          </a:xfrm>
        </p:spPr>
        <p:txBody>
          <a:bodyPr/>
          <a:lstStyle/>
          <a:p>
            <a:fld id="{893C5830-40F3-F04E-B2E3-10E6672BA8FF}" type="slidenum">
              <a:rPr lang="en-US" smtClean="0"/>
              <a:pPr/>
              <a:t>29</a:t>
            </a:fld>
            <a:endParaRPr lang="en-US"/>
          </a:p>
        </p:txBody>
      </p:sp>
      <p:sp>
        <p:nvSpPr>
          <p:cNvPr id="3" name="TextBox 2">
            <a:extLst>
              <a:ext uri="{FF2B5EF4-FFF2-40B4-BE49-F238E27FC236}">
                <a16:creationId xmlns:a16="http://schemas.microsoft.com/office/drawing/2014/main" id="{C73122EE-E8E2-4C36-A76D-553CE1592988}"/>
              </a:ext>
            </a:extLst>
          </p:cNvPr>
          <p:cNvSpPr txBox="1"/>
          <p:nvPr/>
        </p:nvSpPr>
        <p:spPr>
          <a:xfrm>
            <a:off x="457199" y="152400"/>
            <a:ext cx="3601453" cy="646331"/>
          </a:xfrm>
          <a:prstGeom prst="rect">
            <a:avLst/>
          </a:prstGeom>
          <a:noFill/>
        </p:spPr>
        <p:txBody>
          <a:bodyPr wrap="square" rtlCol="0">
            <a:spAutoFit/>
          </a:bodyPr>
          <a:lstStyle/>
          <a:p>
            <a:r>
              <a:rPr lang="en-US" sz="3600" dirty="0">
                <a:solidFill>
                  <a:schemeClr val="bg1"/>
                </a:solidFill>
              </a:rPr>
              <a:t>BACKUP slides</a:t>
            </a:r>
          </a:p>
        </p:txBody>
      </p:sp>
    </p:spTree>
    <p:extLst>
      <p:ext uri="{BB962C8B-B14F-4D97-AF65-F5344CB8AC3E}">
        <p14:creationId xmlns:p14="http://schemas.microsoft.com/office/powerpoint/2010/main" val="342460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1078-9383-4224-91DE-E8A7F7A20126}"/>
              </a:ext>
            </a:extLst>
          </p:cNvPr>
          <p:cNvSpPr>
            <a:spLocks noGrp="1"/>
          </p:cNvSpPr>
          <p:nvPr>
            <p:ph type="title"/>
          </p:nvPr>
        </p:nvSpPr>
        <p:spPr>
          <a:xfrm>
            <a:off x="628650" y="365126"/>
            <a:ext cx="7886700" cy="1718010"/>
          </a:xfrm>
        </p:spPr>
        <p:txBody>
          <a:bodyPr>
            <a:normAutofit fontScale="90000"/>
          </a:bodyPr>
          <a:lstStyle/>
          <a:p>
            <a:r>
              <a:rPr lang="en-US" dirty="0"/>
              <a:t>Fundamental Physics Questions which will be answered by EIC Experiments</a:t>
            </a:r>
          </a:p>
        </p:txBody>
      </p:sp>
      <p:sp>
        <p:nvSpPr>
          <p:cNvPr id="3" name="Content Placeholder 2">
            <a:extLst>
              <a:ext uri="{FF2B5EF4-FFF2-40B4-BE49-F238E27FC236}">
                <a16:creationId xmlns:a16="http://schemas.microsoft.com/office/drawing/2014/main" id="{81264D36-5939-4E4E-9236-774ED2A3BCC1}"/>
              </a:ext>
            </a:extLst>
          </p:cNvPr>
          <p:cNvSpPr>
            <a:spLocks noGrp="1"/>
          </p:cNvSpPr>
          <p:nvPr>
            <p:ph idx="1"/>
          </p:nvPr>
        </p:nvSpPr>
        <p:spPr>
          <a:xfrm>
            <a:off x="483176" y="2313998"/>
            <a:ext cx="7679811" cy="2933411"/>
          </a:xfrm>
        </p:spPr>
        <p:txBody>
          <a:bodyPr>
            <a:normAutofit/>
          </a:bodyPr>
          <a:lstStyle/>
          <a:p>
            <a:pPr marL="285750" lvl="0" indent="-285750"/>
            <a:r>
              <a:rPr lang="en-US" sz="2400" b="1" dirty="0"/>
              <a:t>How does the proton get its spin?</a:t>
            </a:r>
          </a:p>
          <a:p>
            <a:pPr marL="285750" indent="-285750"/>
            <a:r>
              <a:rPr lang="en-US" sz="2400" b="1" dirty="0"/>
              <a:t>What is the nature of  dense gluon matter?</a:t>
            </a:r>
          </a:p>
          <a:p>
            <a:pPr marL="342900" indent="-342900"/>
            <a:r>
              <a:rPr lang="en-US" sz="2400" b="1" dirty="0"/>
              <a:t>How does the proton get its mass?</a:t>
            </a:r>
          </a:p>
          <a:p>
            <a:pPr marL="0" indent="0">
              <a:buNone/>
            </a:pPr>
            <a:r>
              <a:rPr lang="en-US" sz="2400" b="1" dirty="0">
                <a:sym typeface="Wingdings" panose="05000000000000000000" pitchFamily="2" charset="2"/>
              </a:rPr>
              <a:t></a:t>
            </a:r>
            <a:endParaRPr lang="en-US" sz="2400" b="1" dirty="0"/>
          </a:p>
          <a:p>
            <a:pPr marL="285750" indent="-285750"/>
            <a:r>
              <a:rPr lang="en-US" sz="2400" b="1" dirty="0"/>
              <a:t>How do quarks and gluons form  nucleons  and nuclei?</a:t>
            </a:r>
          </a:p>
          <a:p>
            <a:pPr marL="342900" indent="-342900"/>
            <a:endParaRPr lang="en-US" b="1" dirty="0"/>
          </a:p>
          <a:p>
            <a:pPr marL="285750" indent="-285750"/>
            <a:endParaRPr lang="en-US" b="1" dirty="0">
              <a:solidFill>
                <a:schemeClr val="accent2"/>
              </a:solidFill>
            </a:endParaRPr>
          </a:p>
          <a:p>
            <a:pPr marL="285750" indent="-285750"/>
            <a:endParaRPr lang="en-US" b="1" dirty="0">
              <a:solidFill>
                <a:srgbClr val="FF0000"/>
              </a:solidFill>
            </a:endParaRPr>
          </a:p>
          <a:p>
            <a:endParaRPr lang="en-US" dirty="0"/>
          </a:p>
        </p:txBody>
      </p:sp>
    </p:spTree>
    <p:extLst>
      <p:ext uri="{BB962C8B-B14F-4D97-AF65-F5344CB8AC3E}">
        <p14:creationId xmlns:p14="http://schemas.microsoft.com/office/powerpoint/2010/main" val="39185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892" y="310921"/>
            <a:ext cx="6572724" cy="417464"/>
          </a:xfrm>
        </p:spPr>
        <p:txBody>
          <a:bodyPr>
            <a:noAutofit/>
          </a:bodyPr>
          <a:lstStyle/>
          <a:p>
            <a:r>
              <a:rPr lang="en-US" sz="2400" dirty="0"/>
              <a:t>Electron Ion Collider (EIC) Physics Questions</a:t>
            </a:r>
          </a:p>
        </p:txBody>
      </p:sp>
      <p:sp>
        <p:nvSpPr>
          <p:cNvPr id="3" name="Content Placeholder 2"/>
          <p:cNvSpPr>
            <a:spLocks noGrp="1"/>
          </p:cNvSpPr>
          <p:nvPr>
            <p:ph idx="1"/>
          </p:nvPr>
        </p:nvSpPr>
        <p:spPr>
          <a:xfrm>
            <a:off x="356624" y="1244795"/>
            <a:ext cx="7795260" cy="4550694"/>
          </a:xfrm>
        </p:spPr>
        <p:txBody>
          <a:bodyPr>
            <a:normAutofit fontScale="77500" lnSpcReduction="20000"/>
          </a:bodyPr>
          <a:lstStyle/>
          <a:p>
            <a:pPr marL="0" indent="0">
              <a:buNone/>
            </a:pPr>
            <a:r>
              <a:rPr lang="en-US" sz="1650" dirty="0"/>
              <a:t> </a:t>
            </a:r>
            <a:r>
              <a:rPr lang="en-US" sz="1650" dirty="0">
                <a:solidFill>
                  <a:srgbClr val="00B0F0"/>
                </a:solidFill>
              </a:rPr>
              <a:t>  </a:t>
            </a:r>
            <a:r>
              <a:rPr lang="en-US" sz="2300" dirty="0">
                <a:solidFill>
                  <a:srgbClr val="00B0F0"/>
                </a:solidFill>
              </a:rPr>
              <a:t>Nuclear Physics Community compiled an EIC WHITE PAPER</a:t>
            </a:r>
            <a:r>
              <a:rPr lang="en-US" sz="2300" baseline="30000" dirty="0">
                <a:solidFill>
                  <a:srgbClr val="00B0F0"/>
                </a:solidFill>
              </a:rPr>
              <a:t>*)</a:t>
            </a:r>
            <a:r>
              <a:rPr lang="en-US" sz="2300" dirty="0">
                <a:solidFill>
                  <a:srgbClr val="00B0F0"/>
                </a:solidFill>
              </a:rPr>
              <a:t> (2014/5):</a:t>
            </a:r>
          </a:p>
          <a:p>
            <a:pPr marL="0" indent="0">
              <a:buNone/>
            </a:pPr>
            <a:endParaRPr lang="en-US" sz="2300" dirty="0"/>
          </a:p>
          <a:p>
            <a:r>
              <a:rPr lang="en-US" sz="2300" dirty="0"/>
              <a:t>How are quarks, gluons &amp; their spins distributed in space &amp; momentum in nucleus?</a:t>
            </a:r>
          </a:p>
          <a:p>
            <a:r>
              <a:rPr lang="en-US" sz="2300" dirty="0"/>
              <a:t>How do nucleon properties emerge from quarks and gluons and their interactions?</a:t>
            </a:r>
          </a:p>
          <a:p>
            <a:r>
              <a:rPr lang="en-US" sz="2300" dirty="0"/>
              <a:t> How do color-charged quarks, gluons &amp; colorless jets, interact with a nuclear medium </a:t>
            </a:r>
          </a:p>
          <a:p>
            <a:r>
              <a:rPr lang="en-US" sz="2300" dirty="0"/>
              <a:t>How do confined hadronic states emerge from quarks &amp; gluons</a:t>
            </a:r>
          </a:p>
          <a:p>
            <a:r>
              <a:rPr lang="en-US" sz="2300" dirty="0"/>
              <a:t>How do the quark-gluon interactions create nuclear binding?</a:t>
            </a:r>
          </a:p>
          <a:p>
            <a:r>
              <a:rPr lang="en-US" sz="2300" dirty="0"/>
              <a:t>How does dense nuclear environment affect the quarks-gluons correlations &amp; interactions? </a:t>
            </a:r>
          </a:p>
          <a:p>
            <a:r>
              <a:rPr lang="en-US" sz="2300" dirty="0"/>
              <a:t>Does gluon density in nuclei saturate @ high energy</a:t>
            </a:r>
          </a:p>
          <a:p>
            <a:pPr marL="0" indent="0">
              <a:buNone/>
            </a:pPr>
            <a:r>
              <a:rPr lang="en-US" sz="2300" dirty="0">
                <a:sym typeface="Wingdings" panose="05000000000000000000" pitchFamily="2" charset="2"/>
              </a:rPr>
              <a:t>    result in </a:t>
            </a:r>
            <a:r>
              <a:rPr lang="en-US" sz="2300" dirty="0"/>
              <a:t>gluonic matter with universal properties? </a:t>
            </a:r>
          </a:p>
          <a:p>
            <a:pPr marL="0" indent="0">
              <a:buNone/>
            </a:pPr>
            <a:endParaRPr lang="en-US" sz="1650" dirty="0"/>
          </a:p>
          <a:p>
            <a:pPr marL="0" indent="0">
              <a:buNone/>
            </a:pPr>
            <a:r>
              <a:rPr lang="en-US" sz="1275" dirty="0"/>
              <a:t>*) A. </a:t>
            </a:r>
            <a:r>
              <a:rPr lang="en-US" sz="1275" dirty="0" err="1"/>
              <a:t>Accardi</a:t>
            </a:r>
            <a:r>
              <a:rPr lang="en-US" sz="1275" dirty="0"/>
              <a:t> et al, Eur. Phys. J. A529:268 (2016)</a:t>
            </a:r>
          </a:p>
        </p:txBody>
      </p:sp>
      <p:sp>
        <p:nvSpPr>
          <p:cNvPr id="4" name="Slide Number Placeholder 3"/>
          <p:cNvSpPr>
            <a:spLocks noGrp="1"/>
          </p:cNvSpPr>
          <p:nvPr>
            <p:ph type="sldNum" sz="quarter" idx="12"/>
          </p:nvPr>
        </p:nvSpPr>
        <p:spPr/>
        <p:txBody>
          <a:bodyPr/>
          <a:lstStyle/>
          <a:p>
            <a:fld id="{893C5830-40F3-F04E-B2E3-10E6672BA8FF}" type="slidenum">
              <a:rPr lang="en-US" smtClean="0"/>
              <a:pPr/>
              <a:t>30</a:t>
            </a:fld>
            <a:endParaRPr lang="en-US"/>
          </a:p>
        </p:txBody>
      </p:sp>
    </p:spTree>
    <p:extLst>
      <p:ext uri="{BB962C8B-B14F-4D97-AF65-F5344CB8AC3E}">
        <p14:creationId xmlns:p14="http://schemas.microsoft.com/office/powerpoint/2010/main" val="363372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2102-B09D-4CC9-A043-0BF64C4232B0}"/>
              </a:ext>
            </a:extLst>
          </p:cNvPr>
          <p:cNvSpPr>
            <a:spLocks noGrp="1"/>
          </p:cNvSpPr>
          <p:nvPr>
            <p:ph type="title"/>
          </p:nvPr>
        </p:nvSpPr>
        <p:spPr>
          <a:xfrm>
            <a:off x="691311" y="-7262"/>
            <a:ext cx="7886700" cy="734939"/>
          </a:xfrm>
        </p:spPr>
        <p:txBody>
          <a:bodyPr>
            <a:normAutofit/>
          </a:bodyPr>
          <a:lstStyle/>
          <a:p>
            <a:r>
              <a:rPr lang="en-US" sz="3600" dirty="0"/>
              <a:t>On Luminosity Optimization</a:t>
            </a:r>
          </a:p>
        </p:txBody>
      </p:sp>
      <p:sp>
        <p:nvSpPr>
          <p:cNvPr id="3" name="Content Placeholder 2">
            <a:extLst>
              <a:ext uri="{FF2B5EF4-FFF2-40B4-BE49-F238E27FC236}">
                <a16:creationId xmlns:a16="http://schemas.microsoft.com/office/drawing/2014/main" id="{DC058CC2-659A-49CF-A197-67F52CF52EC1}"/>
              </a:ext>
            </a:extLst>
          </p:cNvPr>
          <p:cNvSpPr>
            <a:spLocks noGrp="1"/>
          </p:cNvSpPr>
          <p:nvPr>
            <p:ph idx="1"/>
          </p:nvPr>
        </p:nvSpPr>
        <p:spPr>
          <a:xfrm>
            <a:off x="-32491" y="727677"/>
            <a:ext cx="9176491" cy="2959244"/>
          </a:xfrm>
        </p:spPr>
        <p:txBody>
          <a:bodyPr>
            <a:normAutofit fontScale="85000" lnSpcReduction="20000"/>
          </a:bodyPr>
          <a:lstStyle/>
          <a:p>
            <a:pPr marL="0" indent="0">
              <a:lnSpc>
                <a:spcPct val="100000"/>
              </a:lnSpc>
              <a:spcBef>
                <a:spcPts val="0"/>
              </a:spcBef>
              <a:spcAft>
                <a:spcPts val="600"/>
              </a:spcAft>
              <a:buNone/>
            </a:pPr>
            <a:r>
              <a:rPr lang="en-US" sz="1800" dirty="0">
                <a:solidFill>
                  <a:srgbClr val="0070C0"/>
                </a:solidFill>
              </a:rPr>
              <a:t>Luminosity optimized for different center of mass energy</a:t>
            </a:r>
          </a:p>
          <a:p>
            <a:pPr>
              <a:lnSpc>
                <a:spcPct val="100000"/>
              </a:lnSpc>
              <a:spcBef>
                <a:spcPts val="0"/>
              </a:spcBef>
              <a:spcAft>
                <a:spcPts val="600"/>
              </a:spcAft>
              <a:buFont typeface="Wingdings" panose="05000000000000000000" pitchFamily="2" charset="2"/>
              <a:buChar char="è"/>
            </a:pPr>
            <a:r>
              <a:rPr lang="en-US" sz="1800" dirty="0">
                <a:solidFill>
                  <a:srgbClr val="0070C0"/>
                </a:solidFill>
                <a:sym typeface="Wingdings" panose="05000000000000000000" pitchFamily="2" charset="2"/>
              </a:rPr>
              <a:t>Going to higher bunch number increases </a:t>
            </a:r>
            <a:r>
              <a:rPr lang="en-US" sz="1800" dirty="0">
                <a:solidFill>
                  <a:srgbClr val="0070C0"/>
                </a:solidFill>
              </a:rPr>
              <a:t> luminosity at lower center of mass energies</a:t>
            </a:r>
          </a:p>
          <a:p>
            <a:pPr>
              <a:lnSpc>
                <a:spcPct val="100000"/>
              </a:lnSpc>
              <a:spcBef>
                <a:spcPts val="0"/>
              </a:spcBef>
              <a:spcAft>
                <a:spcPts val="600"/>
              </a:spcAft>
              <a:buFont typeface="Wingdings" panose="05000000000000000000" pitchFamily="2" charset="2"/>
              <a:buChar char="è"/>
            </a:pPr>
            <a:r>
              <a:rPr lang="en-US" sz="1800" dirty="0">
                <a:solidFill>
                  <a:srgbClr val="0070C0"/>
                </a:solidFill>
              </a:rPr>
              <a:t>Reducing number of bunches increases  luminosity at higher center of mass energies</a:t>
            </a:r>
          </a:p>
          <a:p>
            <a:pPr>
              <a:lnSpc>
                <a:spcPct val="120000"/>
              </a:lnSpc>
              <a:spcBef>
                <a:spcPts val="100"/>
              </a:spcBef>
            </a:pPr>
            <a:r>
              <a:rPr lang="en-US" sz="1800" dirty="0"/>
              <a:t>Increasing the number of bunches requires larger crossing angle,</a:t>
            </a:r>
          </a:p>
          <a:p>
            <a:pPr>
              <a:lnSpc>
                <a:spcPct val="120000"/>
              </a:lnSpc>
              <a:spcBef>
                <a:spcPts val="100"/>
              </a:spcBef>
            </a:pPr>
            <a:r>
              <a:rPr lang="en-US" sz="1800" dirty="0"/>
              <a:t>it </a:t>
            </a:r>
            <a:r>
              <a:rPr lang="en-US" sz="1800" dirty="0">
                <a:sym typeface="Wingdings" panose="05000000000000000000" pitchFamily="2" charset="2"/>
              </a:rPr>
              <a:t>allows to get smaller emittance </a:t>
            </a:r>
            <a:r>
              <a:rPr lang="en-US" sz="1800" dirty="0"/>
              <a:t>with same total beam currents</a:t>
            </a:r>
            <a:endParaRPr lang="en-US" sz="1800" dirty="0">
              <a:sym typeface="Wingdings" panose="05000000000000000000" pitchFamily="2" charset="2"/>
            </a:endParaRPr>
          </a:p>
          <a:p>
            <a:pPr>
              <a:lnSpc>
                <a:spcPct val="120000"/>
              </a:lnSpc>
              <a:spcBef>
                <a:spcPts val="100"/>
              </a:spcBef>
            </a:pPr>
            <a:r>
              <a:rPr lang="en-US" sz="1800" dirty="0">
                <a:sym typeface="Wingdings" panose="05000000000000000000" pitchFamily="2" charset="2"/>
              </a:rPr>
              <a:t>with smaller emittance, one can squeeze </a:t>
            </a:r>
            <a:r>
              <a:rPr lang="en-US" sz="1800" dirty="0">
                <a:latin typeface="Symbol" panose="05050102010706020507" pitchFamily="18" charset="2"/>
                <a:sym typeface="Wingdings" panose="05000000000000000000" pitchFamily="2" charset="2"/>
              </a:rPr>
              <a:t>b</a:t>
            </a:r>
            <a:r>
              <a:rPr lang="en-US" sz="1800" dirty="0">
                <a:sym typeface="Wingdings" panose="05000000000000000000" pitchFamily="2" charset="2"/>
              </a:rPr>
              <a:t> harder (</a:t>
            </a:r>
            <a:r>
              <a:rPr lang="en-US" sz="1800" dirty="0">
                <a:latin typeface="Symbol" panose="05050102010706020507" pitchFamily="18" charset="2"/>
                <a:sym typeface="Wingdings" panose="05000000000000000000" pitchFamily="2" charset="2"/>
              </a:rPr>
              <a:t>b</a:t>
            </a:r>
            <a:r>
              <a:rPr lang="en-US" sz="1800" baseline="-25000" dirty="0">
                <a:sym typeface="Wingdings" panose="05000000000000000000" pitchFamily="2" charset="2"/>
              </a:rPr>
              <a:t>max</a:t>
            </a:r>
            <a:r>
              <a:rPr lang="en-US" sz="1800" dirty="0">
                <a:sym typeface="Wingdings" panose="05000000000000000000" pitchFamily="2" charset="2"/>
              </a:rPr>
              <a:t>~1/</a:t>
            </a:r>
            <a:r>
              <a:rPr lang="en-US" sz="1800" dirty="0">
                <a:latin typeface="Symbol" panose="05050102010706020507" pitchFamily="18" charset="2"/>
                <a:sym typeface="Wingdings" panose="05000000000000000000" pitchFamily="2" charset="2"/>
              </a:rPr>
              <a:t>b</a:t>
            </a:r>
            <a:r>
              <a:rPr lang="en-US" sz="1800" dirty="0">
                <a:sym typeface="Wingdings" panose="05000000000000000000" pitchFamily="2" charset="2"/>
              </a:rPr>
              <a:t>*) </a:t>
            </a:r>
          </a:p>
          <a:p>
            <a:pPr>
              <a:lnSpc>
                <a:spcPct val="120000"/>
              </a:lnSpc>
              <a:spcBef>
                <a:spcPts val="100"/>
              </a:spcBef>
            </a:pPr>
            <a:r>
              <a:rPr lang="en-US" sz="1800" dirty="0">
                <a:sym typeface="Wingdings" panose="05000000000000000000" pitchFamily="2" charset="2"/>
              </a:rPr>
              <a:t>possible if larger IR chromaticity due to </a:t>
            </a:r>
            <a:r>
              <a:rPr lang="en-US" sz="1800" b="1" dirty="0">
                <a:sym typeface="Wingdings" panose="05000000000000000000" pitchFamily="2" charset="2"/>
              </a:rPr>
              <a:t>larger peak </a:t>
            </a:r>
            <a:r>
              <a:rPr lang="en-US" sz="1800" b="1" dirty="0">
                <a:latin typeface="Symbol" panose="05050102010706020507" pitchFamily="18" charset="2"/>
                <a:sym typeface="Wingdings" panose="05000000000000000000" pitchFamily="2" charset="2"/>
              </a:rPr>
              <a:t>b </a:t>
            </a:r>
            <a:r>
              <a:rPr lang="en-US" sz="1800" dirty="0">
                <a:latin typeface="Arial" panose="020B0604020202020204" pitchFamily="34" charset="0"/>
                <a:cs typeface="Arial" panose="020B0604020202020204" pitchFamily="34" charset="0"/>
                <a:sym typeface="Wingdings" panose="05000000000000000000" pitchFamily="2" charset="2"/>
              </a:rPr>
              <a:t>can be tolerated</a:t>
            </a:r>
          </a:p>
          <a:p>
            <a:pPr>
              <a:lnSpc>
                <a:spcPct val="120000"/>
              </a:lnSpc>
              <a:spcBef>
                <a:spcPts val="100"/>
              </a:spcBef>
            </a:pPr>
            <a:r>
              <a:rPr lang="en-US" sz="1800" dirty="0">
                <a:sym typeface="Wingdings" panose="05000000000000000000" pitchFamily="2" charset="2"/>
              </a:rPr>
              <a:t>increases luminosity only if the bunches are shortened</a:t>
            </a:r>
          </a:p>
          <a:p>
            <a:pPr>
              <a:lnSpc>
                <a:spcPct val="120000"/>
              </a:lnSpc>
              <a:spcBef>
                <a:spcPts val="100"/>
              </a:spcBef>
            </a:pPr>
            <a:r>
              <a:rPr lang="en-US" sz="1800" dirty="0">
                <a:sym typeface="Wingdings" panose="05000000000000000000" pitchFamily="2" charset="2"/>
              </a:rPr>
              <a:t>Which requires </a:t>
            </a:r>
            <a:r>
              <a:rPr lang="en-US" sz="1800" b="1" dirty="0">
                <a:sym typeface="Wingdings" panose="05000000000000000000" pitchFamily="2" charset="2"/>
              </a:rPr>
              <a:t>stronger hadron cooling</a:t>
            </a:r>
          </a:p>
          <a:p>
            <a:pPr marL="0" indent="0">
              <a:lnSpc>
                <a:spcPct val="120000"/>
              </a:lnSpc>
              <a:spcBef>
                <a:spcPts val="0"/>
              </a:spcBef>
              <a:spcAft>
                <a:spcPts val="600"/>
              </a:spcAft>
              <a:buNone/>
            </a:pPr>
            <a:r>
              <a:rPr lang="en-US" sz="1800" b="1" dirty="0">
                <a:sym typeface="Wingdings" panose="05000000000000000000" pitchFamily="2" charset="2"/>
              </a:rPr>
              <a:t>Changing the optimization from larger to smaller </a:t>
            </a:r>
            <a:r>
              <a:rPr lang="en-US" sz="1800" b="1" dirty="0" err="1">
                <a:sym typeface="Wingdings" panose="05000000000000000000" pitchFamily="2" charset="2"/>
              </a:rPr>
              <a:t>CoM</a:t>
            </a:r>
            <a:r>
              <a:rPr lang="en-US" sz="1800" b="1" dirty="0">
                <a:sym typeface="Wingdings" panose="05000000000000000000" pitchFamily="2" charset="2"/>
              </a:rPr>
              <a:t> Energy</a:t>
            </a:r>
          </a:p>
          <a:p>
            <a:pPr marL="0" indent="0">
              <a:spcBef>
                <a:spcPts val="0"/>
              </a:spcBef>
              <a:buNone/>
            </a:pPr>
            <a:r>
              <a:rPr lang="en-US" sz="1800" dirty="0">
                <a:sym typeface="Wingdings" panose="05000000000000000000" pitchFamily="2" charset="2"/>
              </a:rPr>
              <a:t>More bunches  larger luminosity at lower </a:t>
            </a:r>
            <a:r>
              <a:rPr lang="en-US" sz="1800" dirty="0" err="1">
                <a:sym typeface="Wingdings" panose="05000000000000000000" pitchFamily="2" charset="2"/>
              </a:rPr>
              <a:t>CoM</a:t>
            </a:r>
            <a:r>
              <a:rPr lang="en-US" sz="1800" dirty="0">
                <a:sym typeface="Wingdings" panose="05000000000000000000" pitchFamily="2" charset="2"/>
              </a:rPr>
              <a:t> Energy, </a:t>
            </a:r>
            <a:r>
              <a:rPr lang="en-US" sz="1800" b="1" dirty="0">
                <a:sym typeface="Wingdings" panose="05000000000000000000" pitchFamily="2" charset="2"/>
              </a:rPr>
              <a:t>but </a:t>
            </a:r>
            <a:r>
              <a:rPr lang="en-US" sz="1800" dirty="0">
                <a:sym typeface="Wingdings" panose="05000000000000000000" pitchFamily="2" charset="2"/>
              </a:rPr>
              <a:t>larger crossing angle, larger peak beta, stronger cooling</a:t>
            </a:r>
          </a:p>
        </p:txBody>
      </p:sp>
      <p:sp>
        <p:nvSpPr>
          <p:cNvPr id="4" name="Slide Number Placeholder 3">
            <a:extLst>
              <a:ext uri="{FF2B5EF4-FFF2-40B4-BE49-F238E27FC236}">
                <a16:creationId xmlns:a16="http://schemas.microsoft.com/office/drawing/2014/main" id="{0425446B-DC0F-4F44-BF12-75111777650D}"/>
              </a:ext>
            </a:extLst>
          </p:cNvPr>
          <p:cNvSpPr>
            <a:spLocks noGrp="1"/>
          </p:cNvSpPr>
          <p:nvPr>
            <p:ph type="sldNum" sz="quarter" idx="12"/>
          </p:nvPr>
        </p:nvSpPr>
        <p:spPr>
          <a:xfrm>
            <a:off x="2496156" y="6502745"/>
            <a:ext cx="2057400" cy="365125"/>
          </a:xfrm>
        </p:spPr>
        <p:txBody>
          <a:bodyPr/>
          <a:lstStyle/>
          <a:p>
            <a:fld id="{893C5830-40F3-F04E-B2E3-10E6672BA8FF}" type="slidenum">
              <a:rPr lang="en-US" smtClean="0"/>
              <a:pPr/>
              <a:t>31</a:t>
            </a:fld>
            <a:endParaRPr lang="en-US" dirty="0"/>
          </a:p>
        </p:txBody>
      </p:sp>
      <p:sp>
        <p:nvSpPr>
          <p:cNvPr id="6" name="TextBox 5">
            <a:extLst>
              <a:ext uri="{FF2B5EF4-FFF2-40B4-BE49-F238E27FC236}">
                <a16:creationId xmlns:a16="http://schemas.microsoft.com/office/drawing/2014/main" id="{26CD259F-591A-444B-8432-4674E36E817F}"/>
              </a:ext>
            </a:extLst>
          </p:cNvPr>
          <p:cNvSpPr txBox="1"/>
          <p:nvPr/>
        </p:nvSpPr>
        <p:spPr>
          <a:xfrm>
            <a:off x="67303" y="5472762"/>
            <a:ext cx="8976902" cy="92333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IR-1 optimized for maximizing the discovery potential -  technically less challenging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IR-2 optimized for maximizing luminosity for tomography, and nuclear structure		                                                             - technically more challenging</a:t>
            </a:r>
          </a:p>
        </p:txBody>
      </p:sp>
      <p:sp>
        <p:nvSpPr>
          <p:cNvPr id="9" name="Rectangle 8">
            <a:extLst>
              <a:ext uri="{FF2B5EF4-FFF2-40B4-BE49-F238E27FC236}">
                <a16:creationId xmlns:a16="http://schemas.microsoft.com/office/drawing/2014/main" id="{1B2BE70E-299B-4836-9FFB-C52C2D3C7B48}"/>
              </a:ext>
            </a:extLst>
          </p:cNvPr>
          <p:cNvSpPr/>
          <p:nvPr/>
        </p:nvSpPr>
        <p:spPr>
          <a:xfrm>
            <a:off x="5545865" y="3993033"/>
            <a:ext cx="372328" cy="12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756637-A7F3-4429-94E3-C1A755671107}"/>
              </a:ext>
            </a:extLst>
          </p:cNvPr>
          <p:cNvSpPr txBox="1"/>
          <p:nvPr/>
        </p:nvSpPr>
        <p:spPr>
          <a:xfrm>
            <a:off x="5545865" y="3904719"/>
            <a:ext cx="60667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105</a:t>
            </a:r>
          </a:p>
        </p:txBody>
      </p:sp>
      <p:sp>
        <p:nvSpPr>
          <p:cNvPr id="10" name="TextBox 9">
            <a:extLst>
              <a:ext uri="{FF2B5EF4-FFF2-40B4-BE49-F238E27FC236}">
                <a16:creationId xmlns:a16="http://schemas.microsoft.com/office/drawing/2014/main" id="{E9E13F07-645B-44EF-B499-262A22E6AE79}"/>
              </a:ext>
            </a:extLst>
          </p:cNvPr>
          <p:cNvSpPr txBox="1"/>
          <p:nvPr/>
        </p:nvSpPr>
        <p:spPr>
          <a:xfrm>
            <a:off x="7901940" y="-17861"/>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pic>
        <p:nvPicPr>
          <p:cNvPr id="13" name="Picture 12">
            <a:extLst>
              <a:ext uri="{FF2B5EF4-FFF2-40B4-BE49-F238E27FC236}">
                <a16:creationId xmlns:a16="http://schemas.microsoft.com/office/drawing/2014/main" id="{222D0116-9CF3-408E-8DF3-8020113A5202}"/>
              </a:ext>
            </a:extLst>
          </p:cNvPr>
          <p:cNvPicPr>
            <a:picLocks noChangeAspect="1"/>
          </p:cNvPicPr>
          <p:nvPr/>
        </p:nvPicPr>
        <p:blipFill>
          <a:blip r:embed="rId3"/>
          <a:stretch>
            <a:fillRect/>
          </a:stretch>
        </p:blipFill>
        <p:spPr>
          <a:xfrm>
            <a:off x="1640338" y="3529758"/>
            <a:ext cx="6756650" cy="1871532"/>
          </a:xfrm>
          <a:prstGeom prst="rect">
            <a:avLst/>
          </a:prstGeom>
        </p:spPr>
      </p:pic>
    </p:spTree>
    <p:extLst>
      <p:ext uri="{BB962C8B-B14F-4D97-AF65-F5344CB8AC3E}">
        <p14:creationId xmlns:p14="http://schemas.microsoft.com/office/powerpoint/2010/main" val="80609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955885" y="5591175"/>
            <a:ext cx="1543050" cy="273844"/>
          </a:xfrm>
        </p:spPr>
        <p:txBody>
          <a:bodyPr/>
          <a:lstStyle/>
          <a:p>
            <a:fld id="{893C5830-40F3-F04E-B2E3-10E6672BA8FF}" type="slidenum">
              <a:rPr lang="en-US" smtClean="0"/>
              <a:pPr/>
              <a:t>32</a:t>
            </a:fld>
            <a:endParaRPr lang="en-US" dirty="0"/>
          </a:p>
        </p:txBody>
      </p:sp>
      <p:sp>
        <p:nvSpPr>
          <p:cNvPr id="7" name="TextBox 6">
            <a:extLst>
              <a:ext uri="{FF2B5EF4-FFF2-40B4-BE49-F238E27FC236}">
                <a16:creationId xmlns:a16="http://schemas.microsoft.com/office/drawing/2014/main" id="{7FC6315A-450D-40C8-BCB6-AFA06FF744BA}"/>
              </a:ext>
            </a:extLst>
          </p:cNvPr>
          <p:cNvSpPr txBox="1"/>
          <p:nvPr/>
        </p:nvSpPr>
        <p:spPr>
          <a:xfrm>
            <a:off x="3170644" y="3216688"/>
            <a:ext cx="785241" cy="300082"/>
          </a:xfrm>
          <a:prstGeom prst="rect">
            <a:avLst/>
          </a:prstGeom>
          <a:noFill/>
        </p:spPr>
        <p:txBody>
          <a:bodyPr wrap="square" rtlCol="0">
            <a:spAutoFit/>
          </a:bodyPr>
          <a:lstStyle/>
          <a:p>
            <a:r>
              <a:rPr lang="en-US" sz="900" dirty="0"/>
              <a:t>LUMI Mon</a:t>
            </a:r>
            <a:r>
              <a:rPr lang="en-US" sz="1350" dirty="0"/>
              <a:t>.</a:t>
            </a:r>
          </a:p>
        </p:txBody>
      </p:sp>
      <p:sp>
        <p:nvSpPr>
          <p:cNvPr id="8" name="TextBox 7">
            <a:extLst>
              <a:ext uri="{FF2B5EF4-FFF2-40B4-BE49-F238E27FC236}">
                <a16:creationId xmlns:a16="http://schemas.microsoft.com/office/drawing/2014/main" id="{1F9F6693-A899-4A77-B0DE-3BF323258EEC}"/>
              </a:ext>
            </a:extLst>
          </p:cNvPr>
          <p:cNvSpPr txBox="1"/>
          <p:nvPr/>
        </p:nvSpPr>
        <p:spPr>
          <a:xfrm>
            <a:off x="3344418" y="2563723"/>
            <a:ext cx="651510" cy="415498"/>
          </a:xfrm>
          <a:prstGeom prst="rect">
            <a:avLst/>
          </a:prstGeom>
          <a:noFill/>
        </p:spPr>
        <p:txBody>
          <a:bodyPr wrap="square" rtlCol="0">
            <a:spAutoFit/>
          </a:bodyPr>
          <a:lstStyle/>
          <a:p>
            <a:r>
              <a:rPr lang="en-US" sz="1050" dirty="0"/>
              <a:t>e-Tagger</a:t>
            </a:r>
          </a:p>
        </p:txBody>
      </p:sp>
      <p:pic>
        <p:nvPicPr>
          <p:cNvPr id="3" name="Picture 2" descr="A close up of a map&#10;&#10;Description generated with very high confidence">
            <a:extLst>
              <a:ext uri="{FF2B5EF4-FFF2-40B4-BE49-F238E27FC236}">
                <a16:creationId xmlns:a16="http://schemas.microsoft.com/office/drawing/2014/main" id="{4AF42C3C-8CA7-4A43-AA4C-F4E4CED6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8" y="1664912"/>
            <a:ext cx="5820125" cy="3703715"/>
          </a:xfrm>
          <a:prstGeom prst="rect">
            <a:avLst/>
          </a:prstGeom>
        </p:spPr>
      </p:pic>
      <p:sp>
        <p:nvSpPr>
          <p:cNvPr id="2" name="TextBox 1">
            <a:extLst>
              <a:ext uri="{FF2B5EF4-FFF2-40B4-BE49-F238E27FC236}">
                <a16:creationId xmlns:a16="http://schemas.microsoft.com/office/drawing/2014/main" id="{5DEB45F8-DEB0-4DED-B1B8-A7DF2F3A0796}"/>
              </a:ext>
            </a:extLst>
          </p:cNvPr>
          <p:cNvSpPr txBox="1"/>
          <p:nvPr/>
        </p:nvSpPr>
        <p:spPr>
          <a:xfrm>
            <a:off x="547221" y="166152"/>
            <a:ext cx="7406640" cy="646331"/>
          </a:xfrm>
          <a:prstGeom prst="rect">
            <a:avLst/>
          </a:prstGeom>
          <a:noFill/>
        </p:spPr>
        <p:txBody>
          <a:bodyPr wrap="square" rtlCol="0">
            <a:spAutoFit/>
          </a:bodyPr>
          <a:lstStyle/>
          <a:p>
            <a:r>
              <a:rPr lang="en-US" sz="3600" dirty="0">
                <a:solidFill>
                  <a:srgbClr val="0070C0"/>
                </a:solidFill>
                <a:latin typeface="Arial" panose="020B0604020202020204" pitchFamily="34" charset="0"/>
                <a:cs typeface="Arial" panose="020B0604020202020204" pitchFamily="34" charset="0"/>
              </a:rPr>
              <a:t>Full Acceptance eRHIC IR Layout</a:t>
            </a:r>
          </a:p>
        </p:txBody>
      </p:sp>
      <p:sp>
        <p:nvSpPr>
          <p:cNvPr id="5" name="TextBox 4">
            <a:extLst>
              <a:ext uri="{FF2B5EF4-FFF2-40B4-BE49-F238E27FC236}">
                <a16:creationId xmlns:a16="http://schemas.microsoft.com/office/drawing/2014/main" id="{E3AFC7FC-C753-4B51-B961-1C0ABBDB01AD}"/>
              </a:ext>
            </a:extLst>
          </p:cNvPr>
          <p:cNvSpPr txBox="1"/>
          <p:nvPr/>
        </p:nvSpPr>
        <p:spPr>
          <a:xfrm>
            <a:off x="5908974" y="903601"/>
            <a:ext cx="3125517" cy="5078313"/>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Design </a:t>
            </a:r>
          </a:p>
          <a:p>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All superconducting magnets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Only 5 magnets need collared Nb-Ti coils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other magnets can be built with </a:t>
            </a:r>
            <a:r>
              <a:rPr lang="en-US" b="1" dirty="0">
                <a:latin typeface="Arial" panose="020B0604020202020204" pitchFamily="34" charset="0"/>
                <a:cs typeface="Arial" panose="020B0604020202020204" pitchFamily="34" charset="0"/>
              </a:rPr>
              <a:t>direct wind </a:t>
            </a:r>
            <a:r>
              <a:rPr lang="en-US" dirty="0">
                <a:latin typeface="Arial" panose="020B0604020202020204" pitchFamily="34" charset="0"/>
                <a:cs typeface="Arial" panose="020B0604020202020204" pitchFamily="34" charset="0"/>
              </a:rPr>
              <a:t>of Nb-Ti wire</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Full acceptance e.g.</a:t>
            </a:r>
          </a:p>
          <a:p>
            <a:r>
              <a:rPr lang="en-US" dirty="0">
                <a:latin typeface="Arial" panose="020B0604020202020204" pitchFamily="34" charset="0"/>
                <a:cs typeface="Arial" panose="020B0604020202020204" pitchFamily="34" charset="0"/>
              </a:rPr>
              <a:t>    P</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=200 MeV/c-1.3 GeV/c</a:t>
            </a:r>
          </a:p>
          <a:p>
            <a:r>
              <a:rPr lang="en-US" dirty="0">
                <a:latin typeface="Arial" panose="020B0604020202020204" pitchFamily="34" charset="0"/>
                <a:cs typeface="Arial" panose="020B0604020202020204" pitchFamily="34" charset="0"/>
              </a:rPr>
              <a:t>    Neutrons 4 mrad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Large Aperture Dipole with instrumented gap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Modest IR chromaticity</a:t>
            </a:r>
          </a:p>
          <a:p>
            <a:r>
              <a:rPr lang="en-US" dirty="0">
                <a:latin typeface="Arial" panose="020B0604020202020204" pitchFamily="34" charset="0"/>
                <a:cs typeface="Arial" panose="020B0604020202020204" pitchFamily="34" charset="0"/>
              </a:rPr>
              <a:t>     Hadrons up to </a:t>
            </a:r>
            <a:r>
              <a:rPr lang="en-US" dirty="0">
                <a:latin typeface="Symbol" panose="05050102010706020507" pitchFamily="18" charset="2"/>
                <a:cs typeface="Arial" panose="020B0604020202020204" pitchFamily="34" charset="0"/>
              </a:rPr>
              <a:t>b</a:t>
            </a:r>
            <a:r>
              <a:rPr lang="en-US" dirty="0">
                <a:latin typeface="Arial" panose="020B0604020202020204" pitchFamily="34" charset="0"/>
                <a:cs typeface="Arial" panose="020B0604020202020204" pitchFamily="34" charset="0"/>
              </a:rPr>
              <a:t>&lt;200m</a:t>
            </a:r>
          </a:p>
          <a:p>
            <a:pPr marL="285750" indent="-285750">
              <a:buFont typeface="Wingdings" panose="05000000000000000000" pitchFamily="2" charset="2"/>
              <a:buChar char="è"/>
            </a:pPr>
            <a:r>
              <a:rPr lang="en-US" dirty="0">
                <a:latin typeface="Arial" panose="020B0604020202020204" pitchFamily="34" charset="0"/>
                <a:cs typeface="Arial" panose="020B0604020202020204" pitchFamily="34" charset="0"/>
                <a:sym typeface="Wingdings" panose="05000000000000000000" pitchFamily="2" charset="2"/>
              </a:rPr>
              <a:t>Manageable dynamic </a:t>
            </a:r>
          </a:p>
          <a:p>
            <a:r>
              <a:rPr lang="en-US" dirty="0">
                <a:latin typeface="Arial" panose="020B0604020202020204" pitchFamily="34" charset="0"/>
                <a:cs typeface="Arial" panose="020B0604020202020204" pitchFamily="34" charset="0"/>
                <a:sym typeface="Wingdings" panose="05000000000000000000" pitchFamily="2" charset="2"/>
              </a:rPr>
              <a:t>    aperture optimization</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11F2FF-3ED8-4E1D-8444-BD689971F5CD}"/>
              </a:ext>
            </a:extLst>
          </p:cNvPr>
          <p:cNvSpPr txBox="1"/>
          <p:nvPr/>
        </p:nvSpPr>
        <p:spPr>
          <a:xfrm>
            <a:off x="7901940" y="-18514"/>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
        <p:nvSpPr>
          <p:cNvPr id="11" name="Slide Number Placeholder 3">
            <a:extLst>
              <a:ext uri="{FF2B5EF4-FFF2-40B4-BE49-F238E27FC236}">
                <a16:creationId xmlns:a16="http://schemas.microsoft.com/office/drawing/2014/main" id="{50296FE5-8D15-46AE-B088-FFFCB1909127}"/>
              </a:ext>
            </a:extLst>
          </p:cNvPr>
          <p:cNvSpPr txBox="1">
            <a:spLocks/>
          </p:cNvSpPr>
          <p:nvPr/>
        </p:nvSpPr>
        <p:spPr>
          <a:xfrm>
            <a:off x="2496156" y="650274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32</a:t>
            </a:fld>
            <a:endParaRPr lang="en-US" dirty="0"/>
          </a:p>
        </p:txBody>
      </p:sp>
    </p:spTree>
    <p:extLst>
      <p:ext uri="{BB962C8B-B14F-4D97-AF65-F5344CB8AC3E}">
        <p14:creationId xmlns:p14="http://schemas.microsoft.com/office/powerpoint/2010/main" val="4146157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E7BC4E0B-1448-4EF0-900E-59AB490AAD54}"/>
              </a:ext>
            </a:extLst>
          </p:cNvPr>
          <p:cNvPicPr>
            <a:picLocks noChangeAspect="1"/>
          </p:cNvPicPr>
          <p:nvPr/>
        </p:nvPicPr>
        <p:blipFill>
          <a:blip r:embed="rId2"/>
          <a:stretch>
            <a:fillRect/>
          </a:stretch>
        </p:blipFill>
        <p:spPr>
          <a:xfrm>
            <a:off x="4546379" y="5121966"/>
            <a:ext cx="4597621" cy="147499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8C396F0-3474-419A-880D-A482ECCC6375}"/>
              </a:ext>
            </a:extLst>
          </p:cNvPr>
          <p:cNvPicPr>
            <a:picLocks noChangeAspect="1"/>
          </p:cNvPicPr>
          <p:nvPr/>
        </p:nvPicPr>
        <p:blipFill>
          <a:blip r:embed="rId3"/>
          <a:stretch>
            <a:fillRect/>
          </a:stretch>
        </p:blipFill>
        <p:spPr>
          <a:xfrm>
            <a:off x="6677917" y="2606176"/>
            <a:ext cx="2317824" cy="1362923"/>
          </a:xfrm>
          <a:prstGeom prst="rect">
            <a:avLst/>
          </a:prstGeom>
        </p:spPr>
      </p:pic>
      <p:sp>
        <p:nvSpPr>
          <p:cNvPr id="2" name="Title 1">
            <a:extLst>
              <a:ext uri="{FF2B5EF4-FFF2-40B4-BE49-F238E27FC236}">
                <a16:creationId xmlns:a16="http://schemas.microsoft.com/office/drawing/2014/main" id="{C1E4821C-3B7C-4D21-89B6-174D8524B83E}"/>
              </a:ext>
            </a:extLst>
          </p:cNvPr>
          <p:cNvSpPr>
            <a:spLocks noGrp="1"/>
          </p:cNvSpPr>
          <p:nvPr>
            <p:ph type="title"/>
          </p:nvPr>
        </p:nvSpPr>
        <p:spPr>
          <a:xfrm>
            <a:off x="628650" y="365126"/>
            <a:ext cx="7886700" cy="473911"/>
          </a:xfrm>
        </p:spPr>
        <p:txBody>
          <a:bodyPr>
            <a:normAutofit fontScale="90000"/>
          </a:bodyPr>
          <a:lstStyle/>
          <a:p>
            <a:r>
              <a:rPr lang="en-US" sz="3200" dirty="0"/>
              <a:t>Electron Storage Ring Polarization</a:t>
            </a:r>
          </a:p>
        </p:txBody>
      </p:sp>
      <p:sp>
        <p:nvSpPr>
          <p:cNvPr id="3" name="Content Placeholder 2">
            <a:extLst>
              <a:ext uri="{FF2B5EF4-FFF2-40B4-BE49-F238E27FC236}">
                <a16:creationId xmlns:a16="http://schemas.microsoft.com/office/drawing/2014/main" id="{9DDCDC52-B2D8-43CB-ADDB-BF4F1D007BAC}"/>
              </a:ext>
            </a:extLst>
          </p:cNvPr>
          <p:cNvSpPr>
            <a:spLocks noGrp="1"/>
          </p:cNvSpPr>
          <p:nvPr>
            <p:ph idx="1"/>
          </p:nvPr>
        </p:nvSpPr>
        <p:spPr>
          <a:xfrm>
            <a:off x="232321" y="918729"/>
            <a:ext cx="8988250" cy="5279887"/>
          </a:xfrm>
        </p:spPr>
        <p:txBody>
          <a:bodyPr>
            <a:normAutofit lnSpcReduction="10000"/>
          </a:bodyPr>
          <a:lstStyle/>
          <a:p>
            <a:r>
              <a:rPr lang="en-US" sz="1800" dirty="0"/>
              <a:t>Polarization in electron storage ring builds up due to “spin flips” associated emission of photons by electrons in bending magnets</a:t>
            </a:r>
          </a:p>
          <a:p>
            <a:endParaRPr lang="en-US" sz="1800" dirty="0"/>
          </a:p>
          <a:p>
            <a:pPr marL="0" indent="0">
              <a:buNone/>
            </a:pPr>
            <a:endParaRPr lang="en-US" sz="1800" dirty="0"/>
          </a:p>
          <a:p>
            <a:r>
              <a:rPr lang="en-US" sz="1800" dirty="0"/>
              <a:t>The sudden changes in orbit position due to emission of photons in conjunction with lattice imperfections lead to depolarization (Derbenev-Kondratenko effect)</a:t>
            </a:r>
          </a:p>
          <a:p>
            <a:pPr marL="0" indent="0">
              <a:buNone/>
            </a:pPr>
            <a:r>
              <a:rPr lang="en-US" sz="1800" dirty="0">
                <a:sym typeface="Wingdings" panose="05000000000000000000" pitchFamily="2" charset="2"/>
              </a:rPr>
              <a:t>Equilibrium Polarization &lt; 70% in real accelerators</a:t>
            </a:r>
          </a:p>
          <a:p>
            <a:r>
              <a:rPr lang="en-US" sz="1800" dirty="0">
                <a:sym typeface="Wingdings" panose="05000000000000000000" pitchFamily="2" charset="2"/>
              </a:rPr>
              <a:t>HERA with strong beam-beam interactions  P</a:t>
            </a:r>
            <a:r>
              <a:rPr lang="en-US" sz="1800" baseline="-25000" dirty="0">
                <a:sym typeface="Wingdings" panose="05000000000000000000" pitchFamily="2" charset="2"/>
              </a:rPr>
              <a:t>∞</a:t>
            </a:r>
            <a:r>
              <a:rPr lang="en-US" sz="1800" dirty="0">
                <a:sym typeface="Wingdings" panose="05000000000000000000" pitchFamily="2" charset="2"/>
              </a:rPr>
              <a:t>≈ 45%-55%</a:t>
            </a:r>
          </a:p>
          <a:p>
            <a:r>
              <a:rPr lang="en-US" sz="1800" dirty="0">
                <a:sym typeface="Wingdings" panose="05000000000000000000" pitchFamily="2" charset="2"/>
              </a:rPr>
              <a:t>BNL-EIC with benchmarked simulations P</a:t>
            </a:r>
            <a:r>
              <a:rPr lang="en-US" sz="1800" baseline="-25000" dirty="0">
                <a:sym typeface="Wingdings" panose="05000000000000000000" pitchFamily="2" charset="2"/>
              </a:rPr>
              <a:t>∞</a:t>
            </a:r>
            <a:r>
              <a:rPr lang="en-US" sz="1800" dirty="0">
                <a:sym typeface="Wingdings" panose="05000000000000000000" pitchFamily="2" charset="2"/>
              </a:rPr>
              <a:t>≈ 50%</a:t>
            </a:r>
          </a:p>
          <a:p>
            <a:r>
              <a:rPr lang="en-US" sz="1800" dirty="0">
                <a:sym typeface="Wingdings" panose="05000000000000000000" pitchFamily="2" charset="2"/>
              </a:rPr>
              <a:t>Any initial polarization will develop slowly to P</a:t>
            </a:r>
            <a:r>
              <a:rPr lang="en-US" sz="1800" baseline="-25000" dirty="0">
                <a:sym typeface="Wingdings" panose="05000000000000000000" pitchFamily="2" charset="2"/>
              </a:rPr>
              <a:t>∞</a:t>
            </a:r>
          </a:p>
          <a:p>
            <a:r>
              <a:rPr lang="en-US" sz="1800" dirty="0">
                <a:sym typeface="Wingdings" panose="05000000000000000000" pitchFamily="2" charset="2"/>
              </a:rPr>
              <a:t>Both polarization directions realized in the same fill!</a:t>
            </a:r>
            <a:endParaRPr lang="en-US" sz="1800" baseline="-25000" dirty="0">
              <a:sym typeface="Wingdings" panose="05000000000000000000" pitchFamily="2" charset="2"/>
            </a:endParaRPr>
          </a:p>
          <a:p>
            <a:r>
              <a:rPr lang="en-US" sz="1800" dirty="0">
                <a:sym typeface="Wingdings" panose="05000000000000000000" pitchFamily="2" charset="2"/>
              </a:rPr>
              <a:t>Electron Injector able to replace </a:t>
            </a:r>
            <a:r>
              <a:rPr lang="en-US" sz="1800" b="1" dirty="0">
                <a:sym typeface="Wingdings" panose="05000000000000000000" pitchFamily="2" charset="2"/>
              </a:rPr>
              <a:t>all</a:t>
            </a:r>
            <a:r>
              <a:rPr lang="en-US" sz="1800" dirty="0">
                <a:sym typeface="Wingdings" panose="05000000000000000000" pitchFamily="2" charset="2"/>
              </a:rPr>
              <a:t> bunches                                                                           in 2.2 min minutes with fresh, 85% polarized bunches</a:t>
            </a:r>
          </a:p>
          <a:p>
            <a:endParaRPr lang="en-US" sz="1800" dirty="0">
              <a:sym typeface="Wingdings" panose="05000000000000000000" pitchFamily="2" charset="2"/>
            </a:endParaRPr>
          </a:p>
          <a:p>
            <a:pPr>
              <a:lnSpc>
                <a:spcPct val="110000"/>
              </a:lnSpc>
              <a:spcBef>
                <a:spcPts val="0"/>
              </a:spcBef>
            </a:pPr>
            <a:r>
              <a:rPr lang="en-US" sz="1800" dirty="0">
                <a:sym typeface="Wingdings" panose="05000000000000000000" pitchFamily="2" charset="2"/>
              </a:rPr>
              <a:t>With initial polarization of ± 85% </a:t>
            </a:r>
          </a:p>
          <a:p>
            <a:pPr marL="0" indent="0">
              <a:lnSpc>
                <a:spcPct val="110000"/>
              </a:lnSpc>
              <a:spcBef>
                <a:spcPts val="0"/>
              </a:spcBef>
              <a:buNone/>
            </a:pPr>
            <a:r>
              <a:rPr lang="en-US" sz="1800" dirty="0">
                <a:sym typeface="Wingdings" panose="05000000000000000000" pitchFamily="2" charset="2"/>
              </a:rPr>
              <a:t>  achieve average  polarization of </a:t>
            </a:r>
            <a:r>
              <a:rPr lang="en-US" sz="1800" b="1" dirty="0">
                <a:solidFill>
                  <a:srgbClr val="FF0000"/>
                </a:solidFill>
                <a:sym typeface="Wingdings" panose="05000000000000000000" pitchFamily="2" charset="2"/>
              </a:rPr>
              <a:t>P</a:t>
            </a:r>
            <a:r>
              <a:rPr lang="en-US" sz="1800" b="1" baseline="-25000" dirty="0">
                <a:solidFill>
                  <a:srgbClr val="FF0000"/>
                </a:solidFill>
                <a:sym typeface="Wingdings" panose="05000000000000000000" pitchFamily="2" charset="2"/>
              </a:rPr>
              <a:t>av</a:t>
            </a:r>
            <a:r>
              <a:rPr lang="en-US" sz="1800" b="1" dirty="0">
                <a:solidFill>
                  <a:srgbClr val="FF0000"/>
                </a:solidFill>
                <a:sym typeface="Wingdings" panose="05000000000000000000" pitchFamily="2" charset="2"/>
              </a:rPr>
              <a:t> = 80%</a:t>
            </a:r>
          </a:p>
          <a:p>
            <a:pPr marL="0" indent="0">
              <a:lnSpc>
                <a:spcPct val="110000"/>
              </a:lnSpc>
              <a:spcBef>
                <a:spcPts val="0"/>
              </a:spcBef>
              <a:buNone/>
            </a:pPr>
            <a:endParaRPr lang="en-US" sz="1800" dirty="0">
              <a:sym typeface="Wingdings" panose="05000000000000000000" pitchFamily="2" charset="2"/>
            </a:endParaRPr>
          </a:p>
          <a:p>
            <a:pPr marL="0" indent="0">
              <a:buNone/>
            </a:pPr>
            <a:endParaRPr lang="en-US" sz="1800" dirty="0"/>
          </a:p>
        </p:txBody>
      </p:sp>
      <p:pic>
        <p:nvPicPr>
          <p:cNvPr id="4" name="Picture 3">
            <a:extLst>
              <a:ext uri="{FF2B5EF4-FFF2-40B4-BE49-F238E27FC236}">
                <a16:creationId xmlns:a16="http://schemas.microsoft.com/office/drawing/2014/main" id="{4407766F-8A8E-4591-91C5-EE0A1298ABBE}"/>
              </a:ext>
            </a:extLst>
          </p:cNvPr>
          <p:cNvPicPr>
            <a:picLocks noChangeAspect="1"/>
          </p:cNvPicPr>
          <p:nvPr/>
        </p:nvPicPr>
        <p:blipFill>
          <a:blip r:embed="rId4"/>
          <a:stretch>
            <a:fillRect/>
          </a:stretch>
        </p:blipFill>
        <p:spPr>
          <a:xfrm>
            <a:off x="2348891" y="1516723"/>
            <a:ext cx="3584027" cy="676320"/>
          </a:xfrm>
          <a:prstGeom prst="rect">
            <a:avLst/>
          </a:prstGeom>
        </p:spPr>
      </p:pic>
      <p:sp>
        <p:nvSpPr>
          <p:cNvPr id="5" name="TextBox 4">
            <a:extLst>
              <a:ext uri="{FF2B5EF4-FFF2-40B4-BE49-F238E27FC236}">
                <a16:creationId xmlns:a16="http://schemas.microsoft.com/office/drawing/2014/main" id="{57F85139-D721-4B97-AB8B-F5DFE398E78C}"/>
              </a:ext>
            </a:extLst>
          </p:cNvPr>
          <p:cNvSpPr txBox="1"/>
          <p:nvPr/>
        </p:nvSpPr>
        <p:spPr>
          <a:xfrm>
            <a:off x="553288" y="1556925"/>
            <a:ext cx="1913582" cy="646331"/>
          </a:xfrm>
          <a:prstGeom prst="rect">
            <a:avLst/>
          </a:prstGeom>
          <a:noFill/>
        </p:spPr>
        <p:txBody>
          <a:bodyPr wrap="square" rtlCol="0">
            <a:spAutoFit/>
          </a:bodyPr>
          <a:lstStyle/>
          <a:p>
            <a:r>
              <a:rPr lang="en-US" dirty="0"/>
              <a:t>Sokolov-Ternov </a:t>
            </a:r>
          </a:p>
          <a:p>
            <a:r>
              <a:rPr lang="en-US" dirty="0"/>
              <a:t>Self Polarization:</a:t>
            </a:r>
          </a:p>
        </p:txBody>
      </p:sp>
      <p:sp>
        <p:nvSpPr>
          <p:cNvPr id="9" name="TextBox 8">
            <a:extLst>
              <a:ext uri="{FF2B5EF4-FFF2-40B4-BE49-F238E27FC236}">
                <a16:creationId xmlns:a16="http://schemas.microsoft.com/office/drawing/2014/main" id="{5F306FF2-4B71-492F-BDA3-E35C4BA76077}"/>
              </a:ext>
            </a:extLst>
          </p:cNvPr>
          <p:cNvSpPr txBox="1"/>
          <p:nvPr/>
        </p:nvSpPr>
        <p:spPr>
          <a:xfrm>
            <a:off x="6243388" y="1257403"/>
            <a:ext cx="2752353" cy="923330"/>
          </a:xfrm>
          <a:prstGeom prst="rect">
            <a:avLst/>
          </a:prstGeom>
          <a:noFill/>
        </p:spPr>
        <p:txBody>
          <a:bodyPr wrap="square" rtlCol="0">
            <a:spAutoFit/>
          </a:bodyPr>
          <a:lstStyle/>
          <a:p>
            <a:r>
              <a:rPr lang="en-US" dirty="0"/>
              <a:t>slow &amp; energy dependent EIC-BNL: ~30min @18GeV</a:t>
            </a:r>
          </a:p>
          <a:p>
            <a:r>
              <a:rPr lang="en-US" b="1" dirty="0">
                <a:solidFill>
                  <a:srgbClr val="FF0000"/>
                </a:solidFill>
                <a:sym typeface="Wingdings" panose="05000000000000000000" pitchFamily="2" charset="2"/>
              </a:rPr>
              <a:t> </a:t>
            </a:r>
            <a:r>
              <a:rPr lang="en-US" b="1" dirty="0">
                <a:solidFill>
                  <a:srgbClr val="FF0000"/>
                </a:solidFill>
              </a:rPr>
              <a:t>Inject polarized beam</a:t>
            </a:r>
          </a:p>
        </p:txBody>
      </p:sp>
      <p:pic>
        <p:nvPicPr>
          <p:cNvPr id="10" name="Picture 9">
            <a:extLst>
              <a:ext uri="{FF2B5EF4-FFF2-40B4-BE49-F238E27FC236}">
                <a16:creationId xmlns:a16="http://schemas.microsoft.com/office/drawing/2014/main" id="{8F4F4795-9777-451A-BEB4-A66BF92FA4D4}"/>
              </a:ext>
            </a:extLst>
          </p:cNvPr>
          <p:cNvPicPr>
            <a:picLocks noChangeAspect="1"/>
          </p:cNvPicPr>
          <p:nvPr/>
        </p:nvPicPr>
        <p:blipFill>
          <a:blip r:embed="rId5"/>
          <a:stretch>
            <a:fillRect/>
          </a:stretch>
        </p:blipFill>
        <p:spPr>
          <a:xfrm>
            <a:off x="6846556" y="3898760"/>
            <a:ext cx="2045350" cy="1156001"/>
          </a:xfrm>
          <a:prstGeom prst="rect">
            <a:avLst/>
          </a:prstGeom>
        </p:spPr>
      </p:pic>
      <p:sp>
        <p:nvSpPr>
          <p:cNvPr id="29" name="Arrow: Down 28">
            <a:extLst>
              <a:ext uri="{FF2B5EF4-FFF2-40B4-BE49-F238E27FC236}">
                <a16:creationId xmlns:a16="http://schemas.microsoft.com/office/drawing/2014/main" id="{7327ABEE-86C4-4EA7-BE3D-D5742AF48DAC}"/>
              </a:ext>
            </a:extLst>
          </p:cNvPr>
          <p:cNvSpPr/>
          <p:nvPr/>
        </p:nvSpPr>
        <p:spPr>
          <a:xfrm>
            <a:off x="531301" y="5132029"/>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Arrow: Down 29">
            <a:extLst>
              <a:ext uri="{FF2B5EF4-FFF2-40B4-BE49-F238E27FC236}">
                <a16:creationId xmlns:a16="http://schemas.microsoft.com/office/drawing/2014/main" id="{B30C533C-0C2E-4E8E-95DB-D9BDD796CC8A}"/>
              </a:ext>
            </a:extLst>
          </p:cNvPr>
          <p:cNvSpPr/>
          <p:nvPr/>
        </p:nvSpPr>
        <p:spPr>
          <a:xfrm>
            <a:off x="642449" y="5121980"/>
            <a:ext cx="70941" cy="17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B3E03318-B868-4FBB-A64F-47EE50653434}"/>
              </a:ext>
            </a:extLst>
          </p:cNvPr>
          <p:cNvSpPr txBox="1"/>
          <p:nvPr/>
        </p:nvSpPr>
        <p:spPr>
          <a:xfrm>
            <a:off x="421100" y="4895412"/>
            <a:ext cx="634301" cy="300082"/>
          </a:xfrm>
          <a:prstGeom prst="rect">
            <a:avLst/>
          </a:prstGeom>
          <a:noFill/>
        </p:spPr>
        <p:txBody>
          <a:bodyPr wrap="square" rtlCol="0">
            <a:spAutoFit/>
          </a:bodyPr>
          <a:lstStyle/>
          <a:p>
            <a:r>
              <a:rPr lang="en-US" sz="1350" dirty="0"/>
              <a:t>B P</a:t>
            </a:r>
          </a:p>
        </p:txBody>
      </p:sp>
      <p:sp>
        <p:nvSpPr>
          <p:cNvPr id="32" name="TextBox 31">
            <a:extLst>
              <a:ext uri="{FF2B5EF4-FFF2-40B4-BE49-F238E27FC236}">
                <a16:creationId xmlns:a16="http://schemas.microsoft.com/office/drawing/2014/main" id="{9F321036-C18D-46F9-9E9A-F23BD6E5779B}"/>
              </a:ext>
            </a:extLst>
          </p:cNvPr>
          <p:cNvSpPr txBox="1"/>
          <p:nvPr/>
        </p:nvSpPr>
        <p:spPr>
          <a:xfrm>
            <a:off x="771124" y="5003117"/>
            <a:ext cx="2322749" cy="300082"/>
          </a:xfrm>
          <a:prstGeom prst="rect">
            <a:avLst/>
          </a:prstGeom>
          <a:noFill/>
        </p:spPr>
        <p:txBody>
          <a:bodyPr wrap="square" rtlCol="0">
            <a:spAutoFit/>
          </a:bodyPr>
          <a:lstStyle/>
          <a:p>
            <a:r>
              <a:rPr lang="en-US" sz="1350" dirty="0"/>
              <a:t>Refilled every 1.2 minutes</a:t>
            </a:r>
          </a:p>
        </p:txBody>
      </p:sp>
      <p:sp>
        <p:nvSpPr>
          <p:cNvPr id="33" name="Arrow: Down 32">
            <a:extLst>
              <a:ext uri="{FF2B5EF4-FFF2-40B4-BE49-F238E27FC236}">
                <a16:creationId xmlns:a16="http://schemas.microsoft.com/office/drawing/2014/main" id="{70734446-17D6-434F-AC1B-B62ED031875F}"/>
              </a:ext>
            </a:extLst>
          </p:cNvPr>
          <p:cNvSpPr/>
          <p:nvPr/>
        </p:nvSpPr>
        <p:spPr>
          <a:xfrm>
            <a:off x="2892064" y="5034707"/>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Arrow: Down 33">
            <a:extLst>
              <a:ext uri="{FF2B5EF4-FFF2-40B4-BE49-F238E27FC236}">
                <a16:creationId xmlns:a16="http://schemas.microsoft.com/office/drawing/2014/main" id="{23A99CF2-AB12-4BC5-A641-60F2132F4B79}"/>
              </a:ext>
            </a:extLst>
          </p:cNvPr>
          <p:cNvSpPr/>
          <p:nvPr/>
        </p:nvSpPr>
        <p:spPr>
          <a:xfrm flipH="1" flipV="1">
            <a:off x="2974832" y="5039134"/>
            <a:ext cx="70941" cy="1738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A6B0D32F-81ED-4CBF-B63B-7EB03E008B78}"/>
              </a:ext>
            </a:extLst>
          </p:cNvPr>
          <p:cNvSpPr txBox="1"/>
          <p:nvPr/>
        </p:nvSpPr>
        <p:spPr>
          <a:xfrm>
            <a:off x="3031653" y="4995858"/>
            <a:ext cx="2218505" cy="300082"/>
          </a:xfrm>
          <a:prstGeom prst="rect">
            <a:avLst/>
          </a:prstGeom>
          <a:noFill/>
        </p:spPr>
        <p:txBody>
          <a:bodyPr wrap="square" rtlCol="0">
            <a:spAutoFit/>
          </a:bodyPr>
          <a:lstStyle/>
          <a:p>
            <a:r>
              <a:rPr lang="en-US" sz="1350" dirty="0"/>
              <a:t>Refilled every   3.2 minutes</a:t>
            </a:r>
          </a:p>
        </p:txBody>
      </p:sp>
      <p:cxnSp>
        <p:nvCxnSpPr>
          <p:cNvPr id="37" name="Straight Arrow Connector 36">
            <a:extLst>
              <a:ext uri="{FF2B5EF4-FFF2-40B4-BE49-F238E27FC236}">
                <a16:creationId xmlns:a16="http://schemas.microsoft.com/office/drawing/2014/main" id="{BC8A27C5-74AB-4E8B-A4A9-F475B2D62140}"/>
              </a:ext>
            </a:extLst>
          </p:cNvPr>
          <p:cNvCxnSpPr>
            <a:cxnSpLocks/>
          </p:cNvCxnSpPr>
          <p:nvPr/>
        </p:nvCxnSpPr>
        <p:spPr>
          <a:xfrm>
            <a:off x="7329414" y="5145899"/>
            <a:ext cx="0" cy="2384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BFBDEE8-6739-4AF8-BA4B-2D6B9430B319}"/>
              </a:ext>
            </a:extLst>
          </p:cNvPr>
          <p:cNvSpPr txBox="1"/>
          <p:nvPr/>
        </p:nvSpPr>
        <p:spPr>
          <a:xfrm>
            <a:off x="6177020" y="6598445"/>
            <a:ext cx="1051679" cy="300082"/>
          </a:xfrm>
          <a:prstGeom prst="rect">
            <a:avLst/>
          </a:prstGeom>
          <a:noFill/>
        </p:spPr>
        <p:txBody>
          <a:bodyPr wrap="square" rtlCol="0">
            <a:spAutoFit/>
          </a:bodyPr>
          <a:lstStyle/>
          <a:p>
            <a:r>
              <a:rPr lang="en-US" sz="1350" dirty="0">
                <a:solidFill>
                  <a:schemeClr val="bg1"/>
                </a:solidFill>
              </a:rPr>
              <a:t>Re-injection</a:t>
            </a:r>
          </a:p>
        </p:txBody>
      </p:sp>
      <p:sp>
        <p:nvSpPr>
          <p:cNvPr id="39" name="TextBox 38">
            <a:extLst>
              <a:ext uri="{FF2B5EF4-FFF2-40B4-BE49-F238E27FC236}">
                <a16:creationId xmlns:a16="http://schemas.microsoft.com/office/drawing/2014/main" id="{F5513611-15D9-4927-B272-0308A45D6560}"/>
              </a:ext>
            </a:extLst>
          </p:cNvPr>
          <p:cNvSpPr txBox="1"/>
          <p:nvPr/>
        </p:nvSpPr>
        <p:spPr>
          <a:xfrm>
            <a:off x="6795994" y="4910267"/>
            <a:ext cx="1056989" cy="300082"/>
          </a:xfrm>
          <a:prstGeom prst="rect">
            <a:avLst/>
          </a:prstGeom>
          <a:noFill/>
        </p:spPr>
        <p:txBody>
          <a:bodyPr wrap="square" rtlCol="0">
            <a:spAutoFit/>
          </a:bodyPr>
          <a:lstStyle/>
          <a:p>
            <a:r>
              <a:rPr lang="en-US" sz="1350" dirty="0"/>
              <a:t>Re-injection</a:t>
            </a:r>
          </a:p>
        </p:txBody>
      </p:sp>
      <p:cxnSp>
        <p:nvCxnSpPr>
          <p:cNvPr id="47" name="Straight Arrow Connector 46">
            <a:extLst>
              <a:ext uri="{FF2B5EF4-FFF2-40B4-BE49-F238E27FC236}">
                <a16:creationId xmlns:a16="http://schemas.microsoft.com/office/drawing/2014/main" id="{BBD8AAC8-0075-4F18-AB01-27BC4F872589}"/>
              </a:ext>
            </a:extLst>
          </p:cNvPr>
          <p:cNvCxnSpPr>
            <a:cxnSpLocks/>
          </p:cNvCxnSpPr>
          <p:nvPr/>
        </p:nvCxnSpPr>
        <p:spPr>
          <a:xfrm flipV="1">
            <a:off x="6702859" y="6233108"/>
            <a:ext cx="1" cy="3017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1B146983-D25B-4CD2-B5E5-98DFC450803C}"/>
              </a:ext>
            </a:extLst>
          </p:cNvPr>
          <p:cNvSpPr/>
          <p:nvPr/>
        </p:nvSpPr>
        <p:spPr>
          <a:xfrm>
            <a:off x="3694374" y="5550956"/>
            <a:ext cx="1114108" cy="4069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9F7C8BD-5375-470A-B3C1-8C27296A579E}"/>
              </a:ext>
            </a:extLst>
          </p:cNvPr>
          <p:cNvSpPr/>
          <p:nvPr/>
        </p:nvSpPr>
        <p:spPr>
          <a:xfrm>
            <a:off x="6243388" y="1272474"/>
            <a:ext cx="2644379" cy="92333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406538C-F1B7-42E3-8BF8-408F7EE16A61}"/>
              </a:ext>
            </a:extLst>
          </p:cNvPr>
          <p:cNvSpPr txBox="1"/>
          <p:nvPr/>
        </p:nvSpPr>
        <p:spPr>
          <a:xfrm>
            <a:off x="7787614" y="-7085"/>
            <a:ext cx="1361406" cy="369332"/>
          </a:xfrm>
          <a:prstGeom prst="rect">
            <a:avLst/>
          </a:prstGeom>
          <a:solidFill>
            <a:srgbClr val="0070C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Polarization</a:t>
            </a:r>
          </a:p>
        </p:txBody>
      </p:sp>
      <p:sp>
        <p:nvSpPr>
          <p:cNvPr id="70" name="TextBox 69">
            <a:extLst>
              <a:ext uri="{FF2B5EF4-FFF2-40B4-BE49-F238E27FC236}">
                <a16:creationId xmlns:a16="http://schemas.microsoft.com/office/drawing/2014/main" id="{E796CD14-AB02-495F-B466-9F8BF4FB6337}"/>
              </a:ext>
            </a:extLst>
          </p:cNvPr>
          <p:cNvSpPr txBox="1"/>
          <p:nvPr/>
        </p:nvSpPr>
        <p:spPr>
          <a:xfrm>
            <a:off x="8343108" y="5528901"/>
            <a:ext cx="652633" cy="553998"/>
          </a:xfrm>
          <a:prstGeom prst="rect">
            <a:avLst/>
          </a:prstGeom>
          <a:solidFill>
            <a:schemeClr val="bg1"/>
          </a:solidFill>
        </p:spPr>
        <p:txBody>
          <a:bodyPr wrap="square" rtlCol="0">
            <a:spAutoFit/>
          </a:bodyPr>
          <a:lstStyle/>
          <a:p>
            <a:r>
              <a:rPr lang="en-US" sz="1000" dirty="0"/>
              <a:t>P</a:t>
            </a:r>
            <a:r>
              <a:rPr lang="en-US" sz="1000" baseline="-25000" dirty="0"/>
              <a:t>∞</a:t>
            </a:r>
            <a:r>
              <a:rPr lang="en-US" sz="1000" dirty="0"/>
              <a:t>= 30%</a:t>
            </a:r>
          </a:p>
          <a:p>
            <a:r>
              <a:rPr lang="en-US" sz="1000" dirty="0"/>
              <a:t>(</a:t>
            </a:r>
            <a:r>
              <a:rPr lang="en-US" sz="1000" dirty="0" err="1"/>
              <a:t>conser-vative</a:t>
            </a:r>
            <a:r>
              <a:rPr lang="en-US" sz="1000" dirty="0"/>
              <a:t>)</a:t>
            </a:r>
          </a:p>
        </p:txBody>
      </p:sp>
      <p:sp>
        <p:nvSpPr>
          <p:cNvPr id="36" name="Slide Number Placeholder 3">
            <a:extLst>
              <a:ext uri="{FF2B5EF4-FFF2-40B4-BE49-F238E27FC236}">
                <a16:creationId xmlns:a16="http://schemas.microsoft.com/office/drawing/2014/main" id="{1693C8D2-9525-4E94-B842-F88FD0AF36D5}"/>
              </a:ext>
            </a:extLst>
          </p:cNvPr>
          <p:cNvSpPr>
            <a:spLocks noGrp="1"/>
          </p:cNvSpPr>
          <p:nvPr>
            <p:ph type="sldNum" sz="quarter" idx="12"/>
          </p:nvPr>
        </p:nvSpPr>
        <p:spPr>
          <a:xfrm>
            <a:off x="2496156" y="6502745"/>
            <a:ext cx="2057400" cy="365125"/>
          </a:xfrm>
        </p:spPr>
        <p:txBody>
          <a:bodyPr/>
          <a:lstStyle/>
          <a:p>
            <a:fld id="{893C5830-40F3-F04E-B2E3-10E6672BA8FF}" type="slidenum">
              <a:rPr lang="en-US" smtClean="0"/>
              <a:pPr/>
              <a:t>33</a:t>
            </a:fld>
            <a:endParaRPr lang="en-US" dirty="0"/>
          </a:p>
        </p:txBody>
      </p:sp>
    </p:spTree>
    <p:extLst>
      <p:ext uri="{BB962C8B-B14F-4D97-AF65-F5344CB8AC3E}">
        <p14:creationId xmlns:p14="http://schemas.microsoft.com/office/powerpoint/2010/main" val="1448178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8F38F1-648D-4B7D-B26E-D4DDB15ABCE1}"/>
              </a:ext>
            </a:extLst>
          </p:cNvPr>
          <p:cNvSpPr>
            <a:spLocks noGrp="1"/>
          </p:cNvSpPr>
          <p:nvPr>
            <p:ph type="sldNum" sz="quarter" idx="12"/>
          </p:nvPr>
        </p:nvSpPr>
        <p:spPr>
          <a:xfrm>
            <a:off x="3750513" y="6311899"/>
            <a:ext cx="2057400" cy="365125"/>
          </a:xfrm>
        </p:spPr>
        <p:txBody>
          <a:bodyPr/>
          <a:lstStyle/>
          <a:p>
            <a:fld id="{893C5830-40F3-F04E-B2E3-10E6672BA8FF}" type="slidenum">
              <a:rPr lang="en-US" smtClean="0"/>
              <a:pPr/>
              <a:t>34</a:t>
            </a:fld>
            <a:endParaRPr lang="en-US"/>
          </a:p>
        </p:txBody>
      </p:sp>
      <p:pic>
        <p:nvPicPr>
          <p:cNvPr id="12" name="Picture 11">
            <a:extLst>
              <a:ext uri="{FF2B5EF4-FFF2-40B4-BE49-F238E27FC236}">
                <a16:creationId xmlns:a16="http://schemas.microsoft.com/office/drawing/2014/main" id="{04F9FF82-937E-495E-8DC9-7835AF4306F7}"/>
              </a:ext>
            </a:extLst>
          </p:cNvPr>
          <p:cNvPicPr>
            <a:picLocks noChangeAspect="1"/>
          </p:cNvPicPr>
          <p:nvPr/>
        </p:nvPicPr>
        <p:blipFill>
          <a:blip r:embed="rId3"/>
          <a:stretch>
            <a:fillRect/>
          </a:stretch>
        </p:blipFill>
        <p:spPr>
          <a:xfrm>
            <a:off x="44530" y="817935"/>
            <a:ext cx="4866003" cy="5222129"/>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CFD0FDA-5E00-4024-8067-999D477E60EB}"/>
              </a:ext>
            </a:extLst>
          </p:cNvPr>
          <p:cNvPicPr>
            <a:picLocks noChangeAspect="1"/>
          </p:cNvPicPr>
          <p:nvPr/>
        </p:nvPicPr>
        <p:blipFill>
          <a:blip r:embed="rId4"/>
          <a:stretch>
            <a:fillRect/>
          </a:stretch>
        </p:blipFill>
        <p:spPr>
          <a:xfrm>
            <a:off x="4572000" y="3253062"/>
            <a:ext cx="4138863" cy="3100012"/>
          </a:xfrm>
          <a:prstGeom prst="rect">
            <a:avLst/>
          </a:prstGeom>
          <a:effectLst>
            <a:outerShdw blurRad="50800" dist="38100" dir="2700000" algn="tl" rotWithShape="0">
              <a:prstClr val="black">
                <a:alpha val="40000"/>
              </a:prstClr>
            </a:outerShdw>
            <a:softEdge rad="25400"/>
          </a:effectLst>
        </p:spPr>
      </p:pic>
      <p:sp>
        <p:nvSpPr>
          <p:cNvPr id="14" name="TextBox 13">
            <a:extLst>
              <a:ext uri="{FF2B5EF4-FFF2-40B4-BE49-F238E27FC236}">
                <a16:creationId xmlns:a16="http://schemas.microsoft.com/office/drawing/2014/main" id="{B1790E0C-FE5E-4FEF-B36E-98F5FAF536C1}"/>
              </a:ext>
            </a:extLst>
          </p:cNvPr>
          <p:cNvSpPr txBox="1"/>
          <p:nvPr/>
        </p:nvSpPr>
        <p:spPr>
          <a:xfrm>
            <a:off x="2031889" y="1862867"/>
            <a:ext cx="1111623" cy="369332"/>
          </a:xfrm>
          <a:prstGeom prst="rect">
            <a:avLst/>
          </a:prstGeom>
          <a:noFill/>
        </p:spPr>
        <p:txBody>
          <a:bodyPr wrap="square" rtlCol="0">
            <a:spAutoFit/>
          </a:bodyPr>
          <a:lstStyle/>
          <a:p>
            <a:r>
              <a:rPr lang="en-US" dirty="0"/>
              <a:t>BNL-EIC</a:t>
            </a:r>
          </a:p>
        </p:txBody>
      </p:sp>
      <p:sp>
        <p:nvSpPr>
          <p:cNvPr id="21" name="TextBox 20">
            <a:extLst>
              <a:ext uri="{FF2B5EF4-FFF2-40B4-BE49-F238E27FC236}">
                <a16:creationId xmlns:a16="http://schemas.microsoft.com/office/drawing/2014/main" id="{33EDD89B-4F1B-4005-8F0B-F71892C25DBF}"/>
              </a:ext>
            </a:extLst>
          </p:cNvPr>
          <p:cNvSpPr txBox="1"/>
          <p:nvPr/>
        </p:nvSpPr>
        <p:spPr>
          <a:xfrm>
            <a:off x="5992227" y="4129730"/>
            <a:ext cx="1111623" cy="369332"/>
          </a:xfrm>
          <a:prstGeom prst="rect">
            <a:avLst/>
          </a:prstGeom>
          <a:noFill/>
        </p:spPr>
        <p:txBody>
          <a:bodyPr wrap="square" rtlCol="0">
            <a:spAutoFit/>
          </a:bodyPr>
          <a:lstStyle/>
          <a:p>
            <a:r>
              <a:rPr lang="en-US" dirty="0"/>
              <a:t>BNL-EIC</a:t>
            </a:r>
          </a:p>
        </p:txBody>
      </p:sp>
      <p:sp>
        <p:nvSpPr>
          <p:cNvPr id="19" name="TextBox 18">
            <a:extLst>
              <a:ext uri="{FF2B5EF4-FFF2-40B4-BE49-F238E27FC236}">
                <a16:creationId xmlns:a16="http://schemas.microsoft.com/office/drawing/2014/main" id="{D2D83B05-D3A1-4892-ABAE-4E4D5F1CEB04}"/>
              </a:ext>
            </a:extLst>
          </p:cNvPr>
          <p:cNvSpPr txBox="1"/>
          <p:nvPr/>
        </p:nvSpPr>
        <p:spPr>
          <a:xfrm>
            <a:off x="5204577" y="1190840"/>
            <a:ext cx="3810763" cy="1754326"/>
          </a:xfrm>
          <a:prstGeom prst="rect">
            <a:avLst/>
          </a:prstGeom>
          <a:noFill/>
        </p:spPr>
        <p:txBody>
          <a:bodyPr wrap="square" rtlCol="0">
            <a:spAutoFit/>
          </a:bodyPr>
          <a:lstStyle/>
          <a:p>
            <a:r>
              <a:rPr lang="en-US" dirty="0"/>
              <a:t>          Hadron Storage Ring</a:t>
            </a:r>
          </a:p>
          <a:p>
            <a:r>
              <a:rPr lang="en-US" dirty="0"/>
              <a:t>          Electron Storage Ring</a:t>
            </a:r>
          </a:p>
          <a:p>
            <a:r>
              <a:rPr lang="en-US" dirty="0"/>
              <a:t>          Electron Injector Synchrotron</a:t>
            </a:r>
          </a:p>
          <a:p>
            <a:r>
              <a:rPr lang="en-US" dirty="0"/>
              <a:t>          Possible on-energy Hadron </a:t>
            </a:r>
          </a:p>
          <a:p>
            <a:r>
              <a:rPr lang="en-US" dirty="0"/>
              <a:t>          injector ring</a:t>
            </a:r>
          </a:p>
          <a:p>
            <a:r>
              <a:rPr lang="en-US" dirty="0"/>
              <a:t>          Hadron injector complex</a:t>
            </a:r>
          </a:p>
        </p:txBody>
      </p:sp>
      <p:cxnSp>
        <p:nvCxnSpPr>
          <p:cNvPr id="23" name="Straight Connector 22">
            <a:extLst>
              <a:ext uri="{FF2B5EF4-FFF2-40B4-BE49-F238E27FC236}">
                <a16:creationId xmlns:a16="http://schemas.microsoft.com/office/drawing/2014/main" id="{8E2E4ACC-29F9-4E42-83A0-5FF32B1F0E67}"/>
              </a:ext>
            </a:extLst>
          </p:cNvPr>
          <p:cNvCxnSpPr/>
          <p:nvPr/>
        </p:nvCxnSpPr>
        <p:spPr>
          <a:xfrm>
            <a:off x="5164751" y="1367467"/>
            <a:ext cx="52842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7D772F-B492-41D7-B760-01338D7283D0}"/>
              </a:ext>
            </a:extLst>
          </p:cNvPr>
          <p:cNvCxnSpPr/>
          <p:nvPr/>
        </p:nvCxnSpPr>
        <p:spPr>
          <a:xfrm>
            <a:off x="5164751" y="1367467"/>
            <a:ext cx="52842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073C75-28B2-475E-8AD1-0121DDB2093A}"/>
              </a:ext>
            </a:extLst>
          </p:cNvPr>
          <p:cNvCxnSpPr>
            <a:cxnSpLocks/>
          </p:cNvCxnSpPr>
          <p:nvPr/>
        </p:nvCxnSpPr>
        <p:spPr>
          <a:xfrm>
            <a:off x="5164751" y="1648526"/>
            <a:ext cx="52842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947241-0517-4859-A111-EB118CF1BFC2}"/>
              </a:ext>
            </a:extLst>
          </p:cNvPr>
          <p:cNvCxnSpPr>
            <a:cxnSpLocks/>
          </p:cNvCxnSpPr>
          <p:nvPr/>
        </p:nvCxnSpPr>
        <p:spPr>
          <a:xfrm>
            <a:off x="5164751" y="1648526"/>
            <a:ext cx="519232"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B091C82-4153-49B5-8399-608B9BDA6DED}"/>
              </a:ext>
            </a:extLst>
          </p:cNvPr>
          <p:cNvCxnSpPr>
            <a:cxnSpLocks/>
          </p:cNvCxnSpPr>
          <p:nvPr/>
        </p:nvCxnSpPr>
        <p:spPr>
          <a:xfrm>
            <a:off x="5173941" y="1925759"/>
            <a:ext cx="52842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B6BD81-8104-485B-8383-DE1A70A80712}"/>
              </a:ext>
            </a:extLst>
          </p:cNvPr>
          <p:cNvCxnSpPr/>
          <p:nvPr/>
        </p:nvCxnSpPr>
        <p:spPr>
          <a:xfrm>
            <a:off x="5173942" y="1928053"/>
            <a:ext cx="5284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F62290E-CE5D-411A-B3D6-96EBFDBE6DEE}"/>
              </a:ext>
            </a:extLst>
          </p:cNvPr>
          <p:cNvCxnSpPr>
            <a:cxnSpLocks/>
          </p:cNvCxnSpPr>
          <p:nvPr/>
        </p:nvCxnSpPr>
        <p:spPr>
          <a:xfrm>
            <a:off x="5177003" y="2202223"/>
            <a:ext cx="5284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A0902C-D074-467D-BF05-D8A0674AB893}"/>
              </a:ext>
            </a:extLst>
          </p:cNvPr>
          <p:cNvCxnSpPr>
            <a:cxnSpLocks/>
          </p:cNvCxnSpPr>
          <p:nvPr/>
        </p:nvCxnSpPr>
        <p:spPr>
          <a:xfrm>
            <a:off x="5181598" y="2198397"/>
            <a:ext cx="519233" cy="612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E9F24-90EF-4C99-97E0-8A668751073C}"/>
              </a:ext>
            </a:extLst>
          </p:cNvPr>
          <p:cNvCxnSpPr>
            <a:cxnSpLocks/>
          </p:cNvCxnSpPr>
          <p:nvPr/>
        </p:nvCxnSpPr>
        <p:spPr>
          <a:xfrm>
            <a:off x="5160155" y="2712197"/>
            <a:ext cx="52842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8B5E45-EA78-4525-B0E4-81A04F11D223}"/>
              </a:ext>
            </a:extLst>
          </p:cNvPr>
          <p:cNvCxnSpPr>
            <a:cxnSpLocks/>
          </p:cNvCxnSpPr>
          <p:nvPr/>
        </p:nvCxnSpPr>
        <p:spPr>
          <a:xfrm>
            <a:off x="5164750" y="2708372"/>
            <a:ext cx="523827" cy="38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2D9399F-B334-48F1-AFC2-40FC11DA061F}"/>
              </a:ext>
            </a:extLst>
          </p:cNvPr>
          <p:cNvSpPr txBox="1"/>
          <p:nvPr/>
        </p:nvSpPr>
        <p:spPr>
          <a:xfrm>
            <a:off x="4974575" y="302822"/>
            <a:ext cx="4341829"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Electrons (2.5-18) GeV</a:t>
            </a:r>
          </a:p>
          <a:p>
            <a:r>
              <a:rPr lang="en-US" dirty="0">
                <a:latin typeface="Arial" panose="020B0604020202020204" pitchFamily="34" charset="0"/>
                <a:cs typeface="Arial" panose="020B0604020202020204" pitchFamily="34" charset="0"/>
              </a:rPr>
              <a:t>Protons (Ions) (41-275) GeV</a:t>
            </a:r>
          </a:p>
          <a:p>
            <a:r>
              <a:rPr lang="en-US" b="1" dirty="0">
                <a:latin typeface="Arial" panose="020B0604020202020204" pitchFamily="34" charset="0"/>
                <a:cs typeface="Arial" panose="020B0604020202020204" pitchFamily="34" charset="0"/>
              </a:rPr>
              <a:t>Center of mass energies 20-140 GeV</a:t>
            </a:r>
          </a:p>
        </p:txBody>
      </p:sp>
      <p:sp>
        <p:nvSpPr>
          <p:cNvPr id="22" name="TextBox 21">
            <a:extLst>
              <a:ext uri="{FF2B5EF4-FFF2-40B4-BE49-F238E27FC236}">
                <a16:creationId xmlns:a16="http://schemas.microsoft.com/office/drawing/2014/main" id="{BFD33C06-A4B3-4F66-8771-7B5284753078}"/>
              </a:ext>
            </a:extLst>
          </p:cNvPr>
          <p:cNvSpPr txBox="1"/>
          <p:nvPr/>
        </p:nvSpPr>
        <p:spPr>
          <a:xfrm>
            <a:off x="7153262" y="-9059"/>
            <a:ext cx="1990738" cy="307777"/>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r>
              <a:rPr lang="en-US" sz="1400" dirty="0">
                <a:solidFill>
                  <a:srgbClr val="FFFF00"/>
                </a:solidFill>
              </a:rPr>
              <a:t>Center of Mass Energy</a:t>
            </a:r>
          </a:p>
        </p:txBody>
      </p:sp>
      <p:sp>
        <p:nvSpPr>
          <p:cNvPr id="3" name="TextBox 2">
            <a:extLst>
              <a:ext uri="{FF2B5EF4-FFF2-40B4-BE49-F238E27FC236}">
                <a16:creationId xmlns:a16="http://schemas.microsoft.com/office/drawing/2014/main" id="{1122D4F7-6E09-4D6B-9747-9285B2748B1B}"/>
              </a:ext>
            </a:extLst>
          </p:cNvPr>
          <p:cNvSpPr txBox="1"/>
          <p:nvPr/>
        </p:nvSpPr>
        <p:spPr>
          <a:xfrm>
            <a:off x="281354" y="90435"/>
            <a:ext cx="4451420" cy="646331"/>
          </a:xfrm>
          <a:prstGeom prst="rect">
            <a:avLst/>
          </a:prstGeom>
          <a:noFill/>
        </p:spPr>
        <p:txBody>
          <a:bodyPr wrap="square" rtlCol="0">
            <a:spAutoFit/>
          </a:bodyPr>
          <a:lstStyle/>
          <a:p>
            <a:r>
              <a:rPr lang="en-US" sz="3600" dirty="0">
                <a:solidFill>
                  <a:srgbClr val="0070C0"/>
                </a:solidFill>
              </a:rPr>
              <a:t>BNL-EIC Overview</a:t>
            </a:r>
          </a:p>
        </p:txBody>
      </p:sp>
    </p:spTree>
    <p:extLst>
      <p:ext uri="{BB962C8B-B14F-4D97-AF65-F5344CB8AC3E}">
        <p14:creationId xmlns:p14="http://schemas.microsoft.com/office/powerpoint/2010/main" val="209544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83B7CE9-E727-4327-B744-0AA7C38B2348}"/>
              </a:ext>
            </a:extLst>
          </p:cNvPr>
          <p:cNvSpPr/>
          <p:nvPr/>
        </p:nvSpPr>
        <p:spPr>
          <a:xfrm>
            <a:off x="283749" y="2978765"/>
            <a:ext cx="5642517" cy="91282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8B4F02DF-8DFE-4EB2-AB35-3223EF1CD199}"/>
              </a:ext>
            </a:extLst>
          </p:cNvPr>
          <p:cNvCxnSpPr>
            <a:cxnSpLocks/>
          </p:cNvCxnSpPr>
          <p:nvPr/>
        </p:nvCxnSpPr>
        <p:spPr>
          <a:xfrm flipH="1">
            <a:off x="3298504" y="2141923"/>
            <a:ext cx="1425280" cy="8979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AE2886-3413-4D75-A9C2-E4E532E2B4A5}"/>
              </a:ext>
            </a:extLst>
          </p:cNvPr>
          <p:cNvSpPr>
            <a:spLocks noGrp="1"/>
          </p:cNvSpPr>
          <p:nvPr>
            <p:ph type="title"/>
          </p:nvPr>
        </p:nvSpPr>
        <p:spPr>
          <a:xfrm>
            <a:off x="2562997" y="232867"/>
            <a:ext cx="4631520" cy="506412"/>
          </a:xfrm>
        </p:spPr>
        <p:txBody>
          <a:bodyPr>
            <a:normAutofit fontScale="90000"/>
          </a:bodyPr>
          <a:lstStyle/>
          <a:p>
            <a:r>
              <a:rPr lang="en-US" dirty="0"/>
              <a:t>Large Luminosity</a:t>
            </a:r>
          </a:p>
        </p:txBody>
      </p:sp>
      <p:sp>
        <p:nvSpPr>
          <p:cNvPr id="4" name="Slide Number Placeholder 3">
            <a:extLst>
              <a:ext uri="{FF2B5EF4-FFF2-40B4-BE49-F238E27FC236}">
                <a16:creationId xmlns:a16="http://schemas.microsoft.com/office/drawing/2014/main" id="{FBDCC76D-3957-4E90-9644-48F84F790EE9}"/>
              </a:ext>
            </a:extLst>
          </p:cNvPr>
          <p:cNvSpPr>
            <a:spLocks noGrp="1"/>
          </p:cNvSpPr>
          <p:nvPr>
            <p:ph type="sldNum" sz="quarter" idx="12"/>
          </p:nvPr>
        </p:nvSpPr>
        <p:spPr>
          <a:xfrm>
            <a:off x="3660024" y="6311899"/>
            <a:ext cx="2057400" cy="365125"/>
          </a:xfrm>
        </p:spPr>
        <p:txBody>
          <a:bodyPr/>
          <a:lstStyle/>
          <a:p>
            <a:fld id="{893C5830-40F3-F04E-B2E3-10E6672BA8FF}" type="slidenum">
              <a:rPr lang="en-US" smtClean="0"/>
              <a:pPr/>
              <a:t>35</a:t>
            </a:fld>
            <a:endParaRPr lang="en-US" dirty="0"/>
          </a:p>
        </p:txBody>
      </p:sp>
      <p:sp>
        <p:nvSpPr>
          <p:cNvPr id="6" name="TextBox 5">
            <a:extLst>
              <a:ext uri="{FF2B5EF4-FFF2-40B4-BE49-F238E27FC236}">
                <a16:creationId xmlns:a16="http://schemas.microsoft.com/office/drawing/2014/main" id="{4CC7B1CE-1864-4A98-8BE2-5D0D55C3F962}"/>
              </a:ext>
            </a:extLst>
          </p:cNvPr>
          <p:cNvSpPr txBox="1"/>
          <p:nvPr/>
        </p:nvSpPr>
        <p:spPr>
          <a:xfrm>
            <a:off x="2838031" y="1338212"/>
            <a:ext cx="3145240" cy="830997"/>
          </a:xfrm>
          <a:prstGeom prst="rect">
            <a:avLst/>
          </a:prstGeom>
          <a:solidFill>
            <a:srgbClr val="00B0F0"/>
          </a:solidFill>
          <a:effectLst>
            <a:outerShdw blurRad="50800" dist="38100" dir="2700000" algn="tl" rotWithShape="0">
              <a:prstClr val="black">
                <a:alpha val="40000"/>
              </a:prstClr>
            </a:outerShdw>
          </a:effectLst>
        </p:spPr>
        <p:txBody>
          <a:bodyPr wrap="square" rtlCol="0">
            <a:spAutoFit/>
          </a:bodyPr>
          <a:lstStyle/>
          <a:p>
            <a:r>
              <a:rPr lang="en-US" sz="2400" dirty="0"/>
              <a:t>many particles/bunch  N</a:t>
            </a:r>
            <a:r>
              <a:rPr lang="en-US" sz="2400" baseline="-25000" dirty="0"/>
              <a:t>e</a:t>
            </a:r>
            <a:r>
              <a:rPr lang="en-US" sz="2400" dirty="0"/>
              <a:t> =1.7·10</a:t>
            </a:r>
            <a:r>
              <a:rPr lang="en-US" sz="2400" baseline="30000" dirty="0"/>
              <a:t>11</a:t>
            </a:r>
            <a:r>
              <a:rPr lang="en-US" sz="2400" dirty="0"/>
              <a:t>, N</a:t>
            </a:r>
            <a:r>
              <a:rPr lang="en-US" sz="2400" baseline="-25000" dirty="0"/>
              <a:t>p</a:t>
            </a:r>
            <a:r>
              <a:rPr lang="en-US" sz="2400" dirty="0"/>
              <a:t>=7·10</a:t>
            </a:r>
            <a:r>
              <a:rPr lang="en-US" sz="2400" baseline="30000" dirty="0"/>
              <a:t>10</a:t>
            </a:r>
            <a:endParaRPr lang="en-US" sz="2400" dirty="0"/>
          </a:p>
        </p:txBody>
      </p:sp>
      <p:sp>
        <p:nvSpPr>
          <p:cNvPr id="8" name="TextBox 7">
            <a:extLst>
              <a:ext uri="{FF2B5EF4-FFF2-40B4-BE49-F238E27FC236}">
                <a16:creationId xmlns:a16="http://schemas.microsoft.com/office/drawing/2014/main" id="{5A31EE64-0F7A-4C34-8E65-8FF08E05A6DE}"/>
              </a:ext>
            </a:extLst>
          </p:cNvPr>
          <p:cNvSpPr txBox="1"/>
          <p:nvPr/>
        </p:nvSpPr>
        <p:spPr>
          <a:xfrm>
            <a:off x="751944" y="2248276"/>
            <a:ext cx="3498510" cy="461665"/>
          </a:xfrm>
          <a:prstGeom prst="rect">
            <a:avLst/>
          </a:prstGeom>
          <a:solidFill>
            <a:srgbClr val="00B0F0"/>
          </a:solidFill>
          <a:effectLst>
            <a:outerShdw blurRad="50800" dist="38100" dir="2700000" algn="tl" rotWithShape="0">
              <a:prstClr val="black">
                <a:alpha val="40000"/>
              </a:prstClr>
            </a:outerShdw>
          </a:effectLst>
        </p:spPr>
        <p:txBody>
          <a:bodyPr wrap="square" rtlCol="0">
            <a:spAutoFit/>
          </a:bodyPr>
          <a:lstStyle/>
          <a:p>
            <a:r>
              <a:rPr lang="en-US" sz="2400" dirty="0"/>
              <a:t>many bunches: </a:t>
            </a:r>
            <a:r>
              <a:rPr lang="en-US" sz="2400" dirty="0" err="1"/>
              <a:t>n</a:t>
            </a:r>
            <a:r>
              <a:rPr lang="en-US" sz="2400" baseline="-25000" dirty="0" err="1"/>
              <a:t>b</a:t>
            </a:r>
            <a:r>
              <a:rPr lang="en-US" sz="2400" baseline="-25000" dirty="0"/>
              <a:t> </a:t>
            </a:r>
            <a:r>
              <a:rPr lang="en-US" sz="2400" dirty="0"/>
              <a:t>= 1160 </a:t>
            </a:r>
          </a:p>
        </p:txBody>
      </p:sp>
      <p:sp>
        <p:nvSpPr>
          <p:cNvPr id="10" name="TextBox 9">
            <a:extLst>
              <a:ext uri="{FF2B5EF4-FFF2-40B4-BE49-F238E27FC236}">
                <a16:creationId xmlns:a16="http://schemas.microsoft.com/office/drawing/2014/main" id="{34A813FE-1034-4309-BC55-531E4932B758}"/>
              </a:ext>
            </a:extLst>
          </p:cNvPr>
          <p:cNvSpPr txBox="1"/>
          <p:nvPr/>
        </p:nvSpPr>
        <p:spPr>
          <a:xfrm>
            <a:off x="1163005" y="4299808"/>
            <a:ext cx="4500975" cy="830997"/>
          </a:xfrm>
          <a:prstGeom prst="rect">
            <a:avLst/>
          </a:prstGeom>
          <a:solidFill>
            <a:srgbClr val="00B0F0"/>
          </a:solidFill>
          <a:effectLst>
            <a:outerShdw blurRad="50800" dist="38100" dir="2700000" algn="tl" rotWithShape="0">
              <a:prstClr val="black">
                <a:alpha val="40000"/>
              </a:prstClr>
            </a:outerShdw>
          </a:effectLst>
        </p:spPr>
        <p:txBody>
          <a:bodyPr wrap="square" rtlCol="0">
            <a:spAutoFit/>
          </a:bodyPr>
          <a:lstStyle/>
          <a:p>
            <a:r>
              <a:rPr lang="en-US" sz="2400" dirty="0"/>
              <a:t>Small beam sizes at collision point </a:t>
            </a:r>
          </a:p>
          <a:p>
            <a:r>
              <a:rPr lang="en-US" sz="2400" dirty="0" err="1">
                <a:latin typeface="Symbol" panose="05050102010706020507" pitchFamily="18" charset="2"/>
              </a:rPr>
              <a:t>s</a:t>
            </a:r>
            <a:r>
              <a:rPr lang="en-US" sz="2400" baseline="-25000" dirty="0" err="1"/>
              <a:t>x</a:t>
            </a:r>
            <a:r>
              <a:rPr lang="en-US" sz="2400" dirty="0"/>
              <a:t> = 92</a:t>
            </a:r>
            <a:r>
              <a:rPr lang="en-US" sz="2400" dirty="0">
                <a:latin typeface="Symbol" panose="05050102010706020507" pitchFamily="18" charset="2"/>
              </a:rPr>
              <a:t>m</a:t>
            </a:r>
            <a:r>
              <a:rPr lang="en-US" sz="2400" dirty="0"/>
              <a:t>m    </a:t>
            </a:r>
            <a:r>
              <a:rPr lang="en-US" sz="2400" dirty="0" err="1">
                <a:latin typeface="Symbol" panose="05050102010706020507" pitchFamily="18" charset="2"/>
              </a:rPr>
              <a:t>s</a:t>
            </a:r>
            <a:r>
              <a:rPr lang="en-US" sz="2400" baseline="-25000" dirty="0" err="1"/>
              <a:t>y</a:t>
            </a:r>
            <a:r>
              <a:rPr lang="en-US" sz="2400" dirty="0"/>
              <a:t>= 7.7 </a:t>
            </a:r>
            <a:r>
              <a:rPr lang="en-US" sz="2400" dirty="0">
                <a:latin typeface="Symbol" panose="05050102010706020507" pitchFamily="18" charset="2"/>
              </a:rPr>
              <a:t>m</a:t>
            </a:r>
            <a:r>
              <a:rPr lang="en-US" sz="2400" dirty="0"/>
              <a:t>m</a:t>
            </a:r>
          </a:p>
        </p:txBody>
      </p:sp>
      <p:sp>
        <p:nvSpPr>
          <p:cNvPr id="11" name="Right Brace 10">
            <a:extLst>
              <a:ext uri="{FF2B5EF4-FFF2-40B4-BE49-F238E27FC236}">
                <a16:creationId xmlns:a16="http://schemas.microsoft.com/office/drawing/2014/main" id="{24845BE9-C1EF-4AA4-A295-07A1BD5DC458}"/>
              </a:ext>
            </a:extLst>
          </p:cNvPr>
          <p:cNvSpPr/>
          <p:nvPr/>
        </p:nvSpPr>
        <p:spPr>
          <a:xfrm>
            <a:off x="6038993" y="1443105"/>
            <a:ext cx="146172" cy="165637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4FC2C2FA-FD6A-4688-A7A0-EB19AE760535}"/>
              </a:ext>
            </a:extLst>
          </p:cNvPr>
          <p:cNvSpPr txBox="1"/>
          <p:nvPr/>
        </p:nvSpPr>
        <p:spPr>
          <a:xfrm>
            <a:off x="6358284" y="1408403"/>
            <a:ext cx="1239825" cy="1938992"/>
          </a:xfrm>
          <a:prstGeom prst="rect">
            <a:avLst/>
          </a:prstGeom>
          <a:solidFill>
            <a:srgbClr val="00B0F0"/>
          </a:solidFill>
          <a:ln>
            <a:solidFill>
              <a:srgbClr val="00B0F0"/>
            </a:solidFill>
          </a:ln>
          <a:effectLst>
            <a:outerShdw blurRad="50800" dist="38100" dir="2700000" algn="tl" rotWithShape="0">
              <a:prstClr val="black">
                <a:alpha val="40000"/>
              </a:prstClr>
            </a:outerShdw>
          </a:effectLst>
        </p:spPr>
        <p:txBody>
          <a:bodyPr wrap="square" rtlCol="0">
            <a:spAutoFit/>
          </a:bodyPr>
          <a:lstStyle/>
          <a:p>
            <a:r>
              <a:rPr lang="en-US" sz="2400" dirty="0"/>
              <a:t>Large beam currents</a:t>
            </a:r>
          </a:p>
          <a:p>
            <a:r>
              <a:rPr lang="en-US" sz="2400" dirty="0" err="1"/>
              <a:t>I</a:t>
            </a:r>
            <a:r>
              <a:rPr lang="en-US" sz="2400" baseline="-25000" dirty="0" err="1"/>
              <a:t>e</a:t>
            </a:r>
            <a:r>
              <a:rPr lang="en-US" sz="2400" dirty="0"/>
              <a:t> =2.5 A</a:t>
            </a:r>
          </a:p>
          <a:p>
            <a:r>
              <a:rPr lang="en-US" sz="2400" dirty="0"/>
              <a:t>I</a:t>
            </a:r>
            <a:r>
              <a:rPr lang="en-US" sz="2400" baseline="-25000" dirty="0"/>
              <a:t>p</a:t>
            </a:r>
            <a:r>
              <a:rPr lang="en-US" sz="2400" dirty="0"/>
              <a:t>=1 A</a:t>
            </a:r>
          </a:p>
        </p:txBody>
      </p:sp>
      <p:sp>
        <p:nvSpPr>
          <p:cNvPr id="13" name="Right Brace 12">
            <a:extLst>
              <a:ext uri="{FF2B5EF4-FFF2-40B4-BE49-F238E27FC236}">
                <a16:creationId xmlns:a16="http://schemas.microsoft.com/office/drawing/2014/main" id="{3256C4B1-EE86-4666-9EE9-92EEA5AE600C}"/>
              </a:ext>
            </a:extLst>
          </p:cNvPr>
          <p:cNvSpPr/>
          <p:nvPr/>
        </p:nvSpPr>
        <p:spPr>
          <a:xfrm rot="5400000">
            <a:off x="3967828" y="3621832"/>
            <a:ext cx="219384" cy="401529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19386361-68D9-4A04-B627-238F56C5863E}"/>
              </a:ext>
            </a:extLst>
          </p:cNvPr>
          <p:cNvCxnSpPr>
            <a:cxnSpLocks/>
          </p:cNvCxnSpPr>
          <p:nvPr/>
        </p:nvCxnSpPr>
        <p:spPr>
          <a:xfrm flipH="1">
            <a:off x="2466650" y="2644899"/>
            <a:ext cx="368631" cy="454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6118B15-B3D5-4C94-9FEE-46404AF0ED03}"/>
              </a:ext>
            </a:extLst>
          </p:cNvPr>
          <p:cNvSpPr txBox="1"/>
          <p:nvPr/>
        </p:nvSpPr>
        <p:spPr>
          <a:xfrm>
            <a:off x="35680" y="5920779"/>
            <a:ext cx="9019107" cy="64633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dirty="0"/>
              <a:t>Strong focusing at IP   </a:t>
            </a:r>
            <a:r>
              <a:rPr lang="en-US" dirty="0">
                <a:sym typeface="Wingdings" panose="05000000000000000000" pitchFamily="2" charset="2"/>
              </a:rPr>
              <a:t></a:t>
            </a:r>
            <a:r>
              <a:rPr lang="en-US" dirty="0"/>
              <a:t> short p-bunches , large chromatic effects</a:t>
            </a:r>
            <a:r>
              <a:rPr lang="en-US" dirty="0">
                <a:sym typeface="Wingdings" panose="05000000000000000000" pitchFamily="2" charset="2"/>
              </a:rPr>
              <a:t> appropriate lattice design</a:t>
            </a:r>
            <a:r>
              <a:rPr lang="en-US" dirty="0"/>
              <a:t> </a:t>
            </a:r>
          </a:p>
          <a:p>
            <a:r>
              <a:rPr lang="en-US" dirty="0"/>
              <a:t>small beam emittance </a:t>
            </a:r>
            <a:r>
              <a:rPr lang="en-US" dirty="0">
                <a:sym typeface="Wingdings" panose="05000000000000000000" pitchFamily="2" charset="2"/>
              </a:rPr>
              <a:t></a:t>
            </a:r>
            <a:r>
              <a:rPr lang="en-US" b="1" dirty="0">
                <a:sym typeface="Wingdings" panose="05000000000000000000" pitchFamily="2" charset="2"/>
              </a:rPr>
              <a:t>high energy </a:t>
            </a:r>
            <a:r>
              <a:rPr lang="en-US" b="1" dirty="0"/>
              <a:t>hadron cooling </a:t>
            </a:r>
            <a:r>
              <a:rPr lang="en-US" dirty="0"/>
              <a:t>or frequent bunch replacement)</a:t>
            </a:r>
          </a:p>
        </p:txBody>
      </p:sp>
      <p:sp>
        <p:nvSpPr>
          <p:cNvPr id="24" name="TextBox 23">
            <a:extLst>
              <a:ext uri="{FF2B5EF4-FFF2-40B4-BE49-F238E27FC236}">
                <a16:creationId xmlns:a16="http://schemas.microsoft.com/office/drawing/2014/main" id="{AEC863A3-F2F8-42F4-8C9A-BBB0AB099470}"/>
              </a:ext>
            </a:extLst>
          </p:cNvPr>
          <p:cNvSpPr txBox="1"/>
          <p:nvPr/>
        </p:nvSpPr>
        <p:spPr>
          <a:xfrm>
            <a:off x="7382070" y="1212906"/>
            <a:ext cx="1581150" cy="64633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b="1" dirty="0"/>
              <a:t>Demonstrated</a:t>
            </a:r>
            <a:r>
              <a:rPr lang="en-US" dirty="0"/>
              <a:t> at B-factories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548D8DE-7D58-4B22-8CA7-DC522393982B}"/>
                  </a:ext>
                </a:extLst>
              </p:cNvPr>
              <p:cNvSpPr txBox="1"/>
              <p:nvPr/>
            </p:nvSpPr>
            <p:spPr>
              <a:xfrm>
                <a:off x="6482352" y="3613019"/>
                <a:ext cx="2519193" cy="208018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dirty="0"/>
                  <a:t>Beam densities </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𝑝</m:t>
                              </m:r>
                            </m:sub>
                          </m:sSub>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𝑝</m:t>
                              </m:r>
                            </m:sub>
                          </m:sSub>
                        </m:den>
                      </m:f>
                    </m:oMath>
                  </m:oMathPara>
                </a14:m>
                <a:endParaRPr lang="en-US" dirty="0"/>
              </a:p>
              <a:p>
                <a:r>
                  <a:rPr lang="en-US" dirty="0"/>
                  <a:t>remain within values </a:t>
                </a:r>
                <a:r>
                  <a:rPr lang="en-US" b="1" dirty="0"/>
                  <a:t>demonstrated</a:t>
                </a:r>
                <a:r>
                  <a:rPr lang="en-US" dirty="0"/>
                  <a:t> at RHIC for p and HERA for ep,  B-Factories for </a:t>
                </a:r>
                <a:r>
                  <a:rPr lang="en-US" dirty="0" err="1"/>
                  <a:t>e</a:t>
                </a:r>
                <a:r>
                  <a:rPr lang="en-US" baseline="30000" dirty="0" err="1"/>
                  <a:t>+</a:t>
                </a:r>
                <a:r>
                  <a:rPr lang="en-US" dirty="0" err="1"/>
                  <a:t>e</a:t>
                </a:r>
                <a:r>
                  <a:rPr lang="en-US" baseline="30000" dirty="0"/>
                  <a:t>-</a:t>
                </a:r>
              </a:p>
            </p:txBody>
          </p:sp>
        </mc:Choice>
        <mc:Fallback xmlns="">
          <p:sp>
            <p:nvSpPr>
              <p:cNvPr id="25" name="TextBox 24">
                <a:extLst>
                  <a:ext uri="{FF2B5EF4-FFF2-40B4-BE49-F238E27FC236}">
                    <a16:creationId xmlns:a16="http://schemas.microsoft.com/office/drawing/2014/main" id="{3548D8DE-7D58-4B22-8CA7-DC522393982B}"/>
                  </a:ext>
                </a:extLst>
              </p:cNvPr>
              <p:cNvSpPr txBox="1">
                <a:spLocks noRot="1" noChangeAspect="1" noMove="1" noResize="1" noEditPoints="1" noAdjustHandles="1" noChangeArrowheads="1" noChangeShapeType="1" noTextEdit="1"/>
              </p:cNvSpPr>
              <p:nvPr/>
            </p:nvSpPr>
            <p:spPr>
              <a:xfrm>
                <a:off x="6482352" y="3613019"/>
                <a:ext cx="2519193" cy="2080185"/>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6" name="TextBox 25">
            <a:extLst>
              <a:ext uri="{FF2B5EF4-FFF2-40B4-BE49-F238E27FC236}">
                <a16:creationId xmlns:a16="http://schemas.microsoft.com/office/drawing/2014/main" id="{BB66AE96-D689-48DC-9866-47F246FE35DC}"/>
              </a:ext>
            </a:extLst>
          </p:cNvPr>
          <p:cNvSpPr txBox="1"/>
          <p:nvPr/>
        </p:nvSpPr>
        <p:spPr>
          <a:xfrm>
            <a:off x="186194" y="1495592"/>
            <a:ext cx="1748401" cy="646331"/>
          </a:xfrm>
          <a:prstGeom prst="rect">
            <a:avLst/>
          </a:prstGeom>
          <a:solidFill>
            <a:srgbClr val="00B0F0"/>
          </a:solidFill>
          <a:effectLst>
            <a:outerShdw blurRad="50800" dist="38100" dir="2700000" algn="tl" rotWithShape="0">
              <a:prstClr val="black">
                <a:alpha val="40000"/>
              </a:prstClr>
            </a:outerShdw>
          </a:effectLst>
        </p:spPr>
        <p:txBody>
          <a:bodyPr wrap="square" rtlCol="0">
            <a:spAutoFit/>
          </a:bodyPr>
          <a:lstStyle/>
          <a:p>
            <a:r>
              <a:rPr lang="en-US" dirty="0"/>
              <a:t>Crossing angle 25 mrad</a:t>
            </a:r>
          </a:p>
        </p:txBody>
      </p:sp>
      <p:sp>
        <p:nvSpPr>
          <p:cNvPr id="20" name="TextBox 19">
            <a:extLst>
              <a:ext uri="{FF2B5EF4-FFF2-40B4-BE49-F238E27FC236}">
                <a16:creationId xmlns:a16="http://schemas.microsoft.com/office/drawing/2014/main" id="{CADF9232-E9ED-417D-A14B-C3E2587716CD}"/>
              </a:ext>
            </a:extLst>
          </p:cNvPr>
          <p:cNvSpPr txBox="1"/>
          <p:nvPr/>
        </p:nvSpPr>
        <p:spPr>
          <a:xfrm>
            <a:off x="7901940" y="0"/>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
        <p:nvSpPr>
          <p:cNvPr id="3" name="TextBox 2">
            <a:extLst>
              <a:ext uri="{FF2B5EF4-FFF2-40B4-BE49-F238E27FC236}">
                <a16:creationId xmlns:a16="http://schemas.microsoft.com/office/drawing/2014/main" id="{8865B045-4EAB-4EE3-B16F-C50474C3AE43}"/>
              </a:ext>
            </a:extLst>
          </p:cNvPr>
          <p:cNvSpPr txBox="1"/>
          <p:nvPr/>
        </p:nvSpPr>
        <p:spPr>
          <a:xfrm>
            <a:off x="4572000" y="850232"/>
            <a:ext cx="2435057" cy="36933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b="1" dirty="0"/>
              <a:t>Demonstrated</a:t>
            </a:r>
            <a:r>
              <a:rPr lang="en-US" dirty="0"/>
              <a:t> in RHIC</a:t>
            </a:r>
          </a:p>
        </p:txBody>
      </p:sp>
      <p:sp>
        <p:nvSpPr>
          <p:cNvPr id="23" name="TextBox 22">
            <a:extLst>
              <a:ext uri="{FF2B5EF4-FFF2-40B4-BE49-F238E27FC236}">
                <a16:creationId xmlns:a16="http://schemas.microsoft.com/office/drawing/2014/main" id="{91061644-58F5-44F0-9F02-F87AA26E1CD1}"/>
              </a:ext>
            </a:extLst>
          </p:cNvPr>
          <p:cNvSpPr txBox="1"/>
          <p:nvPr/>
        </p:nvSpPr>
        <p:spPr>
          <a:xfrm>
            <a:off x="312234" y="809727"/>
            <a:ext cx="3938219" cy="36933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b="1" dirty="0"/>
              <a:t>Demonstrated</a:t>
            </a:r>
            <a:r>
              <a:rPr lang="en-US" dirty="0"/>
              <a:t> in e</a:t>
            </a:r>
            <a:r>
              <a:rPr lang="en-US" baseline="30000" dirty="0"/>
              <a:t>+</a:t>
            </a:r>
            <a:r>
              <a:rPr lang="en-US" dirty="0"/>
              <a:t>-e</a:t>
            </a:r>
            <a:r>
              <a:rPr lang="en-US" baseline="30000" dirty="0"/>
              <a:t>-</a:t>
            </a:r>
            <a:r>
              <a:rPr lang="en-US" dirty="0"/>
              <a:t>colliders</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F2279D0-3855-4FB8-B29F-239062E1B503}"/>
                  </a:ext>
                </a:extLst>
              </p:cNvPr>
              <p:cNvSpPr txBox="1"/>
              <p:nvPr/>
            </p:nvSpPr>
            <p:spPr>
              <a:xfrm>
                <a:off x="216246" y="3039827"/>
                <a:ext cx="5736187" cy="815223"/>
              </a:xfrm>
              <a:prstGeom prst="rect">
                <a:avLst/>
              </a:prstGeom>
              <a:noFill/>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𝐿</m:t>
                      </m:r>
                      <m:r>
                        <a:rPr lang="en-US" sz="2400" b="0" i="1" smtClean="0">
                          <a:solidFill>
                            <a:schemeClr val="tx1"/>
                          </a:solidFill>
                          <a:latin typeface="Cambria Math" panose="02040503050406030204" pitchFamily="18" charset="0"/>
                        </a:rPr>
                        <m:t>= </m:t>
                      </m:r>
                      <m:f>
                        <m:fPr>
                          <m:ctrlPr>
                            <a:rPr lang="en-US" sz="2400" b="0" i="1" smtClean="0">
                              <a:solidFill>
                                <a:schemeClr val="tx1"/>
                              </a:solidFill>
                              <a:latin typeface="Cambria Math" panose="02040503050406030204" pitchFamily="18" charset="0"/>
                            </a:rPr>
                          </m:ctrlPr>
                        </m:fPr>
                        <m:num>
                          <m:sSub>
                            <m:sSubPr>
                              <m:ctrlPr>
                                <a:rPr lang="en-US" sz="2400" b="0" i="1" smtClean="0">
                                  <a:solidFill>
                                    <a:schemeClr val="tx1"/>
                                  </a:solidFill>
                                  <a:latin typeface="Cambria Math" panose="02040503050406030204" pitchFamily="18" charset="0"/>
                                </a:rPr>
                              </m:ctrlPr>
                            </m:sSub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0.86</m:t>
                                  </m:r>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rPr>
                                    <m:t>𝑓</m:t>
                                  </m:r>
                                </m:e>
                                <m:sub>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rPr>
                                <m:t>𝑛</m:t>
                              </m:r>
                            </m:e>
                            <m:sub>
                              <m:r>
                                <a:rPr lang="en-US" sz="2400" b="0" i="1" smtClean="0">
                                  <a:solidFill>
                                    <a:schemeClr val="tx1"/>
                                  </a:solidFill>
                                  <a:latin typeface="Cambria Math" panose="02040503050406030204" pitchFamily="18" charset="0"/>
                                </a:rPr>
                                <m:t>𝑏</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rPr>
                                <m:t>𝑁</m:t>
                              </m:r>
                            </m:e>
                            <m:sub>
                              <m:r>
                                <a:rPr lang="en-US" sz="2400" b="0" i="1" smtClean="0">
                                  <a:solidFill>
                                    <a:schemeClr val="tx1"/>
                                  </a:solidFill>
                                  <a:latin typeface="Cambria Math" panose="02040503050406030204" pitchFamily="18" charset="0"/>
                                </a:rPr>
                                <m:t>𝑒</m:t>
                              </m:r>
                            </m:sub>
                          </m:sSub>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𝑁</m:t>
                              </m:r>
                            </m:e>
                            <m:sub>
                              <m:r>
                                <a:rPr lang="en-US" sz="2400" b="0" i="1" smtClean="0">
                                  <a:solidFill>
                                    <a:schemeClr val="tx1"/>
                                  </a:solidFill>
                                  <a:latin typeface="Cambria Math" panose="02040503050406030204" pitchFamily="18" charset="0"/>
                                </a:rPr>
                                <m:t>𝑝</m:t>
                              </m:r>
                            </m:sub>
                          </m:sSub>
                        </m:num>
                        <m:den>
                          <m:r>
                            <a:rPr lang="en-US" sz="2400" b="0" i="1" smtClean="0">
                              <a:solidFill>
                                <a:schemeClr val="tx1"/>
                              </a:solidFill>
                              <a:latin typeface="Cambria Math" panose="02040503050406030204" pitchFamily="18" charset="0"/>
                            </a:rPr>
                            <m:t>4</m:t>
                          </m:r>
                          <m:r>
                            <a:rPr lang="en-US" sz="2400" b="0" i="1" smtClean="0">
                              <a:solidFill>
                                <a:schemeClr val="tx1"/>
                              </a:solidFill>
                              <a:latin typeface="Cambria Math" panose="02040503050406030204" pitchFamily="18" charset="0"/>
                              <a:ea typeface="Cambria Math" panose="02040503050406030204" pitchFamily="18" charset="0"/>
                            </a:rPr>
                            <m:t>𝜋</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𝜎</m:t>
                              </m:r>
                            </m:e>
                            <m:sub>
                              <m:r>
                                <a:rPr lang="en-US" sz="2400" b="0" i="1" smtClean="0">
                                  <a:solidFill>
                                    <a:schemeClr val="tx1"/>
                                  </a:solidFill>
                                  <a:latin typeface="Cambria Math" panose="02040503050406030204" pitchFamily="18" charset="0"/>
                                  <a:ea typeface="Cambria Math" panose="02040503050406030204" pitchFamily="18" charset="0"/>
                                </a:rPr>
                                <m:t>𝑥</m:t>
                              </m:r>
                            </m:sub>
                          </m:sSub>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𝜎</m:t>
                              </m:r>
                            </m:e>
                            <m:sub>
                              <m:r>
                                <a:rPr lang="en-US" sz="2400" b="0" i="1" smtClean="0">
                                  <a:solidFill>
                                    <a:schemeClr val="tx1"/>
                                  </a:solidFill>
                                  <a:latin typeface="Cambria Math" panose="02040503050406030204" pitchFamily="18" charset="0"/>
                                  <a:ea typeface="Cambria Math" panose="02040503050406030204" pitchFamily="18" charset="0"/>
                                </a:rPr>
                                <m:t>𝑦</m:t>
                              </m:r>
                            </m:sub>
                          </m:sSub>
                        </m:den>
                      </m:f>
                      <m:r>
                        <a:rPr lang="en-US" sz="2400" b="0" i="1" smtClean="0">
                          <a:solidFill>
                            <a:schemeClr val="tx1"/>
                          </a:solidFill>
                          <a:latin typeface="Cambria Math" panose="02040503050406030204" pitchFamily="18" charset="0"/>
                          <a:ea typeface="Cambria Math" panose="02040503050406030204" pitchFamily="18" charset="0"/>
                        </a:rPr>
                        <m:t>=</m:t>
                      </m:r>
                      <m:sSup>
                        <m:sSupPr>
                          <m:ctrlPr>
                            <a:rPr lang="en-US" sz="2400" b="0" i="1" smtClean="0">
                              <a:solidFill>
                                <a:schemeClr val="tx1"/>
                              </a:solidFill>
                              <a:latin typeface="Cambria Math" panose="02040503050406030204" pitchFamily="18" charset="0"/>
                              <a:ea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10</m:t>
                          </m:r>
                        </m:e>
                        <m:sup>
                          <m:r>
                            <a:rPr lang="en-US" sz="2400" b="0" i="1" smtClean="0">
                              <a:solidFill>
                                <a:schemeClr val="tx1"/>
                              </a:solidFill>
                              <a:latin typeface="Cambria Math" panose="02040503050406030204" pitchFamily="18" charset="0"/>
                              <a:ea typeface="Cambria Math" panose="02040503050406030204" pitchFamily="18" charset="0"/>
                            </a:rPr>
                            <m:t>34</m:t>
                          </m:r>
                        </m:sup>
                      </m:sSup>
                      <m:sSup>
                        <m:sSupPr>
                          <m:ctrlPr>
                            <a:rPr lang="en-US" sz="2400" b="0" i="1" smtClean="0">
                              <a:solidFill>
                                <a:schemeClr val="tx1"/>
                              </a:solidFill>
                              <a:latin typeface="Cambria Math" panose="02040503050406030204" pitchFamily="18" charset="0"/>
                              <a:ea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𝑐𝑚</m:t>
                          </m:r>
                        </m:e>
                        <m:sup>
                          <m:r>
                            <a:rPr lang="en-US" sz="2400" b="0" i="1" smtClean="0">
                              <a:solidFill>
                                <a:schemeClr val="tx1"/>
                              </a:solidFill>
                              <a:latin typeface="Cambria Math" panose="02040503050406030204" pitchFamily="18" charset="0"/>
                              <a:ea typeface="Cambria Math" panose="02040503050406030204" pitchFamily="18" charset="0"/>
                            </a:rPr>
                            <m:t>−2</m:t>
                          </m:r>
                        </m:sup>
                      </m:sSup>
                      <m:sSup>
                        <m:sSupPr>
                          <m:ctrlPr>
                            <a:rPr lang="en-US" sz="2400" b="0" i="1" smtClean="0">
                              <a:solidFill>
                                <a:schemeClr val="tx1"/>
                              </a:solidFill>
                              <a:latin typeface="Cambria Math" panose="02040503050406030204" pitchFamily="18" charset="0"/>
                              <a:ea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𝑠</m:t>
                          </m:r>
                        </m:e>
                        <m:sup>
                          <m:r>
                            <a:rPr lang="en-US" sz="2400" b="0" i="1" smtClean="0">
                              <a:solidFill>
                                <a:schemeClr val="tx1"/>
                              </a:solidFill>
                              <a:latin typeface="Cambria Math" panose="02040503050406030204" pitchFamily="18" charset="0"/>
                              <a:ea typeface="Cambria Math" panose="02040503050406030204" pitchFamily="18" charset="0"/>
                            </a:rPr>
                            <m:t>−1</m:t>
                          </m:r>
                        </m:sup>
                      </m:sSup>
                    </m:oMath>
                  </m:oMathPara>
                </a14:m>
                <a:endParaRPr lang="en-US" sz="2400" dirty="0"/>
              </a:p>
            </p:txBody>
          </p:sp>
        </mc:Choice>
        <mc:Fallback xmlns="">
          <p:sp>
            <p:nvSpPr>
              <p:cNvPr id="31" name="TextBox 30">
                <a:extLst>
                  <a:ext uri="{FF2B5EF4-FFF2-40B4-BE49-F238E27FC236}">
                    <a16:creationId xmlns:a16="http://schemas.microsoft.com/office/drawing/2014/main" id="{8F2279D0-3855-4FB8-B29F-239062E1B503}"/>
                  </a:ext>
                </a:extLst>
              </p:cNvPr>
              <p:cNvSpPr txBox="1">
                <a:spLocks noRot="1" noChangeAspect="1" noMove="1" noResize="1" noEditPoints="1" noAdjustHandles="1" noChangeArrowheads="1" noChangeShapeType="1" noTextEdit="1"/>
              </p:cNvSpPr>
              <p:nvPr/>
            </p:nvSpPr>
            <p:spPr>
              <a:xfrm>
                <a:off x="216246" y="3039827"/>
                <a:ext cx="5736187" cy="815223"/>
              </a:xfrm>
              <a:prstGeom prst="rect">
                <a:avLst/>
              </a:prstGeom>
              <a:blipFill>
                <a:blip r:embed="rId4"/>
                <a:stretch>
                  <a:fillRect/>
                </a:stretch>
              </a:blipFill>
              <a:effectLst/>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8B28FB66-F5C1-4B73-8413-85A2AD91510E}"/>
              </a:ext>
            </a:extLst>
          </p:cNvPr>
          <p:cNvCxnSpPr>
            <a:cxnSpLocks/>
          </p:cNvCxnSpPr>
          <p:nvPr/>
        </p:nvCxnSpPr>
        <p:spPr>
          <a:xfrm flipH="1" flipV="1">
            <a:off x="1644953" y="1998032"/>
            <a:ext cx="971828" cy="3283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896FB89-59A6-46DB-8DEE-AC363195281F}"/>
              </a:ext>
            </a:extLst>
          </p:cNvPr>
          <p:cNvCxnSpPr>
            <a:cxnSpLocks/>
          </p:cNvCxnSpPr>
          <p:nvPr/>
        </p:nvCxnSpPr>
        <p:spPr>
          <a:xfrm flipH="1" flipV="1">
            <a:off x="1836247" y="1115572"/>
            <a:ext cx="1054149" cy="828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6916FD2-4677-4E2A-AF8B-B9AF2187F33B}"/>
              </a:ext>
            </a:extLst>
          </p:cNvPr>
          <p:cNvCxnSpPr>
            <a:cxnSpLocks/>
          </p:cNvCxnSpPr>
          <p:nvPr/>
        </p:nvCxnSpPr>
        <p:spPr>
          <a:xfrm flipV="1">
            <a:off x="5602373" y="1242252"/>
            <a:ext cx="227158" cy="5006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344E210-0BCE-4008-A27C-B9E8F7C0A654}"/>
              </a:ext>
            </a:extLst>
          </p:cNvPr>
          <p:cNvCxnSpPr>
            <a:cxnSpLocks/>
          </p:cNvCxnSpPr>
          <p:nvPr/>
        </p:nvCxnSpPr>
        <p:spPr>
          <a:xfrm flipV="1">
            <a:off x="7504296" y="1818757"/>
            <a:ext cx="346163" cy="823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74BB34F-5DAE-4E21-B23E-664109040AC2}"/>
              </a:ext>
            </a:extLst>
          </p:cNvPr>
          <p:cNvCxnSpPr>
            <a:cxnSpLocks/>
          </p:cNvCxnSpPr>
          <p:nvPr/>
        </p:nvCxnSpPr>
        <p:spPr>
          <a:xfrm>
            <a:off x="2579379" y="3817494"/>
            <a:ext cx="115872" cy="4823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092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66D9-FCDF-4387-8D59-EA9E2EB42960}"/>
              </a:ext>
            </a:extLst>
          </p:cNvPr>
          <p:cNvSpPr>
            <a:spLocks noGrp="1"/>
          </p:cNvSpPr>
          <p:nvPr>
            <p:ph type="title"/>
          </p:nvPr>
        </p:nvSpPr>
        <p:spPr>
          <a:xfrm>
            <a:off x="102034" y="159626"/>
            <a:ext cx="7886700" cy="410999"/>
          </a:xfrm>
        </p:spPr>
        <p:txBody>
          <a:bodyPr>
            <a:normAutofit fontScale="90000"/>
          </a:bodyPr>
          <a:lstStyle/>
          <a:p>
            <a:r>
              <a:rPr lang="en-US" sz="3200" dirty="0"/>
              <a:t>BNL EIC Luminosity</a:t>
            </a:r>
          </a:p>
        </p:txBody>
      </p:sp>
      <p:sp>
        <p:nvSpPr>
          <p:cNvPr id="4" name="TextBox 3">
            <a:extLst>
              <a:ext uri="{FF2B5EF4-FFF2-40B4-BE49-F238E27FC236}">
                <a16:creationId xmlns:a16="http://schemas.microsoft.com/office/drawing/2014/main" id="{96F23615-DBE0-49A0-882E-7F51E68E0604}"/>
              </a:ext>
            </a:extLst>
          </p:cNvPr>
          <p:cNvSpPr txBox="1"/>
          <p:nvPr/>
        </p:nvSpPr>
        <p:spPr>
          <a:xfrm>
            <a:off x="7894320" y="0"/>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
        <p:nvSpPr>
          <p:cNvPr id="5" name="TextBox 4">
            <a:extLst>
              <a:ext uri="{FF2B5EF4-FFF2-40B4-BE49-F238E27FC236}">
                <a16:creationId xmlns:a16="http://schemas.microsoft.com/office/drawing/2014/main" id="{C893552A-4082-422D-8E8E-3B5926A81D09}"/>
              </a:ext>
            </a:extLst>
          </p:cNvPr>
          <p:cNvSpPr txBox="1"/>
          <p:nvPr/>
        </p:nvSpPr>
        <p:spPr>
          <a:xfrm>
            <a:off x="102034" y="586385"/>
            <a:ext cx="8617663" cy="92333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BNL EIC high luminosity design is based on lessons learned from existing or previous colliders and ambitious parameters which have, however,  been demonstrated for the most part on existing or previous colliders </a:t>
            </a:r>
          </a:p>
        </p:txBody>
      </p:sp>
      <p:sp>
        <p:nvSpPr>
          <p:cNvPr id="6" name="Content Placeholder 2">
            <a:extLst>
              <a:ext uri="{FF2B5EF4-FFF2-40B4-BE49-F238E27FC236}">
                <a16:creationId xmlns:a16="http://schemas.microsoft.com/office/drawing/2014/main" id="{A68B503A-F304-4780-96FB-FA2988F01DAB}"/>
              </a:ext>
            </a:extLst>
          </p:cNvPr>
          <p:cNvSpPr>
            <a:spLocks noGrp="1"/>
          </p:cNvSpPr>
          <p:nvPr>
            <p:ph idx="1"/>
          </p:nvPr>
        </p:nvSpPr>
        <p:spPr>
          <a:xfrm>
            <a:off x="40144" y="1515841"/>
            <a:ext cx="3510096" cy="5262979"/>
          </a:xfrm>
          <a:solidFill>
            <a:schemeClr val="accent4">
              <a:lumMod val="20000"/>
              <a:lumOff val="80000"/>
            </a:schemeClr>
          </a:solidFill>
        </p:spPr>
        <p:txBody>
          <a:bodyPr>
            <a:normAutofit lnSpcReduction="10000"/>
          </a:bodyPr>
          <a:lstStyle/>
          <a:p>
            <a:pPr marL="0" indent="0">
              <a:lnSpc>
                <a:spcPct val="100000"/>
              </a:lnSpc>
              <a:spcBef>
                <a:spcPts val="0"/>
              </a:spcBef>
              <a:buNone/>
            </a:pPr>
            <a:r>
              <a:rPr lang="en-US" sz="1800" u="sng" dirty="0"/>
              <a:t>Parameters</a:t>
            </a:r>
          </a:p>
          <a:p>
            <a:pPr marL="0" indent="0">
              <a:lnSpc>
                <a:spcPct val="100000"/>
              </a:lnSpc>
              <a:spcBef>
                <a:spcPts val="0"/>
              </a:spcBef>
              <a:buNone/>
            </a:pPr>
            <a:r>
              <a:rPr lang="en-US" sz="1800" dirty="0"/>
              <a:t>number of bunches </a:t>
            </a:r>
            <a:r>
              <a:rPr lang="en-US" sz="1800" dirty="0" err="1"/>
              <a:t>n</a:t>
            </a:r>
            <a:r>
              <a:rPr lang="en-US" sz="1800" baseline="-25000" dirty="0" err="1"/>
              <a:t>b</a:t>
            </a:r>
            <a:r>
              <a:rPr lang="en-US" sz="1800" dirty="0"/>
              <a:t>=1160</a:t>
            </a:r>
          </a:p>
          <a:p>
            <a:pPr marL="0" indent="0">
              <a:lnSpc>
                <a:spcPct val="100000"/>
              </a:lnSpc>
              <a:spcBef>
                <a:spcPts val="0"/>
              </a:spcBef>
              <a:buNone/>
            </a:pPr>
            <a:r>
              <a:rPr lang="en-US" sz="1800" dirty="0"/>
              <a:t>number of e/bunch  N</a:t>
            </a:r>
            <a:r>
              <a:rPr lang="en-US" sz="1800" baseline="-25000" dirty="0"/>
              <a:t>e</a:t>
            </a:r>
            <a:r>
              <a:rPr lang="en-US" sz="1800" dirty="0"/>
              <a:t>=1.7·10</a:t>
            </a:r>
            <a:r>
              <a:rPr lang="en-US" sz="1800" baseline="30000" dirty="0"/>
              <a:t>11</a:t>
            </a:r>
          </a:p>
          <a:p>
            <a:pPr marL="0" indent="0">
              <a:lnSpc>
                <a:spcPct val="100000"/>
              </a:lnSpc>
              <a:spcBef>
                <a:spcPts val="0"/>
              </a:spcBef>
              <a:buNone/>
            </a:pPr>
            <a:r>
              <a:rPr lang="en-US" sz="1800" dirty="0"/>
              <a:t>number of p/bunch  N</a:t>
            </a:r>
            <a:r>
              <a:rPr lang="en-US" sz="1800" baseline="-25000" dirty="0"/>
              <a:t>p</a:t>
            </a:r>
            <a:r>
              <a:rPr lang="en-US" sz="1800" dirty="0"/>
              <a:t>=0.7·10</a:t>
            </a:r>
            <a:r>
              <a:rPr lang="en-US" sz="1800" baseline="30000" dirty="0"/>
              <a:t>11</a:t>
            </a:r>
          </a:p>
          <a:p>
            <a:pPr marL="0" indent="0">
              <a:lnSpc>
                <a:spcPct val="100000"/>
              </a:lnSpc>
              <a:spcBef>
                <a:spcPts val="0"/>
              </a:spcBef>
              <a:buNone/>
            </a:pPr>
            <a:r>
              <a:rPr lang="en-US" sz="1800" dirty="0" err="1"/>
              <a:t>Horiz</a:t>
            </a:r>
            <a:r>
              <a:rPr lang="en-US" sz="1800" dirty="0"/>
              <a:t>. beam size at IP </a:t>
            </a:r>
            <a:r>
              <a:rPr lang="en-US" sz="1800" dirty="0" err="1">
                <a:latin typeface="Symbol" panose="05050102010706020507" pitchFamily="18" charset="2"/>
              </a:rPr>
              <a:t>s</a:t>
            </a:r>
            <a:r>
              <a:rPr lang="en-US" sz="1800" baseline="-25000" dirty="0" err="1"/>
              <a:t>x</a:t>
            </a:r>
            <a:r>
              <a:rPr lang="en-US" sz="1800" dirty="0"/>
              <a:t>=92</a:t>
            </a:r>
            <a:r>
              <a:rPr lang="en-US" sz="1800" dirty="0">
                <a:latin typeface="Symbol" panose="05050102010706020507" pitchFamily="18" charset="2"/>
              </a:rPr>
              <a:t>m</a:t>
            </a:r>
            <a:r>
              <a:rPr lang="en-US" sz="1800" dirty="0"/>
              <a:t>m</a:t>
            </a:r>
          </a:p>
          <a:p>
            <a:pPr marL="0" indent="0">
              <a:lnSpc>
                <a:spcPct val="100000"/>
              </a:lnSpc>
              <a:spcBef>
                <a:spcPts val="0"/>
              </a:spcBef>
              <a:buNone/>
            </a:pPr>
            <a:r>
              <a:rPr lang="en-US" sz="1800" dirty="0" err="1"/>
              <a:t>Vertic</a:t>
            </a:r>
            <a:r>
              <a:rPr lang="en-US" sz="1800" dirty="0"/>
              <a:t>. beam size at IP </a:t>
            </a:r>
            <a:r>
              <a:rPr lang="en-US" sz="1800" dirty="0" err="1">
                <a:latin typeface="Symbol" panose="05050102010706020507" pitchFamily="18" charset="2"/>
              </a:rPr>
              <a:t>s</a:t>
            </a:r>
            <a:r>
              <a:rPr lang="en-US" sz="1800" baseline="-25000" dirty="0" err="1">
                <a:latin typeface="Arial" panose="020B0604020202020204" pitchFamily="34" charset="0"/>
                <a:cs typeface="Arial" panose="020B0604020202020204" pitchFamily="34" charset="0"/>
              </a:rPr>
              <a:t>y</a:t>
            </a:r>
            <a:r>
              <a:rPr lang="en-US" sz="1800" dirty="0"/>
              <a:t>= 8</a:t>
            </a:r>
            <a:r>
              <a:rPr lang="en-US" sz="1800" dirty="0">
                <a:latin typeface="Symbol" panose="05050102010706020507" pitchFamily="18" charset="2"/>
              </a:rPr>
              <a:t>m</a:t>
            </a:r>
            <a:r>
              <a:rPr lang="en-US" sz="1800" dirty="0"/>
              <a:t>m</a:t>
            </a:r>
          </a:p>
          <a:p>
            <a:pPr marL="0" indent="0">
              <a:lnSpc>
                <a:spcPct val="100000"/>
              </a:lnSpc>
              <a:spcBef>
                <a:spcPts val="0"/>
              </a:spcBef>
              <a:buNone/>
            </a:pPr>
            <a:r>
              <a:rPr lang="en-US" sz="1800" dirty="0"/>
              <a:t>Electron and protons same </a:t>
            </a:r>
            <a:r>
              <a:rPr lang="en-US" sz="1800" dirty="0" err="1">
                <a:latin typeface="Symbol" panose="05050102010706020507" pitchFamily="18" charset="2"/>
              </a:rPr>
              <a:t>s</a:t>
            </a:r>
            <a:r>
              <a:rPr lang="en-US" sz="1800" baseline="-25000" dirty="0" err="1"/>
              <a:t>x,y</a:t>
            </a:r>
            <a:endParaRPr lang="en-US" sz="1800" baseline="-25000" dirty="0"/>
          </a:p>
          <a:p>
            <a:pPr marL="0" indent="0">
              <a:lnSpc>
                <a:spcPct val="100000"/>
              </a:lnSpc>
              <a:spcBef>
                <a:spcPts val="0"/>
              </a:spcBef>
              <a:buNone/>
            </a:pPr>
            <a:endParaRPr lang="en-US" sz="1800" baseline="-25000" dirty="0"/>
          </a:p>
          <a:p>
            <a:pPr marL="0" indent="0">
              <a:lnSpc>
                <a:spcPct val="100000"/>
              </a:lnSpc>
              <a:spcBef>
                <a:spcPts val="0"/>
              </a:spcBef>
              <a:buNone/>
            </a:pPr>
            <a:endParaRPr lang="en-US" sz="1800" dirty="0">
              <a:sym typeface="Wingdings" panose="05000000000000000000" pitchFamily="2" charset="2"/>
            </a:endParaRPr>
          </a:p>
          <a:p>
            <a:pPr marL="0" indent="0">
              <a:lnSpc>
                <a:spcPct val="100000"/>
              </a:lnSpc>
              <a:spcBef>
                <a:spcPts val="0"/>
              </a:spcBef>
              <a:buNone/>
            </a:pPr>
            <a:endParaRPr lang="en-US" sz="2200" dirty="0">
              <a:sym typeface="Wingdings" panose="05000000000000000000" pitchFamily="2" charset="2"/>
            </a:endParaRPr>
          </a:p>
          <a:p>
            <a:pPr marL="0" indent="0">
              <a:lnSpc>
                <a:spcPct val="100000"/>
              </a:lnSpc>
              <a:spcBef>
                <a:spcPts val="0"/>
              </a:spcBef>
              <a:buNone/>
            </a:pPr>
            <a:endParaRPr lang="en-US" sz="1800" dirty="0">
              <a:sym typeface="Wingdings" panose="05000000000000000000" pitchFamily="2" charset="2"/>
            </a:endParaRPr>
          </a:p>
          <a:p>
            <a:pPr marL="0" indent="0">
              <a:lnSpc>
                <a:spcPct val="100000"/>
              </a:lnSpc>
              <a:spcBef>
                <a:spcPts val="0"/>
              </a:spcBef>
              <a:buNone/>
            </a:pPr>
            <a:endParaRPr lang="en-US" sz="1800" dirty="0">
              <a:sym typeface="Wingdings" panose="05000000000000000000" pitchFamily="2" charset="2"/>
            </a:endParaRPr>
          </a:p>
          <a:p>
            <a:pPr marL="0" indent="0">
              <a:lnSpc>
                <a:spcPct val="100000"/>
              </a:lnSpc>
              <a:spcBef>
                <a:spcPts val="0"/>
              </a:spcBef>
              <a:buNone/>
            </a:pPr>
            <a:endParaRPr lang="en-US" sz="1800" dirty="0">
              <a:sym typeface="Wingdings" panose="05000000000000000000" pitchFamily="2" charset="2"/>
            </a:endParaRPr>
          </a:p>
          <a:p>
            <a:pPr marL="0" indent="0">
              <a:lnSpc>
                <a:spcPct val="100000"/>
              </a:lnSpc>
              <a:spcBef>
                <a:spcPts val="0"/>
              </a:spcBef>
              <a:buNone/>
            </a:pPr>
            <a:endParaRPr lang="en-US" sz="1800" dirty="0">
              <a:sym typeface="Wingdings" panose="05000000000000000000" pitchFamily="2" charset="2"/>
            </a:endParaRPr>
          </a:p>
          <a:p>
            <a:pPr marL="0" indent="0">
              <a:lnSpc>
                <a:spcPct val="100000"/>
              </a:lnSpc>
              <a:spcBef>
                <a:spcPts val="0"/>
              </a:spcBef>
              <a:buNone/>
            </a:pPr>
            <a:endParaRPr lang="en-US" sz="1800" dirty="0">
              <a:sym typeface="Wingdings" panose="05000000000000000000" pitchFamily="2" charset="2"/>
            </a:endParaRPr>
          </a:p>
          <a:p>
            <a:pPr marL="0" indent="0">
              <a:lnSpc>
                <a:spcPct val="100000"/>
              </a:lnSpc>
              <a:spcBef>
                <a:spcPts val="0"/>
              </a:spcBef>
              <a:buNone/>
            </a:pPr>
            <a:r>
              <a:rPr lang="en-US" sz="1800" dirty="0">
                <a:sym typeface="Wingdings" panose="05000000000000000000" pitchFamily="2" charset="2"/>
              </a:rPr>
              <a:t>Tune shift for particles in opposite beam</a:t>
            </a:r>
          </a:p>
          <a:p>
            <a:pPr marL="0" indent="0">
              <a:lnSpc>
                <a:spcPct val="100000"/>
              </a:lnSpc>
              <a:spcBef>
                <a:spcPts val="0"/>
              </a:spcBef>
              <a:buNone/>
            </a:pPr>
            <a:r>
              <a:rPr lang="en-US" sz="1800" dirty="0" err="1">
                <a:latin typeface="Symbol" panose="05050102010706020507" pitchFamily="18" charset="2"/>
                <a:sym typeface="Wingdings" panose="05000000000000000000" pitchFamily="2" charset="2"/>
              </a:rPr>
              <a:t>z</a:t>
            </a:r>
            <a:r>
              <a:rPr lang="en-US" sz="1800" baseline="-25000" dirty="0" err="1">
                <a:sym typeface="Wingdings" panose="05000000000000000000" pitchFamily="2" charset="2"/>
              </a:rPr>
              <a:t>x,ye</a:t>
            </a:r>
            <a:r>
              <a:rPr lang="en-US" sz="1800" dirty="0">
                <a:sym typeface="Wingdings" panose="05000000000000000000" pitchFamily="2" charset="2"/>
              </a:rPr>
              <a:t>= 0.09, 0.09</a:t>
            </a:r>
          </a:p>
          <a:p>
            <a:pPr marL="0" indent="0">
              <a:lnSpc>
                <a:spcPct val="100000"/>
              </a:lnSpc>
              <a:spcBef>
                <a:spcPts val="0"/>
              </a:spcBef>
              <a:buNone/>
            </a:pPr>
            <a:r>
              <a:rPr lang="en-US" sz="1800" dirty="0" err="1">
                <a:latin typeface="Symbol" panose="05050102010706020507" pitchFamily="18" charset="2"/>
                <a:sym typeface="Wingdings" panose="05000000000000000000" pitchFamily="2" charset="2"/>
              </a:rPr>
              <a:t>z</a:t>
            </a:r>
            <a:r>
              <a:rPr lang="en-US" sz="1800" baseline="-25000" dirty="0" err="1">
                <a:sym typeface="Wingdings" panose="05000000000000000000" pitchFamily="2" charset="2"/>
              </a:rPr>
              <a:t>x,yp</a:t>
            </a:r>
            <a:r>
              <a:rPr lang="en-US" sz="1800" dirty="0">
                <a:sym typeface="Wingdings" panose="05000000000000000000" pitchFamily="2" charset="2"/>
              </a:rPr>
              <a:t>= 0.01, 0.01</a:t>
            </a:r>
            <a:endParaRPr lang="en-US" sz="1800" dirty="0"/>
          </a:p>
          <a:p>
            <a:pPr marL="0" indent="0">
              <a:lnSpc>
                <a:spcPct val="100000"/>
              </a:lnSpc>
              <a:spcBef>
                <a:spcPts val="0"/>
              </a:spcBef>
              <a:buNone/>
            </a:pPr>
            <a:endParaRPr lang="en-US" sz="1800" baseline="30000" dirty="0"/>
          </a:p>
          <a:p>
            <a:pPr marL="0" indent="0">
              <a:lnSpc>
                <a:spcPct val="100000"/>
              </a:lnSpc>
              <a:spcBef>
                <a:spcPts val="0"/>
              </a:spcBef>
              <a:buNone/>
            </a:pPr>
            <a:endParaRPr lang="en-US" sz="1800" dirty="0"/>
          </a:p>
          <a:p>
            <a:pPr marL="0" indent="0">
              <a:buNone/>
            </a:pPr>
            <a:endParaRPr lang="en-US" sz="1800" u="sng" dirty="0"/>
          </a:p>
        </p:txBody>
      </p:sp>
      <p:sp>
        <p:nvSpPr>
          <p:cNvPr id="8" name="TextBox 7">
            <a:extLst>
              <a:ext uri="{FF2B5EF4-FFF2-40B4-BE49-F238E27FC236}">
                <a16:creationId xmlns:a16="http://schemas.microsoft.com/office/drawing/2014/main" id="{1FE9ACF1-6187-43BE-B06D-66BB5B9EF289}"/>
              </a:ext>
            </a:extLst>
          </p:cNvPr>
          <p:cNvSpPr txBox="1"/>
          <p:nvPr/>
        </p:nvSpPr>
        <p:spPr>
          <a:xfrm>
            <a:off x="3522936" y="1515842"/>
            <a:ext cx="3174675" cy="5262979"/>
          </a:xfrm>
          <a:prstGeom prst="rect">
            <a:avLst/>
          </a:prstGeom>
          <a:solidFill>
            <a:schemeClr val="accent3">
              <a:lumMod val="20000"/>
              <a:lumOff val="80000"/>
            </a:schemeClr>
          </a:solidFill>
        </p:spPr>
        <p:txBody>
          <a:bodyPr wrap="square" rtlCol="0">
            <a:spAutoFit/>
          </a:bodyPr>
          <a:lstStyle/>
          <a:p>
            <a:r>
              <a:rPr lang="en-US" u="sng" dirty="0">
                <a:latin typeface="Arial" panose="020B0604020202020204" pitchFamily="34" charset="0"/>
                <a:cs typeface="Arial" panose="020B0604020202020204" pitchFamily="34" charset="0"/>
              </a:rPr>
              <a:t>Implies</a:t>
            </a:r>
          </a:p>
          <a:p>
            <a:r>
              <a:rPr lang="en-US" dirty="0">
                <a:latin typeface="Arial" panose="020B0604020202020204" pitchFamily="34" charset="0"/>
                <a:cs typeface="Arial" panose="020B0604020202020204" pitchFamily="34" charset="0"/>
              </a:rPr>
              <a:t>Crossing angle </a:t>
            </a:r>
            <a:r>
              <a:rPr lang="en-US" dirty="0">
                <a:latin typeface="Symbol" panose="05050102010706020507" pitchFamily="18" charset="2"/>
                <a:cs typeface="Arial" panose="020B0604020202020204" pitchFamily="34" charset="0"/>
              </a:rPr>
              <a:t>q</a:t>
            </a:r>
            <a:r>
              <a:rPr lang="en-US" baseline="-25000" dirty="0">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25mrad</a:t>
            </a:r>
          </a:p>
          <a:p>
            <a:r>
              <a:rPr lang="en-US" dirty="0" err="1">
                <a:latin typeface="Arial" panose="020B0604020202020204" pitchFamily="34" charset="0"/>
                <a:cs typeface="Arial" panose="020B0604020202020204" pitchFamily="34" charset="0"/>
              </a:rPr>
              <a:t>I</a:t>
            </a:r>
            <a:r>
              <a:rPr lang="en-US" baseline="-25000" dirty="0" err="1">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2.5 A </a:t>
            </a:r>
          </a:p>
          <a:p>
            <a:r>
              <a:rPr lang="en-US" dirty="0">
                <a:latin typeface="Arial" panose="020B0604020202020204" pitchFamily="34" charset="0"/>
                <a:cs typeface="Arial" panose="020B0604020202020204" pitchFamily="34" charset="0"/>
              </a:rPr>
              <a:t>I</a:t>
            </a:r>
            <a:r>
              <a:rPr lang="en-US" baseline="-25000"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0.99 A </a:t>
            </a:r>
            <a:r>
              <a:rPr lang="en-US" dirty="0">
                <a:latin typeface="Arial" panose="020B0604020202020204" pitchFamily="34" charset="0"/>
                <a:cs typeface="Arial" panose="020B0604020202020204" pitchFamily="34" charset="0"/>
                <a:sym typeface="Wingdings" panose="05000000000000000000" pitchFamily="2" charset="2"/>
              </a:rPr>
              <a:t> Cu, C coating</a:t>
            </a:r>
          </a:p>
          <a:p>
            <a:r>
              <a:rPr lang="en-US" dirty="0" err="1">
                <a:latin typeface="Symbol" panose="05050102010706020507" pitchFamily="18" charset="2"/>
                <a:cs typeface="Arial" panose="020B0604020202020204" pitchFamily="34" charset="0"/>
                <a:sym typeface="Wingdings" panose="05000000000000000000" pitchFamily="2" charset="2"/>
              </a:rPr>
              <a:t>b</a:t>
            </a:r>
            <a:r>
              <a:rPr lang="en-US" baseline="-25000" dirty="0" err="1">
                <a:latin typeface="Arial" panose="020B0604020202020204" pitchFamily="34" charset="0"/>
                <a:cs typeface="Arial" panose="020B0604020202020204" pitchFamily="34" charset="0"/>
                <a:sym typeface="Wingdings" panose="05000000000000000000" pitchFamily="2" charset="2"/>
              </a:rPr>
              <a:t>xe</a:t>
            </a:r>
            <a:r>
              <a:rPr lang="en-US" dirty="0">
                <a:latin typeface="Arial" panose="020B0604020202020204" pitchFamily="34" charset="0"/>
                <a:cs typeface="Arial" panose="020B0604020202020204" pitchFamily="34" charset="0"/>
                <a:sym typeface="Wingdings" panose="05000000000000000000" pitchFamily="2" charset="2"/>
              </a:rPr>
              <a:t>=42 cm  </a:t>
            </a:r>
            <a:r>
              <a:rPr lang="en-US" dirty="0" err="1">
                <a:latin typeface="Symbol" panose="05050102010706020507" pitchFamily="18" charset="2"/>
                <a:cs typeface="Arial" panose="020B0604020202020204" pitchFamily="34" charset="0"/>
                <a:sym typeface="Wingdings" panose="05000000000000000000" pitchFamily="2" charset="2"/>
              </a:rPr>
              <a:t>b</a:t>
            </a:r>
            <a:r>
              <a:rPr lang="en-US" baseline="-25000" dirty="0" err="1">
                <a:latin typeface="Arial" panose="020B0604020202020204" pitchFamily="34" charset="0"/>
                <a:cs typeface="Arial" panose="020B0604020202020204" pitchFamily="34" charset="0"/>
                <a:sym typeface="Wingdings" panose="05000000000000000000" pitchFamily="2" charset="2"/>
              </a:rPr>
              <a:t>xp</a:t>
            </a:r>
            <a:r>
              <a:rPr lang="en-US" dirty="0">
                <a:latin typeface="Arial" panose="020B0604020202020204" pitchFamily="34" charset="0"/>
                <a:cs typeface="Arial" panose="020B0604020202020204" pitchFamily="34" charset="0"/>
                <a:sym typeface="Wingdings" panose="05000000000000000000" pitchFamily="2" charset="2"/>
              </a:rPr>
              <a:t>=92 cm</a:t>
            </a:r>
          </a:p>
          <a:p>
            <a:r>
              <a:rPr lang="en-US" dirty="0" err="1">
                <a:latin typeface="Symbol" panose="05050102010706020507" pitchFamily="18" charset="2"/>
                <a:cs typeface="Arial" panose="020B0604020202020204" pitchFamily="34" charset="0"/>
                <a:sym typeface="Wingdings" panose="05000000000000000000" pitchFamily="2" charset="2"/>
              </a:rPr>
              <a:t>b</a:t>
            </a:r>
            <a:r>
              <a:rPr lang="en-US" baseline="-25000" dirty="0" err="1">
                <a:latin typeface="Arial" panose="020B0604020202020204" pitchFamily="34" charset="0"/>
                <a:cs typeface="Arial" panose="020B0604020202020204" pitchFamily="34" charset="0"/>
                <a:sym typeface="Wingdings" panose="05000000000000000000" pitchFamily="2" charset="2"/>
              </a:rPr>
              <a:t>xy</a:t>
            </a:r>
            <a:r>
              <a:rPr lang="en-US" dirty="0">
                <a:latin typeface="Arial" panose="020B0604020202020204" pitchFamily="34" charset="0"/>
                <a:cs typeface="Arial" panose="020B0604020202020204" pitchFamily="34" charset="0"/>
                <a:sym typeface="Wingdings" panose="05000000000000000000" pitchFamily="2" charset="2"/>
              </a:rPr>
              <a:t>=5 cm    </a:t>
            </a:r>
            <a:r>
              <a:rPr lang="en-US" dirty="0" err="1">
                <a:latin typeface="Symbol" panose="05050102010706020507" pitchFamily="18" charset="2"/>
                <a:cs typeface="Arial" panose="020B0604020202020204" pitchFamily="34" charset="0"/>
                <a:sym typeface="Wingdings" panose="05000000000000000000" pitchFamily="2" charset="2"/>
              </a:rPr>
              <a:t>b</a:t>
            </a:r>
            <a:r>
              <a:rPr lang="en-US" baseline="-25000" dirty="0" err="1">
                <a:latin typeface="Arial" panose="020B0604020202020204" pitchFamily="34" charset="0"/>
                <a:cs typeface="Arial" panose="020B0604020202020204" pitchFamily="34" charset="0"/>
                <a:sym typeface="Wingdings" panose="05000000000000000000" pitchFamily="2" charset="2"/>
              </a:rPr>
              <a:t>yp</a:t>
            </a:r>
            <a:r>
              <a:rPr lang="en-US" dirty="0">
                <a:latin typeface="Arial" panose="020B0604020202020204" pitchFamily="34" charset="0"/>
                <a:cs typeface="Arial" panose="020B0604020202020204" pitchFamily="34" charset="0"/>
                <a:sym typeface="Wingdings" panose="05000000000000000000" pitchFamily="2" charset="2"/>
              </a:rPr>
              <a:t>=4 cm</a:t>
            </a:r>
          </a:p>
          <a:p>
            <a:pPr marL="285750" indent="-285750">
              <a:buFont typeface="Wingdings" panose="05000000000000000000" pitchFamily="2" charset="2"/>
              <a:buChar char="è"/>
            </a:pPr>
            <a:r>
              <a:rPr lang="en-US" dirty="0">
                <a:latin typeface="Arial" panose="020B0604020202020204" pitchFamily="34" charset="0"/>
                <a:cs typeface="Arial" panose="020B0604020202020204" pitchFamily="34" charset="0"/>
                <a:sym typeface="Wingdings" panose="05000000000000000000" pitchFamily="2" charset="2"/>
              </a:rPr>
              <a:t>Strong focusing, dynamic effects appropriate lattice design</a:t>
            </a:r>
          </a:p>
          <a:p>
            <a:pPr marL="285750" indent="-285750">
              <a:buFont typeface="Wingdings" panose="05000000000000000000" pitchFamily="2" charset="2"/>
              <a:buChar char="è"/>
            </a:pPr>
            <a:r>
              <a:rPr lang="en-US" dirty="0">
                <a:latin typeface="Arial" panose="020B0604020202020204" pitchFamily="34" charset="0"/>
                <a:cs typeface="Arial" panose="020B0604020202020204" pitchFamily="34" charset="0"/>
                <a:sym typeface="Wingdings" panose="05000000000000000000" pitchFamily="2" charset="2"/>
              </a:rPr>
              <a:t>proton bunch length </a:t>
            </a:r>
          </a:p>
          <a:p>
            <a:r>
              <a:rPr lang="en-US" dirty="0">
                <a:latin typeface="Arial" panose="020B0604020202020204" pitchFamily="34" charset="0"/>
                <a:cs typeface="Arial" panose="020B0604020202020204" pitchFamily="34" charset="0"/>
                <a:sym typeface="Wingdings" panose="05000000000000000000" pitchFamily="2" charset="2"/>
              </a:rPr>
              <a:t>    </a:t>
            </a:r>
            <a:r>
              <a:rPr lang="en-US" dirty="0" err="1">
                <a:latin typeface="Symbol" panose="05050102010706020507" pitchFamily="18" charset="2"/>
                <a:cs typeface="Arial" panose="020B0604020202020204" pitchFamily="34" charset="0"/>
                <a:sym typeface="Wingdings" panose="05000000000000000000" pitchFamily="2" charset="2"/>
              </a:rPr>
              <a:t>s</a:t>
            </a:r>
            <a:r>
              <a:rPr lang="en-US" baseline="-25000" dirty="0" err="1">
                <a:latin typeface="Arial" panose="020B0604020202020204" pitchFamily="34" charset="0"/>
                <a:cs typeface="Arial" panose="020B0604020202020204" pitchFamily="34" charset="0"/>
                <a:sym typeface="Wingdings" panose="05000000000000000000" pitchFamily="2" charset="2"/>
              </a:rPr>
              <a:t>sp</a:t>
            </a:r>
            <a:r>
              <a:rPr lang="en-US" dirty="0">
                <a:latin typeface="Arial" panose="020B0604020202020204" pitchFamily="34" charset="0"/>
                <a:cs typeface="Arial" panose="020B0604020202020204" pitchFamily="34" charset="0"/>
                <a:sym typeface="Wingdings" panose="05000000000000000000" pitchFamily="2" charset="2"/>
              </a:rPr>
              <a:t>= 6 cm</a:t>
            </a:r>
          </a:p>
          <a:p>
            <a:r>
              <a:rPr lang="en-US" dirty="0">
                <a:latin typeface="Arial" panose="020B0604020202020204" pitchFamily="34" charset="0"/>
                <a:cs typeface="Arial" panose="020B0604020202020204" pitchFamily="34" charset="0"/>
                <a:sym typeface="Wingdings" panose="05000000000000000000" pitchFamily="2" charset="2"/>
              </a:rPr>
              <a:t>Emittance  </a:t>
            </a:r>
            <a:r>
              <a:rPr lang="en-US" dirty="0" err="1">
                <a:latin typeface="Symbol" panose="05050102010706020507" pitchFamily="18" charset="2"/>
                <a:cs typeface="Arial" panose="020B0604020202020204" pitchFamily="34" charset="0"/>
                <a:sym typeface="Wingdings" panose="05000000000000000000" pitchFamily="2" charset="2"/>
              </a:rPr>
              <a:t>e</a:t>
            </a:r>
            <a:r>
              <a:rPr lang="en-US" baseline="-25000" dirty="0" err="1">
                <a:latin typeface="Arial" panose="020B0604020202020204" pitchFamily="34" charset="0"/>
                <a:cs typeface="Arial" panose="020B0604020202020204" pitchFamily="34" charset="0"/>
                <a:sym typeface="Wingdings" panose="05000000000000000000" pitchFamily="2" charset="2"/>
              </a:rPr>
              <a:t>x,yp</a:t>
            </a:r>
            <a:r>
              <a:rPr lang="en-US" dirty="0">
                <a:latin typeface="Arial" panose="020B0604020202020204" pitchFamily="34" charset="0"/>
                <a:cs typeface="Arial" panose="020B0604020202020204" pitchFamily="34" charset="0"/>
                <a:sym typeface="Wingdings" panose="05000000000000000000" pitchFamily="2" charset="2"/>
              </a:rPr>
              <a:t>= 9.2/0.5 nm</a:t>
            </a:r>
          </a:p>
          <a:p>
            <a:r>
              <a:rPr lang="en-US" dirty="0" err="1">
                <a:latin typeface="Symbol" panose="05050102010706020507" pitchFamily="18" charset="2"/>
                <a:cs typeface="Arial" panose="020B0604020202020204" pitchFamily="34" charset="0"/>
                <a:sym typeface="Wingdings" panose="05000000000000000000" pitchFamily="2" charset="2"/>
              </a:rPr>
              <a:t>e</a:t>
            </a:r>
            <a:r>
              <a:rPr lang="en-US" baseline="-25000" dirty="0" err="1">
                <a:latin typeface="Arial" panose="020B0604020202020204" pitchFamily="34" charset="0"/>
                <a:cs typeface="Arial" panose="020B0604020202020204" pitchFamily="34" charset="0"/>
                <a:sym typeface="Wingdings" panose="05000000000000000000" pitchFamily="2" charset="2"/>
              </a:rPr>
              <a:t>yp</a:t>
            </a:r>
            <a:r>
              <a:rPr lang="en-US" baseline="-25000"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sym typeface="Wingdings" panose="05000000000000000000" pitchFamily="2" charset="2"/>
              </a:rPr>
              <a:t>requires pre-cooling</a:t>
            </a:r>
          </a:p>
          <a:p>
            <a:r>
              <a:rPr lang="en-US" dirty="0">
                <a:latin typeface="Arial" panose="020B0604020202020204" pitchFamily="34" charset="0"/>
                <a:cs typeface="Arial" panose="020B0604020202020204" pitchFamily="34" charset="0"/>
                <a:sym typeface="Wingdings" panose="05000000000000000000" pitchFamily="2" charset="2"/>
              </a:rPr>
              <a:t>maintaining </a:t>
            </a:r>
            <a:r>
              <a:rPr lang="en-US" dirty="0" err="1">
                <a:latin typeface="Symbol" panose="05050102010706020507" pitchFamily="18" charset="2"/>
                <a:cs typeface="Arial" panose="020B0604020202020204" pitchFamily="34" charset="0"/>
                <a:sym typeface="Wingdings" panose="05000000000000000000" pitchFamily="2" charset="2"/>
              </a:rPr>
              <a:t>e</a:t>
            </a:r>
            <a:r>
              <a:rPr lang="en-US" baseline="-25000" dirty="0" err="1">
                <a:latin typeface="Arial" panose="020B0604020202020204" pitchFamily="34" charset="0"/>
                <a:cs typeface="Arial" panose="020B0604020202020204" pitchFamily="34" charset="0"/>
                <a:sym typeface="Wingdings" panose="05000000000000000000" pitchFamily="2" charset="2"/>
              </a:rPr>
              <a:t>x,yp</a:t>
            </a:r>
            <a:r>
              <a:rPr lang="en-US" baseline="-25000"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sym typeface="Wingdings" panose="05000000000000000000" pitchFamily="2" charset="2"/>
              </a:rPr>
              <a:t>requires </a:t>
            </a:r>
          </a:p>
          <a:p>
            <a:r>
              <a:rPr lang="en-US" dirty="0">
                <a:latin typeface="Arial" panose="020B0604020202020204" pitchFamily="34" charset="0"/>
                <a:cs typeface="Arial" panose="020B0604020202020204" pitchFamily="34" charset="0"/>
                <a:sym typeface="Wingdings" panose="05000000000000000000" pitchFamily="2" charset="2"/>
              </a:rPr>
              <a:t>Strong Hadron Cooling 0.5/</a:t>
            </a:r>
            <a:r>
              <a:rPr lang="en-US" dirty="0" err="1">
                <a:latin typeface="Arial" panose="020B0604020202020204" pitchFamily="34" charset="0"/>
                <a:cs typeface="Arial" panose="020B0604020202020204" pitchFamily="34" charset="0"/>
                <a:sym typeface="Wingdings" panose="05000000000000000000" pitchFamily="2" charset="2"/>
              </a:rPr>
              <a:t>hr</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solidFill>
                  <a:srgbClr val="FF0000"/>
                </a:solidFill>
                <a:latin typeface="Arial" panose="020B0604020202020204" pitchFamily="34" charset="0"/>
                <a:cs typeface="Arial" panose="020B0604020202020204" pitchFamily="34" charset="0"/>
                <a:sym typeface="Wingdings" panose="05000000000000000000" pitchFamily="2" charset="2"/>
              </a:rPr>
              <a:t>or</a:t>
            </a:r>
            <a:r>
              <a:rPr lang="en-US" dirty="0">
                <a:latin typeface="Arial" panose="020B0604020202020204" pitchFamily="34" charset="0"/>
                <a:cs typeface="Arial" panose="020B0604020202020204" pitchFamily="34" charset="0"/>
                <a:sym typeface="Wingdings" panose="05000000000000000000" pitchFamily="2" charset="2"/>
              </a:rPr>
              <a:t> </a:t>
            </a:r>
          </a:p>
          <a:p>
            <a:r>
              <a:rPr lang="en-US" dirty="0">
                <a:latin typeface="Arial" panose="020B0604020202020204" pitchFamily="34" charset="0"/>
                <a:cs typeface="Arial" panose="020B0604020202020204" pitchFamily="34" charset="0"/>
                <a:sym typeface="Wingdings" panose="05000000000000000000" pitchFamily="2" charset="2"/>
              </a:rPr>
              <a:t>Frequent on-energy injection </a:t>
            </a:r>
          </a:p>
          <a:p>
            <a:r>
              <a:rPr lang="en-US" dirty="0">
                <a:latin typeface="Arial" panose="020B0604020202020204" pitchFamily="34" charset="0"/>
                <a:cs typeface="Arial" panose="020B0604020202020204" pitchFamily="34" charset="0"/>
                <a:sym typeface="Wingdings" panose="05000000000000000000" pitchFamily="2" charset="2"/>
              </a:rPr>
              <a:t>(existing injector) 0.5/</a:t>
            </a:r>
            <a:r>
              <a:rPr lang="en-US" dirty="0" err="1">
                <a:latin typeface="Arial" panose="020B0604020202020204" pitchFamily="34" charset="0"/>
                <a:cs typeface="Arial" panose="020B0604020202020204" pitchFamily="34" charset="0"/>
                <a:sym typeface="Wingdings" panose="05000000000000000000" pitchFamily="2" charset="2"/>
              </a:rPr>
              <a:t>hr</a:t>
            </a:r>
            <a:endParaRPr lang="en-US" sz="2800" dirty="0">
              <a:latin typeface="Arial" panose="020B0604020202020204" pitchFamily="34" charset="0"/>
              <a:cs typeface="Arial" panose="020B0604020202020204" pitchFamily="34" charset="0"/>
              <a:sym typeface="Wingdings" panose="05000000000000000000" pitchFamily="2" charset="2"/>
            </a:endParaRPr>
          </a:p>
          <a:p>
            <a:r>
              <a:rPr lang="en-US" sz="1200" dirty="0">
                <a:latin typeface="Arial" panose="020B0604020202020204" pitchFamily="34" charset="0"/>
                <a:cs typeface="Arial" panose="020B0604020202020204" pitchFamily="34" charset="0"/>
                <a:sym typeface="Wingdings" panose="05000000000000000000" pitchFamily="2" charset="2"/>
              </a:rPr>
              <a:t>      </a:t>
            </a:r>
          </a:p>
        </p:txBody>
      </p:sp>
      <p:sp>
        <p:nvSpPr>
          <p:cNvPr id="9" name="TextBox 8">
            <a:extLst>
              <a:ext uri="{FF2B5EF4-FFF2-40B4-BE49-F238E27FC236}">
                <a16:creationId xmlns:a16="http://schemas.microsoft.com/office/drawing/2014/main" id="{9CFDCB4A-3375-4B72-8CD9-D41307EC3B43}"/>
              </a:ext>
            </a:extLst>
          </p:cNvPr>
          <p:cNvSpPr txBox="1"/>
          <p:nvPr/>
        </p:nvSpPr>
        <p:spPr>
          <a:xfrm>
            <a:off x="6646359" y="1527394"/>
            <a:ext cx="2413124" cy="5247590"/>
          </a:xfrm>
          <a:prstGeom prst="rect">
            <a:avLst/>
          </a:prstGeom>
          <a:solidFill>
            <a:schemeClr val="accent6">
              <a:lumMod val="20000"/>
              <a:lumOff val="80000"/>
            </a:schemeClr>
          </a:solidFill>
        </p:spPr>
        <p:txBody>
          <a:bodyPr wrap="square" rtlCol="0">
            <a:spAutoFit/>
          </a:bodyPr>
          <a:lstStyle/>
          <a:p>
            <a:r>
              <a:rPr lang="en-US" u="sng" dirty="0">
                <a:latin typeface="Arial" panose="020B0604020202020204" pitchFamily="34" charset="0"/>
                <a:cs typeface="Arial" panose="020B0604020202020204" pitchFamily="34" charset="0"/>
              </a:rPr>
              <a:t>Demonstrated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KEK-B, PEP-II &gt;2.5 A </a:t>
            </a:r>
          </a:p>
          <a:p>
            <a:r>
              <a:rPr lang="en-US" dirty="0">
                <a:latin typeface="Arial" panose="020B0604020202020204" pitchFamily="34" charset="0"/>
                <a:cs typeface="Arial" panose="020B0604020202020204" pitchFamily="34" charset="0"/>
              </a:rPr>
              <a:t>RHIC N</a:t>
            </a:r>
            <a:r>
              <a:rPr lang="en-US" baseline="-25000"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=2·10</a:t>
            </a:r>
            <a:r>
              <a:rPr lang="en-US" baseline="30000" dirty="0">
                <a:latin typeface="Arial" panose="020B0604020202020204" pitchFamily="34" charset="0"/>
                <a:cs typeface="Arial" panose="020B0604020202020204" pitchFamily="34" charset="0"/>
              </a:rPr>
              <a:t>11</a:t>
            </a:r>
          </a:p>
          <a:p>
            <a:endParaRPr lang="en-US" baseline="30000" dirty="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B-Factories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RHIC: </a:t>
            </a:r>
            <a:r>
              <a:rPr lang="en-US" dirty="0" err="1">
                <a:latin typeface="Symbol" panose="05050102010706020507" pitchFamily="18" charset="2"/>
                <a:cs typeface="Arial" panose="020B0604020202020204" pitchFamily="34" charset="0"/>
                <a:sym typeface="Wingdings" panose="05000000000000000000" pitchFamily="2" charset="2"/>
              </a:rPr>
              <a:t>e</a:t>
            </a:r>
            <a:r>
              <a:rPr lang="en-US" baseline="-25000" dirty="0" err="1">
                <a:latin typeface="Arial" panose="020B0604020202020204" pitchFamily="34" charset="0"/>
                <a:cs typeface="Arial" panose="020B0604020202020204" pitchFamily="34" charset="0"/>
                <a:sym typeface="Wingdings" panose="05000000000000000000" pitchFamily="2" charset="2"/>
              </a:rPr>
              <a:t>x,yp</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4/4 nm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HERA,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colliders</a:t>
            </a:r>
          </a:p>
          <a:p>
            <a:r>
              <a:rPr lang="en-US" dirty="0">
                <a:latin typeface="Arial" panose="020B0604020202020204" pitchFamily="34" charset="0"/>
                <a:cs typeface="Arial" panose="020B0604020202020204" pitchFamily="34" charset="0"/>
              </a:rPr>
              <a:t>RHIC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B6227A0-FF95-438D-8C2F-8C061A261075}"/>
                  </a:ext>
                </a:extLst>
              </p:cNvPr>
              <p:cNvSpPr txBox="1"/>
              <p:nvPr/>
            </p:nvSpPr>
            <p:spPr>
              <a:xfrm>
                <a:off x="3624146" y="56414"/>
                <a:ext cx="4152714" cy="57746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700" b="0" i="1" smtClean="0">
                          <a:solidFill>
                            <a:schemeClr val="tx1"/>
                          </a:solidFill>
                          <a:latin typeface="Cambria Math" panose="02040503050406030204" pitchFamily="18" charset="0"/>
                        </a:rPr>
                        <m:t>𝐿</m:t>
                      </m:r>
                      <m:r>
                        <a:rPr lang="en-US" sz="1700" b="0" i="1" smtClean="0">
                          <a:solidFill>
                            <a:schemeClr val="tx1"/>
                          </a:solidFill>
                          <a:latin typeface="Cambria Math" panose="02040503050406030204" pitchFamily="18" charset="0"/>
                        </a:rPr>
                        <m:t>= </m:t>
                      </m:r>
                      <m:f>
                        <m:fPr>
                          <m:ctrlPr>
                            <a:rPr lang="en-US" sz="1700" b="0" i="1" smtClean="0">
                              <a:solidFill>
                                <a:schemeClr val="tx1"/>
                              </a:solidFill>
                              <a:latin typeface="Cambria Math" panose="02040503050406030204" pitchFamily="18" charset="0"/>
                            </a:rPr>
                          </m:ctrlPr>
                        </m:fPr>
                        <m:num>
                          <m:sSub>
                            <m:sSubPr>
                              <m:ctrlPr>
                                <a:rPr lang="en-US" sz="1700" b="0" i="1" smtClean="0">
                                  <a:solidFill>
                                    <a:schemeClr val="tx1"/>
                                  </a:solidFill>
                                  <a:latin typeface="Cambria Math" panose="02040503050406030204" pitchFamily="18" charset="0"/>
                                </a:rPr>
                              </m:ctrlPr>
                            </m:sSubPr>
                            <m:e>
                              <m:sSub>
                                <m:sSubPr>
                                  <m:ctrlPr>
                                    <a:rPr lang="en-US" sz="1700" b="0" i="1" smtClean="0">
                                      <a:solidFill>
                                        <a:schemeClr val="tx1"/>
                                      </a:solidFill>
                                      <a:latin typeface="Cambria Math" panose="02040503050406030204" pitchFamily="18" charset="0"/>
                                    </a:rPr>
                                  </m:ctrlPr>
                                </m:sSubPr>
                                <m:e>
                                  <m:r>
                                    <a:rPr lang="en-US" sz="1700" b="0" i="1" smtClean="0">
                                      <a:solidFill>
                                        <a:schemeClr val="tx1"/>
                                      </a:solidFill>
                                      <a:latin typeface="Cambria Math" panose="02040503050406030204" pitchFamily="18" charset="0"/>
                                    </a:rPr>
                                    <m:t>0.86</m:t>
                                  </m:r>
                                  <m:r>
                                    <a:rPr lang="en-US" sz="1700" b="0" i="1" smtClean="0">
                                      <a:solidFill>
                                        <a:schemeClr val="tx1"/>
                                      </a:solidFill>
                                      <a:latin typeface="Cambria Math" panose="02040503050406030204" pitchFamily="18" charset="0"/>
                                      <a:ea typeface="Cambria Math" panose="02040503050406030204" pitchFamily="18" charset="0"/>
                                    </a:rPr>
                                    <m:t>∙</m:t>
                                  </m:r>
                                  <m:r>
                                    <a:rPr lang="en-US" sz="1700" b="0" i="1" smtClean="0">
                                      <a:solidFill>
                                        <a:schemeClr val="tx1"/>
                                      </a:solidFill>
                                      <a:latin typeface="Cambria Math" panose="02040503050406030204" pitchFamily="18" charset="0"/>
                                    </a:rPr>
                                    <m:t>𝑓</m:t>
                                  </m:r>
                                </m:e>
                                <m:sub>
                                  <m:r>
                                    <a:rPr lang="en-US" sz="1700" b="0" i="1" smtClean="0">
                                      <a:solidFill>
                                        <a:schemeClr val="tx1"/>
                                      </a:solidFill>
                                      <a:latin typeface="Cambria Math" panose="02040503050406030204" pitchFamily="18" charset="0"/>
                                    </a:rPr>
                                    <m:t>0</m:t>
                                  </m:r>
                                </m:sub>
                              </m:sSub>
                              <m:r>
                                <a:rPr lang="en-US" sz="1700" b="0" i="1" smtClean="0">
                                  <a:solidFill>
                                    <a:schemeClr val="tx1"/>
                                  </a:solidFill>
                                  <a:latin typeface="Cambria Math" panose="02040503050406030204" pitchFamily="18" charset="0"/>
                                  <a:ea typeface="Cambria Math" panose="02040503050406030204" pitchFamily="18" charset="0"/>
                                </a:rPr>
                                <m:t>∙</m:t>
                              </m:r>
                              <m:r>
                                <a:rPr lang="en-US" sz="1700" b="0" i="1" smtClean="0">
                                  <a:solidFill>
                                    <a:schemeClr val="tx1"/>
                                  </a:solidFill>
                                  <a:latin typeface="Cambria Math" panose="02040503050406030204" pitchFamily="18" charset="0"/>
                                </a:rPr>
                                <m:t>𝑛</m:t>
                              </m:r>
                            </m:e>
                            <m:sub>
                              <m:r>
                                <a:rPr lang="en-US" sz="1700" b="0" i="1" smtClean="0">
                                  <a:solidFill>
                                    <a:schemeClr val="tx1"/>
                                  </a:solidFill>
                                  <a:latin typeface="Cambria Math" panose="02040503050406030204" pitchFamily="18" charset="0"/>
                                </a:rPr>
                                <m:t>𝑏</m:t>
                              </m:r>
                            </m:sub>
                          </m:sSub>
                          <m:sSub>
                            <m:sSubPr>
                              <m:ctrlPr>
                                <a:rPr lang="en-US" sz="1700" b="0" i="1" smtClean="0">
                                  <a:solidFill>
                                    <a:schemeClr val="tx1"/>
                                  </a:solidFill>
                                  <a:latin typeface="Cambria Math" panose="02040503050406030204" pitchFamily="18" charset="0"/>
                                </a:rPr>
                              </m:ctrlPr>
                            </m:sSubPr>
                            <m:e>
                              <m:r>
                                <a:rPr lang="en-US" sz="1700" b="0" i="1" smtClean="0">
                                  <a:solidFill>
                                    <a:schemeClr val="tx1"/>
                                  </a:solidFill>
                                  <a:latin typeface="Cambria Math" panose="02040503050406030204" pitchFamily="18" charset="0"/>
                                  <a:ea typeface="Cambria Math" panose="02040503050406030204" pitchFamily="18" charset="0"/>
                                </a:rPr>
                                <m:t>∙</m:t>
                              </m:r>
                              <m:r>
                                <a:rPr lang="en-US" sz="1700" b="0" i="1" smtClean="0">
                                  <a:solidFill>
                                    <a:schemeClr val="tx1"/>
                                  </a:solidFill>
                                  <a:latin typeface="Cambria Math" panose="02040503050406030204" pitchFamily="18" charset="0"/>
                                </a:rPr>
                                <m:t>𝑁</m:t>
                              </m:r>
                            </m:e>
                            <m:sub>
                              <m:r>
                                <a:rPr lang="en-US" sz="1700" b="0" i="1" smtClean="0">
                                  <a:solidFill>
                                    <a:schemeClr val="tx1"/>
                                  </a:solidFill>
                                  <a:latin typeface="Cambria Math" panose="02040503050406030204" pitchFamily="18" charset="0"/>
                                </a:rPr>
                                <m:t>𝑒</m:t>
                              </m:r>
                            </m:sub>
                          </m:sSub>
                          <m:r>
                            <a:rPr lang="en-US" sz="1700" b="0" i="1" smtClean="0">
                              <a:solidFill>
                                <a:schemeClr val="tx1"/>
                              </a:solidFill>
                              <a:latin typeface="Cambria Math" panose="02040503050406030204" pitchFamily="18" charset="0"/>
                              <a:ea typeface="Cambria Math" panose="02040503050406030204" pitchFamily="18" charset="0"/>
                            </a:rPr>
                            <m:t>∙</m:t>
                          </m:r>
                          <m:sSub>
                            <m:sSubPr>
                              <m:ctrlPr>
                                <a:rPr lang="en-US" sz="1700" b="0" i="1" smtClean="0">
                                  <a:solidFill>
                                    <a:schemeClr val="tx1"/>
                                  </a:solidFill>
                                  <a:latin typeface="Cambria Math" panose="02040503050406030204" pitchFamily="18" charset="0"/>
                                </a:rPr>
                              </m:ctrlPr>
                            </m:sSubPr>
                            <m:e>
                              <m:r>
                                <a:rPr lang="en-US" sz="1700" b="0" i="1" smtClean="0">
                                  <a:solidFill>
                                    <a:schemeClr val="tx1"/>
                                  </a:solidFill>
                                  <a:latin typeface="Cambria Math" panose="02040503050406030204" pitchFamily="18" charset="0"/>
                                </a:rPr>
                                <m:t>𝑁</m:t>
                              </m:r>
                            </m:e>
                            <m:sub>
                              <m:r>
                                <a:rPr lang="en-US" sz="1700" b="0" i="1" smtClean="0">
                                  <a:solidFill>
                                    <a:schemeClr val="tx1"/>
                                  </a:solidFill>
                                  <a:latin typeface="Cambria Math" panose="02040503050406030204" pitchFamily="18" charset="0"/>
                                </a:rPr>
                                <m:t>𝑝</m:t>
                              </m:r>
                            </m:sub>
                          </m:sSub>
                        </m:num>
                        <m:den>
                          <m:r>
                            <a:rPr lang="en-US" sz="1700" b="0" i="1" smtClean="0">
                              <a:solidFill>
                                <a:schemeClr val="tx1"/>
                              </a:solidFill>
                              <a:latin typeface="Cambria Math" panose="02040503050406030204" pitchFamily="18" charset="0"/>
                            </a:rPr>
                            <m:t>4</m:t>
                          </m:r>
                          <m:r>
                            <a:rPr lang="en-US" sz="1700" b="0" i="1" smtClean="0">
                              <a:solidFill>
                                <a:schemeClr val="tx1"/>
                              </a:solidFill>
                              <a:latin typeface="Cambria Math" panose="02040503050406030204" pitchFamily="18" charset="0"/>
                              <a:ea typeface="Cambria Math" panose="02040503050406030204" pitchFamily="18" charset="0"/>
                            </a:rPr>
                            <m:t>𝜋</m:t>
                          </m:r>
                          <m:sSub>
                            <m:sSubPr>
                              <m:ctrlPr>
                                <a:rPr lang="en-US" sz="1700" b="0" i="1" smtClean="0">
                                  <a:solidFill>
                                    <a:schemeClr val="tx1"/>
                                  </a:solidFill>
                                  <a:latin typeface="Cambria Math" panose="02040503050406030204" pitchFamily="18" charset="0"/>
                                  <a:ea typeface="Cambria Math" panose="02040503050406030204" pitchFamily="18" charset="0"/>
                                </a:rPr>
                              </m:ctrlPr>
                            </m:sSubPr>
                            <m:e>
                              <m:r>
                                <a:rPr lang="en-US" sz="1700" b="0" i="1" smtClean="0">
                                  <a:solidFill>
                                    <a:schemeClr val="tx1"/>
                                  </a:solidFill>
                                  <a:latin typeface="Cambria Math" panose="02040503050406030204" pitchFamily="18" charset="0"/>
                                  <a:ea typeface="Cambria Math" panose="02040503050406030204" pitchFamily="18" charset="0"/>
                                </a:rPr>
                                <m:t>∙</m:t>
                              </m:r>
                              <m:r>
                                <a:rPr lang="en-US" sz="1700" b="0" i="1" smtClean="0">
                                  <a:solidFill>
                                    <a:schemeClr val="tx1"/>
                                  </a:solidFill>
                                  <a:latin typeface="Cambria Math" panose="02040503050406030204" pitchFamily="18" charset="0"/>
                                  <a:ea typeface="Cambria Math" panose="02040503050406030204" pitchFamily="18" charset="0"/>
                                </a:rPr>
                                <m:t>𝜎</m:t>
                              </m:r>
                            </m:e>
                            <m:sub>
                              <m:r>
                                <a:rPr lang="en-US" sz="1700" b="0" i="1" smtClean="0">
                                  <a:solidFill>
                                    <a:schemeClr val="tx1"/>
                                  </a:solidFill>
                                  <a:latin typeface="Cambria Math" panose="02040503050406030204" pitchFamily="18" charset="0"/>
                                  <a:ea typeface="Cambria Math" panose="02040503050406030204" pitchFamily="18" charset="0"/>
                                </a:rPr>
                                <m:t>𝑥</m:t>
                              </m:r>
                            </m:sub>
                          </m:sSub>
                          <m:r>
                            <a:rPr lang="en-US" sz="1700" b="0" i="1" smtClean="0">
                              <a:solidFill>
                                <a:schemeClr val="tx1"/>
                              </a:solidFill>
                              <a:latin typeface="Cambria Math" panose="02040503050406030204" pitchFamily="18" charset="0"/>
                              <a:ea typeface="Cambria Math" panose="02040503050406030204" pitchFamily="18" charset="0"/>
                            </a:rPr>
                            <m:t>∙</m:t>
                          </m:r>
                          <m:sSub>
                            <m:sSubPr>
                              <m:ctrlPr>
                                <a:rPr lang="en-US" sz="1700" b="0" i="1" smtClean="0">
                                  <a:solidFill>
                                    <a:schemeClr val="tx1"/>
                                  </a:solidFill>
                                  <a:latin typeface="Cambria Math" panose="02040503050406030204" pitchFamily="18" charset="0"/>
                                  <a:ea typeface="Cambria Math" panose="02040503050406030204" pitchFamily="18" charset="0"/>
                                </a:rPr>
                              </m:ctrlPr>
                            </m:sSubPr>
                            <m:e>
                              <m:r>
                                <a:rPr lang="en-US" sz="1700" b="0" i="1" smtClean="0">
                                  <a:solidFill>
                                    <a:schemeClr val="tx1"/>
                                  </a:solidFill>
                                  <a:latin typeface="Cambria Math" panose="02040503050406030204" pitchFamily="18" charset="0"/>
                                  <a:ea typeface="Cambria Math" panose="02040503050406030204" pitchFamily="18" charset="0"/>
                                </a:rPr>
                                <m:t>𝜎</m:t>
                              </m:r>
                            </m:e>
                            <m:sub>
                              <m:r>
                                <a:rPr lang="en-US" sz="1700" b="0" i="1" smtClean="0">
                                  <a:solidFill>
                                    <a:schemeClr val="tx1"/>
                                  </a:solidFill>
                                  <a:latin typeface="Cambria Math" panose="02040503050406030204" pitchFamily="18" charset="0"/>
                                  <a:ea typeface="Cambria Math" panose="02040503050406030204" pitchFamily="18" charset="0"/>
                                </a:rPr>
                                <m:t>𝑦</m:t>
                              </m:r>
                            </m:sub>
                          </m:sSub>
                        </m:den>
                      </m:f>
                      <m:r>
                        <a:rPr lang="en-US" sz="1700" b="0" i="1" smtClean="0">
                          <a:solidFill>
                            <a:schemeClr val="tx1"/>
                          </a:solidFill>
                          <a:latin typeface="Cambria Math" panose="02040503050406030204" pitchFamily="18" charset="0"/>
                          <a:ea typeface="Cambria Math" panose="02040503050406030204" pitchFamily="18" charset="0"/>
                        </a:rPr>
                        <m:t>=</m:t>
                      </m:r>
                      <m:sSup>
                        <m:sSupPr>
                          <m:ctrlPr>
                            <a:rPr lang="en-US" sz="1700" b="0" i="1" smtClean="0">
                              <a:solidFill>
                                <a:schemeClr val="tx1"/>
                              </a:solidFill>
                              <a:latin typeface="Cambria Math" panose="02040503050406030204" pitchFamily="18" charset="0"/>
                              <a:ea typeface="Cambria Math" panose="02040503050406030204" pitchFamily="18" charset="0"/>
                            </a:rPr>
                          </m:ctrlPr>
                        </m:sSupPr>
                        <m:e>
                          <m:r>
                            <a:rPr lang="en-US" sz="1700" b="0" i="1" smtClean="0">
                              <a:solidFill>
                                <a:schemeClr val="tx1"/>
                              </a:solidFill>
                              <a:latin typeface="Cambria Math" panose="02040503050406030204" pitchFamily="18" charset="0"/>
                              <a:ea typeface="Cambria Math" panose="02040503050406030204" pitchFamily="18" charset="0"/>
                            </a:rPr>
                            <m:t>10</m:t>
                          </m:r>
                        </m:e>
                        <m:sup>
                          <m:r>
                            <a:rPr lang="en-US" sz="1700" b="0" i="1" smtClean="0">
                              <a:solidFill>
                                <a:schemeClr val="tx1"/>
                              </a:solidFill>
                              <a:latin typeface="Cambria Math" panose="02040503050406030204" pitchFamily="18" charset="0"/>
                              <a:ea typeface="Cambria Math" panose="02040503050406030204" pitchFamily="18" charset="0"/>
                            </a:rPr>
                            <m:t>34</m:t>
                          </m:r>
                        </m:sup>
                      </m:sSup>
                      <m:sSup>
                        <m:sSupPr>
                          <m:ctrlPr>
                            <a:rPr lang="en-US" sz="1700" b="0" i="1" smtClean="0">
                              <a:solidFill>
                                <a:schemeClr val="tx1"/>
                              </a:solidFill>
                              <a:latin typeface="Cambria Math" panose="02040503050406030204" pitchFamily="18" charset="0"/>
                              <a:ea typeface="Cambria Math" panose="02040503050406030204" pitchFamily="18" charset="0"/>
                            </a:rPr>
                          </m:ctrlPr>
                        </m:sSupPr>
                        <m:e>
                          <m:r>
                            <a:rPr lang="en-US" sz="1700" b="0" i="1" smtClean="0">
                              <a:solidFill>
                                <a:schemeClr val="tx1"/>
                              </a:solidFill>
                              <a:latin typeface="Cambria Math" panose="02040503050406030204" pitchFamily="18" charset="0"/>
                              <a:ea typeface="Cambria Math" panose="02040503050406030204" pitchFamily="18" charset="0"/>
                            </a:rPr>
                            <m:t>𝑐𝑚</m:t>
                          </m:r>
                        </m:e>
                        <m:sup>
                          <m:r>
                            <a:rPr lang="en-US" sz="1700" b="0" i="1" smtClean="0">
                              <a:solidFill>
                                <a:schemeClr val="tx1"/>
                              </a:solidFill>
                              <a:latin typeface="Cambria Math" panose="02040503050406030204" pitchFamily="18" charset="0"/>
                              <a:ea typeface="Cambria Math" panose="02040503050406030204" pitchFamily="18" charset="0"/>
                            </a:rPr>
                            <m:t>−2</m:t>
                          </m:r>
                        </m:sup>
                      </m:sSup>
                      <m:sSup>
                        <m:sSupPr>
                          <m:ctrlPr>
                            <a:rPr lang="en-US" sz="1700" b="0" i="1" smtClean="0">
                              <a:solidFill>
                                <a:schemeClr val="tx1"/>
                              </a:solidFill>
                              <a:latin typeface="Cambria Math" panose="02040503050406030204" pitchFamily="18" charset="0"/>
                              <a:ea typeface="Cambria Math" panose="02040503050406030204" pitchFamily="18" charset="0"/>
                            </a:rPr>
                          </m:ctrlPr>
                        </m:sSupPr>
                        <m:e>
                          <m:r>
                            <a:rPr lang="en-US" sz="1700" b="0" i="1" smtClean="0">
                              <a:solidFill>
                                <a:schemeClr val="tx1"/>
                              </a:solidFill>
                              <a:latin typeface="Cambria Math" panose="02040503050406030204" pitchFamily="18" charset="0"/>
                              <a:ea typeface="Cambria Math" panose="02040503050406030204" pitchFamily="18" charset="0"/>
                            </a:rPr>
                            <m:t>𝑠</m:t>
                          </m:r>
                        </m:e>
                        <m:sup>
                          <m:r>
                            <a:rPr lang="en-US" sz="1700" b="0" i="1" smtClean="0">
                              <a:solidFill>
                                <a:schemeClr val="tx1"/>
                              </a:solidFill>
                              <a:latin typeface="Cambria Math" panose="02040503050406030204" pitchFamily="18" charset="0"/>
                              <a:ea typeface="Cambria Math" panose="02040503050406030204" pitchFamily="18" charset="0"/>
                            </a:rPr>
                            <m:t>−1</m:t>
                          </m:r>
                        </m:sup>
                      </m:sSup>
                    </m:oMath>
                  </m:oMathPara>
                </a14:m>
                <a:endParaRPr lang="en-US" sz="1700" dirty="0"/>
              </a:p>
            </p:txBody>
          </p:sp>
        </mc:Choice>
        <mc:Fallback xmlns="">
          <p:sp>
            <p:nvSpPr>
              <p:cNvPr id="11" name="TextBox 10">
                <a:extLst>
                  <a:ext uri="{FF2B5EF4-FFF2-40B4-BE49-F238E27FC236}">
                    <a16:creationId xmlns:a16="http://schemas.microsoft.com/office/drawing/2014/main" id="{8B6227A0-FF95-438D-8C2F-8C061A261075}"/>
                  </a:ext>
                </a:extLst>
              </p:cNvPr>
              <p:cNvSpPr txBox="1">
                <a:spLocks noRot="1" noChangeAspect="1" noMove="1" noResize="1" noEditPoints="1" noAdjustHandles="1" noChangeArrowheads="1" noChangeShapeType="1" noTextEdit="1"/>
              </p:cNvSpPr>
              <p:nvPr/>
            </p:nvSpPr>
            <p:spPr>
              <a:xfrm>
                <a:off x="3624146" y="56414"/>
                <a:ext cx="4152714" cy="577466"/>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3" name="Arrow: Right 2">
            <a:extLst>
              <a:ext uri="{FF2B5EF4-FFF2-40B4-BE49-F238E27FC236}">
                <a16:creationId xmlns:a16="http://schemas.microsoft.com/office/drawing/2014/main" id="{480CD943-248E-4E6E-AD17-5690C0ECDB75}"/>
              </a:ext>
            </a:extLst>
          </p:cNvPr>
          <p:cNvSpPr/>
          <p:nvPr/>
        </p:nvSpPr>
        <p:spPr>
          <a:xfrm>
            <a:off x="3187516" y="3811532"/>
            <a:ext cx="352378" cy="834111"/>
          </a:xfrm>
          <a:prstGeom prst="right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80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28D112-1C42-4906-B7C1-19C7AA5C6927}"/>
              </a:ext>
            </a:extLst>
          </p:cNvPr>
          <p:cNvPicPr>
            <a:picLocks noChangeAspect="1"/>
          </p:cNvPicPr>
          <p:nvPr/>
        </p:nvPicPr>
        <p:blipFill>
          <a:blip r:embed="rId2"/>
          <a:stretch>
            <a:fillRect/>
          </a:stretch>
        </p:blipFill>
        <p:spPr>
          <a:xfrm>
            <a:off x="1694215" y="4287786"/>
            <a:ext cx="5960113" cy="1381648"/>
          </a:xfrm>
          <a:prstGeom prst="rect">
            <a:avLst/>
          </a:prstGeom>
          <a:effectLst>
            <a:outerShdw blurRad="50800" dist="38100" dir="2700000" algn="tl" rotWithShape="0">
              <a:prstClr val="black">
                <a:alpha val="40000"/>
              </a:prstClr>
            </a:outerShdw>
          </a:effectLst>
        </p:spPr>
      </p:pic>
      <p:pic>
        <p:nvPicPr>
          <p:cNvPr id="9" name="Content Placeholder 4">
            <a:extLst>
              <a:ext uri="{FF2B5EF4-FFF2-40B4-BE49-F238E27FC236}">
                <a16:creationId xmlns:a16="http://schemas.microsoft.com/office/drawing/2014/main" id="{44E04872-CA61-4E7B-B96E-0DB14D873E8C}"/>
              </a:ext>
            </a:extLst>
          </p:cNvPr>
          <p:cNvPicPr>
            <a:picLocks noChangeAspect="1"/>
          </p:cNvPicPr>
          <p:nvPr/>
        </p:nvPicPr>
        <p:blipFill>
          <a:blip r:embed="rId3"/>
          <a:stretch>
            <a:fillRect/>
          </a:stretch>
        </p:blipFill>
        <p:spPr>
          <a:xfrm>
            <a:off x="6686024" y="686510"/>
            <a:ext cx="2418847" cy="1528554"/>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418BAEA-A3F1-41B5-B250-12473F6E8B1F}"/>
              </a:ext>
            </a:extLst>
          </p:cNvPr>
          <p:cNvSpPr txBox="1"/>
          <p:nvPr/>
        </p:nvSpPr>
        <p:spPr>
          <a:xfrm>
            <a:off x="6686023" y="2200882"/>
            <a:ext cx="2418847" cy="73866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dirty="0"/>
              <a:t>  RHIC Au-Au Luminosity enhanced by    </a:t>
            </a:r>
            <a:r>
              <a:rPr lang="en-US" sz="1400" dirty="0">
                <a:solidFill>
                  <a:schemeClr val="bg1"/>
                </a:solidFill>
              </a:rPr>
              <a:t>. </a:t>
            </a:r>
            <a:r>
              <a:rPr lang="en-US" sz="1400" dirty="0"/>
              <a:t>stochastic cooling</a:t>
            </a:r>
          </a:p>
        </p:txBody>
      </p:sp>
      <p:sp>
        <p:nvSpPr>
          <p:cNvPr id="2" name="Title 1">
            <a:extLst>
              <a:ext uri="{FF2B5EF4-FFF2-40B4-BE49-F238E27FC236}">
                <a16:creationId xmlns:a16="http://schemas.microsoft.com/office/drawing/2014/main" id="{454A0D82-78B1-4E3F-9BB5-73E91CFCEAD7}"/>
              </a:ext>
            </a:extLst>
          </p:cNvPr>
          <p:cNvSpPr>
            <a:spLocks noGrp="1"/>
          </p:cNvSpPr>
          <p:nvPr>
            <p:ph type="title"/>
          </p:nvPr>
        </p:nvSpPr>
        <p:spPr>
          <a:xfrm>
            <a:off x="119024" y="150218"/>
            <a:ext cx="8428482" cy="482901"/>
          </a:xfrm>
        </p:spPr>
        <p:txBody>
          <a:bodyPr>
            <a:noAutofit/>
          </a:bodyPr>
          <a:lstStyle/>
          <a:p>
            <a:r>
              <a:rPr lang="en-US" sz="3000" dirty="0"/>
              <a:t>Strong Hadron Cooling and High Luminosity</a:t>
            </a:r>
          </a:p>
        </p:txBody>
      </p:sp>
      <p:sp>
        <p:nvSpPr>
          <p:cNvPr id="3" name="Content Placeholder 2">
            <a:extLst>
              <a:ext uri="{FF2B5EF4-FFF2-40B4-BE49-F238E27FC236}">
                <a16:creationId xmlns:a16="http://schemas.microsoft.com/office/drawing/2014/main" id="{0B55992C-5AA0-48E6-8BC3-9FE3CD5AFBFF}"/>
              </a:ext>
            </a:extLst>
          </p:cNvPr>
          <p:cNvSpPr>
            <a:spLocks noGrp="1"/>
          </p:cNvSpPr>
          <p:nvPr>
            <p:ph idx="1"/>
          </p:nvPr>
        </p:nvSpPr>
        <p:spPr>
          <a:xfrm>
            <a:off x="-46715" y="783337"/>
            <a:ext cx="9151586" cy="5938139"/>
          </a:xfrm>
        </p:spPr>
        <p:txBody>
          <a:bodyPr>
            <a:normAutofit fontScale="85000" lnSpcReduction="20000"/>
          </a:bodyPr>
          <a:lstStyle/>
          <a:p>
            <a:pPr>
              <a:lnSpc>
                <a:spcPct val="120000"/>
              </a:lnSpc>
              <a:spcBef>
                <a:spcPts val="0"/>
              </a:spcBef>
            </a:pPr>
            <a:r>
              <a:rPr lang="en-US" sz="2100" dirty="0">
                <a:latin typeface="Arial" panose="020B0604020202020204" pitchFamily="34" charset="0"/>
                <a:cs typeface="Arial" panose="020B0604020202020204" pitchFamily="34" charset="0"/>
              </a:rPr>
              <a:t>For </a:t>
            </a:r>
            <a:r>
              <a:rPr lang="en-US" sz="2100" dirty="0" err="1">
                <a:solidFill>
                  <a:schemeClr val="accent1"/>
                </a:solidFill>
                <a:latin typeface="Arial" panose="020B0604020202020204" pitchFamily="34" charset="0"/>
                <a:cs typeface="Arial" panose="020B0604020202020204" pitchFamily="34" charset="0"/>
              </a:rPr>
              <a:t>eA</a:t>
            </a:r>
            <a:r>
              <a:rPr lang="en-US" sz="2100" dirty="0">
                <a:latin typeface="Arial" panose="020B0604020202020204" pitchFamily="34" charset="0"/>
                <a:cs typeface="Arial" panose="020B0604020202020204" pitchFamily="34" charset="0"/>
              </a:rPr>
              <a:t> collisions, a modest upgrade of the existing stochastic                                      cooling system will provide full cooling  capability for the EIC </a:t>
            </a:r>
          </a:p>
          <a:p>
            <a:pPr>
              <a:lnSpc>
                <a:spcPct val="120000"/>
              </a:lnSpc>
              <a:spcBef>
                <a:spcPts val="0"/>
              </a:spcBef>
            </a:pPr>
            <a:r>
              <a:rPr lang="en-US" sz="1900" dirty="0">
                <a:latin typeface="Arial" panose="020B0604020202020204" pitchFamily="34" charset="0"/>
                <a:cs typeface="Arial" panose="020B0604020202020204" pitchFamily="34" charset="0"/>
              </a:rPr>
              <a:t>For high luminosity </a:t>
            </a:r>
            <a:r>
              <a:rPr lang="en-US" sz="1900" dirty="0">
                <a:solidFill>
                  <a:schemeClr val="accent1"/>
                </a:solidFill>
                <a:latin typeface="Arial" panose="020B0604020202020204" pitchFamily="34" charset="0"/>
                <a:cs typeface="Arial" panose="020B0604020202020204" pitchFamily="34" charset="0"/>
              </a:rPr>
              <a:t>ep collisions</a:t>
            </a:r>
            <a:r>
              <a:rPr lang="en-US" sz="1900" dirty="0">
                <a:latin typeface="Arial" panose="020B0604020202020204" pitchFamily="34" charset="0"/>
                <a:cs typeface="Arial" panose="020B0604020202020204" pitchFamily="34" charset="0"/>
              </a:rPr>
              <a:t>, strong hadron cooling is </a:t>
            </a:r>
            <a:r>
              <a:rPr lang="en-US" sz="1900" dirty="0">
                <a:solidFill>
                  <a:srgbClr val="0070C0"/>
                </a:solidFill>
                <a:latin typeface="Arial" panose="020B0604020202020204" pitchFamily="34" charset="0"/>
                <a:cs typeface="Arial" panose="020B0604020202020204" pitchFamily="34" charset="0"/>
              </a:rPr>
              <a:t>desirable, </a:t>
            </a:r>
          </a:p>
          <a:p>
            <a:pPr marL="0" indent="0">
              <a:lnSpc>
                <a:spcPct val="120000"/>
              </a:lnSpc>
              <a:spcBef>
                <a:spcPts val="0"/>
              </a:spcBef>
              <a:buNone/>
            </a:pPr>
            <a:r>
              <a:rPr lang="en-US" sz="1900" dirty="0">
                <a:solidFill>
                  <a:srgbClr val="0070C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to avoid rapid decay of the luminosity  caused by emittance growth</a:t>
            </a:r>
          </a:p>
          <a:p>
            <a:pPr marL="0" indent="0">
              <a:lnSpc>
                <a:spcPct val="120000"/>
              </a:lnSpc>
              <a:spcBef>
                <a:spcPts val="0"/>
              </a:spcBef>
              <a:buNone/>
            </a:pPr>
            <a:r>
              <a:rPr lang="en-US" sz="1900" dirty="0">
                <a:latin typeface="Arial" panose="020B0604020202020204" pitchFamily="34" charset="0"/>
                <a:cs typeface="Arial" panose="020B0604020202020204" pitchFamily="34" charset="0"/>
              </a:rPr>
              <a:t>    due to intrabeam scattering</a:t>
            </a:r>
            <a:endParaRPr lang="en-US" sz="800" dirty="0">
              <a:latin typeface="Arial" panose="020B0604020202020204" pitchFamily="34" charset="0"/>
              <a:cs typeface="Arial" panose="020B0604020202020204" pitchFamily="34" charset="0"/>
            </a:endParaRPr>
          </a:p>
          <a:p>
            <a:pPr>
              <a:lnSpc>
                <a:spcPct val="120000"/>
              </a:lnSpc>
              <a:spcBef>
                <a:spcPts val="0"/>
              </a:spcBef>
            </a:pPr>
            <a:r>
              <a:rPr lang="en-US" sz="2100" dirty="0">
                <a:latin typeface="Arial" panose="020B0604020202020204" pitchFamily="34" charset="0"/>
                <a:cs typeface="Arial" panose="020B0604020202020204" pitchFamily="34" charset="0"/>
              </a:rPr>
              <a:t>BNL-EIC high-</a:t>
            </a:r>
            <a:r>
              <a:rPr lang="en-US" sz="2100" dirty="0" err="1">
                <a:latin typeface="Arial" panose="020B0604020202020204" pitchFamily="34" charset="0"/>
                <a:cs typeface="Arial" panose="020B0604020202020204" pitchFamily="34" charset="0"/>
              </a:rPr>
              <a:t>CoM</a:t>
            </a:r>
            <a:r>
              <a:rPr lang="en-US" sz="2100" dirty="0">
                <a:latin typeface="Arial" panose="020B0604020202020204" pitchFamily="34" charset="0"/>
                <a:cs typeface="Arial" panose="020B0604020202020204" pitchFamily="34" charset="0"/>
              </a:rPr>
              <a:t> energy optimization has only modest                                                   IBS growth rates of </a:t>
            </a:r>
            <a:r>
              <a:rPr lang="en-US" sz="2100" dirty="0">
                <a:latin typeface="Symbol" panose="05050102010706020507" pitchFamily="18" charset="2"/>
                <a:cs typeface="Arial" panose="020B0604020202020204" pitchFamily="34" charset="0"/>
              </a:rPr>
              <a:t>t</a:t>
            </a:r>
            <a:r>
              <a:rPr lang="en-US" sz="2100" dirty="0">
                <a:latin typeface="Arial" panose="020B0604020202020204" pitchFamily="34" charset="0"/>
                <a:cs typeface="Arial" panose="020B0604020202020204" pitchFamily="34" charset="0"/>
              </a:rPr>
              <a:t> &gt; 2h for highest  luminosity. </a:t>
            </a:r>
          </a:p>
          <a:p>
            <a:pPr>
              <a:lnSpc>
                <a:spcPct val="120000"/>
              </a:lnSpc>
              <a:spcBef>
                <a:spcPts val="0"/>
              </a:spcBef>
            </a:pPr>
            <a:r>
              <a:rPr lang="en-US" sz="2100" dirty="0">
                <a:latin typeface="Arial" panose="020B0604020202020204" pitchFamily="34" charset="0"/>
                <a:cs typeface="Arial" panose="020B0604020202020204" pitchFamily="34" charset="0"/>
              </a:rPr>
              <a:t>BNL-EIC does not rely on cooling to operate at  highest  </a:t>
            </a:r>
          </a:p>
          <a:p>
            <a:pPr marL="0" indent="0">
              <a:lnSpc>
                <a:spcPct val="120000"/>
              </a:lnSpc>
              <a:spcBef>
                <a:spcPts val="0"/>
              </a:spcBef>
              <a:buNone/>
            </a:pPr>
            <a:r>
              <a:rPr lang="en-US" sz="2100" dirty="0">
                <a:latin typeface="Arial" panose="020B0604020202020204" pitchFamily="34" charset="0"/>
                <a:cs typeface="Arial" panose="020B0604020202020204" pitchFamily="34" charset="0"/>
              </a:rPr>
              <a:t>    luminosity as there is an on-energy for frequent injections                                                                                 </a:t>
            </a:r>
          </a:p>
          <a:p>
            <a:pPr marL="0" indent="0">
              <a:lnSpc>
                <a:spcPct val="120000"/>
              </a:lnSpc>
              <a:spcBef>
                <a:spcPts val="0"/>
              </a:spcBef>
              <a:buNone/>
            </a:pPr>
            <a:r>
              <a:rPr lang="en-US" sz="2100" dirty="0">
                <a:latin typeface="Arial" panose="020B0604020202020204" pitchFamily="34" charset="0"/>
                <a:cs typeface="Arial" panose="020B0604020202020204" pitchFamily="34" charset="0"/>
              </a:rPr>
              <a:t>    available which results in average luminosity which is  still </a:t>
            </a:r>
            <a:r>
              <a:rPr lang="en-US" sz="2100" b="1" dirty="0">
                <a:solidFill>
                  <a:schemeClr val="accent1"/>
                </a:solidFill>
                <a:latin typeface="Arial" panose="020B0604020202020204" pitchFamily="34" charset="0"/>
                <a:cs typeface="Arial" panose="020B0604020202020204" pitchFamily="34" charset="0"/>
              </a:rPr>
              <a:t>90%</a:t>
            </a:r>
            <a:r>
              <a:rPr lang="en-US" sz="2100" dirty="0">
                <a:latin typeface="Arial" panose="020B0604020202020204" pitchFamily="34" charset="0"/>
                <a:cs typeface="Arial" panose="020B0604020202020204" pitchFamily="34" charset="0"/>
              </a:rPr>
              <a:t> of the peak luminosity.</a:t>
            </a:r>
          </a:p>
          <a:p>
            <a:pPr>
              <a:lnSpc>
                <a:spcPct val="120000"/>
              </a:lnSpc>
              <a:spcBef>
                <a:spcPts val="0"/>
              </a:spcBef>
            </a:pPr>
            <a:r>
              <a:rPr lang="en-US" sz="2100" dirty="0">
                <a:latin typeface="Arial" panose="020B0604020202020204" pitchFamily="34" charset="0"/>
                <a:cs typeface="Arial" panose="020B0604020202020204" pitchFamily="34" charset="0"/>
              </a:rPr>
              <a:t>BNL-EIC  Strong Hadron Cooling is an extension of established stochastic cooling to higher bandwidth by replacing </a:t>
            </a:r>
            <a:r>
              <a:rPr lang="en-US" sz="2100" dirty="0">
                <a:solidFill>
                  <a:srgbClr val="0070C0"/>
                </a:solidFill>
                <a:latin typeface="Arial" panose="020B0604020202020204" pitchFamily="34" charset="0"/>
                <a:cs typeface="Arial" panose="020B0604020202020204" pitchFamily="34" charset="0"/>
              </a:rPr>
              <a:t>cables</a:t>
            </a:r>
            <a:r>
              <a:rPr lang="en-US" sz="2100" dirty="0">
                <a:latin typeface="Arial" panose="020B0604020202020204" pitchFamily="34" charset="0"/>
                <a:cs typeface="Arial" panose="020B0604020202020204" pitchFamily="34" charset="0"/>
              </a:rPr>
              <a:t> and </a:t>
            </a:r>
            <a:r>
              <a:rPr lang="en-US" sz="2100" dirty="0">
                <a:solidFill>
                  <a:srgbClr val="0070C0"/>
                </a:solidFill>
                <a:latin typeface="Arial" panose="020B0604020202020204" pitchFamily="34" charset="0"/>
                <a:cs typeface="Arial" panose="020B0604020202020204" pitchFamily="34" charset="0"/>
              </a:rPr>
              <a:t>amplifiers</a:t>
            </a:r>
            <a:r>
              <a:rPr lang="en-US" sz="2100" dirty="0">
                <a:latin typeface="Arial" panose="020B0604020202020204" pitchFamily="34" charset="0"/>
                <a:cs typeface="Arial" panose="020B0604020202020204" pitchFamily="34" charset="0"/>
              </a:rPr>
              <a:t> by </a:t>
            </a:r>
            <a:r>
              <a:rPr lang="en-US" sz="2100" dirty="0">
                <a:solidFill>
                  <a:srgbClr val="0070C0"/>
                </a:solidFill>
                <a:latin typeface="Arial" panose="020B0604020202020204" pitchFamily="34" charset="0"/>
                <a:cs typeface="Arial" panose="020B0604020202020204" pitchFamily="34" charset="0"/>
              </a:rPr>
              <a:t>electron beam </a:t>
            </a:r>
            <a:r>
              <a:rPr lang="en-US" sz="2100" dirty="0">
                <a:latin typeface="Arial" panose="020B0604020202020204" pitchFamily="34" charset="0"/>
                <a:cs typeface="Arial" panose="020B0604020202020204" pitchFamily="34" charset="0"/>
              </a:rPr>
              <a:t>and </a:t>
            </a:r>
            <a:r>
              <a:rPr lang="en-US" sz="2100" dirty="0">
                <a:solidFill>
                  <a:srgbClr val="0070C0"/>
                </a:solidFill>
                <a:latin typeface="Arial" panose="020B0604020202020204" pitchFamily="34" charset="0"/>
                <a:cs typeface="Arial" panose="020B0604020202020204" pitchFamily="34" charset="0"/>
              </a:rPr>
              <a:t>beam dynamical effects</a:t>
            </a:r>
            <a:r>
              <a:rPr lang="en-US" sz="2100" dirty="0">
                <a:latin typeface="Arial" panose="020B0604020202020204" pitchFamily="34" charset="0"/>
                <a:cs typeface="Arial" panose="020B0604020202020204" pitchFamily="34" charset="0"/>
              </a:rPr>
              <a:t>, called </a:t>
            </a:r>
            <a:r>
              <a:rPr lang="en-US" sz="2100" dirty="0">
                <a:solidFill>
                  <a:srgbClr val="0070C0"/>
                </a:solidFill>
                <a:latin typeface="Arial" panose="020B0604020202020204" pitchFamily="34" charset="0"/>
                <a:cs typeface="Arial" panose="020B0604020202020204" pitchFamily="34" charset="0"/>
              </a:rPr>
              <a:t>Coherent Electron Cooling</a:t>
            </a:r>
          </a:p>
          <a:p>
            <a:pPr>
              <a:lnSpc>
                <a:spcPct val="120000"/>
              </a:lnSpc>
              <a:spcBef>
                <a:spcPts val="0"/>
              </a:spcBef>
            </a:pPr>
            <a:endParaRPr lang="en-US" sz="2100" dirty="0">
              <a:solidFill>
                <a:srgbClr val="0070C0"/>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2100" dirty="0">
              <a:solidFill>
                <a:srgbClr val="0070C0"/>
              </a:solidFill>
              <a:latin typeface="Arial" panose="020B0604020202020204" pitchFamily="34" charset="0"/>
              <a:cs typeface="Arial" panose="020B0604020202020204" pitchFamily="34" charset="0"/>
            </a:endParaRPr>
          </a:p>
          <a:p>
            <a:pPr>
              <a:lnSpc>
                <a:spcPct val="120000"/>
              </a:lnSpc>
              <a:spcBef>
                <a:spcPts val="0"/>
              </a:spcBef>
            </a:pPr>
            <a:endParaRPr lang="en-US" sz="2100" dirty="0">
              <a:latin typeface="Arial" panose="020B0604020202020204" pitchFamily="34" charset="0"/>
              <a:cs typeface="Arial" panose="020B0604020202020204" pitchFamily="34" charset="0"/>
            </a:endParaRPr>
          </a:p>
          <a:p>
            <a:pPr>
              <a:lnSpc>
                <a:spcPct val="120000"/>
              </a:lnSpc>
              <a:spcBef>
                <a:spcPts val="0"/>
              </a:spcBef>
            </a:pPr>
            <a:endParaRPr lang="en-US" sz="21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2100" dirty="0">
              <a:latin typeface="Arial" panose="020B0604020202020204" pitchFamily="34" charset="0"/>
              <a:cs typeface="Arial" panose="020B0604020202020204" pitchFamily="34" charset="0"/>
            </a:endParaRPr>
          </a:p>
          <a:p>
            <a:pPr marL="0" indent="0">
              <a:lnSpc>
                <a:spcPct val="120000"/>
              </a:lnSpc>
              <a:spcBef>
                <a:spcPts val="0"/>
              </a:spcBef>
              <a:buNone/>
            </a:pPr>
            <a:r>
              <a:rPr lang="en-US" sz="600" dirty="0">
                <a:latin typeface="Arial" panose="020B0604020202020204" pitchFamily="34" charset="0"/>
                <a:cs typeface="Arial" panose="020B0604020202020204" pitchFamily="34" charset="0"/>
              </a:rPr>
              <a:t>  </a:t>
            </a:r>
          </a:p>
          <a:p>
            <a:pPr>
              <a:lnSpc>
                <a:spcPct val="120000"/>
              </a:lnSpc>
              <a:spcBef>
                <a:spcPts val="0"/>
              </a:spcBef>
            </a:pPr>
            <a:r>
              <a:rPr lang="en-US" sz="2100" dirty="0">
                <a:latin typeface="Arial" panose="020B0604020202020204" pitchFamily="34" charset="0"/>
                <a:cs typeface="Arial" panose="020B0604020202020204" pitchFamily="34" charset="0"/>
              </a:rPr>
              <a:t>There are several </a:t>
            </a:r>
            <a:r>
              <a:rPr lang="en-US" sz="2100" b="1" dirty="0">
                <a:latin typeface="Arial" panose="020B0604020202020204" pitchFamily="34" charset="0"/>
                <a:cs typeface="Arial" panose="020B0604020202020204" pitchFamily="34" charset="0"/>
              </a:rPr>
              <a:t>amplification methods</a:t>
            </a:r>
            <a:r>
              <a:rPr lang="en-US" sz="2100" dirty="0">
                <a:latin typeface="Arial" panose="020B0604020202020204" pitchFamily="34" charset="0"/>
                <a:cs typeface="Arial" panose="020B0604020202020204" pitchFamily="34" charset="0"/>
              </a:rPr>
              <a:t>. We choose </a:t>
            </a:r>
            <a:r>
              <a:rPr lang="en-US" sz="2100" dirty="0">
                <a:solidFill>
                  <a:srgbClr val="0070C0"/>
                </a:solidFill>
                <a:latin typeface="Symbol" panose="05050102010706020507" pitchFamily="18" charset="2"/>
                <a:cs typeface="Arial" panose="020B0604020202020204" pitchFamily="34" charset="0"/>
              </a:rPr>
              <a:t>m</a:t>
            </a:r>
            <a:r>
              <a:rPr lang="en-US" sz="2100" dirty="0">
                <a:solidFill>
                  <a:srgbClr val="0070C0"/>
                </a:solidFill>
                <a:latin typeface="Arial" panose="020B0604020202020204" pitchFamily="34" charset="0"/>
                <a:cs typeface="Arial" panose="020B0604020202020204" pitchFamily="34" charset="0"/>
              </a:rPr>
              <a:t>-bunching</a:t>
            </a:r>
            <a:r>
              <a:rPr lang="en-US" sz="2100" dirty="0">
                <a:latin typeface="Arial" panose="020B0604020202020204" pitchFamily="34" charset="0"/>
                <a:cs typeface="Arial" panose="020B0604020202020204" pitchFamily="34" charset="0"/>
              </a:rPr>
              <a:t>, a well known- , well studied- , and experimentally verified phenomenon relevant for FELs</a:t>
            </a:r>
          </a:p>
        </p:txBody>
      </p:sp>
      <p:sp>
        <p:nvSpPr>
          <p:cNvPr id="5" name="Slide Number Placeholder 4">
            <a:extLst>
              <a:ext uri="{FF2B5EF4-FFF2-40B4-BE49-F238E27FC236}">
                <a16:creationId xmlns:a16="http://schemas.microsoft.com/office/drawing/2014/main" id="{60EE0ECA-30FF-436D-882C-5EE828059CE1}"/>
              </a:ext>
            </a:extLst>
          </p:cNvPr>
          <p:cNvSpPr>
            <a:spLocks noGrp="1"/>
          </p:cNvSpPr>
          <p:nvPr>
            <p:ph type="sldNum" sz="quarter" idx="12"/>
          </p:nvPr>
        </p:nvSpPr>
        <p:spPr/>
        <p:txBody>
          <a:bodyPr/>
          <a:lstStyle/>
          <a:p>
            <a:fld id="{893C5830-40F3-F04E-B2E3-10E6672BA8FF}" type="slidenum">
              <a:rPr lang="en-US" smtClean="0"/>
              <a:pPr/>
              <a:t>37</a:t>
            </a:fld>
            <a:endParaRPr lang="en-US" dirty="0"/>
          </a:p>
        </p:txBody>
      </p:sp>
      <p:sp>
        <p:nvSpPr>
          <p:cNvPr id="6" name="TextBox 5">
            <a:extLst>
              <a:ext uri="{FF2B5EF4-FFF2-40B4-BE49-F238E27FC236}">
                <a16:creationId xmlns:a16="http://schemas.microsoft.com/office/drawing/2014/main" id="{FA5E8AEE-087A-44E5-8341-EEDAFC993018}"/>
              </a:ext>
            </a:extLst>
          </p:cNvPr>
          <p:cNvSpPr txBox="1"/>
          <p:nvPr/>
        </p:nvSpPr>
        <p:spPr>
          <a:xfrm>
            <a:off x="7901940" y="0"/>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Tree>
    <p:extLst>
      <p:ext uri="{BB962C8B-B14F-4D97-AF65-F5344CB8AC3E}">
        <p14:creationId xmlns:p14="http://schemas.microsoft.com/office/powerpoint/2010/main" val="1823805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1751-BA96-473A-8B29-5302939F8391}"/>
              </a:ext>
            </a:extLst>
          </p:cNvPr>
          <p:cNvSpPr>
            <a:spLocks noGrp="1"/>
          </p:cNvSpPr>
          <p:nvPr>
            <p:ph type="title"/>
          </p:nvPr>
        </p:nvSpPr>
        <p:spPr>
          <a:xfrm>
            <a:off x="125982" y="101106"/>
            <a:ext cx="8515350" cy="658131"/>
          </a:xfrm>
        </p:spPr>
        <p:txBody>
          <a:bodyPr>
            <a:normAutofit fontScale="90000"/>
          </a:bodyPr>
          <a:lstStyle/>
          <a:p>
            <a:r>
              <a:rPr lang="en-US" dirty="0"/>
              <a:t>High Luminosity Implementation</a:t>
            </a:r>
          </a:p>
        </p:txBody>
      </p:sp>
      <p:sp>
        <p:nvSpPr>
          <p:cNvPr id="3" name="Content Placeholder 2">
            <a:extLst>
              <a:ext uri="{FF2B5EF4-FFF2-40B4-BE49-F238E27FC236}">
                <a16:creationId xmlns:a16="http://schemas.microsoft.com/office/drawing/2014/main" id="{EF2E0304-C40F-4B56-B036-B6E7D3937D2E}"/>
              </a:ext>
            </a:extLst>
          </p:cNvPr>
          <p:cNvSpPr>
            <a:spLocks noGrp="1"/>
          </p:cNvSpPr>
          <p:nvPr>
            <p:ph idx="1"/>
          </p:nvPr>
        </p:nvSpPr>
        <p:spPr>
          <a:xfrm>
            <a:off x="181437" y="1914029"/>
            <a:ext cx="8873175" cy="4664917"/>
          </a:xfrm>
        </p:spPr>
        <p:txBody>
          <a:bodyPr>
            <a:normAutofit/>
          </a:bodyPr>
          <a:lstStyle/>
          <a:p>
            <a:pPr marL="0" indent="0">
              <a:buNone/>
            </a:pPr>
            <a:r>
              <a:rPr lang="en-US" sz="1800" dirty="0"/>
              <a:t>As BNL-EIC is a  storage ring based design, large luminosity requires</a:t>
            </a:r>
          </a:p>
          <a:p>
            <a:r>
              <a:rPr lang="en-US" sz="1800" b="1" dirty="0"/>
              <a:t>Large bunch charge</a:t>
            </a:r>
          </a:p>
          <a:p>
            <a:r>
              <a:rPr lang="en-US" sz="1800" b="1" dirty="0"/>
              <a:t>Many bunches</a:t>
            </a:r>
            <a:r>
              <a:rPr lang="en-US" sz="1800" b="1" dirty="0">
                <a:solidFill>
                  <a:srgbClr val="FF0000"/>
                </a:solidFill>
              </a:rPr>
              <a:t> </a:t>
            </a:r>
            <a:r>
              <a:rPr lang="en-US" sz="1800" dirty="0">
                <a:solidFill>
                  <a:srgbClr val="FF0000"/>
                </a:solidFill>
                <a:sym typeface="Wingdings" panose="05000000000000000000" pitchFamily="2" charset="2"/>
              </a:rPr>
              <a:t> </a:t>
            </a:r>
            <a:r>
              <a:rPr lang="en-US" sz="1800" dirty="0">
                <a:sym typeface="Wingdings" panose="05000000000000000000" pitchFamily="2" charset="2"/>
              </a:rPr>
              <a:t>large total beam currents</a:t>
            </a:r>
          </a:p>
          <a:p>
            <a:pPr marL="0" indent="0">
              <a:buNone/>
            </a:pPr>
            <a:r>
              <a:rPr lang="en-US" sz="1800" dirty="0">
                <a:sym typeface="Wingdings" panose="05000000000000000000" pitchFamily="2" charset="2"/>
              </a:rPr>
              <a:t>		     </a:t>
            </a:r>
            <a:r>
              <a:rPr lang="en-US" sz="1800" dirty="0">
                <a:solidFill>
                  <a:srgbClr val="FF0000"/>
                </a:solidFill>
                <a:sym typeface="Wingdings" panose="05000000000000000000" pitchFamily="2" charset="2"/>
              </a:rPr>
              <a:t></a:t>
            </a:r>
            <a:r>
              <a:rPr lang="en-US" sz="1800" dirty="0">
                <a:sym typeface="Wingdings" panose="05000000000000000000" pitchFamily="2" charset="2"/>
              </a:rPr>
              <a:t>  crossing angle collision geometry</a:t>
            </a:r>
          </a:p>
          <a:p>
            <a:r>
              <a:rPr lang="en-US" sz="1800" b="1" dirty="0">
                <a:sym typeface="Wingdings" panose="05000000000000000000" pitchFamily="2" charset="2"/>
              </a:rPr>
              <a:t>Small beam size </a:t>
            </a:r>
            <a:r>
              <a:rPr lang="en-US" sz="1800" dirty="0">
                <a:sym typeface="Wingdings" panose="05000000000000000000" pitchFamily="2" charset="2"/>
              </a:rPr>
              <a:t>at collision point achieved by </a:t>
            </a:r>
          </a:p>
          <a:p>
            <a:pPr marL="0" indent="0">
              <a:buNone/>
            </a:pPr>
            <a:r>
              <a:rPr lang="en-US" sz="1800" b="1" dirty="0">
                <a:sym typeface="Wingdings" panose="05000000000000000000" pitchFamily="2" charset="2"/>
              </a:rPr>
              <a:t>	·small emittance</a:t>
            </a:r>
          </a:p>
          <a:p>
            <a:pPr marL="0" indent="0">
              <a:buNone/>
            </a:pPr>
            <a:r>
              <a:rPr lang="en-US" sz="1800" dirty="0">
                <a:sym typeface="Wingdings" panose="05000000000000000000" pitchFamily="2" charset="2"/>
              </a:rPr>
              <a:t>	</a:t>
            </a:r>
            <a:r>
              <a:rPr lang="en-US" sz="1800" dirty="0">
                <a:solidFill>
                  <a:srgbClr val="FF0000"/>
                </a:solidFill>
                <a:sym typeface="Wingdings" panose="05000000000000000000" pitchFamily="2" charset="2"/>
              </a:rPr>
              <a:t></a:t>
            </a:r>
            <a:r>
              <a:rPr lang="en-US" sz="1800" dirty="0">
                <a:sym typeface="Wingdings" panose="05000000000000000000" pitchFamily="2" charset="2"/>
              </a:rPr>
              <a:t> Small hadron emittance requires strong hadron cooling </a:t>
            </a:r>
          </a:p>
          <a:p>
            <a:pPr marL="0" indent="0">
              <a:buNone/>
            </a:pPr>
            <a:r>
              <a:rPr lang="en-US" sz="1800" dirty="0">
                <a:sym typeface="Wingdings" panose="05000000000000000000" pitchFamily="2" charset="2"/>
              </a:rPr>
              <a:t>                  (or frequent injection) </a:t>
            </a:r>
          </a:p>
          <a:p>
            <a:pPr marL="0" indent="0">
              <a:buNone/>
            </a:pPr>
            <a:r>
              <a:rPr lang="en-US" sz="1800" dirty="0">
                <a:sym typeface="Wingdings" panose="05000000000000000000" pitchFamily="2" charset="2"/>
              </a:rPr>
              <a:t>	</a:t>
            </a:r>
            <a:r>
              <a:rPr lang="en-US" sz="1800" b="1" dirty="0">
                <a:sym typeface="Wingdings" panose="05000000000000000000" pitchFamily="2" charset="2"/>
              </a:rPr>
              <a:t> · and strong focusing at IR </a:t>
            </a:r>
            <a:r>
              <a:rPr lang="en-US" sz="1800" dirty="0">
                <a:sym typeface="Wingdings" panose="05000000000000000000" pitchFamily="2" charset="2"/>
              </a:rPr>
              <a:t>(small </a:t>
            </a:r>
            <a:r>
              <a:rPr lang="en-US" sz="2200" dirty="0">
                <a:latin typeface="Symbol" panose="05050102010706020507" pitchFamily="18" charset="2"/>
                <a:sym typeface="Wingdings" panose="05000000000000000000" pitchFamily="2" charset="2"/>
              </a:rPr>
              <a:t>b</a:t>
            </a:r>
            <a:r>
              <a:rPr lang="en-US" sz="2200" dirty="0">
                <a:sym typeface="Wingdings" panose="05000000000000000000" pitchFamily="2" charset="2"/>
              </a:rPr>
              <a:t>)</a:t>
            </a:r>
          </a:p>
          <a:p>
            <a:pPr marL="0" indent="0">
              <a:buNone/>
            </a:pPr>
            <a:r>
              <a:rPr lang="en-US" sz="2200" dirty="0">
                <a:sym typeface="Wingdings" panose="05000000000000000000" pitchFamily="2" charset="2"/>
              </a:rPr>
              <a:t>             </a:t>
            </a:r>
            <a:r>
              <a:rPr lang="en-US" sz="1800" dirty="0">
                <a:solidFill>
                  <a:srgbClr val="FF0000"/>
                </a:solidFill>
                <a:sym typeface="Wingdings" panose="05000000000000000000" pitchFamily="2" charset="2"/>
              </a:rPr>
              <a:t></a:t>
            </a:r>
            <a:r>
              <a:rPr lang="en-US" sz="1800" dirty="0">
                <a:sym typeface="Wingdings" panose="05000000000000000000" pitchFamily="2" charset="2"/>
              </a:rPr>
              <a:t> required short bunches  need strong cooling</a:t>
            </a:r>
          </a:p>
          <a:p>
            <a:pPr marL="0" indent="0">
              <a:buNone/>
            </a:pPr>
            <a:r>
              <a:rPr lang="en-US" sz="1800" b="1" dirty="0">
                <a:sym typeface="Wingdings" panose="05000000000000000000" pitchFamily="2" charset="2"/>
              </a:rPr>
              <a:t>Beam-Beam Limit</a:t>
            </a:r>
            <a:r>
              <a:rPr lang="en-US" sz="1800" dirty="0">
                <a:sym typeface="Wingdings" panose="05000000000000000000" pitchFamily="2" charset="2"/>
              </a:rPr>
              <a:t>: Transverse beam density at collision point limited by the detrimental effect of the corresponding nonlinear lens</a:t>
            </a:r>
          </a:p>
        </p:txBody>
      </p:sp>
      <p:sp>
        <p:nvSpPr>
          <p:cNvPr id="4" name="Slide Number Placeholder 3">
            <a:extLst>
              <a:ext uri="{FF2B5EF4-FFF2-40B4-BE49-F238E27FC236}">
                <a16:creationId xmlns:a16="http://schemas.microsoft.com/office/drawing/2014/main" id="{B2A3D234-EF9F-49A5-881F-BB26A6E6A014}"/>
              </a:ext>
            </a:extLst>
          </p:cNvPr>
          <p:cNvSpPr>
            <a:spLocks noGrp="1"/>
          </p:cNvSpPr>
          <p:nvPr>
            <p:ph type="sldNum" sz="quarter" idx="12"/>
          </p:nvPr>
        </p:nvSpPr>
        <p:spPr/>
        <p:txBody>
          <a:bodyPr/>
          <a:lstStyle/>
          <a:p>
            <a:fld id="{893C5830-40F3-F04E-B2E3-10E6672BA8FF}" type="slidenum">
              <a:rPr lang="en-US" smtClean="0"/>
              <a:pPr/>
              <a:t>38</a:t>
            </a:fld>
            <a:endParaRPr lang="en-US"/>
          </a:p>
        </p:txBody>
      </p:sp>
      <p:sp>
        <p:nvSpPr>
          <p:cNvPr id="6" name="TextBox 5">
            <a:extLst>
              <a:ext uri="{FF2B5EF4-FFF2-40B4-BE49-F238E27FC236}">
                <a16:creationId xmlns:a16="http://schemas.microsoft.com/office/drawing/2014/main" id="{8E8F4F9C-0897-4234-B5F4-D3CE5C0329BE}"/>
              </a:ext>
            </a:extLst>
          </p:cNvPr>
          <p:cNvSpPr txBox="1"/>
          <p:nvPr/>
        </p:nvSpPr>
        <p:spPr>
          <a:xfrm>
            <a:off x="7901940" y="-14625"/>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sp>
        <p:nvSpPr>
          <p:cNvPr id="7" name="TextBox 6">
            <a:extLst>
              <a:ext uri="{FF2B5EF4-FFF2-40B4-BE49-F238E27FC236}">
                <a16:creationId xmlns:a16="http://schemas.microsoft.com/office/drawing/2014/main" id="{B087E1A7-9426-4711-A528-36E55BC1A98E}"/>
              </a:ext>
            </a:extLst>
          </p:cNvPr>
          <p:cNvSpPr txBox="1"/>
          <p:nvPr/>
        </p:nvSpPr>
        <p:spPr>
          <a:xfrm>
            <a:off x="125982" y="803600"/>
            <a:ext cx="8617663" cy="92333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BNL EIC high luminosity design is based on lessons learned from existing or previous colliders and ambitious parameters which have, however,  been demonstrated for the most part on existing or previous colliders </a:t>
            </a:r>
          </a:p>
        </p:txBody>
      </p:sp>
    </p:spTree>
    <p:extLst>
      <p:ext uri="{BB962C8B-B14F-4D97-AF65-F5344CB8AC3E}">
        <p14:creationId xmlns:p14="http://schemas.microsoft.com/office/powerpoint/2010/main" val="3142070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5888F7-A9C5-45B5-AEF5-D0F5A5671CD9}"/>
              </a:ext>
            </a:extLst>
          </p:cNvPr>
          <p:cNvPicPr>
            <a:picLocks noChangeAspect="1"/>
          </p:cNvPicPr>
          <p:nvPr/>
        </p:nvPicPr>
        <p:blipFill>
          <a:blip r:embed="rId3"/>
          <a:stretch>
            <a:fillRect/>
          </a:stretch>
        </p:blipFill>
        <p:spPr>
          <a:xfrm>
            <a:off x="5148743" y="909308"/>
            <a:ext cx="3824438" cy="287867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B60F4B8-41C0-46D2-9A1A-06491E5903CA}"/>
              </a:ext>
            </a:extLst>
          </p:cNvPr>
          <p:cNvSpPr>
            <a:spLocks noGrp="1"/>
          </p:cNvSpPr>
          <p:nvPr>
            <p:ph type="title"/>
          </p:nvPr>
        </p:nvSpPr>
        <p:spPr>
          <a:xfrm>
            <a:off x="170819" y="64690"/>
            <a:ext cx="7886700" cy="546278"/>
          </a:xfrm>
        </p:spPr>
        <p:txBody>
          <a:bodyPr>
            <a:noAutofit/>
          </a:bodyPr>
          <a:lstStyle/>
          <a:p>
            <a:r>
              <a:rPr lang="en-US" sz="3600" dirty="0"/>
              <a:t>BNL-EIC Hadron Polarization</a:t>
            </a:r>
          </a:p>
        </p:txBody>
      </p:sp>
      <p:sp>
        <p:nvSpPr>
          <p:cNvPr id="3" name="TextBox 2">
            <a:extLst>
              <a:ext uri="{FF2B5EF4-FFF2-40B4-BE49-F238E27FC236}">
                <a16:creationId xmlns:a16="http://schemas.microsoft.com/office/drawing/2014/main" id="{D656665E-AE35-4E24-B73F-CB9C9BD9F255}"/>
              </a:ext>
            </a:extLst>
          </p:cNvPr>
          <p:cNvSpPr txBox="1"/>
          <p:nvPr/>
        </p:nvSpPr>
        <p:spPr>
          <a:xfrm>
            <a:off x="170819" y="539976"/>
            <a:ext cx="8802363" cy="369332"/>
          </a:xfrm>
          <a:prstGeom prst="rect">
            <a:avLst/>
          </a:prstGeom>
          <a:noFill/>
        </p:spPr>
        <p:txBody>
          <a:bodyPr wrap="square" rtlCol="0">
            <a:spAutoFit/>
          </a:bodyPr>
          <a:lstStyle/>
          <a:p>
            <a:r>
              <a:rPr lang="en-US" b="1" dirty="0">
                <a:solidFill>
                  <a:srgbClr val="FF0000"/>
                </a:solidFill>
              </a:rPr>
              <a:t>The BNL-EIC will fully benefit from present RHIC polarization and near future upgrades </a:t>
            </a:r>
          </a:p>
        </p:txBody>
      </p:sp>
      <p:sp>
        <p:nvSpPr>
          <p:cNvPr id="16" name="TextBox 15">
            <a:extLst>
              <a:ext uri="{FF2B5EF4-FFF2-40B4-BE49-F238E27FC236}">
                <a16:creationId xmlns:a16="http://schemas.microsoft.com/office/drawing/2014/main" id="{48416D32-D036-4005-AB8D-DCA0F2BC74F1}"/>
              </a:ext>
            </a:extLst>
          </p:cNvPr>
          <p:cNvSpPr txBox="1"/>
          <p:nvPr/>
        </p:nvSpPr>
        <p:spPr>
          <a:xfrm>
            <a:off x="170818" y="909308"/>
            <a:ext cx="8973181" cy="6001643"/>
          </a:xfrm>
          <a:prstGeom prst="rect">
            <a:avLst/>
          </a:prstGeom>
          <a:noFill/>
        </p:spPr>
        <p:txBody>
          <a:bodyPr wrap="square" rtlCol="0">
            <a:spAutoFit/>
          </a:bodyPr>
          <a:lstStyle/>
          <a:p>
            <a:r>
              <a:rPr lang="en-US" b="1" u="sng" dirty="0"/>
              <a:t>Measured RHIC Results with Siberian Snakes: </a:t>
            </a:r>
          </a:p>
          <a:p>
            <a:pPr marL="285750" indent="-285750">
              <a:buFont typeface="Arial" panose="020B0604020202020204" pitchFamily="34" charset="0"/>
              <a:buChar char="•"/>
            </a:pPr>
            <a:r>
              <a:rPr lang="en-US" dirty="0"/>
              <a:t>Proton Source Polarization 83 % </a:t>
            </a:r>
          </a:p>
          <a:p>
            <a:pPr marL="285750" indent="-285750">
              <a:buFont typeface="Arial" panose="020B0604020202020204" pitchFamily="34" charset="0"/>
              <a:buChar char="•"/>
            </a:pPr>
            <a:r>
              <a:rPr lang="en-US" dirty="0"/>
              <a:t>Polarization at extraction from AGS  70% </a:t>
            </a:r>
          </a:p>
          <a:p>
            <a:pPr marL="285750" indent="-285750">
              <a:buFont typeface="Arial" panose="020B0604020202020204" pitchFamily="34" charset="0"/>
              <a:buChar char="•"/>
            </a:pPr>
            <a:r>
              <a:rPr lang="en-US" dirty="0"/>
              <a:t>Polarization at RHIC collision energy  60%</a:t>
            </a:r>
          </a:p>
          <a:p>
            <a:r>
              <a:rPr lang="en-US" sz="800" dirty="0"/>
              <a:t>   </a:t>
            </a:r>
          </a:p>
          <a:p>
            <a:r>
              <a:rPr lang="en-US" b="1" u="sng" dirty="0"/>
              <a:t>Planned near term improvements:</a:t>
            </a:r>
          </a:p>
          <a:p>
            <a:r>
              <a:rPr lang="en-US" b="1" dirty="0"/>
              <a:t>AGS</a:t>
            </a:r>
            <a:r>
              <a:rPr lang="en-US" dirty="0"/>
              <a:t>: </a:t>
            </a:r>
            <a:r>
              <a:rPr lang="en-US" dirty="0">
                <a:sym typeface="Wingdings" panose="05000000000000000000" pitchFamily="2" charset="2"/>
              </a:rPr>
              <a:t>Stronger snake, skew quadrupoles, </a:t>
            </a:r>
          </a:p>
          <a:p>
            <a:r>
              <a:rPr lang="en-US" dirty="0">
                <a:sym typeface="Wingdings" panose="05000000000000000000" pitchFamily="2" charset="2"/>
              </a:rPr>
              <a:t>increased injection energy</a:t>
            </a:r>
          </a:p>
          <a:p>
            <a:r>
              <a:rPr lang="en-US" dirty="0">
                <a:sym typeface="Wingdings" panose="05000000000000000000" pitchFamily="2" charset="2"/>
              </a:rPr>
              <a:t>expect 80% at extraction of AGS</a:t>
            </a:r>
            <a:endParaRPr lang="en-US" dirty="0"/>
          </a:p>
          <a:p>
            <a:r>
              <a:rPr lang="en-US" b="1" dirty="0"/>
              <a:t>RHIC: </a:t>
            </a:r>
            <a:r>
              <a:rPr lang="en-US" dirty="0"/>
              <a:t>Add 2 snakes to 4 existing,  no polarization loss  </a:t>
            </a:r>
          </a:p>
          <a:p>
            <a:pPr marL="285750" indent="-285750">
              <a:buFont typeface="Wingdings" panose="05000000000000000000" pitchFamily="2" charset="2"/>
              <a:buChar char="è"/>
            </a:pPr>
            <a:r>
              <a:rPr lang="en-US" dirty="0">
                <a:sym typeface="Wingdings" panose="05000000000000000000" pitchFamily="2" charset="2"/>
              </a:rPr>
              <a:t>expect 80% in Polarization in RHIC and eRHIC</a:t>
            </a:r>
          </a:p>
          <a:p>
            <a:r>
              <a:rPr lang="en-US" dirty="0">
                <a:sym typeface="Wingdings" panose="05000000000000000000" pitchFamily="2" charset="2"/>
              </a:rPr>
              <a:t>Expected results obtained from simulations which are benchmarked by RHIC operations</a:t>
            </a:r>
          </a:p>
          <a:p>
            <a:r>
              <a:rPr lang="en-US" sz="800" dirty="0">
                <a:sym typeface="Wingdings" panose="05000000000000000000" pitchFamily="2" charset="2"/>
              </a:rPr>
              <a:t>    </a:t>
            </a:r>
          </a:p>
          <a:p>
            <a:r>
              <a:rPr lang="en-US" b="1" u="sng" dirty="0"/>
              <a:t>Polarized </a:t>
            </a:r>
            <a:r>
              <a:rPr lang="en-US" b="1" u="sng" baseline="30000" dirty="0"/>
              <a:t>3</a:t>
            </a:r>
            <a:r>
              <a:rPr lang="en-US" b="1" u="sng" dirty="0"/>
              <a:t>He in eRHIC  with six snakes</a:t>
            </a:r>
          </a:p>
          <a:p>
            <a:r>
              <a:rPr lang="en-US" dirty="0"/>
              <a:t>Achieved ~85% polarization in 3He ion source</a:t>
            </a:r>
          </a:p>
          <a:p>
            <a:r>
              <a:rPr lang="en-US" dirty="0"/>
              <a:t>Benchmarked Simulations:</a:t>
            </a:r>
          </a:p>
          <a:p>
            <a:r>
              <a:rPr lang="en-US" dirty="0"/>
              <a:t>Polarization preserved with 6 snakes   up to twice the design emittance</a:t>
            </a:r>
          </a:p>
          <a:p>
            <a:r>
              <a:rPr lang="en-US" sz="800" dirty="0"/>
              <a:t>      </a:t>
            </a:r>
          </a:p>
          <a:p>
            <a:r>
              <a:rPr lang="en-US" b="1" u="sng" dirty="0"/>
              <a:t>Polarized Deuterons in BNL-EIC: </a:t>
            </a:r>
          </a:p>
          <a:p>
            <a:r>
              <a:rPr lang="en-US" dirty="0"/>
              <a:t>Requires tune jumps in the AGS, then</a:t>
            </a:r>
          </a:p>
          <a:p>
            <a:r>
              <a:rPr lang="en-US" dirty="0"/>
              <a:t>benchmarked simulation show 100%  Spin transparency  </a:t>
            </a:r>
          </a:p>
          <a:p>
            <a:r>
              <a:rPr lang="en-US" b="1" dirty="0"/>
              <a:t>No</a:t>
            </a:r>
            <a:r>
              <a:rPr lang="en-US" dirty="0"/>
              <a:t> polarization </a:t>
            </a:r>
            <a:r>
              <a:rPr lang="en-US" b="1" dirty="0"/>
              <a:t>loss</a:t>
            </a:r>
            <a:r>
              <a:rPr lang="en-US" dirty="0"/>
              <a:t> expected in the eRHIC hadron ring</a:t>
            </a:r>
          </a:p>
          <a:p>
            <a:endParaRPr lang="en-US" dirty="0"/>
          </a:p>
        </p:txBody>
      </p:sp>
      <p:sp>
        <p:nvSpPr>
          <p:cNvPr id="24" name="Slide Number Placeholder 23">
            <a:extLst>
              <a:ext uri="{FF2B5EF4-FFF2-40B4-BE49-F238E27FC236}">
                <a16:creationId xmlns:a16="http://schemas.microsoft.com/office/drawing/2014/main" id="{97F2D0B4-0816-4EB7-98CF-59A5B1D787F9}"/>
              </a:ext>
            </a:extLst>
          </p:cNvPr>
          <p:cNvSpPr>
            <a:spLocks noGrp="1"/>
          </p:cNvSpPr>
          <p:nvPr>
            <p:ph type="sldNum" sz="quarter" idx="12"/>
          </p:nvPr>
        </p:nvSpPr>
        <p:spPr>
          <a:xfrm>
            <a:off x="7060962" y="6508751"/>
            <a:ext cx="2057400" cy="365125"/>
          </a:xfrm>
        </p:spPr>
        <p:txBody>
          <a:bodyPr/>
          <a:lstStyle/>
          <a:p>
            <a:fld id="{893C5830-40F3-F04E-B2E3-10E6672BA8FF}" type="slidenum">
              <a:rPr lang="en-US" smtClean="0"/>
              <a:pPr/>
              <a:t>39</a:t>
            </a:fld>
            <a:endParaRPr lang="en-US" dirty="0"/>
          </a:p>
        </p:txBody>
      </p:sp>
      <p:pic>
        <p:nvPicPr>
          <p:cNvPr id="27" name="Picture 26">
            <a:extLst>
              <a:ext uri="{FF2B5EF4-FFF2-40B4-BE49-F238E27FC236}">
                <a16:creationId xmlns:a16="http://schemas.microsoft.com/office/drawing/2014/main" id="{54A439F5-44D4-47D3-A571-BE267E30957F}"/>
              </a:ext>
            </a:extLst>
          </p:cNvPr>
          <p:cNvPicPr>
            <a:picLocks noChangeAspect="1"/>
          </p:cNvPicPr>
          <p:nvPr/>
        </p:nvPicPr>
        <p:blipFill>
          <a:blip r:embed="rId4"/>
          <a:stretch>
            <a:fillRect/>
          </a:stretch>
        </p:blipFill>
        <p:spPr>
          <a:xfrm>
            <a:off x="5935579" y="5298491"/>
            <a:ext cx="3097406" cy="126114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5C118C1-452E-47B8-A8F7-48262206E35E}"/>
              </a:ext>
            </a:extLst>
          </p:cNvPr>
          <p:cNvSpPr txBox="1"/>
          <p:nvPr/>
        </p:nvSpPr>
        <p:spPr>
          <a:xfrm>
            <a:off x="7782594" y="-14371"/>
            <a:ext cx="1361406" cy="369332"/>
          </a:xfrm>
          <a:prstGeom prst="rect">
            <a:avLst/>
          </a:prstGeom>
          <a:solidFill>
            <a:srgbClr val="0070C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Polarization</a:t>
            </a:r>
          </a:p>
        </p:txBody>
      </p:sp>
      <p:sp>
        <p:nvSpPr>
          <p:cNvPr id="4" name="TextBox 3">
            <a:extLst>
              <a:ext uri="{FF2B5EF4-FFF2-40B4-BE49-F238E27FC236}">
                <a16:creationId xmlns:a16="http://schemas.microsoft.com/office/drawing/2014/main" id="{188E0E32-1C30-44F7-989B-C33044A6C1FD}"/>
              </a:ext>
            </a:extLst>
          </p:cNvPr>
          <p:cNvSpPr txBox="1"/>
          <p:nvPr/>
        </p:nvSpPr>
        <p:spPr>
          <a:xfrm>
            <a:off x="6149039" y="1559509"/>
            <a:ext cx="200897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a:t>Siberian Snakes</a:t>
            </a:r>
          </a:p>
        </p:txBody>
      </p:sp>
      <p:pic>
        <p:nvPicPr>
          <p:cNvPr id="5" name="Picture 4">
            <a:extLst>
              <a:ext uri="{FF2B5EF4-FFF2-40B4-BE49-F238E27FC236}">
                <a16:creationId xmlns:a16="http://schemas.microsoft.com/office/drawing/2014/main" id="{3913A47C-3048-42E8-81A6-3E53D4033DE8}"/>
              </a:ext>
            </a:extLst>
          </p:cNvPr>
          <p:cNvPicPr>
            <a:picLocks noChangeAspect="1"/>
          </p:cNvPicPr>
          <p:nvPr/>
        </p:nvPicPr>
        <p:blipFill>
          <a:blip r:embed="rId5"/>
          <a:stretch>
            <a:fillRect/>
          </a:stretch>
        </p:blipFill>
        <p:spPr>
          <a:xfrm>
            <a:off x="4619424" y="795983"/>
            <a:ext cx="534191" cy="934233"/>
          </a:xfrm>
          <a:prstGeom prst="rect">
            <a:avLst/>
          </a:prstGeom>
        </p:spPr>
      </p:pic>
    </p:spTree>
    <p:extLst>
      <p:ext uri="{BB962C8B-B14F-4D97-AF65-F5344CB8AC3E}">
        <p14:creationId xmlns:p14="http://schemas.microsoft.com/office/powerpoint/2010/main" val="3525597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88" y="869927"/>
            <a:ext cx="8845308" cy="5487478"/>
          </a:xfrm>
        </p:spPr>
        <p:txBody>
          <a:bodyPr>
            <a:normAutofit/>
          </a:bodyPr>
          <a:lstStyle/>
          <a:p>
            <a:pPr marL="0" indent="0">
              <a:lnSpc>
                <a:spcPct val="100000"/>
              </a:lnSpc>
              <a:buNone/>
            </a:pPr>
            <a:r>
              <a:rPr lang="en-US" sz="2400" b="1" dirty="0"/>
              <a:t>The U.S. Nuclear Physics community collaboratively developed the requirements for the Electron-Ion Collider:</a:t>
            </a:r>
          </a:p>
          <a:p>
            <a:pPr marL="0" indent="0">
              <a:lnSpc>
                <a:spcPct val="100000"/>
              </a:lnSpc>
              <a:buNone/>
            </a:pPr>
            <a:r>
              <a:rPr lang="en-US" sz="1000" b="1" dirty="0"/>
              <a:t>   </a:t>
            </a:r>
          </a:p>
          <a:p>
            <a:pPr lvl="1">
              <a:lnSpc>
                <a:spcPct val="100000"/>
              </a:lnSpc>
            </a:pPr>
            <a:r>
              <a:rPr lang="en-US" sz="2000" dirty="0"/>
              <a:t>Highly polarized (70%) electron and light ion beams</a:t>
            </a:r>
          </a:p>
          <a:p>
            <a:pPr marL="457200" lvl="1" indent="0">
              <a:lnSpc>
                <a:spcPct val="100000"/>
              </a:lnSpc>
              <a:spcBef>
                <a:spcPts val="0"/>
              </a:spcBef>
              <a:buNone/>
            </a:pPr>
            <a:endParaRPr lang="en-US" sz="800" dirty="0"/>
          </a:p>
          <a:p>
            <a:pPr lvl="1">
              <a:lnSpc>
                <a:spcPct val="100000"/>
              </a:lnSpc>
            </a:pPr>
            <a:r>
              <a:rPr lang="en-US" sz="2000" dirty="0"/>
              <a:t>Ion beams from deuteron to the heaviest nuclei (Uranium, Lead)</a:t>
            </a:r>
          </a:p>
          <a:p>
            <a:pPr marL="457200" lvl="1" indent="0">
              <a:lnSpc>
                <a:spcPct val="100000"/>
              </a:lnSpc>
              <a:spcBef>
                <a:spcPts val="0"/>
              </a:spcBef>
              <a:buNone/>
            </a:pPr>
            <a:endParaRPr lang="en-US" sz="800" dirty="0"/>
          </a:p>
          <a:p>
            <a:pPr lvl="1">
              <a:lnSpc>
                <a:spcPct val="100000"/>
              </a:lnSpc>
            </a:pPr>
            <a:r>
              <a:rPr lang="en-US" sz="2000" dirty="0"/>
              <a:t>Variable center of mass energies from 20 to 100 GeV, upgradable to 140 GeV</a:t>
            </a:r>
          </a:p>
          <a:p>
            <a:pPr marL="457200" lvl="1" indent="0">
              <a:lnSpc>
                <a:spcPct val="100000"/>
              </a:lnSpc>
              <a:buNone/>
            </a:pPr>
            <a:endParaRPr lang="en-US" sz="800" dirty="0"/>
          </a:p>
          <a:p>
            <a:pPr lvl="1">
              <a:lnSpc>
                <a:spcPct val="100000"/>
              </a:lnSpc>
            </a:pPr>
            <a:r>
              <a:rPr lang="en-US" sz="2000" dirty="0"/>
              <a:t>High luminosity of  10</a:t>
            </a:r>
            <a:r>
              <a:rPr lang="en-US" sz="2000" baseline="30000" dirty="0"/>
              <a:t>33</a:t>
            </a:r>
            <a:r>
              <a:rPr lang="en-US" sz="2000" dirty="0"/>
              <a:t>-10</a:t>
            </a:r>
            <a:r>
              <a:rPr lang="en-US" sz="2000" baseline="30000" dirty="0"/>
              <a:t>34</a:t>
            </a:r>
            <a:r>
              <a:rPr lang="en-US" sz="2000" dirty="0"/>
              <a:t> cm</a:t>
            </a:r>
            <a:r>
              <a:rPr lang="en-US" sz="2000" baseline="30000" dirty="0"/>
              <a:t>-2</a:t>
            </a:r>
            <a:r>
              <a:rPr lang="en-US" sz="2000" dirty="0"/>
              <a:t>s</a:t>
            </a:r>
            <a:r>
              <a:rPr lang="en-US" sz="2000" baseline="30000" dirty="0"/>
              <a:t>-1</a:t>
            </a:r>
          </a:p>
          <a:p>
            <a:pPr marL="457200" lvl="1" indent="0">
              <a:lnSpc>
                <a:spcPct val="100000"/>
              </a:lnSpc>
              <a:spcBef>
                <a:spcPts val="0"/>
              </a:spcBef>
              <a:buNone/>
            </a:pPr>
            <a:endParaRPr lang="en-US" sz="800" dirty="0"/>
          </a:p>
          <a:p>
            <a:pPr lvl="1">
              <a:lnSpc>
                <a:spcPct val="100000"/>
              </a:lnSpc>
              <a:spcBef>
                <a:spcPts val="0"/>
              </a:spcBef>
            </a:pPr>
            <a:r>
              <a:rPr lang="en-US" sz="2000" dirty="0"/>
              <a:t>Possibility of having more than one interaction region.</a:t>
            </a:r>
          </a:p>
          <a:p>
            <a:pPr marL="457200" lvl="1" indent="0">
              <a:lnSpc>
                <a:spcPct val="100000"/>
              </a:lnSpc>
              <a:buNone/>
            </a:pPr>
            <a:r>
              <a:rPr lang="en-US" sz="1000" dirty="0"/>
              <a:t>   </a:t>
            </a:r>
          </a:p>
          <a:p>
            <a:pPr marL="457200" lvl="1" indent="0">
              <a:lnSpc>
                <a:spcPct val="100000"/>
              </a:lnSpc>
              <a:buNone/>
            </a:pPr>
            <a:r>
              <a:rPr lang="en-US" b="1" dirty="0"/>
              <a:t>The BNL proposal for the EIC is designed and planned be constructed to meet, and in polarization exceed, these requirements without needs for further upgrades</a:t>
            </a:r>
          </a:p>
        </p:txBody>
      </p:sp>
      <p:sp>
        <p:nvSpPr>
          <p:cNvPr id="4" name="Slide Number Placeholder 3"/>
          <p:cNvSpPr>
            <a:spLocks noGrp="1"/>
          </p:cNvSpPr>
          <p:nvPr>
            <p:ph type="sldNum" sz="quarter" idx="12"/>
          </p:nvPr>
        </p:nvSpPr>
        <p:spPr/>
        <p:txBody>
          <a:bodyPr/>
          <a:lstStyle/>
          <a:p>
            <a:fld id="{893C5830-40F3-F04E-B2E3-10E6672BA8FF}" type="slidenum">
              <a:rPr lang="en-US" smtClean="0">
                <a:solidFill>
                  <a:prstClr val="white"/>
                </a:solidFill>
              </a:rPr>
              <a:pPr/>
              <a:t>4</a:t>
            </a:fld>
            <a:endParaRPr lang="en-US" dirty="0">
              <a:solidFill>
                <a:prstClr val="white"/>
              </a:solidFill>
            </a:endParaRPr>
          </a:p>
        </p:txBody>
      </p:sp>
      <p:sp>
        <p:nvSpPr>
          <p:cNvPr id="6" name="Rectangle 5">
            <a:extLst>
              <a:ext uri="{FF2B5EF4-FFF2-40B4-BE49-F238E27FC236}">
                <a16:creationId xmlns:a16="http://schemas.microsoft.com/office/drawing/2014/main" id="{FDBE5FD4-90B5-465E-A0B1-8368BE937D89}"/>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solidFill>
                <a:prstClr val="black"/>
              </a:solidFill>
            </a:endParaRPr>
          </a:p>
        </p:txBody>
      </p:sp>
      <p:sp>
        <p:nvSpPr>
          <p:cNvPr id="7" name="Rectangle 6">
            <a:extLst>
              <a:ext uri="{FF2B5EF4-FFF2-40B4-BE49-F238E27FC236}">
                <a16:creationId xmlns:a16="http://schemas.microsoft.com/office/drawing/2014/main" id="{6FA3FC9C-0294-47EA-A7CE-0C90FCF7E23F}"/>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solidFill>
                <a:prstClr val="black"/>
              </a:solidFill>
            </a:endParaRPr>
          </a:p>
        </p:txBody>
      </p:sp>
      <p:sp>
        <p:nvSpPr>
          <p:cNvPr id="8" name="Rectangle 7">
            <a:extLst>
              <a:ext uri="{FF2B5EF4-FFF2-40B4-BE49-F238E27FC236}">
                <a16:creationId xmlns:a16="http://schemas.microsoft.com/office/drawing/2014/main" id="{11CB2FCC-EB73-4A95-B4F3-9BC9D7BB771D}"/>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solidFill>
                <a:prstClr val="black"/>
              </a:solidFill>
            </a:endParaRPr>
          </a:p>
        </p:txBody>
      </p:sp>
      <p:sp>
        <p:nvSpPr>
          <p:cNvPr id="14" name="Title 1">
            <a:extLst>
              <a:ext uri="{FF2B5EF4-FFF2-40B4-BE49-F238E27FC236}">
                <a16:creationId xmlns:a16="http://schemas.microsoft.com/office/drawing/2014/main" id="{9EA710E3-2743-4D04-AC6E-7A560BE85EC6}"/>
              </a:ext>
            </a:extLst>
          </p:cNvPr>
          <p:cNvSpPr txBox="1">
            <a:spLocks/>
          </p:cNvSpPr>
          <p:nvPr/>
        </p:nvSpPr>
        <p:spPr>
          <a:xfrm>
            <a:off x="224305" y="76200"/>
            <a:ext cx="8919695" cy="6572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4000" dirty="0"/>
              <a:t>Requirements for EIC Performance</a:t>
            </a:r>
            <a:endParaRPr lang="en-US" sz="4000" dirty="0">
              <a:solidFill>
                <a:srgbClr val="FF0000"/>
              </a:solidFill>
            </a:endParaRPr>
          </a:p>
        </p:txBody>
      </p:sp>
    </p:spTree>
    <p:extLst>
      <p:ext uri="{BB962C8B-B14F-4D97-AF65-F5344CB8AC3E}">
        <p14:creationId xmlns:p14="http://schemas.microsoft.com/office/powerpoint/2010/main" val="1132310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87" y="42336"/>
            <a:ext cx="8284851" cy="739837"/>
          </a:xfrm>
        </p:spPr>
        <p:txBody>
          <a:bodyPr>
            <a:noAutofit/>
          </a:bodyPr>
          <a:lstStyle/>
          <a:p>
            <a:r>
              <a:rPr lang="en-US" sz="2800" dirty="0"/>
              <a:t>The EIC will answer the three fundamental  questions from the National Academy of Science</a:t>
            </a:r>
          </a:p>
        </p:txBody>
      </p:sp>
      <p:sp>
        <p:nvSpPr>
          <p:cNvPr id="20" name="Slide Number">
            <a:extLst>
              <a:ext uri="{FF2B5EF4-FFF2-40B4-BE49-F238E27FC236}">
                <a16:creationId xmlns:a16="http://schemas.microsoft.com/office/drawing/2014/main" id="{089D0FD6-27E2-AE4C-9342-353A32E021CD}"/>
              </a:ext>
            </a:extLst>
          </p:cNvPr>
          <p:cNvSpPr txBox="1">
            <a:spLocks/>
          </p:cNvSpPr>
          <p:nvPr/>
        </p:nvSpPr>
        <p:spPr>
          <a:xfrm>
            <a:off x="4460789" y="6362336"/>
            <a:ext cx="321276" cy="3992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1600" smtClean="0">
                <a:solidFill>
                  <a:prstClr val="white"/>
                </a:solidFill>
              </a:rPr>
              <a:pPr/>
              <a:t>40</a:t>
            </a:fld>
            <a:endParaRPr lang="en-US" sz="1600" dirty="0">
              <a:solidFill>
                <a:prstClr val="white"/>
              </a:solidFill>
            </a:endParaRPr>
          </a:p>
        </p:txBody>
      </p:sp>
      <p:pic>
        <p:nvPicPr>
          <p:cNvPr id="23" name="Picture 22">
            <a:extLst>
              <a:ext uri="{FF2B5EF4-FFF2-40B4-BE49-F238E27FC236}">
                <a16:creationId xmlns:a16="http://schemas.microsoft.com/office/drawing/2014/main" id="{38660C40-5C56-544F-B1FE-9177E1AA89E4}"/>
              </a:ext>
            </a:extLst>
          </p:cNvPr>
          <p:cNvPicPr>
            <a:picLocks noChangeAspect="1"/>
          </p:cNvPicPr>
          <p:nvPr/>
        </p:nvPicPr>
        <p:blipFill>
          <a:blip r:embed="rId2"/>
          <a:stretch>
            <a:fillRect/>
          </a:stretch>
        </p:blipFill>
        <p:spPr>
          <a:xfrm>
            <a:off x="3470774" y="737917"/>
            <a:ext cx="5416626" cy="4897533"/>
          </a:xfrm>
          <a:prstGeom prst="rect">
            <a:avLst/>
          </a:prstGeom>
        </p:spPr>
      </p:pic>
      <p:sp>
        <p:nvSpPr>
          <p:cNvPr id="24" name="Right Arrow 23">
            <a:extLst>
              <a:ext uri="{FF2B5EF4-FFF2-40B4-BE49-F238E27FC236}">
                <a16:creationId xmlns:a16="http://schemas.microsoft.com/office/drawing/2014/main" id="{83FE7442-55E4-6541-8C97-B7972AD5AE84}"/>
              </a:ext>
            </a:extLst>
          </p:cNvPr>
          <p:cNvSpPr/>
          <p:nvPr/>
        </p:nvSpPr>
        <p:spPr>
          <a:xfrm>
            <a:off x="3930275" y="5635450"/>
            <a:ext cx="409743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Requires large energy range</a:t>
            </a:r>
          </a:p>
        </p:txBody>
      </p:sp>
      <p:sp>
        <p:nvSpPr>
          <p:cNvPr id="26" name="Up Arrow 25">
            <a:extLst>
              <a:ext uri="{FF2B5EF4-FFF2-40B4-BE49-F238E27FC236}">
                <a16:creationId xmlns:a16="http://schemas.microsoft.com/office/drawing/2014/main" id="{1631EE61-330B-3942-B4E3-F37068A78F50}"/>
              </a:ext>
            </a:extLst>
          </p:cNvPr>
          <p:cNvSpPr/>
          <p:nvPr/>
        </p:nvSpPr>
        <p:spPr>
          <a:xfrm>
            <a:off x="3067626" y="968759"/>
            <a:ext cx="484632" cy="42826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prstClr val="white"/>
                </a:solidFill>
              </a:rPr>
              <a:t>Requires high energy and luminosity</a:t>
            </a:r>
          </a:p>
        </p:txBody>
      </p:sp>
      <p:sp>
        <p:nvSpPr>
          <p:cNvPr id="3" name="TextBox 2">
            <a:extLst>
              <a:ext uri="{FF2B5EF4-FFF2-40B4-BE49-F238E27FC236}">
                <a16:creationId xmlns:a16="http://schemas.microsoft.com/office/drawing/2014/main" id="{7C3F01D4-6117-40E3-8BFC-952FB0128333}"/>
              </a:ext>
            </a:extLst>
          </p:cNvPr>
          <p:cNvSpPr txBox="1"/>
          <p:nvPr/>
        </p:nvSpPr>
        <p:spPr>
          <a:xfrm>
            <a:off x="383441" y="2195171"/>
            <a:ext cx="2783391" cy="707886"/>
          </a:xfrm>
          <a:prstGeom prst="rect">
            <a:avLst/>
          </a:prstGeom>
          <a:noFill/>
        </p:spPr>
        <p:txBody>
          <a:bodyPr wrap="none" rtlCol="0">
            <a:spAutoFit/>
          </a:bodyPr>
          <a:lstStyle/>
          <a:p>
            <a:pPr marL="285750" lvl="0" indent="-285750">
              <a:buFont typeface="Arial" panose="020B0604020202020204" pitchFamily="34" charset="0"/>
              <a:buChar char="•"/>
            </a:pPr>
            <a:r>
              <a:rPr lang="en-US" sz="2000" b="1" dirty="0">
                <a:solidFill>
                  <a:srgbClr val="FF0000"/>
                </a:solidFill>
              </a:rPr>
              <a:t>How does the proton </a:t>
            </a:r>
          </a:p>
          <a:p>
            <a:pPr lvl="0"/>
            <a:r>
              <a:rPr lang="en-US" sz="2000" b="1" dirty="0">
                <a:solidFill>
                  <a:srgbClr val="FF0000"/>
                </a:solidFill>
              </a:rPr>
              <a:t>     get its spin?</a:t>
            </a:r>
          </a:p>
        </p:txBody>
      </p:sp>
      <p:sp>
        <p:nvSpPr>
          <p:cNvPr id="4" name="TextBox 3">
            <a:extLst>
              <a:ext uri="{FF2B5EF4-FFF2-40B4-BE49-F238E27FC236}">
                <a16:creationId xmlns:a16="http://schemas.microsoft.com/office/drawing/2014/main" id="{BFF8E6BD-9B92-4C87-BD60-87951104C8E7}"/>
              </a:ext>
            </a:extLst>
          </p:cNvPr>
          <p:cNvSpPr txBox="1"/>
          <p:nvPr/>
        </p:nvSpPr>
        <p:spPr>
          <a:xfrm>
            <a:off x="379236" y="4402819"/>
            <a:ext cx="2841099" cy="707886"/>
          </a:xfrm>
          <a:prstGeom prst="rect">
            <a:avLst/>
          </a:prstGeom>
          <a:noFill/>
        </p:spPr>
        <p:txBody>
          <a:bodyPr wrap="none" rtlCol="0">
            <a:spAutoFit/>
          </a:bodyPr>
          <a:lstStyle/>
          <a:p>
            <a:pPr marL="342900" indent="-342900">
              <a:buFont typeface="Arial" panose="020B0604020202020204" pitchFamily="34" charset="0"/>
              <a:buChar char="•"/>
            </a:pPr>
            <a:r>
              <a:rPr lang="en-US" sz="2000" b="1" dirty="0">
                <a:solidFill>
                  <a:srgbClr val="0070C0"/>
                </a:solidFill>
              </a:rPr>
              <a:t>How does the proton </a:t>
            </a:r>
          </a:p>
          <a:p>
            <a:r>
              <a:rPr lang="en-US" sz="2000" b="1" dirty="0">
                <a:solidFill>
                  <a:srgbClr val="0070C0"/>
                </a:solidFill>
              </a:rPr>
              <a:t>      get its mass?</a:t>
            </a:r>
          </a:p>
        </p:txBody>
      </p:sp>
      <p:sp>
        <p:nvSpPr>
          <p:cNvPr id="5" name="TextBox 4">
            <a:extLst>
              <a:ext uri="{FF2B5EF4-FFF2-40B4-BE49-F238E27FC236}">
                <a16:creationId xmlns:a16="http://schemas.microsoft.com/office/drawing/2014/main" id="{45F8D4E8-D4ED-4367-9916-9A11653C1112}"/>
              </a:ext>
            </a:extLst>
          </p:cNvPr>
          <p:cNvSpPr txBox="1"/>
          <p:nvPr/>
        </p:nvSpPr>
        <p:spPr>
          <a:xfrm>
            <a:off x="379679" y="3212650"/>
            <a:ext cx="2791533" cy="707886"/>
          </a:xfrm>
          <a:prstGeom prst="rect">
            <a:avLst/>
          </a:prstGeom>
          <a:noFill/>
        </p:spPr>
        <p:txBody>
          <a:bodyPr wrap="none" rtlCol="0">
            <a:spAutoFit/>
          </a:bodyPr>
          <a:lstStyle/>
          <a:p>
            <a:pPr marL="285750" indent="-285750">
              <a:buFont typeface="Arial" panose="020B0604020202020204" pitchFamily="34" charset="0"/>
              <a:buChar char="•"/>
            </a:pPr>
            <a:r>
              <a:rPr lang="en-US" sz="2000" b="1" dirty="0">
                <a:solidFill>
                  <a:schemeClr val="accent2"/>
                </a:solidFill>
              </a:rPr>
              <a:t>Wh</a:t>
            </a:r>
            <a:r>
              <a:rPr lang="en-US" sz="2000" b="1" dirty="0">
                <a:solidFill>
                  <a:srgbClr val="ED7D31"/>
                </a:solidFill>
              </a:rPr>
              <a:t>a</a:t>
            </a:r>
            <a:r>
              <a:rPr lang="en-US" sz="2000" b="1" dirty="0">
                <a:solidFill>
                  <a:schemeClr val="accent2"/>
                </a:solidFill>
              </a:rPr>
              <a:t>t is the nature of </a:t>
            </a:r>
          </a:p>
          <a:p>
            <a:r>
              <a:rPr lang="en-US" sz="2000" b="1" dirty="0">
                <a:solidFill>
                  <a:schemeClr val="accent2"/>
                </a:solidFill>
              </a:rPr>
              <a:t>      dense gluon matter?</a:t>
            </a:r>
          </a:p>
        </p:txBody>
      </p:sp>
      <p:sp>
        <p:nvSpPr>
          <p:cNvPr id="6" name="TextBox 5">
            <a:extLst>
              <a:ext uri="{FF2B5EF4-FFF2-40B4-BE49-F238E27FC236}">
                <a16:creationId xmlns:a16="http://schemas.microsoft.com/office/drawing/2014/main" id="{67F1877A-BB5E-49FF-BD8C-A576FC4D5D60}"/>
              </a:ext>
            </a:extLst>
          </p:cNvPr>
          <p:cNvSpPr txBox="1"/>
          <p:nvPr/>
        </p:nvSpPr>
        <p:spPr>
          <a:xfrm>
            <a:off x="381291" y="1076868"/>
            <a:ext cx="2816092" cy="1015663"/>
          </a:xfrm>
          <a:prstGeom prst="rect">
            <a:avLst/>
          </a:prstGeom>
          <a:noFill/>
        </p:spPr>
        <p:txBody>
          <a:bodyPr wrap="none" rtlCol="0">
            <a:spAutoFit/>
          </a:bodyPr>
          <a:lstStyle/>
          <a:p>
            <a:pPr marL="285750" indent="-285750">
              <a:buFont typeface="Arial" panose="020B0604020202020204" pitchFamily="34" charset="0"/>
              <a:buChar char="•"/>
            </a:pPr>
            <a:r>
              <a:rPr lang="en-US" sz="2000" b="1" dirty="0">
                <a:solidFill>
                  <a:srgbClr val="00B050"/>
                </a:solidFill>
              </a:rPr>
              <a:t>How do quarks and </a:t>
            </a:r>
          </a:p>
          <a:p>
            <a:r>
              <a:rPr lang="en-US" sz="2000" b="1" dirty="0">
                <a:solidFill>
                  <a:srgbClr val="00B050"/>
                </a:solidFill>
              </a:rPr>
              <a:t>     gluons form  nucleons</a:t>
            </a:r>
          </a:p>
          <a:p>
            <a:r>
              <a:rPr lang="en-US" sz="2000" b="1" dirty="0">
                <a:solidFill>
                  <a:srgbClr val="00B050"/>
                </a:solidFill>
              </a:rPr>
              <a:t>     and nuclei?</a:t>
            </a:r>
          </a:p>
        </p:txBody>
      </p:sp>
    </p:spTree>
    <p:extLst>
      <p:ext uri="{BB962C8B-B14F-4D97-AF65-F5344CB8AC3E}">
        <p14:creationId xmlns:p14="http://schemas.microsoft.com/office/powerpoint/2010/main" val="5391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A226-C321-4AC0-A886-59431426FF50}"/>
              </a:ext>
            </a:extLst>
          </p:cNvPr>
          <p:cNvSpPr>
            <a:spLocks noGrp="1"/>
          </p:cNvSpPr>
          <p:nvPr>
            <p:ph type="title"/>
          </p:nvPr>
        </p:nvSpPr>
        <p:spPr>
          <a:xfrm>
            <a:off x="214242" y="-32151"/>
            <a:ext cx="7886700" cy="917247"/>
          </a:xfrm>
        </p:spPr>
        <p:txBody>
          <a:bodyPr/>
          <a:lstStyle/>
          <a:p>
            <a:r>
              <a:rPr lang="en-US" dirty="0"/>
              <a:t>BNL-EIC Interaction Region</a:t>
            </a:r>
          </a:p>
        </p:txBody>
      </p:sp>
      <p:sp>
        <p:nvSpPr>
          <p:cNvPr id="4" name="Slide Number Placeholder 3">
            <a:extLst>
              <a:ext uri="{FF2B5EF4-FFF2-40B4-BE49-F238E27FC236}">
                <a16:creationId xmlns:a16="http://schemas.microsoft.com/office/drawing/2014/main" id="{C9A65104-10F0-456E-B413-15E8034BA26C}"/>
              </a:ext>
            </a:extLst>
          </p:cNvPr>
          <p:cNvSpPr>
            <a:spLocks noGrp="1"/>
          </p:cNvSpPr>
          <p:nvPr>
            <p:ph type="sldNum" sz="quarter" idx="12"/>
          </p:nvPr>
        </p:nvSpPr>
        <p:spPr/>
        <p:txBody>
          <a:bodyPr/>
          <a:lstStyle/>
          <a:p>
            <a:fld id="{893C5830-40F3-F04E-B2E3-10E6672BA8FF}" type="slidenum">
              <a:rPr lang="en-US" smtClean="0"/>
              <a:pPr/>
              <a:t>41</a:t>
            </a:fld>
            <a:endParaRPr lang="en-US"/>
          </a:p>
        </p:txBody>
      </p:sp>
      <p:pic>
        <p:nvPicPr>
          <p:cNvPr id="5" name="Content Placeholder 4">
            <a:extLst>
              <a:ext uri="{FF2B5EF4-FFF2-40B4-BE49-F238E27FC236}">
                <a16:creationId xmlns:a16="http://schemas.microsoft.com/office/drawing/2014/main" id="{5AFC88B4-D7BB-4833-A619-93CF5F9BFBC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218435" y="1265182"/>
            <a:ext cx="6536384" cy="478394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86202BE-60A5-4BAD-B518-0214104803DA}"/>
              </a:ext>
            </a:extLst>
          </p:cNvPr>
          <p:cNvSpPr txBox="1"/>
          <p:nvPr/>
        </p:nvSpPr>
        <p:spPr>
          <a:xfrm>
            <a:off x="7901940" y="-21865"/>
            <a:ext cx="1242060"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Luminosity</a:t>
            </a:r>
          </a:p>
        </p:txBody>
      </p:sp>
      <p:pic>
        <p:nvPicPr>
          <p:cNvPr id="8" name="Content Placeholder 4">
            <a:extLst>
              <a:ext uri="{FF2B5EF4-FFF2-40B4-BE49-F238E27FC236}">
                <a16:creationId xmlns:a16="http://schemas.microsoft.com/office/drawing/2014/main" id="{CD01DCF7-B738-4337-893F-145511046BEF}"/>
              </a:ext>
            </a:extLst>
          </p:cNvPr>
          <p:cNvPicPr>
            <a:picLocks noChangeAspect="1"/>
          </p:cNvPicPr>
          <p:nvPr/>
        </p:nvPicPr>
        <p:blipFill>
          <a:blip r:embed="rId3"/>
          <a:stretch>
            <a:fillRect/>
          </a:stretch>
        </p:blipFill>
        <p:spPr>
          <a:xfrm>
            <a:off x="279275" y="1076560"/>
            <a:ext cx="1878320" cy="134555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EC2B9E3-8147-4BEA-B569-1D2353956C65}"/>
              </a:ext>
            </a:extLst>
          </p:cNvPr>
          <p:cNvPicPr>
            <a:picLocks noChangeAspect="1"/>
          </p:cNvPicPr>
          <p:nvPr/>
        </p:nvPicPr>
        <p:blipFill>
          <a:blip r:embed="rId4"/>
          <a:stretch>
            <a:fillRect/>
          </a:stretch>
        </p:blipFill>
        <p:spPr>
          <a:xfrm>
            <a:off x="3322805" y="5593017"/>
            <a:ext cx="2296340" cy="1128459"/>
          </a:xfrm>
          <a:prstGeom prst="rect">
            <a:avLst/>
          </a:prstGeom>
          <a:effectLst>
            <a:outerShdw blurRad="50800" dist="38100" dir="2700000" algn="tl" rotWithShape="0">
              <a:prstClr val="black">
                <a:alpha val="40000"/>
              </a:prstClr>
            </a:outerShdw>
          </a:effectLst>
        </p:spPr>
      </p:pic>
      <p:pic>
        <p:nvPicPr>
          <p:cNvPr id="11" name="Picture 10" descr="IMG_3055.jpg">
            <a:extLst>
              <a:ext uri="{FF2B5EF4-FFF2-40B4-BE49-F238E27FC236}">
                <a16:creationId xmlns:a16="http://schemas.microsoft.com/office/drawing/2014/main" id="{C832A3B1-E178-4B78-BD0A-8C7A072E69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4993" y="1020140"/>
            <a:ext cx="1116599" cy="1319990"/>
          </a:xfrm>
          <a:prstGeom prst="rect">
            <a:avLst/>
          </a:prstGeom>
          <a:effectLst>
            <a:outerShdw blurRad="50800" dist="38100" dir="2700000" algn="tl" rotWithShape="0">
              <a:prstClr val="black">
                <a:alpha val="40000"/>
              </a:prstClr>
            </a:outerShdw>
          </a:effectLst>
        </p:spPr>
      </p:pic>
      <p:pic>
        <p:nvPicPr>
          <p:cNvPr id="12" name="Content Placeholder 4">
            <a:extLst>
              <a:ext uri="{FF2B5EF4-FFF2-40B4-BE49-F238E27FC236}">
                <a16:creationId xmlns:a16="http://schemas.microsoft.com/office/drawing/2014/main" id="{F504268C-6B4D-4038-B2F3-50917DCC37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41885" y="2227079"/>
            <a:ext cx="2326443" cy="1215348"/>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BD24AF-86E2-4A3D-BFA5-711FE83FAEB4}"/>
              </a:ext>
            </a:extLst>
          </p:cNvPr>
          <p:cNvSpPr txBox="1"/>
          <p:nvPr/>
        </p:nvSpPr>
        <p:spPr>
          <a:xfrm>
            <a:off x="4421801" y="1038710"/>
            <a:ext cx="1068811"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dirty="0"/>
              <a:t>Crab-Cavity</a:t>
            </a:r>
          </a:p>
          <a:p>
            <a:r>
              <a:rPr lang="en-US" sz="1400" dirty="0"/>
              <a:t>Prototype</a:t>
            </a:r>
          </a:p>
        </p:txBody>
      </p:sp>
      <p:sp>
        <p:nvSpPr>
          <p:cNvPr id="14" name="TextBox 13">
            <a:extLst>
              <a:ext uri="{FF2B5EF4-FFF2-40B4-BE49-F238E27FC236}">
                <a16:creationId xmlns:a16="http://schemas.microsoft.com/office/drawing/2014/main" id="{71260221-F09F-4C1A-B31E-67AC3A0EF874}"/>
              </a:ext>
            </a:extLst>
          </p:cNvPr>
          <p:cNvSpPr txBox="1"/>
          <p:nvPr/>
        </p:nvSpPr>
        <p:spPr>
          <a:xfrm>
            <a:off x="131511" y="2235741"/>
            <a:ext cx="961415"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dirty="0"/>
              <a:t>IR Vacuum design</a:t>
            </a:r>
          </a:p>
        </p:txBody>
      </p:sp>
      <p:sp>
        <p:nvSpPr>
          <p:cNvPr id="15" name="TextBox 14">
            <a:extLst>
              <a:ext uri="{FF2B5EF4-FFF2-40B4-BE49-F238E27FC236}">
                <a16:creationId xmlns:a16="http://schemas.microsoft.com/office/drawing/2014/main" id="{F331093B-C96D-4139-B073-374931D2152D}"/>
              </a:ext>
            </a:extLst>
          </p:cNvPr>
          <p:cNvSpPr txBox="1"/>
          <p:nvPr/>
        </p:nvSpPr>
        <p:spPr>
          <a:xfrm>
            <a:off x="7523342" y="1866303"/>
            <a:ext cx="1242060" cy="30777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dirty="0"/>
              <a:t>Spin Rotator</a:t>
            </a:r>
          </a:p>
        </p:txBody>
      </p:sp>
      <p:sp>
        <p:nvSpPr>
          <p:cNvPr id="3" name="TextBox 2">
            <a:extLst>
              <a:ext uri="{FF2B5EF4-FFF2-40B4-BE49-F238E27FC236}">
                <a16:creationId xmlns:a16="http://schemas.microsoft.com/office/drawing/2014/main" id="{D1989402-3FCB-4D8E-8512-4215628D1196}"/>
              </a:ext>
            </a:extLst>
          </p:cNvPr>
          <p:cNvSpPr txBox="1"/>
          <p:nvPr/>
        </p:nvSpPr>
        <p:spPr>
          <a:xfrm>
            <a:off x="3715903" y="5229941"/>
            <a:ext cx="1950419" cy="30777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400" dirty="0" err="1"/>
              <a:t>NbTi</a:t>
            </a:r>
            <a:r>
              <a:rPr lang="en-US" sz="1400" dirty="0"/>
              <a:t> </a:t>
            </a:r>
            <a:r>
              <a:rPr lang="en-US" sz="1400" dirty="0" err="1"/>
              <a:t>s.c.</a:t>
            </a:r>
            <a:r>
              <a:rPr lang="en-US" sz="1400" dirty="0"/>
              <a:t> magnets</a:t>
            </a:r>
          </a:p>
        </p:txBody>
      </p:sp>
      <p:sp>
        <p:nvSpPr>
          <p:cNvPr id="16" name="TextBox 15">
            <a:extLst>
              <a:ext uri="{FF2B5EF4-FFF2-40B4-BE49-F238E27FC236}">
                <a16:creationId xmlns:a16="http://schemas.microsoft.com/office/drawing/2014/main" id="{F37BE166-48D0-4A56-B0BD-5F978B96C3BB}"/>
              </a:ext>
            </a:extLst>
          </p:cNvPr>
          <p:cNvSpPr txBox="1"/>
          <p:nvPr/>
        </p:nvSpPr>
        <p:spPr>
          <a:xfrm>
            <a:off x="175672" y="3235557"/>
            <a:ext cx="1675649" cy="1200329"/>
          </a:xfrm>
          <a:prstGeom prst="rect">
            <a:avLst/>
          </a:prstGeom>
          <a:solidFill>
            <a:schemeClr val="accent4">
              <a:lumMod val="20000"/>
              <a:lumOff val="80000"/>
            </a:schemeClr>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en-US" dirty="0">
                <a:latin typeface="Symbol" panose="05050102010706020507" pitchFamily="18" charset="2"/>
              </a:rPr>
              <a:t>b</a:t>
            </a:r>
            <a:r>
              <a:rPr lang="en-US" dirty="0"/>
              <a:t>*</a:t>
            </a:r>
            <a:r>
              <a:rPr lang="en-US" baseline="-25000" dirty="0" err="1">
                <a:latin typeface="Arial" panose="020B0604020202020204" pitchFamily="34" charset="0"/>
                <a:cs typeface="Arial" panose="020B0604020202020204" pitchFamily="34" charset="0"/>
              </a:rPr>
              <a:t>xp</a:t>
            </a:r>
            <a:r>
              <a:rPr lang="en-US" dirty="0">
                <a:latin typeface="Arial" panose="020B0604020202020204" pitchFamily="34" charset="0"/>
                <a:cs typeface="Arial" panose="020B0604020202020204" pitchFamily="34" charset="0"/>
              </a:rPr>
              <a:t> = 90 cm</a:t>
            </a:r>
          </a:p>
          <a:p>
            <a:pPr algn="ctr"/>
            <a:r>
              <a:rPr lang="en-US" dirty="0">
                <a:latin typeface="Symbol" panose="05050102010706020507" pitchFamily="18" charset="2"/>
              </a:rPr>
              <a:t>b</a:t>
            </a:r>
            <a:r>
              <a:rPr lang="en-US" dirty="0"/>
              <a:t>*</a:t>
            </a:r>
            <a:r>
              <a:rPr lang="en-US" baseline="-25000" dirty="0" err="1">
                <a:latin typeface="Arial" panose="020B0604020202020204" pitchFamily="34" charset="0"/>
                <a:cs typeface="Arial" panose="020B0604020202020204" pitchFamily="34" charset="0"/>
              </a:rPr>
              <a:t>yp</a:t>
            </a:r>
            <a:r>
              <a:rPr lang="en-US" dirty="0">
                <a:latin typeface="Arial" panose="020B0604020202020204" pitchFamily="34" charset="0"/>
                <a:cs typeface="Arial" panose="020B0604020202020204" pitchFamily="34" charset="0"/>
              </a:rPr>
              <a:t> =   4 cm</a:t>
            </a:r>
          </a:p>
          <a:p>
            <a:pPr algn="ctr"/>
            <a:r>
              <a:rPr lang="en-US" dirty="0">
                <a:latin typeface="Symbol" panose="05050102010706020507" pitchFamily="18" charset="2"/>
              </a:rPr>
              <a:t>b</a:t>
            </a:r>
            <a:r>
              <a:rPr lang="en-US" dirty="0"/>
              <a:t>*</a:t>
            </a:r>
            <a:r>
              <a:rPr lang="en-US" baseline="-25000" dirty="0" err="1">
                <a:latin typeface="Arial" panose="020B0604020202020204" pitchFamily="34" charset="0"/>
                <a:cs typeface="Arial" panose="020B0604020202020204" pitchFamily="34" charset="0"/>
              </a:rPr>
              <a:t>xe</a:t>
            </a:r>
            <a:r>
              <a:rPr lang="en-US" dirty="0">
                <a:latin typeface="Arial" panose="020B0604020202020204" pitchFamily="34" charset="0"/>
                <a:cs typeface="Arial" panose="020B0604020202020204" pitchFamily="34" charset="0"/>
              </a:rPr>
              <a:t> = 60 cm</a:t>
            </a:r>
          </a:p>
          <a:p>
            <a:pPr algn="ctr"/>
            <a:r>
              <a:rPr lang="en-US" dirty="0">
                <a:latin typeface="Symbol" panose="05050102010706020507" pitchFamily="18" charset="2"/>
              </a:rPr>
              <a:t>b</a:t>
            </a:r>
            <a:r>
              <a:rPr lang="en-US" dirty="0"/>
              <a:t>*</a:t>
            </a:r>
            <a:r>
              <a:rPr lang="en-US" baseline="-25000" dirty="0">
                <a:latin typeface="Arial" panose="020B0604020202020204" pitchFamily="34" charset="0"/>
                <a:cs typeface="Arial" panose="020B0604020202020204" pitchFamily="34" charset="0"/>
              </a:rPr>
              <a:t>ye</a:t>
            </a:r>
            <a:r>
              <a:rPr lang="en-US" dirty="0">
                <a:latin typeface="Arial" panose="020B0604020202020204" pitchFamily="34" charset="0"/>
                <a:cs typeface="Arial" panose="020B0604020202020204" pitchFamily="34" charset="0"/>
              </a:rPr>
              <a:t> =   5 cm</a:t>
            </a:r>
          </a:p>
        </p:txBody>
      </p:sp>
      <p:pic>
        <p:nvPicPr>
          <p:cNvPr id="17" name="Picture 16">
            <a:extLst>
              <a:ext uri="{FF2B5EF4-FFF2-40B4-BE49-F238E27FC236}">
                <a16:creationId xmlns:a16="http://schemas.microsoft.com/office/drawing/2014/main" id="{A75A4A36-2858-4684-926A-5C676904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0677" y="3589594"/>
            <a:ext cx="2597499" cy="1948124"/>
          </a:xfrm>
          <a:prstGeom prst="rect">
            <a:avLst/>
          </a:prstGeom>
        </p:spPr>
      </p:pic>
      <p:pic>
        <p:nvPicPr>
          <p:cNvPr id="10" name="Picture 9">
            <a:extLst>
              <a:ext uri="{FF2B5EF4-FFF2-40B4-BE49-F238E27FC236}">
                <a16:creationId xmlns:a16="http://schemas.microsoft.com/office/drawing/2014/main" id="{F3F21D1D-2267-4F32-8D6C-5707D0D3D6F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5565999" y="4925888"/>
            <a:ext cx="1698155" cy="1795588"/>
          </a:xfrm>
          <a:prstGeom prst="rect">
            <a:avLst/>
          </a:prstGeom>
          <a:effectLst>
            <a:outerShdw blurRad="50800" dist="38100" dir="2700000" algn="tl" rotWithShape="0">
              <a:prstClr val="black">
                <a:alpha val="40000"/>
              </a:prstClr>
            </a:outerShdw>
          </a:effectLst>
        </p:spPr>
      </p:pic>
      <p:pic>
        <p:nvPicPr>
          <p:cNvPr id="18" name="Picture 17" descr="A close up of a map&#10;&#10;Description generated with very high confidence">
            <a:extLst>
              <a:ext uri="{FF2B5EF4-FFF2-40B4-BE49-F238E27FC236}">
                <a16:creationId xmlns:a16="http://schemas.microsoft.com/office/drawing/2014/main" id="{D9F8396A-C438-480C-AB09-8CC9E526A9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672" y="5646545"/>
            <a:ext cx="1820469" cy="1158480"/>
          </a:xfrm>
          <a:prstGeom prst="rect">
            <a:avLst/>
          </a:prstGeom>
        </p:spPr>
      </p:pic>
    </p:spTree>
    <p:extLst>
      <p:ext uri="{BB962C8B-B14F-4D97-AF65-F5344CB8AC3E}">
        <p14:creationId xmlns:p14="http://schemas.microsoft.com/office/powerpoint/2010/main" val="2391867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D0796A-1F16-4484-8305-8FD21D7DDDC9}"/>
              </a:ext>
            </a:extLst>
          </p:cNvPr>
          <p:cNvSpPr/>
          <p:nvPr/>
        </p:nvSpPr>
        <p:spPr>
          <a:xfrm>
            <a:off x="87406" y="5956644"/>
            <a:ext cx="9056594" cy="5983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E68EE-08A2-4BE5-A18A-AE772A52E927}"/>
              </a:ext>
            </a:extLst>
          </p:cNvPr>
          <p:cNvSpPr>
            <a:spLocks noGrp="1"/>
          </p:cNvSpPr>
          <p:nvPr>
            <p:ph type="title"/>
          </p:nvPr>
        </p:nvSpPr>
        <p:spPr>
          <a:xfrm>
            <a:off x="124385" y="74950"/>
            <a:ext cx="9207874" cy="598394"/>
          </a:xfrm>
        </p:spPr>
        <p:txBody>
          <a:bodyPr>
            <a:normAutofit fontScale="90000"/>
          </a:bodyPr>
          <a:lstStyle/>
          <a:p>
            <a:r>
              <a:rPr lang="en-US" dirty="0"/>
              <a:t>Luminosity Optimization for low E</a:t>
            </a:r>
            <a:r>
              <a:rPr lang="en-US" baseline="-25000" dirty="0"/>
              <a:t>cm</a:t>
            </a:r>
          </a:p>
        </p:txBody>
      </p:sp>
      <p:sp>
        <p:nvSpPr>
          <p:cNvPr id="3" name="Content Placeholder 2">
            <a:extLst>
              <a:ext uri="{FF2B5EF4-FFF2-40B4-BE49-F238E27FC236}">
                <a16:creationId xmlns:a16="http://schemas.microsoft.com/office/drawing/2014/main" id="{9781A3CC-253A-4EE3-971F-3752C160CC57}"/>
              </a:ext>
            </a:extLst>
          </p:cNvPr>
          <p:cNvSpPr>
            <a:spLocks noGrp="1"/>
          </p:cNvSpPr>
          <p:nvPr>
            <p:ph idx="1"/>
          </p:nvPr>
        </p:nvSpPr>
        <p:spPr>
          <a:xfrm>
            <a:off x="354664" y="779048"/>
            <a:ext cx="8767482" cy="6034313"/>
          </a:xfrm>
        </p:spPr>
        <p:txBody>
          <a:bodyPr>
            <a:normAutofit/>
          </a:bodyPr>
          <a:lstStyle/>
          <a:p>
            <a:pPr marL="0" indent="0" algn="ctr">
              <a:buNone/>
            </a:pPr>
            <a:r>
              <a:rPr lang="en-US" sz="1800" dirty="0">
                <a:latin typeface="Comic Sans MS" panose="030F0702030302020204" pitchFamily="66" charset="0"/>
              </a:rPr>
              <a:t>L</a:t>
            </a:r>
            <a:r>
              <a:rPr lang="en-US" sz="1800" dirty="0"/>
              <a:t> ~ </a:t>
            </a:r>
            <a:r>
              <a:rPr lang="en-US" sz="1800" dirty="0" err="1">
                <a:latin typeface="Comic Sans MS" panose="030F0702030302020204" pitchFamily="66" charset="0"/>
              </a:rPr>
              <a:t>n</a:t>
            </a:r>
            <a:r>
              <a:rPr lang="en-US" sz="1800" baseline="-25000" dirty="0" err="1">
                <a:latin typeface="Comic Sans MS" panose="030F0702030302020204" pitchFamily="66" charset="0"/>
              </a:rPr>
              <a:t>b</a:t>
            </a:r>
            <a:r>
              <a:rPr lang="en-US" sz="1800" dirty="0" err="1">
                <a:latin typeface="Comic Sans MS" panose="030F0702030302020204" pitchFamily="66" charset="0"/>
              </a:rPr>
              <a:t>·N</a:t>
            </a:r>
            <a:r>
              <a:rPr lang="en-US" sz="1800" baseline="-25000" dirty="0" err="1">
                <a:latin typeface="Comic Sans MS" panose="030F0702030302020204" pitchFamily="66" charset="0"/>
              </a:rPr>
              <a:t>e</a:t>
            </a:r>
            <a:r>
              <a:rPr lang="en-US" sz="1800" dirty="0" err="1">
                <a:latin typeface="Comic Sans MS" panose="030F0702030302020204" pitchFamily="66" charset="0"/>
              </a:rPr>
              <a:t>·N</a:t>
            </a:r>
            <a:r>
              <a:rPr lang="en-US" sz="1800" baseline="-25000" dirty="0" err="1">
                <a:latin typeface="Comic Sans MS" panose="030F0702030302020204" pitchFamily="66" charset="0"/>
              </a:rPr>
              <a:t>p</a:t>
            </a:r>
            <a:r>
              <a:rPr lang="en-US" sz="1800" baseline="-25000" dirty="0">
                <a:latin typeface="Comic Sans MS" panose="030F0702030302020204" pitchFamily="66" charset="0"/>
              </a:rPr>
              <a:t> </a:t>
            </a:r>
            <a:r>
              <a:rPr lang="en-US" sz="1800" dirty="0">
                <a:latin typeface="Comic Sans MS" panose="030F0702030302020204" pitchFamily="66" charset="0"/>
              </a:rPr>
              <a:t>/ </a:t>
            </a:r>
            <a:r>
              <a:rPr lang="en-US" sz="1800" dirty="0">
                <a:latin typeface="Symbol" panose="05050102010706020507" pitchFamily="18" charset="2"/>
              </a:rPr>
              <a:t>s</a:t>
            </a:r>
            <a:r>
              <a:rPr lang="en-US" sz="1800" baseline="30000" dirty="0"/>
              <a:t>2</a:t>
            </a:r>
          </a:p>
          <a:p>
            <a:pPr marL="0" indent="0">
              <a:buNone/>
            </a:pPr>
            <a:r>
              <a:rPr lang="en-US" sz="1800" dirty="0"/>
              <a:t>Increase number of bunches from 1160 to 2320</a:t>
            </a:r>
          </a:p>
          <a:p>
            <a:pPr marL="0" indent="0" algn="ctr">
              <a:buNone/>
            </a:pPr>
            <a:r>
              <a:rPr lang="en-US" sz="1800" dirty="0" err="1">
                <a:latin typeface="Comic Sans MS" panose="030F0702030302020204" pitchFamily="66" charset="0"/>
              </a:rPr>
              <a:t>N</a:t>
            </a:r>
            <a:r>
              <a:rPr lang="en-US" sz="1800" baseline="-25000" dirty="0" err="1">
                <a:latin typeface="Comic Sans MS" panose="030F0702030302020204" pitchFamily="66" charset="0"/>
              </a:rPr>
              <a:t>e,p</a:t>
            </a:r>
            <a:r>
              <a:rPr lang="en-US" sz="1800" baseline="-25000" dirty="0">
                <a:latin typeface="Comic Sans MS" panose="030F0702030302020204" pitchFamily="66" charset="0"/>
              </a:rPr>
              <a:t> </a:t>
            </a:r>
            <a:r>
              <a:rPr lang="en-US" sz="1800" dirty="0">
                <a:latin typeface="Comic Sans MS" panose="030F0702030302020204" pitchFamily="66" charset="0"/>
                <a:sym typeface="Wingdings" panose="05000000000000000000" pitchFamily="2" charset="2"/>
              </a:rPr>
              <a:t> ½ </a:t>
            </a:r>
            <a:r>
              <a:rPr lang="en-US" sz="1800" dirty="0" err="1">
                <a:latin typeface="Comic Sans MS" panose="030F0702030302020204" pitchFamily="66" charset="0"/>
                <a:sym typeface="Wingdings" panose="05000000000000000000" pitchFamily="2" charset="2"/>
              </a:rPr>
              <a:t>N</a:t>
            </a:r>
            <a:r>
              <a:rPr lang="en-US" sz="1800" baseline="-25000" dirty="0" err="1">
                <a:latin typeface="Comic Sans MS" panose="030F0702030302020204" pitchFamily="66" charset="0"/>
                <a:sym typeface="Wingdings" panose="05000000000000000000" pitchFamily="2" charset="2"/>
              </a:rPr>
              <a:t>e,p</a:t>
            </a:r>
            <a:r>
              <a:rPr lang="en-US" sz="1800" baseline="-25000" dirty="0">
                <a:latin typeface="Comic Sans MS" panose="030F0702030302020204" pitchFamily="66" charset="0"/>
                <a:sym typeface="Wingdings" panose="05000000000000000000" pitchFamily="2" charset="2"/>
              </a:rPr>
              <a:t> </a:t>
            </a:r>
            <a:r>
              <a:rPr lang="en-US" sz="1800" dirty="0">
                <a:latin typeface="Comic Sans MS" panose="030F0702030302020204" pitchFamily="66" charset="0"/>
                <a:sym typeface="Wingdings" panose="05000000000000000000" pitchFamily="2" charset="2"/>
              </a:rPr>
              <a:t>;</a:t>
            </a:r>
            <a:r>
              <a:rPr lang="en-US" sz="1800" baseline="-25000" dirty="0">
                <a:latin typeface="Comic Sans MS" panose="030F0702030302020204" pitchFamily="66" charset="0"/>
                <a:sym typeface="Wingdings" panose="05000000000000000000" pitchFamily="2" charset="2"/>
              </a:rPr>
              <a:t>   </a:t>
            </a:r>
            <a:r>
              <a:rPr lang="en-US" sz="1800" dirty="0">
                <a:latin typeface="Comic Sans MS" panose="030F0702030302020204" pitchFamily="66" charset="0"/>
              </a:rPr>
              <a:t>L</a:t>
            </a:r>
            <a:r>
              <a:rPr lang="en-US" sz="1800" dirty="0">
                <a:latin typeface="Comic Sans MS" panose="030F0702030302020204" pitchFamily="66" charset="0"/>
                <a:sym typeface="Wingdings" panose="05000000000000000000" pitchFamily="2" charset="2"/>
              </a:rPr>
              <a:t> ½ L</a:t>
            </a:r>
          </a:p>
          <a:p>
            <a:pPr marL="0" indent="0">
              <a:buNone/>
            </a:pPr>
            <a:r>
              <a:rPr lang="en-US" sz="1800" dirty="0">
                <a:sym typeface="Wingdings" panose="05000000000000000000" pitchFamily="2" charset="2"/>
              </a:rPr>
              <a:t>Reduce hadron emittance to restore beam-beam tune-shift  ~ N</a:t>
            </a:r>
            <a:r>
              <a:rPr lang="en-US" sz="1800" baseline="-25000" dirty="0">
                <a:sym typeface="Wingdings" panose="05000000000000000000" pitchFamily="2" charset="2"/>
              </a:rPr>
              <a:t>e</a:t>
            </a:r>
            <a:r>
              <a:rPr lang="en-US" sz="1800" dirty="0">
                <a:sym typeface="Wingdings" panose="05000000000000000000" pitchFamily="2" charset="2"/>
              </a:rPr>
              <a:t>/</a:t>
            </a:r>
            <a:r>
              <a:rPr lang="en-US" sz="1800" dirty="0">
                <a:latin typeface="Symbol" panose="05050102010706020507" pitchFamily="18" charset="2"/>
                <a:sym typeface="Wingdings" panose="05000000000000000000" pitchFamily="2" charset="2"/>
              </a:rPr>
              <a:t>e</a:t>
            </a:r>
            <a:r>
              <a:rPr lang="en-US" sz="1800" baseline="-25000" dirty="0">
                <a:sym typeface="Wingdings" panose="05000000000000000000" pitchFamily="2" charset="2"/>
              </a:rPr>
              <a:t>p</a:t>
            </a:r>
            <a:r>
              <a:rPr lang="en-US" sz="1800" dirty="0">
                <a:sym typeface="Wingdings" panose="05000000000000000000" pitchFamily="2" charset="2"/>
              </a:rPr>
              <a:t> </a:t>
            </a:r>
          </a:p>
          <a:p>
            <a:pPr marL="0" indent="0" algn="ctr">
              <a:buNone/>
            </a:pPr>
            <a:r>
              <a:rPr lang="en-US" sz="1800" dirty="0">
                <a:latin typeface="Symbol" panose="05050102010706020507" pitchFamily="18" charset="2"/>
                <a:sym typeface="Wingdings" panose="05000000000000000000" pitchFamily="2" charset="2"/>
              </a:rPr>
              <a:t>e</a:t>
            </a:r>
            <a:r>
              <a:rPr lang="en-US" sz="1800" baseline="-25000" dirty="0">
                <a:sym typeface="Wingdings" panose="05000000000000000000" pitchFamily="2" charset="2"/>
              </a:rPr>
              <a:t>p </a:t>
            </a:r>
            <a:r>
              <a:rPr lang="en-US" sz="1800" dirty="0">
                <a:latin typeface="Comic Sans MS" panose="030F0702030302020204" pitchFamily="66" charset="0"/>
                <a:sym typeface="Wingdings" panose="05000000000000000000" pitchFamily="2" charset="2"/>
              </a:rPr>
              <a:t> ½</a:t>
            </a:r>
            <a:r>
              <a:rPr lang="en-US" sz="1800" dirty="0">
                <a:sym typeface="Wingdings" panose="05000000000000000000" pitchFamily="2" charset="2"/>
              </a:rPr>
              <a:t> </a:t>
            </a:r>
            <a:r>
              <a:rPr lang="en-US" sz="1800" dirty="0">
                <a:latin typeface="Symbol" panose="05050102010706020507" pitchFamily="18" charset="2"/>
                <a:sym typeface="Wingdings" panose="05000000000000000000" pitchFamily="2" charset="2"/>
              </a:rPr>
              <a:t>e</a:t>
            </a:r>
            <a:r>
              <a:rPr lang="en-US" sz="1800" baseline="-25000" dirty="0">
                <a:sym typeface="Wingdings" panose="05000000000000000000" pitchFamily="2" charset="2"/>
              </a:rPr>
              <a:t>p</a:t>
            </a:r>
            <a:r>
              <a:rPr lang="en-US" sz="1800" dirty="0">
                <a:sym typeface="Wingdings" panose="05000000000000000000" pitchFamily="2" charset="2"/>
              </a:rPr>
              <a:t>;</a:t>
            </a:r>
            <a:r>
              <a:rPr lang="en-US" sz="1800" baseline="-25000" dirty="0">
                <a:sym typeface="Wingdings" panose="05000000000000000000" pitchFamily="2" charset="2"/>
              </a:rPr>
              <a:t>  </a:t>
            </a:r>
            <a:r>
              <a:rPr lang="en-US" sz="1800" dirty="0">
                <a:latin typeface="Comic Sans MS" panose="030F0702030302020204" pitchFamily="66" charset="0"/>
                <a:sym typeface="Wingdings" panose="05000000000000000000" pitchFamily="2" charset="2"/>
              </a:rPr>
              <a:t>½ </a:t>
            </a:r>
            <a:r>
              <a:rPr lang="en-US" sz="1800" dirty="0">
                <a:latin typeface="Comic Sans MS" panose="030F0702030302020204" pitchFamily="66" charset="0"/>
              </a:rPr>
              <a:t>L</a:t>
            </a:r>
            <a:r>
              <a:rPr lang="en-US" sz="1800" dirty="0">
                <a:latin typeface="Comic Sans MS" panose="030F0702030302020204" pitchFamily="66" charset="0"/>
                <a:sym typeface="Wingdings" panose="05000000000000000000" pitchFamily="2" charset="2"/>
              </a:rPr>
              <a:t> L </a:t>
            </a:r>
          </a:p>
          <a:p>
            <a:pPr marL="0" indent="0">
              <a:buNone/>
            </a:pPr>
            <a:r>
              <a:rPr lang="en-US" sz="1800" dirty="0">
                <a:latin typeface="Arial" panose="020B0604020202020204" pitchFamily="34" charset="0"/>
                <a:cs typeface="Arial" panose="020B0604020202020204" pitchFamily="34" charset="0"/>
                <a:sym typeface="Wingdings" panose="05000000000000000000" pitchFamily="2" charset="2"/>
              </a:rPr>
              <a:t>Reduce</a:t>
            </a:r>
            <a:r>
              <a:rPr lang="en-US" sz="1800" dirty="0">
                <a:latin typeface="Symbol" panose="05050102010706020507" pitchFamily="18" charset="2"/>
                <a:sym typeface="Wingdings" panose="05000000000000000000" pitchFamily="2" charset="2"/>
              </a:rPr>
              <a:t> b</a:t>
            </a:r>
            <a:r>
              <a:rPr lang="en-US" sz="1800" baseline="30000" dirty="0">
                <a:latin typeface="Symbol" panose="05050102010706020507" pitchFamily="18" charset="2"/>
                <a:sym typeface="Wingdings" panose="05000000000000000000" pitchFamily="2" charset="2"/>
              </a:rPr>
              <a:t>*  </a:t>
            </a:r>
            <a:r>
              <a:rPr lang="en-US" sz="1800" dirty="0">
                <a:latin typeface="Symbol" panose="05050102010706020507" pitchFamily="18" charset="2"/>
                <a:sym typeface="Wingdings" panose="05000000000000000000" pitchFamily="2" charset="2"/>
              </a:rPr>
              <a:t> </a:t>
            </a:r>
            <a:r>
              <a:rPr lang="en-US" sz="1800" dirty="0">
                <a:latin typeface="Arial" panose="020B0604020202020204" pitchFamily="34" charset="0"/>
                <a:cs typeface="Arial" panose="020B0604020202020204" pitchFamily="34" charset="0"/>
                <a:sym typeface="Wingdings" panose="05000000000000000000" pitchFamily="2" charset="2"/>
              </a:rPr>
              <a:t>since more room in final focus quadrupole aperture a</a:t>
            </a:r>
            <a:endParaRPr lang="en-US" sz="1800" baseline="30000" dirty="0">
              <a:latin typeface="Arial" panose="020B0604020202020204" pitchFamily="34" charset="0"/>
              <a:cs typeface="Arial" panose="020B0604020202020204" pitchFamily="34" charset="0"/>
              <a:sym typeface="Wingdings" panose="05000000000000000000" pitchFamily="2" charset="2"/>
            </a:endParaRPr>
          </a:p>
          <a:p>
            <a:pPr marL="0" indent="0" algn="ctr">
              <a:buNone/>
            </a:pPr>
            <a:r>
              <a:rPr lang="en-US" sz="1800" dirty="0">
                <a:latin typeface="Symbol" panose="05050102010706020507" pitchFamily="18" charset="2"/>
                <a:sym typeface="Wingdings" panose="05000000000000000000" pitchFamily="2" charset="2"/>
              </a:rPr>
              <a:t>b</a:t>
            </a:r>
            <a:r>
              <a:rPr lang="en-US" sz="1800" baseline="-25000" dirty="0">
                <a:sym typeface="Wingdings" panose="05000000000000000000" pitchFamily="2" charset="2"/>
              </a:rPr>
              <a:t>max</a:t>
            </a:r>
            <a:r>
              <a:rPr lang="en-US" sz="1800" dirty="0">
                <a:sym typeface="Wingdings" panose="05000000000000000000" pitchFamily="2" charset="2"/>
              </a:rPr>
              <a:t>~1/</a:t>
            </a:r>
            <a:r>
              <a:rPr lang="en-US" sz="1800" dirty="0">
                <a:latin typeface="Symbol" panose="05050102010706020507" pitchFamily="18" charset="2"/>
                <a:sym typeface="Wingdings" panose="05000000000000000000" pitchFamily="2" charset="2"/>
              </a:rPr>
              <a:t>b</a:t>
            </a:r>
            <a:r>
              <a:rPr lang="en-US" sz="1800" dirty="0">
                <a:sym typeface="Wingdings" panose="05000000000000000000" pitchFamily="2" charset="2"/>
              </a:rPr>
              <a:t>*    a ~ (</a:t>
            </a:r>
            <a:r>
              <a:rPr lang="en-US" sz="1800" dirty="0">
                <a:latin typeface="Comic Sans MS" panose="030F0702030302020204" pitchFamily="66" charset="0"/>
                <a:sym typeface="Wingdings" panose="05000000000000000000" pitchFamily="2" charset="2"/>
              </a:rPr>
              <a:t>½</a:t>
            </a:r>
            <a:r>
              <a:rPr lang="en-US" sz="1800" dirty="0">
                <a:sym typeface="Wingdings" panose="05000000000000000000" pitchFamily="2" charset="2"/>
              </a:rPr>
              <a:t> </a:t>
            </a:r>
            <a:r>
              <a:rPr lang="en-US" sz="1800" dirty="0">
                <a:latin typeface="Symbol" panose="05050102010706020507" pitchFamily="18" charset="2"/>
                <a:sym typeface="Wingdings" panose="05000000000000000000" pitchFamily="2" charset="2"/>
              </a:rPr>
              <a:t>e</a:t>
            </a:r>
            <a:r>
              <a:rPr lang="en-US" sz="1800" baseline="-25000" dirty="0">
                <a:sym typeface="Wingdings" panose="05000000000000000000" pitchFamily="2" charset="2"/>
              </a:rPr>
              <a:t>p </a:t>
            </a:r>
            <a:r>
              <a:rPr lang="en-US" sz="1800" dirty="0">
                <a:sym typeface="Wingdings" panose="05000000000000000000" pitchFamily="2" charset="2"/>
              </a:rPr>
              <a:t>/</a:t>
            </a:r>
            <a:r>
              <a:rPr lang="en-US" sz="1800" dirty="0">
                <a:latin typeface="Comic Sans MS" panose="030F0702030302020204" pitchFamily="66" charset="0"/>
                <a:sym typeface="Wingdings" panose="05000000000000000000" pitchFamily="2" charset="2"/>
              </a:rPr>
              <a:t> ½</a:t>
            </a:r>
            <a:r>
              <a:rPr lang="en-US" sz="1800" dirty="0">
                <a:sym typeface="Wingdings" panose="05000000000000000000" pitchFamily="2" charset="2"/>
              </a:rPr>
              <a:t> </a:t>
            </a:r>
            <a:r>
              <a:rPr lang="en-US" sz="1800" dirty="0">
                <a:latin typeface="Symbol" panose="05050102010706020507" pitchFamily="18" charset="2"/>
                <a:sym typeface="Wingdings" panose="05000000000000000000" pitchFamily="2" charset="2"/>
              </a:rPr>
              <a:t>b</a:t>
            </a:r>
            <a:r>
              <a:rPr lang="en-US" sz="1800" baseline="-25000" dirty="0">
                <a:sym typeface="Wingdings" panose="05000000000000000000" pitchFamily="2" charset="2"/>
              </a:rPr>
              <a:t>p</a:t>
            </a:r>
            <a:r>
              <a:rPr lang="en-US" sz="1800" dirty="0">
                <a:sym typeface="Wingdings" panose="05000000000000000000" pitchFamily="2" charset="2"/>
              </a:rPr>
              <a:t>)</a:t>
            </a:r>
            <a:r>
              <a:rPr lang="en-US" sz="1800" baseline="30000" dirty="0">
                <a:sym typeface="Wingdings" panose="05000000000000000000" pitchFamily="2" charset="2"/>
              </a:rPr>
              <a:t>1/2</a:t>
            </a:r>
            <a:r>
              <a:rPr lang="en-US" sz="1800" dirty="0">
                <a:sym typeface="Wingdings" panose="05000000000000000000" pitchFamily="2" charset="2"/>
              </a:rPr>
              <a:t>: </a:t>
            </a:r>
            <a:r>
              <a:rPr lang="en-US" sz="1800" dirty="0">
                <a:latin typeface="Comic Sans MS" panose="030F0702030302020204" pitchFamily="66" charset="0"/>
                <a:sym typeface="Wingdings" panose="05000000000000000000" pitchFamily="2" charset="2"/>
              </a:rPr>
              <a:t>L 2·L</a:t>
            </a:r>
            <a:endParaRPr lang="en-US" sz="1800" baseline="-25000" dirty="0">
              <a:sym typeface="Wingdings" panose="05000000000000000000" pitchFamily="2" charset="2"/>
            </a:endParaRPr>
          </a:p>
          <a:p>
            <a:pPr marL="0" indent="0">
              <a:buNone/>
            </a:pPr>
            <a:r>
              <a:rPr lang="en-US" sz="1800" dirty="0">
                <a:solidFill>
                  <a:srgbClr val="FF0000"/>
                </a:solidFill>
              </a:rPr>
              <a:t>However:</a:t>
            </a:r>
          </a:p>
          <a:p>
            <a:r>
              <a:rPr lang="en-US" sz="1800" dirty="0"/>
              <a:t>Need to shorten hadron bunch length </a:t>
            </a:r>
            <a:r>
              <a:rPr lang="en-US" sz="1800" dirty="0">
                <a:sym typeface="Wingdings" panose="05000000000000000000" pitchFamily="2" charset="2"/>
              </a:rPr>
              <a:t> stronger cooling</a:t>
            </a:r>
          </a:p>
          <a:p>
            <a:r>
              <a:rPr lang="en-US" sz="1800" dirty="0">
                <a:sym typeface="Wingdings" panose="05000000000000000000" pitchFamily="2" charset="2"/>
              </a:rPr>
              <a:t>Need to increase crossing angle  stronger crab cavities</a:t>
            </a:r>
          </a:p>
          <a:p>
            <a:r>
              <a:rPr lang="en-US" sz="1800" dirty="0">
                <a:sym typeface="Wingdings" panose="05000000000000000000" pitchFamily="2" charset="2"/>
              </a:rPr>
              <a:t>Larger</a:t>
            </a:r>
            <a:r>
              <a:rPr lang="en-US" sz="1800" dirty="0">
                <a:latin typeface="Symbol" panose="05050102010706020507" pitchFamily="18" charset="2"/>
                <a:sym typeface="Wingdings" panose="05000000000000000000" pitchFamily="2" charset="2"/>
              </a:rPr>
              <a:t> </a:t>
            </a:r>
            <a:r>
              <a:rPr lang="en-US" sz="1800" dirty="0" err="1">
                <a:latin typeface="Symbol" panose="05050102010706020507" pitchFamily="18" charset="2"/>
                <a:sym typeface="Wingdings" panose="05000000000000000000" pitchFamily="2" charset="2"/>
              </a:rPr>
              <a:t>b</a:t>
            </a:r>
            <a:r>
              <a:rPr lang="en-US" sz="1800" baseline="-25000" dirty="0" err="1">
                <a:sym typeface="Wingdings" panose="05000000000000000000" pitchFamily="2" charset="2"/>
              </a:rPr>
              <a:t>max</a:t>
            </a:r>
            <a:r>
              <a:rPr lang="en-US" sz="1800" dirty="0">
                <a:sym typeface="Wingdings" panose="05000000000000000000" pitchFamily="2" charset="2"/>
              </a:rPr>
              <a:t> : larger IR chromaticity and reduced dynamic aperture</a:t>
            </a:r>
          </a:p>
          <a:p>
            <a:pPr marL="0" indent="0">
              <a:buNone/>
            </a:pPr>
            <a:r>
              <a:rPr lang="en-US" sz="1800" dirty="0">
                <a:sym typeface="Wingdings" panose="05000000000000000000" pitchFamily="2" charset="2"/>
              </a:rPr>
              <a:t>For electrons: </a:t>
            </a:r>
            <a:r>
              <a:rPr lang="en-US" sz="1800" dirty="0">
                <a:latin typeface="Arial" panose="020B0604020202020204" pitchFamily="34" charset="0"/>
                <a:cs typeface="Arial" panose="020B0604020202020204" pitchFamily="34" charset="0"/>
              </a:rPr>
              <a:t>Install final focus quadrupoles inside detector</a:t>
            </a:r>
          </a:p>
          <a:p>
            <a:pPr>
              <a:buFont typeface="Wingdings" panose="05000000000000000000" pitchFamily="2" charset="2"/>
              <a:buChar char="è"/>
            </a:pPr>
            <a:r>
              <a:rPr lang="en-US" sz="1800" dirty="0">
                <a:latin typeface="Arial" panose="020B0604020202020204" pitchFamily="34" charset="0"/>
                <a:cs typeface="Arial" panose="020B0604020202020204" pitchFamily="34" charset="0"/>
              </a:rPr>
              <a:t>Reduced acceptance for larger energies, solution preferable for low E</a:t>
            </a:r>
            <a:r>
              <a:rPr lang="en-US" sz="1800" baseline="-25000" dirty="0">
                <a:latin typeface="Arial" panose="020B0604020202020204" pitchFamily="34" charset="0"/>
                <a:cs typeface="Arial" panose="020B0604020202020204" pitchFamily="34" charset="0"/>
              </a:rPr>
              <a:t>cm</a:t>
            </a:r>
          </a:p>
          <a:p>
            <a:pPr>
              <a:buFont typeface="Wingdings" panose="05000000000000000000" pitchFamily="2" charset="2"/>
              <a:buChar char="è"/>
            </a:pPr>
            <a:endParaRPr lang="en-US" sz="1800" baseline="-25000" dirty="0">
              <a:latin typeface="Arial" panose="020B0604020202020204" pitchFamily="34" charset="0"/>
              <a:cs typeface="Arial" panose="020B0604020202020204" pitchFamily="34" charset="0"/>
            </a:endParaRPr>
          </a:p>
          <a:p>
            <a:pPr algn="ctr">
              <a:buFont typeface="Wingdings" panose="05000000000000000000" pitchFamily="2" charset="2"/>
              <a:buChar char="è"/>
            </a:pPr>
            <a:r>
              <a:rPr lang="en-US" sz="1800" b="1" dirty="0">
                <a:latin typeface="Arial" panose="020B0604020202020204" pitchFamily="34" charset="0"/>
                <a:cs typeface="Arial" panose="020B0604020202020204" pitchFamily="34" charset="0"/>
              </a:rPr>
              <a:t>More Luminosity, but need stronger cooling, parameters more extreme, works best at lower E</a:t>
            </a:r>
            <a:r>
              <a:rPr lang="en-US" sz="1800" b="1" baseline="-25000" dirty="0">
                <a:latin typeface="Arial" panose="020B0604020202020204" pitchFamily="34" charset="0"/>
                <a:cs typeface="Arial" panose="020B0604020202020204" pitchFamily="34" charset="0"/>
              </a:rPr>
              <a:t>cm</a:t>
            </a:r>
          </a:p>
        </p:txBody>
      </p:sp>
      <p:sp>
        <p:nvSpPr>
          <p:cNvPr id="4" name="Rectangle 3">
            <a:extLst>
              <a:ext uri="{FF2B5EF4-FFF2-40B4-BE49-F238E27FC236}">
                <a16:creationId xmlns:a16="http://schemas.microsoft.com/office/drawing/2014/main" id="{B04BD23B-EACA-4E7F-A5ED-99D2E484BAAB}"/>
              </a:ext>
            </a:extLst>
          </p:cNvPr>
          <p:cNvSpPr/>
          <p:nvPr/>
        </p:nvSpPr>
        <p:spPr>
          <a:xfrm>
            <a:off x="3123079" y="779048"/>
            <a:ext cx="2897841" cy="3340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0131B6-6D88-4242-9D46-BBA90070E551}"/>
              </a:ext>
            </a:extLst>
          </p:cNvPr>
          <p:cNvSpPr/>
          <p:nvPr/>
        </p:nvSpPr>
        <p:spPr>
          <a:xfrm>
            <a:off x="2631981" y="1499343"/>
            <a:ext cx="4068295" cy="3708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48A20F-0342-48FD-87C3-EE5E476BA14A}"/>
              </a:ext>
            </a:extLst>
          </p:cNvPr>
          <p:cNvSpPr/>
          <p:nvPr/>
        </p:nvSpPr>
        <p:spPr>
          <a:xfrm>
            <a:off x="2410382" y="2992662"/>
            <a:ext cx="4656045" cy="436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01A951-9107-486B-A5DE-9C495384E44B}"/>
              </a:ext>
            </a:extLst>
          </p:cNvPr>
          <p:cNvSpPr/>
          <p:nvPr/>
        </p:nvSpPr>
        <p:spPr>
          <a:xfrm>
            <a:off x="2784382" y="2273253"/>
            <a:ext cx="3999660" cy="3708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910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D81E-DCB9-496B-8372-0D4973B6BEC4}"/>
              </a:ext>
            </a:extLst>
          </p:cNvPr>
          <p:cNvSpPr>
            <a:spLocks noGrp="1"/>
          </p:cNvSpPr>
          <p:nvPr>
            <p:ph type="title"/>
          </p:nvPr>
        </p:nvSpPr>
        <p:spPr>
          <a:xfrm>
            <a:off x="42390" y="365126"/>
            <a:ext cx="9101610" cy="1325563"/>
          </a:xfrm>
        </p:spPr>
        <p:txBody>
          <a:bodyPr>
            <a:normAutofit/>
          </a:bodyPr>
          <a:lstStyle/>
          <a:p>
            <a:r>
              <a:rPr lang="en-US" sz="3600" dirty="0"/>
              <a:t>EIC Physics Program and Luminosity Need</a:t>
            </a:r>
          </a:p>
        </p:txBody>
      </p:sp>
      <p:pic>
        <p:nvPicPr>
          <p:cNvPr id="4" name="Picture 2" descr="part1">
            <a:extLst>
              <a:ext uri="{FF2B5EF4-FFF2-40B4-BE49-F238E27FC236}">
                <a16:creationId xmlns:a16="http://schemas.microsoft.com/office/drawing/2014/main" id="{EAEADF6A-D1C0-4D1F-86B2-C5B2668F4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628" y="2387052"/>
            <a:ext cx="6630062" cy="42152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11DCA-09EB-4BE4-9B24-977ED58C9663}"/>
              </a:ext>
            </a:extLst>
          </p:cNvPr>
          <p:cNvSpPr txBox="1"/>
          <p:nvPr/>
        </p:nvSpPr>
        <p:spPr>
          <a:xfrm>
            <a:off x="6244142" y="1586169"/>
            <a:ext cx="1760548" cy="64633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dirty="0"/>
              <a:t>~1 year (10</a:t>
            </a:r>
            <a:r>
              <a:rPr lang="en-US" baseline="30000" dirty="0"/>
              <a:t>7</a:t>
            </a:r>
            <a:r>
              <a:rPr lang="en-US" dirty="0"/>
              <a:t> s) of BNL-EIC Running</a:t>
            </a:r>
          </a:p>
        </p:txBody>
      </p:sp>
      <p:cxnSp>
        <p:nvCxnSpPr>
          <p:cNvPr id="6" name="Straight Arrow Connector 5">
            <a:extLst>
              <a:ext uri="{FF2B5EF4-FFF2-40B4-BE49-F238E27FC236}">
                <a16:creationId xmlns:a16="http://schemas.microsoft.com/office/drawing/2014/main" id="{5CD92A81-780A-46F7-8899-B7CAA64CEB7C}"/>
              </a:ext>
            </a:extLst>
          </p:cNvPr>
          <p:cNvCxnSpPr>
            <a:cxnSpLocks/>
          </p:cNvCxnSpPr>
          <p:nvPr/>
        </p:nvCxnSpPr>
        <p:spPr>
          <a:xfrm>
            <a:off x="7799412" y="2232500"/>
            <a:ext cx="0" cy="10557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91403A-478E-44A8-90AC-21C6E03056DE}"/>
              </a:ext>
            </a:extLst>
          </p:cNvPr>
          <p:cNvCxnSpPr>
            <a:cxnSpLocks/>
          </p:cNvCxnSpPr>
          <p:nvPr/>
        </p:nvCxnSpPr>
        <p:spPr>
          <a:xfrm flipH="1" flipV="1">
            <a:off x="2101304" y="3288210"/>
            <a:ext cx="5903386" cy="4239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047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C32C-2CCE-4FB2-8177-1B06581E8CE3}"/>
              </a:ext>
            </a:extLst>
          </p:cNvPr>
          <p:cNvSpPr>
            <a:spLocks noGrp="1"/>
          </p:cNvSpPr>
          <p:nvPr>
            <p:ph type="title"/>
          </p:nvPr>
        </p:nvSpPr>
        <p:spPr>
          <a:xfrm>
            <a:off x="342336" y="54453"/>
            <a:ext cx="7886700" cy="621345"/>
          </a:xfrm>
        </p:spPr>
        <p:txBody>
          <a:bodyPr>
            <a:normAutofit fontScale="90000"/>
          </a:bodyPr>
          <a:lstStyle/>
          <a:p>
            <a:r>
              <a:rPr lang="en-US" dirty="0"/>
              <a:t>Two interaction regions</a:t>
            </a:r>
          </a:p>
        </p:txBody>
      </p:sp>
      <p:sp>
        <p:nvSpPr>
          <p:cNvPr id="3" name="Content Placeholder 2">
            <a:extLst>
              <a:ext uri="{FF2B5EF4-FFF2-40B4-BE49-F238E27FC236}">
                <a16:creationId xmlns:a16="http://schemas.microsoft.com/office/drawing/2014/main" id="{57BE88FC-8D83-409C-97AD-BE015264533C}"/>
              </a:ext>
            </a:extLst>
          </p:cNvPr>
          <p:cNvSpPr>
            <a:spLocks noGrp="1"/>
          </p:cNvSpPr>
          <p:nvPr>
            <p:ph idx="1"/>
          </p:nvPr>
        </p:nvSpPr>
        <p:spPr>
          <a:xfrm>
            <a:off x="295321" y="736607"/>
            <a:ext cx="8605439" cy="4351338"/>
          </a:xfrm>
        </p:spPr>
        <p:txBody>
          <a:bodyPr>
            <a:normAutofit/>
          </a:bodyPr>
          <a:lstStyle/>
          <a:p>
            <a:pPr>
              <a:lnSpc>
                <a:spcPct val="100000"/>
              </a:lnSpc>
              <a:spcBef>
                <a:spcPts val="0"/>
              </a:spcBef>
            </a:pPr>
            <a:r>
              <a:rPr lang="en-US" sz="1800" dirty="0"/>
              <a:t>The BNL-EIC will benefit from two large existing detector halls in IR6 and IR 8 respectively</a:t>
            </a:r>
          </a:p>
          <a:p>
            <a:pPr>
              <a:lnSpc>
                <a:spcPct val="100000"/>
              </a:lnSpc>
              <a:spcBef>
                <a:spcPts val="0"/>
              </a:spcBef>
            </a:pPr>
            <a:r>
              <a:rPr lang="en-US" sz="1800" dirty="0"/>
              <a:t>They are fully equipped with infrastructure such as </a:t>
            </a:r>
          </a:p>
          <a:p>
            <a:pPr marL="0" indent="0">
              <a:lnSpc>
                <a:spcPct val="100000"/>
              </a:lnSpc>
              <a:spcBef>
                <a:spcPts val="0"/>
              </a:spcBef>
              <a:buNone/>
            </a:pPr>
            <a:r>
              <a:rPr lang="en-US" sz="1800" dirty="0"/>
              <a:t>    power, water and cryogenics supplies, overhead crane, ….</a:t>
            </a:r>
          </a:p>
        </p:txBody>
      </p:sp>
      <p:sp>
        <p:nvSpPr>
          <p:cNvPr id="4" name="TextBox 3">
            <a:extLst>
              <a:ext uri="{FF2B5EF4-FFF2-40B4-BE49-F238E27FC236}">
                <a16:creationId xmlns:a16="http://schemas.microsoft.com/office/drawing/2014/main" id="{E46A4D9B-4F90-4652-8EC5-899569E8333F}"/>
              </a:ext>
            </a:extLst>
          </p:cNvPr>
          <p:cNvSpPr txBox="1"/>
          <p:nvPr/>
        </p:nvSpPr>
        <p:spPr>
          <a:xfrm>
            <a:off x="7562944" y="-6356"/>
            <a:ext cx="1581056" cy="369332"/>
          </a:xfrm>
          <a:prstGeom prst="rect">
            <a:avLst/>
          </a:prstGeom>
          <a:solidFill>
            <a:schemeClr val="accent3">
              <a:lumMod val="50000"/>
            </a:schemeClr>
          </a:solidFill>
          <a:effectLst>
            <a:outerShdw blurRad="50800" dist="38100" dir="2700000" algn="tl" rotWithShape="0">
              <a:prstClr val="black">
                <a:alpha val="40000"/>
              </a:prstClr>
            </a:outerShdw>
          </a:effectLst>
        </p:spPr>
        <p:txBody>
          <a:bodyPr wrap="square" rtlCol="0">
            <a:spAutoFit/>
          </a:bodyPr>
          <a:lstStyle/>
          <a:p>
            <a:r>
              <a:rPr lang="en-US" dirty="0">
                <a:solidFill>
                  <a:srgbClr val="FFFF00"/>
                </a:solidFill>
              </a:rPr>
              <a:t>Two detectors</a:t>
            </a:r>
          </a:p>
        </p:txBody>
      </p:sp>
      <p:sp>
        <p:nvSpPr>
          <p:cNvPr id="6" name="TextBox 5">
            <a:extLst>
              <a:ext uri="{FF2B5EF4-FFF2-40B4-BE49-F238E27FC236}">
                <a16:creationId xmlns:a16="http://schemas.microsoft.com/office/drawing/2014/main" id="{81A89B9F-D826-4F44-8A9B-39BBFAE921D8}"/>
              </a:ext>
            </a:extLst>
          </p:cNvPr>
          <p:cNvSpPr txBox="1"/>
          <p:nvPr/>
        </p:nvSpPr>
        <p:spPr>
          <a:xfrm>
            <a:off x="4495427" y="4672152"/>
            <a:ext cx="3878317" cy="369332"/>
          </a:xfrm>
          <a:prstGeom prst="rect">
            <a:avLst/>
          </a:prstGeom>
          <a:noFill/>
        </p:spPr>
        <p:txBody>
          <a:bodyPr wrap="square" rtlCol="0">
            <a:spAutoFit/>
          </a:bodyPr>
          <a:lstStyle/>
          <a:p>
            <a:r>
              <a:rPr lang="en-US" dirty="0"/>
              <a:t>IR 6 detector hall with STAR detector</a:t>
            </a:r>
          </a:p>
        </p:txBody>
      </p:sp>
      <p:pic>
        <p:nvPicPr>
          <p:cNvPr id="8" name="Picture 7">
            <a:extLst>
              <a:ext uri="{FF2B5EF4-FFF2-40B4-BE49-F238E27FC236}">
                <a16:creationId xmlns:a16="http://schemas.microsoft.com/office/drawing/2014/main" id="{3369CC85-D013-4983-BA53-5751DCEC28F4}"/>
              </a:ext>
            </a:extLst>
          </p:cNvPr>
          <p:cNvPicPr>
            <a:picLocks noChangeAspect="1"/>
          </p:cNvPicPr>
          <p:nvPr/>
        </p:nvPicPr>
        <p:blipFill>
          <a:blip r:embed="rId2"/>
          <a:stretch>
            <a:fillRect/>
          </a:stretch>
        </p:blipFill>
        <p:spPr>
          <a:xfrm>
            <a:off x="4192359" y="1970702"/>
            <a:ext cx="3818777" cy="257262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AD1A0E9-E054-4F1B-A9B7-9F6400021F39}"/>
              </a:ext>
            </a:extLst>
          </p:cNvPr>
          <p:cNvPicPr>
            <a:picLocks noChangeAspect="1"/>
          </p:cNvPicPr>
          <p:nvPr/>
        </p:nvPicPr>
        <p:blipFill>
          <a:blip r:embed="rId3"/>
          <a:stretch>
            <a:fillRect/>
          </a:stretch>
        </p:blipFill>
        <p:spPr>
          <a:xfrm>
            <a:off x="669811" y="1970702"/>
            <a:ext cx="3148058" cy="2551779"/>
          </a:xfrm>
          <a:prstGeom prst="rect">
            <a:avLst/>
          </a:prstGeom>
        </p:spPr>
      </p:pic>
      <p:sp>
        <p:nvSpPr>
          <p:cNvPr id="10" name="TextBox 9">
            <a:extLst>
              <a:ext uri="{FF2B5EF4-FFF2-40B4-BE49-F238E27FC236}">
                <a16:creationId xmlns:a16="http://schemas.microsoft.com/office/drawing/2014/main" id="{22ACB2B8-5AD7-4535-9525-103F1F98E6AE}"/>
              </a:ext>
            </a:extLst>
          </p:cNvPr>
          <p:cNvSpPr txBox="1"/>
          <p:nvPr/>
        </p:nvSpPr>
        <p:spPr>
          <a:xfrm>
            <a:off x="342336" y="4672152"/>
            <a:ext cx="4058494" cy="369332"/>
          </a:xfrm>
          <a:prstGeom prst="rect">
            <a:avLst/>
          </a:prstGeom>
          <a:noFill/>
        </p:spPr>
        <p:txBody>
          <a:bodyPr wrap="square" rtlCol="0">
            <a:spAutoFit/>
          </a:bodyPr>
          <a:lstStyle/>
          <a:p>
            <a:r>
              <a:rPr lang="en-US" dirty="0"/>
              <a:t>IR 8 detector hall with PHENIX detector</a:t>
            </a:r>
          </a:p>
        </p:txBody>
      </p:sp>
      <p:sp>
        <p:nvSpPr>
          <p:cNvPr id="11" name="TextBox 10">
            <a:extLst>
              <a:ext uri="{FF2B5EF4-FFF2-40B4-BE49-F238E27FC236}">
                <a16:creationId xmlns:a16="http://schemas.microsoft.com/office/drawing/2014/main" id="{3F285523-0C1C-4D28-9386-06F56EA1DE66}"/>
              </a:ext>
            </a:extLst>
          </p:cNvPr>
          <p:cNvSpPr txBox="1"/>
          <p:nvPr/>
        </p:nvSpPr>
        <p:spPr>
          <a:xfrm>
            <a:off x="157654" y="5069927"/>
            <a:ext cx="8743106"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Two IRs can be implemented in the BNL-EIC lattice and can be accommodated within the beam dynamics parameters envelope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two IRs can be laid out identically, or could be optimized maximum luminosity at different center of mass energies.</a:t>
            </a:r>
          </a:p>
        </p:txBody>
      </p:sp>
      <p:sp>
        <p:nvSpPr>
          <p:cNvPr id="5" name="Rectangle 4">
            <a:extLst>
              <a:ext uri="{FF2B5EF4-FFF2-40B4-BE49-F238E27FC236}">
                <a16:creationId xmlns:a16="http://schemas.microsoft.com/office/drawing/2014/main" id="{9E8525F6-8451-4681-B6D8-2C45E95874A0}"/>
              </a:ext>
            </a:extLst>
          </p:cNvPr>
          <p:cNvSpPr/>
          <p:nvPr/>
        </p:nvSpPr>
        <p:spPr>
          <a:xfrm>
            <a:off x="4362648" y="3244334"/>
            <a:ext cx="418704" cy="369332"/>
          </a:xfrm>
          <a:prstGeom prst="rect">
            <a:avLst/>
          </a:prstGeom>
        </p:spPr>
        <p:txBody>
          <a:bodyPr wrap="none">
            <a:spAutoFit/>
          </a:bodyPr>
          <a:lstStyle/>
          <a:p>
            <a:fld id="{893C5830-40F3-F04E-B2E3-10E6672BA8FF}" type="slidenum">
              <a:rPr lang="en-US"/>
              <a:pPr/>
              <a:t>44</a:t>
            </a:fld>
            <a:endParaRPr lang="en-US" dirty="0"/>
          </a:p>
        </p:txBody>
      </p:sp>
      <p:sp>
        <p:nvSpPr>
          <p:cNvPr id="7" name="Rectangle 6">
            <a:extLst>
              <a:ext uri="{FF2B5EF4-FFF2-40B4-BE49-F238E27FC236}">
                <a16:creationId xmlns:a16="http://schemas.microsoft.com/office/drawing/2014/main" id="{2B5B35CC-27E7-4E67-B3E6-714AF613A616}"/>
              </a:ext>
            </a:extLst>
          </p:cNvPr>
          <p:cNvSpPr/>
          <p:nvPr/>
        </p:nvSpPr>
        <p:spPr>
          <a:xfrm>
            <a:off x="4362648" y="3244334"/>
            <a:ext cx="418704" cy="369332"/>
          </a:xfrm>
          <a:prstGeom prst="rect">
            <a:avLst/>
          </a:prstGeom>
        </p:spPr>
        <p:txBody>
          <a:bodyPr wrap="none">
            <a:spAutoFit/>
          </a:bodyPr>
          <a:lstStyle/>
          <a:p>
            <a:fld id="{893C5830-40F3-F04E-B2E3-10E6672BA8FF}" type="slidenum">
              <a:rPr lang="en-US"/>
              <a:pPr/>
              <a:t>44</a:t>
            </a:fld>
            <a:endParaRPr lang="en-US" dirty="0"/>
          </a:p>
        </p:txBody>
      </p:sp>
      <p:sp>
        <p:nvSpPr>
          <p:cNvPr id="12" name="Slide Number Placeholder 3">
            <a:extLst>
              <a:ext uri="{FF2B5EF4-FFF2-40B4-BE49-F238E27FC236}">
                <a16:creationId xmlns:a16="http://schemas.microsoft.com/office/drawing/2014/main" id="{662D770D-1740-4E9F-9555-3CFDEA3136BB}"/>
              </a:ext>
            </a:extLst>
          </p:cNvPr>
          <p:cNvSpPr>
            <a:spLocks noGrp="1"/>
          </p:cNvSpPr>
          <p:nvPr>
            <p:ph type="sldNum" sz="quarter" idx="12"/>
          </p:nvPr>
        </p:nvSpPr>
        <p:spPr>
          <a:xfrm>
            <a:off x="6997212" y="6356351"/>
            <a:ext cx="2057400" cy="365125"/>
          </a:xfrm>
        </p:spPr>
        <p:txBody>
          <a:bodyPr/>
          <a:lstStyle/>
          <a:p>
            <a:fld id="{893C5830-40F3-F04E-B2E3-10E6672BA8FF}" type="slidenum">
              <a:rPr lang="en-US" smtClean="0"/>
              <a:pPr/>
              <a:t>44</a:t>
            </a:fld>
            <a:endParaRPr lang="en-US" dirty="0"/>
          </a:p>
        </p:txBody>
      </p:sp>
    </p:spTree>
    <p:extLst>
      <p:ext uri="{BB962C8B-B14F-4D97-AF65-F5344CB8AC3E}">
        <p14:creationId xmlns:p14="http://schemas.microsoft.com/office/powerpoint/2010/main" val="1783074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41E3-3164-4DDF-B499-9D5DCEBB8D22}"/>
              </a:ext>
            </a:extLst>
          </p:cNvPr>
          <p:cNvSpPr>
            <a:spLocks noGrp="1"/>
          </p:cNvSpPr>
          <p:nvPr>
            <p:ph type="title"/>
          </p:nvPr>
        </p:nvSpPr>
        <p:spPr>
          <a:xfrm>
            <a:off x="51583" y="312759"/>
            <a:ext cx="9092417" cy="764538"/>
          </a:xfrm>
        </p:spPr>
        <p:txBody>
          <a:bodyPr>
            <a:normAutofit fontScale="90000"/>
          </a:bodyPr>
          <a:lstStyle/>
          <a:p>
            <a:r>
              <a:rPr lang="en-US" sz="3200" dirty="0"/>
              <a:t>The BNL ion sources and ion acceleration chain provides already </a:t>
            </a:r>
            <a:r>
              <a:rPr lang="en-US" sz="3200" b="1" dirty="0"/>
              <a:t>today</a:t>
            </a:r>
            <a:r>
              <a:rPr lang="en-US" sz="3200" dirty="0"/>
              <a:t> all the ions needed for EIC</a:t>
            </a:r>
          </a:p>
        </p:txBody>
      </p:sp>
      <p:sp>
        <p:nvSpPr>
          <p:cNvPr id="3" name="Content Placeholder 2">
            <a:extLst>
              <a:ext uri="{FF2B5EF4-FFF2-40B4-BE49-F238E27FC236}">
                <a16:creationId xmlns:a16="http://schemas.microsoft.com/office/drawing/2014/main" id="{AAF588BF-9E73-4C11-85C5-981D1C210C3F}"/>
              </a:ext>
            </a:extLst>
          </p:cNvPr>
          <p:cNvSpPr>
            <a:spLocks noGrp="1"/>
          </p:cNvSpPr>
          <p:nvPr>
            <p:ph idx="1"/>
          </p:nvPr>
        </p:nvSpPr>
        <p:spPr>
          <a:xfrm>
            <a:off x="114161" y="1137491"/>
            <a:ext cx="8840555" cy="1971514"/>
          </a:xfrm>
        </p:spPr>
        <p:txBody>
          <a:bodyPr>
            <a:normAutofit/>
          </a:bodyPr>
          <a:lstStyle/>
          <a:p>
            <a:pPr>
              <a:lnSpc>
                <a:spcPct val="100000"/>
              </a:lnSpc>
              <a:spcBef>
                <a:spcPts val="0"/>
              </a:spcBef>
              <a:spcAft>
                <a:spcPts val="600"/>
              </a:spcAft>
            </a:pPr>
            <a:r>
              <a:rPr lang="en-US" sz="2000" dirty="0"/>
              <a:t>Ions from He to U have been already generated in the Electron-Beam-Ion-Source ion source (EBIS), accelerated and collided in RHIC </a:t>
            </a:r>
          </a:p>
          <a:p>
            <a:pPr>
              <a:lnSpc>
                <a:spcPct val="100000"/>
              </a:lnSpc>
              <a:spcBef>
                <a:spcPts val="0"/>
              </a:spcBef>
              <a:spcAft>
                <a:spcPts val="600"/>
              </a:spcAft>
            </a:pPr>
            <a:r>
              <a:rPr lang="en-US" sz="2000" dirty="0"/>
              <a:t>EBIS can generate any ion beam from </a:t>
            </a:r>
            <a:r>
              <a:rPr lang="en-US" sz="2000" baseline="30000" dirty="0"/>
              <a:t>3</a:t>
            </a:r>
            <a:r>
              <a:rPr lang="en-US" sz="2000" dirty="0"/>
              <a:t>He to U for the BNL EIC</a:t>
            </a:r>
          </a:p>
          <a:p>
            <a:r>
              <a:rPr lang="en-US" sz="2000" dirty="0">
                <a:latin typeface="Arial" panose="020B0604020202020204" pitchFamily="34" charset="0"/>
                <a:cs typeface="Arial" panose="020B0604020202020204" pitchFamily="34" charset="0"/>
              </a:rPr>
              <a:t>Existing EBIS provides the entire range of ion species from He to U in sufficient </a:t>
            </a:r>
            <a:r>
              <a:rPr lang="en-US" sz="2000" b="1" dirty="0">
                <a:latin typeface="Arial" panose="020B0604020202020204" pitchFamily="34" charset="0"/>
                <a:cs typeface="Arial" panose="020B0604020202020204" pitchFamily="34" charset="0"/>
              </a:rPr>
              <a:t>quality</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quantity</a:t>
            </a:r>
            <a:r>
              <a:rPr lang="en-US" sz="2000" dirty="0">
                <a:latin typeface="Arial" panose="020B0604020202020204" pitchFamily="34" charset="0"/>
                <a:cs typeface="Arial" panose="020B0604020202020204" pitchFamily="34" charset="0"/>
              </a:rPr>
              <a:t>  for the EIC</a:t>
            </a:r>
          </a:p>
        </p:txBody>
      </p:sp>
      <p:sp>
        <p:nvSpPr>
          <p:cNvPr id="4" name="Slide Number Placeholder 3">
            <a:extLst>
              <a:ext uri="{FF2B5EF4-FFF2-40B4-BE49-F238E27FC236}">
                <a16:creationId xmlns:a16="http://schemas.microsoft.com/office/drawing/2014/main" id="{18BA8EF6-5D06-420E-B12E-D20F88179FB4}"/>
              </a:ext>
            </a:extLst>
          </p:cNvPr>
          <p:cNvSpPr>
            <a:spLocks noGrp="1"/>
          </p:cNvSpPr>
          <p:nvPr>
            <p:ph type="sldNum" sz="quarter" idx="12"/>
          </p:nvPr>
        </p:nvSpPr>
        <p:spPr>
          <a:xfrm>
            <a:off x="4039793" y="6451886"/>
            <a:ext cx="401931" cy="365125"/>
          </a:xfrm>
        </p:spPr>
        <p:txBody>
          <a:bodyPr/>
          <a:lstStyle/>
          <a:p>
            <a:fld id="{893C5830-40F3-F04E-B2E3-10E6672BA8FF}" type="slidenum">
              <a:rPr lang="en-US" smtClean="0"/>
              <a:pPr/>
              <a:t>45</a:t>
            </a:fld>
            <a:endParaRPr lang="en-US" dirty="0"/>
          </a:p>
        </p:txBody>
      </p:sp>
      <p:sp>
        <p:nvSpPr>
          <p:cNvPr id="5" name="TextBox 4">
            <a:extLst>
              <a:ext uri="{FF2B5EF4-FFF2-40B4-BE49-F238E27FC236}">
                <a16:creationId xmlns:a16="http://schemas.microsoft.com/office/drawing/2014/main" id="{B56420C4-BF29-47A4-B83D-F91F2DF744A8}"/>
              </a:ext>
            </a:extLst>
          </p:cNvPr>
          <p:cNvSpPr txBox="1"/>
          <p:nvPr/>
        </p:nvSpPr>
        <p:spPr>
          <a:xfrm>
            <a:off x="7782594" y="-4206"/>
            <a:ext cx="1361406" cy="369332"/>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ctr"/>
            <a:r>
              <a:rPr lang="en-US" dirty="0">
                <a:solidFill>
                  <a:srgbClr val="FFFF00"/>
                </a:solidFill>
              </a:rPr>
              <a:t>  Ion Species</a:t>
            </a:r>
          </a:p>
        </p:txBody>
      </p:sp>
      <p:sp>
        <p:nvSpPr>
          <p:cNvPr id="10" name="TextBox 9">
            <a:extLst>
              <a:ext uri="{FF2B5EF4-FFF2-40B4-BE49-F238E27FC236}">
                <a16:creationId xmlns:a16="http://schemas.microsoft.com/office/drawing/2014/main" id="{BA110C15-471D-492F-9FBE-AC67F320EEBF}"/>
              </a:ext>
            </a:extLst>
          </p:cNvPr>
          <p:cNvSpPr txBox="1"/>
          <p:nvPr/>
        </p:nvSpPr>
        <p:spPr>
          <a:xfrm>
            <a:off x="1788171" y="3098483"/>
            <a:ext cx="2626109" cy="329320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u="sng" dirty="0">
                <a:latin typeface="Arial" panose="020B0604020202020204" pitchFamily="34" charset="0"/>
                <a:cs typeface="Arial" panose="020B0604020202020204" pitchFamily="34" charset="0"/>
              </a:rPr>
              <a:t>Ion Pairs </a:t>
            </a:r>
          </a:p>
          <a:p>
            <a:pPr algn="ctr"/>
            <a:r>
              <a:rPr lang="en-US" sz="1600" u="sng" dirty="0">
                <a:latin typeface="Arial" panose="020B0604020202020204" pitchFamily="34" charset="0"/>
                <a:cs typeface="Arial" panose="020B0604020202020204" pitchFamily="34" charset="0"/>
              </a:rPr>
              <a:t>in the RHIC Complex</a:t>
            </a:r>
          </a:p>
          <a:p>
            <a:r>
              <a:rPr lang="en-US" sz="1600" dirty="0" err="1">
                <a:latin typeface="Arial" panose="020B0604020202020204" pitchFamily="34" charset="0"/>
                <a:cs typeface="Arial" panose="020B0604020202020204" pitchFamily="34" charset="0"/>
              </a:rPr>
              <a:t>Zr-Zr</a:t>
            </a:r>
            <a:r>
              <a:rPr lang="en-US" sz="1600" dirty="0">
                <a:latin typeface="Arial" panose="020B0604020202020204" pitchFamily="34" charset="0"/>
                <a:cs typeface="Arial" panose="020B0604020202020204" pitchFamily="34" charset="0"/>
              </a:rPr>
              <a:t>, Ru-Ru    (2018)</a:t>
            </a:r>
          </a:p>
          <a:p>
            <a:r>
              <a:rPr lang="en-US" sz="1600" dirty="0">
                <a:latin typeface="Arial" panose="020B0604020202020204" pitchFamily="34" charset="0"/>
                <a:cs typeface="Arial" panose="020B0604020202020204" pitchFamily="34" charset="0"/>
              </a:rPr>
              <a:t>Au-Au              (2016)</a:t>
            </a:r>
          </a:p>
          <a:p>
            <a:r>
              <a:rPr lang="en-US" sz="1600" dirty="0">
                <a:latin typeface="Arial" panose="020B0604020202020204" pitchFamily="34" charset="0"/>
                <a:cs typeface="Arial" panose="020B0604020202020204" pitchFamily="34" charset="0"/>
              </a:rPr>
              <a:t>d-Au                (2016)</a:t>
            </a:r>
          </a:p>
          <a:p>
            <a:r>
              <a:rPr lang="en-US" sz="1600" dirty="0">
                <a:latin typeface="Arial" panose="020B0604020202020204" pitchFamily="34" charset="0"/>
                <a:cs typeface="Arial" panose="020B0604020202020204" pitchFamily="34" charset="0"/>
              </a:rPr>
              <a:t>p-Al                 (2015)</a:t>
            </a:r>
          </a:p>
          <a:p>
            <a:r>
              <a:rPr lang="en-US" sz="1600" dirty="0">
                <a:latin typeface="Arial" panose="020B0604020202020204" pitchFamily="34" charset="0"/>
                <a:cs typeface="Arial" panose="020B0604020202020204" pitchFamily="34" charset="0"/>
              </a:rPr>
              <a:t>h-Au                (2015)</a:t>
            </a:r>
          </a:p>
          <a:p>
            <a:r>
              <a:rPr lang="en-US" sz="1600" dirty="0">
                <a:latin typeface="Arial" panose="020B0604020202020204" pitchFamily="34" charset="0"/>
                <a:cs typeface="Arial" panose="020B0604020202020204" pitchFamily="34" charset="0"/>
              </a:rPr>
              <a:t>p-Au                (2015)</a:t>
            </a:r>
          </a:p>
          <a:p>
            <a:r>
              <a:rPr lang="en-US" sz="1600" dirty="0">
                <a:latin typeface="Arial" panose="020B0604020202020204" pitchFamily="34" charset="0"/>
                <a:cs typeface="Arial" panose="020B0604020202020204" pitchFamily="34" charset="0"/>
              </a:rPr>
              <a:t>Cu-Au             (2012)</a:t>
            </a:r>
          </a:p>
          <a:p>
            <a:r>
              <a:rPr lang="en-US" sz="1600" dirty="0">
                <a:latin typeface="Arial" panose="020B0604020202020204" pitchFamily="34" charset="0"/>
                <a:cs typeface="Arial" panose="020B0604020202020204" pitchFamily="34" charset="0"/>
              </a:rPr>
              <a:t>U-U                 (2012)</a:t>
            </a:r>
          </a:p>
          <a:p>
            <a:r>
              <a:rPr lang="en-US" sz="1600" dirty="0">
                <a:latin typeface="Arial" panose="020B0604020202020204" pitchFamily="34" charset="0"/>
                <a:cs typeface="Arial" panose="020B0604020202020204" pitchFamily="34" charset="0"/>
              </a:rPr>
              <a:t>Cu-Cu             (2012)</a:t>
            </a:r>
          </a:p>
          <a:p>
            <a:r>
              <a:rPr lang="en-US" sz="1600" dirty="0">
                <a:latin typeface="Arial" panose="020B0604020202020204" pitchFamily="34" charset="0"/>
                <a:cs typeface="Arial" panose="020B0604020202020204" pitchFamily="34" charset="0"/>
              </a:rPr>
              <a:t>D-Au               (2008)</a:t>
            </a:r>
          </a:p>
          <a:p>
            <a:r>
              <a:rPr lang="en-US" sz="1600" dirty="0">
                <a:latin typeface="Arial" panose="020B0604020202020204" pitchFamily="34" charset="0"/>
                <a:cs typeface="Arial" panose="020B0604020202020204" pitchFamily="34" charset="0"/>
              </a:rPr>
              <a:t>Cu-Cu            (2005)</a:t>
            </a:r>
          </a:p>
        </p:txBody>
      </p:sp>
      <p:sp>
        <p:nvSpPr>
          <p:cNvPr id="7" name="TextBox 6">
            <a:extLst>
              <a:ext uri="{FF2B5EF4-FFF2-40B4-BE49-F238E27FC236}">
                <a16:creationId xmlns:a16="http://schemas.microsoft.com/office/drawing/2014/main" id="{13018D0B-BA3D-458B-BB08-50FCBE9EF26E}"/>
              </a:ext>
            </a:extLst>
          </p:cNvPr>
          <p:cNvSpPr txBox="1"/>
          <p:nvPr/>
        </p:nvSpPr>
        <p:spPr>
          <a:xfrm>
            <a:off x="243358" y="4075311"/>
            <a:ext cx="1461514" cy="1477328"/>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en-US" dirty="0"/>
              <a:t>Enormous </a:t>
            </a:r>
          </a:p>
          <a:p>
            <a:pPr algn="ctr"/>
            <a:r>
              <a:rPr lang="en-US" dirty="0"/>
              <a:t>versatility!</a:t>
            </a:r>
          </a:p>
          <a:p>
            <a:pPr algn="ctr"/>
            <a:r>
              <a:rPr lang="en-US" dirty="0"/>
              <a:t> is a unique capability!</a:t>
            </a:r>
          </a:p>
          <a:p>
            <a:pPr algn="ctr"/>
            <a:endParaRPr lang="en-US" dirty="0"/>
          </a:p>
        </p:txBody>
      </p:sp>
      <p:pic>
        <p:nvPicPr>
          <p:cNvPr id="8" name="Picture 7">
            <a:extLst>
              <a:ext uri="{FF2B5EF4-FFF2-40B4-BE49-F238E27FC236}">
                <a16:creationId xmlns:a16="http://schemas.microsoft.com/office/drawing/2014/main" id="{36DCF602-1549-46CE-820A-9906646FBAF7}"/>
              </a:ext>
            </a:extLst>
          </p:cNvPr>
          <p:cNvPicPr>
            <a:picLocks noChangeAspect="1"/>
          </p:cNvPicPr>
          <p:nvPr/>
        </p:nvPicPr>
        <p:blipFill>
          <a:blip r:embed="rId2"/>
          <a:stretch>
            <a:fillRect/>
          </a:stretch>
        </p:blipFill>
        <p:spPr>
          <a:xfrm>
            <a:off x="5096229" y="3287715"/>
            <a:ext cx="3298209" cy="321636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05B3B753-A347-4C47-A31B-B69FCC100E75}"/>
              </a:ext>
            </a:extLst>
          </p:cNvPr>
          <p:cNvSpPr txBox="1"/>
          <p:nvPr/>
        </p:nvSpPr>
        <p:spPr>
          <a:xfrm>
            <a:off x="4682588" y="2985676"/>
            <a:ext cx="420956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Ion-Ion Luminosity Runs in RHIC 2005-2018</a:t>
            </a:r>
          </a:p>
        </p:txBody>
      </p:sp>
      <p:sp>
        <p:nvSpPr>
          <p:cNvPr id="13" name="Rectangle 12">
            <a:extLst>
              <a:ext uri="{FF2B5EF4-FFF2-40B4-BE49-F238E27FC236}">
                <a16:creationId xmlns:a16="http://schemas.microsoft.com/office/drawing/2014/main" id="{DE3184F7-C77C-42D0-ACF3-7385F1AFC99D}"/>
              </a:ext>
            </a:extLst>
          </p:cNvPr>
          <p:cNvSpPr/>
          <p:nvPr/>
        </p:nvSpPr>
        <p:spPr>
          <a:xfrm>
            <a:off x="6469750" y="6286505"/>
            <a:ext cx="1446663" cy="210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66D6F4-3ED3-4C7A-B495-FD94CBB72171}"/>
              </a:ext>
            </a:extLst>
          </p:cNvPr>
          <p:cNvSpPr txBox="1"/>
          <p:nvPr/>
        </p:nvSpPr>
        <p:spPr>
          <a:xfrm>
            <a:off x="5715727" y="6188000"/>
            <a:ext cx="2638567" cy="338554"/>
          </a:xfrm>
          <a:prstGeom prst="rect">
            <a:avLst/>
          </a:prstGeom>
          <a:noFill/>
        </p:spPr>
        <p:txBody>
          <a:bodyPr wrap="square" rtlCol="0">
            <a:spAutoFit/>
          </a:bodyPr>
          <a:lstStyle/>
          <a:p>
            <a:r>
              <a:rPr lang="en-US" sz="1600" dirty="0"/>
              <a:t>Operation Time [weeks]</a:t>
            </a:r>
          </a:p>
        </p:txBody>
      </p:sp>
      <p:sp>
        <p:nvSpPr>
          <p:cNvPr id="14" name="Rectangle 13">
            <a:extLst>
              <a:ext uri="{FF2B5EF4-FFF2-40B4-BE49-F238E27FC236}">
                <a16:creationId xmlns:a16="http://schemas.microsoft.com/office/drawing/2014/main" id="{9F408EAC-3C00-4618-8FA7-470ECCCFC13A}"/>
              </a:ext>
            </a:extLst>
          </p:cNvPr>
          <p:cNvSpPr/>
          <p:nvPr/>
        </p:nvSpPr>
        <p:spPr>
          <a:xfrm>
            <a:off x="5100184" y="3299191"/>
            <a:ext cx="299186" cy="3198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Accumulated Luminosity [pb</a:t>
            </a:r>
            <a:r>
              <a:rPr lang="en-US" baseline="30000" dirty="0">
                <a:solidFill>
                  <a:schemeClr val="tx1"/>
                </a:solidFill>
              </a:rPr>
              <a:t>-1</a:t>
            </a:r>
            <a:r>
              <a:rPr lang="en-US" dirty="0">
                <a:solidFill>
                  <a:schemeClr val="tx1"/>
                </a:solidFill>
              </a:rPr>
              <a:t>]</a:t>
            </a:r>
            <a:endParaRPr lang="en-US" dirty="0"/>
          </a:p>
        </p:txBody>
      </p:sp>
      <p:sp>
        <p:nvSpPr>
          <p:cNvPr id="15" name="Arrow: Right 14">
            <a:extLst>
              <a:ext uri="{FF2B5EF4-FFF2-40B4-BE49-F238E27FC236}">
                <a16:creationId xmlns:a16="http://schemas.microsoft.com/office/drawing/2014/main" id="{1EEECE9D-0903-4C97-A1FA-7AC769584DDD}"/>
              </a:ext>
            </a:extLst>
          </p:cNvPr>
          <p:cNvSpPr/>
          <p:nvPr/>
        </p:nvSpPr>
        <p:spPr>
          <a:xfrm>
            <a:off x="4551483" y="4009885"/>
            <a:ext cx="415641" cy="1542754"/>
          </a:xfrm>
          <a:prstGeom prst="rightArrow">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76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317727-58D4-4F7B-A368-45038FBF0530}"/>
              </a:ext>
            </a:extLst>
          </p:cNvPr>
          <p:cNvSpPr/>
          <p:nvPr/>
        </p:nvSpPr>
        <p:spPr>
          <a:xfrm>
            <a:off x="4059534" y="3487016"/>
            <a:ext cx="94956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BFC0E-7058-4FBC-B22E-72EB06E7FC4A}"/>
              </a:ext>
            </a:extLst>
          </p:cNvPr>
          <p:cNvSpPr>
            <a:spLocks noGrp="1"/>
          </p:cNvSpPr>
          <p:nvPr>
            <p:ph type="title"/>
          </p:nvPr>
        </p:nvSpPr>
        <p:spPr>
          <a:xfrm>
            <a:off x="77096" y="201060"/>
            <a:ext cx="8515350" cy="467943"/>
          </a:xfrm>
        </p:spPr>
        <p:txBody>
          <a:bodyPr>
            <a:noAutofit/>
          </a:bodyPr>
          <a:lstStyle/>
          <a:p>
            <a:r>
              <a:rPr lang="en-US" sz="3200" dirty="0"/>
              <a:t>Polarization in the electron storage ring</a:t>
            </a:r>
          </a:p>
        </p:txBody>
      </p:sp>
      <p:sp>
        <p:nvSpPr>
          <p:cNvPr id="20" name="Arrow: Down 19">
            <a:extLst>
              <a:ext uri="{FF2B5EF4-FFF2-40B4-BE49-F238E27FC236}">
                <a16:creationId xmlns:a16="http://schemas.microsoft.com/office/drawing/2014/main" id="{49CC1403-0DBB-4C12-87B5-8AA8EC1E2F29}"/>
              </a:ext>
            </a:extLst>
          </p:cNvPr>
          <p:cNvSpPr/>
          <p:nvPr/>
        </p:nvSpPr>
        <p:spPr>
          <a:xfrm>
            <a:off x="2079563" y="2882043"/>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Down 20">
            <a:extLst>
              <a:ext uri="{FF2B5EF4-FFF2-40B4-BE49-F238E27FC236}">
                <a16:creationId xmlns:a16="http://schemas.microsoft.com/office/drawing/2014/main" id="{C994450B-3D0D-4059-AEE3-6864B2BD4BA2}"/>
              </a:ext>
            </a:extLst>
          </p:cNvPr>
          <p:cNvSpPr/>
          <p:nvPr/>
        </p:nvSpPr>
        <p:spPr>
          <a:xfrm>
            <a:off x="2190711" y="2882043"/>
            <a:ext cx="70941" cy="17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00255013-84F7-452A-A749-99117FB32D2E}"/>
              </a:ext>
            </a:extLst>
          </p:cNvPr>
          <p:cNvSpPr txBox="1"/>
          <p:nvPr/>
        </p:nvSpPr>
        <p:spPr>
          <a:xfrm>
            <a:off x="1969362" y="2645426"/>
            <a:ext cx="634301" cy="300082"/>
          </a:xfrm>
          <a:prstGeom prst="rect">
            <a:avLst/>
          </a:prstGeom>
          <a:noFill/>
        </p:spPr>
        <p:txBody>
          <a:bodyPr wrap="square" rtlCol="0">
            <a:spAutoFit/>
          </a:bodyPr>
          <a:lstStyle/>
          <a:p>
            <a:r>
              <a:rPr lang="en-US" sz="1350" dirty="0"/>
              <a:t>B P</a:t>
            </a:r>
          </a:p>
        </p:txBody>
      </p:sp>
      <p:sp>
        <p:nvSpPr>
          <p:cNvPr id="23" name="TextBox 22">
            <a:extLst>
              <a:ext uri="{FF2B5EF4-FFF2-40B4-BE49-F238E27FC236}">
                <a16:creationId xmlns:a16="http://schemas.microsoft.com/office/drawing/2014/main" id="{B59AEB57-CEC9-4546-92F5-CA09AC3C4D07}"/>
              </a:ext>
            </a:extLst>
          </p:cNvPr>
          <p:cNvSpPr txBox="1"/>
          <p:nvPr/>
        </p:nvSpPr>
        <p:spPr>
          <a:xfrm>
            <a:off x="2324542" y="2813728"/>
            <a:ext cx="2322749" cy="300082"/>
          </a:xfrm>
          <a:prstGeom prst="rect">
            <a:avLst/>
          </a:prstGeom>
          <a:noFill/>
        </p:spPr>
        <p:txBody>
          <a:bodyPr wrap="square" rtlCol="0">
            <a:spAutoFit/>
          </a:bodyPr>
          <a:lstStyle/>
          <a:p>
            <a:r>
              <a:rPr lang="en-US" sz="1350" dirty="0"/>
              <a:t>Refilled every 1.2 minutes</a:t>
            </a:r>
          </a:p>
        </p:txBody>
      </p:sp>
      <p:sp>
        <p:nvSpPr>
          <p:cNvPr id="25" name="Arrow: Down 24">
            <a:extLst>
              <a:ext uri="{FF2B5EF4-FFF2-40B4-BE49-F238E27FC236}">
                <a16:creationId xmlns:a16="http://schemas.microsoft.com/office/drawing/2014/main" id="{F9DF7985-C6C6-4C8E-A66C-AA41218F13D2}"/>
              </a:ext>
            </a:extLst>
          </p:cNvPr>
          <p:cNvSpPr/>
          <p:nvPr/>
        </p:nvSpPr>
        <p:spPr>
          <a:xfrm>
            <a:off x="4440326" y="2855060"/>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Arrow: Down 25">
            <a:extLst>
              <a:ext uri="{FF2B5EF4-FFF2-40B4-BE49-F238E27FC236}">
                <a16:creationId xmlns:a16="http://schemas.microsoft.com/office/drawing/2014/main" id="{26E028CE-01AE-471D-8D62-C4C1EFE81995}"/>
              </a:ext>
            </a:extLst>
          </p:cNvPr>
          <p:cNvSpPr/>
          <p:nvPr/>
        </p:nvSpPr>
        <p:spPr>
          <a:xfrm flipH="1" flipV="1">
            <a:off x="4523094" y="2844413"/>
            <a:ext cx="70941" cy="1738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2796BACF-8CAC-4831-AC41-D8F38C068A80}"/>
              </a:ext>
            </a:extLst>
          </p:cNvPr>
          <p:cNvSpPr txBox="1"/>
          <p:nvPr/>
        </p:nvSpPr>
        <p:spPr>
          <a:xfrm>
            <a:off x="4336513" y="2617474"/>
            <a:ext cx="632636" cy="300082"/>
          </a:xfrm>
          <a:prstGeom prst="rect">
            <a:avLst/>
          </a:prstGeom>
          <a:noFill/>
        </p:spPr>
        <p:txBody>
          <a:bodyPr wrap="square" rtlCol="0">
            <a:spAutoFit/>
          </a:bodyPr>
          <a:lstStyle/>
          <a:p>
            <a:r>
              <a:rPr lang="en-US" sz="1350" dirty="0"/>
              <a:t>B P</a:t>
            </a:r>
          </a:p>
        </p:txBody>
      </p:sp>
      <p:sp>
        <p:nvSpPr>
          <p:cNvPr id="28" name="TextBox 27">
            <a:extLst>
              <a:ext uri="{FF2B5EF4-FFF2-40B4-BE49-F238E27FC236}">
                <a16:creationId xmlns:a16="http://schemas.microsoft.com/office/drawing/2014/main" id="{37147864-BE46-485E-BE87-292D448A91E9}"/>
              </a:ext>
            </a:extLst>
          </p:cNvPr>
          <p:cNvSpPr txBox="1"/>
          <p:nvPr/>
        </p:nvSpPr>
        <p:spPr>
          <a:xfrm>
            <a:off x="4571139" y="2791791"/>
            <a:ext cx="2218505" cy="300082"/>
          </a:xfrm>
          <a:prstGeom prst="rect">
            <a:avLst/>
          </a:prstGeom>
          <a:noFill/>
        </p:spPr>
        <p:txBody>
          <a:bodyPr wrap="square" rtlCol="0">
            <a:spAutoFit/>
          </a:bodyPr>
          <a:lstStyle/>
          <a:p>
            <a:r>
              <a:rPr lang="en-US" sz="1350" dirty="0"/>
              <a:t>Refilled every   3.2 minutes</a:t>
            </a:r>
          </a:p>
        </p:txBody>
      </p:sp>
      <p:sp>
        <p:nvSpPr>
          <p:cNvPr id="37" name="TextBox 36">
            <a:extLst>
              <a:ext uri="{FF2B5EF4-FFF2-40B4-BE49-F238E27FC236}">
                <a16:creationId xmlns:a16="http://schemas.microsoft.com/office/drawing/2014/main" id="{E34E9BF2-B909-40FE-AADC-7F8AEA7F53FB}"/>
              </a:ext>
            </a:extLst>
          </p:cNvPr>
          <p:cNvSpPr txBox="1"/>
          <p:nvPr/>
        </p:nvSpPr>
        <p:spPr>
          <a:xfrm>
            <a:off x="3061497" y="3979867"/>
            <a:ext cx="766205" cy="300082"/>
          </a:xfrm>
          <a:prstGeom prst="rect">
            <a:avLst/>
          </a:prstGeom>
          <a:noFill/>
        </p:spPr>
        <p:txBody>
          <a:bodyPr wrap="square" rtlCol="0">
            <a:spAutoFit/>
          </a:bodyPr>
          <a:lstStyle/>
          <a:p>
            <a:r>
              <a:rPr lang="en-US" sz="1350" dirty="0"/>
              <a:t>P</a:t>
            </a:r>
            <a:r>
              <a:rPr lang="en-US" sz="1350" baseline="-25000" dirty="0"/>
              <a:t>av</a:t>
            </a:r>
            <a:r>
              <a:rPr lang="en-US" sz="1350" dirty="0"/>
              <a:t>=80%</a:t>
            </a:r>
          </a:p>
        </p:txBody>
      </p:sp>
      <p:sp>
        <p:nvSpPr>
          <p:cNvPr id="38" name="TextBox 37">
            <a:extLst>
              <a:ext uri="{FF2B5EF4-FFF2-40B4-BE49-F238E27FC236}">
                <a16:creationId xmlns:a16="http://schemas.microsoft.com/office/drawing/2014/main" id="{F89E5867-0640-4839-95FC-8AF46F55C20C}"/>
              </a:ext>
            </a:extLst>
          </p:cNvPr>
          <p:cNvSpPr txBox="1"/>
          <p:nvPr/>
        </p:nvSpPr>
        <p:spPr>
          <a:xfrm>
            <a:off x="2828653" y="4855407"/>
            <a:ext cx="766205" cy="300082"/>
          </a:xfrm>
          <a:prstGeom prst="rect">
            <a:avLst/>
          </a:prstGeom>
          <a:noFill/>
        </p:spPr>
        <p:txBody>
          <a:bodyPr wrap="square" rtlCol="0">
            <a:spAutoFit/>
          </a:bodyPr>
          <a:lstStyle/>
          <a:p>
            <a:r>
              <a:rPr lang="en-US" sz="1350" dirty="0"/>
              <a:t>P</a:t>
            </a:r>
            <a:r>
              <a:rPr lang="en-US" sz="1350" baseline="-25000" dirty="0"/>
              <a:t>av</a:t>
            </a:r>
            <a:r>
              <a:rPr lang="en-US" sz="1350" dirty="0"/>
              <a:t>=80%</a:t>
            </a:r>
          </a:p>
        </p:txBody>
      </p:sp>
      <p:sp>
        <p:nvSpPr>
          <p:cNvPr id="40" name="TextBox 39">
            <a:extLst>
              <a:ext uri="{FF2B5EF4-FFF2-40B4-BE49-F238E27FC236}">
                <a16:creationId xmlns:a16="http://schemas.microsoft.com/office/drawing/2014/main" id="{75A87AA2-8062-42D9-85F3-7BFCE11C9B4F}"/>
              </a:ext>
            </a:extLst>
          </p:cNvPr>
          <p:cNvSpPr txBox="1"/>
          <p:nvPr/>
        </p:nvSpPr>
        <p:spPr>
          <a:xfrm>
            <a:off x="83952" y="749303"/>
            <a:ext cx="897437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Solenoid based Spin rotators </a:t>
            </a:r>
            <a:r>
              <a:rPr lang="en-US" dirty="0">
                <a:sym typeface="Wingdings" panose="05000000000000000000" pitchFamily="2" charset="2"/>
              </a:rPr>
              <a:t> </a:t>
            </a:r>
            <a:r>
              <a:rPr lang="en-US" dirty="0"/>
              <a:t>longitudinal spin in collisions (arcs: vertical polarization)</a:t>
            </a:r>
          </a:p>
          <a:p>
            <a:pPr marL="285750" indent="-285750">
              <a:buFont typeface="Arial" panose="020B0604020202020204" pitchFamily="34" charset="0"/>
              <a:buChar char="•"/>
            </a:pPr>
            <a:r>
              <a:rPr lang="en-US" dirty="0"/>
              <a:t>High initial polarization of 85% will decay towards equilibrium polarization </a:t>
            </a:r>
            <a:r>
              <a:rPr lang="en-US" b="1" dirty="0"/>
              <a:t>P</a:t>
            </a:r>
            <a:r>
              <a:rPr lang="en-US" b="1" baseline="-25000" dirty="0"/>
              <a:t>∞</a:t>
            </a:r>
            <a:r>
              <a:rPr lang="en-US" b="1" dirty="0"/>
              <a:t> </a:t>
            </a:r>
            <a:r>
              <a:rPr lang="en-US" dirty="0"/>
              <a:t>due to Sokolov-Ternov self polarization and Derbenev Kondratenko depolarization effects</a:t>
            </a:r>
          </a:p>
          <a:p>
            <a:pPr marL="285750" indent="-285750">
              <a:buFont typeface="Arial" panose="020B0604020202020204" pitchFamily="34" charset="0"/>
              <a:buChar char="•"/>
            </a:pPr>
            <a:r>
              <a:rPr lang="en-US" dirty="0"/>
              <a:t>P</a:t>
            </a:r>
            <a:r>
              <a:rPr lang="en-US" baseline="-25000" dirty="0"/>
              <a:t> ∞</a:t>
            </a:r>
            <a:r>
              <a:rPr lang="en-US" dirty="0"/>
              <a:t> of 40-50% achievable (HERA experience and BNL-EIC simulations)</a:t>
            </a:r>
          </a:p>
          <a:p>
            <a:pPr marL="285750" indent="-285750">
              <a:buFont typeface="Arial" panose="020B0604020202020204" pitchFamily="34" charset="0"/>
              <a:buChar char="•"/>
            </a:pPr>
            <a:r>
              <a:rPr lang="en-US" dirty="0"/>
              <a:t>Time evolution of high polarization of bunches injected into the </a:t>
            </a:r>
            <a:r>
              <a:rPr lang="en-US" dirty="0" err="1"/>
              <a:t>eSR</a:t>
            </a:r>
            <a:r>
              <a:rPr lang="en-US" dirty="0"/>
              <a:t> at 18 GeV (worst case)  RCS cycling rate = 2Hz </a:t>
            </a:r>
            <a:r>
              <a:rPr lang="en-US" dirty="0">
                <a:sym typeface="Wingdings" panose="05000000000000000000" pitchFamily="2" charset="2"/>
              </a:rPr>
              <a:t> on average, every bunch refilled in 2.2 min</a:t>
            </a:r>
          </a:p>
        </p:txBody>
      </p:sp>
      <p:sp>
        <p:nvSpPr>
          <p:cNvPr id="13" name="TextBox 12">
            <a:extLst>
              <a:ext uri="{FF2B5EF4-FFF2-40B4-BE49-F238E27FC236}">
                <a16:creationId xmlns:a16="http://schemas.microsoft.com/office/drawing/2014/main" id="{2709C982-B454-4B05-BDD3-2800FCC3D71C}"/>
              </a:ext>
            </a:extLst>
          </p:cNvPr>
          <p:cNvSpPr txBox="1"/>
          <p:nvPr/>
        </p:nvSpPr>
        <p:spPr>
          <a:xfrm>
            <a:off x="4336513" y="3106791"/>
            <a:ext cx="1051679" cy="300082"/>
          </a:xfrm>
          <a:prstGeom prst="rect">
            <a:avLst/>
          </a:prstGeom>
          <a:noFill/>
        </p:spPr>
        <p:txBody>
          <a:bodyPr wrap="square" rtlCol="0">
            <a:spAutoFit/>
          </a:bodyPr>
          <a:lstStyle/>
          <a:p>
            <a:r>
              <a:rPr lang="en-US" sz="1350" dirty="0"/>
              <a:t>Re-injection</a:t>
            </a:r>
          </a:p>
        </p:txBody>
      </p:sp>
      <p:sp>
        <p:nvSpPr>
          <p:cNvPr id="34" name="TextBox 33">
            <a:extLst>
              <a:ext uri="{FF2B5EF4-FFF2-40B4-BE49-F238E27FC236}">
                <a16:creationId xmlns:a16="http://schemas.microsoft.com/office/drawing/2014/main" id="{415C4D00-2A0B-4745-8003-26F4BEFDA010}"/>
              </a:ext>
            </a:extLst>
          </p:cNvPr>
          <p:cNvSpPr txBox="1"/>
          <p:nvPr/>
        </p:nvSpPr>
        <p:spPr>
          <a:xfrm>
            <a:off x="4334771" y="5584727"/>
            <a:ext cx="1578355" cy="300082"/>
          </a:xfrm>
          <a:prstGeom prst="rect">
            <a:avLst/>
          </a:prstGeom>
          <a:noFill/>
        </p:spPr>
        <p:txBody>
          <a:bodyPr wrap="square" rtlCol="0">
            <a:spAutoFit/>
          </a:bodyPr>
          <a:lstStyle/>
          <a:p>
            <a:r>
              <a:rPr lang="en-US" sz="1350" dirty="0"/>
              <a:t>Re-injections</a:t>
            </a:r>
          </a:p>
        </p:txBody>
      </p:sp>
      <p:sp>
        <p:nvSpPr>
          <p:cNvPr id="12" name="Slide Number Placeholder 11">
            <a:extLst>
              <a:ext uri="{FF2B5EF4-FFF2-40B4-BE49-F238E27FC236}">
                <a16:creationId xmlns:a16="http://schemas.microsoft.com/office/drawing/2014/main" id="{7975AD43-D98B-48FC-BBC5-8B4B3849698B}"/>
              </a:ext>
            </a:extLst>
          </p:cNvPr>
          <p:cNvSpPr>
            <a:spLocks noGrp="1"/>
          </p:cNvSpPr>
          <p:nvPr>
            <p:ph type="sldNum" sz="quarter" idx="12"/>
          </p:nvPr>
        </p:nvSpPr>
        <p:spPr/>
        <p:txBody>
          <a:bodyPr/>
          <a:lstStyle/>
          <a:p>
            <a:fld id="{893C5830-40F3-F04E-B2E3-10E6672BA8FF}" type="slidenum">
              <a:rPr lang="en-US" smtClean="0"/>
              <a:pPr/>
              <a:t>46</a:t>
            </a:fld>
            <a:endParaRPr lang="en-US"/>
          </a:p>
        </p:txBody>
      </p:sp>
      <p:sp>
        <p:nvSpPr>
          <p:cNvPr id="17" name="TextBox 16">
            <a:extLst>
              <a:ext uri="{FF2B5EF4-FFF2-40B4-BE49-F238E27FC236}">
                <a16:creationId xmlns:a16="http://schemas.microsoft.com/office/drawing/2014/main" id="{6A15C879-90C8-4E70-97BF-13F55195CEB6}"/>
              </a:ext>
            </a:extLst>
          </p:cNvPr>
          <p:cNvSpPr txBox="1"/>
          <p:nvPr/>
        </p:nvSpPr>
        <p:spPr>
          <a:xfrm>
            <a:off x="947442" y="5989543"/>
            <a:ext cx="7663542" cy="369332"/>
          </a:xfrm>
          <a:prstGeom prst="rect">
            <a:avLst/>
          </a:prstGeom>
          <a:noFill/>
        </p:spPr>
        <p:txBody>
          <a:bodyPr wrap="square" rtlCol="0">
            <a:spAutoFit/>
          </a:bodyPr>
          <a:lstStyle/>
          <a:p>
            <a:r>
              <a:rPr lang="en-US" dirty="0"/>
              <a:t>Note: Calculation with P</a:t>
            </a:r>
            <a:r>
              <a:rPr lang="en-US" baseline="-25000" dirty="0"/>
              <a:t> ∞</a:t>
            </a:r>
            <a:r>
              <a:rPr lang="en-US" dirty="0"/>
              <a:t>=30%   is conservative as P</a:t>
            </a:r>
            <a:r>
              <a:rPr lang="en-US" baseline="-25000" dirty="0"/>
              <a:t> ∞</a:t>
            </a:r>
            <a:r>
              <a:rPr lang="en-US" dirty="0"/>
              <a:t>= 50% was shown feasible</a:t>
            </a:r>
          </a:p>
        </p:txBody>
      </p:sp>
      <p:pic>
        <p:nvPicPr>
          <p:cNvPr id="11" name="Picture 10">
            <a:extLst>
              <a:ext uri="{FF2B5EF4-FFF2-40B4-BE49-F238E27FC236}">
                <a16:creationId xmlns:a16="http://schemas.microsoft.com/office/drawing/2014/main" id="{AE7E1288-5ECA-4B7A-84BD-3932F8F1A55A}"/>
              </a:ext>
            </a:extLst>
          </p:cNvPr>
          <p:cNvPicPr>
            <a:picLocks noChangeAspect="1"/>
          </p:cNvPicPr>
          <p:nvPr/>
        </p:nvPicPr>
        <p:blipFill>
          <a:blip r:embed="rId2"/>
          <a:stretch>
            <a:fillRect/>
          </a:stretch>
        </p:blipFill>
        <p:spPr>
          <a:xfrm>
            <a:off x="1095312" y="3552241"/>
            <a:ext cx="6315347" cy="2026072"/>
          </a:xfrm>
          <a:prstGeom prst="rect">
            <a:avLst/>
          </a:prstGeom>
        </p:spPr>
      </p:pic>
      <p:cxnSp>
        <p:nvCxnSpPr>
          <p:cNvPr id="9" name="Straight Arrow Connector 8">
            <a:extLst>
              <a:ext uri="{FF2B5EF4-FFF2-40B4-BE49-F238E27FC236}">
                <a16:creationId xmlns:a16="http://schemas.microsoft.com/office/drawing/2014/main" id="{FD04846B-98E2-46A3-B988-D01AC003E952}"/>
              </a:ext>
            </a:extLst>
          </p:cNvPr>
          <p:cNvCxnSpPr>
            <a:cxnSpLocks/>
          </p:cNvCxnSpPr>
          <p:nvPr/>
        </p:nvCxnSpPr>
        <p:spPr>
          <a:xfrm>
            <a:off x="4930664" y="3378907"/>
            <a:ext cx="0" cy="4081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2CF027-7D5A-4B60-B773-659421ADB1E5}"/>
              </a:ext>
            </a:extLst>
          </p:cNvPr>
          <p:cNvSpPr txBox="1"/>
          <p:nvPr/>
        </p:nvSpPr>
        <p:spPr>
          <a:xfrm>
            <a:off x="6400800" y="4198559"/>
            <a:ext cx="1929284" cy="646331"/>
          </a:xfrm>
          <a:prstGeom prst="rect">
            <a:avLst/>
          </a:prstGeom>
          <a:solidFill>
            <a:schemeClr val="bg1"/>
          </a:solidFill>
        </p:spPr>
        <p:txBody>
          <a:bodyPr wrap="square" rtlCol="0">
            <a:spAutoFit/>
          </a:bodyPr>
          <a:lstStyle/>
          <a:p>
            <a:r>
              <a:rPr lang="en-US" dirty="0"/>
              <a:t>P</a:t>
            </a:r>
            <a:r>
              <a:rPr lang="en-US" baseline="-25000" dirty="0"/>
              <a:t>∞</a:t>
            </a:r>
            <a:r>
              <a:rPr lang="en-US" dirty="0"/>
              <a:t>= 30%</a:t>
            </a:r>
          </a:p>
          <a:p>
            <a:r>
              <a:rPr lang="en-US" dirty="0"/>
              <a:t>(conservative)</a:t>
            </a:r>
          </a:p>
        </p:txBody>
      </p:sp>
      <p:cxnSp>
        <p:nvCxnSpPr>
          <p:cNvPr id="35" name="Straight Arrow Connector 34">
            <a:extLst>
              <a:ext uri="{FF2B5EF4-FFF2-40B4-BE49-F238E27FC236}">
                <a16:creationId xmlns:a16="http://schemas.microsoft.com/office/drawing/2014/main" id="{0179BB6D-E3BD-41B4-9E75-A88F5711408A}"/>
              </a:ext>
            </a:extLst>
          </p:cNvPr>
          <p:cNvCxnSpPr>
            <a:cxnSpLocks/>
          </p:cNvCxnSpPr>
          <p:nvPr/>
        </p:nvCxnSpPr>
        <p:spPr>
          <a:xfrm flipV="1">
            <a:off x="4059534" y="5255289"/>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D7CAA17-E78B-47EB-9E5E-D95DC6595B91}"/>
              </a:ext>
            </a:extLst>
          </p:cNvPr>
          <p:cNvCxnSpPr>
            <a:cxnSpLocks/>
          </p:cNvCxnSpPr>
          <p:nvPr/>
        </p:nvCxnSpPr>
        <p:spPr>
          <a:xfrm flipV="1">
            <a:off x="4594035" y="5263664"/>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95C62B7-2069-4990-9C7E-128325662A4E}"/>
              </a:ext>
            </a:extLst>
          </p:cNvPr>
          <p:cNvCxnSpPr>
            <a:cxnSpLocks/>
          </p:cNvCxnSpPr>
          <p:nvPr/>
        </p:nvCxnSpPr>
        <p:spPr>
          <a:xfrm flipV="1">
            <a:off x="5148370" y="5275387"/>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0A66D39-23ED-46F2-8DBB-CED90267E8DD}"/>
              </a:ext>
            </a:extLst>
          </p:cNvPr>
          <p:cNvCxnSpPr>
            <a:cxnSpLocks/>
          </p:cNvCxnSpPr>
          <p:nvPr/>
        </p:nvCxnSpPr>
        <p:spPr>
          <a:xfrm flipV="1">
            <a:off x="5685777" y="5275387"/>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82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57A1-7573-4061-8CB4-8FFAE2F7A671}"/>
              </a:ext>
            </a:extLst>
          </p:cNvPr>
          <p:cNvSpPr>
            <a:spLocks noGrp="1"/>
          </p:cNvSpPr>
          <p:nvPr>
            <p:ph type="title"/>
          </p:nvPr>
        </p:nvSpPr>
        <p:spPr>
          <a:xfrm>
            <a:off x="628650" y="365127"/>
            <a:ext cx="7886700" cy="978810"/>
          </a:xfrm>
        </p:spPr>
        <p:txBody>
          <a:bodyPr>
            <a:normAutofit/>
          </a:bodyPr>
          <a:lstStyle/>
          <a:p>
            <a:pPr algn="ctr"/>
            <a:r>
              <a:rPr lang="en-US" sz="3600" dirty="0"/>
              <a:t>BNL EIC Design Machine Parameters</a:t>
            </a:r>
          </a:p>
        </p:txBody>
      </p:sp>
      <p:sp>
        <p:nvSpPr>
          <p:cNvPr id="5" name="Slide Number Placeholder 4">
            <a:extLst>
              <a:ext uri="{FF2B5EF4-FFF2-40B4-BE49-F238E27FC236}">
                <a16:creationId xmlns:a16="http://schemas.microsoft.com/office/drawing/2014/main" id="{771E5A8A-8BA2-41DF-AA7F-A9798ED553D1}"/>
              </a:ext>
            </a:extLst>
          </p:cNvPr>
          <p:cNvSpPr>
            <a:spLocks noGrp="1"/>
          </p:cNvSpPr>
          <p:nvPr>
            <p:ph type="sldNum" sz="quarter" idx="12"/>
          </p:nvPr>
        </p:nvSpPr>
        <p:spPr/>
        <p:txBody>
          <a:bodyPr/>
          <a:lstStyle/>
          <a:p>
            <a:fld id="{893C5830-40F3-F04E-B2E3-10E6672BA8FF}" type="slidenum">
              <a:rPr lang="en-US" smtClean="0"/>
              <a:pPr/>
              <a:t>5</a:t>
            </a:fld>
            <a:endParaRPr lang="en-US"/>
          </a:p>
        </p:txBody>
      </p:sp>
      <p:sp>
        <p:nvSpPr>
          <p:cNvPr id="7" name="Rectangle 6">
            <a:extLst>
              <a:ext uri="{FF2B5EF4-FFF2-40B4-BE49-F238E27FC236}">
                <a16:creationId xmlns:a16="http://schemas.microsoft.com/office/drawing/2014/main" id="{BE562C96-367B-403D-8BC7-AA7F98D8E9B3}"/>
              </a:ext>
            </a:extLst>
          </p:cNvPr>
          <p:cNvSpPr/>
          <p:nvPr/>
        </p:nvSpPr>
        <p:spPr>
          <a:xfrm>
            <a:off x="8010144" y="3739896"/>
            <a:ext cx="303110" cy="19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A43446-E535-4DB1-B9FA-A375F1FE7F0B}"/>
              </a:ext>
            </a:extLst>
          </p:cNvPr>
          <p:cNvSpPr txBox="1"/>
          <p:nvPr/>
        </p:nvSpPr>
        <p:spPr>
          <a:xfrm>
            <a:off x="7974334" y="3341865"/>
            <a:ext cx="701733" cy="323165"/>
          </a:xfrm>
          <a:prstGeom prst="rect">
            <a:avLst/>
          </a:prstGeom>
          <a:solidFill>
            <a:schemeClr val="bg1"/>
          </a:solidFill>
        </p:spPr>
        <p:txBody>
          <a:bodyPr wrap="square" rtlCol="0">
            <a:spAutoFit/>
          </a:bodyPr>
          <a:lstStyle/>
          <a:p>
            <a:r>
              <a:rPr lang="en-US" sz="1500" dirty="0"/>
              <a:t>b) c)</a:t>
            </a:r>
          </a:p>
        </p:txBody>
      </p:sp>
      <p:sp>
        <p:nvSpPr>
          <p:cNvPr id="10" name="Rectangle 9">
            <a:extLst>
              <a:ext uri="{FF2B5EF4-FFF2-40B4-BE49-F238E27FC236}">
                <a16:creationId xmlns:a16="http://schemas.microsoft.com/office/drawing/2014/main" id="{826FD32B-84F4-4868-B005-C1D4F1FF6E45}"/>
              </a:ext>
            </a:extLst>
          </p:cNvPr>
          <p:cNvSpPr/>
          <p:nvPr/>
        </p:nvSpPr>
        <p:spPr>
          <a:xfrm>
            <a:off x="6172200" y="3739896"/>
            <a:ext cx="303110" cy="192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633E75-8B82-415A-BAFD-6D50CD5DAFB8}"/>
              </a:ext>
            </a:extLst>
          </p:cNvPr>
          <p:cNvSpPr txBox="1"/>
          <p:nvPr/>
        </p:nvSpPr>
        <p:spPr>
          <a:xfrm>
            <a:off x="6266074" y="3626752"/>
            <a:ext cx="849086" cy="369332"/>
          </a:xfrm>
          <a:prstGeom prst="rect">
            <a:avLst/>
          </a:prstGeom>
          <a:noFill/>
        </p:spPr>
        <p:txBody>
          <a:bodyPr wrap="square" rtlCol="0">
            <a:spAutoFit/>
          </a:bodyPr>
          <a:lstStyle/>
          <a:p>
            <a:r>
              <a:rPr lang="en-US" dirty="0"/>
              <a:t>f)</a:t>
            </a:r>
          </a:p>
        </p:txBody>
      </p:sp>
      <p:sp>
        <p:nvSpPr>
          <p:cNvPr id="11" name="Rectangle 10">
            <a:extLst>
              <a:ext uri="{FF2B5EF4-FFF2-40B4-BE49-F238E27FC236}">
                <a16:creationId xmlns:a16="http://schemas.microsoft.com/office/drawing/2014/main" id="{2C516601-E4F8-4303-AEAA-3FF8463F43FF}"/>
              </a:ext>
            </a:extLst>
          </p:cNvPr>
          <p:cNvSpPr/>
          <p:nvPr/>
        </p:nvSpPr>
        <p:spPr>
          <a:xfrm>
            <a:off x="8056592" y="2756040"/>
            <a:ext cx="513323" cy="20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B53846-9396-4D80-B13C-E333FF769701}"/>
              </a:ext>
            </a:extLst>
          </p:cNvPr>
          <p:cNvSpPr/>
          <p:nvPr/>
        </p:nvSpPr>
        <p:spPr>
          <a:xfrm>
            <a:off x="7983405" y="4084858"/>
            <a:ext cx="513323" cy="20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A085D7-350A-4D60-938E-5519F03374D8}"/>
              </a:ext>
            </a:extLst>
          </p:cNvPr>
          <p:cNvSpPr/>
          <p:nvPr/>
        </p:nvSpPr>
        <p:spPr>
          <a:xfrm>
            <a:off x="7060307" y="3381476"/>
            <a:ext cx="1479273" cy="23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07CBEE5-B7EA-43D3-9B98-C5E234A1B9A2}"/>
              </a:ext>
            </a:extLst>
          </p:cNvPr>
          <p:cNvSpPr/>
          <p:nvPr/>
        </p:nvSpPr>
        <p:spPr>
          <a:xfrm>
            <a:off x="6132884" y="3718899"/>
            <a:ext cx="513323" cy="20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23B5CC-3A26-4CDF-842D-BF6BABE66845}"/>
              </a:ext>
            </a:extLst>
          </p:cNvPr>
          <p:cNvSpPr/>
          <p:nvPr/>
        </p:nvSpPr>
        <p:spPr>
          <a:xfrm>
            <a:off x="5557581" y="3739896"/>
            <a:ext cx="614619" cy="22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D9E89C-1098-4178-A47D-ECAC09576361}"/>
              </a:ext>
            </a:extLst>
          </p:cNvPr>
          <p:cNvPicPr>
            <a:picLocks noChangeAspect="1"/>
          </p:cNvPicPr>
          <p:nvPr/>
        </p:nvPicPr>
        <p:blipFill>
          <a:blip r:embed="rId2"/>
          <a:stretch>
            <a:fillRect/>
          </a:stretch>
        </p:blipFill>
        <p:spPr>
          <a:xfrm>
            <a:off x="1489750" y="4084858"/>
            <a:ext cx="5524862" cy="2404216"/>
          </a:xfrm>
          <a:prstGeom prst="rect">
            <a:avLst/>
          </a:prstGeom>
        </p:spPr>
      </p:pic>
      <p:sp>
        <p:nvSpPr>
          <p:cNvPr id="6" name="TextBox 5">
            <a:extLst>
              <a:ext uri="{FF2B5EF4-FFF2-40B4-BE49-F238E27FC236}">
                <a16:creationId xmlns:a16="http://schemas.microsoft.com/office/drawing/2014/main" id="{3A28A32C-273F-4AF6-BD4C-BDF739B8A528}"/>
              </a:ext>
            </a:extLst>
          </p:cNvPr>
          <p:cNvSpPr txBox="1"/>
          <p:nvPr/>
        </p:nvSpPr>
        <p:spPr>
          <a:xfrm>
            <a:off x="147074" y="1470305"/>
            <a:ext cx="8906999"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full range of the required E</a:t>
            </a:r>
            <a:r>
              <a:rPr lang="en-US" baseline="-25000" dirty="0">
                <a:latin typeface="Arial" panose="020B0604020202020204" pitchFamily="34" charset="0"/>
                <a:cs typeface="Arial" panose="020B0604020202020204" pitchFamily="34" charset="0"/>
              </a:rPr>
              <a:t>cm</a:t>
            </a:r>
            <a:r>
              <a:rPr lang="en-US" dirty="0">
                <a:latin typeface="Arial" panose="020B0604020202020204" pitchFamily="34" charset="0"/>
                <a:cs typeface="Arial" panose="020B0604020202020204" pitchFamily="34" charset="0"/>
              </a:rPr>
              <a:t> of (20-140) GeV is part of the base design there is no need for an upgrade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full range of required ion species is already provided by the existing RHIC hadron complex</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present complex  contains two large, fully equipped detector halls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Proton polarization already exists and will, with small improved exceed the requirement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Electron polarization design to exceed the requirement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Maximum </a:t>
            </a:r>
            <a:r>
              <a:rPr lang="en-US" dirty="0"/>
              <a:t>luminosity exceeds the required range of  L= (10</a:t>
            </a:r>
            <a:r>
              <a:rPr lang="en-US" baseline="30000" dirty="0"/>
              <a:t>33</a:t>
            </a:r>
            <a:r>
              <a:rPr lang="en-US" dirty="0"/>
              <a:t>-10</a:t>
            </a:r>
            <a:r>
              <a:rPr lang="en-US" baseline="30000" dirty="0"/>
              <a:t>34</a:t>
            </a:r>
            <a:r>
              <a:rPr lang="en-US" dirty="0"/>
              <a:t>) cm</a:t>
            </a:r>
            <a:r>
              <a:rPr lang="en-US" baseline="30000" dirty="0"/>
              <a:t>-2</a:t>
            </a:r>
            <a:r>
              <a:rPr lang="en-US" dirty="0"/>
              <a:t>s</a:t>
            </a:r>
            <a:r>
              <a:rPr lang="en-US" baseline="30000" dirty="0"/>
              <a:t>-1</a:t>
            </a:r>
          </a:p>
          <a:p>
            <a:endParaRPr lang="en-US" dirty="0"/>
          </a:p>
        </p:txBody>
      </p:sp>
    </p:spTree>
    <p:extLst>
      <p:ext uri="{BB962C8B-B14F-4D97-AF65-F5344CB8AC3E}">
        <p14:creationId xmlns:p14="http://schemas.microsoft.com/office/powerpoint/2010/main" val="1641664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D010-D392-194E-BD30-086D3A9E3CA2}"/>
              </a:ext>
            </a:extLst>
          </p:cNvPr>
          <p:cNvSpPr>
            <a:spLocks noGrp="1"/>
          </p:cNvSpPr>
          <p:nvPr>
            <p:ph type="title"/>
          </p:nvPr>
        </p:nvSpPr>
        <p:spPr>
          <a:xfrm>
            <a:off x="224650" y="334299"/>
            <a:ext cx="8777837" cy="691793"/>
          </a:xfrm>
        </p:spPr>
        <p:txBody>
          <a:bodyPr>
            <a:normAutofit/>
          </a:bodyPr>
          <a:lstStyle/>
          <a:p>
            <a:r>
              <a:rPr lang="en-US" sz="3200" dirty="0"/>
              <a:t>How BNL’s EIC  is implemented?</a:t>
            </a:r>
          </a:p>
        </p:txBody>
      </p:sp>
      <p:sp>
        <p:nvSpPr>
          <p:cNvPr id="3" name="Content Placeholder 2">
            <a:extLst>
              <a:ext uri="{FF2B5EF4-FFF2-40B4-BE49-F238E27FC236}">
                <a16:creationId xmlns:a16="http://schemas.microsoft.com/office/drawing/2014/main" id="{AAD80EC5-67EB-4E01-B5A8-1DE1C09D7F55}"/>
              </a:ext>
            </a:extLst>
          </p:cNvPr>
          <p:cNvSpPr>
            <a:spLocks noGrp="1"/>
          </p:cNvSpPr>
          <p:nvPr>
            <p:ph idx="1"/>
          </p:nvPr>
        </p:nvSpPr>
        <p:spPr>
          <a:xfrm>
            <a:off x="34263" y="1496928"/>
            <a:ext cx="8587450" cy="4062962"/>
          </a:xfrm>
          <a:noFill/>
        </p:spPr>
        <p:txBody>
          <a:bodyPr>
            <a:normAutofit fontScale="92500" lnSpcReduction="20000"/>
          </a:bodyPr>
          <a:lstStyle/>
          <a:p>
            <a:pPr marL="0" indent="0">
              <a:lnSpc>
                <a:spcPct val="100000"/>
              </a:lnSpc>
              <a:spcBef>
                <a:spcPts val="0"/>
              </a:spcBef>
              <a:buNone/>
            </a:pPr>
            <a:r>
              <a:rPr lang="en-US" sz="2400" dirty="0"/>
              <a:t>Design based on </a:t>
            </a:r>
            <a:r>
              <a:rPr lang="en-US" sz="2400" b="1" dirty="0"/>
              <a:t>existing</a:t>
            </a:r>
            <a:r>
              <a:rPr lang="en-US" sz="2400" dirty="0"/>
              <a:t> RHIC, </a:t>
            </a:r>
          </a:p>
          <a:p>
            <a:pPr marL="0" indent="0">
              <a:lnSpc>
                <a:spcPct val="100000"/>
              </a:lnSpc>
              <a:spcBef>
                <a:spcPts val="0"/>
              </a:spcBef>
              <a:buNone/>
            </a:pPr>
            <a:r>
              <a:rPr lang="en-US" sz="2400" dirty="0"/>
              <a:t>well maintained, operating at its peak</a:t>
            </a:r>
          </a:p>
          <a:p>
            <a:pPr marL="0" indent="0">
              <a:buNone/>
            </a:pPr>
            <a:endParaRPr lang="en-US" sz="400" dirty="0"/>
          </a:p>
          <a:p>
            <a:r>
              <a:rPr lang="en-US" sz="2400" b="1" dirty="0"/>
              <a:t>Hadron storage ring</a:t>
            </a:r>
            <a:r>
              <a:rPr lang="en-US" sz="2400" dirty="0"/>
              <a:t> (existing) </a:t>
            </a:r>
          </a:p>
          <a:p>
            <a:pPr lvl="1">
              <a:buFont typeface="Courier New" panose="02070309020205020404" pitchFamily="49" charset="0"/>
              <a:buChar char="o"/>
            </a:pPr>
            <a:r>
              <a:rPr lang="en-US" sz="2000" dirty="0"/>
              <a:t>Operated between 41 GeV and 275 GeV </a:t>
            </a:r>
          </a:p>
          <a:p>
            <a:pPr lvl="1">
              <a:buFont typeface="Courier New" panose="02070309020205020404" pitchFamily="49" charset="0"/>
              <a:buChar char="o"/>
            </a:pPr>
            <a:r>
              <a:rPr lang="en-US" sz="2000" dirty="0"/>
              <a:t>many bunches (1160)</a:t>
            </a:r>
          </a:p>
          <a:p>
            <a:pPr lvl="1">
              <a:buFont typeface="Courier New" panose="02070309020205020404" pitchFamily="49" charset="0"/>
              <a:buChar char="o"/>
            </a:pPr>
            <a:r>
              <a:rPr lang="en-US" sz="2000" dirty="0"/>
              <a:t>bright beam emittance </a:t>
            </a:r>
            <a:r>
              <a:rPr lang="en-US" sz="2600" dirty="0" err="1">
                <a:latin typeface="Symbol" panose="05050102010706020507" pitchFamily="18" charset="2"/>
              </a:rPr>
              <a:t>e</a:t>
            </a:r>
            <a:r>
              <a:rPr lang="en-US" sz="2600" baseline="-25000" dirty="0" err="1"/>
              <a:t>norm</a:t>
            </a:r>
            <a:r>
              <a:rPr lang="en-US" sz="2000" dirty="0"/>
              <a:t> = 0.5 </a:t>
            </a:r>
            <a:r>
              <a:rPr lang="en-US" sz="2000" dirty="0">
                <a:latin typeface="Symbol" panose="05050102010706020507" pitchFamily="18" charset="2"/>
              </a:rPr>
              <a:t>m</a:t>
            </a:r>
            <a:r>
              <a:rPr lang="en-US" sz="2000" dirty="0"/>
              <a:t>m </a:t>
            </a:r>
          </a:p>
          <a:p>
            <a:pPr lvl="1">
              <a:buFont typeface="Courier New" panose="02070309020205020404" pitchFamily="49" charset="0"/>
              <a:buChar char="o"/>
            </a:pPr>
            <a:r>
              <a:rPr lang="en-US" sz="2000" dirty="0"/>
              <a:t>need strong cooling </a:t>
            </a:r>
            <a:r>
              <a:rPr lang="en-US" sz="2000" b="1" dirty="0"/>
              <a:t>or</a:t>
            </a:r>
            <a:r>
              <a:rPr lang="en-US" sz="2000" dirty="0"/>
              <a:t> frequent injections</a:t>
            </a:r>
          </a:p>
          <a:p>
            <a:pPr marL="0" indent="0">
              <a:buNone/>
            </a:pPr>
            <a:r>
              <a:rPr lang="en-US" sz="900" dirty="0"/>
              <a:t>  </a:t>
            </a:r>
          </a:p>
          <a:p>
            <a:r>
              <a:rPr lang="en-US" sz="2400" b="1" dirty="0"/>
              <a:t>Electron storage ring </a:t>
            </a:r>
            <a:r>
              <a:rPr lang="en-US" sz="2400" dirty="0"/>
              <a:t>(new)</a:t>
            </a:r>
          </a:p>
          <a:p>
            <a:pPr lvl="1">
              <a:buFont typeface="Courier New" panose="02070309020205020404" pitchFamily="49" charset="0"/>
              <a:buChar char="o"/>
            </a:pPr>
            <a:r>
              <a:rPr lang="en-US" sz="2000" dirty="0"/>
              <a:t>Operated between 2.5 GeV and 18 GeV</a:t>
            </a:r>
          </a:p>
          <a:p>
            <a:pPr lvl="1">
              <a:buFont typeface="Courier New" panose="02070309020205020404" pitchFamily="49" charset="0"/>
              <a:buChar char="o"/>
            </a:pPr>
            <a:r>
              <a:rPr lang="en-US" sz="2000" dirty="0"/>
              <a:t>many bunches </a:t>
            </a:r>
          </a:p>
          <a:p>
            <a:pPr lvl="1">
              <a:buFont typeface="Courier New" panose="02070309020205020404" pitchFamily="49" charset="0"/>
              <a:buChar char="o"/>
            </a:pPr>
            <a:r>
              <a:rPr lang="en-US" sz="2000" dirty="0"/>
              <a:t>large beam current </a:t>
            </a:r>
            <a:r>
              <a:rPr lang="en-US" sz="2000" dirty="0" err="1"/>
              <a:t>I</a:t>
            </a:r>
            <a:r>
              <a:rPr lang="en-US" sz="2000" baseline="-25000" dirty="0" err="1"/>
              <a:t>e</a:t>
            </a:r>
            <a:r>
              <a:rPr lang="en-US" sz="2000" dirty="0"/>
              <a:t> =  2.5 A</a:t>
            </a:r>
          </a:p>
          <a:p>
            <a:pPr marL="0" indent="0">
              <a:buNone/>
            </a:pPr>
            <a:r>
              <a:rPr lang="en-US" sz="900" dirty="0"/>
              <a:t>  </a:t>
            </a:r>
          </a:p>
        </p:txBody>
      </p:sp>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a:xfrm>
            <a:off x="3157583" y="6424204"/>
            <a:ext cx="2057400" cy="365125"/>
          </a:xfrm>
        </p:spPr>
        <p:txBody>
          <a:bodyPr/>
          <a:lstStyle/>
          <a:p>
            <a:fld id="{893C5830-40F3-F04E-B2E3-10E6672BA8FF}" type="slidenum">
              <a:rPr lang="en-US" smtClean="0"/>
              <a:pPr/>
              <a:t>6</a:t>
            </a:fld>
            <a:endParaRPr lang="en-US" dirty="0"/>
          </a:p>
        </p:txBody>
      </p:sp>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a:blip r:embed="rId2"/>
          <a:stretch>
            <a:fillRect/>
          </a:stretch>
        </p:blipFill>
        <p:spPr>
          <a:xfrm>
            <a:off x="5875228" y="4142146"/>
            <a:ext cx="3149651" cy="2088793"/>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A31FC24-658D-484E-9B3F-5AB82C1CD6BA}"/>
              </a:ext>
            </a:extLst>
          </p:cNvPr>
          <p:cNvPicPr>
            <a:picLocks noChangeAspect="1"/>
          </p:cNvPicPr>
          <p:nvPr/>
        </p:nvPicPr>
        <p:blipFill>
          <a:blip r:embed="rId3"/>
          <a:stretch>
            <a:fillRect/>
          </a:stretch>
        </p:blipFill>
        <p:spPr>
          <a:xfrm>
            <a:off x="6005534" y="1666333"/>
            <a:ext cx="2874109" cy="202482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C169733-634F-453A-A92A-595881FB1383}"/>
              </a:ext>
            </a:extLst>
          </p:cNvPr>
          <p:cNvSpPr txBox="1"/>
          <p:nvPr/>
        </p:nvSpPr>
        <p:spPr>
          <a:xfrm>
            <a:off x="6999531" y="4393979"/>
            <a:ext cx="1045653" cy="369332"/>
          </a:xfrm>
          <a:prstGeom prst="rect">
            <a:avLst/>
          </a:prstGeom>
          <a:solidFill>
            <a:schemeClr val="bg1"/>
          </a:solidFill>
        </p:spPr>
        <p:txBody>
          <a:bodyPr wrap="square" rtlCol="0">
            <a:spAutoFit/>
          </a:bodyPr>
          <a:lstStyle/>
          <a:p>
            <a:r>
              <a:rPr lang="en-US" dirty="0"/>
              <a:t>BNL-EIC</a:t>
            </a:r>
          </a:p>
        </p:txBody>
      </p:sp>
      <p:sp>
        <p:nvSpPr>
          <p:cNvPr id="2" name="Arrow: Down 1">
            <a:extLst>
              <a:ext uri="{FF2B5EF4-FFF2-40B4-BE49-F238E27FC236}">
                <a16:creationId xmlns:a16="http://schemas.microsoft.com/office/drawing/2014/main" id="{04419A2A-591D-4136-9983-42A98F67FF2C}"/>
              </a:ext>
            </a:extLst>
          </p:cNvPr>
          <p:cNvSpPr/>
          <p:nvPr/>
        </p:nvSpPr>
        <p:spPr>
          <a:xfrm>
            <a:off x="7167408" y="3799152"/>
            <a:ext cx="520504" cy="369333"/>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3647A7-5090-4D89-91B4-F8A564D4779E}"/>
              </a:ext>
            </a:extLst>
          </p:cNvPr>
          <p:cNvSpPr txBox="1"/>
          <p:nvPr/>
        </p:nvSpPr>
        <p:spPr>
          <a:xfrm>
            <a:off x="34263" y="5219318"/>
            <a:ext cx="5987674" cy="769441"/>
          </a:xfrm>
          <a:prstGeom prst="rect">
            <a:avLst/>
          </a:prstGeom>
          <a:noFill/>
        </p:spPr>
        <p:txBody>
          <a:bodyPr wrap="square" rtlCol="0">
            <a:spAutoFit/>
          </a:bodyPr>
          <a:lstStyle/>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Peak luminosity </a:t>
            </a:r>
            <a:r>
              <a:rPr lang="en-US" sz="2200" dirty="0">
                <a:latin typeface="Arial" panose="020B0604020202020204" pitchFamily="34" charset="0"/>
                <a:cs typeface="Arial" panose="020B0604020202020204" pitchFamily="34" charset="0"/>
              </a:rPr>
              <a:t>of L &gt; 10</a:t>
            </a:r>
            <a:r>
              <a:rPr lang="en-US" sz="2200" baseline="30000" dirty="0">
                <a:latin typeface="Arial" panose="020B0604020202020204" pitchFamily="34" charset="0"/>
                <a:cs typeface="Arial" panose="020B0604020202020204" pitchFamily="34" charset="0"/>
              </a:rPr>
              <a:t>34</a:t>
            </a:r>
            <a:r>
              <a:rPr lang="en-US" sz="2200" dirty="0">
                <a:latin typeface="Arial" panose="020B0604020202020204" pitchFamily="34" charset="0"/>
                <a:cs typeface="Arial" panose="020B0604020202020204" pitchFamily="34" charset="0"/>
              </a:rPr>
              <a:t> cm</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s</a:t>
            </a:r>
            <a:r>
              <a:rPr lang="en-US" sz="2200" baseline="30000" dirty="0">
                <a:latin typeface="Arial" panose="020B0604020202020204" pitchFamily="34" charset="0"/>
                <a:cs typeface="Arial" panose="020B0604020202020204" pitchFamily="34" charset="0"/>
              </a:rPr>
              <a:t>-1</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Center of mass energy </a:t>
            </a:r>
            <a:r>
              <a:rPr lang="en-US" sz="2200" dirty="0">
                <a:latin typeface="Arial" panose="020B0604020202020204" pitchFamily="34" charset="0"/>
                <a:cs typeface="Arial" panose="020B0604020202020204" pitchFamily="34" charset="0"/>
              </a:rPr>
              <a:t>range 20-140 GeV</a:t>
            </a:r>
          </a:p>
        </p:txBody>
      </p:sp>
    </p:spTree>
    <p:extLst>
      <p:ext uri="{BB962C8B-B14F-4D97-AF65-F5344CB8AC3E}">
        <p14:creationId xmlns:p14="http://schemas.microsoft.com/office/powerpoint/2010/main" val="207699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A8FEF-902B-48CC-BCB6-A9822E406407}"/>
              </a:ext>
            </a:extLst>
          </p:cNvPr>
          <p:cNvPicPr>
            <a:picLocks noChangeAspect="1"/>
          </p:cNvPicPr>
          <p:nvPr/>
        </p:nvPicPr>
        <p:blipFill>
          <a:blip r:embed="rId3"/>
          <a:stretch>
            <a:fillRect/>
          </a:stretch>
        </p:blipFill>
        <p:spPr>
          <a:xfrm>
            <a:off x="153224" y="1073322"/>
            <a:ext cx="4025787" cy="5246275"/>
          </a:xfrm>
          <a:prstGeom prst="rect">
            <a:avLst/>
          </a:prstGeom>
        </p:spPr>
      </p:pic>
      <p:sp>
        <p:nvSpPr>
          <p:cNvPr id="4" name="Slide Number Placeholder 3">
            <a:extLst>
              <a:ext uri="{FF2B5EF4-FFF2-40B4-BE49-F238E27FC236}">
                <a16:creationId xmlns:a16="http://schemas.microsoft.com/office/drawing/2014/main" id="{A78F38F1-648D-4B7D-B26E-D4DDB15ABCE1}"/>
              </a:ext>
            </a:extLst>
          </p:cNvPr>
          <p:cNvSpPr>
            <a:spLocks noGrp="1"/>
          </p:cNvSpPr>
          <p:nvPr>
            <p:ph type="sldNum" sz="quarter" idx="12"/>
          </p:nvPr>
        </p:nvSpPr>
        <p:spPr>
          <a:xfrm>
            <a:off x="3075909" y="6494461"/>
            <a:ext cx="2057400" cy="365125"/>
          </a:xfrm>
        </p:spPr>
        <p:txBody>
          <a:bodyPr/>
          <a:lstStyle/>
          <a:p>
            <a:fld id="{893C5830-40F3-F04E-B2E3-10E6672BA8FF}" type="slidenum">
              <a:rPr lang="en-US" smtClean="0"/>
              <a:pPr/>
              <a:t>7</a:t>
            </a:fld>
            <a:endParaRPr lang="en-US" dirty="0"/>
          </a:p>
        </p:txBody>
      </p:sp>
      <p:grpSp>
        <p:nvGrpSpPr>
          <p:cNvPr id="5" name="Group 4">
            <a:extLst>
              <a:ext uri="{FF2B5EF4-FFF2-40B4-BE49-F238E27FC236}">
                <a16:creationId xmlns:a16="http://schemas.microsoft.com/office/drawing/2014/main" id="{44DB25BF-E885-1547-87ED-440A3720E5CE}"/>
              </a:ext>
            </a:extLst>
          </p:cNvPr>
          <p:cNvGrpSpPr/>
          <p:nvPr/>
        </p:nvGrpSpPr>
        <p:grpSpPr>
          <a:xfrm>
            <a:off x="5511763" y="4452497"/>
            <a:ext cx="3793405" cy="1754326"/>
            <a:chOff x="5160155" y="1193501"/>
            <a:chExt cx="3793405" cy="1754326"/>
          </a:xfrm>
        </p:grpSpPr>
        <p:cxnSp>
          <p:nvCxnSpPr>
            <p:cNvPr id="23" name="Straight Connector 22">
              <a:extLst>
                <a:ext uri="{FF2B5EF4-FFF2-40B4-BE49-F238E27FC236}">
                  <a16:creationId xmlns:a16="http://schemas.microsoft.com/office/drawing/2014/main" id="{8E2E4ACC-29F9-4E42-83A0-5FF32B1F0E67}"/>
                </a:ext>
              </a:extLst>
            </p:cNvPr>
            <p:cNvCxnSpPr/>
            <p:nvPr/>
          </p:nvCxnSpPr>
          <p:spPr>
            <a:xfrm>
              <a:off x="5164751" y="1367467"/>
              <a:ext cx="52842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7D772F-B492-41D7-B760-01338D7283D0}"/>
                </a:ext>
              </a:extLst>
            </p:cNvPr>
            <p:cNvCxnSpPr/>
            <p:nvPr/>
          </p:nvCxnSpPr>
          <p:spPr>
            <a:xfrm>
              <a:off x="5164751" y="1367467"/>
              <a:ext cx="52842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073C75-28B2-475E-8AD1-0121DDB2093A}"/>
                </a:ext>
              </a:extLst>
            </p:cNvPr>
            <p:cNvCxnSpPr>
              <a:cxnSpLocks/>
            </p:cNvCxnSpPr>
            <p:nvPr/>
          </p:nvCxnSpPr>
          <p:spPr>
            <a:xfrm>
              <a:off x="5164751" y="1648526"/>
              <a:ext cx="52842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947241-0517-4859-A111-EB118CF1BFC2}"/>
                </a:ext>
              </a:extLst>
            </p:cNvPr>
            <p:cNvCxnSpPr>
              <a:cxnSpLocks/>
            </p:cNvCxnSpPr>
            <p:nvPr/>
          </p:nvCxnSpPr>
          <p:spPr>
            <a:xfrm>
              <a:off x="5164751" y="1648526"/>
              <a:ext cx="519232"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B091C82-4153-49B5-8399-608B9BDA6DED}"/>
                </a:ext>
              </a:extLst>
            </p:cNvPr>
            <p:cNvCxnSpPr>
              <a:cxnSpLocks/>
            </p:cNvCxnSpPr>
            <p:nvPr/>
          </p:nvCxnSpPr>
          <p:spPr>
            <a:xfrm>
              <a:off x="5173941" y="1925759"/>
              <a:ext cx="52842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B6BD81-8104-485B-8383-DE1A70A80712}"/>
                </a:ext>
              </a:extLst>
            </p:cNvPr>
            <p:cNvCxnSpPr/>
            <p:nvPr/>
          </p:nvCxnSpPr>
          <p:spPr>
            <a:xfrm>
              <a:off x="5173942" y="1928053"/>
              <a:ext cx="5284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F62290E-CE5D-411A-B3D6-96EBFDBE6DEE}"/>
                </a:ext>
              </a:extLst>
            </p:cNvPr>
            <p:cNvCxnSpPr>
              <a:cxnSpLocks/>
            </p:cNvCxnSpPr>
            <p:nvPr/>
          </p:nvCxnSpPr>
          <p:spPr>
            <a:xfrm>
              <a:off x="5177003" y="2202223"/>
              <a:ext cx="5284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A0902C-D074-467D-BF05-D8A0674AB893}"/>
                </a:ext>
              </a:extLst>
            </p:cNvPr>
            <p:cNvCxnSpPr>
              <a:cxnSpLocks/>
            </p:cNvCxnSpPr>
            <p:nvPr/>
          </p:nvCxnSpPr>
          <p:spPr>
            <a:xfrm>
              <a:off x="5181598" y="2198397"/>
              <a:ext cx="519233" cy="612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E9F24-90EF-4C99-97E0-8A668751073C}"/>
                </a:ext>
              </a:extLst>
            </p:cNvPr>
            <p:cNvCxnSpPr>
              <a:cxnSpLocks/>
            </p:cNvCxnSpPr>
            <p:nvPr/>
          </p:nvCxnSpPr>
          <p:spPr>
            <a:xfrm>
              <a:off x="5160155" y="2712197"/>
              <a:ext cx="52842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8B5E45-EA78-4525-B0E4-81A04F11D223}"/>
                </a:ext>
              </a:extLst>
            </p:cNvPr>
            <p:cNvCxnSpPr>
              <a:cxnSpLocks/>
            </p:cNvCxnSpPr>
            <p:nvPr/>
          </p:nvCxnSpPr>
          <p:spPr>
            <a:xfrm>
              <a:off x="5164750" y="2708372"/>
              <a:ext cx="523827" cy="38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2D83B05-D3A1-4892-ABAE-4E4D5F1CEB04}"/>
                </a:ext>
              </a:extLst>
            </p:cNvPr>
            <p:cNvSpPr txBox="1"/>
            <p:nvPr/>
          </p:nvSpPr>
          <p:spPr>
            <a:xfrm>
              <a:off x="5337410" y="1193501"/>
              <a:ext cx="3616150" cy="1754326"/>
            </a:xfrm>
            <a:prstGeom prst="rect">
              <a:avLst/>
            </a:prstGeom>
            <a:noFill/>
          </p:spPr>
          <p:txBody>
            <a:bodyPr wrap="square" rtlCol="0">
              <a:spAutoFit/>
            </a:bodyPr>
            <a:lstStyle/>
            <a:p>
              <a:r>
                <a:rPr lang="en-US" dirty="0"/>
                <a:t>          Hadron Storage Ring</a:t>
              </a:r>
            </a:p>
            <a:p>
              <a:r>
                <a:rPr lang="en-US" dirty="0"/>
                <a:t>          Electron Storage Ring</a:t>
              </a:r>
            </a:p>
            <a:p>
              <a:r>
                <a:rPr lang="en-US" dirty="0"/>
                <a:t>          Electron Injector Synchrotron</a:t>
              </a:r>
            </a:p>
            <a:p>
              <a:r>
                <a:rPr lang="en-US" dirty="0"/>
                <a:t>          Possible on-energy Hadron </a:t>
              </a:r>
            </a:p>
            <a:p>
              <a:r>
                <a:rPr lang="en-US" dirty="0"/>
                <a:t>          injector ring</a:t>
              </a:r>
            </a:p>
            <a:p>
              <a:r>
                <a:rPr lang="en-US" dirty="0"/>
                <a:t>          Hadron injector complex</a:t>
              </a:r>
            </a:p>
          </p:txBody>
        </p:sp>
      </p:grpSp>
      <p:sp>
        <p:nvSpPr>
          <p:cNvPr id="3" name="TextBox 2">
            <a:extLst>
              <a:ext uri="{FF2B5EF4-FFF2-40B4-BE49-F238E27FC236}">
                <a16:creationId xmlns:a16="http://schemas.microsoft.com/office/drawing/2014/main" id="{1122D4F7-6E09-4D6B-9747-9285B2748B1B}"/>
              </a:ext>
            </a:extLst>
          </p:cNvPr>
          <p:cNvSpPr txBox="1"/>
          <p:nvPr/>
        </p:nvSpPr>
        <p:spPr>
          <a:xfrm>
            <a:off x="140294" y="36365"/>
            <a:ext cx="8733986" cy="646331"/>
          </a:xfrm>
          <a:prstGeom prst="rect">
            <a:avLst/>
          </a:prstGeom>
          <a:noFill/>
        </p:spPr>
        <p:txBody>
          <a:bodyPr wrap="square" rtlCol="0">
            <a:spAutoFit/>
          </a:bodyPr>
          <a:lstStyle/>
          <a:p>
            <a:r>
              <a:rPr lang="en-US" sz="3600" dirty="0">
                <a:solidFill>
                  <a:srgbClr val="0070C0"/>
                </a:solidFill>
              </a:rPr>
              <a:t>How RHIC is transformed into an EIC</a:t>
            </a:r>
          </a:p>
        </p:txBody>
      </p:sp>
      <p:pic>
        <p:nvPicPr>
          <p:cNvPr id="8" name="Picture 7">
            <a:extLst>
              <a:ext uri="{FF2B5EF4-FFF2-40B4-BE49-F238E27FC236}">
                <a16:creationId xmlns:a16="http://schemas.microsoft.com/office/drawing/2014/main" id="{E9F15EA3-0109-42D9-99D2-33CFCF67DC0F}"/>
              </a:ext>
            </a:extLst>
          </p:cNvPr>
          <p:cNvPicPr>
            <a:picLocks noChangeAspect="1"/>
          </p:cNvPicPr>
          <p:nvPr/>
        </p:nvPicPr>
        <p:blipFill>
          <a:blip r:embed="rId4"/>
          <a:stretch>
            <a:fillRect/>
          </a:stretch>
        </p:blipFill>
        <p:spPr>
          <a:xfrm>
            <a:off x="78823" y="994285"/>
            <a:ext cx="4025786" cy="5115022"/>
          </a:xfrm>
          <a:prstGeom prst="rect">
            <a:avLst/>
          </a:prstGeom>
        </p:spPr>
      </p:pic>
      <p:pic>
        <p:nvPicPr>
          <p:cNvPr id="9" name="Picture 8">
            <a:extLst>
              <a:ext uri="{FF2B5EF4-FFF2-40B4-BE49-F238E27FC236}">
                <a16:creationId xmlns:a16="http://schemas.microsoft.com/office/drawing/2014/main" id="{999DEA57-2DAF-466C-9436-C83281884380}"/>
              </a:ext>
            </a:extLst>
          </p:cNvPr>
          <p:cNvPicPr>
            <a:picLocks noChangeAspect="1"/>
          </p:cNvPicPr>
          <p:nvPr/>
        </p:nvPicPr>
        <p:blipFill>
          <a:blip r:embed="rId5"/>
          <a:stretch>
            <a:fillRect/>
          </a:stretch>
        </p:blipFill>
        <p:spPr>
          <a:xfrm>
            <a:off x="174350" y="904806"/>
            <a:ext cx="4766358" cy="5522787"/>
          </a:xfrm>
          <a:prstGeom prst="rect">
            <a:avLst/>
          </a:prstGeom>
        </p:spPr>
      </p:pic>
      <p:pic>
        <p:nvPicPr>
          <p:cNvPr id="12" name="Picture 11">
            <a:extLst>
              <a:ext uri="{FF2B5EF4-FFF2-40B4-BE49-F238E27FC236}">
                <a16:creationId xmlns:a16="http://schemas.microsoft.com/office/drawing/2014/main" id="{04F9FF82-937E-495E-8DC9-7835AF4306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800" y="971674"/>
            <a:ext cx="5146157" cy="5522787"/>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B1790E0C-FE5E-4FEF-B36E-98F5FAF536C1}"/>
              </a:ext>
            </a:extLst>
          </p:cNvPr>
          <p:cNvSpPr txBox="1"/>
          <p:nvPr/>
        </p:nvSpPr>
        <p:spPr>
          <a:xfrm>
            <a:off x="1903897" y="2569105"/>
            <a:ext cx="1111623" cy="369332"/>
          </a:xfrm>
          <a:prstGeom prst="rect">
            <a:avLst/>
          </a:prstGeom>
          <a:noFill/>
        </p:spPr>
        <p:txBody>
          <a:bodyPr wrap="square" rtlCol="0">
            <a:spAutoFit/>
          </a:bodyPr>
          <a:lstStyle/>
          <a:p>
            <a:r>
              <a:rPr lang="en-US" dirty="0"/>
              <a:t>BNL-EIC</a:t>
            </a:r>
          </a:p>
        </p:txBody>
      </p:sp>
      <p:sp>
        <p:nvSpPr>
          <p:cNvPr id="2" name="TextBox 1">
            <a:extLst>
              <a:ext uri="{FF2B5EF4-FFF2-40B4-BE49-F238E27FC236}">
                <a16:creationId xmlns:a16="http://schemas.microsoft.com/office/drawing/2014/main" id="{525CA880-0BA7-47F5-8B7A-D02887800231}"/>
              </a:ext>
            </a:extLst>
          </p:cNvPr>
          <p:cNvSpPr txBox="1"/>
          <p:nvPr/>
        </p:nvSpPr>
        <p:spPr>
          <a:xfrm>
            <a:off x="5133309" y="3194013"/>
            <a:ext cx="4014184" cy="1200329"/>
          </a:xfrm>
          <a:prstGeom prst="rect">
            <a:avLst/>
          </a:prstGeom>
          <a:solidFill>
            <a:schemeClr val="bg1"/>
          </a:solidFill>
        </p:spPr>
        <p:txBody>
          <a:bodyPr wrap="square" rtlCol="0">
            <a:spAutoFit/>
          </a:bodyPr>
          <a:lstStyle/>
          <a:p>
            <a:r>
              <a:rPr lang="en-US" sz="2400" b="1" dirty="0"/>
              <a:t>Existing RHIC with </a:t>
            </a:r>
          </a:p>
          <a:p>
            <a:r>
              <a:rPr lang="en-US" sz="2400" b="1" dirty="0"/>
              <a:t>Blue and Yellow ring</a:t>
            </a:r>
          </a:p>
          <a:p>
            <a:endParaRPr lang="en-US" sz="2400" b="1" dirty="0"/>
          </a:p>
        </p:txBody>
      </p:sp>
      <p:sp>
        <p:nvSpPr>
          <p:cNvPr id="24" name="TextBox 23">
            <a:extLst>
              <a:ext uri="{FF2B5EF4-FFF2-40B4-BE49-F238E27FC236}">
                <a16:creationId xmlns:a16="http://schemas.microsoft.com/office/drawing/2014/main" id="{00AA4C50-08AB-4343-ACB2-20079C901917}"/>
              </a:ext>
            </a:extLst>
          </p:cNvPr>
          <p:cNvSpPr txBox="1"/>
          <p:nvPr/>
        </p:nvSpPr>
        <p:spPr>
          <a:xfrm>
            <a:off x="5104176" y="3267102"/>
            <a:ext cx="3803475" cy="1200329"/>
          </a:xfrm>
          <a:prstGeom prst="rect">
            <a:avLst/>
          </a:prstGeom>
          <a:solidFill>
            <a:schemeClr val="bg1"/>
          </a:solidFill>
        </p:spPr>
        <p:txBody>
          <a:bodyPr wrap="square" rtlCol="0">
            <a:spAutoFit/>
          </a:bodyPr>
          <a:lstStyle/>
          <a:p>
            <a:r>
              <a:rPr lang="en-US" sz="2400" b="1" dirty="0"/>
              <a:t>Add electron storage ring</a:t>
            </a:r>
          </a:p>
          <a:p>
            <a:r>
              <a:rPr lang="en-US" sz="2400" b="1" dirty="0"/>
              <a:t>Which holds the electrons which collide with hadrons</a:t>
            </a:r>
          </a:p>
        </p:txBody>
      </p:sp>
      <p:sp>
        <p:nvSpPr>
          <p:cNvPr id="6" name="TextBox 5">
            <a:extLst>
              <a:ext uri="{FF2B5EF4-FFF2-40B4-BE49-F238E27FC236}">
                <a16:creationId xmlns:a16="http://schemas.microsoft.com/office/drawing/2014/main" id="{61BDC832-E995-4588-8FEC-14F38FE7CB4A}"/>
              </a:ext>
            </a:extLst>
          </p:cNvPr>
          <p:cNvSpPr txBox="1"/>
          <p:nvPr/>
        </p:nvSpPr>
        <p:spPr>
          <a:xfrm>
            <a:off x="5096520" y="3282988"/>
            <a:ext cx="3965525" cy="1200329"/>
          </a:xfrm>
          <a:prstGeom prst="rect">
            <a:avLst/>
          </a:prstGeom>
          <a:solidFill>
            <a:schemeClr val="bg1"/>
          </a:solidFill>
        </p:spPr>
        <p:txBody>
          <a:bodyPr wrap="square" rtlCol="0">
            <a:spAutoFit/>
          </a:bodyPr>
          <a:lstStyle/>
          <a:p>
            <a:r>
              <a:rPr lang="en-US" sz="2400" b="1" dirty="0"/>
              <a:t>add electron Injector complex delivering full energy electrons to  storage ring</a:t>
            </a:r>
          </a:p>
        </p:txBody>
      </p:sp>
      <p:sp>
        <p:nvSpPr>
          <p:cNvPr id="28" name="TextBox 27">
            <a:extLst>
              <a:ext uri="{FF2B5EF4-FFF2-40B4-BE49-F238E27FC236}">
                <a16:creationId xmlns:a16="http://schemas.microsoft.com/office/drawing/2014/main" id="{B7C5BA29-321B-4432-BFAB-030B2DECFCDC}"/>
              </a:ext>
            </a:extLst>
          </p:cNvPr>
          <p:cNvSpPr txBox="1"/>
          <p:nvPr/>
        </p:nvSpPr>
        <p:spPr>
          <a:xfrm>
            <a:off x="5133309" y="3362178"/>
            <a:ext cx="4255313" cy="1200329"/>
          </a:xfrm>
          <a:prstGeom prst="rect">
            <a:avLst/>
          </a:prstGeom>
          <a:solidFill>
            <a:schemeClr val="bg1"/>
          </a:solidFill>
        </p:spPr>
        <p:txBody>
          <a:bodyPr wrap="square" rtlCol="0">
            <a:spAutoFit/>
          </a:bodyPr>
          <a:lstStyle/>
          <a:p>
            <a:r>
              <a:rPr lang="en-US" sz="2400" b="1" dirty="0"/>
              <a:t>The strong hadron cooling facility completes the facility</a:t>
            </a:r>
          </a:p>
          <a:p>
            <a:endParaRPr lang="en-US" sz="2400" b="1" dirty="0"/>
          </a:p>
        </p:txBody>
      </p:sp>
      <p:pic>
        <p:nvPicPr>
          <p:cNvPr id="10" name="Picture 9">
            <a:extLst>
              <a:ext uri="{FF2B5EF4-FFF2-40B4-BE49-F238E27FC236}">
                <a16:creationId xmlns:a16="http://schemas.microsoft.com/office/drawing/2014/main" id="{3E203F54-E04B-4291-8CE7-70EBC6A9F250}"/>
              </a:ext>
            </a:extLst>
          </p:cNvPr>
          <p:cNvPicPr>
            <a:picLocks noChangeAspect="1"/>
          </p:cNvPicPr>
          <p:nvPr/>
        </p:nvPicPr>
        <p:blipFill>
          <a:blip r:embed="rId7"/>
          <a:stretch>
            <a:fillRect/>
          </a:stretch>
        </p:blipFill>
        <p:spPr>
          <a:xfrm>
            <a:off x="5689017" y="1009587"/>
            <a:ext cx="2766301" cy="1516113"/>
          </a:xfrm>
          <a:prstGeom prst="rect">
            <a:avLst/>
          </a:prstGeom>
        </p:spPr>
      </p:pic>
      <p:sp>
        <p:nvSpPr>
          <p:cNvPr id="11" name="Arrow: Up 10">
            <a:extLst>
              <a:ext uri="{FF2B5EF4-FFF2-40B4-BE49-F238E27FC236}">
                <a16:creationId xmlns:a16="http://schemas.microsoft.com/office/drawing/2014/main" id="{C7427851-4942-40B1-BDA3-EF70FB7C6B52}"/>
              </a:ext>
            </a:extLst>
          </p:cNvPr>
          <p:cNvSpPr/>
          <p:nvPr/>
        </p:nvSpPr>
        <p:spPr>
          <a:xfrm flipH="1">
            <a:off x="6699731" y="2378605"/>
            <a:ext cx="744869" cy="610966"/>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69676D7E-EA87-440E-A490-5B80AE5E7315}"/>
              </a:ext>
            </a:extLst>
          </p:cNvPr>
          <p:cNvSpPr/>
          <p:nvPr/>
        </p:nvSpPr>
        <p:spPr>
          <a:xfrm flipH="1">
            <a:off x="6241378" y="2378204"/>
            <a:ext cx="744869" cy="61136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Up 29">
            <a:extLst>
              <a:ext uri="{FF2B5EF4-FFF2-40B4-BE49-F238E27FC236}">
                <a16:creationId xmlns:a16="http://schemas.microsoft.com/office/drawing/2014/main" id="{91A8D343-4AAB-4CB0-983B-29FAA17A4B58}"/>
              </a:ext>
            </a:extLst>
          </p:cNvPr>
          <p:cNvSpPr/>
          <p:nvPr/>
        </p:nvSpPr>
        <p:spPr>
          <a:xfrm flipH="1">
            <a:off x="7756724" y="2424541"/>
            <a:ext cx="744869" cy="54642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6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xit" presetSubtype="0" fill="hold" grpId="1" nodeType="with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xit" presetSubtype="0" fill="hold" grpId="1" nodeType="withEffect">
                                  <p:stCondLst>
                                    <p:cond delay="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8" grpId="0" animBg="1"/>
      <p:bldP spid="11" grpId="0" animBg="1"/>
      <p:bldP spid="29" grpId="0" animBg="1"/>
      <p:bldP spid="29" grpId="1" animBg="1"/>
      <p:bldP spid="30" grpId="0" animBg="1"/>
      <p:bldP spid="3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229" y="175209"/>
            <a:ext cx="6708792" cy="589573"/>
          </a:xfrm>
        </p:spPr>
        <p:txBody>
          <a:bodyPr>
            <a:normAutofit fontScale="90000"/>
          </a:bodyPr>
          <a:lstStyle/>
          <a:p>
            <a:r>
              <a:rPr lang="en-US" sz="3600" dirty="0"/>
              <a:t>Parameters for E</a:t>
            </a:r>
            <a:r>
              <a:rPr lang="en-US" sz="3600" baseline="-25000" dirty="0"/>
              <a:t>cm</a:t>
            </a:r>
            <a:r>
              <a:rPr lang="en-US" sz="3600" dirty="0"/>
              <a:t> and Luminosity </a:t>
            </a:r>
          </a:p>
        </p:txBody>
      </p:sp>
      <p:sp>
        <p:nvSpPr>
          <p:cNvPr id="4" name="Slide Number Placeholder 3"/>
          <p:cNvSpPr>
            <a:spLocks noGrp="1"/>
          </p:cNvSpPr>
          <p:nvPr>
            <p:ph type="sldNum" sz="quarter" idx="12"/>
          </p:nvPr>
        </p:nvSpPr>
        <p:spPr/>
        <p:txBody>
          <a:bodyPr/>
          <a:lstStyle/>
          <a:p>
            <a:fld id="{893C5830-40F3-F04E-B2E3-10E6672BA8FF}" type="slidenum">
              <a:rPr lang="en-US" smtClean="0"/>
              <a:pPr/>
              <a:t>8</a:t>
            </a:fld>
            <a:endParaRPr lang="en-US" dirty="0"/>
          </a:p>
        </p:txBody>
      </p:sp>
      <p:pic>
        <p:nvPicPr>
          <p:cNvPr id="13" name="Picture 12">
            <a:extLst>
              <a:ext uri="{FF2B5EF4-FFF2-40B4-BE49-F238E27FC236}">
                <a16:creationId xmlns:a16="http://schemas.microsoft.com/office/drawing/2014/main" id="{AA9F21A9-B4D0-4F4E-9AFF-4D7E21E0B3AD}"/>
              </a:ext>
            </a:extLst>
          </p:cNvPr>
          <p:cNvPicPr>
            <a:picLocks noChangeAspect="1"/>
          </p:cNvPicPr>
          <p:nvPr/>
        </p:nvPicPr>
        <p:blipFill>
          <a:blip r:embed="rId3"/>
          <a:stretch>
            <a:fillRect/>
          </a:stretch>
        </p:blipFill>
        <p:spPr>
          <a:xfrm>
            <a:off x="565590" y="860496"/>
            <a:ext cx="7487148" cy="5652064"/>
          </a:xfrm>
          <a:prstGeom prst="rect">
            <a:avLst/>
          </a:prstGeom>
        </p:spPr>
      </p:pic>
    </p:spTree>
    <p:extLst>
      <p:ext uri="{BB962C8B-B14F-4D97-AF65-F5344CB8AC3E}">
        <p14:creationId xmlns:p14="http://schemas.microsoft.com/office/powerpoint/2010/main" val="304238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4508-0834-4759-97FE-BF7E5D43CC68}"/>
              </a:ext>
            </a:extLst>
          </p:cNvPr>
          <p:cNvSpPr>
            <a:spLocks noGrp="1"/>
          </p:cNvSpPr>
          <p:nvPr>
            <p:ph type="title"/>
          </p:nvPr>
        </p:nvSpPr>
        <p:spPr>
          <a:xfrm>
            <a:off x="507627" y="177282"/>
            <a:ext cx="7886700" cy="448420"/>
          </a:xfrm>
        </p:spPr>
        <p:txBody>
          <a:bodyPr>
            <a:normAutofit fontScale="90000"/>
          </a:bodyPr>
          <a:lstStyle/>
          <a:p>
            <a:r>
              <a:rPr lang="en-US" dirty="0"/>
              <a:t>Main Parameter Implications</a:t>
            </a:r>
          </a:p>
        </p:txBody>
      </p:sp>
      <p:sp>
        <p:nvSpPr>
          <p:cNvPr id="3" name="Content Placeholder 2">
            <a:extLst>
              <a:ext uri="{FF2B5EF4-FFF2-40B4-BE49-F238E27FC236}">
                <a16:creationId xmlns:a16="http://schemas.microsoft.com/office/drawing/2014/main" id="{53F5285F-FD8B-4F6A-B36A-773660A3BE5F}"/>
              </a:ext>
            </a:extLst>
          </p:cNvPr>
          <p:cNvSpPr>
            <a:spLocks noGrp="1"/>
          </p:cNvSpPr>
          <p:nvPr>
            <p:ph idx="1"/>
          </p:nvPr>
        </p:nvSpPr>
        <p:spPr>
          <a:xfrm>
            <a:off x="26895" y="1345186"/>
            <a:ext cx="4067123" cy="4468522"/>
          </a:xfrm>
        </p:spPr>
        <p:txBody>
          <a:bodyPr>
            <a:normAutofit/>
          </a:bodyPr>
          <a:lstStyle/>
          <a:p>
            <a:r>
              <a:rPr lang="en-US" sz="1800" b="1" dirty="0"/>
              <a:t>1160 bunches </a:t>
            </a:r>
          </a:p>
          <a:p>
            <a:endParaRPr lang="en-US" sz="1800" b="1" dirty="0"/>
          </a:p>
          <a:p>
            <a:pPr marL="0" indent="0">
              <a:buNone/>
            </a:pPr>
            <a:endParaRPr lang="en-US" sz="1800" b="1" dirty="0"/>
          </a:p>
          <a:p>
            <a:r>
              <a:rPr lang="en-US" sz="1800" b="1" dirty="0"/>
              <a:t>High Hadron beam density</a:t>
            </a:r>
          </a:p>
          <a:p>
            <a:pPr lvl="1">
              <a:buFont typeface="Courier New" panose="02070309020205020404" pitchFamily="49" charset="0"/>
              <a:buChar char="o"/>
            </a:pPr>
            <a:r>
              <a:rPr lang="en-US" sz="1400" dirty="0"/>
              <a:t>Hadron bunch charge of  0.7·10</a:t>
            </a:r>
            <a:r>
              <a:rPr lang="en-US" sz="1400" baseline="30000" dirty="0"/>
              <a:t>11</a:t>
            </a:r>
            <a:r>
              <a:rPr lang="en-US" sz="1400" dirty="0"/>
              <a:t>e</a:t>
            </a:r>
          </a:p>
          <a:p>
            <a:pPr lvl="1">
              <a:buFont typeface="Courier New" panose="02070309020205020404" pitchFamily="49" charset="0"/>
              <a:buChar char="o"/>
            </a:pPr>
            <a:r>
              <a:rPr lang="en-US" sz="1400" dirty="0"/>
              <a:t>Hadron emittance 9.6/1.2 nm</a:t>
            </a:r>
          </a:p>
          <a:p>
            <a:pPr lvl="1">
              <a:buFont typeface="Courier New" panose="02070309020205020404" pitchFamily="49" charset="0"/>
              <a:buChar char="o"/>
            </a:pPr>
            <a:r>
              <a:rPr lang="en-US" sz="1400" dirty="0"/>
              <a:t>Small </a:t>
            </a:r>
            <a:r>
              <a:rPr lang="en-US" sz="1400" dirty="0">
                <a:latin typeface="Symbol" panose="05050102010706020507" pitchFamily="18" charset="2"/>
              </a:rPr>
              <a:t>b</a:t>
            </a:r>
            <a:r>
              <a:rPr lang="en-US" sz="1400" baseline="30000" dirty="0">
                <a:latin typeface="Symbol" panose="05050102010706020507" pitchFamily="18" charset="2"/>
              </a:rPr>
              <a:t>* </a:t>
            </a:r>
            <a:r>
              <a:rPr lang="en-US" sz="1400" dirty="0">
                <a:latin typeface="Symbol" panose="05050102010706020507" pitchFamily="18" charset="2"/>
              </a:rPr>
              <a:t>= 4 </a:t>
            </a:r>
            <a:r>
              <a:rPr lang="en-US" sz="1400" dirty="0">
                <a:latin typeface="Arial" panose="020B0604020202020204" pitchFamily="34" charset="0"/>
                <a:cs typeface="Arial" panose="020B0604020202020204" pitchFamily="34" charset="0"/>
              </a:rPr>
              <a:t>cm, </a:t>
            </a:r>
            <a:r>
              <a:rPr lang="en-US" sz="1400" dirty="0">
                <a:latin typeface="Arial" panose="020B0604020202020204" pitchFamily="34" charset="0"/>
                <a:cs typeface="Arial" panose="020B0604020202020204" pitchFamily="34" charset="0"/>
                <a:sym typeface="Wingdings" panose="05000000000000000000" pitchFamily="2" charset="2"/>
              </a:rPr>
              <a:t>bunch length </a:t>
            </a:r>
            <a:r>
              <a:rPr lang="en-US" sz="1400" dirty="0">
                <a:latin typeface="Symbol" panose="05050102010706020507" pitchFamily="18" charset="2"/>
                <a:cs typeface="Arial" panose="020B0604020202020204" pitchFamily="34" charset="0"/>
                <a:sym typeface="Wingdings" panose="05000000000000000000" pitchFamily="2" charset="2"/>
              </a:rPr>
              <a:t>s</a:t>
            </a:r>
            <a:r>
              <a:rPr lang="en-US" sz="1400" dirty="0">
                <a:latin typeface="Arial" panose="020B0604020202020204" pitchFamily="34" charset="0"/>
                <a:cs typeface="Arial" panose="020B0604020202020204" pitchFamily="34" charset="0"/>
                <a:sym typeface="Wingdings" panose="05000000000000000000" pitchFamily="2" charset="2"/>
              </a:rPr>
              <a:t> = 6 cm</a:t>
            </a:r>
          </a:p>
          <a:p>
            <a:pPr lvl="1">
              <a:buFont typeface="Courier New" panose="02070309020205020404" pitchFamily="49" charset="0"/>
              <a:buChar char="o"/>
            </a:pPr>
            <a:endParaRPr lang="en-US" sz="1400" dirty="0">
              <a:latin typeface="Arial" panose="020B0604020202020204" pitchFamily="34" charset="0"/>
              <a:cs typeface="Arial" panose="020B0604020202020204" pitchFamily="34" charset="0"/>
              <a:sym typeface="Wingdings" panose="05000000000000000000" pitchFamily="2" charset="2"/>
            </a:endParaRPr>
          </a:p>
          <a:p>
            <a:r>
              <a:rPr lang="en-US" sz="1800" b="1" dirty="0">
                <a:latin typeface="Arial" panose="020B0604020202020204" pitchFamily="34" charset="0"/>
                <a:cs typeface="Arial" panose="020B0604020202020204" pitchFamily="34" charset="0"/>
              </a:rPr>
              <a:t>Electron current 2.5 A </a:t>
            </a:r>
            <a:r>
              <a:rPr lang="en-US" sz="1800" dirty="0">
                <a:latin typeface="Arial" panose="020B0604020202020204" pitchFamily="34" charset="0"/>
                <a:cs typeface="Arial" panose="020B0604020202020204" pitchFamily="34" charset="0"/>
              </a:rPr>
              <a:t>at 10 GeV</a:t>
            </a:r>
          </a:p>
          <a:p>
            <a:endParaRPr lang="en-US" sz="1800" dirty="0">
              <a:latin typeface="Arial" panose="020B0604020202020204" pitchFamily="34" charset="0"/>
              <a:cs typeface="Arial" panose="020B0604020202020204" pitchFamily="34" charset="0"/>
              <a:sym typeface="Wingdings" panose="05000000000000000000" pitchFamily="2" charset="2"/>
            </a:endParaRPr>
          </a:p>
          <a:p>
            <a:endParaRPr lang="en-US" sz="1800" dirty="0">
              <a:latin typeface="Arial" panose="020B0604020202020204" pitchFamily="34" charset="0"/>
              <a:cs typeface="Arial" panose="020B0604020202020204" pitchFamily="34" charset="0"/>
              <a:sym typeface="Wingdings" panose="05000000000000000000" pitchFamily="2" charset="2"/>
            </a:endParaRPr>
          </a:p>
          <a:p>
            <a:r>
              <a:rPr lang="en-US" sz="1800" b="1" dirty="0">
                <a:latin typeface="Arial" panose="020B0604020202020204" pitchFamily="34" charset="0"/>
                <a:cs typeface="Arial" panose="020B0604020202020204" pitchFamily="34" charset="0"/>
                <a:sym typeface="Wingdings" panose="05000000000000000000" pitchFamily="2" charset="2"/>
              </a:rPr>
              <a:t>Proton lowest Energy </a:t>
            </a:r>
            <a:r>
              <a:rPr lang="en-US" sz="1800" dirty="0">
                <a:latin typeface="Arial" panose="020B0604020202020204" pitchFamily="34" charset="0"/>
                <a:cs typeface="Arial" panose="020B0604020202020204" pitchFamily="34" charset="0"/>
                <a:sym typeface="Wingdings" panose="05000000000000000000" pitchFamily="2" charset="2"/>
              </a:rPr>
              <a:t>of 41 GeV</a:t>
            </a:r>
            <a:endParaRPr lang="en-US" sz="1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1328E53-0D3C-4E1F-BE02-0BD46770B0FF}"/>
              </a:ext>
            </a:extLst>
          </p:cNvPr>
          <p:cNvSpPr txBox="1"/>
          <p:nvPr/>
        </p:nvSpPr>
        <p:spPr>
          <a:xfrm>
            <a:off x="4685993" y="1067337"/>
            <a:ext cx="4180203" cy="5509200"/>
          </a:xfrm>
          <a:prstGeom prst="rect">
            <a:avLst/>
          </a:prstGeom>
          <a:noFill/>
        </p:spPr>
        <p:txBody>
          <a:bodyPr wrap="square" rtlCol="0">
            <a:spAutoFit/>
          </a:bodyPr>
          <a:lstStyle/>
          <a:p>
            <a:pPr marL="285750" indent="-285750">
              <a:buFont typeface="Wingdings" panose="05000000000000000000" pitchFamily="2" charset="2"/>
              <a:buChar char="è"/>
            </a:pPr>
            <a:r>
              <a:rPr lang="en-US" dirty="0">
                <a:latin typeface="Arial" panose="020B0604020202020204" pitchFamily="34" charset="0"/>
                <a:cs typeface="Arial" panose="020B0604020202020204" pitchFamily="34" charset="0"/>
                <a:sym typeface="Wingdings" panose="05000000000000000000" pitchFamily="2" charset="2"/>
              </a:rPr>
              <a:t>Implies a 25 mrad crossing angle</a:t>
            </a:r>
          </a:p>
          <a:p>
            <a:r>
              <a:rPr lang="en-US" dirty="0">
                <a:latin typeface="Arial" panose="020B0604020202020204" pitchFamily="34" charset="0"/>
                <a:cs typeface="Arial" panose="020B0604020202020204" pitchFamily="34" charset="0"/>
                <a:sym typeface="Wingdings" panose="05000000000000000000" pitchFamily="2" charset="2"/>
              </a:rPr>
              <a:t>    collision geometry with crab</a:t>
            </a:r>
          </a:p>
          <a:p>
            <a:r>
              <a:rPr lang="en-US" dirty="0">
                <a:latin typeface="Arial" panose="020B0604020202020204" pitchFamily="34" charset="0"/>
                <a:cs typeface="Arial" panose="020B0604020202020204" pitchFamily="34" charset="0"/>
                <a:sym typeface="Wingdings" panose="05000000000000000000" pitchFamily="2" charset="2"/>
              </a:rPr>
              <a:t>    crossing and crab cavities </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 implies IBS growth times of  </a:t>
            </a:r>
          </a:p>
          <a:p>
            <a:r>
              <a:rPr lang="en-US" dirty="0">
                <a:latin typeface="Arial" panose="020B0604020202020204" pitchFamily="34" charset="0"/>
                <a:cs typeface="Arial" panose="020B0604020202020204" pitchFamily="34" charset="0"/>
                <a:sym typeface="Wingdings" panose="05000000000000000000" pitchFamily="2" charset="2"/>
              </a:rPr>
              <a:t>     2 h (H) and 3.4 h (L)</a:t>
            </a:r>
          </a:p>
          <a:p>
            <a:r>
              <a:rPr lang="en-US" sz="400" dirty="0">
                <a:latin typeface="Arial" panose="020B0604020202020204" pitchFamily="34" charset="0"/>
                <a:cs typeface="Arial" panose="020B0604020202020204" pitchFamily="34" charset="0"/>
                <a:sym typeface="Wingdings" panose="05000000000000000000" pitchFamily="2" charset="2"/>
              </a:rPr>
              <a:t>  </a:t>
            </a:r>
          </a:p>
          <a:p>
            <a:pPr marL="742950" lvl="1" indent="-285750">
              <a:buFont typeface="Courier New" panose="02070309020205020404" pitchFamily="49" charset="0"/>
              <a:buChar char="o"/>
            </a:pPr>
            <a:r>
              <a:rPr lang="en-US" sz="1400" b="1" dirty="0">
                <a:latin typeface="Arial" panose="020B0604020202020204" pitchFamily="34" charset="0"/>
                <a:cs typeface="Arial" panose="020B0604020202020204" pitchFamily="34" charset="0"/>
                <a:sym typeface="Wingdings" panose="05000000000000000000" pitchFamily="2" charset="2"/>
              </a:rPr>
              <a:t>Requires strong hadron cooling</a:t>
            </a:r>
          </a:p>
          <a:p>
            <a:pPr lvl="1"/>
            <a:r>
              <a:rPr lang="en-US" sz="1400" dirty="0">
                <a:latin typeface="Arial" panose="020B0604020202020204" pitchFamily="34" charset="0"/>
                <a:cs typeface="Arial" panose="020B0604020202020204" pitchFamily="34" charset="0"/>
                <a:sym typeface="Wingdings" panose="05000000000000000000" pitchFamily="2" charset="2"/>
              </a:rPr>
              <a:t>     or </a:t>
            </a:r>
          </a:p>
          <a:p>
            <a:pPr marL="742950" lvl="1" indent="-285750">
              <a:buFont typeface="Courier New" panose="02070309020205020404" pitchFamily="49" charset="0"/>
              <a:buChar char="o"/>
            </a:pPr>
            <a:r>
              <a:rPr lang="en-US" sz="1400" b="1" dirty="0">
                <a:latin typeface="Arial" panose="020B0604020202020204" pitchFamily="34" charset="0"/>
                <a:cs typeface="Arial" panose="020B0604020202020204" pitchFamily="34" charset="0"/>
                <a:sym typeface="Wingdings" panose="05000000000000000000" pitchFamily="2" charset="2"/>
              </a:rPr>
              <a:t>frequent on-energy injections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Wingdings" panose="05000000000000000000" pitchFamily="2" charset="2"/>
              <a:buChar char="ç"/>
            </a:pPr>
            <a:r>
              <a:rPr lang="en-US" dirty="0">
                <a:latin typeface="Arial" panose="020B0604020202020204" pitchFamily="34" charset="0"/>
                <a:cs typeface="Arial" panose="020B0604020202020204" pitchFamily="34" charset="0"/>
              </a:rPr>
              <a:t>implies RF power of 10 MW</a:t>
            </a:r>
          </a:p>
          <a:p>
            <a:r>
              <a:rPr lang="en-US" dirty="0">
                <a:latin typeface="Arial" panose="020B0604020202020204" pitchFamily="34" charset="0"/>
                <a:cs typeface="Arial" panose="020B0604020202020204" pitchFamily="34" charset="0"/>
              </a:rPr>
              <a:t>    design choice, defines maximum</a:t>
            </a:r>
          </a:p>
          <a:p>
            <a:r>
              <a:rPr lang="en-US" dirty="0">
                <a:latin typeface="Arial" panose="020B0604020202020204" pitchFamily="34" charset="0"/>
                <a:cs typeface="Arial" panose="020B0604020202020204" pitchFamily="34" charset="0"/>
              </a:rPr>
              <a:t>    beam current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è"/>
            </a:pPr>
            <a:r>
              <a:rPr lang="en-US" dirty="0">
                <a:latin typeface="Arial" panose="020B0604020202020204" pitchFamily="34" charset="0"/>
                <a:cs typeface="Arial" panose="020B0604020202020204" pitchFamily="34" charset="0"/>
              </a:rPr>
              <a:t>Implies to use sextant 2-12 of the</a:t>
            </a:r>
          </a:p>
          <a:p>
            <a:r>
              <a:rPr lang="en-US" dirty="0">
                <a:latin typeface="Arial" panose="020B0604020202020204" pitchFamily="34" charset="0"/>
                <a:cs typeface="Arial" panose="020B0604020202020204" pitchFamily="34" charset="0"/>
              </a:rPr>
              <a:t>     Blue ring for 41 GeV operation</a:t>
            </a:r>
          </a:p>
          <a:p>
            <a:endParaRPr lang="en-US" dirty="0">
              <a:latin typeface="Arial" panose="020B0604020202020204" pitchFamily="34" charset="0"/>
              <a:cs typeface="Arial" panose="020B0604020202020204" pitchFamily="34" charset="0"/>
              <a:sym typeface="Wingdings" panose="05000000000000000000" pitchFamily="2" charset="2"/>
            </a:endParaRPr>
          </a:p>
          <a:p>
            <a:endParaRPr lang="en-US" dirty="0">
              <a:latin typeface="Arial" panose="020B0604020202020204" pitchFamily="34" charset="0"/>
              <a:cs typeface="Arial" panose="020B0604020202020204" pitchFamily="34" charset="0"/>
              <a:sym typeface="Wingdings" panose="05000000000000000000" pitchFamily="2" charset="2"/>
            </a:endParaRPr>
          </a:p>
          <a:p>
            <a:endParaRPr lang="en-US" dirty="0"/>
          </a:p>
        </p:txBody>
      </p:sp>
      <p:sp>
        <p:nvSpPr>
          <p:cNvPr id="5" name="Right Brace 4">
            <a:extLst>
              <a:ext uri="{FF2B5EF4-FFF2-40B4-BE49-F238E27FC236}">
                <a16:creationId xmlns:a16="http://schemas.microsoft.com/office/drawing/2014/main" id="{D238D5A8-35CC-4530-8F88-F6B74D33D9FC}"/>
              </a:ext>
            </a:extLst>
          </p:cNvPr>
          <p:cNvSpPr/>
          <p:nvPr/>
        </p:nvSpPr>
        <p:spPr>
          <a:xfrm>
            <a:off x="4042065" y="2176461"/>
            <a:ext cx="181533" cy="164189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86794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BNL-presentation_willeke_vs03" id="{FD8CC664-3A24-40BE-ABAB-B6610D6DCCD0}" vid="{F4C43111-C0DC-4E19-8086-66DC9EFC4E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EIC-BNL-presentation_willeke_vs03</Template>
  <TotalTime>8482</TotalTime>
  <Words>4581</Words>
  <Application>Microsoft Office PowerPoint</Application>
  <PresentationFormat>On-screen Show (4:3)</PresentationFormat>
  <Paragraphs>745</Paragraphs>
  <Slides>46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Calibri</vt:lpstr>
      <vt:lpstr>Calibri Light</vt:lpstr>
      <vt:lpstr>Cambria Math</vt:lpstr>
      <vt:lpstr>Comic Sans MS</vt:lpstr>
      <vt:lpstr>Courier New</vt:lpstr>
      <vt:lpstr>Symbol</vt:lpstr>
      <vt:lpstr>Times New Roman</vt:lpstr>
      <vt:lpstr>Wingdings</vt:lpstr>
      <vt:lpstr>Office Theme</vt:lpstr>
      <vt:lpstr>Status of EIC Developments </vt:lpstr>
      <vt:lpstr>Outline</vt:lpstr>
      <vt:lpstr>Fundamental Physics Questions which will be answered by EIC Experiments</vt:lpstr>
      <vt:lpstr>PowerPoint Presentation</vt:lpstr>
      <vt:lpstr>BNL EIC Design Machine Parameters</vt:lpstr>
      <vt:lpstr>How BNL’s EIC  is implemented?</vt:lpstr>
      <vt:lpstr>PowerPoint Presentation</vt:lpstr>
      <vt:lpstr>Parameters for Ecm and Luminosity </vt:lpstr>
      <vt:lpstr>Main Parameter Implications</vt:lpstr>
      <vt:lpstr>EIC High Luminosity with a Crossing Angle</vt:lpstr>
      <vt:lpstr>BNL-EIC Interaction Region</vt:lpstr>
      <vt:lpstr>How to maintain high luminosity during a fill?</vt:lpstr>
      <vt:lpstr>BNL-EIC Strong Hadron Cooling</vt:lpstr>
      <vt:lpstr>Alternative to Strong Hadron Cooling</vt:lpstr>
      <vt:lpstr>PowerPoint Presentation</vt:lpstr>
      <vt:lpstr>18 GeV Rapid Cycling Synchrotron enables high electron polarization in the electron storage ring</vt:lpstr>
      <vt:lpstr>High average polarization at electron                     storage ring of 80% by</vt:lpstr>
      <vt:lpstr>BNL-EIC Hadron Polarization</vt:lpstr>
      <vt:lpstr>Summary of  Technical Scope</vt:lpstr>
      <vt:lpstr>BNL EIC Pre-Conceptual Design Report</vt:lpstr>
      <vt:lpstr>R&amp;D Overview</vt:lpstr>
      <vt:lpstr>R&amp;D - Overview</vt:lpstr>
      <vt:lpstr>R&amp;D- Overview continued</vt:lpstr>
      <vt:lpstr>R&amp;D-Overview continued</vt:lpstr>
      <vt:lpstr>R&amp;D- Overview continued</vt:lpstr>
      <vt:lpstr>R&amp;D- Overview continued</vt:lpstr>
      <vt:lpstr>R&amp;D- Overview continued</vt:lpstr>
      <vt:lpstr>Summary</vt:lpstr>
      <vt:lpstr>PowerPoint Presentation</vt:lpstr>
      <vt:lpstr>Electron Ion Collider (EIC) Physics Questions</vt:lpstr>
      <vt:lpstr>On Luminosity Optimization</vt:lpstr>
      <vt:lpstr>PowerPoint Presentation</vt:lpstr>
      <vt:lpstr>Electron Storage Ring Polarization</vt:lpstr>
      <vt:lpstr>PowerPoint Presentation</vt:lpstr>
      <vt:lpstr>Large Luminosity</vt:lpstr>
      <vt:lpstr>BNL EIC Luminosity</vt:lpstr>
      <vt:lpstr>Strong Hadron Cooling and High Luminosity</vt:lpstr>
      <vt:lpstr>High Luminosity Implementation</vt:lpstr>
      <vt:lpstr>BNL-EIC Hadron Polarization</vt:lpstr>
      <vt:lpstr>The EIC will answer the three fundamental  questions from the National Academy of Science</vt:lpstr>
      <vt:lpstr>BNL-EIC Interaction Region</vt:lpstr>
      <vt:lpstr>Luminosity Optimization for low Ecm</vt:lpstr>
      <vt:lpstr>EIC Physics Program and Luminosity Need</vt:lpstr>
      <vt:lpstr>Two interaction regions</vt:lpstr>
      <vt:lpstr>The BNL ion sources and ion acceleration chain provides already today all the ions needed for EIC</vt:lpstr>
      <vt:lpstr>Polarization in the electron storage 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BNL-EIC  Accelerator Overview</dc:title>
  <dc:creator>Willeke, Ferdinand</dc:creator>
  <cp:lastModifiedBy>Willeke, Ferdinand</cp:lastModifiedBy>
  <cp:revision>108</cp:revision>
  <cp:lastPrinted>2019-08-19T17:54:29Z</cp:lastPrinted>
  <dcterms:created xsi:type="dcterms:W3CDTF">2019-08-10T03:13:52Z</dcterms:created>
  <dcterms:modified xsi:type="dcterms:W3CDTF">2019-09-18T12:21:34Z</dcterms:modified>
</cp:coreProperties>
</file>