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57"/>
  </p:notesMasterIdLst>
  <p:sldIdLst>
    <p:sldId id="256" r:id="rId3"/>
    <p:sldId id="816" r:id="rId4"/>
    <p:sldId id="815" r:id="rId5"/>
    <p:sldId id="798" r:id="rId6"/>
    <p:sldId id="794" r:id="rId7"/>
    <p:sldId id="518" r:id="rId8"/>
    <p:sldId id="289" r:id="rId9"/>
    <p:sldId id="898" r:id="rId10"/>
    <p:sldId id="778" r:id="rId11"/>
    <p:sldId id="283" r:id="rId12"/>
    <p:sldId id="905" r:id="rId13"/>
    <p:sldId id="799" r:id="rId14"/>
    <p:sldId id="824" r:id="rId15"/>
    <p:sldId id="900" r:id="rId16"/>
    <p:sldId id="897" r:id="rId17"/>
    <p:sldId id="904" r:id="rId18"/>
    <p:sldId id="890" r:id="rId19"/>
    <p:sldId id="903" r:id="rId20"/>
    <p:sldId id="906" r:id="rId21"/>
    <p:sldId id="907" r:id="rId22"/>
    <p:sldId id="286" r:id="rId23"/>
    <p:sldId id="908" r:id="rId24"/>
    <p:sldId id="896" r:id="rId25"/>
    <p:sldId id="910" r:id="rId26"/>
    <p:sldId id="911" r:id="rId27"/>
    <p:sldId id="913" r:id="rId28"/>
    <p:sldId id="259" r:id="rId29"/>
    <p:sldId id="912" r:id="rId30"/>
    <p:sldId id="296" r:id="rId31"/>
    <p:sldId id="909" r:id="rId32"/>
    <p:sldId id="274" r:id="rId33"/>
    <p:sldId id="894" r:id="rId34"/>
    <p:sldId id="895" r:id="rId35"/>
    <p:sldId id="864" r:id="rId36"/>
    <p:sldId id="901" r:id="rId37"/>
    <p:sldId id="902" r:id="rId38"/>
    <p:sldId id="273" r:id="rId39"/>
    <p:sldId id="797" r:id="rId40"/>
    <p:sldId id="865" r:id="rId41"/>
    <p:sldId id="294" r:id="rId42"/>
    <p:sldId id="831" r:id="rId43"/>
    <p:sldId id="829" r:id="rId44"/>
    <p:sldId id="801" r:id="rId45"/>
    <p:sldId id="828" r:id="rId46"/>
    <p:sldId id="415" r:id="rId47"/>
    <p:sldId id="861" r:id="rId48"/>
    <p:sldId id="862" r:id="rId49"/>
    <p:sldId id="287" r:id="rId50"/>
    <p:sldId id="891" r:id="rId51"/>
    <p:sldId id="889" r:id="rId52"/>
    <p:sldId id="334" r:id="rId53"/>
    <p:sldId id="373" r:id="rId54"/>
    <p:sldId id="767" r:id="rId55"/>
    <p:sldId id="78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FF93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82" autoAdjust="0"/>
    <p:restoredTop sz="50000" autoAdjust="0"/>
  </p:normalViewPr>
  <p:slideViewPr>
    <p:cSldViewPr snapToGrid="0" snapToObjects="1">
      <p:cViewPr varScale="1">
        <p:scale>
          <a:sx n="165" d="100"/>
          <a:sy n="165" d="100"/>
        </p:scale>
        <p:origin x="1336" y="200"/>
      </p:cViewPr>
      <p:guideLst>
        <p:guide orient="horz" pos="2160"/>
        <p:guide pos="2833"/>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 Id="rId5" Type="http://schemas.openxmlformats.org/officeDocument/2006/relationships/image" Target="../media/image59.emf"/><Relationship Id="rId4" Type="http://schemas.openxmlformats.org/officeDocument/2006/relationships/image" Target="../media/image58.pd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image" Target="../media/image97.wmf"/><Relationship Id="rId4" Type="http://schemas.openxmlformats.org/officeDocument/2006/relationships/image" Target="../media/image10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image" Target="../media/image11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17.emf"/><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5.emf"/><Relationship Id="rId7" Type="http://schemas.openxmlformats.org/officeDocument/2006/relationships/image" Target="../media/image129.emf"/><Relationship Id="rId2" Type="http://schemas.openxmlformats.org/officeDocument/2006/relationships/image" Target="../media/image124.emf"/><Relationship Id="rId1" Type="http://schemas.openxmlformats.org/officeDocument/2006/relationships/image" Target="../media/image123.emf"/><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126.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EF232-A834-1A41-B4C4-89645D8CACAC}" type="datetimeFigureOut">
              <a:rPr lang="en-US" smtClean="0"/>
              <a:t>9/18/19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D3E553-289F-9C46-952C-1A0272FADA69}" type="slidenum">
              <a:rPr lang="en-US" smtClean="0"/>
              <a:t>‹#›</a:t>
            </a:fld>
            <a:endParaRPr lang="en-US"/>
          </a:p>
        </p:txBody>
      </p:sp>
    </p:spTree>
    <p:extLst>
      <p:ext uri="{BB962C8B-B14F-4D97-AF65-F5344CB8AC3E}">
        <p14:creationId xmlns:p14="http://schemas.microsoft.com/office/powerpoint/2010/main" val="9843422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Proving</a:t>
            </a:r>
            <a:r>
              <a:rPr lang="en-US" baseline="0" dirty="0">
                <a:latin typeface="Times New Roman"/>
                <a:cs typeface="Times New Roman"/>
              </a:rPr>
              <a:t> expectations wrong is one of  important roles played by experiment</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1BA35DD8-EC9B-BA4D-8381-9F34597E6638}" type="slidenum">
              <a:rPr lang="en-GB" smtClean="0"/>
              <a:pPr/>
              <a:t>9</a:t>
            </a:fld>
            <a:endParaRPr lang="en-GB" dirty="0"/>
          </a:p>
        </p:txBody>
      </p:sp>
    </p:spTree>
    <p:extLst>
      <p:ext uri="{BB962C8B-B14F-4D97-AF65-F5344CB8AC3E}">
        <p14:creationId xmlns:p14="http://schemas.microsoft.com/office/powerpoint/2010/main" val="330371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B8A466-E09C-B146-A579-7F0B06477B12}" type="slidenum">
              <a:rPr lang="en-US" smtClean="0"/>
              <a:t>34</a:t>
            </a:fld>
            <a:endParaRPr lang="en-US"/>
          </a:p>
        </p:txBody>
      </p:sp>
    </p:spTree>
    <p:extLst>
      <p:ext uri="{BB962C8B-B14F-4D97-AF65-F5344CB8AC3E}">
        <p14:creationId xmlns:p14="http://schemas.microsoft.com/office/powerpoint/2010/main" val="226642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8C628B3-43A0-BC43-AB02-3388E1931637}" type="slidenum">
              <a:rPr lang="en-US"/>
              <a:pPr/>
              <a:t>37</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latin typeface="Arial" pitchFamily="-111" charset="0"/>
              </a:rPr>
              <a:t>Can it work for a bunched beam? </a:t>
            </a:r>
          </a:p>
          <a:p>
            <a:pPr eaLnBrk="1" hangingPunct="1"/>
            <a:endParaRPr lang="en-US">
              <a:latin typeface="Arial" pitchFamily="-111" charset="0"/>
            </a:endParaRPr>
          </a:p>
        </p:txBody>
      </p:sp>
    </p:spTree>
    <p:extLst>
      <p:ext uri="{BB962C8B-B14F-4D97-AF65-F5344CB8AC3E}">
        <p14:creationId xmlns:p14="http://schemas.microsoft.com/office/powerpoint/2010/main" val="120532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87567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F609459E-E865-4F02-A386-95FCE0D563DE}" type="slidenum">
              <a:rPr lang="en-US" smtClean="0"/>
              <a:t>52</a:t>
            </a:fld>
            <a:endParaRPr lang="en-US"/>
          </a:p>
        </p:txBody>
      </p:sp>
    </p:spTree>
    <p:extLst>
      <p:ext uri="{BB962C8B-B14F-4D97-AF65-F5344CB8AC3E}">
        <p14:creationId xmlns:p14="http://schemas.microsoft.com/office/powerpoint/2010/main" val="2488746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Times New Roman"/>
                <a:ea typeface="Arial" charset="0"/>
                <a:cs typeface="Times New Roman"/>
              </a:defRPr>
            </a:lvl1pPr>
          </a:lstStyle>
          <a:p>
            <a:r>
              <a:rPr lang="en-US" dirty="0"/>
              <a:t>Click to edit Master title style</a:t>
            </a:r>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Times New Roman"/>
                <a:ea typeface="Arial" charset="0"/>
                <a:cs typeface="Times New Roman"/>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Times New Roman"/>
                <a:ea typeface="Arial" charset="0"/>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Times New Roman"/>
                <a:ea typeface="Arial" charset="0"/>
                <a:cs typeface="Times New Roman"/>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392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pic>
        <p:nvPicPr>
          <p:cNvPr id="5" name="Picture 4"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8350" y="51304"/>
            <a:ext cx="755650" cy="627644"/>
          </a:xfrm>
          <a:prstGeom prst="rect">
            <a:avLst/>
          </a:prstGeom>
        </p:spPr>
      </p:pic>
    </p:spTree>
    <p:extLst>
      <p:ext uri="{BB962C8B-B14F-4D97-AF65-F5344CB8AC3E}">
        <p14:creationId xmlns:p14="http://schemas.microsoft.com/office/powerpoint/2010/main" val="315710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pic>
        <p:nvPicPr>
          <p:cNvPr id="5" name="Picture 4"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2598" y="6112932"/>
            <a:ext cx="851151" cy="706967"/>
          </a:xfrm>
          <a:prstGeom prst="rect">
            <a:avLst/>
          </a:prstGeom>
        </p:spPr>
      </p:pic>
    </p:spTree>
    <p:extLst>
      <p:ext uri="{BB962C8B-B14F-4D97-AF65-F5344CB8AC3E}">
        <p14:creationId xmlns:p14="http://schemas.microsoft.com/office/powerpoint/2010/main" val="586223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pic>
        <p:nvPicPr>
          <p:cNvPr id="6" name="Picture 5"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2700" y="6257490"/>
            <a:ext cx="615950" cy="511609"/>
          </a:xfrm>
          <a:prstGeom prst="rect">
            <a:avLst/>
          </a:prstGeom>
        </p:spPr>
      </p:pic>
    </p:spTree>
    <p:extLst>
      <p:ext uri="{BB962C8B-B14F-4D97-AF65-F5344CB8AC3E}">
        <p14:creationId xmlns:p14="http://schemas.microsoft.com/office/powerpoint/2010/main" val="1783071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pic>
        <p:nvPicPr>
          <p:cNvPr id="8" name="Picture 7"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2700" y="6257490"/>
            <a:ext cx="615950" cy="511609"/>
          </a:xfrm>
          <a:prstGeom prst="rect">
            <a:avLst/>
          </a:prstGeom>
        </p:spPr>
      </p:pic>
    </p:spTree>
    <p:extLst>
      <p:ext uri="{BB962C8B-B14F-4D97-AF65-F5344CB8AC3E}">
        <p14:creationId xmlns:p14="http://schemas.microsoft.com/office/powerpoint/2010/main" val="766833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pic>
        <p:nvPicPr>
          <p:cNvPr id="4" name="Picture 3"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2700" y="6257490"/>
            <a:ext cx="615950" cy="511609"/>
          </a:xfrm>
          <a:prstGeom prst="rect">
            <a:avLst/>
          </a:prstGeom>
        </p:spPr>
      </p:pic>
    </p:spTree>
    <p:extLst>
      <p:ext uri="{BB962C8B-B14F-4D97-AF65-F5344CB8AC3E}">
        <p14:creationId xmlns:p14="http://schemas.microsoft.com/office/powerpoint/2010/main" val="2458554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38540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304E9-952C-F240-8AF5-88D2F13AE380}" type="slidenum">
              <a:rPr lang="en-US"/>
              <a:pPr>
                <a:defRPr/>
              </a:pPr>
              <a:t>‹#›</a:t>
            </a:fld>
            <a:endParaRPr lang="en-US"/>
          </a:p>
        </p:txBody>
      </p:sp>
    </p:spTree>
    <p:extLst>
      <p:ext uri="{BB962C8B-B14F-4D97-AF65-F5344CB8AC3E}">
        <p14:creationId xmlns:p14="http://schemas.microsoft.com/office/powerpoint/2010/main" val="39808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eC PoP CeC">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a:t>Click to edit Master text styles</a:t>
            </a:r>
          </a:p>
          <a:p>
            <a:pPr lvl="2"/>
            <a:r>
              <a:rPr lang="en-US" dirty="0"/>
              <a:t>Second Level</a:t>
            </a:r>
          </a:p>
          <a:p>
            <a:pPr lvl="3"/>
            <a:r>
              <a:rPr lang="en-US" dirty="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baseline="0">
                <a:solidFill>
                  <a:schemeClr val="tx1"/>
                </a:solidFill>
                <a:effectLst>
                  <a:outerShdw blurRad="38100" dist="38100" sx="1000" sy="1000" algn="tl">
                    <a:srgbClr val="000000"/>
                  </a:outerShdw>
                </a:effectLst>
                <a:latin typeface="+mj-lt"/>
              </a:defRPr>
            </a:lvl1pPr>
          </a:lstStyle>
          <a:p>
            <a:fld id="{D94B25DC-A132-450C-9963-531335B1A4D2}" type="datetimeFigureOut">
              <a:rPr lang="en-US" smtClean="0"/>
              <a:pPr/>
              <a:t>9/18/19</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354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304E9-952C-F240-8AF5-88D2F13AE380}" type="slidenum">
              <a:rPr lang="en-US"/>
              <a:pPr>
                <a:defRPr/>
              </a:pPr>
              <a:t>‹#›</a:t>
            </a:fld>
            <a:endParaRPr lang="en-US"/>
          </a:p>
        </p:txBody>
      </p:sp>
    </p:spTree>
    <p:extLst>
      <p:ext uri="{BB962C8B-B14F-4D97-AF65-F5344CB8AC3E}">
        <p14:creationId xmlns:p14="http://schemas.microsoft.com/office/powerpoint/2010/main" val="151143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84" r:id="rId9"/>
  </p:sldLayoutIdLst>
  <p:txStyles>
    <p:title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42270482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412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file:////var/folders/fr/1j7nwhf977j0qs4r8_2bh14r0000gn/T/com.microsoft.Powerpoint/converted_emf.emf" TargetMode="Externa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file:////var/folders/6l/gxr9g5q97tn181pg0_00hck40000gn/T/com.microsoft.Powerpoint/converted_emf.emf" TargetMode="External"/><Relationship Id="rId1" Type="http://schemas.openxmlformats.org/officeDocument/2006/relationships/slideLayout" Target="../slideLayouts/slideLayout1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7.emf"/><Relationship Id="rId18" Type="http://schemas.openxmlformats.org/officeDocument/2006/relationships/image" Target="../media/image59.emf"/><Relationship Id="rId3" Type="http://schemas.openxmlformats.org/officeDocument/2006/relationships/image" Target="../media/image60.emf"/><Relationship Id="rId7" Type="http://schemas.openxmlformats.org/officeDocument/2006/relationships/image" Target="../media/image62.png"/><Relationship Id="rId12" Type="http://schemas.openxmlformats.org/officeDocument/2006/relationships/oleObject" Target="../embeddings/oleObject4.bin"/><Relationship Id="rId17" Type="http://schemas.openxmlformats.org/officeDocument/2006/relationships/oleObject" Target="../embeddings/oleObject6.bin"/><Relationship Id="rId2" Type="http://schemas.openxmlformats.org/officeDocument/2006/relationships/slideLayout" Target="../slideLayouts/slideLayout7.xml"/><Relationship Id="rId16" Type="http://schemas.openxmlformats.org/officeDocument/2006/relationships/image" Target="../media/image58.pdf"/><Relationship Id="rId1" Type="http://schemas.openxmlformats.org/officeDocument/2006/relationships/vmlDrawing" Target="../drawings/vmlDrawing2.vml"/><Relationship Id="rId6" Type="http://schemas.openxmlformats.org/officeDocument/2006/relationships/image" Target="../media/image61.png"/><Relationship Id="rId11" Type="http://schemas.openxmlformats.org/officeDocument/2006/relationships/image" Target="../media/image56.emf"/><Relationship Id="rId5" Type="http://schemas.openxmlformats.org/officeDocument/2006/relationships/image" Target="../media/image55.emf"/><Relationship Id="rId15" Type="http://schemas.openxmlformats.org/officeDocument/2006/relationships/oleObject" Target="../embeddings/oleObject5.bin"/><Relationship Id="rId10" Type="http://schemas.openxmlformats.org/officeDocument/2006/relationships/oleObject" Target="../embeddings/oleObject3.bin"/><Relationship Id="rId19" Type="http://schemas.openxmlformats.org/officeDocument/2006/relationships/image" Target="../media/image66.tiff"/><Relationship Id="rId4" Type="http://schemas.openxmlformats.org/officeDocument/2006/relationships/oleObject" Target="../embeddings/oleObject2.bin"/><Relationship Id="rId9" Type="http://schemas.openxmlformats.org/officeDocument/2006/relationships/image" Target="../media/image64.tiff"/><Relationship Id="rId14" Type="http://schemas.openxmlformats.org/officeDocument/2006/relationships/image" Target="../media/image65.emf"/></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tiff"/><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2" Type="http://schemas.openxmlformats.org/officeDocument/2006/relationships/hyperlink" Target="http://case.physics.stonybrook.edu/index.php/ICFA_workshop_Ce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1.emf"/></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emf"/><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54.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00.emf"/><Relationship Id="rId3" Type="http://schemas.openxmlformats.org/officeDocument/2006/relationships/notesSlide" Target="../notesSlides/notesSlide3.xml"/><Relationship Id="rId7" Type="http://schemas.openxmlformats.org/officeDocument/2006/relationships/image" Target="../media/image97.wmf"/><Relationship Id="rId12"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99.emf"/><Relationship Id="rId5" Type="http://schemas.openxmlformats.org/officeDocument/2006/relationships/image" Target="../media/image102.jpeg"/><Relationship Id="rId10" Type="http://schemas.openxmlformats.org/officeDocument/2006/relationships/oleObject" Target="../embeddings/oleObject9.bin"/><Relationship Id="rId4" Type="http://schemas.openxmlformats.org/officeDocument/2006/relationships/image" Target="../media/image101.png"/><Relationship Id="rId9" Type="http://schemas.openxmlformats.org/officeDocument/2006/relationships/image" Target="../media/image98.emf"/></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105.jpeg"/><Relationship Id="rId2" Type="http://schemas.openxmlformats.org/officeDocument/2006/relationships/image" Target="../media/image20.emf"/><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7.tiff"/><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74.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11.emf"/><Relationship Id="rId4" Type="http://schemas.openxmlformats.org/officeDocument/2006/relationships/image" Target="../media/image110.emf"/></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115.png"/><Relationship Id="rId5" Type="http://schemas.openxmlformats.org/officeDocument/2006/relationships/image" Target="../media/image71.png"/><Relationship Id="rId10" Type="http://schemas.openxmlformats.org/officeDocument/2006/relationships/image" Target="../media/image114.png"/><Relationship Id="rId4" Type="http://schemas.openxmlformats.org/officeDocument/2006/relationships/image" Target="../media/image70.png"/><Relationship Id="rId9"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7.emf"/><Relationship Id="rId5" Type="http://schemas.openxmlformats.org/officeDocument/2006/relationships/oleObject" Target="../embeddings/oleObject13.bin"/><Relationship Id="rId4" Type="http://schemas.openxmlformats.org/officeDocument/2006/relationships/image" Target="../media/image116.emf"/></Relationships>
</file>

<file path=ppt/slides/_rels/slide44.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21.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8.e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20.emf"/><Relationship Id="rId4" Type="http://schemas.openxmlformats.org/officeDocument/2006/relationships/image" Target="../media/image117.emf"/><Relationship Id="rId9" Type="http://schemas.openxmlformats.org/officeDocument/2006/relationships/oleObject" Target="../embeddings/oleObject17.bin"/><Relationship Id="rId14" Type="http://schemas.openxmlformats.org/officeDocument/2006/relationships/image" Target="../media/image122.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27.emf"/><Relationship Id="rId3" Type="http://schemas.openxmlformats.org/officeDocument/2006/relationships/oleObject" Target="../embeddings/oleObject20.bin"/><Relationship Id="rId7" Type="http://schemas.openxmlformats.org/officeDocument/2006/relationships/image" Target="../media/image124.emf"/><Relationship Id="rId12" Type="http://schemas.openxmlformats.org/officeDocument/2006/relationships/oleObject" Target="../embeddings/oleObject24.bin"/><Relationship Id="rId17" Type="http://schemas.openxmlformats.org/officeDocument/2006/relationships/image" Target="../media/image129.emf"/><Relationship Id="rId2" Type="http://schemas.openxmlformats.org/officeDocument/2006/relationships/slideLayout" Target="../slideLayouts/slideLayout6.xml"/><Relationship Id="rId16" Type="http://schemas.openxmlformats.org/officeDocument/2006/relationships/oleObject" Target="../embeddings/oleObject26.bin"/><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126.emf"/><Relationship Id="rId5" Type="http://schemas.openxmlformats.org/officeDocument/2006/relationships/image" Target="../media/image130.emf"/><Relationship Id="rId15" Type="http://schemas.openxmlformats.org/officeDocument/2006/relationships/image" Target="../media/image128.emf"/><Relationship Id="rId10" Type="http://schemas.openxmlformats.org/officeDocument/2006/relationships/oleObject" Target="../embeddings/oleObject23.bin"/><Relationship Id="rId4" Type="http://schemas.openxmlformats.org/officeDocument/2006/relationships/image" Target="../media/image123.emf"/><Relationship Id="rId9" Type="http://schemas.openxmlformats.org/officeDocument/2006/relationships/image" Target="../media/image125.emf"/><Relationship Id="rId14" Type="http://schemas.openxmlformats.org/officeDocument/2006/relationships/oleObject" Target="../embeddings/oleObject25.bin"/></Relationships>
</file>

<file path=ppt/slides/_rels/slide46.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6.emf"/><Relationship Id="rId2" Type="http://schemas.openxmlformats.org/officeDocument/2006/relationships/image" Target="../media/image131.tiff"/><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emf"/><Relationship Id="rId4" Type="http://schemas.openxmlformats.org/officeDocument/2006/relationships/image" Target="../media/image133.tiff"/></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60.emf"/><Relationship Id="rId7" Type="http://schemas.openxmlformats.org/officeDocument/2006/relationships/image" Target="../media/image140.emf"/><Relationship Id="rId12" Type="http://schemas.openxmlformats.org/officeDocument/2006/relationships/hyperlink" Target="https://arxiv.org/pdf/1802.08677.pdf" TargetMode="Externa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143.jpeg"/><Relationship Id="rId5" Type="http://schemas.openxmlformats.org/officeDocument/2006/relationships/image" Target="../media/image139.emf"/><Relationship Id="rId10" Type="http://schemas.openxmlformats.org/officeDocument/2006/relationships/image" Target="../media/image142.tiff"/><Relationship Id="rId4" Type="http://schemas.openxmlformats.org/officeDocument/2006/relationships/oleObject" Target="../embeddings/oleObject27.bin"/><Relationship Id="rId9" Type="http://schemas.openxmlformats.org/officeDocument/2006/relationships/image" Target="../media/image141.emf"/></Relationships>
</file>

<file path=ppt/slides/_rels/slide49.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emf"/><Relationship Id="rId1" Type="http://schemas.openxmlformats.org/officeDocument/2006/relationships/slideLayout" Target="../slideLayouts/slideLayout2.xml"/><Relationship Id="rId4" Type="http://schemas.openxmlformats.org/officeDocument/2006/relationships/image" Target="../media/image147.emf"/></Relationships>
</file>

<file path=ppt/slides/_rels/slide5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1.emf"/><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52.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image" Target="../media/image157.png"/><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58.png"/><Relationship Id="rId9" Type="http://schemas.openxmlformats.org/officeDocument/2006/relationships/image" Target="../media/image191.png"/></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image" Target="../media/image160.emf"/><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s>
</file>

<file path=ppt/slides/_rels/slide5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70.tiff"/><Relationship Id="rId5" Type="http://schemas.openxmlformats.org/officeDocument/2006/relationships/image" Target="../media/image169.png"/><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5" y="98371"/>
            <a:ext cx="8348870" cy="2852737"/>
          </a:xfrm>
        </p:spPr>
        <p:txBody>
          <a:bodyPr>
            <a:noAutofit/>
          </a:bodyPr>
          <a:lstStyle/>
          <a:p>
            <a:pPr algn="ctr"/>
            <a:r>
              <a:rPr lang="en-US" sz="4000" dirty="0">
                <a:solidFill>
                  <a:srgbClr val="000090"/>
                </a:solidFill>
              </a:rPr>
              <a:t>Strong Hadron Cooling</a:t>
            </a:r>
            <a:br>
              <a:rPr lang="en-US" sz="4000" dirty="0">
                <a:solidFill>
                  <a:srgbClr val="000090"/>
                </a:solidFill>
              </a:rPr>
            </a:br>
            <a:r>
              <a:rPr lang="en-US" sz="4000" i="1" dirty="0">
                <a:solidFill>
                  <a:srgbClr val="000090"/>
                </a:solidFill>
              </a:rPr>
              <a:t>and </a:t>
            </a:r>
            <a:br>
              <a:rPr lang="en-US" sz="4000" dirty="0">
                <a:solidFill>
                  <a:srgbClr val="000090"/>
                </a:solidFill>
              </a:rPr>
            </a:br>
            <a:r>
              <a:rPr lang="en-US" sz="4000" i="1" dirty="0">
                <a:solidFill>
                  <a:srgbClr val="000090"/>
                </a:solidFill>
              </a:rPr>
              <a:t>Coherent </a:t>
            </a:r>
            <a:r>
              <a:rPr lang="en-US" sz="4000" i="1" dirty="0">
                <a:solidFill>
                  <a:srgbClr val="000090"/>
                </a:solidFill>
                <a:latin typeface="Times New Roman"/>
                <a:cs typeface="Times New Roman"/>
              </a:rPr>
              <a:t>electron Cooling</a:t>
            </a:r>
            <a:br>
              <a:rPr lang="en-US" sz="4000" i="1" dirty="0">
                <a:solidFill>
                  <a:srgbClr val="000090"/>
                </a:solidFill>
                <a:latin typeface="Times New Roman"/>
                <a:cs typeface="Times New Roman"/>
              </a:rPr>
            </a:br>
            <a:r>
              <a:rPr lang="en-US" sz="4000" i="1" dirty="0">
                <a:solidFill>
                  <a:srgbClr val="000090"/>
                </a:solidFill>
                <a:latin typeface="Times New Roman"/>
                <a:cs typeface="Times New Roman"/>
              </a:rPr>
              <a:t>(CeC) experiment at RHIC</a:t>
            </a:r>
            <a:br>
              <a:rPr lang="en-US" sz="4000" i="1" dirty="0">
                <a:solidFill>
                  <a:srgbClr val="000090"/>
                </a:solidFill>
                <a:latin typeface="Times New Roman"/>
                <a:cs typeface="Times New Roman"/>
              </a:rPr>
            </a:br>
            <a:endParaRPr lang="en-US" sz="4000" i="1" dirty="0">
              <a:solidFill>
                <a:srgbClr val="000090"/>
              </a:solidFill>
              <a:latin typeface="Times New Roman"/>
              <a:cs typeface="Times New Roman"/>
            </a:endParaRPr>
          </a:p>
        </p:txBody>
      </p:sp>
      <p:sp>
        <p:nvSpPr>
          <p:cNvPr id="3" name="Subtitle 2"/>
          <p:cNvSpPr>
            <a:spLocks noGrp="1"/>
          </p:cNvSpPr>
          <p:nvPr>
            <p:ph type="body" idx="1"/>
          </p:nvPr>
        </p:nvSpPr>
        <p:spPr>
          <a:xfrm>
            <a:off x="127000" y="2728526"/>
            <a:ext cx="9017000" cy="3270784"/>
          </a:xfrm>
        </p:spPr>
        <p:txBody>
          <a:bodyPr>
            <a:noAutofit/>
          </a:bodyPr>
          <a:lstStyle/>
          <a:p>
            <a:pPr algn="ctr"/>
            <a:r>
              <a:rPr lang="en-US" sz="2000" dirty="0">
                <a:latin typeface="Times New Roman"/>
                <a:cs typeface="Times New Roman"/>
              </a:rPr>
              <a:t>Vladimir N Litvinenko for CeC group</a:t>
            </a:r>
          </a:p>
          <a:p>
            <a:r>
              <a:rPr lang="en-US" sz="2000" dirty="0">
                <a:latin typeface="Times New Roman" panose="02020603050405020304" pitchFamily="18" charset="0"/>
                <a:cs typeface="Times New Roman" panose="02020603050405020304" pitchFamily="18" charset="0"/>
              </a:rPr>
              <a:t>Yichao Jing, Jun Ma, Irina Petrushina,  Igor Pinayev</a:t>
            </a:r>
            <a:r>
              <a:rPr lang="en-US" sz="2000" dirty="0"/>
              <a:t>, Kai Shih, Gang Wang, Yuan Wu </a:t>
            </a:r>
          </a:p>
          <a:p>
            <a:pPr algn="ctr"/>
            <a:endParaRPr lang="en-US" sz="2000" dirty="0">
              <a:latin typeface="Times New Roman"/>
              <a:cs typeface="Times New Roman"/>
            </a:endParaRPr>
          </a:p>
          <a:p>
            <a:pPr algn="ctr"/>
            <a:endParaRPr lang="en-US" sz="2000" dirty="0">
              <a:latin typeface="Times New Roman"/>
              <a:cs typeface="Times New Roman"/>
            </a:endParaRPr>
          </a:p>
          <a:p>
            <a:pPr algn="ctr"/>
            <a:endParaRPr lang="en-US" sz="2000" dirty="0">
              <a:latin typeface="Times New Roman"/>
              <a:cs typeface="Times New Roman"/>
            </a:endParaRPr>
          </a:p>
          <a:p>
            <a:pPr algn="ctr"/>
            <a:r>
              <a:rPr lang="en-US" sz="2000" dirty="0"/>
              <a:t>Department of Physics and Astronomy, SBU</a:t>
            </a:r>
          </a:p>
          <a:p>
            <a:pPr algn="ctr"/>
            <a:r>
              <a:rPr lang="en-US" sz="2000" dirty="0">
                <a:latin typeface="Times New Roman"/>
                <a:cs typeface="Times New Roman"/>
              </a:rPr>
              <a:t>Collider-Accelerator Department, BNL</a:t>
            </a:r>
          </a:p>
          <a:p>
            <a:pPr algn="ctr"/>
            <a:r>
              <a:rPr lang="en-US" sz="2000" dirty="0">
                <a:latin typeface="Times New Roman"/>
                <a:cs typeface="Times New Roman"/>
              </a:rPr>
              <a:t>Center for Accelerator Science and Education</a:t>
            </a:r>
            <a:endParaRPr lang="en-US" dirty="0">
              <a:latin typeface="Times New Roman"/>
              <a:cs typeface="Times New Roman"/>
            </a:endParaRPr>
          </a:p>
        </p:txBody>
      </p:sp>
      <p:pic>
        <p:nvPicPr>
          <p:cNvPr id="5" name="Picture 4">
            <a:extLst>
              <a:ext uri="{FF2B5EF4-FFF2-40B4-BE49-F238E27FC236}">
                <a16:creationId xmlns:a16="http://schemas.microsoft.com/office/drawing/2014/main" id="{FD38154A-A6ED-0844-BEC2-78E18C137321}"/>
              </a:ext>
            </a:extLst>
          </p:cNvPr>
          <p:cNvPicPr>
            <a:picLocks noChangeAspect="1"/>
          </p:cNvPicPr>
          <p:nvPr/>
        </p:nvPicPr>
        <p:blipFill>
          <a:blip r:link="rId2"/>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0DDCA97F-4BE2-DF40-8623-8A7A4F861F2E}"/>
              </a:ext>
            </a:extLst>
          </p:cNvPr>
          <p:cNvPicPr>
            <a:picLocks noChangeAspect="1"/>
          </p:cNvPicPr>
          <p:nvPr/>
        </p:nvPicPr>
        <p:blipFill>
          <a:blip r:link="rId3"/>
          <a:stretch>
            <a:fillRect/>
          </a:stretch>
        </p:blipFill>
        <p:spPr>
          <a:xfrm>
            <a:off x="1270000" y="1270000"/>
            <a:ext cx="63500" cy="76200"/>
          </a:xfrm>
          <a:prstGeom prst="rect">
            <a:avLst/>
          </a:prstGeom>
        </p:spPr>
      </p:pic>
      <p:pic>
        <p:nvPicPr>
          <p:cNvPr id="8" name="Picture 11">
            <a:extLst>
              <a:ext uri="{FF2B5EF4-FFF2-40B4-BE49-F238E27FC236}">
                <a16:creationId xmlns:a16="http://schemas.microsoft.com/office/drawing/2014/main" id="{F7BAC5BD-C32C-4542-81B8-F461012076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5501" y="5999310"/>
            <a:ext cx="1896860" cy="858690"/>
          </a:xfrm>
          <a:prstGeom prst="rect">
            <a:avLst/>
          </a:prstGeom>
          <a:noFill/>
          <a:ln w="9525">
            <a:noFill/>
            <a:miter lim="800000"/>
            <a:headEnd/>
            <a:tailEnd/>
          </a:ln>
        </p:spPr>
      </p:pic>
      <p:pic>
        <p:nvPicPr>
          <p:cNvPr id="9" name="Picture 8">
            <a:extLst>
              <a:ext uri="{FF2B5EF4-FFF2-40B4-BE49-F238E27FC236}">
                <a16:creationId xmlns:a16="http://schemas.microsoft.com/office/drawing/2014/main" id="{DE877BBA-0EDB-7147-9C14-4E3AC9BC01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8203" y="3624043"/>
            <a:ext cx="684200" cy="867667"/>
          </a:xfrm>
          <a:prstGeom prst="rect">
            <a:avLst/>
          </a:prstGeom>
        </p:spPr>
      </p:pic>
      <p:pic>
        <p:nvPicPr>
          <p:cNvPr id="10" name="Picture 9" descr="88.jpg">
            <a:extLst>
              <a:ext uri="{FF2B5EF4-FFF2-40B4-BE49-F238E27FC236}">
                <a16:creationId xmlns:a16="http://schemas.microsoft.com/office/drawing/2014/main" id="{A4826AC4-BAA2-2C4E-9F3C-29894DC893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10629" y="3594526"/>
            <a:ext cx="773342" cy="893580"/>
          </a:xfrm>
          <a:prstGeom prst="rect">
            <a:avLst/>
          </a:prstGeom>
        </p:spPr>
      </p:pic>
      <p:pic>
        <p:nvPicPr>
          <p:cNvPr id="11" name="Picture 10" descr="System SSD:Users:vladimirlitvinenko:Desktop:2077a3c.jpg">
            <a:extLst>
              <a:ext uri="{FF2B5EF4-FFF2-40B4-BE49-F238E27FC236}">
                <a16:creationId xmlns:a16="http://schemas.microsoft.com/office/drawing/2014/main" id="{C9AD3436-1366-0A4F-8BFE-E5F1CFAFF7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2642293" y="3588025"/>
            <a:ext cx="730925" cy="900080"/>
          </a:xfrm>
          <a:prstGeom prst="rect">
            <a:avLst/>
          </a:prstGeom>
          <a:noFill/>
          <a:ln>
            <a:noFill/>
          </a:ln>
          <a:extLst>
            <a:ext uri="{53640926-AAD7-44d8-BBD7-CCE9431645EC}">
              <a14:shadowObscured xmlns:a14="http://schemas.microsoft.com/office/drawing/2010/main" xmlns=""/>
            </a:ext>
          </a:extLst>
        </p:spPr>
      </p:pic>
      <p:pic>
        <p:nvPicPr>
          <p:cNvPr id="12" name="Picture 11">
            <a:extLst>
              <a:ext uri="{FF2B5EF4-FFF2-40B4-BE49-F238E27FC236}">
                <a16:creationId xmlns:a16="http://schemas.microsoft.com/office/drawing/2014/main" id="{9CD40ED7-487E-1849-AAA6-BBB3B66EB1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8042" y="3617544"/>
            <a:ext cx="867666" cy="867666"/>
          </a:xfrm>
          <a:prstGeom prst="rect">
            <a:avLst/>
          </a:prstGeom>
        </p:spPr>
      </p:pic>
      <p:pic>
        <p:nvPicPr>
          <p:cNvPr id="13" name="Picture 12">
            <a:extLst>
              <a:ext uri="{FF2B5EF4-FFF2-40B4-BE49-F238E27FC236}">
                <a16:creationId xmlns:a16="http://schemas.microsoft.com/office/drawing/2014/main" id="{A3A4C5A2-663D-2D41-9838-7D21B48A8EA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3222" y="3624043"/>
            <a:ext cx="807784" cy="867667"/>
          </a:xfrm>
          <a:prstGeom prst="rect">
            <a:avLst/>
          </a:prstGeom>
        </p:spPr>
      </p:pic>
      <p:pic>
        <p:nvPicPr>
          <p:cNvPr id="14" name="Picture 13">
            <a:extLst>
              <a:ext uri="{FF2B5EF4-FFF2-40B4-BE49-F238E27FC236}">
                <a16:creationId xmlns:a16="http://schemas.microsoft.com/office/drawing/2014/main" id="{EF75B5AB-0AD3-E442-AB9B-165D8259DB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2841"/>
          <a:stretch/>
        </p:blipFill>
        <p:spPr>
          <a:xfrm>
            <a:off x="856379" y="3594526"/>
            <a:ext cx="730925" cy="892946"/>
          </a:xfrm>
          <a:prstGeom prst="rect">
            <a:avLst/>
          </a:prstGeom>
        </p:spPr>
      </p:pic>
      <p:pic>
        <p:nvPicPr>
          <p:cNvPr id="15" name="Picture 14">
            <a:extLst>
              <a:ext uri="{FF2B5EF4-FFF2-40B4-BE49-F238E27FC236}">
                <a16:creationId xmlns:a16="http://schemas.microsoft.com/office/drawing/2014/main" id="{1C9526CC-59C5-2345-8BB8-1457F176E40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26788" y="3624043"/>
            <a:ext cx="887664" cy="887664"/>
          </a:xfrm>
          <a:prstGeom prst="rect">
            <a:avLst/>
          </a:prstGeom>
        </p:spPr>
      </p:pic>
      <p:pic>
        <p:nvPicPr>
          <p:cNvPr id="16" name="Picture 15">
            <a:extLst>
              <a:ext uri="{FF2B5EF4-FFF2-40B4-BE49-F238E27FC236}">
                <a16:creationId xmlns:a16="http://schemas.microsoft.com/office/drawing/2014/main" id="{8458780D-D135-2749-8F2C-A020B07EA69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77205" y="3617545"/>
            <a:ext cx="867666" cy="867666"/>
          </a:xfrm>
          <a:prstGeom prst="rect">
            <a:avLst/>
          </a:prstGeom>
        </p:spPr>
      </p:pic>
      <p:pic>
        <p:nvPicPr>
          <p:cNvPr id="7" name="Picture 6">
            <a:extLst>
              <a:ext uri="{FF2B5EF4-FFF2-40B4-BE49-F238E27FC236}">
                <a16:creationId xmlns:a16="http://schemas.microsoft.com/office/drawing/2014/main" id="{BE8DF831-BF4C-FF45-8E77-D77302148A3B}"/>
              </a:ext>
            </a:extLst>
          </p:cNvPr>
          <p:cNvPicPr>
            <a:picLocks noChangeAspect="1"/>
          </p:cNvPicPr>
          <p:nvPr/>
        </p:nvPicPr>
        <p:blipFill>
          <a:blip r:link="rId3"/>
          <a:stretch>
            <a:fillRect/>
          </a:stretch>
        </p:blipFill>
        <p:spPr>
          <a:xfrm>
            <a:off x="1270000" y="1270000"/>
            <a:ext cx="63500" cy="76200"/>
          </a:xfrm>
          <a:prstGeom prst="rect">
            <a:avLst/>
          </a:prstGeom>
        </p:spPr>
      </p:pic>
      <p:pic>
        <p:nvPicPr>
          <p:cNvPr id="17" name="Picture 16">
            <a:extLst>
              <a:ext uri="{FF2B5EF4-FFF2-40B4-BE49-F238E27FC236}">
                <a16:creationId xmlns:a16="http://schemas.microsoft.com/office/drawing/2014/main" id="{0F9DB684-5D9E-F046-88F1-BCFDAE5415F7}"/>
              </a:ext>
            </a:extLst>
          </p:cNvPr>
          <p:cNvPicPr>
            <a:picLocks noChangeAspect="1"/>
          </p:cNvPicPr>
          <p:nvPr/>
        </p:nvPicPr>
        <p:blipFill>
          <a:blip r:link="rId3"/>
          <a:stretch>
            <a:fillRect/>
          </a:stretch>
        </p:blipFill>
        <p:spPr>
          <a:xfrm>
            <a:off x="1270000" y="1270000"/>
            <a:ext cx="63500" cy="76200"/>
          </a:xfrm>
          <a:prstGeom prst="rect">
            <a:avLst/>
          </a:prstGeom>
        </p:spPr>
      </p:pic>
      <p:pic>
        <p:nvPicPr>
          <p:cNvPr id="18" name="Picture 17">
            <a:extLst>
              <a:ext uri="{FF2B5EF4-FFF2-40B4-BE49-F238E27FC236}">
                <a16:creationId xmlns:a16="http://schemas.microsoft.com/office/drawing/2014/main" id="{A134DD05-369E-4F4B-B787-3BE8057AC557}"/>
              </a:ext>
            </a:extLst>
          </p:cNvPr>
          <p:cNvPicPr>
            <a:picLocks noChangeAspect="1"/>
          </p:cNvPicPr>
          <p:nvPr/>
        </p:nvPicPr>
        <p:blipFill>
          <a:blip r:link="rId3"/>
          <a:stretch>
            <a:fillRect/>
          </a:stretch>
        </p:blipFill>
        <p:spPr>
          <a:xfrm>
            <a:off x="1270000" y="1270000"/>
            <a:ext cx="63500" cy="76200"/>
          </a:xfrm>
          <a:prstGeom prst="rect">
            <a:avLst/>
          </a:prstGeom>
        </p:spPr>
      </p:pic>
      <p:pic>
        <p:nvPicPr>
          <p:cNvPr id="19" name="Picture 18">
            <a:extLst>
              <a:ext uri="{FF2B5EF4-FFF2-40B4-BE49-F238E27FC236}">
                <a16:creationId xmlns:a16="http://schemas.microsoft.com/office/drawing/2014/main" id="{B927DF12-8DA7-B44D-B8F4-240C38F806DD}"/>
              </a:ext>
            </a:extLst>
          </p:cNvPr>
          <p:cNvPicPr>
            <a:picLocks noChangeAspect="1"/>
          </p:cNvPicPr>
          <p:nvPr/>
        </p:nvPicPr>
        <p:blipFill>
          <a:blip r:link="rId2"/>
          <a:stretch>
            <a:fillRect/>
          </a:stretch>
        </p:blipFill>
        <p:spPr>
          <a:xfrm>
            <a:off x="1270000" y="1270000"/>
            <a:ext cx="63500" cy="76200"/>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DF2BCFBC-1005-C84C-B8F8-4C2C09563292}"/>
              </a:ext>
            </a:extLst>
          </p:cNvPr>
          <p:cNvSpPr txBox="1">
            <a:spLocks/>
          </p:cNvSpPr>
          <p:nvPr/>
        </p:nvSpPr>
        <p:spPr>
          <a:xfrm>
            <a:off x="448307" y="-12766"/>
            <a:ext cx="8040756" cy="70586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3200" dirty="0">
                <a:solidFill>
                  <a:srgbClr val="000090"/>
                </a:solidFill>
              </a:rPr>
              <a:t>Solving the Puzzle</a:t>
            </a:r>
            <a:endParaRPr lang="en-US" sz="3200" dirty="0"/>
          </a:p>
        </p:txBody>
      </p:sp>
      <p:sp>
        <p:nvSpPr>
          <p:cNvPr id="28" name="Content Placeholder 4">
            <a:extLst>
              <a:ext uri="{FF2B5EF4-FFF2-40B4-BE49-F238E27FC236}">
                <a16:creationId xmlns:a16="http://schemas.microsoft.com/office/drawing/2014/main" id="{B3607782-B4BA-714B-9712-03455D96543D}"/>
              </a:ext>
            </a:extLst>
          </p:cNvPr>
          <p:cNvSpPr>
            <a:spLocks noGrp="1"/>
          </p:cNvSpPr>
          <p:nvPr>
            <p:ph idx="1"/>
          </p:nvPr>
        </p:nvSpPr>
        <p:spPr>
          <a:xfrm>
            <a:off x="99142" y="515470"/>
            <a:ext cx="8825678" cy="739091"/>
          </a:xfrm>
        </p:spPr>
        <p:txBody>
          <a:bodyPr>
            <a:noAutofit/>
          </a:bodyPr>
          <a:lstStyle/>
          <a:p>
            <a:pPr marL="0" indent="0" algn="ctr">
              <a:spcBef>
                <a:spcPts val="0"/>
              </a:spcBef>
              <a:buNone/>
            </a:pPr>
            <a:r>
              <a:rPr lang="en-US" sz="1600" dirty="0">
                <a:solidFill>
                  <a:srgbClr val="0432FF"/>
                </a:solidFill>
              </a:rPr>
              <a:t>RHIC </a:t>
            </a:r>
            <a:r>
              <a:rPr lang="en-US" sz="1600" dirty="0" err="1">
                <a:solidFill>
                  <a:srgbClr val="0432FF"/>
                </a:solidFill>
              </a:rPr>
              <a:t>cryo</a:t>
            </a:r>
            <a:r>
              <a:rPr lang="en-US" sz="1600" dirty="0">
                <a:solidFill>
                  <a:srgbClr val="0432FF"/>
                </a:solidFill>
              </a:rPr>
              <a:t> system extended operation for LEReC mid-September and we used it to find the culprit: </a:t>
            </a:r>
          </a:p>
          <a:p>
            <a:pPr marL="0" indent="0" algn="ctr">
              <a:spcBef>
                <a:spcPts val="0"/>
              </a:spcBef>
              <a:buNone/>
            </a:pPr>
            <a:r>
              <a:rPr lang="en-US" sz="1600" i="1" dirty="0">
                <a:solidFill>
                  <a:srgbClr val="0432FF"/>
                </a:solidFill>
              </a:rPr>
              <a:t>THz noise in the electron beam (300-fold above the shot noise!) dwarfing the ion beam imprint.</a:t>
            </a:r>
          </a:p>
          <a:p>
            <a:pPr marL="0" indent="0" algn="ctr">
              <a:spcBef>
                <a:spcPts val="0"/>
              </a:spcBef>
              <a:buNone/>
            </a:pPr>
            <a:r>
              <a:rPr lang="en-US" sz="1600" dirty="0">
                <a:solidFill>
                  <a:srgbClr val="0432FF"/>
                </a:solidFill>
              </a:rPr>
              <a:t> </a:t>
            </a:r>
            <a:r>
              <a:rPr lang="en-US" sz="1600" b="1" dirty="0">
                <a:solidFill>
                  <a:srgbClr val="0432FF"/>
                </a:solidFill>
              </a:rPr>
              <a:t>This was not a failure of the FEL-based CeC concept, but unexpected excessive noise in the beam</a:t>
            </a:r>
          </a:p>
          <a:p>
            <a:pPr marL="0" indent="0" algn="ctr">
              <a:spcBef>
                <a:spcPts val="0"/>
              </a:spcBef>
              <a:buNone/>
            </a:pPr>
            <a:endParaRPr lang="en-US" sz="1600" dirty="0">
              <a:solidFill>
                <a:srgbClr val="0432FF"/>
              </a:solidFill>
            </a:endParaRPr>
          </a:p>
        </p:txBody>
      </p:sp>
      <p:pic>
        <p:nvPicPr>
          <p:cNvPr id="29" name="Picture 28">
            <a:extLst>
              <a:ext uri="{FF2B5EF4-FFF2-40B4-BE49-F238E27FC236}">
                <a16:creationId xmlns:a16="http://schemas.microsoft.com/office/drawing/2014/main" id="{ED3C2D4D-46A9-D141-94C5-176EE97A6F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10525"/>
            <a:ext cx="4917563" cy="1812231"/>
          </a:xfrm>
          <a:prstGeom prst="rect">
            <a:avLst/>
          </a:prstGeom>
        </p:spPr>
      </p:pic>
      <p:sp>
        <p:nvSpPr>
          <p:cNvPr id="25" name="Rectangle 24">
            <a:extLst>
              <a:ext uri="{FF2B5EF4-FFF2-40B4-BE49-F238E27FC236}">
                <a16:creationId xmlns:a16="http://schemas.microsoft.com/office/drawing/2014/main" id="{61F82F34-A499-234F-8653-B50DFA3F0DA0}"/>
              </a:ext>
            </a:extLst>
          </p:cNvPr>
          <p:cNvSpPr/>
          <p:nvPr/>
        </p:nvSpPr>
        <p:spPr>
          <a:xfrm>
            <a:off x="672418" y="1416024"/>
            <a:ext cx="3961341" cy="646331"/>
          </a:xfrm>
          <a:prstGeom prst="rect">
            <a:avLst/>
          </a:prstGeom>
        </p:spPr>
        <p:txBody>
          <a:bodyPr wrap="none">
            <a:spAutoFit/>
          </a:bodyPr>
          <a:lstStyle/>
          <a:p>
            <a:r>
              <a:rPr lang="en-US" dirty="0">
                <a:solidFill>
                  <a:srgbClr val="002060"/>
                </a:solidFill>
                <a:latin typeface="Times New Roman" panose="02020603050405020304" pitchFamily="18" charset="0"/>
                <a:cs typeface="Times New Roman" panose="02020603050405020304" pitchFamily="18" charset="0"/>
              </a:rPr>
              <a:t>Uncompressed bunch: </a:t>
            </a:r>
          </a:p>
          <a:p>
            <a:r>
              <a:rPr lang="en-US" dirty="0">
                <a:solidFill>
                  <a:srgbClr val="002060"/>
                </a:solidFill>
                <a:latin typeface="Times New Roman" panose="02020603050405020304" pitchFamily="18" charset="0"/>
                <a:cs typeface="Times New Roman" panose="02020603050405020304" pitchFamily="18" charset="0"/>
              </a:rPr>
              <a:t>simulations and experiment in Sept 2018</a:t>
            </a:r>
          </a:p>
        </p:txBody>
      </p:sp>
      <p:sp>
        <p:nvSpPr>
          <p:cNvPr id="54" name="Rectangle 53">
            <a:extLst>
              <a:ext uri="{FF2B5EF4-FFF2-40B4-BE49-F238E27FC236}">
                <a16:creationId xmlns:a16="http://schemas.microsoft.com/office/drawing/2014/main" id="{7C222866-3EF3-914C-88EA-9BE87F6D7426}"/>
              </a:ext>
            </a:extLst>
          </p:cNvPr>
          <p:cNvSpPr/>
          <p:nvPr/>
        </p:nvSpPr>
        <p:spPr>
          <a:xfrm>
            <a:off x="75172" y="5807377"/>
            <a:ext cx="4756866" cy="830997"/>
          </a:xfrm>
          <a:prstGeom prst="rect">
            <a:avLst/>
          </a:prstGeom>
          <a:solidFill>
            <a:schemeClr val="bg1"/>
          </a:solidFill>
        </p:spPr>
        <p:txBody>
          <a:bodyPr wrap="square">
            <a:spAutoFit/>
          </a:bodyPr>
          <a:lstStyle/>
          <a:p>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Measured time profiles of 1.75 MeV electron bunches with 0.45 nC to 0.7 nC;  (b) Seven measured overlapping spectra and PCI spectrum simulated by SPACE (slightly elevated yellow line); (c) Clip shows a 30-psec fragment of seven measured relative density modulations.</a:t>
            </a:r>
            <a:r>
              <a:rPr lang="en-US" sz="1200" dirty="0">
                <a:solidFill>
                  <a:srgbClr val="002060"/>
                </a:solidFill>
                <a:latin typeface="Times New Roman" panose="02020603050405020304" pitchFamily="18" charset="0"/>
                <a:cs typeface="Times New Roman" panose="02020603050405020304" pitchFamily="18" charset="0"/>
              </a:rPr>
              <a:t> </a:t>
            </a:r>
          </a:p>
        </p:txBody>
      </p:sp>
      <p:sp>
        <p:nvSpPr>
          <p:cNvPr id="55" name="TextBox 54">
            <a:extLst>
              <a:ext uri="{FF2B5EF4-FFF2-40B4-BE49-F238E27FC236}">
                <a16:creationId xmlns:a16="http://schemas.microsoft.com/office/drawing/2014/main" id="{D45CF06B-22EE-414F-99EC-85EA531EC604}"/>
              </a:ext>
            </a:extLst>
          </p:cNvPr>
          <p:cNvSpPr txBox="1"/>
          <p:nvPr/>
        </p:nvSpPr>
        <p:spPr>
          <a:xfrm>
            <a:off x="1921519" y="1254442"/>
            <a:ext cx="481325" cy="323165"/>
          </a:xfrm>
          <a:prstGeom prst="rect">
            <a:avLst/>
          </a:prstGeom>
          <a:noFill/>
        </p:spPr>
        <p:txBody>
          <a:bodyPr wrap="square" rtlCol="0">
            <a:spAutoFit/>
          </a:bodyPr>
          <a:lstStyle/>
          <a:p>
            <a:r>
              <a:rPr lang="en-US" sz="1500">
                <a:solidFill>
                  <a:schemeClr val="bg1"/>
                </a:solidFill>
                <a:latin typeface="Times New Roman" panose="02020603050405020304" pitchFamily="18" charset="0"/>
                <a:cs typeface="Times New Roman" panose="02020603050405020304" pitchFamily="18" charset="0"/>
              </a:rPr>
              <a:t>(a)</a:t>
            </a:r>
          </a:p>
        </p:txBody>
      </p:sp>
      <p:pic>
        <p:nvPicPr>
          <p:cNvPr id="56" name="Picture 55">
            <a:extLst>
              <a:ext uri="{FF2B5EF4-FFF2-40B4-BE49-F238E27FC236}">
                <a16:creationId xmlns:a16="http://schemas.microsoft.com/office/drawing/2014/main" id="{6E97E177-D493-7E48-914A-74FA270C0434}"/>
              </a:ext>
            </a:extLst>
          </p:cNvPr>
          <p:cNvPicPr>
            <a:picLocks noChangeAspect="1"/>
          </p:cNvPicPr>
          <p:nvPr/>
        </p:nvPicPr>
        <p:blipFill>
          <a:blip r:embed="rId3"/>
          <a:stretch>
            <a:fillRect/>
          </a:stretch>
        </p:blipFill>
        <p:spPr>
          <a:xfrm>
            <a:off x="298175" y="3894116"/>
            <a:ext cx="4730793" cy="1837067"/>
          </a:xfrm>
          <a:prstGeom prst="rect">
            <a:avLst/>
          </a:prstGeom>
        </p:spPr>
      </p:pic>
      <p:grpSp>
        <p:nvGrpSpPr>
          <p:cNvPr id="63" name="Group 62">
            <a:extLst>
              <a:ext uri="{FF2B5EF4-FFF2-40B4-BE49-F238E27FC236}">
                <a16:creationId xmlns:a16="http://schemas.microsoft.com/office/drawing/2014/main" id="{BD9FE71D-9B87-3A40-B62C-39AACF1FF0A7}"/>
              </a:ext>
            </a:extLst>
          </p:cNvPr>
          <p:cNvGrpSpPr/>
          <p:nvPr/>
        </p:nvGrpSpPr>
        <p:grpSpPr>
          <a:xfrm>
            <a:off x="3159624" y="1647900"/>
            <a:ext cx="5611817" cy="3060743"/>
            <a:chOff x="3138201" y="1628667"/>
            <a:chExt cx="5611817" cy="3060743"/>
          </a:xfrm>
        </p:grpSpPr>
        <p:pic>
          <p:nvPicPr>
            <p:cNvPr id="53" name="Picture 52">
              <a:extLst>
                <a:ext uri="{FF2B5EF4-FFF2-40B4-BE49-F238E27FC236}">
                  <a16:creationId xmlns:a16="http://schemas.microsoft.com/office/drawing/2014/main" id="{68FB8263-1596-8A47-8188-CB650FF2BB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78" t="-7064" r="55706" b="22238"/>
            <a:stretch/>
          </p:blipFill>
          <p:spPr>
            <a:xfrm>
              <a:off x="5173459" y="1628667"/>
              <a:ext cx="3576559" cy="2626746"/>
            </a:xfrm>
            <a:prstGeom prst="rect">
              <a:avLst/>
            </a:prstGeom>
          </p:spPr>
        </p:pic>
        <p:sp>
          <p:nvSpPr>
            <p:cNvPr id="61" name="Right Arrow 60">
              <a:extLst>
                <a:ext uri="{FF2B5EF4-FFF2-40B4-BE49-F238E27FC236}">
                  <a16:creationId xmlns:a16="http://schemas.microsoft.com/office/drawing/2014/main" id="{D75A186B-A340-3B4B-9B8D-FCD2DFA98C8F}"/>
                </a:ext>
              </a:extLst>
            </p:cNvPr>
            <p:cNvSpPr/>
            <p:nvPr/>
          </p:nvSpPr>
          <p:spPr>
            <a:xfrm rot="20033874">
              <a:off x="3138201" y="4035407"/>
              <a:ext cx="1936906" cy="654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5B1DDE4-E370-D747-8BA4-DDE1FDCA2A7B}"/>
                </a:ext>
              </a:extLst>
            </p:cNvPr>
            <p:cNvSpPr/>
            <p:nvPr/>
          </p:nvSpPr>
          <p:spPr>
            <a:xfrm rot="20047204">
              <a:off x="3295386" y="4276941"/>
              <a:ext cx="1365446" cy="276999"/>
            </a:xfrm>
            <a:prstGeom prst="rect">
              <a:avLst/>
            </a:prstGeom>
            <a:solidFill>
              <a:schemeClr val="bg1"/>
            </a:solidFill>
          </p:spPr>
          <p:txBody>
            <a:bodyPr wrap="square">
              <a:spAutoFit/>
            </a:bodyPr>
            <a:lstStyle/>
            <a:p>
              <a:r>
                <a:rPr lang="en-US" sz="1200">
                  <a:solidFill>
                    <a:srgbClr val="002060"/>
                  </a:solidFill>
                  <a:latin typeface="Times New Roman" panose="02020603050405020304" pitchFamily="18" charset="0"/>
                  <a:cs typeface="Times New Roman" panose="02020603050405020304" pitchFamily="18" charset="0"/>
                </a:rPr>
                <a:t>20-X compression</a:t>
              </a:r>
            </a:p>
          </p:txBody>
        </p:sp>
      </p:grpSp>
      <p:grpSp>
        <p:nvGrpSpPr>
          <p:cNvPr id="2" name="Group 1">
            <a:extLst>
              <a:ext uri="{FF2B5EF4-FFF2-40B4-BE49-F238E27FC236}">
                <a16:creationId xmlns:a16="http://schemas.microsoft.com/office/drawing/2014/main" id="{CE922906-3983-FD40-828F-67E2C00EE112}"/>
              </a:ext>
            </a:extLst>
          </p:cNvPr>
          <p:cNvGrpSpPr/>
          <p:nvPr/>
        </p:nvGrpSpPr>
        <p:grpSpPr>
          <a:xfrm>
            <a:off x="5028968" y="1429726"/>
            <a:ext cx="4137682" cy="3675466"/>
            <a:chOff x="5028968" y="1429726"/>
            <a:chExt cx="4137682" cy="3675466"/>
          </a:xfrm>
        </p:grpSpPr>
        <p:grpSp>
          <p:nvGrpSpPr>
            <p:cNvPr id="71" name="Group 70">
              <a:extLst>
                <a:ext uri="{FF2B5EF4-FFF2-40B4-BE49-F238E27FC236}">
                  <a16:creationId xmlns:a16="http://schemas.microsoft.com/office/drawing/2014/main" id="{4293C1C3-1C77-7C4F-A526-75B648C80A4E}"/>
                </a:ext>
              </a:extLst>
            </p:cNvPr>
            <p:cNvGrpSpPr/>
            <p:nvPr/>
          </p:nvGrpSpPr>
          <p:grpSpPr>
            <a:xfrm>
              <a:off x="5028968" y="1429726"/>
              <a:ext cx="3761530" cy="3675466"/>
              <a:chOff x="5028968" y="1455126"/>
              <a:chExt cx="3761530" cy="3675466"/>
            </a:xfrm>
          </p:grpSpPr>
          <p:pic>
            <p:nvPicPr>
              <p:cNvPr id="52" name="Picture 51">
                <a:extLst>
                  <a:ext uri="{FF2B5EF4-FFF2-40B4-BE49-F238E27FC236}">
                    <a16:creationId xmlns:a16="http://schemas.microsoft.com/office/drawing/2014/main" id="{666B5DBB-3D5D-6D4F-88D2-294D37FFA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953" t="47394" r="14219" b="16146"/>
              <a:stretch/>
            </p:blipFill>
            <p:spPr>
              <a:xfrm>
                <a:off x="5152037" y="2127026"/>
                <a:ext cx="3619404" cy="3003566"/>
              </a:xfrm>
              <a:prstGeom prst="rect">
                <a:avLst/>
              </a:prstGeom>
            </p:spPr>
          </p:pic>
          <p:sp>
            <p:nvSpPr>
              <p:cNvPr id="65" name="Rectangle 64">
                <a:extLst>
                  <a:ext uri="{FF2B5EF4-FFF2-40B4-BE49-F238E27FC236}">
                    <a16:creationId xmlns:a16="http://schemas.microsoft.com/office/drawing/2014/main" id="{20CAA0B9-AA50-E140-A3FF-5146B8711548}"/>
                  </a:ext>
                </a:extLst>
              </p:cNvPr>
              <p:cNvSpPr/>
              <p:nvPr/>
            </p:nvSpPr>
            <p:spPr>
              <a:xfrm>
                <a:off x="5028968" y="1455126"/>
                <a:ext cx="3761530" cy="584775"/>
              </a:xfrm>
              <a:prstGeom prst="rect">
                <a:avLst/>
              </a:prstGeom>
              <a:solidFill>
                <a:schemeClr val="bg1"/>
              </a:solidFill>
            </p:spPr>
            <p:txBody>
              <a:bodyPr wrap="square">
                <a:spAutoFit/>
              </a:bodyPr>
              <a:lstStyle/>
              <a:p>
                <a:r>
                  <a:rPr lang="en-US" sz="1600" dirty="0">
                    <a:solidFill>
                      <a:srgbClr val="002060"/>
                    </a:solidFill>
                    <a:latin typeface="Times New Roman" panose="02020603050405020304" pitchFamily="18" charset="0"/>
                    <a:cs typeface="Times New Roman" panose="02020603050405020304" pitchFamily="18" charset="0"/>
                  </a:rPr>
                  <a:t>Compressed beam simulation in CeC accelerator using Impact-T code @ NERSC</a:t>
                </a:r>
              </a:p>
            </p:txBody>
          </p:sp>
        </p:grpSp>
        <p:sp>
          <p:nvSpPr>
            <p:cNvPr id="59" name="Rectangle 58">
              <a:extLst>
                <a:ext uri="{FF2B5EF4-FFF2-40B4-BE49-F238E27FC236}">
                  <a16:creationId xmlns:a16="http://schemas.microsoft.com/office/drawing/2014/main" id="{B1B299CE-F4B1-DC4D-9C9E-97452260B518}"/>
                </a:ext>
              </a:extLst>
            </p:cNvPr>
            <p:cNvSpPr/>
            <p:nvPr/>
          </p:nvSpPr>
          <p:spPr>
            <a:xfrm>
              <a:off x="6280485" y="1936668"/>
              <a:ext cx="2886165" cy="461665"/>
            </a:xfrm>
            <a:prstGeom prst="rect">
              <a:avLst/>
            </a:prstGeom>
            <a:noFill/>
            <a:ln>
              <a:noFill/>
            </a:ln>
          </p:spPr>
          <p:txBody>
            <a:bodyPr wrap="square">
              <a:spAutoFit/>
            </a:bodyPr>
            <a:lstStyle/>
            <a:p>
              <a:r>
                <a:rPr lang="en-US" sz="1200" dirty="0">
                  <a:solidFill>
                    <a:srgbClr val="0432FF"/>
                  </a:solidFill>
                  <a:latin typeface="Times New Roman" panose="02020603050405020304" pitchFamily="18" charset="0"/>
                  <a:cs typeface="Times New Roman" panose="02020603050405020304" pitchFamily="18" charset="0"/>
                </a:rPr>
                <a:t>Blue line – Run 18 lattice</a:t>
              </a:r>
            </a:p>
            <a:p>
              <a:r>
                <a:rPr lang="en-US" sz="1200" dirty="0">
                  <a:solidFill>
                    <a:srgbClr val="FF0000"/>
                  </a:solidFill>
                  <a:latin typeface="Times New Roman" panose="02020603050405020304" pitchFamily="18" charset="0"/>
                  <a:cs typeface="Times New Roman" panose="02020603050405020304" pitchFamily="18" charset="0"/>
                </a:rPr>
                <a:t>Red line – new lattice with suppressed PCI</a:t>
              </a:r>
            </a:p>
          </p:txBody>
        </p:sp>
      </p:grpSp>
      <p:sp>
        <p:nvSpPr>
          <p:cNvPr id="21" name="Rectangle 20">
            <a:extLst>
              <a:ext uri="{FF2B5EF4-FFF2-40B4-BE49-F238E27FC236}">
                <a16:creationId xmlns:a16="http://schemas.microsoft.com/office/drawing/2014/main" id="{4750040F-4B5A-B149-9866-7DFE025BF5AA}"/>
              </a:ext>
            </a:extLst>
          </p:cNvPr>
          <p:cNvSpPr/>
          <p:nvPr/>
        </p:nvSpPr>
        <p:spPr>
          <a:xfrm>
            <a:off x="5028968" y="5055366"/>
            <a:ext cx="4037370" cy="1631216"/>
          </a:xfrm>
          <a:prstGeom prst="rect">
            <a:avLst/>
          </a:prstGeom>
          <a:solidFill>
            <a:schemeClr val="bg1"/>
          </a:solidFill>
        </p:spPr>
        <p:txBody>
          <a:bodyPr wrap="squar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First we showed it in simulations that we can control noise level in the electron beam and confirmed this in the experiment</a:t>
            </a:r>
          </a:p>
          <a:p>
            <a:pPr algn="ctr"/>
            <a:r>
              <a:rPr lang="en-US" sz="2000" b="1" dirty="0">
                <a:solidFill>
                  <a:srgbClr val="FF0000"/>
                </a:solidFill>
                <a:latin typeface="Times New Roman" panose="02020603050405020304" pitchFamily="18" charset="0"/>
                <a:cs typeface="Times New Roman" panose="02020603050405020304" pitchFamily="18" charset="0"/>
              </a:rPr>
              <a:t>during a short run in Summer 2019</a:t>
            </a:r>
          </a:p>
        </p:txBody>
      </p:sp>
    </p:spTree>
    <p:extLst>
      <p:ext uri="{BB962C8B-B14F-4D97-AF65-F5344CB8AC3E}">
        <p14:creationId xmlns:p14="http://schemas.microsoft.com/office/powerpoint/2010/main" val="128469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PastedGraphic-1.pdf">
            <a:extLst>
              <a:ext uri="{FF2B5EF4-FFF2-40B4-BE49-F238E27FC236}">
                <a16:creationId xmlns:a16="http://schemas.microsoft.com/office/drawing/2014/main" id="{41521CC6-C6F9-C744-B9BF-64EF56D98D1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4A12B2F5-76D9-8C43-B8F9-1DB76E5FE9F1}"/>
              </a:ext>
            </a:extLst>
          </p:cNvPr>
          <p:cNvSpPr/>
          <p:nvPr/>
        </p:nvSpPr>
        <p:spPr>
          <a:xfrm>
            <a:off x="398043" y="623981"/>
            <a:ext cx="3526257" cy="646331"/>
          </a:xfrm>
          <a:prstGeom prst="rect">
            <a:avLst/>
          </a:prstGeom>
        </p:spPr>
        <p:txBody>
          <a:bodyPr wrap="square">
            <a:spAutoFit/>
          </a:bodyPr>
          <a:lstStyle/>
          <a:p>
            <a:pPr algn="ctr"/>
            <a:r>
              <a:rPr lang="en-US" sz="1200" b="1" dirty="0">
                <a:solidFill>
                  <a:srgbClr val="FF0000"/>
                </a:solidFill>
                <a:latin typeface="Times New Roman" panose="02020603050405020304" pitchFamily="18" charset="0"/>
                <a:cs typeface="Times New Roman" panose="02020603050405020304" pitchFamily="18" charset="0"/>
              </a:rPr>
              <a:t>Run 18 lattice and beam: 0.6 nC per bunch </a:t>
            </a:r>
          </a:p>
          <a:p>
            <a:pPr algn="ctr"/>
            <a:r>
              <a:rPr lang="en-US" sz="1200" dirty="0">
                <a:solidFill>
                  <a:srgbClr val="FF0000"/>
                </a:solidFill>
                <a:latin typeface="Times New Roman" panose="02020603050405020304" pitchFamily="18" charset="0"/>
                <a:cs typeface="Times New Roman" panose="02020603050405020304" pitchFamily="18" charset="0"/>
              </a:rPr>
              <a:t>Large signal of 2,500 V/A ~ 250-fold above base  line. Can be seen both on scope and measured easily</a:t>
            </a:r>
          </a:p>
        </p:txBody>
      </p:sp>
      <p:pic>
        <p:nvPicPr>
          <p:cNvPr id="3" name="Picture 2">
            <a:extLst>
              <a:ext uri="{FF2B5EF4-FFF2-40B4-BE49-F238E27FC236}">
                <a16:creationId xmlns:a16="http://schemas.microsoft.com/office/drawing/2014/main" id="{A662B8F5-CFB6-C543-9F70-B54C4B5E20A0}"/>
              </a:ext>
            </a:extLst>
          </p:cNvPr>
          <p:cNvPicPr>
            <a:picLocks noChangeAspect="1"/>
          </p:cNvPicPr>
          <p:nvPr/>
        </p:nvPicPr>
        <p:blipFill>
          <a:blip r:embed="rId2"/>
          <a:stretch>
            <a:fillRect/>
          </a:stretch>
        </p:blipFill>
        <p:spPr>
          <a:xfrm>
            <a:off x="480168" y="1286844"/>
            <a:ext cx="3362005" cy="1799580"/>
          </a:xfrm>
          <a:prstGeom prst="rect">
            <a:avLst/>
          </a:prstGeom>
        </p:spPr>
      </p:pic>
      <p:pic>
        <p:nvPicPr>
          <p:cNvPr id="18" name="Picture 17">
            <a:extLst>
              <a:ext uri="{FF2B5EF4-FFF2-40B4-BE49-F238E27FC236}">
                <a16:creationId xmlns:a16="http://schemas.microsoft.com/office/drawing/2014/main" id="{4E86DE31-D5DD-A041-B007-A7B8A7AD9681}"/>
              </a:ext>
            </a:extLst>
          </p:cNvPr>
          <p:cNvPicPr/>
          <p:nvPr/>
        </p:nvPicPr>
        <p:blipFill>
          <a:blip r:embed="rId3"/>
          <a:stretch>
            <a:fillRect/>
          </a:stretch>
        </p:blipFill>
        <p:spPr>
          <a:xfrm>
            <a:off x="5340773" y="631460"/>
            <a:ext cx="2825750" cy="2811145"/>
          </a:xfrm>
          <a:prstGeom prst="rect">
            <a:avLst/>
          </a:prstGeom>
        </p:spPr>
      </p:pic>
      <p:pic>
        <p:nvPicPr>
          <p:cNvPr id="19" name="Picture 18">
            <a:extLst>
              <a:ext uri="{FF2B5EF4-FFF2-40B4-BE49-F238E27FC236}">
                <a16:creationId xmlns:a16="http://schemas.microsoft.com/office/drawing/2014/main" id="{9779BCA1-7370-DE41-93A0-849BB8D1E2B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8275" y="3220944"/>
            <a:ext cx="2743200" cy="2743200"/>
          </a:xfrm>
          <a:prstGeom prst="rect">
            <a:avLst/>
          </a:prstGeom>
        </p:spPr>
      </p:pic>
      <p:pic>
        <p:nvPicPr>
          <p:cNvPr id="20" name="Picture 19">
            <a:extLst>
              <a:ext uri="{FF2B5EF4-FFF2-40B4-BE49-F238E27FC236}">
                <a16:creationId xmlns:a16="http://schemas.microsoft.com/office/drawing/2014/main" id="{AA5B68C6-4493-6B4A-9687-392979A30340}"/>
              </a:ext>
            </a:extLst>
          </p:cNvPr>
          <p:cNvPicPr/>
          <p:nvPr/>
        </p:nvPicPr>
        <p:blipFill>
          <a:blip r:embed="rId5" cstate="screen">
            <a:extLst>
              <a:ext uri="{28A0092B-C50C-407E-A947-70E740481C1C}">
                <a14:useLocalDpi xmlns:a14="http://schemas.microsoft.com/office/drawing/2010/main"/>
              </a:ext>
            </a:extLst>
          </a:blip>
          <a:stretch>
            <a:fillRect/>
          </a:stretch>
        </p:blipFill>
        <p:spPr>
          <a:xfrm>
            <a:off x="3175106" y="3481294"/>
            <a:ext cx="2482850" cy="2482850"/>
          </a:xfrm>
          <a:prstGeom prst="rect">
            <a:avLst/>
          </a:prstGeom>
        </p:spPr>
      </p:pic>
      <p:sp>
        <p:nvSpPr>
          <p:cNvPr id="10" name="Oval 9">
            <a:extLst>
              <a:ext uri="{FF2B5EF4-FFF2-40B4-BE49-F238E27FC236}">
                <a16:creationId xmlns:a16="http://schemas.microsoft.com/office/drawing/2014/main" id="{BF980A64-F472-374B-A6FE-093B204461B4}"/>
              </a:ext>
            </a:extLst>
          </p:cNvPr>
          <p:cNvSpPr/>
          <p:nvPr/>
        </p:nvSpPr>
        <p:spPr>
          <a:xfrm>
            <a:off x="1365250" y="5413512"/>
            <a:ext cx="546100" cy="439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88D2C72E-267E-0D4E-873B-2367262738C3}"/>
              </a:ext>
            </a:extLst>
          </p:cNvPr>
          <p:cNvSpPr/>
          <p:nvPr/>
        </p:nvSpPr>
        <p:spPr>
          <a:xfrm rot="20834685">
            <a:off x="1993400" y="5098481"/>
            <a:ext cx="114935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225A435D-3068-9744-8D2A-43BAF86C9363}"/>
              </a:ext>
            </a:extLst>
          </p:cNvPr>
          <p:cNvSpPr/>
          <p:nvPr/>
        </p:nvSpPr>
        <p:spPr>
          <a:xfrm>
            <a:off x="501650" y="1926663"/>
            <a:ext cx="3086100" cy="486373"/>
          </a:xfrm>
          <a:custGeom>
            <a:avLst/>
            <a:gdLst>
              <a:gd name="connsiteX0" fmla="*/ 0 w 3086100"/>
              <a:gd name="connsiteY0" fmla="*/ 90530 h 516361"/>
              <a:gd name="connsiteX1" fmla="*/ 95250 w 3086100"/>
              <a:gd name="connsiteY1" fmla="*/ 319130 h 516361"/>
              <a:gd name="connsiteX2" fmla="*/ 158750 w 3086100"/>
              <a:gd name="connsiteY2" fmla="*/ 515980 h 516361"/>
              <a:gd name="connsiteX3" fmla="*/ 368300 w 3086100"/>
              <a:gd name="connsiteY3" fmla="*/ 268330 h 516361"/>
              <a:gd name="connsiteX4" fmla="*/ 723900 w 3086100"/>
              <a:gd name="connsiteY4" fmla="*/ 39730 h 516361"/>
              <a:gd name="connsiteX5" fmla="*/ 1498600 w 3086100"/>
              <a:gd name="connsiteY5" fmla="*/ 33380 h 516361"/>
              <a:gd name="connsiteX6" fmla="*/ 1587500 w 3086100"/>
              <a:gd name="connsiteY6" fmla="*/ 376280 h 516361"/>
              <a:gd name="connsiteX7" fmla="*/ 1663700 w 3086100"/>
              <a:gd name="connsiteY7" fmla="*/ 503280 h 516361"/>
              <a:gd name="connsiteX8" fmla="*/ 1905000 w 3086100"/>
              <a:gd name="connsiteY8" fmla="*/ 274680 h 516361"/>
              <a:gd name="connsiteX9" fmla="*/ 2146300 w 3086100"/>
              <a:gd name="connsiteY9" fmla="*/ 71480 h 516361"/>
              <a:gd name="connsiteX10" fmla="*/ 2520950 w 3086100"/>
              <a:gd name="connsiteY10" fmla="*/ 14330 h 516361"/>
              <a:gd name="connsiteX11" fmla="*/ 2933700 w 3086100"/>
              <a:gd name="connsiteY11" fmla="*/ 33380 h 516361"/>
              <a:gd name="connsiteX12" fmla="*/ 3086100 w 3086100"/>
              <a:gd name="connsiteY12" fmla="*/ 58780 h 516361"/>
              <a:gd name="connsiteX13" fmla="*/ 3086100 w 3086100"/>
              <a:gd name="connsiteY13" fmla="*/ 58780 h 516361"/>
              <a:gd name="connsiteX0" fmla="*/ 0 w 3086100"/>
              <a:gd name="connsiteY0" fmla="*/ 90530 h 516011"/>
              <a:gd name="connsiteX1" fmla="*/ 63500 w 3086100"/>
              <a:gd name="connsiteY1" fmla="*/ 284205 h 516011"/>
              <a:gd name="connsiteX2" fmla="*/ 158750 w 3086100"/>
              <a:gd name="connsiteY2" fmla="*/ 515980 h 516011"/>
              <a:gd name="connsiteX3" fmla="*/ 368300 w 3086100"/>
              <a:gd name="connsiteY3" fmla="*/ 268330 h 516011"/>
              <a:gd name="connsiteX4" fmla="*/ 723900 w 3086100"/>
              <a:gd name="connsiteY4" fmla="*/ 39730 h 516011"/>
              <a:gd name="connsiteX5" fmla="*/ 1498600 w 3086100"/>
              <a:gd name="connsiteY5" fmla="*/ 33380 h 516011"/>
              <a:gd name="connsiteX6" fmla="*/ 1587500 w 3086100"/>
              <a:gd name="connsiteY6" fmla="*/ 376280 h 516011"/>
              <a:gd name="connsiteX7" fmla="*/ 1663700 w 3086100"/>
              <a:gd name="connsiteY7" fmla="*/ 503280 h 516011"/>
              <a:gd name="connsiteX8" fmla="*/ 1905000 w 3086100"/>
              <a:gd name="connsiteY8" fmla="*/ 274680 h 516011"/>
              <a:gd name="connsiteX9" fmla="*/ 2146300 w 3086100"/>
              <a:gd name="connsiteY9" fmla="*/ 71480 h 516011"/>
              <a:gd name="connsiteX10" fmla="*/ 2520950 w 3086100"/>
              <a:gd name="connsiteY10" fmla="*/ 14330 h 516011"/>
              <a:gd name="connsiteX11" fmla="*/ 2933700 w 3086100"/>
              <a:gd name="connsiteY11" fmla="*/ 33380 h 516011"/>
              <a:gd name="connsiteX12" fmla="*/ 3086100 w 3086100"/>
              <a:gd name="connsiteY12" fmla="*/ 58780 h 516011"/>
              <a:gd name="connsiteX13" fmla="*/ 3086100 w 3086100"/>
              <a:gd name="connsiteY13" fmla="*/ 58780 h 516011"/>
              <a:gd name="connsiteX0" fmla="*/ 0 w 3086100"/>
              <a:gd name="connsiteY0" fmla="*/ 90530 h 505965"/>
              <a:gd name="connsiteX1" fmla="*/ 63500 w 3086100"/>
              <a:gd name="connsiteY1" fmla="*/ 284205 h 505965"/>
              <a:gd name="connsiteX2" fmla="*/ 161925 w 3086100"/>
              <a:gd name="connsiteY2" fmla="*/ 490580 h 505965"/>
              <a:gd name="connsiteX3" fmla="*/ 368300 w 3086100"/>
              <a:gd name="connsiteY3" fmla="*/ 268330 h 505965"/>
              <a:gd name="connsiteX4" fmla="*/ 723900 w 3086100"/>
              <a:gd name="connsiteY4" fmla="*/ 39730 h 505965"/>
              <a:gd name="connsiteX5" fmla="*/ 1498600 w 3086100"/>
              <a:gd name="connsiteY5" fmla="*/ 33380 h 505965"/>
              <a:gd name="connsiteX6" fmla="*/ 1587500 w 3086100"/>
              <a:gd name="connsiteY6" fmla="*/ 376280 h 505965"/>
              <a:gd name="connsiteX7" fmla="*/ 1663700 w 3086100"/>
              <a:gd name="connsiteY7" fmla="*/ 503280 h 505965"/>
              <a:gd name="connsiteX8" fmla="*/ 1905000 w 3086100"/>
              <a:gd name="connsiteY8" fmla="*/ 274680 h 505965"/>
              <a:gd name="connsiteX9" fmla="*/ 2146300 w 3086100"/>
              <a:gd name="connsiteY9" fmla="*/ 71480 h 505965"/>
              <a:gd name="connsiteX10" fmla="*/ 2520950 w 3086100"/>
              <a:gd name="connsiteY10" fmla="*/ 14330 h 505965"/>
              <a:gd name="connsiteX11" fmla="*/ 2933700 w 3086100"/>
              <a:gd name="connsiteY11" fmla="*/ 33380 h 505965"/>
              <a:gd name="connsiteX12" fmla="*/ 3086100 w 3086100"/>
              <a:gd name="connsiteY12" fmla="*/ 58780 h 505965"/>
              <a:gd name="connsiteX13" fmla="*/ 3086100 w 3086100"/>
              <a:gd name="connsiteY13" fmla="*/ 58780 h 505965"/>
              <a:gd name="connsiteX0" fmla="*/ 0 w 3086100"/>
              <a:gd name="connsiteY0" fmla="*/ 84822 h 497627"/>
              <a:gd name="connsiteX1" fmla="*/ 63500 w 3086100"/>
              <a:gd name="connsiteY1" fmla="*/ 278497 h 497627"/>
              <a:gd name="connsiteX2" fmla="*/ 161925 w 3086100"/>
              <a:gd name="connsiteY2" fmla="*/ 484872 h 497627"/>
              <a:gd name="connsiteX3" fmla="*/ 368300 w 3086100"/>
              <a:gd name="connsiteY3" fmla="*/ 262622 h 497627"/>
              <a:gd name="connsiteX4" fmla="*/ 723900 w 3086100"/>
              <a:gd name="connsiteY4" fmla="*/ 34022 h 497627"/>
              <a:gd name="connsiteX5" fmla="*/ 1498600 w 3086100"/>
              <a:gd name="connsiteY5" fmla="*/ 27672 h 497627"/>
              <a:gd name="connsiteX6" fmla="*/ 1600200 w 3086100"/>
              <a:gd name="connsiteY6" fmla="*/ 288022 h 497627"/>
              <a:gd name="connsiteX7" fmla="*/ 1663700 w 3086100"/>
              <a:gd name="connsiteY7" fmla="*/ 497572 h 497627"/>
              <a:gd name="connsiteX8" fmla="*/ 1905000 w 3086100"/>
              <a:gd name="connsiteY8" fmla="*/ 268972 h 497627"/>
              <a:gd name="connsiteX9" fmla="*/ 2146300 w 3086100"/>
              <a:gd name="connsiteY9" fmla="*/ 65772 h 497627"/>
              <a:gd name="connsiteX10" fmla="*/ 2520950 w 3086100"/>
              <a:gd name="connsiteY10" fmla="*/ 8622 h 497627"/>
              <a:gd name="connsiteX11" fmla="*/ 2933700 w 3086100"/>
              <a:gd name="connsiteY11" fmla="*/ 27672 h 497627"/>
              <a:gd name="connsiteX12" fmla="*/ 3086100 w 3086100"/>
              <a:gd name="connsiteY12" fmla="*/ 53072 h 497627"/>
              <a:gd name="connsiteX13" fmla="*/ 3086100 w 3086100"/>
              <a:gd name="connsiteY13" fmla="*/ 53072 h 497627"/>
              <a:gd name="connsiteX0" fmla="*/ 0 w 3086100"/>
              <a:gd name="connsiteY0" fmla="*/ 84822 h 484908"/>
              <a:gd name="connsiteX1" fmla="*/ 63500 w 3086100"/>
              <a:gd name="connsiteY1" fmla="*/ 278497 h 484908"/>
              <a:gd name="connsiteX2" fmla="*/ 161925 w 3086100"/>
              <a:gd name="connsiteY2" fmla="*/ 484872 h 484908"/>
              <a:gd name="connsiteX3" fmla="*/ 368300 w 3086100"/>
              <a:gd name="connsiteY3" fmla="*/ 262622 h 484908"/>
              <a:gd name="connsiteX4" fmla="*/ 723900 w 3086100"/>
              <a:gd name="connsiteY4" fmla="*/ 34022 h 484908"/>
              <a:gd name="connsiteX5" fmla="*/ 1498600 w 3086100"/>
              <a:gd name="connsiteY5" fmla="*/ 27672 h 484908"/>
              <a:gd name="connsiteX6" fmla="*/ 1600200 w 3086100"/>
              <a:gd name="connsiteY6" fmla="*/ 288022 h 484908"/>
              <a:gd name="connsiteX7" fmla="*/ 1685925 w 3086100"/>
              <a:gd name="connsiteY7" fmla="*/ 478522 h 484908"/>
              <a:gd name="connsiteX8" fmla="*/ 1905000 w 3086100"/>
              <a:gd name="connsiteY8" fmla="*/ 268972 h 484908"/>
              <a:gd name="connsiteX9" fmla="*/ 2146300 w 3086100"/>
              <a:gd name="connsiteY9" fmla="*/ 65772 h 484908"/>
              <a:gd name="connsiteX10" fmla="*/ 2520950 w 3086100"/>
              <a:gd name="connsiteY10" fmla="*/ 8622 h 484908"/>
              <a:gd name="connsiteX11" fmla="*/ 2933700 w 3086100"/>
              <a:gd name="connsiteY11" fmla="*/ 27672 h 484908"/>
              <a:gd name="connsiteX12" fmla="*/ 3086100 w 3086100"/>
              <a:gd name="connsiteY12" fmla="*/ 53072 h 484908"/>
              <a:gd name="connsiteX13" fmla="*/ 3086100 w 3086100"/>
              <a:gd name="connsiteY13" fmla="*/ 53072 h 484908"/>
              <a:gd name="connsiteX0" fmla="*/ 0 w 3086100"/>
              <a:gd name="connsiteY0" fmla="*/ 84822 h 484908"/>
              <a:gd name="connsiteX1" fmla="*/ 63500 w 3086100"/>
              <a:gd name="connsiteY1" fmla="*/ 278497 h 484908"/>
              <a:gd name="connsiteX2" fmla="*/ 161925 w 3086100"/>
              <a:gd name="connsiteY2" fmla="*/ 484872 h 484908"/>
              <a:gd name="connsiteX3" fmla="*/ 368300 w 3086100"/>
              <a:gd name="connsiteY3" fmla="*/ 262622 h 484908"/>
              <a:gd name="connsiteX4" fmla="*/ 723900 w 3086100"/>
              <a:gd name="connsiteY4" fmla="*/ 34022 h 484908"/>
              <a:gd name="connsiteX5" fmla="*/ 1498600 w 3086100"/>
              <a:gd name="connsiteY5" fmla="*/ 27672 h 484908"/>
              <a:gd name="connsiteX6" fmla="*/ 1600200 w 3086100"/>
              <a:gd name="connsiteY6" fmla="*/ 288022 h 484908"/>
              <a:gd name="connsiteX7" fmla="*/ 1685925 w 3086100"/>
              <a:gd name="connsiteY7" fmla="*/ 478522 h 484908"/>
              <a:gd name="connsiteX8" fmla="*/ 1990725 w 3086100"/>
              <a:gd name="connsiteY8" fmla="*/ 161022 h 484908"/>
              <a:gd name="connsiteX9" fmla="*/ 2146300 w 3086100"/>
              <a:gd name="connsiteY9" fmla="*/ 65772 h 484908"/>
              <a:gd name="connsiteX10" fmla="*/ 2520950 w 3086100"/>
              <a:gd name="connsiteY10" fmla="*/ 8622 h 484908"/>
              <a:gd name="connsiteX11" fmla="*/ 2933700 w 3086100"/>
              <a:gd name="connsiteY11" fmla="*/ 27672 h 484908"/>
              <a:gd name="connsiteX12" fmla="*/ 3086100 w 3086100"/>
              <a:gd name="connsiteY12" fmla="*/ 53072 h 484908"/>
              <a:gd name="connsiteX13" fmla="*/ 3086100 w 3086100"/>
              <a:gd name="connsiteY13" fmla="*/ 53072 h 484908"/>
              <a:gd name="connsiteX0" fmla="*/ 0 w 3086100"/>
              <a:gd name="connsiteY0" fmla="*/ 100343 h 500429"/>
              <a:gd name="connsiteX1" fmla="*/ 63500 w 3086100"/>
              <a:gd name="connsiteY1" fmla="*/ 294018 h 500429"/>
              <a:gd name="connsiteX2" fmla="*/ 161925 w 3086100"/>
              <a:gd name="connsiteY2" fmla="*/ 500393 h 500429"/>
              <a:gd name="connsiteX3" fmla="*/ 368300 w 3086100"/>
              <a:gd name="connsiteY3" fmla="*/ 278143 h 500429"/>
              <a:gd name="connsiteX4" fmla="*/ 723900 w 3086100"/>
              <a:gd name="connsiteY4" fmla="*/ 49543 h 500429"/>
              <a:gd name="connsiteX5" fmla="*/ 1444625 w 3086100"/>
              <a:gd name="connsiteY5" fmla="*/ 20968 h 500429"/>
              <a:gd name="connsiteX6" fmla="*/ 1600200 w 3086100"/>
              <a:gd name="connsiteY6" fmla="*/ 303543 h 500429"/>
              <a:gd name="connsiteX7" fmla="*/ 1685925 w 3086100"/>
              <a:gd name="connsiteY7" fmla="*/ 494043 h 500429"/>
              <a:gd name="connsiteX8" fmla="*/ 1990725 w 3086100"/>
              <a:gd name="connsiteY8" fmla="*/ 176543 h 500429"/>
              <a:gd name="connsiteX9" fmla="*/ 2146300 w 3086100"/>
              <a:gd name="connsiteY9" fmla="*/ 81293 h 500429"/>
              <a:gd name="connsiteX10" fmla="*/ 2520950 w 3086100"/>
              <a:gd name="connsiteY10" fmla="*/ 24143 h 500429"/>
              <a:gd name="connsiteX11" fmla="*/ 2933700 w 3086100"/>
              <a:gd name="connsiteY11" fmla="*/ 43193 h 500429"/>
              <a:gd name="connsiteX12" fmla="*/ 3086100 w 3086100"/>
              <a:gd name="connsiteY12" fmla="*/ 68593 h 500429"/>
              <a:gd name="connsiteX13" fmla="*/ 3086100 w 3086100"/>
              <a:gd name="connsiteY13" fmla="*/ 68593 h 500429"/>
              <a:gd name="connsiteX0" fmla="*/ 0 w 3086100"/>
              <a:gd name="connsiteY0" fmla="*/ 97526 h 497612"/>
              <a:gd name="connsiteX1" fmla="*/ 63500 w 3086100"/>
              <a:gd name="connsiteY1" fmla="*/ 291201 h 497612"/>
              <a:gd name="connsiteX2" fmla="*/ 161925 w 3086100"/>
              <a:gd name="connsiteY2" fmla="*/ 497576 h 497612"/>
              <a:gd name="connsiteX3" fmla="*/ 368300 w 3086100"/>
              <a:gd name="connsiteY3" fmla="*/ 275326 h 497612"/>
              <a:gd name="connsiteX4" fmla="*/ 723900 w 3086100"/>
              <a:gd name="connsiteY4" fmla="*/ 46726 h 497612"/>
              <a:gd name="connsiteX5" fmla="*/ 1444625 w 3086100"/>
              <a:gd name="connsiteY5" fmla="*/ 18151 h 497612"/>
              <a:gd name="connsiteX6" fmla="*/ 1600200 w 3086100"/>
              <a:gd name="connsiteY6" fmla="*/ 300726 h 497612"/>
              <a:gd name="connsiteX7" fmla="*/ 1685925 w 3086100"/>
              <a:gd name="connsiteY7" fmla="*/ 491226 h 497612"/>
              <a:gd name="connsiteX8" fmla="*/ 1990725 w 3086100"/>
              <a:gd name="connsiteY8" fmla="*/ 173726 h 497612"/>
              <a:gd name="connsiteX9" fmla="*/ 2146300 w 3086100"/>
              <a:gd name="connsiteY9" fmla="*/ 78476 h 497612"/>
              <a:gd name="connsiteX10" fmla="*/ 2520950 w 3086100"/>
              <a:gd name="connsiteY10" fmla="*/ 21326 h 497612"/>
              <a:gd name="connsiteX11" fmla="*/ 2933700 w 3086100"/>
              <a:gd name="connsiteY11" fmla="*/ 40376 h 497612"/>
              <a:gd name="connsiteX12" fmla="*/ 3086100 w 3086100"/>
              <a:gd name="connsiteY12" fmla="*/ 65776 h 497612"/>
              <a:gd name="connsiteX13" fmla="*/ 3086100 w 3086100"/>
              <a:gd name="connsiteY13" fmla="*/ 65776 h 497612"/>
              <a:gd name="connsiteX0" fmla="*/ 0 w 3086100"/>
              <a:gd name="connsiteY0" fmla="*/ 86288 h 486374"/>
              <a:gd name="connsiteX1" fmla="*/ 63500 w 3086100"/>
              <a:gd name="connsiteY1" fmla="*/ 279963 h 486374"/>
              <a:gd name="connsiteX2" fmla="*/ 161925 w 3086100"/>
              <a:gd name="connsiteY2" fmla="*/ 486338 h 486374"/>
              <a:gd name="connsiteX3" fmla="*/ 368300 w 3086100"/>
              <a:gd name="connsiteY3" fmla="*/ 264088 h 486374"/>
              <a:gd name="connsiteX4" fmla="*/ 723900 w 3086100"/>
              <a:gd name="connsiteY4" fmla="*/ 35488 h 486374"/>
              <a:gd name="connsiteX5" fmla="*/ 1444625 w 3086100"/>
              <a:gd name="connsiteY5" fmla="*/ 6913 h 486374"/>
              <a:gd name="connsiteX6" fmla="*/ 1600200 w 3086100"/>
              <a:gd name="connsiteY6" fmla="*/ 289488 h 486374"/>
              <a:gd name="connsiteX7" fmla="*/ 1685925 w 3086100"/>
              <a:gd name="connsiteY7" fmla="*/ 479988 h 486374"/>
              <a:gd name="connsiteX8" fmla="*/ 1990725 w 3086100"/>
              <a:gd name="connsiteY8" fmla="*/ 162488 h 486374"/>
              <a:gd name="connsiteX9" fmla="*/ 2146300 w 3086100"/>
              <a:gd name="connsiteY9" fmla="*/ 67238 h 486374"/>
              <a:gd name="connsiteX10" fmla="*/ 2520950 w 3086100"/>
              <a:gd name="connsiteY10" fmla="*/ 10088 h 486374"/>
              <a:gd name="connsiteX11" fmla="*/ 2933700 w 3086100"/>
              <a:gd name="connsiteY11" fmla="*/ 29138 h 486374"/>
              <a:gd name="connsiteX12" fmla="*/ 3086100 w 3086100"/>
              <a:gd name="connsiteY12" fmla="*/ 54538 h 486374"/>
              <a:gd name="connsiteX13" fmla="*/ 3086100 w 3086100"/>
              <a:gd name="connsiteY13" fmla="*/ 54538 h 486374"/>
              <a:gd name="connsiteX0" fmla="*/ 0 w 3086100"/>
              <a:gd name="connsiteY0" fmla="*/ 86287 h 486373"/>
              <a:gd name="connsiteX1" fmla="*/ 63500 w 3086100"/>
              <a:gd name="connsiteY1" fmla="*/ 279962 h 486373"/>
              <a:gd name="connsiteX2" fmla="*/ 161925 w 3086100"/>
              <a:gd name="connsiteY2" fmla="*/ 486337 h 486373"/>
              <a:gd name="connsiteX3" fmla="*/ 368300 w 3086100"/>
              <a:gd name="connsiteY3" fmla="*/ 264087 h 486373"/>
              <a:gd name="connsiteX4" fmla="*/ 723900 w 3086100"/>
              <a:gd name="connsiteY4" fmla="*/ 35487 h 486373"/>
              <a:gd name="connsiteX5" fmla="*/ 1447800 w 3086100"/>
              <a:gd name="connsiteY5" fmla="*/ 6912 h 486373"/>
              <a:gd name="connsiteX6" fmla="*/ 1600200 w 3086100"/>
              <a:gd name="connsiteY6" fmla="*/ 289487 h 486373"/>
              <a:gd name="connsiteX7" fmla="*/ 1685925 w 3086100"/>
              <a:gd name="connsiteY7" fmla="*/ 479987 h 486373"/>
              <a:gd name="connsiteX8" fmla="*/ 1990725 w 3086100"/>
              <a:gd name="connsiteY8" fmla="*/ 162487 h 486373"/>
              <a:gd name="connsiteX9" fmla="*/ 2146300 w 3086100"/>
              <a:gd name="connsiteY9" fmla="*/ 67237 h 486373"/>
              <a:gd name="connsiteX10" fmla="*/ 2520950 w 3086100"/>
              <a:gd name="connsiteY10" fmla="*/ 10087 h 486373"/>
              <a:gd name="connsiteX11" fmla="*/ 2933700 w 3086100"/>
              <a:gd name="connsiteY11" fmla="*/ 29137 h 486373"/>
              <a:gd name="connsiteX12" fmla="*/ 3086100 w 3086100"/>
              <a:gd name="connsiteY12" fmla="*/ 54537 h 486373"/>
              <a:gd name="connsiteX13" fmla="*/ 3086100 w 3086100"/>
              <a:gd name="connsiteY13" fmla="*/ 54537 h 486373"/>
              <a:gd name="connsiteX0" fmla="*/ 0 w 3086100"/>
              <a:gd name="connsiteY0" fmla="*/ 86287 h 486373"/>
              <a:gd name="connsiteX1" fmla="*/ 63500 w 3086100"/>
              <a:gd name="connsiteY1" fmla="*/ 279962 h 486373"/>
              <a:gd name="connsiteX2" fmla="*/ 161925 w 3086100"/>
              <a:gd name="connsiteY2" fmla="*/ 486337 h 486373"/>
              <a:gd name="connsiteX3" fmla="*/ 368300 w 3086100"/>
              <a:gd name="connsiteY3" fmla="*/ 264087 h 486373"/>
              <a:gd name="connsiteX4" fmla="*/ 723900 w 3086100"/>
              <a:gd name="connsiteY4" fmla="*/ 35487 h 486373"/>
              <a:gd name="connsiteX5" fmla="*/ 1447800 w 3086100"/>
              <a:gd name="connsiteY5" fmla="*/ 6912 h 486373"/>
              <a:gd name="connsiteX6" fmla="*/ 1600200 w 3086100"/>
              <a:gd name="connsiteY6" fmla="*/ 289487 h 486373"/>
              <a:gd name="connsiteX7" fmla="*/ 1685925 w 3086100"/>
              <a:gd name="connsiteY7" fmla="*/ 479987 h 486373"/>
              <a:gd name="connsiteX8" fmla="*/ 1990725 w 3086100"/>
              <a:gd name="connsiteY8" fmla="*/ 162487 h 486373"/>
              <a:gd name="connsiteX9" fmla="*/ 2146300 w 3086100"/>
              <a:gd name="connsiteY9" fmla="*/ 67237 h 486373"/>
              <a:gd name="connsiteX10" fmla="*/ 2520950 w 3086100"/>
              <a:gd name="connsiteY10" fmla="*/ 10087 h 486373"/>
              <a:gd name="connsiteX11" fmla="*/ 2933700 w 3086100"/>
              <a:gd name="connsiteY11" fmla="*/ 29137 h 486373"/>
              <a:gd name="connsiteX12" fmla="*/ 3086100 w 3086100"/>
              <a:gd name="connsiteY12" fmla="*/ 54537 h 486373"/>
              <a:gd name="connsiteX13" fmla="*/ 3086100 w 3086100"/>
              <a:gd name="connsiteY13" fmla="*/ 54537 h 4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100" h="486373">
                <a:moveTo>
                  <a:pt x="0" y="86287"/>
                </a:moveTo>
                <a:cubicBezTo>
                  <a:pt x="34396" y="165133"/>
                  <a:pt x="36513" y="213287"/>
                  <a:pt x="63500" y="279962"/>
                </a:cubicBezTo>
                <a:cubicBezTo>
                  <a:pt x="90488" y="346637"/>
                  <a:pt x="111125" y="488983"/>
                  <a:pt x="161925" y="486337"/>
                </a:cubicBezTo>
                <a:cubicBezTo>
                  <a:pt x="212725" y="483691"/>
                  <a:pt x="274638" y="339229"/>
                  <a:pt x="368300" y="264087"/>
                </a:cubicBezTo>
                <a:cubicBezTo>
                  <a:pt x="461963" y="188945"/>
                  <a:pt x="543983" y="78349"/>
                  <a:pt x="723900" y="35487"/>
                </a:cubicBezTo>
                <a:cubicBezTo>
                  <a:pt x="903817" y="-7375"/>
                  <a:pt x="1282700" y="-3671"/>
                  <a:pt x="1447800" y="6912"/>
                </a:cubicBezTo>
                <a:cubicBezTo>
                  <a:pt x="1612900" y="17495"/>
                  <a:pt x="1579563" y="210641"/>
                  <a:pt x="1600200" y="289487"/>
                </a:cubicBezTo>
                <a:cubicBezTo>
                  <a:pt x="1620837" y="368333"/>
                  <a:pt x="1620838" y="501154"/>
                  <a:pt x="1685925" y="479987"/>
                </a:cubicBezTo>
                <a:cubicBezTo>
                  <a:pt x="1751013" y="458820"/>
                  <a:pt x="1913996" y="231279"/>
                  <a:pt x="1990725" y="162487"/>
                </a:cubicBezTo>
                <a:cubicBezTo>
                  <a:pt x="2067454" y="93695"/>
                  <a:pt x="2057929" y="92637"/>
                  <a:pt x="2146300" y="67237"/>
                </a:cubicBezTo>
                <a:cubicBezTo>
                  <a:pt x="2234671" y="41837"/>
                  <a:pt x="2389717" y="16437"/>
                  <a:pt x="2520950" y="10087"/>
                </a:cubicBezTo>
                <a:lnTo>
                  <a:pt x="2933700" y="29137"/>
                </a:lnTo>
                <a:cubicBezTo>
                  <a:pt x="3027892" y="36545"/>
                  <a:pt x="3086100" y="54537"/>
                  <a:pt x="3086100" y="54537"/>
                </a:cubicBezTo>
                <a:lnTo>
                  <a:pt x="3086100" y="5453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047D76E-E7E4-664E-8E09-38C2BB125188}"/>
              </a:ext>
            </a:extLst>
          </p:cNvPr>
          <p:cNvPicPr/>
          <p:nvPr/>
        </p:nvPicPr>
        <p:blipFill>
          <a:blip r:embed="rId6" cstate="screen">
            <a:extLst>
              <a:ext uri="{28A0092B-C50C-407E-A947-70E740481C1C}">
                <a14:useLocalDpi xmlns:a14="http://schemas.microsoft.com/office/drawing/2010/main"/>
              </a:ext>
            </a:extLst>
          </a:blip>
          <a:stretch>
            <a:fillRect/>
          </a:stretch>
        </p:blipFill>
        <p:spPr>
          <a:xfrm>
            <a:off x="5850732" y="3404131"/>
            <a:ext cx="2546350" cy="2546350"/>
          </a:xfrm>
          <a:prstGeom prst="rect">
            <a:avLst/>
          </a:prstGeom>
        </p:spPr>
      </p:pic>
      <p:sp>
        <p:nvSpPr>
          <p:cNvPr id="24" name="Title 1">
            <a:extLst>
              <a:ext uri="{FF2B5EF4-FFF2-40B4-BE49-F238E27FC236}">
                <a16:creationId xmlns:a16="http://schemas.microsoft.com/office/drawing/2014/main" id="{C3140F99-7287-5D4E-A33E-B2525FF5B5FE}"/>
              </a:ext>
            </a:extLst>
          </p:cNvPr>
          <p:cNvSpPr txBox="1">
            <a:spLocks/>
          </p:cNvSpPr>
          <p:nvPr/>
        </p:nvSpPr>
        <p:spPr>
          <a:xfrm>
            <a:off x="339918" y="6050801"/>
            <a:ext cx="8464163" cy="747993"/>
          </a:xfrm>
          <a:prstGeom prst="rect">
            <a:avLst/>
          </a:prstGeom>
          <a:ln w="38100">
            <a:solidFill>
              <a:srgbClr val="FF0000"/>
            </a:solidFill>
          </a:ln>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2400" dirty="0">
                <a:solidFill>
                  <a:srgbClr val="00B050"/>
                </a:solidFill>
              </a:rPr>
              <a:t>We demonstrated that with 75 A peak current we can reduce beam noise to acceptable level. It could be as low as 6-10 times above the baseline </a:t>
            </a:r>
          </a:p>
        </p:txBody>
      </p:sp>
      <p:sp>
        <p:nvSpPr>
          <p:cNvPr id="25" name="Rectangle 24">
            <a:extLst>
              <a:ext uri="{FF2B5EF4-FFF2-40B4-BE49-F238E27FC236}">
                <a16:creationId xmlns:a16="http://schemas.microsoft.com/office/drawing/2014/main" id="{6CCB462E-1C5B-3E45-A9E9-18BCCAA96B95}"/>
              </a:ext>
            </a:extLst>
          </p:cNvPr>
          <p:cNvSpPr/>
          <p:nvPr/>
        </p:nvSpPr>
        <p:spPr>
          <a:xfrm>
            <a:off x="2869408" y="3217744"/>
            <a:ext cx="3526257" cy="276999"/>
          </a:xfrm>
          <a:prstGeom prst="rect">
            <a:avLst/>
          </a:prstGeom>
        </p:spPr>
        <p:txBody>
          <a:bodyPr wrap="square">
            <a:spAutoFit/>
          </a:bodyPr>
          <a:lstStyle/>
          <a:p>
            <a:pPr algn="ctr"/>
            <a:r>
              <a:rPr lang="en-US" sz="1200" b="1" dirty="0">
                <a:solidFill>
                  <a:srgbClr val="FF0000"/>
                </a:solidFill>
                <a:latin typeface="Times New Roman" panose="02020603050405020304" pitchFamily="18" charset="0"/>
                <a:cs typeface="Times New Roman" panose="02020603050405020304" pitchFamily="18" charset="0"/>
              </a:rPr>
              <a:t>1.5 nC, 75 A peak current</a:t>
            </a:r>
            <a:endParaRPr lang="en-US" sz="1200" dirty="0">
              <a:solidFill>
                <a:srgbClr val="FF00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91CB3CE2-DC4A-FF45-A17A-CFAA01C3E7C2}"/>
              </a:ext>
            </a:extLst>
          </p:cNvPr>
          <p:cNvCxnSpPr/>
          <p:nvPr/>
        </p:nvCxnSpPr>
        <p:spPr>
          <a:xfrm>
            <a:off x="712519" y="4902233"/>
            <a:ext cx="18555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5857FC-3B27-864B-9198-079AC47B46A5}"/>
              </a:ext>
            </a:extLst>
          </p:cNvPr>
          <p:cNvCxnSpPr>
            <a:cxnSpLocks/>
          </p:cNvCxnSpPr>
          <p:nvPr/>
        </p:nvCxnSpPr>
        <p:spPr>
          <a:xfrm>
            <a:off x="5929745" y="1872046"/>
            <a:ext cx="1931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15CE4A2-7D6C-2E49-8A8A-1D3684821F46}"/>
              </a:ext>
            </a:extLst>
          </p:cNvPr>
          <p:cNvSpPr/>
          <p:nvPr/>
        </p:nvSpPr>
        <p:spPr>
          <a:xfrm>
            <a:off x="1111836" y="4516656"/>
            <a:ext cx="1049334" cy="276999"/>
          </a:xfrm>
          <a:prstGeom prst="rect">
            <a:avLst/>
          </a:prstGeom>
        </p:spPr>
        <p:txBody>
          <a:bodyPr wrap="square">
            <a:spAutoFit/>
          </a:bodyPr>
          <a:lstStyle/>
          <a:p>
            <a:pPr algn="ctr"/>
            <a:r>
              <a:rPr lang="en-US" sz="1200" b="1" dirty="0">
                <a:solidFill>
                  <a:srgbClr val="FF0000"/>
                </a:solidFill>
                <a:latin typeface="Times New Roman" panose="02020603050405020304" pitchFamily="18" charset="0"/>
                <a:cs typeface="Times New Roman" panose="02020603050405020304" pitchFamily="18" charset="0"/>
              </a:rPr>
              <a:t>Heating</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AA5380C-3E8F-6D4A-AE8F-783D4516D0C8}"/>
              </a:ext>
            </a:extLst>
          </p:cNvPr>
          <p:cNvSpPr/>
          <p:nvPr/>
        </p:nvSpPr>
        <p:spPr>
          <a:xfrm>
            <a:off x="1115208" y="4962156"/>
            <a:ext cx="1049334" cy="276999"/>
          </a:xfrm>
          <a:prstGeom prst="rect">
            <a:avLst/>
          </a:prstGeom>
        </p:spPr>
        <p:txBody>
          <a:bodyPr wrap="square">
            <a:spAutoFit/>
          </a:bodyPr>
          <a:lstStyle/>
          <a:p>
            <a:pPr algn="ctr"/>
            <a:r>
              <a:rPr lang="en-US" sz="1200" b="1" dirty="0">
                <a:solidFill>
                  <a:srgbClr val="0432FF"/>
                </a:solidFill>
                <a:latin typeface="Times New Roman" panose="02020603050405020304" pitchFamily="18" charset="0"/>
                <a:cs typeface="Times New Roman" panose="02020603050405020304" pitchFamily="18" charset="0"/>
              </a:rPr>
              <a:t>Cooling</a:t>
            </a:r>
            <a:endParaRPr lang="en-US" sz="1200" dirty="0">
              <a:solidFill>
                <a:srgbClr val="0432FF"/>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D90DAE7F-8CA6-9540-A5EC-E6AF732D5629}"/>
              </a:ext>
            </a:extLst>
          </p:cNvPr>
          <p:cNvSpPr/>
          <p:nvPr/>
        </p:nvSpPr>
        <p:spPr>
          <a:xfrm>
            <a:off x="7163352" y="1534935"/>
            <a:ext cx="1049334" cy="276999"/>
          </a:xfrm>
          <a:prstGeom prst="rect">
            <a:avLst/>
          </a:prstGeom>
        </p:spPr>
        <p:txBody>
          <a:bodyPr wrap="square">
            <a:spAutoFit/>
          </a:bodyPr>
          <a:lstStyle/>
          <a:p>
            <a:pPr algn="ctr"/>
            <a:r>
              <a:rPr lang="en-US" sz="1200" b="1" dirty="0">
                <a:solidFill>
                  <a:srgbClr val="FF0000"/>
                </a:solidFill>
                <a:latin typeface="Times New Roman" panose="02020603050405020304" pitchFamily="18" charset="0"/>
                <a:cs typeface="Times New Roman" panose="02020603050405020304" pitchFamily="18" charset="0"/>
              </a:rPr>
              <a:t>Heating</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830E30F-751A-5248-85AF-89AB317C5C67}"/>
              </a:ext>
            </a:extLst>
          </p:cNvPr>
          <p:cNvSpPr/>
          <p:nvPr/>
        </p:nvSpPr>
        <p:spPr>
          <a:xfrm>
            <a:off x="5788871" y="1988272"/>
            <a:ext cx="1049334" cy="276999"/>
          </a:xfrm>
          <a:prstGeom prst="rect">
            <a:avLst/>
          </a:prstGeom>
        </p:spPr>
        <p:txBody>
          <a:bodyPr wrap="square">
            <a:spAutoFit/>
          </a:bodyPr>
          <a:lstStyle/>
          <a:p>
            <a:pPr algn="ctr"/>
            <a:r>
              <a:rPr lang="en-US" sz="1200" b="1" dirty="0">
                <a:solidFill>
                  <a:srgbClr val="0432FF"/>
                </a:solidFill>
                <a:latin typeface="Times New Roman" panose="02020603050405020304" pitchFamily="18" charset="0"/>
                <a:cs typeface="Times New Roman" panose="02020603050405020304" pitchFamily="18" charset="0"/>
              </a:rPr>
              <a:t>Cooling</a:t>
            </a:r>
            <a:endParaRPr lang="en-US" sz="1200" dirty="0">
              <a:solidFill>
                <a:srgbClr val="0432FF"/>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90D464F-835A-5D41-AF3A-CD07A6C68B11}"/>
              </a:ext>
            </a:extLst>
          </p:cNvPr>
          <p:cNvSpPr/>
          <p:nvPr/>
        </p:nvSpPr>
        <p:spPr>
          <a:xfrm>
            <a:off x="6313538" y="4419543"/>
            <a:ext cx="1729359" cy="276999"/>
          </a:xfrm>
          <a:prstGeom prst="rect">
            <a:avLst/>
          </a:prstGeom>
        </p:spPr>
        <p:txBody>
          <a:bodyPr wrap="square">
            <a:spAutoFit/>
          </a:bodyPr>
          <a:lstStyle/>
          <a:p>
            <a:pPr algn="ctr"/>
            <a:r>
              <a:rPr lang="en-US" sz="1200" b="1" dirty="0">
                <a:solidFill>
                  <a:srgbClr val="0432FF"/>
                </a:solidFill>
                <a:latin typeface="Times New Roman" panose="02020603050405020304" pitchFamily="18" charset="0"/>
                <a:cs typeface="Times New Roman" panose="02020603050405020304" pitchFamily="18" charset="0"/>
              </a:rPr>
              <a:t>Optimal setting</a:t>
            </a:r>
            <a:endParaRPr lang="en-US" sz="1200" dirty="0">
              <a:solidFill>
                <a:srgbClr val="0432FF"/>
              </a:solidFill>
              <a:latin typeface="Times New Roman" panose="02020603050405020304" pitchFamily="18" charset="0"/>
              <a:cs typeface="Times New Roman" panose="02020603050405020304" pitchFamily="18" charset="0"/>
            </a:endParaRPr>
          </a:p>
        </p:txBody>
      </p:sp>
      <p:sp>
        <p:nvSpPr>
          <p:cNvPr id="30" name="Right Arrow 29">
            <a:extLst>
              <a:ext uri="{FF2B5EF4-FFF2-40B4-BE49-F238E27FC236}">
                <a16:creationId xmlns:a16="http://schemas.microsoft.com/office/drawing/2014/main" id="{F83F92DB-682C-3949-8040-239F5B8B5247}"/>
              </a:ext>
            </a:extLst>
          </p:cNvPr>
          <p:cNvSpPr/>
          <p:nvPr/>
        </p:nvSpPr>
        <p:spPr>
          <a:xfrm rot="5400000">
            <a:off x="7052906" y="4787679"/>
            <a:ext cx="342008"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0B734B1-EB90-934D-8352-9F1AA1547785}"/>
              </a:ext>
            </a:extLst>
          </p:cNvPr>
          <p:cNvSpPr/>
          <p:nvPr/>
        </p:nvSpPr>
        <p:spPr>
          <a:xfrm>
            <a:off x="3713565" y="4035802"/>
            <a:ext cx="1049334" cy="276999"/>
          </a:xfrm>
          <a:prstGeom prst="rect">
            <a:avLst/>
          </a:prstGeom>
        </p:spPr>
        <p:txBody>
          <a:bodyPr wrap="square">
            <a:spAutoFit/>
          </a:bodyPr>
          <a:lstStyle/>
          <a:p>
            <a:pPr algn="ctr"/>
            <a:r>
              <a:rPr lang="en-US" sz="1200" b="1" dirty="0">
                <a:solidFill>
                  <a:srgbClr val="0432FF"/>
                </a:solidFill>
                <a:latin typeface="Times New Roman" panose="02020603050405020304" pitchFamily="18" charset="0"/>
                <a:cs typeface="Times New Roman" panose="02020603050405020304" pitchFamily="18" charset="0"/>
              </a:rPr>
              <a:t>Cooling</a:t>
            </a:r>
            <a:endParaRPr lang="en-US" sz="1200" dirty="0">
              <a:solidFill>
                <a:srgbClr val="0432FF"/>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82E853EC-8D5D-9D46-89BE-E52F289830AA}"/>
              </a:ext>
            </a:extLst>
          </p:cNvPr>
          <p:cNvSpPr/>
          <p:nvPr/>
        </p:nvSpPr>
        <p:spPr>
          <a:xfrm>
            <a:off x="6633641" y="4203233"/>
            <a:ext cx="1049334" cy="276999"/>
          </a:xfrm>
          <a:prstGeom prst="rect">
            <a:avLst/>
          </a:prstGeom>
        </p:spPr>
        <p:txBody>
          <a:bodyPr wrap="square">
            <a:spAutoFit/>
          </a:bodyPr>
          <a:lstStyle/>
          <a:p>
            <a:pPr algn="ctr"/>
            <a:r>
              <a:rPr lang="en-US" sz="1200" b="1" dirty="0">
                <a:solidFill>
                  <a:srgbClr val="0432FF"/>
                </a:solidFill>
                <a:latin typeface="Times New Roman" panose="02020603050405020304" pitchFamily="18" charset="0"/>
                <a:cs typeface="Times New Roman" panose="02020603050405020304" pitchFamily="18" charset="0"/>
              </a:rPr>
              <a:t>Cooling</a:t>
            </a:r>
            <a:endParaRPr lang="en-US" sz="1200" dirty="0">
              <a:solidFill>
                <a:srgbClr val="0432FF"/>
              </a:solidFill>
              <a:latin typeface="Times New Roman" panose="02020603050405020304" pitchFamily="18" charset="0"/>
              <a:cs typeface="Times New Roman" panose="02020603050405020304" pitchFamily="18" charset="0"/>
            </a:endParaRPr>
          </a:p>
        </p:txBody>
      </p:sp>
      <p:sp>
        <p:nvSpPr>
          <p:cNvPr id="33" name="Title 1">
            <a:extLst>
              <a:ext uri="{FF2B5EF4-FFF2-40B4-BE49-F238E27FC236}">
                <a16:creationId xmlns:a16="http://schemas.microsoft.com/office/drawing/2014/main" id="{3B57D5A9-985F-6E49-B41F-15773F10AA59}"/>
              </a:ext>
            </a:extLst>
          </p:cNvPr>
          <p:cNvSpPr txBox="1">
            <a:spLocks/>
          </p:cNvSpPr>
          <p:nvPr/>
        </p:nvSpPr>
        <p:spPr>
          <a:xfrm>
            <a:off x="457199" y="0"/>
            <a:ext cx="8464163" cy="6239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3200"/>
              <a:t>Run 19: control of the noise in electron beam</a:t>
            </a:r>
            <a:endParaRPr lang="en-US" sz="3200" dirty="0"/>
          </a:p>
        </p:txBody>
      </p:sp>
    </p:spTree>
    <p:extLst>
      <p:ext uri="{BB962C8B-B14F-4D97-AF65-F5344CB8AC3E}">
        <p14:creationId xmlns:p14="http://schemas.microsoft.com/office/powerpoint/2010/main" val="381427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33" y="95661"/>
            <a:ext cx="7329924" cy="574674"/>
          </a:xfrm>
        </p:spPr>
        <p:txBody>
          <a:bodyPr>
            <a:normAutofit/>
          </a:bodyPr>
          <a:lstStyle/>
          <a:p>
            <a:pPr algn="ctr"/>
            <a:r>
              <a:rPr lang="en-US" sz="3200" b="0"/>
              <a:t>Changing CeC amplifier from FEL to PCA</a:t>
            </a:r>
          </a:p>
        </p:txBody>
      </p:sp>
      <p:pic>
        <p:nvPicPr>
          <p:cNvPr id="5" name="Picture 4" descr="0021m0003-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84576"/>
            <a:ext cx="9144000" cy="10389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1135"/>
            <a:ext cx="9144000" cy="1454442"/>
          </a:xfrm>
          <a:prstGeom prst="rect">
            <a:avLst/>
          </a:prstGeom>
        </p:spPr>
      </p:pic>
      <p:sp>
        <p:nvSpPr>
          <p:cNvPr id="7" name="Down Arrow 6"/>
          <p:cNvSpPr/>
          <p:nvPr/>
        </p:nvSpPr>
        <p:spPr>
          <a:xfrm>
            <a:off x="2259843" y="1842177"/>
            <a:ext cx="804333" cy="10667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862667" y="3180350"/>
            <a:ext cx="1282377" cy="369332"/>
          </a:xfrm>
          <a:prstGeom prst="rect">
            <a:avLst/>
          </a:prstGeom>
        </p:spPr>
        <p:txBody>
          <a:bodyPr wrap="square">
            <a:spAutoFit/>
          </a:bodyPr>
          <a:lstStyle/>
          <a:p>
            <a:r>
              <a:rPr lang="en-US" dirty="0">
                <a:latin typeface="Times New Roman"/>
                <a:cs typeface="Times New Roman"/>
              </a:rPr>
              <a:t>4-cell PCA</a:t>
            </a:r>
          </a:p>
        </p:txBody>
      </p:sp>
      <p:sp>
        <p:nvSpPr>
          <p:cNvPr id="14" name="Rectangle 13"/>
          <p:cNvSpPr/>
          <p:nvPr/>
        </p:nvSpPr>
        <p:spPr>
          <a:xfrm>
            <a:off x="3245847" y="2508597"/>
            <a:ext cx="990998" cy="307777"/>
          </a:xfrm>
          <a:prstGeom prst="rect">
            <a:avLst/>
          </a:prstGeom>
        </p:spPr>
        <p:txBody>
          <a:bodyPr wrap="square">
            <a:spAutoFit/>
          </a:bodyPr>
          <a:lstStyle/>
          <a:p>
            <a:r>
              <a:rPr lang="en-US" sz="1400">
                <a:latin typeface="Times New Roman"/>
                <a:cs typeface="Times New Roman"/>
              </a:rPr>
              <a:t>Modulator</a:t>
            </a:r>
          </a:p>
        </p:txBody>
      </p:sp>
      <p:sp>
        <p:nvSpPr>
          <p:cNvPr id="15" name="Rectangle 14"/>
          <p:cNvSpPr/>
          <p:nvPr/>
        </p:nvSpPr>
        <p:spPr>
          <a:xfrm>
            <a:off x="747276" y="2630687"/>
            <a:ext cx="990998" cy="307777"/>
          </a:xfrm>
          <a:prstGeom prst="rect">
            <a:avLst/>
          </a:prstGeom>
        </p:spPr>
        <p:txBody>
          <a:bodyPr wrap="square">
            <a:spAutoFit/>
          </a:bodyPr>
          <a:lstStyle/>
          <a:p>
            <a:r>
              <a:rPr lang="en-US" sz="1400">
                <a:latin typeface="Times New Roman"/>
                <a:cs typeface="Times New Roman"/>
              </a:rPr>
              <a:t>Kicker</a:t>
            </a:r>
          </a:p>
        </p:txBody>
      </p:sp>
      <p:sp>
        <p:nvSpPr>
          <p:cNvPr id="17" name="Rectangle 16"/>
          <p:cNvSpPr/>
          <p:nvPr/>
        </p:nvSpPr>
        <p:spPr>
          <a:xfrm>
            <a:off x="6084316" y="2816374"/>
            <a:ext cx="1230883" cy="307777"/>
          </a:xfrm>
          <a:prstGeom prst="rect">
            <a:avLst/>
          </a:prstGeom>
        </p:spPr>
        <p:txBody>
          <a:bodyPr wrap="square">
            <a:spAutoFit/>
          </a:bodyPr>
          <a:lstStyle/>
          <a:p>
            <a:r>
              <a:rPr lang="en-US" sz="1400" b="1" dirty="0">
                <a:solidFill>
                  <a:srgbClr val="FF0000"/>
                </a:solidFill>
                <a:latin typeface="Times New Roman"/>
                <a:cs typeface="Times New Roman"/>
              </a:rPr>
              <a:t>Unchanged</a:t>
            </a:r>
          </a:p>
        </p:txBody>
      </p:sp>
      <p:cxnSp>
        <p:nvCxnSpPr>
          <p:cNvPr id="19" name="Straight Arrow Connector 18"/>
          <p:cNvCxnSpPr/>
          <p:nvPr/>
        </p:nvCxnSpPr>
        <p:spPr>
          <a:xfrm flipV="1">
            <a:off x="4445000" y="2630687"/>
            <a:ext cx="4385734" cy="31799"/>
          </a:xfrm>
          <a:prstGeom prst="straightConnector1">
            <a:avLst/>
          </a:prstGeom>
          <a:ln w="76200" cmpd="tri">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8877659">
            <a:off x="-105581" y="2708338"/>
            <a:ext cx="958437" cy="276999"/>
          </a:xfrm>
          <a:prstGeom prst="rect">
            <a:avLst/>
          </a:prstGeom>
        </p:spPr>
        <p:txBody>
          <a:bodyPr wrap="square">
            <a:spAutoFit/>
          </a:bodyPr>
          <a:lstStyle/>
          <a:p>
            <a:r>
              <a:rPr lang="en-US" sz="1200" b="1" dirty="0">
                <a:solidFill>
                  <a:srgbClr val="FF0000"/>
                </a:solidFill>
                <a:latin typeface="Times New Roman"/>
                <a:cs typeface="Times New Roman"/>
              </a:rPr>
              <a:t>Unchanged</a:t>
            </a:r>
          </a:p>
        </p:txBody>
      </p:sp>
      <p:sp>
        <p:nvSpPr>
          <p:cNvPr id="18" name="Rectangle 17">
            <a:extLst>
              <a:ext uri="{FF2B5EF4-FFF2-40B4-BE49-F238E27FC236}">
                <a16:creationId xmlns:a16="http://schemas.microsoft.com/office/drawing/2014/main" id="{1A86E208-9745-D147-ADBC-899892B4612A}"/>
              </a:ext>
            </a:extLst>
          </p:cNvPr>
          <p:cNvSpPr/>
          <p:nvPr/>
        </p:nvSpPr>
        <p:spPr>
          <a:xfrm>
            <a:off x="5366766" y="1120160"/>
            <a:ext cx="2037334" cy="307777"/>
          </a:xfrm>
          <a:prstGeom prst="rect">
            <a:avLst/>
          </a:prstGeom>
        </p:spPr>
        <p:txBody>
          <a:bodyPr wrap="square">
            <a:spAutoFit/>
          </a:bodyPr>
          <a:lstStyle/>
          <a:p>
            <a:r>
              <a:rPr lang="en-US" sz="1400" b="1">
                <a:solidFill>
                  <a:srgbClr val="FF0000"/>
                </a:solidFill>
                <a:latin typeface="Times New Roman"/>
                <a:cs typeface="Times New Roman"/>
              </a:rPr>
              <a:t>CeC SRF accelerator</a:t>
            </a:r>
          </a:p>
        </p:txBody>
      </p:sp>
      <p:sp>
        <p:nvSpPr>
          <p:cNvPr id="21" name="Rectangle 20">
            <a:extLst>
              <a:ext uri="{FF2B5EF4-FFF2-40B4-BE49-F238E27FC236}">
                <a16:creationId xmlns:a16="http://schemas.microsoft.com/office/drawing/2014/main" id="{417FFBF7-B116-FE40-B4A6-DB44F2975864}"/>
              </a:ext>
            </a:extLst>
          </p:cNvPr>
          <p:cNvSpPr/>
          <p:nvPr/>
        </p:nvSpPr>
        <p:spPr>
          <a:xfrm>
            <a:off x="337754" y="690302"/>
            <a:ext cx="4107246" cy="461665"/>
          </a:xfrm>
          <a:prstGeom prst="rect">
            <a:avLst/>
          </a:prstGeom>
        </p:spPr>
        <p:txBody>
          <a:bodyPr wrap="square">
            <a:spAutoFit/>
          </a:bodyPr>
          <a:lstStyle/>
          <a:p>
            <a:pPr algn="ctr"/>
            <a:r>
              <a:rPr lang="en-US" sz="1200" dirty="0">
                <a:solidFill>
                  <a:srgbClr val="FF0000"/>
                </a:solidFill>
                <a:latin typeface="Times New Roman"/>
                <a:cs typeface="Times New Roman"/>
              </a:rPr>
              <a:t>Small gap in FEL wigglers is not compatible with low energy RHIC operations of the Beam Energy Scan (BES-II) program</a:t>
            </a:r>
            <a:endParaRPr lang="en-US" sz="1200" dirty="0">
              <a:solidFill>
                <a:srgbClr val="FF0000"/>
              </a:solidFill>
            </a:endParaRPr>
          </a:p>
        </p:txBody>
      </p:sp>
      <p:sp>
        <p:nvSpPr>
          <p:cNvPr id="24" name="Content Placeholder 4">
            <a:extLst>
              <a:ext uri="{FF2B5EF4-FFF2-40B4-BE49-F238E27FC236}">
                <a16:creationId xmlns:a16="http://schemas.microsoft.com/office/drawing/2014/main" id="{3BD2B8FF-DA54-BE4C-8070-F5636EF4A8A3}"/>
              </a:ext>
            </a:extLst>
          </p:cNvPr>
          <p:cNvSpPr txBox="1">
            <a:spLocks/>
          </p:cNvSpPr>
          <p:nvPr/>
        </p:nvSpPr>
        <p:spPr>
          <a:xfrm>
            <a:off x="-154382" y="1938902"/>
            <a:ext cx="9069553" cy="603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1400" i="1" dirty="0">
              <a:solidFill>
                <a:srgbClr val="00B050"/>
              </a:solidFill>
            </a:endParaRPr>
          </a:p>
          <a:p>
            <a:pPr marL="0" indent="0" algn="ctr">
              <a:spcBef>
                <a:spcPts val="0"/>
              </a:spcBef>
              <a:buFont typeface="Arial" panose="020B0604020202020204" pitchFamily="34" charset="0"/>
              <a:buNone/>
            </a:pPr>
            <a:r>
              <a:rPr lang="en-US" sz="1400" dirty="0">
                <a:solidFill>
                  <a:srgbClr val="00B050"/>
                </a:solidFill>
              </a:rPr>
              <a:t> </a:t>
            </a:r>
            <a:r>
              <a:rPr lang="en-US" sz="1400" b="1" dirty="0">
                <a:solidFill>
                  <a:srgbClr val="00B050"/>
                </a:solidFill>
              </a:rPr>
              <a:t>This was not a failure of the FEL-based CeC concept – the system is preserved and can be tested in the future </a:t>
            </a:r>
          </a:p>
          <a:p>
            <a:pPr marL="0" indent="0" algn="ctr">
              <a:spcBef>
                <a:spcPts val="0"/>
              </a:spcBef>
              <a:buFont typeface="Arial" panose="020B0604020202020204" pitchFamily="34" charset="0"/>
              <a:buNone/>
            </a:pPr>
            <a:endParaRPr lang="en-US" sz="1400" dirty="0">
              <a:solidFill>
                <a:srgbClr val="00B050"/>
              </a:solidFill>
            </a:endParaRPr>
          </a:p>
        </p:txBody>
      </p:sp>
      <p:sp>
        <p:nvSpPr>
          <p:cNvPr id="22" name="Content Placeholder 2">
            <a:extLst>
              <a:ext uri="{FF2B5EF4-FFF2-40B4-BE49-F238E27FC236}">
                <a16:creationId xmlns:a16="http://schemas.microsoft.com/office/drawing/2014/main" id="{C4526C7D-5749-5E48-99B4-1D8DC477DE66}"/>
              </a:ext>
            </a:extLst>
          </p:cNvPr>
          <p:cNvSpPr>
            <a:spLocks noGrp="1"/>
          </p:cNvSpPr>
          <p:nvPr>
            <p:ph idx="1"/>
          </p:nvPr>
        </p:nvSpPr>
        <p:spPr>
          <a:xfrm>
            <a:off x="5472656" y="3804432"/>
            <a:ext cx="3646018" cy="2375803"/>
          </a:xfrm>
        </p:spPr>
        <p:txBody>
          <a:bodyPr>
            <a:noAutofit/>
          </a:bodyPr>
          <a:lstStyle/>
          <a:p>
            <a:pPr>
              <a:lnSpc>
                <a:spcPct val="100000"/>
              </a:lnSpc>
              <a:spcBef>
                <a:spcPts val="600"/>
              </a:spcBef>
            </a:pPr>
            <a:r>
              <a:rPr lang="en-US" sz="1400" dirty="0">
                <a:solidFill>
                  <a:schemeClr val="accent6">
                    <a:lumMod val="50000"/>
                  </a:schemeClr>
                </a:solidFill>
              </a:rPr>
              <a:t>Mechanical design new CeC system is completed</a:t>
            </a:r>
          </a:p>
          <a:p>
            <a:pPr>
              <a:lnSpc>
                <a:spcPct val="100000"/>
              </a:lnSpc>
              <a:spcBef>
                <a:spcPts val="600"/>
              </a:spcBef>
            </a:pPr>
            <a:r>
              <a:rPr lang="en-US" sz="1400" dirty="0">
                <a:solidFill>
                  <a:schemeClr val="accent6">
                    <a:lumMod val="50000"/>
                  </a:schemeClr>
                </a:solidFill>
              </a:rPr>
              <a:t>We procured and commissioned new laser system with controllable pulse structure</a:t>
            </a:r>
          </a:p>
          <a:p>
            <a:pPr>
              <a:lnSpc>
                <a:spcPct val="100000"/>
              </a:lnSpc>
              <a:spcBef>
                <a:spcPts val="600"/>
              </a:spcBef>
            </a:pPr>
            <a:r>
              <a:rPr lang="en-US" sz="1400" dirty="0">
                <a:solidFill>
                  <a:schemeClr val="accent6">
                    <a:lumMod val="50000"/>
                  </a:schemeClr>
                </a:solidFill>
              </a:rPr>
              <a:t>All new vacuum with beam diagnostics are built  chambers are installed</a:t>
            </a:r>
          </a:p>
          <a:p>
            <a:pPr>
              <a:lnSpc>
                <a:spcPct val="100000"/>
              </a:lnSpc>
              <a:spcBef>
                <a:spcPts val="600"/>
              </a:spcBef>
            </a:pPr>
            <a:r>
              <a:rPr lang="en-US" sz="1400" dirty="0">
                <a:solidFill>
                  <a:schemeClr val="accent6">
                    <a:lumMod val="50000"/>
                  </a:schemeClr>
                </a:solidFill>
              </a:rPr>
              <a:t>All supports are built and installed</a:t>
            </a:r>
          </a:p>
          <a:p>
            <a:pPr>
              <a:lnSpc>
                <a:spcPct val="100000"/>
              </a:lnSpc>
              <a:spcBef>
                <a:spcPts val="600"/>
              </a:spcBef>
            </a:pPr>
            <a:r>
              <a:rPr lang="en-US" sz="1400" dirty="0">
                <a:solidFill>
                  <a:schemeClr val="accent6">
                    <a:lumMod val="50000"/>
                  </a:schemeClr>
                </a:solidFill>
              </a:rPr>
              <a:t>All solenoids are designed, manufactured, delivered and undergo magnetic measurements </a:t>
            </a:r>
          </a:p>
          <a:p>
            <a:pPr>
              <a:lnSpc>
                <a:spcPct val="100000"/>
              </a:lnSpc>
              <a:spcBef>
                <a:spcPts val="600"/>
              </a:spcBef>
            </a:pPr>
            <a:r>
              <a:rPr lang="en-US" sz="1400" dirty="0">
                <a:solidFill>
                  <a:schemeClr val="accent6">
                    <a:lumMod val="50000"/>
                  </a:schemeClr>
                </a:solidFill>
              </a:rPr>
              <a:t>Assembly of the plasma-cascade based CeC will be completed this Fall</a:t>
            </a:r>
          </a:p>
        </p:txBody>
      </p:sp>
      <p:pic>
        <p:nvPicPr>
          <p:cNvPr id="25" name="Picture 24" descr="A picture containing indoor, kitchen, floor&#10;&#10;Description automatically generated">
            <a:extLst>
              <a:ext uri="{FF2B5EF4-FFF2-40B4-BE49-F238E27FC236}">
                <a16:creationId xmlns:a16="http://schemas.microsoft.com/office/drawing/2014/main" id="{EF17CAE3-CBC0-3A4B-8DA8-3CC31C341B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460" y="3730034"/>
            <a:ext cx="1942502" cy="3127966"/>
          </a:xfrm>
          <a:prstGeom prst="rect">
            <a:avLst/>
          </a:prstGeom>
        </p:spPr>
      </p:pic>
      <p:pic>
        <p:nvPicPr>
          <p:cNvPr id="27" name="Picture 26" descr="A picture containing indoor, building, floor, factory&#10;&#10;Description automatically generated">
            <a:extLst>
              <a:ext uri="{FF2B5EF4-FFF2-40B4-BE49-F238E27FC236}">
                <a16:creationId xmlns:a16="http://schemas.microsoft.com/office/drawing/2014/main" id="{D85E485A-6EA8-C043-BC17-D45395B545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8454" y="4481912"/>
            <a:ext cx="3168118" cy="2376088"/>
          </a:xfrm>
          <a:prstGeom prst="rect">
            <a:avLst/>
          </a:prstGeom>
        </p:spPr>
      </p:pic>
      <p:pic>
        <p:nvPicPr>
          <p:cNvPr id="28" name="Picture 27" descr="A picture containing table, indoor, sitting&#10;&#10;Description automatically generated">
            <a:extLst>
              <a:ext uri="{FF2B5EF4-FFF2-40B4-BE49-F238E27FC236}">
                <a16:creationId xmlns:a16="http://schemas.microsoft.com/office/drawing/2014/main" id="{A22054E3-6577-354D-B502-4B660ED9A1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34760" y="3599186"/>
            <a:ext cx="1557321" cy="1171277"/>
          </a:xfrm>
          <a:prstGeom prst="rect">
            <a:avLst/>
          </a:prstGeom>
          <a:solidFill>
            <a:schemeClr val="bg1"/>
          </a:solidFill>
          <a:ln>
            <a:solidFill>
              <a:schemeClr val="bg1"/>
            </a:solidFill>
          </a:ln>
        </p:spPr>
      </p:pic>
      <p:pic>
        <p:nvPicPr>
          <p:cNvPr id="29" name="Picture 28" descr="A picture containing indoor, person, table, wall&#10;&#10;Description automatically generated">
            <a:extLst>
              <a:ext uri="{FF2B5EF4-FFF2-40B4-BE49-F238E27FC236}">
                <a16:creationId xmlns:a16="http://schemas.microsoft.com/office/drawing/2014/main" id="{125DEB81-D5B0-3D47-BEFE-3DB05F5371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4573" y="3785549"/>
            <a:ext cx="1598706" cy="1199029"/>
          </a:xfrm>
          <a:prstGeom prst="rect">
            <a:avLst/>
          </a:prstGeom>
          <a:ln>
            <a:solidFill>
              <a:schemeClr val="bg1"/>
            </a:solidFill>
          </a:ln>
        </p:spPr>
      </p:pic>
    </p:spTree>
    <p:extLst>
      <p:ext uri="{BB962C8B-B14F-4D97-AF65-F5344CB8AC3E}">
        <p14:creationId xmlns:p14="http://schemas.microsoft.com/office/powerpoint/2010/main" val="3362005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9144000" cy="1140339"/>
          </a:xfrm>
        </p:spPr>
        <p:txBody>
          <a:bodyPr>
            <a:noAutofit/>
          </a:bodyPr>
          <a:lstStyle/>
          <a:p>
            <a:pPr algn="ctr"/>
            <a:r>
              <a:rPr lang="en-US" sz="2800">
                <a:solidFill>
                  <a:srgbClr val="FF0000"/>
                </a:solidFill>
                <a:latin typeface="Times New Roman" panose="02020603050405020304" pitchFamily="18" charset="0"/>
                <a:cs typeface="Times New Roman" panose="02020603050405020304" pitchFamily="18" charset="0"/>
              </a:rPr>
              <a:t>What is Plasma-Cascade Instability (PCI)</a:t>
            </a:r>
            <a:r>
              <a:rPr lang="en-US" sz="2800">
                <a:solidFill>
                  <a:srgbClr val="FF0000"/>
                </a:solidFill>
              </a:rPr>
              <a:t>? </a:t>
            </a:r>
            <a:br>
              <a:rPr lang="en-US" sz="2800">
                <a:solidFill>
                  <a:srgbClr val="FF0000"/>
                </a:solidFill>
              </a:rPr>
            </a:br>
            <a:r>
              <a:rPr lang="en-US" sz="1800">
                <a:solidFill>
                  <a:srgbClr val="FF0000"/>
                </a:solidFill>
              </a:rPr>
              <a:t>How is it different from the previously known micro-bunching instability (MBI)</a:t>
            </a:r>
            <a:r>
              <a:rPr lang="en-US" sz="2400">
                <a:solidFill>
                  <a:srgbClr val="FF0000"/>
                </a:solidFill>
              </a:rPr>
              <a:t>?</a:t>
            </a:r>
            <a:br>
              <a:rPr lang="en-US" sz="2800">
                <a:solidFill>
                  <a:srgbClr val="FF0000"/>
                </a:solidFill>
                <a:latin typeface="Times New Roman" panose="02020603050405020304" pitchFamily="18" charset="0"/>
                <a:cs typeface="Times New Roman" panose="02020603050405020304" pitchFamily="18" charset="0"/>
              </a:rPr>
            </a:b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D0C6D1A-E2A6-C744-A3E5-DFE7CBFC7FD7}"/>
              </a:ext>
            </a:extLst>
          </p:cNvPr>
          <p:cNvSpPr/>
          <p:nvPr/>
        </p:nvSpPr>
        <p:spPr>
          <a:xfrm>
            <a:off x="6739633" y="2351281"/>
            <a:ext cx="620683" cy="369332"/>
          </a:xfrm>
          <a:prstGeom prst="rect">
            <a:avLst/>
          </a:prstGeom>
        </p:spPr>
        <p:txBody>
          <a:bodyPr wrap="none">
            <a:spAutoFit/>
          </a:bodyPr>
          <a:lstStyle/>
          <a:p>
            <a:r>
              <a:rPr lang="en-US">
                <a:solidFill>
                  <a:srgbClr val="FF0000"/>
                </a:solidFill>
                <a:latin typeface="Times New Roman" panose="02020603050405020304" pitchFamily="18" charset="0"/>
                <a:cs typeface="Times New Roman" panose="02020603050405020304" pitchFamily="18" charset="0"/>
              </a:rPr>
              <a:t>MBI</a:t>
            </a:r>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D5F72D8-6045-8F4D-B051-73225F6DF95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0" y="957140"/>
            <a:ext cx="3943350" cy="1487610"/>
          </a:xfrm>
          <a:prstGeom prst="rect">
            <a:avLst/>
          </a:prstGeom>
          <a:noFill/>
          <a:ln>
            <a:noFill/>
          </a:ln>
        </p:spPr>
      </p:pic>
      <p:sp>
        <p:nvSpPr>
          <p:cNvPr id="10" name="Rectangle 9">
            <a:extLst>
              <a:ext uri="{FF2B5EF4-FFF2-40B4-BE49-F238E27FC236}">
                <a16:creationId xmlns:a16="http://schemas.microsoft.com/office/drawing/2014/main" id="{05C32199-CAE1-CD44-9F9E-D8F56C8A2E4F}"/>
              </a:ext>
            </a:extLst>
          </p:cNvPr>
          <p:cNvSpPr/>
          <p:nvPr/>
        </p:nvSpPr>
        <p:spPr>
          <a:xfrm>
            <a:off x="7748063" y="1072498"/>
            <a:ext cx="910827" cy="261610"/>
          </a:xfrm>
          <a:prstGeom prst="rect">
            <a:avLst/>
          </a:prstGeom>
        </p:spPr>
        <p:txBody>
          <a:bodyPr wrap="none">
            <a:spAutoFit/>
          </a:bodyPr>
          <a:lstStyle/>
          <a:p>
            <a:r>
              <a:rPr lang="en-US" sz="1100">
                <a:latin typeface="Times New Roman" panose="02020603050405020304" pitchFamily="18" charset="0"/>
                <a:cs typeface="Times New Roman" panose="02020603050405020304" pitchFamily="18" charset="0"/>
              </a:rPr>
              <a:t> © D. Ratner</a:t>
            </a:r>
          </a:p>
        </p:txBody>
      </p:sp>
      <p:sp>
        <p:nvSpPr>
          <p:cNvPr id="6" name="Rectangle 5">
            <a:extLst>
              <a:ext uri="{FF2B5EF4-FFF2-40B4-BE49-F238E27FC236}">
                <a16:creationId xmlns:a16="http://schemas.microsoft.com/office/drawing/2014/main" id="{1E03E083-F999-2B4C-8BC4-D46B8679260B}"/>
              </a:ext>
            </a:extLst>
          </p:cNvPr>
          <p:cNvSpPr/>
          <p:nvPr/>
        </p:nvSpPr>
        <p:spPr>
          <a:xfrm>
            <a:off x="3398150" y="2805614"/>
            <a:ext cx="2106667" cy="400110"/>
          </a:xfrm>
          <a:prstGeom prst="rect">
            <a:avLst/>
          </a:prstGeom>
        </p:spPr>
        <p:txBody>
          <a:bodyPr wrap="none">
            <a:spAutoFit/>
          </a:bodyPr>
          <a:lstStyle/>
          <a:p>
            <a:r>
              <a:rPr lang="en-US" sz="2000" b="1" u="sng">
                <a:solidFill>
                  <a:srgbClr val="7030A0"/>
                </a:solidFill>
                <a:latin typeface="Times New Roman" panose="02020603050405020304" pitchFamily="18" charset="0"/>
                <a:cs typeface="Times New Roman" panose="02020603050405020304" pitchFamily="18" charset="0"/>
              </a:rPr>
              <a:t>Cold beam model</a:t>
            </a:r>
          </a:p>
        </p:txBody>
      </p:sp>
      <p:sp>
        <p:nvSpPr>
          <p:cNvPr id="12" name="Rectangle 5">
            <a:extLst>
              <a:ext uri="{FF2B5EF4-FFF2-40B4-BE49-F238E27FC236}">
                <a16:creationId xmlns:a16="http://schemas.microsoft.com/office/drawing/2014/main" id="{34A1702C-EAC4-2E41-BFC6-6B5DEB12A544}"/>
              </a:ext>
            </a:extLst>
          </p:cNvPr>
          <p:cNvSpPr>
            <a:spLocks noChangeArrowheads="1"/>
          </p:cNvSpPr>
          <p:nvPr/>
        </p:nvSpPr>
        <p:spPr bwMode="auto">
          <a:xfrm>
            <a:off x="4083050" y="38661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B46DE1A8-24C8-4E49-B7E9-2A6D8B7010D0}"/>
              </a:ext>
            </a:extLst>
          </p:cNvPr>
          <p:cNvGraphicFramePr>
            <a:graphicFrameLocks noChangeAspect="1"/>
          </p:cNvGraphicFramePr>
          <p:nvPr/>
        </p:nvGraphicFramePr>
        <p:xfrm>
          <a:off x="3667808" y="3315986"/>
          <a:ext cx="1759468" cy="881085"/>
        </p:xfrm>
        <a:graphic>
          <a:graphicData uri="http://schemas.openxmlformats.org/presentationml/2006/ole">
            <mc:AlternateContent xmlns:mc="http://schemas.openxmlformats.org/markup-compatibility/2006">
              <mc:Choice xmlns:v="urn:schemas-microsoft-com:vml" Requires="v">
                <p:oleObj spid="_x0000_s86388" r:id="rId4" imgW="1117600" imgH="558800" progId="Equation.DSMT4">
                  <p:embed/>
                </p:oleObj>
              </mc:Choice>
              <mc:Fallback>
                <p:oleObj r:id="rId4" imgW="1117600" imgH="558800" progId="Equation.DSMT4">
                  <p:embed/>
                  <p:pic>
                    <p:nvPicPr>
                      <p:cNvPr id="20" name="Object 19">
                        <a:extLst>
                          <a:ext uri="{FF2B5EF4-FFF2-40B4-BE49-F238E27FC236}">
                            <a16:creationId xmlns:a16="http://schemas.microsoft.com/office/drawing/2014/main" id="{B46DE1A8-24C8-4E49-B7E9-2A6D8B7010D0}"/>
                          </a:ext>
                        </a:extLst>
                      </p:cNvPr>
                      <p:cNvPicPr/>
                      <p:nvPr/>
                    </p:nvPicPr>
                    <p:blipFill>
                      <a:blip r:embed="rId5"/>
                      <a:stretch>
                        <a:fillRect/>
                      </a:stretch>
                    </p:blipFill>
                    <p:spPr>
                      <a:xfrm>
                        <a:off x="3667808" y="3315986"/>
                        <a:ext cx="1759468" cy="881085"/>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9CC38B39-7511-C94F-AFB3-D6D1981F7138}"/>
              </a:ext>
            </a:extLst>
          </p:cNvPr>
          <p:cNvGrpSpPr/>
          <p:nvPr/>
        </p:nvGrpSpPr>
        <p:grpSpPr>
          <a:xfrm>
            <a:off x="4572000" y="1374088"/>
            <a:ext cx="4502150" cy="951054"/>
            <a:chOff x="4379708" y="1724228"/>
            <a:chExt cx="5308890" cy="729159"/>
          </a:xfrm>
        </p:grpSpPr>
        <p:pic>
          <p:nvPicPr>
            <p:cNvPr id="30" name="Picture 29">
              <a:extLst>
                <a:ext uri="{FF2B5EF4-FFF2-40B4-BE49-F238E27FC236}">
                  <a16:creationId xmlns:a16="http://schemas.microsoft.com/office/drawing/2014/main" id="{B74D713F-259A-DC4C-8A60-8C39227C13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64842" y="1728637"/>
              <a:ext cx="3023756" cy="724750"/>
            </a:xfrm>
            <a:prstGeom prst="rect">
              <a:avLst/>
            </a:prstGeom>
          </p:spPr>
        </p:pic>
        <p:pic>
          <p:nvPicPr>
            <p:cNvPr id="31" name="Picture 30">
              <a:extLst>
                <a:ext uri="{FF2B5EF4-FFF2-40B4-BE49-F238E27FC236}">
                  <a16:creationId xmlns:a16="http://schemas.microsoft.com/office/drawing/2014/main" id="{0A79686C-968F-764F-93FC-D4F7551DF3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4379708" y="1724228"/>
              <a:ext cx="2809358" cy="724750"/>
            </a:xfrm>
            <a:prstGeom prst="rect">
              <a:avLst/>
            </a:prstGeom>
          </p:spPr>
        </p:pic>
      </p:grpSp>
      <p:pic>
        <p:nvPicPr>
          <p:cNvPr id="29" name="Picture 28">
            <a:extLst>
              <a:ext uri="{FF2B5EF4-FFF2-40B4-BE49-F238E27FC236}">
                <a16:creationId xmlns:a16="http://schemas.microsoft.com/office/drawing/2014/main" id="{5E7C9298-5D9A-DD4E-A27A-E209DF97980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r="-947" b="-1"/>
          <a:stretch/>
        </p:blipFill>
        <p:spPr>
          <a:xfrm>
            <a:off x="7032603" y="4649449"/>
            <a:ext cx="1969560" cy="1642514"/>
          </a:xfrm>
          <a:prstGeom prst="rect">
            <a:avLst/>
          </a:prstGeom>
        </p:spPr>
      </p:pic>
      <p:sp>
        <p:nvSpPr>
          <p:cNvPr id="36" name="Rectangle 35">
            <a:extLst>
              <a:ext uri="{FF2B5EF4-FFF2-40B4-BE49-F238E27FC236}">
                <a16:creationId xmlns:a16="http://schemas.microsoft.com/office/drawing/2014/main" id="{B6E579ED-1F7D-704E-9C6A-54E7B6547881}"/>
              </a:ext>
            </a:extLst>
          </p:cNvPr>
          <p:cNvSpPr/>
          <p:nvPr/>
        </p:nvSpPr>
        <p:spPr>
          <a:xfrm rot="16200000">
            <a:off x="1113832" y="2098889"/>
            <a:ext cx="854721"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Interaction</a:t>
            </a:r>
            <a:endParaRPr lang="en-US" sz="1200">
              <a:solidFill>
                <a:srgbClr val="1513D7"/>
              </a:solidFill>
            </a:endParaRPr>
          </a:p>
        </p:txBody>
      </p:sp>
      <p:cxnSp>
        <p:nvCxnSpPr>
          <p:cNvPr id="39" name="Straight Arrow Connector 38">
            <a:extLst>
              <a:ext uri="{FF2B5EF4-FFF2-40B4-BE49-F238E27FC236}">
                <a16:creationId xmlns:a16="http://schemas.microsoft.com/office/drawing/2014/main" id="{6C51D524-FAA9-C44F-801A-F9311466119B}"/>
              </a:ext>
            </a:extLst>
          </p:cNvPr>
          <p:cNvCxnSpPr/>
          <p:nvPr/>
        </p:nvCxnSpPr>
        <p:spPr>
          <a:xfrm>
            <a:off x="1741078" y="1215650"/>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2E99A98-05DB-1D47-B96F-52CF6378D93F}"/>
              </a:ext>
            </a:extLst>
          </p:cNvPr>
          <p:cNvCxnSpPr/>
          <p:nvPr/>
        </p:nvCxnSpPr>
        <p:spPr>
          <a:xfrm>
            <a:off x="1377950" y="1220974"/>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F03726E-DEAD-7846-A8CA-A991511DE6C8}"/>
              </a:ext>
            </a:extLst>
          </p:cNvPr>
          <p:cNvSpPr/>
          <p:nvPr/>
        </p:nvSpPr>
        <p:spPr>
          <a:xfrm>
            <a:off x="6206836" y="1503803"/>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Drift</a:t>
            </a:r>
            <a:endParaRPr lang="en-US" sz="1200">
              <a:solidFill>
                <a:srgbClr val="1513D7"/>
              </a:solidFill>
            </a:endParaRPr>
          </a:p>
        </p:txBody>
      </p:sp>
      <p:sp>
        <p:nvSpPr>
          <p:cNvPr id="42" name="Rectangle 41">
            <a:extLst>
              <a:ext uri="{FF2B5EF4-FFF2-40B4-BE49-F238E27FC236}">
                <a16:creationId xmlns:a16="http://schemas.microsoft.com/office/drawing/2014/main" id="{0BE03841-11F1-B34F-AF00-10597A3FA84A}"/>
              </a:ext>
            </a:extLst>
          </p:cNvPr>
          <p:cNvSpPr/>
          <p:nvPr/>
        </p:nvSpPr>
        <p:spPr>
          <a:xfrm>
            <a:off x="8169716" y="1534625"/>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Drift</a:t>
            </a:r>
            <a:endParaRPr lang="en-US" sz="1200">
              <a:solidFill>
                <a:srgbClr val="1513D7"/>
              </a:solidFill>
            </a:endParaRPr>
          </a:p>
        </p:txBody>
      </p:sp>
      <p:sp>
        <p:nvSpPr>
          <p:cNvPr id="43" name="Rectangle 42">
            <a:extLst>
              <a:ext uri="{FF2B5EF4-FFF2-40B4-BE49-F238E27FC236}">
                <a16:creationId xmlns:a16="http://schemas.microsoft.com/office/drawing/2014/main" id="{BD0EF740-226F-3547-ADFC-5B3C9C04D2AF}"/>
              </a:ext>
            </a:extLst>
          </p:cNvPr>
          <p:cNvSpPr/>
          <p:nvPr/>
        </p:nvSpPr>
        <p:spPr>
          <a:xfrm>
            <a:off x="7167658" y="1507579"/>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Kick</a:t>
            </a:r>
            <a:endParaRPr lang="en-US" sz="1200">
              <a:solidFill>
                <a:srgbClr val="1513D7"/>
              </a:solidFill>
            </a:endParaRPr>
          </a:p>
        </p:txBody>
      </p:sp>
      <p:sp>
        <p:nvSpPr>
          <p:cNvPr id="44" name="Rectangle 43">
            <a:extLst>
              <a:ext uri="{FF2B5EF4-FFF2-40B4-BE49-F238E27FC236}">
                <a16:creationId xmlns:a16="http://schemas.microsoft.com/office/drawing/2014/main" id="{1C7B03BA-1F74-6C40-B8B7-DF6932F478F4}"/>
              </a:ext>
            </a:extLst>
          </p:cNvPr>
          <p:cNvSpPr/>
          <p:nvPr/>
        </p:nvSpPr>
        <p:spPr>
          <a:xfrm>
            <a:off x="5262603" y="1495614"/>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Kick</a:t>
            </a:r>
            <a:endParaRPr lang="en-US" sz="1200">
              <a:solidFill>
                <a:srgbClr val="1513D7"/>
              </a:solidFill>
            </a:endParaRPr>
          </a:p>
        </p:txBody>
      </p:sp>
      <p:sp>
        <p:nvSpPr>
          <p:cNvPr id="46" name="Rectangle 45">
            <a:extLst>
              <a:ext uri="{FF2B5EF4-FFF2-40B4-BE49-F238E27FC236}">
                <a16:creationId xmlns:a16="http://schemas.microsoft.com/office/drawing/2014/main" id="{6EB61F92-93B1-F547-9BB3-8A40B7FBEA20}"/>
              </a:ext>
            </a:extLst>
          </p:cNvPr>
          <p:cNvSpPr/>
          <p:nvPr/>
        </p:nvSpPr>
        <p:spPr>
          <a:xfrm rot="16200000">
            <a:off x="2327250" y="2123772"/>
            <a:ext cx="854721" cy="276999"/>
          </a:xfrm>
          <a:prstGeom prst="rect">
            <a:avLst/>
          </a:prstGeom>
        </p:spPr>
        <p:txBody>
          <a:bodyPr wrap="none">
            <a:spAutoFit/>
          </a:bodyPr>
          <a:lstStyle/>
          <a:p>
            <a:pPr algn="ctr"/>
            <a:r>
              <a:rPr lang="en-US" sz="1200">
                <a:solidFill>
                  <a:srgbClr val="1513D7"/>
                </a:solidFill>
                <a:latin typeface="Times New Roman" panose="02020603050405020304" pitchFamily="18" charset="0"/>
                <a:cs typeface="Times New Roman" panose="02020603050405020304" pitchFamily="18" charset="0"/>
              </a:rPr>
              <a:t>Interaction</a:t>
            </a:r>
            <a:endParaRPr lang="en-US" sz="1200">
              <a:solidFill>
                <a:srgbClr val="1513D7"/>
              </a:solidFill>
            </a:endParaRPr>
          </a:p>
        </p:txBody>
      </p:sp>
      <p:cxnSp>
        <p:nvCxnSpPr>
          <p:cNvPr id="47" name="Straight Arrow Connector 46">
            <a:extLst>
              <a:ext uri="{FF2B5EF4-FFF2-40B4-BE49-F238E27FC236}">
                <a16:creationId xmlns:a16="http://schemas.microsoft.com/office/drawing/2014/main" id="{0AF38079-5CA6-9E41-9B93-818ADFCD26CA}"/>
              </a:ext>
            </a:extLst>
          </p:cNvPr>
          <p:cNvCxnSpPr/>
          <p:nvPr/>
        </p:nvCxnSpPr>
        <p:spPr>
          <a:xfrm>
            <a:off x="2942405" y="1215650"/>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25BE93-8CAE-4546-8160-9BB2E64269B9}"/>
              </a:ext>
            </a:extLst>
          </p:cNvPr>
          <p:cNvCxnSpPr/>
          <p:nvPr/>
        </p:nvCxnSpPr>
        <p:spPr>
          <a:xfrm>
            <a:off x="2579277" y="1220974"/>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EFBBB4-277C-7A4C-A173-078AE8ABB52E}"/>
              </a:ext>
            </a:extLst>
          </p:cNvPr>
          <p:cNvCxnSpPr/>
          <p:nvPr/>
        </p:nvCxnSpPr>
        <p:spPr>
          <a:xfrm>
            <a:off x="3728627" y="1214625"/>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29BCDBF-219A-4343-AE79-7B396ADFC20B}"/>
              </a:ext>
            </a:extLst>
          </p:cNvPr>
          <p:cNvSpPr/>
          <p:nvPr/>
        </p:nvSpPr>
        <p:spPr>
          <a:xfrm>
            <a:off x="714097" y="778877"/>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Drift</a:t>
            </a:r>
            <a:endParaRPr lang="en-US" sz="1200">
              <a:solidFill>
                <a:srgbClr val="1513D7"/>
              </a:solidFill>
            </a:endParaRPr>
          </a:p>
        </p:txBody>
      </p:sp>
      <p:sp>
        <p:nvSpPr>
          <p:cNvPr id="51" name="Rectangle 50">
            <a:extLst>
              <a:ext uri="{FF2B5EF4-FFF2-40B4-BE49-F238E27FC236}">
                <a16:creationId xmlns:a16="http://schemas.microsoft.com/office/drawing/2014/main" id="{F782CEB1-2554-FE40-959D-2ADEEF099043}"/>
              </a:ext>
            </a:extLst>
          </p:cNvPr>
          <p:cNvSpPr/>
          <p:nvPr/>
        </p:nvSpPr>
        <p:spPr>
          <a:xfrm>
            <a:off x="109019" y="765078"/>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Kick</a:t>
            </a:r>
            <a:endParaRPr lang="en-US" sz="1200">
              <a:solidFill>
                <a:srgbClr val="1513D7"/>
              </a:solidFill>
            </a:endParaRPr>
          </a:p>
        </p:txBody>
      </p:sp>
      <p:sp>
        <p:nvSpPr>
          <p:cNvPr id="52" name="Rectangle 51">
            <a:extLst>
              <a:ext uri="{FF2B5EF4-FFF2-40B4-BE49-F238E27FC236}">
                <a16:creationId xmlns:a16="http://schemas.microsoft.com/office/drawing/2014/main" id="{1AB94908-C69D-6543-AE70-691ADA5D2B56}"/>
              </a:ext>
            </a:extLst>
          </p:cNvPr>
          <p:cNvSpPr/>
          <p:nvPr/>
        </p:nvSpPr>
        <p:spPr>
          <a:xfrm>
            <a:off x="1897879" y="786646"/>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Drift</a:t>
            </a:r>
            <a:endParaRPr lang="en-US" sz="1200">
              <a:solidFill>
                <a:srgbClr val="1513D7"/>
              </a:solidFill>
            </a:endParaRPr>
          </a:p>
        </p:txBody>
      </p:sp>
      <p:sp>
        <p:nvSpPr>
          <p:cNvPr id="53" name="Rectangle 52">
            <a:extLst>
              <a:ext uri="{FF2B5EF4-FFF2-40B4-BE49-F238E27FC236}">
                <a16:creationId xmlns:a16="http://schemas.microsoft.com/office/drawing/2014/main" id="{2D61F1B9-95DE-244F-9CE2-1DC0666136F5}"/>
              </a:ext>
            </a:extLst>
          </p:cNvPr>
          <p:cNvSpPr/>
          <p:nvPr/>
        </p:nvSpPr>
        <p:spPr>
          <a:xfrm>
            <a:off x="1330901" y="772847"/>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Kick</a:t>
            </a:r>
            <a:endParaRPr lang="en-US" sz="1200">
              <a:solidFill>
                <a:srgbClr val="1513D7"/>
              </a:solidFill>
            </a:endParaRPr>
          </a:p>
        </p:txBody>
      </p:sp>
      <p:sp>
        <p:nvSpPr>
          <p:cNvPr id="54" name="Rectangle 53">
            <a:extLst>
              <a:ext uri="{FF2B5EF4-FFF2-40B4-BE49-F238E27FC236}">
                <a16:creationId xmlns:a16="http://schemas.microsoft.com/office/drawing/2014/main" id="{8C896BA1-7927-1E42-AFC7-1CDE56227033}"/>
              </a:ext>
            </a:extLst>
          </p:cNvPr>
          <p:cNvSpPr/>
          <p:nvPr/>
        </p:nvSpPr>
        <p:spPr>
          <a:xfrm>
            <a:off x="3087360" y="794053"/>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Drift</a:t>
            </a:r>
            <a:endParaRPr lang="en-US" sz="1200">
              <a:solidFill>
                <a:srgbClr val="1513D7"/>
              </a:solidFill>
            </a:endParaRPr>
          </a:p>
        </p:txBody>
      </p:sp>
      <p:sp>
        <p:nvSpPr>
          <p:cNvPr id="55" name="Rectangle 54">
            <a:extLst>
              <a:ext uri="{FF2B5EF4-FFF2-40B4-BE49-F238E27FC236}">
                <a16:creationId xmlns:a16="http://schemas.microsoft.com/office/drawing/2014/main" id="{DC1250CE-45C7-F242-AB7F-C68E096839B5}"/>
              </a:ext>
            </a:extLst>
          </p:cNvPr>
          <p:cNvSpPr/>
          <p:nvPr/>
        </p:nvSpPr>
        <p:spPr>
          <a:xfrm>
            <a:off x="2520382" y="780254"/>
            <a:ext cx="484428"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Kick</a:t>
            </a:r>
            <a:endParaRPr lang="en-US" sz="1200">
              <a:solidFill>
                <a:srgbClr val="1513D7"/>
              </a:solidFill>
            </a:endParaRPr>
          </a:p>
        </p:txBody>
      </p:sp>
      <p:sp>
        <p:nvSpPr>
          <p:cNvPr id="58" name="Rectangle 57">
            <a:extLst>
              <a:ext uri="{FF2B5EF4-FFF2-40B4-BE49-F238E27FC236}">
                <a16:creationId xmlns:a16="http://schemas.microsoft.com/office/drawing/2014/main" id="{D645A2B9-31B0-1B4C-81D3-948E53153799}"/>
              </a:ext>
            </a:extLst>
          </p:cNvPr>
          <p:cNvSpPr/>
          <p:nvPr/>
        </p:nvSpPr>
        <p:spPr>
          <a:xfrm>
            <a:off x="497365" y="2329210"/>
            <a:ext cx="889987"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Dispersion </a:t>
            </a:r>
            <a:endParaRPr lang="en-US" sz="1200">
              <a:solidFill>
                <a:srgbClr val="1513D7"/>
              </a:solidFill>
            </a:endParaRPr>
          </a:p>
        </p:txBody>
      </p:sp>
      <p:sp>
        <p:nvSpPr>
          <p:cNvPr id="59" name="Rectangle 58">
            <a:extLst>
              <a:ext uri="{FF2B5EF4-FFF2-40B4-BE49-F238E27FC236}">
                <a16:creationId xmlns:a16="http://schemas.microsoft.com/office/drawing/2014/main" id="{11B0A32C-373B-924E-B786-B211FB83F06D}"/>
              </a:ext>
            </a:extLst>
          </p:cNvPr>
          <p:cNvSpPr/>
          <p:nvPr/>
        </p:nvSpPr>
        <p:spPr>
          <a:xfrm>
            <a:off x="1683852" y="2335339"/>
            <a:ext cx="889987"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Dispersion </a:t>
            </a:r>
            <a:endParaRPr lang="en-US" sz="1200">
              <a:solidFill>
                <a:srgbClr val="1513D7"/>
              </a:solidFill>
            </a:endParaRPr>
          </a:p>
        </p:txBody>
      </p:sp>
      <p:sp>
        <p:nvSpPr>
          <p:cNvPr id="60" name="Rectangle 59">
            <a:extLst>
              <a:ext uri="{FF2B5EF4-FFF2-40B4-BE49-F238E27FC236}">
                <a16:creationId xmlns:a16="http://schemas.microsoft.com/office/drawing/2014/main" id="{441AE6E6-B53B-3C48-AD83-81F2F90D9351}"/>
              </a:ext>
            </a:extLst>
          </p:cNvPr>
          <p:cNvSpPr/>
          <p:nvPr/>
        </p:nvSpPr>
        <p:spPr>
          <a:xfrm>
            <a:off x="2962303" y="2356538"/>
            <a:ext cx="889987" cy="276999"/>
          </a:xfrm>
          <a:prstGeom prst="rect">
            <a:avLst/>
          </a:prstGeom>
        </p:spPr>
        <p:txBody>
          <a:bodyPr wrap="none">
            <a:spAutoFit/>
          </a:bodyPr>
          <a:lstStyle/>
          <a:p>
            <a:r>
              <a:rPr lang="en-US" sz="1200">
                <a:solidFill>
                  <a:srgbClr val="1513D7"/>
                </a:solidFill>
                <a:latin typeface="Times New Roman" panose="02020603050405020304" pitchFamily="18" charset="0"/>
                <a:cs typeface="Times New Roman" panose="02020603050405020304" pitchFamily="18" charset="0"/>
              </a:rPr>
              <a:t>Dispersion </a:t>
            </a:r>
            <a:endParaRPr lang="en-US" sz="1200">
              <a:solidFill>
                <a:srgbClr val="1513D7"/>
              </a:solidFill>
            </a:endParaRPr>
          </a:p>
        </p:txBody>
      </p:sp>
      <p:pic>
        <p:nvPicPr>
          <p:cNvPr id="37" name="Picture 36">
            <a:extLst>
              <a:ext uri="{FF2B5EF4-FFF2-40B4-BE49-F238E27FC236}">
                <a16:creationId xmlns:a16="http://schemas.microsoft.com/office/drawing/2014/main" id="{D5615D52-CD6C-0345-AF8B-6668DF9341DA}"/>
              </a:ext>
            </a:extLst>
          </p:cNvPr>
          <p:cNvPicPr>
            <a:picLocks noChangeAspect="1"/>
          </p:cNvPicPr>
          <p:nvPr/>
        </p:nvPicPr>
        <p:blipFill>
          <a:blip r:embed="rId9"/>
          <a:stretch>
            <a:fillRect/>
          </a:stretch>
        </p:blipFill>
        <p:spPr>
          <a:xfrm>
            <a:off x="415401" y="4685816"/>
            <a:ext cx="1510778" cy="1380347"/>
          </a:xfrm>
          <a:prstGeom prst="rect">
            <a:avLst/>
          </a:prstGeom>
        </p:spPr>
      </p:pic>
      <p:sp>
        <p:nvSpPr>
          <p:cNvPr id="62" name="Rectangle 61">
            <a:extLst>
              <a:ext uri="{FF2B5EF4-FFF2-40B4-BE49-F238E27FC236}">
                <a16:creationId xmlns:a16="http://schemas.microsoft.com/office/drawing/2014/main" id="{2BCCC4C0-EEAE-AF4E-B485-29E5E4AA393A}"/>
              </a:ext>
            </a:extLst>
          </p:cNvPr>
          <p:cNvSpPr/>
          <p:nvPr/>
        </p:nvSpPr>
        <p:spPr>
          <a:xfrm>
            <a:off x="1671298" y="1824759"/>
            <a:ext cx="1053494" cy="338554"/>
          </a:xfrm>
          <a:prstGeom prst="rect">
            <a:avLst/>
          </a:prstGeom>
          <a:solidFill>
            <a:schemeClr val="bg1"/>
          </a:solidFill>
        </p:spPr>
        <p:txBody>
          <a:bodyPr wrap="none">
            <a:spAutoFit/>
          </a:bodyPr>
          <a:lstStyle/>
          <a:p>
            <a:r>
              <a:rPr lang="en-US" sz="1600">
                <a:latin typeface="Times New Roman" panose="02020603050405020304" pitchFamily="18" charset="0"/>
                <a:cs typeface="Times New Roman" panose="02020603050405020304" pitchFamily="18" charset="0"/>
              </a:rPr>
              <a:t>R</a:t>
            </a:r>
            <a:r>
              <a:rPr lang="en-US" sz="1600" baseline="-25000">
                <a:latin typeface="Times New Roman" panose="02020603050405020304" pitchFamily="18" charset="0"/>
                <a:cs typeface="Times New Roman" panose="02020603050405020304" pitchFamily="18" charset="0"/>
              </a:rPr>
              <a:t> 56 </a:t>
            </a:r>
            <a:r>
              <a:rPr lang="en-US" sz="1600">
                <a:latin typeface="Times New Roman" panose="02020603050405020304" pitchFamily="18" charset="0"/>
                <a:cs typeface="Times New Roman" panose="02020603050405020304" pitchFamily="18" charset="0"/>
              </a:rPr>
              <a:t>=</a:t>
            </a:r>
            <a:r>
              <a:rPr lang="en-US" sz="1600" err="1">
                <a:latin typeface="Times New Roman" panose="02020603050405020304" pitchFamily="18" charset="0"/>
                <a:cs typeface="Times New Roman" panose="02020603050405020304" pitchFamily="18" charset="0"/>
              </a:rPr>
              <a:t>L</a:t>
            </a:r>
            <a:r>
              <a:rPr lang="en-US" sz="1600" baseline="-25000" err="1">
                <a:latin typeface="Times New Roman" panose="02020603050405020304" pitchFamily="18" charset="0"/>
                <a:cs typeface="Times New Roman" panose="02020603050405020304" pitchFamily="18" charset="0"/>
              </a:rPr>
              <a:t>d</a:t>
            </a:r>
            <a:r>
              <a:rPr lang="en-US" sz="1600">
                <a:latin typeface="Times New Roman" panose="02020603050405020304" pitchFamily="18" charset="0"/>
                <a:cs typeface="Times New Roman" panose="02020603050405020304" pitchFamily="18" charset="0"/>
              </a:rPr>
              <a:t>/</a:t>
            </a:r>
            <a:r>
              <a:rPr lang="el-GR" sz="1600">
                <a:latin typeface="Times New Roman" panose="02020603050405020304" pitchFamily="18" charset="0"/>
                <a:cs typeface="Times New Roman" panose="02020603050405020304" pitchFamily="18" charset="0"/>
              </a:rPr>
              <a:t>γ</a:t>
            </a:r>
            <a:r>
              <a:rPr lang="el-GR" sz="1600" baseline="30000">
                <a:latin typeface="Times New Roman" panose="02020603050405020304" pitchFamily="18" charset="0"/>
                <a:cs typeface="Times New Roman" panose="02020603050405020304" pitchFamily="18" charset="0"/>
              </a:rPr>
              <a:t>2</a:t>
            </a:r>
            <a:endParaRPr lang="en-US" sz="1600" baseline="30000"/>
          </a:p>
        </p:txBody>
      </p:sp>
      <p:sp>
        <p:nvSpPr>
          <p:cNvPr id="38" name="Rectangle 37">
            <a:extLst>
              <a:ext uri="{FF2B5EF4-FFF2-40B4-BE49-F238E27FC236}">
                <a16:creationId xmlns:a16="http://schemas.microsoft.com/office/drawing/2014/main" id="{3861AC6C-21A8-CC4C-B43D-BE2F9411F3DF}"/>
              </a:ext>
            </a:extLst>
          </p:cNvPr>
          <p:cNvSpPr/>
          <p:nvPr/>
        </p:nvSpPr>
        <p:spPr>
          <a:xfrm>
            <a:off x="5956993" y="1027828"/>
            <a:ext cx="1045436" cy="338554"/>
          </a:xfrm>
          <a:prstGeom prst="rect">
            <a:avLst/>
          </a:prstGeom>
        </p:spPr>
        <p:txBody>
          <a:bodyPr wrap="square">
            <a:spAutoFit/>
          </a:bodyPr>
          <a:lstStyle/>
          <a:p>
            <a:r>
              <a:rPr lang="en-US" sz="1600">
                <a:latin typeface="Times New Roman" panose="02020603050405020304" pitchFamily="18" charset="0"/>
                <a:cs typeface="Times New Roman" panose="02020603050405020304" pitchFamily="18" charset="0"/>
              </a:rPr>
              <a:t>R</a:t>
            </a:r>
            <a:r>
              <a:rPr lang="en-US" sz="1600" baseline="-25000">
                <a:latin typeface="Times New Roman" panose="02020603050405020304" pitchFamily="18" charset="0"/>
                <a:cs typeface="Times New Roman" panose="02020603050405020304" pitchFamily="18" charset="0"/>
              </a:rPr>
              <a:t>56</a:t>
            </a:r>
            <a:r>
              <a:rPr lang="el-GR" sz="1600">
                <a:latin typeface="Times New Roman" panose="02020603050405020304" pitchFamily="18" charset="0"/>
                <a:cs typeface="Times New Roman" panose="02020603050405020304" pitchFamily="18" charset="0"/>
              </a:rPr>
              <a:t>=</a:t>
            </a:r>
            <a:r>
              <a:rPr lang="en-US" sz="1600" err="1">
                <a:latin typeface="Times New Roman" panose="02020603050405020304" pitchFamily="18" charset="0"/>
                <a:cs typeface="Times New Roman" panose="02020603050405020304" pitchFamily="18" charset="0"/>
              </a:rPr>
              <a:t>L</a:t>
            </a:r>
            <a:r>
              <a:rPr lang="en-US" sz="1600" baseline="-25000" err="1">
                <a:latin typeface="Times New Roman" panose="02020603050405020304" pitchFamily="18" charset="0"/>
                <a:cs typeface="Times New Roman" panose="02020603050405020304" pitchFamily="18" charset="0"/>
              </a:rPr>
              <a:t>b</a:t>
            </a:r>
            <a:r>
              <a:rPr lang="el-GR" sz="1600">
                <a:latin typeface="Times New Roman" panose="02020603050405020304" pitchFamily="18" charset="0"/>
                <a:cs typeface="Times New Roman" panose="02020603050405020304" pitchFamily="18" charset="0"/>
              </a:rPr>
              <a:t>θ</a:t>
            </a:r>
            <a:r>
              <a:rPr lang="el-GR" sz="1600" baseline="30000">
                <a:latin typeface="Times New Roman" panose="02020603050405020304" pitchFamily="18" charset="0"/>
                <a:cs typeface="Times New Roman" panose="02020603050405020304" pitchFamily="18" charset="0"/>
              </a:rPr>
              <a:t>2</a:t>
            </a:r>
            <a:endParaRPr lang="en-US" sz="1600"/>
          </a:p>
        </p:txBody>
      </p:sp>
      <p:graphicFrame>
        <p:nvGraphicFramePr>
          <p:cNvPr id="66" name="Object 65">
            <a:extLst>
              <a:ext uri="{FF2B5EF4-FFF2-40B4-BE49-F238E27FC236}">
                <a16:creationId xmlns:a16="http://schemas.microsoft.com/office/drawing/2014/main" id="{C8A0CE06-5C35-2A41-8A60-B6B85920E604}"/>
              </a:ext>
            </a:extLst>
          </p:cNvPr>
          <p:cNvGraphicFramePr>
            <a:graphicFrameLocks noChangeAspect="1"/>
          </p:cNvGraphicFramePr>
          <p:nvPr/>
        </p:nvGraphicFramePr>
        <p:xfrm>
          <a:off x="2132013" y="4916488"/>
          <a:ext cx="4754562" cy="1400175"/>
        </p:xfrm>
        <a:graphic>
          <a:graphicData uri="http://schemas.openxmlformats.org/presentationml/2006/ole">
            <mc:AlternateContent xmlns:mc="http://schemas.openxmlformats.org/markup-compatibility/2006">
              <mc:Choice xmlns:v="urn:schemas-microsoft-com:vml" Requires="v">
                <p:oleObj spid="_x0000_s86389" r:id="rId10" imgW="3213100" imgH="939800" progId="Equation.DSMT4">
                  <p:embed/>
                </p:oleObj>
              </mc:Choice>
              <mc:Fallback>
                <p:oleObj r:id="rId10" imgW="3213100" imgH="939800" progId="Equation.DSMT4">
                  <p:embed/>
                  <p:pic>
                    <p:nvPicPr>
                      <p:cNvPr id="66" name="Object 65">
                        <a:extLst>
                          <a:ext uri="{FF2B5EF4-FFF2-40B4-BE49-F238E27FC236}">
                            <a16:creationId xmlns:a16="http://schemas.microsoft.com/office/drawing/2014/main" id="{C8A0CE06-5C35-2A41-8A60-B6B85920E604}"/>
                          </a:ext>
                        </a:extLst>
                      </p:cNvPr>
                      <p:cNvPicPr/>
                      <p:nvPr/>
                    </p:nvPicPr>
                    <p:blipFill>
                      <a:blip r:embed="rId11"/>
                      <a:stretch>
                        <a:fillRect/>
                      </a:stretch>
                    </p:blipFill>
                    <p:spPr>
                      <a:xfrm>
                        <a:off x="2132013" y="4916488"/>
                        <a:ext cx="4754562" cy="1400175"/>
                      </a:xfrm>
                      <a:prstGeom prst="rect">
                        <a:avLst/>
                      </a:prstGeom>
                    </p:spPr>
                  </p:pic>
                </p:oleObj>
              </mc:Fallback>
            </mc:AlternateContent>
          </a:graphicData>
        </a:graphic>
      </p:graphicFrame>
      <p:sp>
        <p:nvSpPr>
          <p:cNvPr id="56" name="Rectangle 25">
            <a:extLst>
              <a:ext uri="{FF2B5EF4-FFF2-40B4-BE49-F238E27FC236}">
                <a16:creationId xmlns:a16="http://schemas.microsoft.com/office/drawing/2014/main" id="{DDC3A4AD-4B6E-C449-B502-45101254BEAD}"/>
              </a:ext>
            </a:extLst>
          </p:cNvPr>
          <p:cNvSpPr>
            <a:spLocks noChangeArrowheads="1"/>
          </p:cNvSpPr>
          <p:nvPr/>
        </p:nvSpPr>
        <p:spPr bwMode="auto">
          <a:xfrm>
            <a:off x="3839930" y="12033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 name="Object 60">
            <a:extLst>
              <a:ext uri="{FF2B5EF4-FFF2-40B4-BE49-F238E27FC236}">
                <a16:creationId xmlns:a16="http://schemas.microsoft.com/office/drawing/2014/main" id="{AD7B78E9-BBC1-8542-969C-9F475159BEC0}"/>
              </a:ext>
            </a:extLst>
          </p:cNvPr>
          <p:cNvGraphicFramePr>
            <a:graphicFrameLocks noChangeAspect="1"/>
          </p:cNvGraphicFramePr>
          <p:nvPr/>
        </p:nvGraphicFramePr>
        <p:xfrm>
          <a:off x="3693596" y="4302668"/>
          <a:ext cx="1679645" cy="603918"/>
        </p:xfrm>
        <a:graphic>
          <a:graphicData uri="http://schemas.openxmlformats.org/presentationml/2006/ole">
            <mc:AlternateContent xmlns:mc="http://schemas.openxmlformats.org/markup-compatibility/2006">
              <mc:Choice xmlns:v="urn:schemas-microsoft-com:vml" Requires="v">
                <p:oleObj spid="_x0000_s86390" r:id="rId12" imgW="1130300" imgH="406400" progId="Equation.DSMT4">
                  <p:embed/>
                </p:oleObj>
              </mc:Choice>
              <mc:Fallback>
                <p:oleObj r:id="rId12" imgW="1130300" imgH="406400" progId="Equation.DSMT4">
                  <p:embed/>
                  <p:pic>
                    <p:nvPicPr>
                      <p:cNvPr id="61" name="Object 60">
                        <a:extLst>
                          <a:ext uri="{FF2B5EF4-FFF2-40B4-BE49-F238E27FC236}">
                            <a16:creationId xmlns:a16="http://schemas.microsoft.com/office/drawing/2014/main" id="{AD7B78E9-BBC1-8542-969C-9F475159BE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3596" y="4302668"/>
                        <a:ext cx="1679645" cy="603918"/>
                      </a:xfrm>
                      <a:prstGeom prst="rect">
                        <a:avLst/>
                      </a:prstGeom>
                      <a:noFill/>
                      <a:ln w="28575">
                        <a:solidFill>
                          <a:srgbClr val="FF0000"/>
                        </a:solidFill>
                      </a:ln>
                    </p:spPr>
                  </p:pic>
                </p:oleObj>
              </mc:Fallback>
            </mc:AlternateContent>
          </a:graphicData>
        </a:graphic>
      </p:graphicFrame>
      <p:sp>
        <p:nvSpPr>
          <p:cNvPr id="45" name="Rectangle 44">
            <a:extLst>
              <a:ext uri="{FF2B5EF4-FFF2-40B4-BE49-F238E27FC236}">
                <a16:creationId xmlns:a16="http://schemas.microsoft.com/office/drawing/2014/main" id="{B0DEC69C-C7D9-4945-9678-A7CB8D1077CF}"/>
              </a:ext>
            </a:extLst>
          </p:cNvPr>
          <p:cNvSpPr/>
          <p:nvPr/>
        </p:nvSpPr>
        <p:spPr>
          <a:xfrm>
            <a:off x="158750" y="6420066"/>
            <a:ext cx="6320961" cy="369332"/>
          </a:xfrm>
          <a:prstGeom prst="rect">
            <a:avLst/>
          </a:prstGeom>
        </p:spPr>
        <p:txBody>
          <a:bodyPr wrap="none">
            <a:spAutoFit/>
          </a:bodyPr>
          <a:lstStyle/>
          <a:p>
            <a:r>
              <a:rPr lang="en-US">
                <a:solidFill>
                  <a:srgbClr val="FF0000"/>
                </a:solidFill>
                <a:latin typeface="Times New Roman" panose="02020603050405020304" pitchFamily="18" charset="0"/>
                <a:cs typeface="Times New Roman" panose="02020603050405020304" pitchFamily="18" charset="0"/>
              </a:rPr>
              <a:t>Plasma frequency does not dependent on the shape of modulation </a:t>
            </a: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000A62-B1E0-2D46-919B-30968DF5DE67}"/>
              </a:ext>
            </a:extLst>
          </p:cNvPr>
          <p:cNvPicPr>
            <a:picLocks noChangeAspect="1"/>
          </p:cNvPicPr>
          <p:nvPr/>
        </p:nvPicPr>
        <p:blipFill>
          <a:blip r:embed="rId14"/>
          <a:stretch>
            <a:fillRect/>
          </a:stretch>
        </p:blipFill>
        <p:spPr>
          <a:xfrm>
            <a:off x="6348042" y="6341798"/>
            <a:ext cx="1266045" cy="525528"/>
          </a:xfrm>
          <a:prstGeom prst="rect">
            <a:avLst/>
          </a:prstGeom>
        </p:spPr>
      </p:pic>
      <p:cxnSp>
        <p:nvCxnSpPr>
          <p:cNvPr id="9" name="Straight Arrow Connector 8">
            <a:extLst>
              <a:ext uri="{FF2B5EF4-FFF2-40B4-BE49-F238E27FC236}">
                <a16:creationId xmlns:a16="http://schemas.microsoft.com/office/drawing/2014/main" id="{C721ACCB-45EB-4A40-AAFB-A3738098E7F3}"/>
              </a:ext>
            </a:extLst>
          </p:cNvPr>
          <p:cNvCxnSpPr>
            <a:cxnSpLocks/>
          </p:cNvCxnSpPr>
          <p:nvPr/>
        </p:nvCxnSpPr>
        <p:spPr>
          <a:xfrm flipV="1">
            <a:off x="2229226" y="3996445"/>
            <a:ext cx="1438582" cy="1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aphicFrame>
        <p:nvGraphicFramePr>
          <p:cNvPr id="57" name="Object 56">
            <a:extLst>
              <a:ext uri="{FF2B5EF4-FFF2-40B4-BE49-F238E27FC236}">
                <a16:creationId xmlns:a16="http://schemas.microsoft.com/office/drawing/2014/main" id="{8351B628-5C9E-5547-8E3A-A37718B591C6}"/>
              </a:ext>
            </a:extLst>
          </p:cNvPr>
          <p:cNvGraphicFramePr>
            <a:graphicFrameLocks noChangeAspect="1"/>
          </p:cNvGraphicFramePr>
          <p:nvPr/>
        </p:nvGraphicFramePr>
        <p:xfrm>
          <a:off x="329084" y="3706315"/>
          <a:ext cx="1797050" cy="720099"/>
        </p:xfrm>
        <a:graphic>
          <a:graphicData uri="http://schemas.openxmlformats.org/presentationml/2006/ole">
            <mc:AlternateContent xmlns:mc="http://schemas.openxmlformats.org/markup-compatibility/2006">
              <mc:Choice xmlns:v="urn:schemas-microsoft-com:vml" Requires="v">
                <p:oleObj spid="_x0000_s86391" r:id="rId15" imgW="1206500" imgH="482600" progId="Equation.DSMT4">
                  <p:embed/>
                </p:oleObj>
              </mc:Choice>
              <mc:Fallback>
                <p:oleObj r:id="rId15" imgW="1206500" imgH="482600" progId="Equation.DSMT4">
                  <p:embed/>
                  <p:pic>
                    <p:nvPicPr>
                      <p:cNvPr id="57" name="Object 56">
                        <a:extLst>
                          <a:ext uri="{FF2B5EF4-FFF2-40B4-BE49-F238E27FC236}">
                            <a16:creationId xmlns:a16="http://schemas.microsoft.com/office/drawing/2014/main" id="{8351B628-5C9E-5547-8E3A-A37718B591C6}"/>
                          </a:ext>
                        </a:extLst>
                      </p:cNvPr>
                      <p:cNvPicPr/>
                      <p:nvPr/>
                    </p:nvPicPr>
                    <p:blipFill>
                      <a:blip r:embed="rId16"/>
                      <a:stretch>
                        <a:fillRect/>
                      </a:stretch>
                    </p:blipFill>
                    <p:spPr>
                      <a:xfrm>
                        <a:off x="329084" y="3706315"/>
                        <a:ext cx="1797050" cy="720099"/>
                      </a:xfrm>
                      <a:prstGeom prst="rect">
                        <a:avLst/>
                      </a:prstGeom>
                    </p:spPr>
                  </p:pic>
                </p:oleObj>
              </mc:Fallback>
            </mc:AlternateContent>
          </a:graphicData>
        </a:graphic>
      </p:graphicFrame>
      <p:sp>
        <p:nvSpPr>
          <p:cNvPr id="64" name="Rectangle 63">
            <a:extLst>
              <a:ext uri="{FF2B5EF4-FFF2-40B4-BE49-F238E27FC236}">
                <a16:creationId xmlns:a16="http://schemas.microsoft.com/office/drawing/2014/main" id="{BDCD8D71-EA04-8D4F-A625-8DEDB81DA003}"/>
              </a:ext>
            </a:extLst>
          </p:cNvPr>
          <p:cNvSpPr/>
          <p:nvPr/>
        </p:nvSpPr>
        <p:spPr>
          <a:xfrm>
            <a:off x="251509" y="2967167"/>
            <a:ext cx="3031599" cy="646331"/>
          </a:xfrm>
          <a:prstGeom prst="rect">
            <a:avLst/>
          </a:prstGeom>
          <a:ln>
            <a:solidFill>
              <a:srgbClr val="FF0000"/>
            </a:solidFill>
          </a:ln>
        </p:spPr>
        <p:txBody>
          <a:bodyPr wrap="none">
            <a:spAutoFit/>
          </a:bodyPr>
          <a:lstStyle/>
          <a:p>
            <a:pPr algn="ctr"/>
            <a:r>
              <a:rPr lang="en-US" b="1">
                <a:solidFill>
                  <a:srgbClr val="1513D7"/>
                </a:solidFill>
                <a:latin typeface="Times New Roman" panose="02020603050405020304" pitchFamily="18" charset="0"/>
                <a:cs typeface="Times New Roman" panose="02020603050405020304" pitchFamily="18" charset="0"/>
              </a:rPr>
              <a:t>Modulate beam density</a:t>
            </a:r>
          </a:p>
          <a:p>
            <a:pPr algn="ctr"/>
            <a:r>
              <a:rPr lang="en-US" b="1">
                <a:solidFill>
                  <a:srgbClr val="1513D7"/>
                </a:solidFill>
                <a:latin typeface="Times New Roman" panose="02020603050405020304" pitchFamily="18" charset="0"/>
                <a:cs typeface="Times New Roman" panose="02020603050405020304" pitchFamily="18" charset="0"/>
              </a:rPr>
              <a:t>by changing beam radius </a:t>
            </a:r>
            <a:r>
              <a:rPr lang="en-US" i="1">
                <a:solidFill>
                  <a:srgbClr val="1513D7"/>
                </a:solidFill>
                <a:latin typeface="Times New Roman" panose="02020603050405020304" pitchFamily="18" charset="0"/>
                <a:cs typeface="Times New Roman" panose="02020603050405020304" pitchFamily="18" charset="0"/>
              </a:rPr>
              <a:t>a</a:t>
            </a:r>
            <a:r>
              <a:rPr lang="en-US" b="1">
                <a:solidFill>
                  <a:srgbClr val="1513D7"/>
                </a:solidFill>
                <a:latin typeface="Times New Roman" panose="02020603050405020304" pitchFamily="18" charset="0"/>
                <a:cs typeface="Times New Roman" panose="02020603050405020304" pitchFamily="18" charset="0"/>
              </a:rPr>
              <a:t>:  </a:t>
            </a:r>
            <a:endParaRPr lang="en-US" b="1">
              <a:solidFill>
                <a:srgbClr val="1513D7"/>
              </a:solidFill>
            </a:endParaRPr>
          </a:p>
        </p:txBody>
      </p:sp>
      <p:sp>
        <p:nvSpPr>
          <p:cNvPr id="67" name="Rectangle 66">
            <a:extLst>
              <a:ext uri="{FF2B5EF4-FFF2-40B4-BE49-F238E27FC236}">
                <a16:creationId xmlns:a16="http://schemas.microsoft.com/office/drawing/2014/main" id="{0E59DBA3-DF90-C04C-AEE1-2DD425C82267}"/>
              </a:ext>
            </a:extLst>
          </p:cNvPr>
          <p:cNvSpPr/>
          <p:nvPr/>
        </p:nvSpPr>
        <p:spPr>
          <a:xfrm>
            <a:off x="199323" y="1023920"/>
            <a:ext cx="530915" cy="369332"/>
          </a:xfrm>
          <a:prstGeom prst="rect">
            <a:avLst/>
          </a:prstGeom>
        </p:spPr>
        <p:txBody>
          <a:bodyPr wrap="none">
            <a:spAutoFit/>
          </a:bodyPr>
          <a:lstStyle/>
          <a:p>
            <a:r>
              <a:rPr lang="en-US">
                <a:solidFill>
                  <a:srgbClr val="FF0000"/>
                </a:solidFill>
                <a:latin typeface="Times New Roman" panose="02020603050405020304" pitchFamily="18" charset="0"/>
                <a:cs typeface="Times New Roman" panose="02020603050405020304" pitchFamily="18" charset="0"/>
              </a:rPr>
              <a:t>a(s)</a:t>
            </a:r>
            <a:endParaRPr lang="en-US"/>
          </a:p>
        </p:txBody>
      </p:sp>
      <p:sp>
        <p:nvSpPr>
          <p:cNvPr id="14" name="Freeform 13">
            <a:extLst>
              <a:ext uri="{FF2B5EF4-FFF2-40B4-BE49-F238E27FC236}">
                <a16:creationId xmlns:a16="http://schemas.microsoft.com/office/drawing/2014/main" id="{F219C76C-2A63-C444-9658-FE55D80CCA4C}"/>
              </a:ext>
            </a:extLst>
          </p:cNvPr>
          <p:cNvSpPr/>
          <p:nvPr/>
        </p:nvSpPr>
        <p:spPr>
          <a:xfrm>
            <a:off x="374650" y="1228255"/>
            <a:ext cx="3504629" cy="508690"/>
          </a:xfrm>
          <a:custGeom>
            <a:avLst/>
            <a:gdLst>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78150 w 3504629"/>
              <a:gd name="connsiteY15" fmla="*/ 21790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97200 w 3504629"/>
              <a:gd name="connsiteY15" fmla="*/ 15440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97200 w 3504629"/>
              <a:gd name="connsiteY15" fmla="*/ 15440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78150 w 3504629"/>
              <a:gd name="connsiteY15" fmla="*/ 5915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78150 w 3504629"/>
              <a:gd name="connsiteY15" fmla="*/ 5915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44800 w 3504629"/>
              <a:gd name="connsiteY14" fmla="*/ 75765 h 498902"/>
              <a:gd name="connsiteX15" fmla="*/ 2978150 w 3504629"/>
              <a:gd name="connsiteY15" fmla="*/ 5915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44800 w 3504629"/>
              <a:gd name="connsiteY14" fmla="*/ 75765 h 498902"/>
              <a:gd name="connsiteX15" fmla="*/ 2978150 w 3504629"/>
              <a:gd name="connsiteY15" fmla="*/ 5915 h 498902"/>
              <a:gd name="connsiteX16" fmla="*/ 311150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508161"/>
              <a:gd name="connsiteX1" fmla="*/ 120650 w 3504629"/>
              <a:gd name="connsiteY1" fmla="*/ 459940 h 508161"/>
              <a:gd name="connsiteX2" fmla="*/ 355600 w 3504629"/>
              <a:gd name="connsiteY2" fmla="*/ 180540 h 508161"/>
              <a:gd name="connsiteX3" fmla="*/ 527050 w 3504629"/>
              <a:gd name="connsiteY3" fmla="*/ 28140 h 508161"/>
              <a:gd name="connsiteX4" fmla="*/ 711200 w 3504629"/>
              <a:gd name="connsiteY4" fmla="*/ 40840 h 508161"/>
              <a:gd name="connsiteX5" fmla="*/ 1041400 w 3504629"/>
              <a:gd name="connsiteY5" fmla="*/ 434540 h 508161"/>
              <a:gd name="connsiteX6" fmla="*/ 1219200 w 3504629"/>
              <a:gd name="connsiteY6" fmla="*/ 491690 h 508161"/>
              <a:gd name="connsiteX7" fmla="*/ 1397000 w 3504629"/>
              <a:gd name="connsiteY7" fmla="*/ 377390 h 508161"/>
              <a:gd name="connsiteX8" fmla="*/ 1657350 w 3504629"/>
              <a:gd name="connsiteY8" fmla="*/ 72590 h 508161"/>
              <a:gd name="connsiteX9" fmla="*/ 1809750 w 3504629"/>
              <a:gd name="connsiteY9" fmla="*/ 15440 h 508161"/>
              <a:gd name="connsiteX10" fmla="*/ 1968500 w 3504629"/>
              <a:gd name="connsiteY10" fmla="*/ 110690 h 508161"/>
              <a:gd name="connsiteX11" fmla="*/ 2235200 w 3504629"/>
              <a:gd name="connsiteY11" fmla="*/ 428190 h 508161"/>
              <a:gd name="connsiteX12" fmla="*/ 2390775 w 3504629"/>
              <a:gd name="connsiteY12" fmla="*/ 507565 h 508161"/>
              <a:gd name="connsiteX13" fmla="*/ 2571750 w 3504629"/>
              <a:gd name="connsiteY13" fmla="*/ 402790 h 508161"/>
              <a:gd name="connsiteX14" fmla="*/ 2844800 w 3504629"/>
              <a:gd name="connsiteY14" fmla="*/ 75765 h 508161"/>
              <a:gd name="connsiteX15" fmla="*/ 2978150 w 3504629"/>
              <a:gd name="connsiteY15" fmla="*/ 5915 h 508161"/>
              <a:gd name="connsiteX16" fmla="*/ 3111500 w 3504629"/>
              <a:gd name="connsiteY16" fmla="*/ 72590 h 508161"/>
              <a:gd name="connsiteX17" fmla="*/ 3346450 w 3504629"/>
              <a:gd name="connsiteY17" fmla="*/ 351990 h 508161"/>
              <a:gd name="connsiteX18" fmla="*/ 3492500 w 3504629"/>
              <a:gd name="connsiteY18" fmla="*/ 478990 h 508161"/>
              <a:gd name="connsiteX19" fmla="*/ 3486150 w 3504629"/>
              <a:gd name="connsiteY19" fmla="*/ 472640 h 508161"/>
              <a:gd name="connsiteX0" fmla="*/ 0 w 3504629"/>
              <a:gd name="connsiteY0" fmla="*/ 485340 h 507618"/>
              <a:gd name="connsiteX1" fmla="*/ 120650 w 3504629"/>
              <a:gd name="connsiteY1" fmla="*/ 459940 h 507618"/>
              <a:gd name="connsiteX2" fmla="*/ 355600 w 3504629"/>
              <a:gd name="connsiteY2" fmla="*/ 180540 h 507618"/>
              <a:gd name="connsiteX3" fmla="*/ 527050 w 3504629"/>
              <a:gd name="connsiteY3" fmla="*/ 28140 h 507618"/>
              <a:gd name="connsiteX4" fmla="*/ 711200 w 3504629"/>
              <a:gd name="connsiteY4" fmla="*/ 40840 h 507618"/>
              <a:gd name="connsiteX5" fmla="*/ 1041400 w 3504629"/>
              <a:gd name="connsiteY5" fmla="*/ 434540 h 507618"/>
              <a:gd name="connsiteX6" fmla="*/ 1219200 w 3504629"/>
              <a:gd name="connsiteY6" fmla="*/ 491690 h 507618"/>
              <a:gd name="connsiteX7" fmla="*/ 1397000 w 3504629"/>
              <a:gd name="connsiteY7" fmla="*/ 377390 h 507618"/>
              <a:gd name="connsiteX8" fmla="*/ 1657350 w 3504629"/>
              <a:gd name="connsiteY8" fmla="*/ 72590 h 507618"/>
              <a:gd name="connsiteX9" fmla="*/ 1809750 w 3504629"/>
              <a:gd name="connsiteY9" fmla="*/ 15440 h 507618"/>
              <a:gd name="connsiteX10" fmla="*/ 1968500 w 3504629"/>
              <a:gd name="connsiteY10" fmla="*/ 110690 h 507618"/>
              <a:gd name="connsiteX11" fmla="*/ 2235200 w 3504629"/>
              <a:gd name="connsiteY11" fmla="*/ 428190 h 507618"/>
              <a:gd name="connsiteX12" fmla="*/ 2390775 w 3504629"/>
              <a:gd name="connsiteY12" fmla="*/ 507565 h 507618"/>
              <a:gd name="connsiteX13" fmla="*/ 2571750 w 3504629"/>
              <a:gd name="connsiteY13" fmla="*/ 402790 h 507618"/>
              <a:gd name="connsiteX14" fmla="*/ 2844800 w 3504629"/>
              <a:gd name="connsiteY14" fmla="*/ 75765 h 507618"/>
              <a:gd name="connsiteX15" fmla="*/ 2978150 w 3504629"/>
              <a:gd name="connsiteY15" fmla="*/ 5915 h 507618"/>
              <a:gd name="connsiteX16" fmla="*/ 3111500 w 3504629"/>
              <a:gd name="connsiteY16" fmla="*/ 72590 h 507618"/>
              <a:gd name="connsiteX17" fmla="*/ 3346450 w 3504629"/>
              <a:gd name="connsiteY17" fmla="*/ 351990 h 507618"/>
              <a:gd name="connsiteX18" fmla="*/ 3492500 w 3504629"/>
              <a:gd name="connsiteY18" fmla="*/ 478990 h 507618"/>
              <a:gd name="connsiteX19" fmla="*/ 3486150 w 3504629"/>
              <a:gd name="connsiteY19" fmla="*/ 472640 h 507618"/>
              <a:gd name="connsiteX0" fmla="*/ 0 w 3504629"/>
              <a:gd name="connsiteY0" fmla="*/ 485340 h 507750"/>
              <a:gd name="connsiteX1" fmla="*/ 120650 w 3504629"/>
              <a:gd name="connsiteY1" fmla="*/ 459940 h 507750"/>
              <a:gd name="connsiteX2" fmla="*/ 355600 w 3504629"/>
              <a:gd name="connsiteY2" fmla="*/ 180540 h 507750"/>
              <a:gd name="connsiteX3" fmla="*/ 527050 w 3504629"/>
              <a:gd name="connsiteY3" fmla="*/ 28140 h 507750"/>
              <a:gd name="connsiteX4" fmla="*/ 711200 w 3504629"/>
              <a:gd name="connsiteY4" fmla="*/ 40840 h 507750"/>
              <a:gd name="connsiteX5" fmla="*/ 1041400 w 3504629"/>
              <a:gd name="connsiteY5" fmla="*/ 434540 h 507750"/>
              <a:gd name="connsiteX6" fmla="*/ 1219200 w 3504629"/>
              <a:gd name="connsiteY6" fmla="*/ 491690 h 507750"/>
              <a:gd name="connsiteX7" fmla="*/ 1397000 w 3504629"/>
              <a:gd name="connsiteY7" fmla="*/ 377390 h 507750"/>
              <a:gd name="connsiteX8" fmla="*/ 1657350 w 3504629"/>
              <a:gd name="connsiteY8" fmla="*/ 72590 h 507750"/>
              <a:gd name="connsiteX9" fmla="*/ 1809750 w 3504629"/>
              <a:gd name="connsiteY9" fmla="*/ 15440 h 507750"/>
              <a:gd name="connsiteX10" fmla="*/ 1968500 w 3504629"/>
              <a:gd name="connsiteY10" fmla="*/ 110690 h 507750"/>
              <a:gd name="connsiteX11" fmla="*/ 2235200 w 3504629"/>
              <a:gd name="connsiteY11" fmla="*/ 428190 h 507750"/>
              <a:gd name="connsiteX12" fmla="*/ 2390775 w 3504629"/>
              <a:gd name="connsiteY12" fmla="*/ 507565 h 507750"/>
              <a:gd name="connsiteX13" fmla="*/ 2549525 w 3504629"/>
              <a:gd name="connsiteY13" fmla="*/ 415490 h 507750"/>
              <a:gd name="connsiteX14" fmla="*/ 2844800 w 3504629"/>
              <a:gd name="connsiteY14" fmla="*/ 75765 h 507750"/>
              <a:gd name="connsiteX15" fmla="*/ 2978150 w 3504629"/>
              <a:gd name="connsiteY15" fmla="*/ 5915 h 507750"/>
              <a:gd name="connsiteX16" fmla="*/ 3111500 w 3504629"/>
              <a:gd name="connsiteY16" fmla="*/ 72590 h 507750"/>
              <a:gd name="connsiteX17" fmla="*/ 3346450 w 3504629"/>
              <a:gd name="connsiteY17" fmla="*/ 351990 h 507750"/>
              <a:gd name="connsiteX18" fmla="*/ 3492500 w 3504629"/>
              <a:gd name="connsiteY18" fmla="*/ 478990 h 507750"/>
              <a:gd name="connsiteX19" fmla="*/ 3486150 w 3504629"/>
              <a:gd name="connsiteY19" fmla="*/ 472640 h 507750"/>
              <a:gd name="connsiteX0" fmla="*/ 0 w 3504629"/>
              <a:gd name="connsiteY0" fmla="*/ 485340 h 507579"/>
              <a:gd name="connsiteX1" fmla="*/ 120650 w 3504629"/>
              <a:gd name="connsiteY1" fmla="*/ 459940 h 507579"/>
              <a:gd name="connsiteX2" fmla="*/ 355600 w 3504629"/>
              <a:gd name="connsiteY2" fmla="*/ 180540 h 507579"/>
              <a:gd name="connsiteX3" fmla="*/ 527050 w 3504629"/>
              <a:gd name="connsiteY3" fmla="*/ 28140 h 507579"/>
              <a:gd name="connsiteX4" fmla="*/ 711200 w 3504629"/>
              <a:gd name="connsiteY4" fmla="*/ 40840 h 507579"/>
              <a:gd name="connsiteX5" fmla="*/ 1041400 w 3504629"/>
              <a:gd name="connsiteY5" fmla="*/ 434540 h 507579"/>
              <a:gd name="connsiteX6" fmla="*/ 1219200 w 3504629"/>
              <a:gd name="connsiteY6" fmla="*/ 491690 h 507579"/>
              <a:gd name="connsiteX7" fmla="*/ 1397000 w 3504629"/>
              <a:gd name="connsiteY7" fmla="*/ 377390 h 507579"/>
              <a:gd name="connsiteX8" fmla="*/ 1657350 w 3504629"/>
              <a:gd name="connsiteY8" fmla="*/ 72590 h 507579"/>
              <a:gd name="connsiteX9" fmla="*/ 1809750 w 3504629"/>
              <a:gd name="connsiteY9" fmla="*/ 15440 h 507579"/>
              <a:gd name="connsiteX10" fmla="*/ 1968500 w 3504629"/>
              <a:gd name="connsiteY10" fmla="*/ 110690 h 507579"/>
              <a:gd name="connsiteX11" fmla="*/ 2235200 w 3504629"/>
              <a:gd name="connsiteY11" fmla="*/ 428190 h 507579"/>
              <a:gd name="connsiteX12" fmla="*/ 2390775 w 3504629"/>
              <a:gd name="connsiteY12" fmla="*/ 507565 h 507579"/>
              <a:gd name="connsiteX13" fmla="*/ 2540000 w 3504629"/>
              <a:gd name="connsiteY13" fmla="*/ 425015 h 507579"/>
              <a:gd name="connsiteX14" fmla="*/ 2844800 w 3504629"/>
              <a:gd name="connsiteY14" fmla="*/ 75765 h 507579"/>
              <a:gd name="connsiteX15" fmla="*/ 2978150 w 3504629"/>
              <a:gd name="connsiteY15" fmla="*/ 5915 h 507579"/>
              <a:gd name="connsiteX16" fmla="*/ 3111500 w 3504629"/>
              <a:gd name="connsiteY16" fmla="*/ 72590 h 507579"/>
              <a:gd name="connsiteX17" fmla="*/ 3346450 w 3504629"/>
              <a:gd name="connsiteY17" fmla="*/ 351990 h 507579"/>
              <a:gd name="connsiteX18" fmla="*/ 3492500 w 3504629"/>
              <a:gd name="connsiteY18" fmla="*/ 478990 h 507579"/>
              <a:gd name="connsiteX19" fmla="*/ 3486150 w 3504629"/>
              <a:gd name="connsiteY19" fmla="*/ 472640 h 507579"/>
              <a:gd name="connsiteX0" fmla="*/ 0 w 3504629"/>
              <a:gd name="connsiteY0" fmla="*/ 485340 h 507734"/>
              <a:gd name="connsiteX1" fmla="*/ 120650 w 3504629"/>
              <a:gd name="connsiteY1" fmla="*/ 459940 h 507734"/>
              <a:gd name="connsiteX2" fmla="*/ 355600 w 3504629"/>
              <a:gd name="connsiteY2" fmla="*/ 180540 h 507734"/>
              <a:gd name="connsiteX3" fmla="*/ 527050 w 3504629"/>
              <a:gd name="connsiteY3" fmla="*/ 28140 h 507734"/>
              <a:gd name="connsiteX4" fmla="*/ 711200 w 3504629"/>
              <a:gd name="connsiteY4" fmla="*/ 40840 h 507734"/>
              <a:gd name="connsiteX5" fmla="*/ 1041400 w 3504629"/>
              <a:gd name="connsiteY5" fmla="*/ 434540 h 507734"/>
              <a:gd name="connsiteX6" fmla="*/ 1219200 w 3504629"/>
              <a:gd name="connsiteY6" fmla="*/ 491690 h 507734"/>
              <a:gd name="connsiteX7" fmla="*/ 1397000 w 3504629"/>
              <a:gd name="connsiteY7" fmla="*/ 377390 h 507734"/>
              <a:gd name="connsiteX8" fmla="*/ 1657350 w 3504629"/>
              <a:gd name="connsiteY8" fmla="*/ 72590 h 507734"/>
              <a:gd name="connsiteX9" fmla="*/ 1809750 w 3504629"/>
              <a:gd name="connsiteY9" fmla="*/ 15440 h 507734"/>
              <a:gd name="connsiteX10" fmla="*/ 1968500 w 3504629"/>
              <a:gd name="connsiteY10" fmla="*/ 110690 h 507734"/>
              <a:gd name="connsiteX11" fmla="*/ 2247900 w 3504629"/>
              <a:gd name="connsiteY11" fmla="*/ 434540 h 507734"/>
              <a:gd name="connsiteX12" fmla="*/ 2390775 w 3504629"/>
              <a:gd name="connsiteY12" fmla="*/ 507565 h 507734"/>
              <a:gd name="connsiteX13" fmla="*/ 2540000 w 3504629"/>
              <a:gd name="connsiteY13" fmla="*/ 425015 h 507734"/>
              <a:gd name="connsiteX14" fmla="*/ 2844800 w 3504629"/>
              <a:gd name="connsiteY14" fmla="*/ 75765 h 507734"/>
              <a:gd name="connsiteX15" fmla="*/ 2978150 w 3504629"/>
              <a:gd name="connsiteY15" fmla="*/ 5915 h 507734"/>
              <a:gd name="connsiteX16" fmla="*/ 3111500 w 3504629"/>
              <a:gd name="connsiteY16" fmla="*/ 72590 h 507734"/>
              <a:gd name="connsiteX17" fmla="*/ 3346450 w 3504629"/>
              <a:gd name="connsiteY17" fmla="*/ 351990 h 507734"/>
              <a:gd name="connsiteX18" fmla="*/ 3492500 w 3504629"/>
              <a:gd name="connsiteY18" fmla="*/ 478990 h 507734"/>
              <a:gd name="connsiteX19" fmla="*/ 3486150 w 3504629"/>
              <a:gd name="connsiteY19" fmla="*/ 472640 h 507734"/>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97000 w 3504629"/>
              <a:gd name="connsiteY7" fmla="*/ 377390 h 507785"/>
              <a:gd name="connsiteX8" fmla="*/ 1657350 w 3504629"/>
              <a:gd name="connsiteY8" fmla="*/ 72590 h 507785"/>
              <a:gd name="connsiteX9" fmla="*/ 1809750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97000 w 3504629"/>
              <a:gd name="connsiteY7" fmla="*/ 377390 h 507785"/>
              <a:gd name="connsiteX8" fmla="*/ 1657350 w 3504629"/>
              <a:gd name="connsiteY8" fmla="*/ 72590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97000 w 3504629"/>
              <a:gd name="connsiteY7" fmla="*/ 37739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49375 w 3504629"/>
              <a:gd name="connsiteY7" fmla="*/ 40914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196975 w 3504629"/>
              <a:gd name="connsiteY6" fmla="*/ 498040 h 507785"/>
              <a:gd name="connsiteX7" fmla="*/ 1349375 w 3504629"/>
              <a:gd name="connsiteY7" fmla="*/ 40914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196975 w 3504629"/>
              <a:gd name="connsiteY6" fmla="*/ 498040 h 507785"/>
              <a:gd name="connsiteX7" fmla="*/ 1349375 w 3504629"/>
              <a:gd name="connsiteY7" fmla="*/ 40914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4480 h 506925"/>
              <a:gd name="connsiteX1" fmla="*/ 120650 w 3504629"/>
              <a:gd name="connsiteY1" fmla="*/ 459080 h 506925"/>
              <a:gd name="connsiteX2" fmla="*/ 355600 w 3504629"/>
              <a:gd name="connsiteY2" fmla="*/ 179680 h 506925"/>
              <a:gd name="connsiteX3" fmla="*/ 527050 w 3504629"/>
              <a:gd name="connsiteY3" fmla="*/ 27280 h 506925"/>
              <a:gd name="connsiteX4" fmla="*/ 711200 w 3504629"/>
              <a:gd name="connsiteY4" fmla="*/ 39980 h 506925"/>
              <a:gd name="connsiteX5" fmla="*/ 1038225 w 3504629"/>
              <a:gd name="connsiteY5" fmla="*/ 420980 h 506925"/>
              <a:gd name="connsiteX6" fmla="*/ 1196975 w 3504629"/>
              <a:gd name="connsiteY6" fmla="*/ 497180 h 506925"/>
              <a:gd name="connsiteX7" fmla="*/ 1349375 w 3504629"/>
              <a:gd name="connsiteY7" fmla="*/ 408280 h 506925"/>
              <a:gd name="connsiteX8" fmla="*/ 1651000 w 3504629"/>
              <a:gd name="connsiteY8" fmla="*/ 87605 h 506925"/>
              <a:gd name="connsiteX9" fmla="*/ 1787525 w 3504629"/>
              <a:gd name="connsiteY9" fmla="*/ 14580 h 506925"/>
              <a:gd name="connsiteX10" fmla="*/ 1943100 w 3504629"/>
              <a:gd name="connsiteY10" fmla="*/ 90780 h 506925"/>
              <a:gd name="connsiteX11" fmla="*/ 2247900 w 3504629"/>
              <a:gd name="connsiteY11" fmla="*/ 433680 h 506925"/>
              <a:gd name="connsiteX12" fmla="*/ 2390775 w 3504629"/>
              <a:gd name="connsiteY12" fmla="*/ 506705 h 506925"/>
              <a:gd name="connsiteX13" fmla="*/ 2540000 w 3504629"/>
              <a:gd name="connsiteY13" fmla="*/ 424155 h 506925"/>
              <a:gd name="connsiteX14" fmla="*/ 2844800 w 3504629"/>
              <a:gd name="connsiteY14" fmla="*/ 74905 h 506925"/>
              <a:gd name="connsiteX15" fmla="*/ 2978150 w 3504629"/>
              <a:gd name="connsiteY15" fmla="*/ 5055 h 506925"/>
              <a:gd name="connsiteX16" fmla="*/ 3111500 w 3504629"/>
              <a:gd name="connsiteY16" fmla="*/ 71730 h 506925"/>
              <a:gd name="connsiteX17" fmla="*/ 3346450 w 3504629"/>
              <a:gd name="connsiteY17" fmla="*/ 351130 h 506925"/>
              <a:gd name="connsiteX18" fmla="*/ 3492500 w 3504629"/>
              <a:gd name="connsiteY18" fmla="*/ 478130 h 506925"/>
              <a:gd name="connsiteX19" fmla="*/ 3486150 w 3504629"/>
              <a:gd name="connsiteY19" fmla="*/ 471780 h 506925"/>
              <a:gd name="connsiteX0" fmla="*/ 0 w 3504629"/>
              <a:gd name="connsiteY0" fmla="*/ 501573 h 524018"/>
              <a:gd name="connsiteX1" fmla="*/ 120650 w 3504629"/>
              <a:gd name="connsiteY1" fmla="*/ 476173 h 524018"/>
              <a:gd name="connsiteX2" fmla="*/ 355600 w 3504629"/>
              <a:gd name="connsiteY2" fmla="*/ 196773 h 524018"/>
              <a:gd name="connsiteX3" fmla="*/ 596900 w 3504629"/>
              <a:gd name="connsiteY3" fmla="*/ 15798 h 524018"/>
              <a:gd name="connsiteX4" fmla="*/ 711200 w 3504629"/>
              <a:gd name="connsiteY4" fmla="*/ 57073 h 524018"/>
              <a:gd name="connsiteX5" fmla="*/ 1038225 w 3504629"/>
              <a:gd name="connsiteY5" fmla="*/ 438073 h 524018"/>
              <a:gd name="connsiteX6" fmla="*/ 1196975 w 3504629"/>
              <a:gd name="connsiteY6" fmla="*/ 514273 h 524018"/>
              <a:gd name="connsiteX7" fmla="*/ 1349375 w 3504629"/>
              <a:gd name="connsiteY7" fmla="*/ 425373 h 524018"/>
              <a:gd name="connsiteX8" fmla="*/ 1651000 w 3504629"/>
              <a:gd name="connsiteY8" fmla="*/ 104698 h 524018"/>
              <a:gd name="connsiteX9" fmla="*/ 1787525 w 3504629"/>
              <a:gd name="connsiteY9" fmla="*/ 31673 h 524018"/>
              <a:gd name="connsiteX10" fmla="*/ 1943100 w 3504629"/>
              <a:gd name="connsiteY10" fmla="*/ 107873 h 524018"/>
              <a:gd name="connsiteX11" fmla="*/ 2247900 w 3504629"/>
              <a:gd name="connsiteY11" fmla="*/ 450773 h 524018"/>
              <a:gd name="connsiteX12" fmla="*/ 2390775 w 3504629"/>
              <a:gd name="connsiteY12" fmla="*/ 523798 h 524018"/>
              <a:gd name="connsiteX13" fmla="*/ 2540000 w 3504629"/>
              <a:gd name="connsiteY13" fmla="*/ 441248 h 524018"/>
              <a:gd name="connsiteX14" fmla="*/ 2844800 w 3504629"/>
              <a:gd name="connsiteY14" fmla="*/ 91998 h 524018"/>
              <a:gd name="connsiteX15" fmla="*/ 2978150 w 3504629"/>
              <a:gd name="connsiteY15" fmla="*/ 22148 h 524018"/>
              <a:gd name="connsiteX16" fmla="*/ 3111500 w 3504629"/>
              <a:gd name="connsiteY16" fmla="*/ 88823 h 524018"/>
              <a:gd name="connsiteX17" fmla="*/ 3346450 w 3504629"/>
              <a:gd name="connsiteY17" fmla="*/ 368223 h 524018"/>
              <a:gd name="connsiteX18" fmla="*/ 3492500 w 3504629"/>
              <a:gd name="connsiteY18" fmla="*/ 495223 h 524018"/>
              <a:gd name="connsiteX19" fmla="*/ 3486150 w 3504629"/>
              <a:gd name="connsiteY19" fmla="*/ 488873 h 524018"/>
              <a:gd name="connsiteX0" fmla="*/ 0 w 3504629"/>
              <a:gd name="connsiteY0" fmla="*/ 487845 h 510290"/>
              <a:gd name="connsiteX1" fmla="*/ 120650 w 3504629"/>
              <a:gd name="connsiteY1" fmla="*/ 462445 h 510290"/>
              <a:gd name="connsiteX2" fmla="*/ 355600 w 3504629"/>
              <a:gd name="connsiteY2" fmla="*/ 183045 h 510290"/>
              <a:gd name="connsiteX3" fmla="*/ 596900 w 3504629"/>
              <a:gd name="connsiteY3" fmla="*/ 2070 h 510290"/>
              <a:gd name="connsiteX4" fmla="*/ 758825 w 3504629"/>
              <a:gd name="connsiteY4" fmla="*/ 106845 h 510290"/>
              <a:gd name="connsiteX5" fmla="*/ 1038225 w 3504629"/>
              <a:gd name="connsiteY5" fmla="*/ 424345 h 510290"/>
              <a:gd name="connsiteX6" fmla="*/ 1196975 w 3504629"/>
              <a:gd name="connsiteY6" fmla="*/ 500545 h 510290"/>
              <a:gd name="connsiteX7" fmla="*/ 1349375 w 3504629"/>
              <a:gd name="connsiteY7" fmla="*/ 411645 h 510290"/>
              <a:gd name="connsiteX8" fmla="*/ 1651000 w 3504629"/>
              <a:gd name="connsiteY8" fmla="*/ 90970 h 510290"/>
              <a:gd name="connsiteX9" fmla="*/ 1787525 w 3504629"/>
              <a:gd name="connsiteY9" fmla="*/ 17945 h 510290"/>
              <a:gd name="connsiteX10" fmla="*/ 1943100 w 3504629"/>
              <a:gd name="connsiteY10" fmla="*/ 94145 h 510290"/>
              <a:gd name="connsiteX11" fmla="*/ 2247900 w 3504629"/>
              <a:gd name="connsiteY11" fmla="*/ 437045 h 510290"/>
              <a:gd name="connsiteX12" fmla="*/ 2390775 w 3504629"/>
              <a:gd name="connsiteY12" fmla="*/ 510070 h 510290"/>
              <a:gd name="connsiteX13" fmla="*/ 2540000 w 3504629"/>
              <a:gd name="connsiteY13" fmla="*/ 427520 h 510290"/>
              <a:gd name="connsiteX14" fmla="*/ 2844800 w 3504629"/>
              <a:gd name="connsiteY14" fmla="*/ 78270 h 510290"/>
              <a:gd name="connsiteX15" fmla="*/ 2978150 w 3504629"/>
              <a:gd name="connsiteY15" fmla="*/ 8420 h 510290"/>
              <a:gd name="connsiteX16" fmla="*/ 3111500 w 3504629"/>
              <a:gd name="connsiteY16" fmla="*/ 75095 h 510290"/>
              <a:gd name="connsiteX17" fmla="*/ 3346450 w 3504629"/>
              <a:gd name="connsiteY17" fmla="*/ 354495 h 510290"/>
              <a:gd name="connsiteX18" fmla="*/ 3492500 w 3504629"/>
              <a:gd name="connsiteY18" fmla="*/ 481495 h 510290"/>
              <a:gd name="connsiteX19" fmla="*/ 3486150 w 3504629"/>
              <a:gd name="connsiteY19" fmla="*/ 475145 h 510290"/>
              <a:gd name="connsiteX0" fmla="*/ 0 w 3504629"/>
              <a:gd name="connsiteY0" fmla="*/ 485775 h 508220"/>
              <a:gd name="connsiteX1" fmla="*/ 120650 w 3504629"/>
              <a:gd name="connsiteY1" fmla="*/ 460375 h 508220"/>
              <a:gd name="connsiteX2" fmla="*/ 355600 w 3504629"/>
              <a:gd name="connsiteY2" fmla="*/ 180975 h 508220"/>
              <a:gd name="connsiteX3" fmla="*/ 596900 w 3504629"/>
              <a:gd name="connsiteY3" fmla="*/ 0 h 508220"/>
              <a:gd name="connsiteX4" fmla="*/ 758825 w 3504629"/>
              <a:gd name="connsiteY4" fmla="*/ 104775 h 508220"/>
              <a:gd name="connsiteX5" fmla="*/ 1038225 w 3504629"/>
              <a:gd name="connsiteY5" fmla="*/ 422275 h 508220"/>
              <a:gd name="connsiteX6" fmla="*/ 1196975 w 3504629"/>
              <a:gd name="connsiteY6" fmla="*/ 498475 h 508220"/>
              <a:gd name="connsiteX7" fmla="*/ 1349375 w 3504629"/>
              <a:gd name="connsiteY7" fmla="*/ 409575 h 508220"/>
              <a:gd name="connsiteX8" fmla="*/ 1651000 w 3504629"/>
              <a:gd name="connsiteY8" fmla="*/ 88900 h 508220"/>
              <a:gd name="connsiteX9" fmla="*/ 1787525 w 3504629"/>
              <a:gd name="connsiteY9" fmla="*/ 15875 h 508220"/>
              <a:gd name="connsiteX10" fmla="*/ 1943100 w 3504629"/>
              <a:gd name="connsiteY10" fmla="*/ 92075 h 508220"/>
              <a:gd name="connsiteX11" fmla="*/ 2247900 w 3504629"/>
              <a:gd name="connsiteY11" fmla="*/ 434975 h 508220"/>
              <a:gd name="connsiteX12" fmla="*/ 2390775 w 3504629"/>
              <a:gd name="connsiteY12" fmla="*/ 508000 h 508220"/>
              <a:gd name="connsiteX13" fmla="*/ 2540000 w 3504629"/>
              <a:gd name="connsiteY13" fmla="*/ 425450 h 508220"/>
              <a:gd name="connsiteX14" fmla="*/ 2844800 w 3504629"/>
              <a:gd name="connsiteY14" fmla="*/ 76200 h 508220"/>
              <a:gd name="connsiteX15" fmla="*/ 2978150 w 3504629"/>
              <a:gd name="connsiteY15" fmla="*/ 6350 h 508220"/>
              <a:gd name="connsiteX16" fmla="*/ 3111500 w 3504629"/>
              <a:gd name="connsiteY16" fmla="*/ 73025 h 508220"/>
              <a:gd name="connsiteX17" fmla="*/ 3346450 w 3504629"/>
              <a:gd name="connsiteY17" fmla="*/ 352425 h 508220"/>
              <a:gd name="connsiteX18" fmla="*/ 3492500 w 3504629"/>
              <a:gd name="connsiteY18" fmla="*/ 479425 h 508220"/>
              <a:gd name="connsiteX19" fmla="*/ 3486150 w 3504629"/>
              <a:gd name="connsiteY19" fmla="*/ 473075 h 508220"/>
              <a:gd name="connsiteX0" fmla="*/ 0 w 3504629"/>
              <a:gd name="connsiteY0" fmla="*/ 486738 h 509183"/>
              <a:gd name="connsiteX1" fmla="*/ 120650 w 3504629"/>
              <a:gd name="connsiteY1" fmla="*/ 461338 h 509183"/>
              <a:gd name="connsiteX2" fmla="*/ 466725 w 3504629"/>
              <a:gd name="connsiteY2" fmla="*/ 80338 h 509183"/>
              <a:gd name="connsiteX3" fmla="*/ 596900 w 3504629"/>
              <a:gd name="connsiteY3" fmla="*/ 963 h 509183"/>
              <a:gd name="connsiteX4" fmla="*/ 758825 w 3504629"/>
              <a:gd name="connsiteY4" fmla="*/ 105738 h 509183"/>
              <a:gd name="connsiteX5" fmla="*/ 1038225 w 3504629"/>
              <a:gd name="connsiteY5" fmla="*/ 423238 h 509183"/>
              <a:gd name="connsiteX6" fmla="*/ 1196975 w 3504629"/>
              <a:gd name="connsiteY6" fmla="*/ 499438 h 509183"/>
              <a:gd name="connsiteX7" fmla="*/ 1349375 w 3504629"/>
              <a:gd name="connsiteY7" fmla="*/ 410538 h 509183"/>
              <a:gd name="connsiteX8" fmla="*/ 1651000 w 3504629"/>
              <a:gd name="connsiteY8" fmla="*/ 89863 h 509183"/>
              <a:gd name="connsiteX9" fmla="*/ 1787525 w 3504629"/>
              <a:gd name="connsiteY9" fmla="*/ 16838 h 509183"/>
              <a:gd name="connsiteX10" fmla="*/ 1943100 w 3504629"/>
              <a:gd name="connsiteY10" fmla="*/ 93038 h 509183"/>
              <a:gd name="connsiteX11" fmla="*/ 2247900 w 3504629"/>
              <a:gd name="connsiteY11" fmla="*/ 435938 h 509183"/>
              <a:gd name="connsiteX12" fmla="*/ 2390775 w 3504629"/>
              <a:gd name="connsiteY12" fmla="*/ 508963 h 509183"/>
              <a:gd name="connsiteX13" fmla="*/ 2540000 w 3504629"/>
              <a:gd name="connsiteY13" fmla="*/ 426413 h 509183"/>
              <a:gd name="connsiteX14" fmla="*/ 2844800 w 3504629"/>
              <a:gd name="connsiteY14" fmla="*/ 77163 h 509183"/>
              <a:gd name="connsiteX15" fmla="*/ 2978150 w 3504629"/>
              <a:gd name="connsiteY15" fmla="*/ 7313 h 509183"/>
              <a:gd name="connsiteX16" fmla="*/ 3111500 w 3504629"/>
              <a:gd name="connsiteY16" fmla="*/ 73988 h 509183"/>
              <a:gd name="connsiteX17" fmla="*/ 3346450 w 3504629"/>
              <a:gd name="connsiteY17" fmla="*/ 353388 h 509183"/>
              <a:gd name="connsiteX18" fmla="*/ 3492500 w 3504629"/>
              <a:gd name="connsiteY18" fmla="*/ 480388 h 509183"/>
              <a:gd name="connsiteX19" fmla="*/ 3486150 w 3504629"/>
              <a:gd name="connsiteY19" fmla="*/ 474038 h 509183"/>
              <a:gd name="connsiteX0" fmla="*/ 0 w 3504629"/>
              <a:gd name="connsiteY0" fmla="*/ 486245 h 508690"/>
              <a:gd name="connsiteX1" fmla="*/ 120650 w 3504629"/>
              <a:gd name="connsiteY1" fmla="*/ 460845 h 508690"/>
              <a:gd name="connsiteX2" fmla="*/ 466725 w 3504629"/>
              <a:gd name="connsiteY2" fmla="*/ 79845 h 508690"/>
              <a:gd name="connsiteX3" fmla="*/ 596900 w 3504629"/>
              <a:gd name="connsiteY3" fmla="*/ 470 h 508690"/>
              <a:gd name="connsiteX4" fmla="*/ 758825 w 3504629"/>
              <a:gd name="connsiteY4" fmla="*/ 105245 h 508690"/>
              <a:gd name="connsiteX5" fmla="*/ 1038225 w 3504629"/>
              <a:gd name="connsiteY5" fmla="*/ 422745 h 508690"/>
              <a:gd name="connsiteX6" fmla="*/ 1196975 w 3504629"/>
              <a:gd name="connsiteY6" fmla="*/ 498945 h 508690"/>
              <a:gd name="connsiteX7" fmla="*/ 1349375 w 3504629"/>
              <a:gd name="connsiteY7" fmla="*/ 410045 h 508690"/>
              <a:gd name="connsiteX8" fmla="*/ 1651000 w 3504629"/>
              <a:gd name="connsiteY8" fmla="*/ 89370 h 508690"/>
              <a:gd name="connsiteX9" fmla="*/ 1787525 w 3504629"/>
              <a:gd name="connsiteY9" fmla="*/ 16345 h 508690"/>
              <a:gd name="connsiteX10" fmla="*/ 1943100 w 3504629"/>
              <a:gd name="connsiteY10" fmla="*/ 92545 h 508690"/>
              <a:gd name="connsiteX11" fmla="*/ 2247900 w 3504629"/>
              <a:gd name="connsiteY11" fmla="*/ 435445 h 508690"/>
              <a:gd name="connsiteX12" fmla="*/ 2390775 w 3504629"/>
              <a:gd name="connsiteY12" fmla="*/ 508470 h 508690"/>
              <a:gd name="connsiteX13" fmla="*/ 2540000 w 3504629"/>
              <a:gd name="connsiteY13" fmla="*/ 425920 h 508690"/>
              <a:gd name="connsiteX14" fmla="*/ 2844800 w 3504629"/>
              <a:gd name="connsiteY14" fmla="*/ 76670 h 508690"/>
              <a:gd name="connsiteX15" fmla="*/ 2978150 w 3504629"/>
              <a:gd name="connsiteY15" fmla="*/ 6820 h 508690"/>
              <a:gd name="connsiteX16" fmla="*/ 3111500 w 3504629"/>
              <a:gd name="connsiteY16" fmla="*/ 73495 h 508690"/>
              <a:gd name="connsiteX17" fmla="*/ 3346450 w 3504629"/>
              <a:gd name="connsiteY17" fmla="*/ 352895 h 508690"/>
              <a:gd name="connsiteX18" fmla="*/ 3492500 w 3504629"/>
              <a:gd name="connsiteY18" fmla="*/ 479895 h 508690"/>
              <a:gd name="connsiteX19" fmla="*/ 3486150 w 3504629"/>
              <a:gd name="connsiteY19" fmla="*/ 473545 h 50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04629" h="508690">
                <a:moveTo>
                  <a:pt x="0" y="486245"/>
                </a:moveTo>
                <a:cubicBezTo>
                  <a:pt x="30691" y="498945"/>
                  <a:pt x="42863" y="528578"/>
                  <a:pt x="120650" y="460845"/>
                </a:cubicBezTo>
                <a:cubicBezTo>
                  <a:pt x="198437" y="393112"/>
                  <a:pt x="387350" y="156574"/>
                  <a:pt x="466725" y="79845"/>
                </a:cubicBezTo>
                <a:cubicBezTo>
                  <a:pt x="546100" y="3116"/>
                  <a:pt x="548217" y="5762"/>
                  <a:pt x="596900" y="470"/>
                </a:cubicBezTo>
                <a:cubicBezTo>
                  <a:pt x="645583" y="-4822"/>
                  <a:pt x="685271" y="34866"/>
                  <a:pt x="758825" y="105245"/>
                </a:cubicBezTo>
                <a:cubicBezTo>
                  <a:pt x="832379" y="175624"/>
                  <a:pt x="965200" y="357128"/>
                  <a:pt x="1038225" y="422745"/>
                </a:cubicBezTo>
                <a:cubicBezTo>
                  <a:pt x="1111250" y="488362"/>
                  <a:pt x="1145117" y="501062"/>
                  <a:pt x="1196975" y="498945"/>
                </a:cubicBezTo>
                <a:cubicBezTo>
                  <a:pt x="1248833" y="496828"/>
                  <a:pt x="1273704" y="478308"/>
                  <a:pt x="1349375" y="410045"/>
                </a:cubicBezTo>
                <a:cubicBezTo>
                  <a:pt x="1425046" y="341782"/>
                  <a:pt x="1577975" y="154987"/>
                  <a:pt x="1651000" y="89370"/>
                </a:cubicBezTo>
                <a:cubicBezTo>
                  <a:pt x="1724025" y="23753"/>
                  <a:pt x="1738842" y="15816"/>
                  <a:pt x="1787525" y="16345"/>
                </a:cubicBezTo>
                <a:cubicBezTo>
                  <a:pt x="1836208" y="16874"/>
                  <a:pt x="1866371" y="22695"/>
                  <a:pt x="1943100" y="92545"/>
                </a:cubicBezTo>
                <a:cubicBezTo>
                  <a:pt x="2019829" y="162395"/>
                  <a:pt x="2173288" y="366124"/>
                  <a:pt x="2247900" y="435445"/>
                </a:cubicBezTo>
                <a:cubicBezTo>
                  <a:pt x="2322512" y="504766"/>
                  <a:pt x="2342092" y="510057"/>
                  <a:pt x="2390775" y="508470"/>
                </a:cubicBezTo>
                <a:cubicBezTo>
                  <a:pt x="2439458" y="506883"/>
                  <a:pt x="2464329" y="497887"/>
                  <a:pt x="2540000" y="425920"/>
                </a:cubicBezTo>
                <a:cubicBezTo>
                  <a:pt x="2615671" y="353953"/>
                  <a:pt x="2771775" y="146520"/>
                  <a:pt x="2844800" y="76670"/>
                </a:cubicBezTo>
                <a:cubicBezTo>
                  <a:pt x="2917825" y="6820"/>
                  <a:pt x="2933700" y="7349"/>
                  <a:pt x="2978150" y="6820"/>
                </a:cubicBezTo>
                <a:cubicBezTo>
                  <a:pt x="3022600" y="6291"/>
                  <a:pt x="3050117" y="15816"/>
                  <a:pt x="3111500" y="73495"/>
                </a:cubicBezTo>
                <a:cubicBezTo>
                  <a:pt x="3172883" y="131174"/>
                  <a:pt x="3282950" y="285162"/>
                  <a:pt x="3346450" y="352895"/>
                </a:cubicBezTo>
                <a:cubicBezTo>
                  <a:pt x="3409950" y="420628"/>
                  <a:pt x="3492500" y="479895"/>
                  <a:pt x="3492500" y="479895"/>
                </a:cubicBezTo>
                <a:cubicBezTo>
                  <a:pt x="3515783" y="500003"/>
                  <a:pt x="3500966" y="486774"/>
                  <a:pt x="3486150" y="47354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1A24737-8B7D-0947-9DFF-98945A2C8D75}"/>
              </a:ext>
            </a:extLst>
          </p:cNvPr>
          <p:cNvSpPr/>
          <p:nvPr/>
        </p:nvSpPr>
        <p:spPr>
          <a:xfrm>
            <a:off x="5811977" y="2767381"/>
            <a:ext cx="2971519" cy="923330"/>
          </a:xfrm>
          <a:prstGeom prst="rect">
            <a:avLst/>
          </a:prstGeom>
          <a:ln>
            <a:solidFill>
              <a:srgbClr val="FF0000"/>
            </a:solidFill>
          </a:ln>
        </p:spPr>
        <p:txBody>
          <a:bodyPr wrap="square">
            <a:spAutoFit/>
          </a:bodyPr>
          <a:lstStyle/>
          <a:p>
            <a:pPr algn="ctr"/>
            <a:r>
              <a:rPr lang="en-US" b="1">
                <a:solidFill>
                  <a:srgbClr val="1513D7"/>
                </a:solidFill>
                <a:latin typeface="Times New Roman" panose="02020603050405020304" pitchFamily="18" charset="0"/>
                <a:cs typeface="Times New Roman" panose="02020603050405020304" pitchFamily="18" charset="0"/>
              </a:rPr>
              <a:t>MBI: modulate effective mass (</a:t>
            </a:r>
            <a:r>
              <a:rPr lang="en-US" b="1" i="1">
                <a:solidFill>
                  <a:srgbClr val="1513D7"/>
                </a:solidFill>
                <a:latin typeface="Times New Roman" panose="02020603050405020304" pitchFamily="18" charset="0"/>
                <a:cs typeface="Times New Roman" panose="02020603050405020304" pitchFamily="18" charset="0"/>
              </a:rPr>
              <a:t>s-mobility</a:t>
            </a:r>
            <a:r>
              <a:rPr lang="en-US" b="1">
                <a:solidFill>
                  <a:srgbClr val="1513D7"/>
                </a:solidFill>
                <a:latin typeface="Times New Roman" panose="02020603050405020304" pitchFamily="18" charset="0"/>
                <a:cs typeface="Times New Roman" panose="02020603050405020304" pitchFamily="18" charset="0"/>
              </a:rPr>
              <a:t>) by bending beam trajectory (</a:t>
            </a:r>
            <a:r>
              <a:rPr lang="el-GR" i="1">
                <a:solidFill>
                  <a:srgbClr val="1513D7"/>
                </a:solidFill>
                <a:latin typeface="Times New Roman" panose="02020603050405020304" pitchFamily="18" charset="0"/>
                <a:cs typeface="Times New Roman" panose="02020603050405020304" pitchFamily="18" charset="0"/>
              </a:rPr>
              <a:t>θ</a:t>
            </a:r>
            <a:r>
              <a:rPr lang="el-GR" b="1">
                <a:solidFill>
                  <a:srgbClr val="1513D7"/>
                </a:solidFill>
                <a:latin typeface="Times New Roman" panose="02020603050405020304" pitchFamily="18" charset="0"/>
                <a:cs typeface="Times New Roman" panose="02020603050405020304" pitchFamily="18" charset="0"/>
              </a:rPr>
              <a:t>)</a:t>
            </a:r>
            <a:endParaRPr lang="en-US" b="1">
              <a:solidFill>
                <a:srgbClr val="1513D7"/>
              </a:solidFill>
            </a:endParaRPr>
          </a:p>
        </p:txBody>
      </p:sp>
      <p:cxnSp>
        <p:nvCxnSpPr>
          <p:cNvPr id="69" name="Straight Arrow Connector 68">
            <a:extLst>
              <a:ext uri="{FF2B5EF4-FFF2-40B4-BE49-F238E27FC236}">
                <a16:creationId xmlns:a16="http://schemas.microsoft.com/office/drawing/2014/main" id="{5B6EB9C4-7A21-6A44-9788-520C0657891A}"/>
              </a:ext>
            </a:extLst>
          </p:cNvPr>
          <p:cNvCxnSpPr>
            <a:cxnSpLocks/>
          </p:cNvCxnSpPr>
          <p:nvPr/>
        </p:nvCxnSpPr>
        <p:spPr>
          <a:xfrm flipH="1">
            <a:off x="6479712" y="4239833"/>
            <a:ext cx="720010" cy="15958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aphicFrame>
        <p:nvGraphicFramePr>
          <p:cNvPr id="71" name="Object 70">
            <a:extLst>
              <a:ext uri="{FF2B5EF4-FFF2-40B4-BE49-F238E27FC236}">
                <a16:creationId xmlns:a16="http://schemas.microsoft.com/office/drawing/2014/main" id="{6D47F30D-BE32-E844-9F0A-97F6B6AD5508}"/>
              </a:ext>
            </a:extLst>
          </p:cNvPr>
          <p:cNvGraphicFramePr>
            <a:graphicFrameLocks noChangeAspect="1"/>
          </p:cNvGraphicFramePr>
          <p:nvPr/>
        </p:nvGraphicFramePr>
        <p:xfrm>
          <a:off x="6283325" y="3768725"/>
          <a:ext cx="1852613" cy="455613"/>
        </p:xfrm>
        <a:graphic>
          <a:graphicData uri="http://schemas.openxmlformats.org/presentationml/2006/ole">
            <mc:AlternateContent xmlns:mc="http://schemas.openxmlformats.org/markup-compatibility/2006">
              <mc:Choice xmlns:v="urn:schemas-microsoft-com:vml" Requires="v">
                <p:oleObj spid="_x0000_s86392" r:id="rId17" imgW="1244600" imgH="304800" progId="Equation.DSMT4">
                  <p:embed/>
                </p:oleObj>
              </mc:Choice>
              <mc:Fallback>
                <p:oleObj r:id="rId17" imgW="1244600" imgH="304800" progId="Equation.DSMT4">
                  <p:embed/>
                  <p:pic>
                    <p:nvPicPr>
                      <p:cNvPr id="71" name="Object 70">
                        <a:extLst>
                          <a:ext uri="{FF2B5EF4-FFF2-40B4-BE49-F238E27FC236}">
                            <a16:creationId xmlns:a16="http://schemas.microsoft.com/office/drawing/2014/main" id="{6D47F30D-BE32-E844-9F0A-97F6B6AD5508}"/>
                          </a:ext>
                        </a:extLst>
                      </p:cNvPr>
                      <p:cNvPicPr/>
                      <p:nvPr/>
                    </p:nvPicPr>
                    <p:blipFill>
                      <a:blip r:embed="rId18"/>
                      <a:stretch>
                        <a:fillRect/>
                      </a:stretch>
                    </p:blipFill>
                    <p:spPr>
                      <a:xfrm>
                        <a:off x="6283325" y="3768725"/>
                        <a:ext cx="1852613" cy="455613"/>
                      </a:xfrm>
                      <a:prstGeom prst="rect">
                        <a:avLst/>
                      </a:prstGeom>
                    </p:spPr>
                  </p:pic>
                </p:oleObj>
              </mc:Fallback>
            </mc:AlternateContent>
          </a:graphicData>
        </a:graphic>
      </p:graphicFrame>
      <p:cxnSp>
        <p:nvCxnSpPr>
          <p:cNvPr id="72" name="Straight Arrow Connector 71">
            <a:extLst>
              <a:ext uri="{FF2B5EF4-FFF2-40B4-BE49-F238E27FC236}">
                <a16:creationId xmlns:a16="http://schemas.microsoft.com/office/drawing/2014/main" id="{ECAA20D1-15B1-9941-B861-8C457ADF1240}"/>
              </a:ext>
            </a:extLst>
          </p:cNvPr>
          <p:cNvCxnSpPr>
            <a:cxnSpLocks/>
          </p:cNvCxnSpPr>
          <p:nvPr/>
        </p:nvCxnSpPr>
        <p:spPr>
          <a:xfrm>
            <a:off x="2198045" y="4066364"/>
            <a:ext cx="1495551" cy="164589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0871AAAE-E686-6D45-88D5-B3B0C266B1CE}"/>
              </a:ext>
            </a:extLst>
          </p:cNvPr>
          <p:cNvSpPr/>
          <p:nvPr/>
        </p:nvSpPr>
        <p:spPr>
          <a:xfrm>
            <a:off x="1495440" y="2619819"/>
            <a:ext cx="543739" cy="369332"/>
          </a:xfrm>
          <a:prstGeom prst="rect">
            <a:avLst/>
          </a:prstGeom>
        </p:spPr>
        <p:txBody>
          <a:bodyPr wrap="none">
            <a:spAutoFit/>
          </a:bodyPr>
          <a:lstStyle/>
          <a:p>
            <a:r>
              <a:rPr lang="en-US">
                <a:solidFill>
                  <a:srgbClr val="FF0000"/>
                </a:solidFill>
                <a:latin typeface="Times New Roman" panose="02020603050405020304" pitchFamily="18" charset="0"/>
                <a:cs typeface="Times New Roman" panose="02020603050405020304" pitchFamily="18" charset="0"/>
              </a:rPr>
              <a:t>PCI</a:t>
            </a:r>
            <a:endParaRPr lang="en-US"/>
          </a:p>
        </p:txBody>
      </p:sp>
      <p:cxnSp>
        <p:nvCxnSpPr>
          <p:cNvPr id="74" name="Straight Arrow Connector 73">
            <a:extLst>
              <a:ext uri="{FF2B5EF4-FFF2-40B4-BE49-F238E27FC236}">
                <a16:creationId xmlns:a16="http://schemas.microsoft.com/office/drawing/2014/main" id="{89600005-4ADC-3042-8858-F22EDF0E6352}"/>
              </a:ext>
            </a:extLst>
          </p:cNvPr>
          <p:cNvCxnSpPr>
            <a:cxnSpLocks/>
          </p:cNvCxnSpPr>
          <p:nvPr/>
        </p:nvCxnSpPr>
        <p:spPr>
          <a:xfrm flipH="1">
            <a:off x="3765507" y="4161905"/>
            <a:ext cx="3267096" cy="186854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98A6456-88F1-2240-BAAC-9358235E61DC}"/>
              </a:ext>
            </a:extLst>
          </p:cNvPr>
          <p:cNvSpPr/>
          <p:nvPr/>
        </p:nvSpPr>
        <p:spPr>
          <a:xfrm>
            <a:off x="807658" y="4668409"/>
            <a:ext cx="595035" cy="369332"/>
          </a:xfrm>
          <a:prstGeom prst="rect">
            <a:avLst/>
          </a:prstGeom>
        </p:spPr>
        <p:txBody>
          <a:bodyPr wrap="none">
            <a:spAutoFit/>
          </a:bodyPr>
          <a:lstStyle/>
          <a:p>
            <a:r>
              <a:rPr lang="en-US">
                <a:solidFill>
                  <a:srgbClr val="FF0000"/>
                </a:solidFill>
                <a:latin typeface="Times New Roman" panose="02020603050405020304" pitchFamily="18" charset="0"/>
                <a:cs typeface="Times New Roman" panose="02020603050405020304" pitchFamily="18" charset="0"/>
              </a:rPr>
              <a:t>CeC</a:t>
            </a:r>
            <a:endParaRPr lang="en-US"/>
          </a:p>
        </p:txBody>
      </p:sp>
      <p:sp>
        <p:nvSpPr>
          <p:cNvPr id="75" name="Rectangle 74">
            <a:extLst>
              <a:ext uri="{FF2B5EF4-FFF2-40B4-BE49-F238E27FC236}">
                <a16:creationId xmlns:a16="http://schemas.microsoft.com/office/drawing/2014/main" id="{E171C15A-A115-E841-AE8B-8C2577C53184}"/>
              </a:ext>
            </a:extLst>
          </p:cNvPr>
          <p:cNvSpPr/>
          <p:nvPr/>
        </p:nvSpPr>
        <p:spPr>
          <a:xfrm>
            <a:off x="7816895" y="4618624"/>
            <a:ext cx="748923" cy="369332"/>
          </a:xfrm>
          <a:prstGeom prst="rect">
            <a:avLst/>
          </a:prstGeom>
        </p:spPr>
        <p:txBody>
          <a:bodyPr wrap="none">
            <a:spAutoFit/>
          </a:bodyPr>
          <a:lstStyle/>
          <a:p>
            <a:r>
              <a:rPr lang="en-US">
                <a:solidFill>
                  <a:srgbClr val="FF0000"/>
                </a:solidFill>
                <a:latin typeface="Times New Roman" panose="02020603050405020304" pitchFamily="18" charset="0"/>
                <a:cs typeface="Times New Roman" panose="02020603050405020304" pitchFamily="18" charset="0"/>
              </a:rPr>
              <a:t>LCLS</a:t>
            </a:r>
            <a:endParaRPr lang="en-US"/>
          </a:p>
        </p:txBody>
      </p:sp>
      <p:pic>
        <p:nvPicPr>
          <p:cNvPr id="63" name="Picture 62">
            <a:extLst>
              <a:ext uri="{FF2B5EF4-FFF2-40B4-BE49-F238E27FC236}">
                <a16:creationId xmlns:a16="http://schemas.microsoft.com/office/drawing/2014/main" id="{B6C65A20-F55C-AA44-96CA-BE9F9E9BB1C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997013" y="790334"/>
            <a:ext cx="897565" cy="953276"/>
          </a:xfrm>
          <a:prstGeom prst="rect">
            <a:avLst/>
          </a:prstGeom>
        </p:spPr>
      </p:pic>
    </p:spTree>
    <p:extLst>
      <p:ext uri="{BB962C8B-B14F-4D97-AF65-F5344CB8AC3E}">
        <p14:creationId xmlns:p14="http://schemas.microsoft.com/office/powerpoint/2010/main" val="234930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ph type="title"/>
          </p:nvPr>
        </p:nvSpPr>
        <p:spPr>
          <a:xfrm>
            <a:off x="128594" y="25173"/>
            <a:ext cx="4957739" cy="622752"/>
          </a:xfrm>
        </p:spPr>
        <p:txBody>
          <a:bodyPr>
            <a:noAutofit/>
          </a:bodyPr>
          <a:lstStyle/>
          <a:p>
            <a:r>
              <a:rPr lang="en-US" altLang="zh-CN" sz="3200" dirty="0">
                <a:solidFill>
                  <a:srgbClr val="FF0000"/>
                </a:solidFill>
              </a:rPr>
              <a:t>PCA-based CeC at </a:t>
            </a:r>
            <a:r>
              <a:rPr lang="el-GR" altLang="zh-CN" sz="3200" dirty="0">
                <a:solidFill>
                  <a:srgbClr val="FF0000"/>
                </a:solidFill>
              </a:rPr>
              <a:t>γ</a:t>
            </a:r>
            <a:r>
              <a:rPr lang="en-US" altLang="zh-CN" sz="3200" dirty="0">
                <a:solidFill>
                  <a:srgbClr val="FF0000"/>
                </a:solidFill>
              </a:rPr>
              <a:t>=28.5 </a:t>
            </a:r>
            <a:endParaRPr lang="zh-CN" altLang="en-US" sz="3200" dirty="0">
              <a:solidFill>
                <a:srgbClr val="000000"/>
              </a:solidFill>
            </a:endParaRPr>
          </a:p>
        </p:txBody>
      </p:sp>
      <p:pic>
        <p:nvPicPr>
          <p:cNvPr id="17" name="Picture 16">
            <a:extLst>
              <a:ext uri="{FF2B5EF4-FFF2-40B4-BE49-F238E27FC236}">
                <a16:creationId xmlns:a16="http://schemas.microsoft.com/office/drawing/2014/main" id="{236FFF9D-C89E-FC41-8C57-050B692615B3}"/>
              </a:ext>
            </a:extLst>
          </p:cNvPr>
          <p:cNvPicPr/>
          <p:nvPr/>
        </p:nvPicPr>
        <p:blipFill>
          <a:blip r:embed="rId2" cstate="screen">
            <a:extLst>
              <a:ext uri="{28A0092B-C50C-407E-A947-70E740481C1C}">
                <a14:useLocalDpi xmlns:a14="http://schemas.microsoft.com/office/drawing/2010/main"/>
              </a:ext>
            </a:extLst>
          </a:blip>
          <a:stretch>
            <a:fillRect/>
          </a:stretch>
        </p:blipFill>
        <p:spPr>
          <a:xfrm>
            <a:off x="232612" y="632954"/>
            <a:ext cx="4098374" cy="2920241"/>
          </a:xfrm>
          <a:prstGeom prst="rect">
            <a:avLst/>
          </a:prstGeom>
        </p:spPr>
      </p:pic>
      <p:sp>
        <p:nvSpPr>
          <p:cNvPr id="14" name="标题 1">
            <a:extLst>
              <a:ext uri="{FF2B5EF4-FFF2-40B4-BE49-F238E27FC236}">
                <a16:creationId xmlns:a16="http://schemas.microsoft.com/office/drawing/2014/main" id="{F9D95786-E643-3D4B-AA11-51918D0B2E43}"/>
              </a:ext>
            </a:extLst>
          </p:cNvPr>
          <p:cNvSpPr txBox="1">
            <a:spLocks/>
          </p:cNvSpPr>
          <p:nvPr/>
        </p:nvSpPr>
        <p:spPr>
          <a:xfrm>
            <a:off x="97753" y="6148820"/>
            <a:ext cx="3950113" cy="5405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altLang="zh-CN" sz="1200" b="0" dirty="0"/>
              <a:t>*SPACE is a PIC code, </a:t>
            </a:r>
            <a:r>
              <a:rPr lang="en-US" altLang="zh-CN" sz="1200" b="0" i="1" dirty="0"/>
              <a:t>X. Wang et al., “Adaptive Particle-in-Cloud method for optimal solutions to </a:t>
            </a:r>
            <a:r>
              <a:rPr lang="en-US" altLang="zh-CN" sz="1200" b="0" i="1" dirty="0" err="1"/>
              <a:t>Vlasov</a:t>
            </a:r>
            <a:r>
              <a:rPr lang="en-US" altLang="zh-CN" sz="1200" b="0" i="1" dirty="0"/>
              <a:t>-Poisson equation,” J. </a:t>
            </a:r>
            <a:r>
              <a:rPr lang="en-US" altLang="zh-CN" sz="1200" b="0" i="1" dirty="0" err="1"/>
              <a:t>Comput</a:t>
            </a:r>
            <a:r>
              <a:rPr lang="en-US" altLang="zh-CN" sz="1200" b="0" i="1" dirty="0"/>
              <a:t>. Phys., 316 (2016), 682 - 699. </a:t>
            </a:r>
            <a:endParaRPr lang="zh-CN" altLang="en-US" sz="1200" b="0" i="1" dirty="0"/>
          </a:p>
        </p:txBody>
      </p:sp>
      <p:sp>
        <p:nvSpPr>
          <p:cNvPr id="53" name="Oval 52">
            <a:extLst>
              <a:ext uri="{FF2B5EF4-FFF2-40B4-BE49-F238E27FC236}">
                <a16:creationId xmlns:a16="http://schemas.microsoft.com/office/drawing/2014/main" id="{B49148CE-F52F-3F40-B722-FB9181F53430}"/>
              </a:ext>
            </a:extLst>
          </p:cNvPr>
          <p:cNvSpPr/>
          <p:nvPr/>
        </p:nvSpPr>
        <p:spPr>
          <a:xfrm>
            <a:off x="4728788" y="2827099"/>
            <a:ext cx="419100" cy="36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7269020-BF96-3240-B4FE-59F9F5DC3B9F}"/>
              </a:ext>
            </a:extLst>
          </p:cNvPr>
          <p:cNvSpPr/>
          <p:nvPr/>
        </p:nvSpPr>
        <p:spPr>
          <a:xfrm>
            <a:off x="4878013" y="2761623"/>
            <a:ext cx="539750" cy="520173"/>
          </a:xfrm>
          <a:prstGeom prst="ellipse">
            <a:avLst/>
          </a:prstGeom>
          <a:solidFill>
            <a:srgbClr val="FF0000">
              <a:alpha val="6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0F5AF784-B1DB-644E-BE9F-789B6972A4DC}"/>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4789" y="591814"/>
            <a:ext cx="2163450" cy="1398183"/>
          </a:xfrm>
          <a:prstGeom prst="rect">
            <a:avLst/>
          </a:prstGeom>
          <a:noFill/>
          <a:ln>
            <a:noFill/>
          </a:ln>
        </p:spPr>
      </p:pic>
      <p:pic>
        <p:nvPicPr>
          <p:cNvPr id="56" name="Picture 55">
            <a:extLst>
              <a:ext uri="{FF2B5EF4-FFF2-40B4-BE49-F238E27FC236}">
                <a16:creationId xmlns:a16="http://schemas.microsoft.com/office/drawing/2014/main" id="{F830BEC2-0107-0A4E-93E0-186C49155C2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09414" y="2222904"/>
            <a:ext cx="2000250" cy="1431962"/>
          </a:xfrm>
          <a:prstGeom prst="rect">
            <a:avLst/>
          </a:prstGeom>
          <a:noFill/>
          <a:ln>
            <a:noFill/>
          </a:ln>
        </p:spPr>
      </p:pic>
      <p:sp>
        <p:nvSpPr>
          <p:cNvPr id="57" name="Rectangle 56">
            <a:extLst>
              <a:ext uri="{FF2B5EF4-FFF2-40B4-BE49-F238E27FC236}">
                <a16:creationId xmlns:a16="http://schemas.microsoft.com/office/drawing/2014/main" id="{98F0E158-39E5-5140-9FF0-966BF96A7E39}"/>
              </a:ext>
            </a:extLst>
          </p:cNvPr>
          <p:cNvSpPr/>
          <p:nvPr/>
        </p:nvSpPr>
        <p:spPr>
          <a:xfrm>
            <a:off x="7461791" y="3467922"/>
            <a:ext cx="1682209" cy="646331"/>
          </a:xfrm>
          <a:prstGeom prst="rect">
            <a:avLst/>
          </a:prstGeom>
        </p:spPr>
        <p:txBody>
          <a:bodyPr wrap="square">
            <a:spAutoFit/>
          </a:bodyPr>
          <a:lstStyle/>
          <a:p>
            <a:pPr algn="ctr"/>
            <a:r>
              <a:rPr lang="en-US" sz="1200" dirty="0" err="1">
                <a:latin typeface="Times New Roman" panose="02020603050405020304" pitchFamily="18" charset="0"/>
                <a:ea typeface="Times New Roman" panose="02020603050405020304" pitchFamily="18" charset="0"/>
              </a:rPr>
              <a:t>Δ</a:t>
            </a:r>
            <a:r>
              <a:rPr lang="en-US" sz="1200" i="1" dirty="0" err="1">
                <a:latin typeface="Times New Roman" panose="02020603050405020304" pitchFamily="18" charset="0"/>
                <a:ea typeface="Times New Roman" panose="02020603050405020304" pitchFamily="18" charset="0"/>
              </a:rPr>
              <a:t>x</a:t>
            </a:r>
            <a:r>
              <a:rPr lang="en-US" sz="1200" i="1" dirty="0">
                <a:latin typeface="Times New Roman" panose="02020603050405020304" pitchFamily="18" charset="0"/>
                <a:ea typeface="Times New Roman" panose="02020603050405020304" pitchFamily="18" charset="0"/>
              </a:rPr>
              <a:t> = </a:t>
            </a:r>
            <a:r>
              <a:rPr lang="en-US" sz="1200" dirty="0">
                <a:latin typeface="Times New Roman" panose="02020603050405020304" pitchFamily="18" charset="0"/>
                <a:ea typeface="Times New Roman" panose="02020603050405020304" pitchFamily="18" charset="0"/>
              </a:rPr>
              <a:t>0.75σ</a:t>
            </a:r>
            <a:r>
              <a:rPr lang="en-US" sz="1200" baseline="-25000" dirty="0">
                <a:latin typeface="Times New Roman" panose="02020603050405020304" pitchFamily="18" charset="0"/>
                <a:ea typeface="Times New Roman" panose="02020603050405020304" pitchFamily="18" charset="0"/>
              </a:rPr>
              <a:t>x</a:t>
            </a:r>
            <a:r>
              <a:rPr lang="en-US" sz="1200" dirty="0">
                <a:latin typeface="Times New Roman" panose="02020603050405020304" pitchFamily="18" charset="0"/>
                <a:ea typeface="Times New Roman" panose="02020603050405020304" pitchFamily="18" charset="0"/>
              </a:rPr>
              <a:t> </a:t>
            </a:r>
          </a:p>
          <a:p>
            <a:pPr algn="ctr"/>
            <a:r>
              <a:rPr lang="en-US" sz="1200" dirty="0">
                <a:latin typeface="Times New Roman" panose="02020603050405020304" pitchFamily="18" charset="0"/>
                <a:ea typeface="Times New Roman" panose="02020603050405020304" pitchFamily="18" charset="0"/>
              </a:rPr>
              <a:t>zero energy kick at 0.4σ</a:t>
            </a:r>
            <a:r>
              <a:rPr lang="en-US" sz="1200" baseline="-25000" dirty="0">
                <a:latin typeface="Times New Roman" panose="02020603050405020304" pitchFamily="18" charset="0"/>
                <a:ea typeface="Times New Roman" panose="02020603050405020304" pitchFamily="18" charset="0"/>
              </a:rPr>
              <a:t>δ</a:t>
            </a:r>
            <a:r>
              <a:rPr lang="en-US" sz="1200" dirty="0">
                <a:latin typeface="Times New Roman" panose="02020603050405020304" pitchFamily="18" charset="0"/>
                <a:ea typeface="Times New Roman" panose="02020603050405020304" pitchFamily="18" charset="0"/>
              </a:rPr>
              <a:t> </a:t>
            </a:r>
            <a:endParaRPr lang="en-US" sz="1200" dirty="0"/>
          </a:p>
        </p:txBody>
      </p:sp>
      <p:sp>
        <p:nvSpPr>
          <p:cNvPr id="58" name="Oval 57">
            <a:extLst>
              <a:ext uri="{FF2B5EF4-FFF2-40B4-BE49-F238E27FC236}">
                <a16:creationId xmlns:a16="http://schemas.microsoft.com/office/drawing/2014/main" id="{F02430C0-D382-664F-B0CD-BD720E2C7507}"/>
              </a:ext>
            </a:extLst>
          </p:cNvPr>
          <p:cNvSpPr/>
          <p:nvPr/>
        </p:nvSpPr>
        <p:spPr>
          <a:xfrm>
            <a:off x="4815483" y="822441"/>
            <a:ext cx="419100" cy="36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4C96052-D805-2143-BE61-BA94470DEC62}"/>
              </a:ext>
            </a:extLst>
          </p:cNvPr>
          <p:cNvSpPr/>
          <p:nvPr/>
        </p:nvSpPr>
        <p:spPr>
          <a:xfrm>
            <a:off x="4755158" y="756965"/>
            <a:ext cx="539750" cy="520173"/>
          </a:xfrm>
          <a:prstGeom prst="ellipse">
            <a:avLst/>
          </a:prstGeom>
          <a:solidFill>
            <a:srgbClr val="FF0000">
              <a:alpha val="6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a:extLst>
              <a:ext uri="{FF2B5EF4-FFF2-40B4-BE49-F238E27FC236}">
                <a16:creationId xmlns:a16="http://schemas.microsoft.com/office/drawing/2014/main" id="{70B601B3-B099-E04B-83AC-BC40904C5161}"/>
              </a:ext>
            </a:extLst>
          </p:cNvPr>
          <p:cNvSpPr/>
          <p:nvPr/>
        </p:nvSpPr>
        <p:spPr>
          <a:xfrm>
            <a:off x="4168281" y="1613487"/>
            <a:ext cx="424813" cy="590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01">
            <a:extLst>
              <a:ext uri="{FF2B5EF4-FFF2-40B4-BE49-F238E27FC236}">
                <a16:creationId xmlns:a16="http://schemas.microsoft.com/office/drawing/2014/main" id="{F4411013-1841-654F-A096-C57664C2F1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6056" y="3912846"/>
            <a:ext cx="1943100" cy="11866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2">
            <a:extLst>
              <a:ext uri="{FF2B5EF4-FFF2-40B4-BE49-F238E27FC236}">
                <a16:creationId xmlns:a16="http://schemas.microsoft.com/office/drawing/2014/main" id="{285D4E88-BF8D-0A40-85EA-B7D5F854A16F}"/>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96505" y="3912846"/>
            <a:ext cx="1943100" cy="11874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BDDF747F-A0A7-CF42-B916-6BDA44981799}"/>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66056" y="5573130"/>
            <a:ext cx="1943100" cy="1219835"/>
          </a:xfrm>
          <a:prstGeom prst="rect">
            <a:avLst/>
          </a:prstGeom>
          <a:noFill/>
          <a:ln>
            <a:noFill/>
          </a:ln>
        </p:spPr>
      </p:pic>
      <p:sp>
        <p:nvSpPr>
          <p:cNvPr id="64" name="Rectangle 63">
            <a:extLst>
              <a:ext uri="{FF2B5EF4-FFF2-40B4-BE49-F238E27FC236}">
                <a16:creationId xmlns:a16="http://schemas.microsoft.com/office/drawing/2014/main" id="{27B3ADD0-AE33-124C-91CA-1883AA4B7923}"/>
              </a:ext>
            </a:extLst>
          </p:cNvPr>
          <p:cNvSpPr/>
          <p:nvPr/>
        </p:nvSpPr>
        <p:spPr>
          <a:xfrm>
            <a:off x="4293974" y="3474733"/>
            <a:ext cx="598241" cy="369332"/>
          </a:xfrm>
          <a:prstGeom prst="rect">
            <a:avLst/>
          </a:prstGeom>
        </p:spPr>
        <p:txBody>
          <a:bodyPr wrap="none">
            <a:spAutoFit/>
          </a:bodyPr>
          <a:lstStyle/>
          <a:p>
            <a:r>
              <a:rPr lang="en-US" i="1">
                <a:latin typeface="Times New Roman" panose="02020603050405020304" pitchFamily="18" charset="0"/>
                <a:ea typeface="Times New Roman" panose="02020603050405020304" pitchFamily="18" charset="0"/>
              </a:rPr>
              <a:t>x/</a:t>
            </a:r>
            <a:r>
              <a:rPr lang="en-US" i="1" err="1">
                <a:latin typeface="Times New Roman" panose="02020603050405020304" pitchFamily="18" charset="0"/>
                <a:ea typeface="Times New Roman" panose="02020603050405020304" pitchFamily="18" charset="0"/>
              </a:rPr>
              <a:t>σ</a:t>
            </a:r>
            <a:r>
              <a:rPr lang="en-US" i="1" baseline="-25000" err="1">
                <a:latin typeface="Times New Roman" panose="02020603050405020304" pitchFamily="18" charset="0"/>
                <a:ea typeface="Times New Roman" panose="02020603050405020304" pitchFamily="18" charset="0"/>
              </a:rPr>
              <a:t>x</a:t>
            </a:r>
            <a:r>
              <a:rPr lang="en-US"/>
              <a:t> </a:t>
            </a:r>
          </a:p>
        </p:txBody>
      </p:sp>
      <p:sp>
        <p:nvSpPr>
          <p:cNvPr id="65" name="Rectangle 64">
            <a:extLst>
              <a:ext uri="{FF2B5EF4-FFF2-40B4-BE49-F238E27FC236}">
                <a16:creationId xmlns:a16="http://schemas.microsoft.com/office/drawing/2014/main" id="{62E8ABBA-AECE-2D4E-9FF1-09BD41653FF9}"/>
              </a:ext>
            </a:extLst>
          </p:cNvPr>
          <p:cNvSpPr/>
          <p:nvPr/>
        </p:nvSpPr>
        <p:spPr>
          <a:xfrm>
            <a:off x="4326355" y="5133849"/>
            <a:ext cx="598241" cy="369332"/>
          </a:xfrm>
          <a:prstGeom prst="rect">
            <a:avLst/>
          </a:prstGeom>
        </p:spPr>
        <p:txBody>
          <a:bodyPr wrap="none">
            <a:spAutoFit/>
          </a:bodyPr>
          <a:lstStyle/>
          <a:p>
            <a:r>
              <a:rPr lang="en-US" i="1">
                <a:latin typeface="Times New Roman" panose="02020603050405020304" pitchFamily="18" charset="0"/>
                <a:ea typeface="Times New Roman" panose="02020603050405020304" pitchFamily="18" charset="0"/>
              </a:rPr>
              <a:t>x/</a:t>
            </a:r>
            <a:r>
              <a:rPr lang="en-US" i="1" err="1">
                <a:latin typeface="Times New Roman" panose="02020603050405020304" pitchFamily="18" charset="0"/>
                <a:ea typeface="Times New Roman" panose="02020603050405020304" pitchFamily="18" charset="0"/>
              </a:rPr>
              <a:t>σ</a:t>
            </a:r>
            <a:r>
              <a:rPr lang="en-US" i="1" baseline="-25000" err="1">
                <a:latin typeface="Times New Roman" panose="02020603050405020304" pitchFamily="18" charset="0"/>
                <a:ea typeface="Times New Roman" panose="02020603050405020304" pitchFamily="18" charset="0"/>
              </a:rPr>
              <a:t>x</a:t>
            </a:r>
            <a:r>
              <a:rPr lang="en-US"/>
              <a:t> </a:t>
            </a:r>
          </a:p>
        </p:txBody>
      </p:sp>
      <p:pic>
        <p:nvPicPr>
          <p:cNvPr id="66" name="Picture 65">
            <a:extLst>
              <a:ext uri="{FF2B5EF4-FFF2-40B4-BE49-F238E27FC236}">
                <a16:creationId xmlns:a16="http://schemas.microsoft.com/office/drawing/2014/main" id="{B73383F7-9D21-FC4B-AFF1-AF9236C32A8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96505" y="5562855"/>
            <a:ext cx="1943100" cy="1219835"/>
          </a:xfrm>
          <a:prstGeom prst="rect">
            <a:avLst/>
          </a:prstGeom>
          <a:noFill/>
          <a:ln>
            <a:noFill/>
          </a:ln>
        </p:spPr>
      </p:pic>
      <p:sp>
        <p:nvSpPr>
          <p:cNvPr id="67" name="Rectangle 66">
            <a:extLst>
              <a:ext uri="{FF2B5EF4-FFF2-40B4-BE49-F238E27FC236}">
                <a16:creationId xmlns:a16="http://schemas.microsoft.com/office/drawing/2014/main" id="{139D1DE3-42B4-B44B-AF04-B469E665F6B7}"/>
              </a:ext>
            </a:extLst>
          </p:cNvPr>
          <p:cNvSpPr/>
          <p:nvPr/>
        </p:nvSpPr>
        <p:spPr>
          <a:xfrm>
            <a:off x="6667206" y="3583754"/>
            <a:ext cx="607859" cy="369332"/>
          </a:xfrm>
          <a:prstGeom prst="rect">
            <a:avLst/>
          </a:prstGeom>
        </p:spPr>
        <p:txBody>
          <a:bodyPr wrap="none">
            <a:spAutoFit/>
          </a:bodyPr>
          <a:lstStyle/>
          <a:p>
            <a:r>
              <a:rPr lang="en-US" err="1">
                <a:latin typeface="Times New Roman" panose="02020603050405020304" pitchFamily="18" charset="0"/>
                <a:ea typeface="Times New Roman" panose="02020603050405020304" pitchFamily="18" charset="0"/>
              </a:rPr>
              <a:t>δ</a:t>
            </a:r>
            <a:r>
              <a:rPr lang="en-US" i="1">
                <a:latin typeface="Times New Roman" panose="02020603050405020304" pitchFamily="18" charset="0"/>
                <a:ea typeface="Times New Roman" panose="02020603050405020304" pitchFamily="18" charset="0"/>
              </a:rPr>
              <a:t>/</a:t>
            </a:r>
            <a:r>
              <a:rPr lang="en-US" i="1" err="1">
                <a:latin typeface="Times New Roman" panose="02020603050405020304" pitchFamily="18" charset="0"/>
                <a:ea typeface="Times New Roman" panose="02020603050405020304" pitchFamily="18" charset="0"/>
              </a:rPr>
              <a:t>σ</a:t>
            </a:r>
            <a:r>
              <a:rPr lang="en-US" baseline="-25000" err="1">
                <a:latin typeface="Times New Roman" panose="02020603050405020304" pitchFamily="18" charset="0"/>
                <a:ea typeface="Times New Roman" panose="02020603050405020304" pitchFamily="18" charset="0"/>
              </a:rPr>
              <a:t>δ</a:t>
            </a:r>
            <a:r>
              <a:rPr lang="en-US"/>
              <a:t> </a:t>
            </a:r>
          </a:p>
        </p:txBody>
      </p:sp>
      <p:sp>
        <p:nvSpPr>
          <p:cNvPr id="68" name="Rectangle 67">
            <a:extLst>
              <a:ext uri="{FF2B5EF4-FFF2-40B4-BE49-F238E27FC236}">
                <a16:creationId xmlns:a16="http://schemas.microsoft.com/office/drawing/2014/main" id="{738CAAF4-F0F6-9B4C-A0D4-991B0003A9F8}"/>
              </a:ext>
            </a:extLst>
          </p:cNvPr>
          <p:cNvSpPr/>
          <p:nvPr/>
        </p:nvSpPr>
        <p:spPr>
          <a:xfrm>
            <a:off x="6597356" y="5123422"/>
            <a:ext cx="607859" cy="369332"/>
          </a:xfrm>
          <a:prstGeom prst="rect">
            <a:avLst/>
          </a:prstGeom>
        </p:spPr>
        <p:txBody>
          <a:bodyPr wrap="none">
            <a:spAutoFit/>
          </a:bodyPr>
          <a:lstStyle/>
          <a:p>
            <a:r>
              <a:rPr lang="en-US" err="1">
                <a:latin typeface="Times New Roman" panose="02020603050405020304" pitchFamily="18" charset="0"/>
                <a:ea typeface="Times New Roman" panose="02020603050405020304" pitchFamily="18" charset="0"/>
              </a:rPr>
              <a:t>δ</a:t>
            </a:r>
            <a:r>
              <a:rPr lang="en-US" i="1">
                <a:latin typeface="Times New Roman" panose="02020603050405020304" pitchFamily="18" charset="0"/>
                <a:ea typeface="Times New Roman" panose="02020603050405020304" pitchFamily="18" charset="0"/>
              </a:rPr>
              <a:t>/</a:t>
            </a:r>
            <a:r>
              <a:rPr lang="en-US" i="1" err="1">
                <a:latin typeface="Times New Roman" panose="02020603050405020304" pitchFamily="18" charset="0"/>
                <a:ea typeface="Times New Roman" panose="02020603050405020304" pitchFamily="18" charset="0"/>
              </a:rPr>
              <a:t>σ</a:t>
            </a:r>
            <a:r>
              <a:rPr lang="en-US" baseline="-25000" err="1">
                <a:latin typeface="Times New Roman" panose="02020603050405020304" pitchFamily="18" charset="0"/>
                <a:ea typeface="Times New Roman" panose="02020603050405020304" pitchFamily="18" charset="0"/>
              </a:rPr>
              <a:t>δ</a:t>
            </a:r>
            <a:r>
              <a:rPr lang="en-US"/>
              <a:t> </a:t>
            </a:r>
          </a:p>
        </p:txBody>
      </p:sp>
      <p:grpSp>
        <p:nvGrpSpPr>
          <p:cNvPr id="70" name="Group 69">
            <a:extLst>
              <a:ext uri="{FF2B5EF4-FFF2-40B4-BE49-F238E27FC236}">
                <a16:creationId xmlns:a16="http://schemas.microsoft.com/office/drawing/2014/main" id="{9AC4069A-CD45-CB4C-919B-DE99A618F766}"/>
              </a:ext>
            </a:extLst>
          </p:cNvPr>
          <p:cNvGrpSpPr/>
          <p:nvPr/>
        </p:nvGrpSpPr>
        <p:grpSpPr>
          <a:xfrm>
            <a:off x="7500078" y="2382078"/>
            <a:ext cx="1411310" cy="813440"/>
            <a:chOff x="4909502" y="3653035"/>
            <a:chExt cx="2125822" cy="1302252"/>
          </a:xfrm>
        </p:grpSpPr>
        <p:cxnSp>
          <p:nvCxnSpPr>
            <p:cNvPr id="71" name="Straight Arrow Connector 70">
              <a:extLst>
                <a:ext uri="{FF2B5EF4-FFF2-40B4-BE49-F238E27FC236}">
                  <a16:creationId xmlns:a16="http://schemas.microsoft.com/office/drawing/2014/main" id="{4A72E2C5-70D1-F348-BC72-32420B3FF10E}"/>
                </a:ext>
              </a:extLst>
            </p:cNvPr>
            <p:cNvCxnSpPr>
              <a:cxnSpLocks/>
            </p:cNvCxnSpPr>
            <p:nvPr/>
          </p:nvCxnSpPr>
          <p:spPr>
            <a:xfrm>
              <a:off x="4909502" y="4339419"/>
              <a:ext cx="2062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Freeform 71">
              <a:extLst>
                <a:ext uri="{FF2B5EF4-FFF2-40B4-BE49-F238E27FC236}">
                  <a16:creationId xmlns:a16="http://schemas.microsoft.com/office/drawing/2014/main" id="{4581E5F9-D42B-1044-8467-668EAAFC7690}"/>
                </a:ext>
              </a:extLst>
            </p:cNvPr>
            <p:cNvSpPr/>
            <p:nvPr/>
          </p:nvSpPr>
          <p:spPr>
            <a:xfrm>
              <a:off x="5003800" y="3834307"/>
              <a:ext cx="1695450" cy="1010224"/>
            </a:xfrm>
            <a:custGeom>
              <a:avLst/>
              <a:gdLst>
                <a:gd name="connsiteX0" fmla="*/ 0 w 1695450"/>
                <a:gd name="connsiteY0" fmla="*/ 496393 h 1010224"/>
                <a:gd name="connsiteX1" fmla="*/ 476250 w 1695450"/>
                <a:gd name="connsiteY1" fmla="*/ 439243 h 1010224"/>
                <a:gd name="connsiteX2" fmla="*/ 692150 w 1695450"/>
                <a:gd name="connsiteY2" fmla="*/ 242393 h 1010224"/>
                <a:gd name="connsiteX3" fmla="*/ 806450 w 1695450"/>
                <a:gd name="connsiteY3" fmla="*/ 32843 h 1010224"/>
                <a:gd name="connsiteX4" fmla="*/ 939800 w 1695450"/>
                <a:gd name="connsiteY4" fmla="*/ 991693 h 1010224"/>
                <a:gd name="connsiteX5" fmla="*/ 1123950 w 1695450"/>
                <a:gd name="connsiteY5" fmla="*/ 655143 h 1010224"/>
                <a:gd name="connsiteX6" fmla="*/ 1695450 w 1695450"/>
                <a:gd name="connsiteY6" fmla="*/ 521793 h 10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50" h="1010224">
                  <a:moveTo>
                    <a:pt x="0" y="496393"/>
                  </a:moveTo>
                  <a:cubicBezTo>
                    <a:pt x="180446" y="488984"/>
                    <a:pt x="360892" y="481576"/>
                    <a:pt x="476250" y="439243"/>
                  </a:cubicBezTo>
                  <a:cubicBezTo>
                    <a:pt x="591608" y="396910"/>
                    <a:pt x="637117" y="310126"/>
                    <a:pt x="692150" y="242393"/>
                  </a:cubicBezTo>
                  <a:cubicBezTo>
                    <a:pt x="747183" y="174660"/>
                    <a:pt x="765175" y="-92040"/>
                    <a:pt x="806450" y="32843"/>
                  </a:cubicBezTo>
                  <a:cubicBezTo>
                    <a:pt x="847725" y="157726"/>
                    <a:pt x="886883" y="887976"/>
                    <a:pt x="939800" y="991693"/>
                  </a:cubicBezTo>
                  <a:cubicBezTo>
                    <a:pt x="992717" y="1095410"/>
                    <a:pt x="998009" y="733460"/>
                    <a:pt x="1123950" y="655143"/>
                  </a:cubicBezTo>
                  <a:cubicBezTo>
                    <a:pt x="1249891" y="576826"/>
                    <a:pt x="1472670" y="549309"/>
                    <a:pt x="1695450" y="52179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A53B0FED-8553-E142-8784-676979B17DA7}"/>
                </a:ext>
              </a:extLst>
            </p:cNvPr>
            <p:cNvCxnSpPr>
              <a:cxnSpLocks/>
            </p:cNvCxnSpPr>
            <p:nvPr/>
          </p:nvCxnSpPr>
          <p:spPr>
            <a:xfrm flipH="1" flipV="1">
              <a:off x="5832042" y="3723550"/>
              <a:ext cx="48378" cy="1231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A602FBAF-9C6F-E04E-A967-8039A16851C2}"/>
                </a:ext>
              </a:extLst>
            </p:cNvPr>
            <p:cNvSpPr/>
            <p:nvPr/>
          </p:nvSpPr>
          <p:spPr>
            <a:xfrm>
              <a:off x="5819094" y="3653035"/>
              <a:ext cx="534121" cy="307777"/>
            </a:xfrm>
            <a:prstGeom prst="rect">
              <a:avLst/>
            </a:prstGeom>
          </p:spPr>
          <p:txBody>
            <a:bodyPr wrap="none">
              <a:spAutoFit/>
            </a:bodyPr>
            <a:lstStyle/>
            <a:p>
              <a:r>
                <a:rPr lang="en-US" sz="1400">
                  <a:solidFill>
                    <a:srgbClr val="FF0000"/>
                  </a:solidFill>
                  <a:latin typeface="Times New Roman" panose="02020603050405020304" pitchFamily="18" charset="0"/>
                  <a:ea typeface="Times New Roman" panose="02020603050405020304" pitchFamily="18" charset="0"/>
                </a:rPr>
                <a:t>Kick</a:t>
              </a:r>
              <a:endParaRPr lang="en-US" sz="1400"/>
            </a:p>
          </p:txBody>
        </p:sp>
        <p:sp>
          <p:nvSpPr>
            <p:cNvPr id="75" name="Rectangle 74">
              <a:extLst>
                <a:ext uri="{FF2B5EF4-FFF2-40B4-BE49-F238E27FC236}">
                  <a16:creationId xmlns:a16="http://schemas.microsoft.com/office/drawing/2014/main" id="{2C05880D-B68E-5A4B-B6EE-12AD6A0D67B1}"/>
                </a:ext>
              </a:extLst>
            </p:cNvPr>
            <p:cNvSpPr/>
            <p:nvPr/>
          </p:nvSpPr>
          <p:spPr>
            <a:xfrm>
              <a:off x="6741654" y="4288653"/>
              <a:ext cx="293670" cy="369332"/>
            </a:xfrm>
            <a:prstGeom prst="rect">
              <a:avLst/>
            </a:prstGeom>
          </p:spPr>
          <p:txBody>
            <a:bodyPr wrap="none">
              <a:spAutoFit/>
            </a:bodyPr>
            <a:lstStyle/>
            <a:p>
              <a:r>
                <a:rPr lang="en-US" err="1">
                  <a:solidFill>
                    <a:srgbClr val="FF0000"/>
                  </a:solidFill>
                  <a:latin typeface="Times New Roman" panose="02020603050405020304" pitchFamily="18" charset="0"/>
                  <a:ea typeface="Times New Roman" panose="02020603050405020304" pitchFamily="18" charset="0"/>
                </a:rPr>
                <a:t>δ</a:t>
              </a:r>
              <a:endParaRPr lang="en-US">
                <a:solidFill>
                  <a:srgbClr val="FF0000"/>
                </a:solidFill>
              </a:endParaRPr>
            </a:p>
          </p:txBody>
        </p:sp>
      </p:grpSp>
      <p:grpSp>
        <p:nvGrpSpPr>
          <p:cNvPr id="76" name="Group 75">
            <a:extLst>
              <a:ext uri="{FF2B5EF4-FFF2-40B4-BE49-F238E27FC236}">
                <a16:creationId xmlns:a16="http://schemas.microsoft.com/office/drawing/2014/main" id="{19E4E817-925A-DA43-A547-02D45ABCE84C}"/>
              </a:ext>
            </a:extLst>
          </p:cNvPr>
          <p:cNvGrpSpPr/>
          <p:nvPr/>
        </p:nvGrpSpPr>
        <p:grpSpPr>
          <a:xfrm>
            <a:off x="7775320" y="760201"/>
            <a:ext cx="1293676" cy="880488"/>
            <a:chOff x="4909502" y="3653035"/>
            <a:chExt cx="2125822" cy="1302252"/>
          </a:xfrm>
        </p:grpSpPr>
        <p:cxnSp>
          <p:nvCxnSpPr>
            <p:cNvPr id="77" name="Straight Arrow Connector 76">
              <a:extLst>
                <a:ext uri="{FF2B5EF4-FFF2-40B4-BE49-F238E27FC236}">
                  <a16:creationId xmlns:a16="http://schemas.microsoft.com/office/drawing/2014/main" id="{89BF3B8F-E025-6D4F-8AA1-B1BFA934A95E}"/>
                </a:ext>
              </a:extLst>
            </p:cNvPr>
            <p:cNvCxnSpPr>
              <a:cxnSpLocks/>
            </p:cNvCxnSpPr>
            <p:nvPr/>
          </p:nvCxnSpPr>
          <p:spPr>
            <a:xfrm>
              <a:off x="4909502" y="4339419"/>
              <a:ext cx="2062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Freeform 77">
              <a:extLst>
                <a:ext uri="{FF2B5EF4-FFF2-40B4-BE49-F238E27FC236}">
                  <a16:creationId xmlns:a16="http://schemas.microsoft.com/office/drawing/2014/main" id="{BA792E26-6125-6041-9ED4-8E9A9D1312DF}"/>
                </a:ext>
              </a:extLst>
            </p:cNvPr>
            <p:cNvSpPr/>
            <p:nvPr/>
          </p:nvSpPr>
          <p:spPr>
            <a:xfrm>
              <a:off x="5003800" y="3834307"/>
              <a:ext cx="1695450" cy="1010224"/>
            </a:xfrm>
            <a:custGeom>
              <a:avLst/>
              <a:gdLst>
                <a:gd name="connsiteX0" fmla="*/ 0 w 1695450"/>
                <a:gd name="connsiteY0" fmla="*/ 496393 h 1010224"/>
                <a:gd name="connsiteX1" fmla="*/ 476250 w 1695450"/>
                <a:gd name="connsiteY1" fmla="*/ 439243 h 1010224"/>
                <a:gd name="connsiteX2" fmla="*/ 692150 w 1695450"/>
                <a:gd name="connsiteY2" fmla="*/ 242393 h 1010224"/>
                <a:gd name="connsiteX3" fmla="*/ 806450 w 1695450"/>
                <a:gd name="connsiteY3" fmla="*/ 32843 h 1010224"/>
                <a:gd name="connsiteX4" fmla="*/ 939800 w 1695450"/>
                <a:gd name="connsiteY4" fmla="*/ 991693 h 1010224"/>
                <a:gd name="connsiteX5" fmla="*/ 1123950 w 1695450"/>
                <a:gd name="connsiteY5" fmla="*/ 655143 h 1010224"/>
                <a:gd name="connsiteX6" fmla="*/ 1695450 w 1695450"/>
                <a:gd name="connsiteY6" fmla="*/ 521793 h 10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50" h="1010224">
                  <a:moveTo>
                    <a:pt x="0" y="496393"/>
                  </a:moveTo>
                  <a:cubicBezTo>
                    <a:pt x="180446" y="488984"/>
                    <a:pt x="360892" y="481576"/>
                    <a:pt x="476250" y="439243"/>
                  </a:cubicBezTo>
                  <a:cubicBezTo>
                    <a:pt x="591608" y="396910"/>
                    <a:pt x="637117" y="310126"/>
                    <a:pt x="692150" y="242393"/>
                  </a:cubicBezTo>
                  <a:cubicBezTo>
                    <a:pt x="747183" y="174660"/>
                    <a:pt x="765175" y="-92040"/>
                    <a:pt x="806450" y="32843"/>
                  </a:cubicBezTo>
                  <a:cubicBezTo>
                    <a:pt x="847725" y="157726"/>
                    <a:pt x="886883" y="887976"/>
                    <a:pt x="939800" y="991693"/>
                  </a:cubicBezTo>
                  <a:cubicBezTo>
                    <a:pt x="992717" y="1095410"/>
                    <a:pt x="998009" y="733460"/>
                    <a:pt x="1123950" y="655143"/>
                  </a:cubicBezTo>
                  <a:cubicBezTo>
                    <a:pt x="1249891" y="576826"/>
                    <a:pt x="1472670" y="549309"/>
                    <a:pt x="1695450" y="52179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FF09343C-DDE9-584C-A027-9A431E7983F7}"/>
                </a:ext>
              </a:extLst>
            </p:cNvPr>
            <p:cNvCxnSpPr>
              <a:cxnSpLocks/>
            </p:cNvCxnSpPr>
            <p:nvPr/>
          </p:nvCxnSpPr>
          <p:spPr>
            <a:xfrm flipH="1" flipV="1">
              <a:off x="5840788" y="3723551"/>
              <a:ext cx="48377" cy="1231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3752D93-B175-CB45-BF0F-6B8CA78B472C}"/>
                </a:ext>
              </a:extLst>
            </p:cNvPr>
            <p:cNvSpPr/>
            <p:nvPr/>
          </p:nvSpPr>
          <p:spPr>
            <a:xfrm>
              <a:off x="5819094" y="3653035"/>
              <a:ext cx="534121" cy="307777"/>
            </a:xfrm>
            <a:prstGeom prst="rect">
              <a:avLst/>
            </a:prstGeom>
          </p:spPr>
          <p:txBody>
            <a:bodyPr wrap="none">
              <a:spAutoFit/>
            </a:bodyPr>
            <a:lstStyle/>
            <a:p>
              <a:r>
                <a:rPr lang="en-US" sz="1400">
                  <a:solidFill>
                    <a:srgbClr val="FF0000"/>
                  </a:solidFill>
                  <a:latin typeface="Times New Roman" panose="02020603050405020304" pitchFamily="18" charset="0"/>
                  <a:ea typeface="Times New Roman" panose="02020603050405020304" pitchFamily="18" charset="0"/>
                </a:rPr>
                <a:t>Kick</a:t>
              </a:r>
              <a:endParaRPr lang="en-US" sz="1400"/>
            </a:p>
          </p:txBody>
        </p:sp>
        <p:sp>
          <p:nvSpPr>
            <p:cNvPr id="81" name="Rectangle 80">
              <a:extLst>
                <a:ext uri="{FF2B5EF4-FFF2-40B4-BE49-F238E27FC236}">
                  <a16:creationId xmlns:a16="http://schemas.microsoft.com/office/drawing/2014/main" id="{9A60A0E7-4FF7-B543-B213-791031D5D88B}"/>
                </a:ext>
              </a:extLst>
            </p:cNvPr>
            <p:cNvSpPr/>
            <p:nvPr/>
          </p:nvSpPr>
          <p:spPr>
            <a:xfrm>
              <a:off x="6741654" y="4288653"/>
              <a:ext cx="293670" cy="369332"/>
            </a:xfrm>
            <a:prstGeom prst="rect">
              <a:avLst/>
            </a:prstGeom>
          </p:spPr>
          <p:txBody>
            <a:bodyPr wrap="none">
              <a:spAutoFit/>
            </a:bodyPr>
            <a:lstStyle/>
            <a:p>
              <a:r>
                <a:rPr lang="en-US" err="1">
                  <a:solidFill>
                    <a:srgbClr val="FF0000"/>
                  </a:solidFill>
                  <a:latin typeface="Times New Roman" panose="02020603050405020304" pitchFamily="18" charset="0"/>
                  <a:ea typeface="Times New Roman" panose="02020603050405020304" pitchFamily="18" charset="0"/>
                </a:rPr>
                <a:t>δ</a:t>
              </a:r>
              <a:endParaRPr lang="en-US">
                <a:solidFill>
                  <a:srgbClr val="FF0000"/>
                </a:solidFill>
              </a:endParaRPr>
            </a:p>
          </p:txBody>
        </p:sp>
      </p:grpSp>
      <p:sp>
        <p:nvSpPr>
          <p:cNvPr id="82" name="标题 1">
            <a:extLst>
              <a:ext uri="{FF2B5EF4-FFF2-40B4-BE49-F238E27FC236}">
                <a16:creationId xmlns:a16="http://schemas.microsoft.com/office/drawing/2014/main" id="{8A4F9B9D-CA29-A548-83DC-EC499707FDE2}"/>
              </a:ext>
            </a:extLst>
          </p:cNvPr>
          <p:cNvSpPr txBox="1">
            <a:spLocks/>
          </p:cNvSpPr>
          <p:nvPr/>
        </p:nvSpPr>
        <p:spPr>
          <a:xfrm>
            <a:off x="5391427" y="200735"/>
            <a:ext cx="3740437" cy="4551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altLang="zh-CN" sz="2000" dirty="0">
                <a:solidFill>
                  <a:srgbClr val="0432FF"/>
                </a:solidFill>
              </a:rPr>
              <a:t>Longitudinal cooling</a:t>
            </a:r>
            <a:endParaRPr lang="zh-CN" altLang="en-US" sz="2000" dirty="0">
              <a:solidFill>
                <a:srgbClr val="0432FF"/>
              </a:solidFill>
            </a:endParaRPr>
          </a:p>
        </p:txBody>
      </p:sp>
      <p:sp>
        <p:nvSpPr>
          <p:cNvPr id="83" name="标题 1">
            <a:extLst>
              <a:ext uri="{FF2B5EF4-FFF2-40B4-BE49-F238E27FC236}">
                <a16:creationId xmlns:a16="http://schemas.microsoft.com/office/drawing/2014/main" id="{C513DE35-5B59-FA48-BCB6-06B3AEE6C9B5}"/>
              </a:ext>
            </a:extLst>
          </p:cNvPr>
          <p:cNvSpPr txBox="1">
            <a:spLocks/>
          </p:cNvSpPr>
          <p:nvPr/>
        </p:nvSpPr>
        <p:spPr>
          <a:xfrm>
            <a:off x="4843145" y="1925211"/>
            <a:ext cx="4255980" cy="4551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altLang="zh-CN" sz="2000" dirty="0">
                <a:solidFill>
                  <a:srgbClr val="0432FF"/>
                </a:solidFill>
              </a:rPr>
              <a:t>Longitudinal and transverse cooling</a:t>
            </a:r>
            <a:endParaRPr lang="zh-CN" altLang="en-US" sz="2000" dirty="0">
              <a:solidFill>
                <a:srgbClr val="0432FF"/>
              </a:solidFill>
            </a:endParaRPr>
          </a:p>
        </p:txBody>
      </p:sp>
      <p:sp>
        <p:nvSpPr>
          <p:cNvPr id="84" name="标题 1">
            <a:extLst>
              <a:ext uri="{FF2B5EF4-FFF2-40B4-BE49-F238E27FC236}">
                <a16:creationId xmlns:a16="http://schemas.microsoft.com/office/drawing/2014/main" id="{D6FE5ECE-CB1F-1849-B461-3ED65E631156}"/>
              </a:ext>
            </a:extLst>
          </p:cNvPr>
          <p:cNvSpPr txBox="1">
            <a:spLocks/>
          </p:cNvSpPr>
          <p:nvPr/>
        </p:nvSpPr>
        <p:spPr>
          <a:xfrm>
            <a:off x="274867" y="5440049"/>
            <a:ext cx="3063156" cy="2887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altLang="zh-CN" sz="1200" b="0" i="1" dirty="0"/>
              <a:t>Color map is normalized to the maximum density modulation </a:t>
            </a:r>
            <a:endParaRPr lang="zh-CN" altLang="en-US" sz="1200" b="0" i="1" dirty="0"/>
          </a:p>
        </p:txBody>
      </p:sp>
      <p:pic>
        <p:nvPicPr>
          <p:cNvPr id="85" name="Picture 84">
            <a:extLst>
              <a:ext uri="{FF2B5EF4-FFF2-40B4-BE49-F238E27FC236}">
                <a16:creationId xmlns:a16="http://schemas.microsoft.com/office/drawing/2014/main" id="{896FCDA4-98B1-CA43-B3AC-821D6246F4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8594" y="4340364"/>
            <a:ext cx="1241136" cy="930077"/>
          </a:xfrm>
          <a:prstGeom prst="rect">
            <a:avLst/>
          </a:prstGeom>
        </p:spPr>
      </p:pic>
      <p:pic>
        <p:nvPicPr>
          <p:cNvPr id="86" name="Picture 85">
            <a:extLst>
              <a:ext uri="{FF2B5EF4-FFF2-40B4-BE49-F238E27FC236}">
                <a16:creationId xmlns:a16="http://schemas.microsoft.com/office/drawing/2014/main" id="{7AB7B0CE-2F6D-484C-9736-815FFC818D5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68517" b="56536"/>
          <a:stretch/>
        </p:blipFill>
        <p:spPr>
          <a:xfrm>
            <a:off x="2281799" y="4146005"/>
            <a:ext cx="1241136" cy="1193207"/>
          </a:xfrm>
          <a:prstGeom prst="rect">
            <a:avLst/>
          </a:prstGeom>
        </p:spPr>
      </p:pic>
      <p:sp>
        <p:nvSpPr>
          <p:cNvPr id="87" name="Right Arrow 86">
            <a:extLst>
              <a:ext uri="{FF2B5EF4-FFF2-40B4-BE49-F238E27FC236}">
                <a16:creationId xmlns:a16="http://schemas.microsoft.com/office/drawing/2014/main" id="{618C53EF-898E-6143-98D5-8859A724AAE7}"/>
              </a:ext>
            </a:extLst>
          </p:cNvPr>
          <p:cNvSpPr/>
          <p:nvPr/>
        </p:nvSpPr>
        <p:spPr>
          <a:xfrm>
            <a:off x="1616853" y="4657872"/>
            <a:ext cx="581340" cy="320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F8FEBA0-0A5B-AB49-8D97-28467BA2B62B}"/>
              </a:ext>
            </a:extLst>
          </p:cNvPr>
          <p:cNvSpPr/>
          <p:nvPr/>
        </p:nvSpPr>
        <p:spPr>
          <a:xfrm>
            <a:off x="1245767" y="4216312"/>
            <a:ext cx="372218" cy="261610"/>
          </a:xfrm>
          <a:prstGeom prst="rect">
            <a:avLst/>
          </a:prstGeom>
          <a:solidFill>
            <a:schemeClr val="bg1"/>
          </a:solidFill>
        </p:spPr>
        <p:txBody>
          <a:bodyPr wrap="none">
            <a:spAutoFit/>
          </a:bodyPr>
          <a:lstStyle/>
          <a:p>
            <a:r>
              <a:rPr lang="en-US" altLang="zh-CN" sz="1100" dirty="0">
                <a:latin typeface="Times New Roman" panose="02020603050405020304" pitchFamily="18" charset="0"/>
                <a:cs typeface="Times New Roman" panose="02020603050405020304" pitchFamily="18" charset="0"/>
              </a:rPr>
              <a:t>10</a:t>
            </a:r>
            <a:r>
              <a:rPr lang="en-US" altLang="zh-CN" sz="1100" baseline="30000" dirty="0">
                <a:latin typeface="Times New Roman" panose="02020603050405020304" pitchFamily="18" charset="0"/>
                <a:cs typeface="Times New Roman" panose="02020603050405020304" pitchFamily="18" charset="0"/>
              </a:rPr>
              <a:t>9</a:t>
            </a:r>
            <a:endParaRPr lang="en-US" sz="1100" baseline="30000" dirty="0"/>
          </a:p>
        </p:txBody>
      </p:sp>
      <p:sp>
        <p:nvSpPr>
          <p:cNvPr id="89" name="Rectangle 88">
            <a:extLst>
              <a:ext uri="{FF2B5EF4-FFF2-40B4-BE49-F238E27FC236}">
                <a16:creationId xmlns:a16="http://schemas.microsoft.com/office/drawing/2014/main" id="{9B80887B-801A-BE4B-AD7B-C66C0E39E653}"/>
              </a:ext>
            </a:extLst>
          </p:cNvPr>
          <p:cNvSpPr/>
          <p:nvPr/>
        </p:nvSpPr>
        <p:spPr>
          <a:xfrm>
            <a:off x="3397189" y="4223798"/>
            <a:ext cx="418704" cy="261610"/>
          </a:xfrm>
          <a:prstGeom prst="rect">
            <a:avLst/>
          </a:prstGeom>
          <a:solidFill>
            <a:schemeClr val="bg1"/>
          </a:solidFill>
        </p:spPr>
        <p:txBody>
          <a:bodyPr wrap="none">
            <a:spAutoFit/>
          </a:bodyPr>
          <a:lstStyle/>
          <a:p>
            <a:r>
              <a:rPr lang="en-US" altLang="zh-CN" sz="1100" dirty="0">
                <a:latin typeface="Times New Roman" panose="02020603050405020304" pitchFamily="18" charset="0"/>
                <a:cs typeface="Times New Roman" panose="02020603050405020304" pitchFamily="18" charset="0"/>
              </a:rPr>
              <a:t>10</a:t>
            </a:r>
            <a:r>
              <a:rPr lang="en-US" altLang="zh-CN" sz="1100" baseline="30000" dirty="0">
                <a:latin typeface="Times New Roman" panose="02020603050405020304" pitchFamily="18" charset="0"/>
                <a:cs typeface="Times New Roman" panose="02020603050405020304" pitchFamily="18" charset="0"/>
              </a:rPr>
              <a:t>11</a:t>
            </a:r>
            <a:endParaRPr lang="en-US" sz="1100" baseline="30000" dirty="0"/>
          </a:p>
        </p:txBody>
      </p:sp>
      <p:sp>
        <p:nvSpPr>
          <p:cNvPr id="90" name="Rectangle 89">
            <a:extLst>
              <a:ext uri="{FF2B5EF4-FFF2-40B4-BE49-F238E27FC236}">
                <a16:creationId xmlns:a16="http://schemas.microsoft.com/office/drawing/2014/main" id="{0FC79066-5AAF-2740-8CFC-F503C4B798CA}"/>
              </a:ext>
            </a:extLst>
          </p:cNvPr>
          <p:cNvSpPr/>
          <p:nvPr/>
        </p:nvSpPr>
        <p:spPr>
          <a:xfrm>
            <a:off x="159290" y="5140526"/>
            <a:ext cx="231154" cy="205184"/>
          </a:xfrm>
          <a:prstGeom prst="rect">
            <a:avLst/>
          </a:prstGeom>
          <a:solidFill>
            <a:schemeClr val="bg1"/>
          </a:solidFill>
        </p:spPr>
        <p:txBody>
          <a:bodyPr wrap="none">
            <a:spAutoFit/>
          </a:bodyPr>
          <a:lstStyle/>
          <a:p>
            <a:r>
              <a:rPr lang="en-US" sz="1100" baseline="30000" dirty="0">
                <a:latin typeface="Times New Roman" panose="02020603050405020304" pitchFamily="18" charset="0"/>
                <a:cs typeface="Times New Roman" panose="02020603050405020304" pitchFamily="18" charset="0"/>
              </a:rPr>
              <a:t>0</a:t>
            </a:r>
            <a:endParaRPr lang="en-US" sz="1100" baseline="30000" dirty="0"/>
          </a:p>
        </p:txBody>
      </p:sp>
      <p:sp>
        <p:nvSpPr>
          <p:cNvPr id="91" name="Rectangle 90">
            <a:extLst>
              <a:ext uri="{FF2B5EF4-FFF2-40B4-BE49-F238E27FC236}">
                <a16:creationId xmlns:a16="http://schemas.microsoft.com/office/drawing/2014/main" id="{507E85F1-5010-D743-9790-23096FF35D69}"/>
              </a:ext>
            </a:extLst>
          </p:cNvPr>
          <p:cNvSpPr/>
          <p:nvPr/>
        </p:nvSpPr>
        <p:spPr>
          <a:xfrm>
            <a:off x="1029822" y="5164474"/>
            <a:ext cx="423514" cy="205184"/>
          </a:xfrm>
          <a:prstGeom prst="rect">
            <a:avLst/>
          </a:prstGeom>
          <a:solidFill>
            <a:schemeClr val="bg1"/>
          </a:solidFill>
        </p:spPr>
        <p:txBody>
          <a:bodyPr wrap="none">
            <a:spAutoFit/>
          </a:bodyPr>
          <a:lstStyle/>
          <a:p>
            <a:r>
              <a:rPr lang="en-US" sz="1100" baseline="30000" dirty="0"/>
              <a:t>60</a:t>
            </a:r>
            <a:r>
              <a:rPr lang="el-GR" sz="1100" baseline="30000" dirty="0"/>
              <a:t>μ</a:t>
            </a:r>
            <a:r>
              <a:rPr lang="en-US" sz="1100" baseline="30000" dirty="0"/>
              <a:t>m</a:t>
            </a:r>
          </a:p>
        </p:txBody>
      </p:sp>
      <p:sp>
        <p:nvSpPr>
          <p:cNvPr id="92" name="Rectangle 91">
            <a:extLst>
              <a:ext uri="{FF2B5EF4-FFF2-40B4-BE49-F238E27FC236}">
                <a16:creationId xmlns:a16="http://schemas.microsoft.com/office/drawing/2014/main" id="{BEE7042B-9663-DD4E-A091-2D652279B6E4}"/>
              </a:ext>
            </a:extLst>
          </p:cNvPr>
          <p:cNvSpPr/>
          <p:nvPr/>
        </p:nvSpPr>
        <p:spPr>
          <a:xfrm>
            <a:off x="3166935" y="5196839"/>
            <a:ext cx="423514" cy="205184"/>
          </a:xfrm>
          <a:prstGeom prst="rect">
            <a:avLst/>
          </a:prstGeom>
          <a:solidFill>
            <a:schemeClr val="bg1"/>
          </a:solidFill>
        </p:spPr>
        <p:txBody>
          <a:bodyPr wrap="none">
            <a:spAutoFit/>
          </a:bodyPr>
          <a:lstStyle/>
          <a:p>
            <a:r>
              <a:rPr lang="en-US" sz="1100" baseline="30000" dirty="0"/>
              <a:t>60</a:t>
            </a:r>
            <a:r>
              <a:rPr lang="el-GR" sz="1100" baseline="30000" dirty="0"/>
              <a:t>μ</a:t>
            </a:r>
            <a:r>
              <a:rPr lang="en-US" sz="1100" baseline="30000" dirty="0"/>
              <a:t>m</a:t>
            </a:r>
          </a:p>
        </p:txBody>
      </p:sp>
      <p:sp>
        <p:nvSpPr>
          <p:cNvPr id="93" name="Rectangle 92">
            <a:extLst>
              <a:ext uri="{FF2B5EF4-FFF2-40B4-BE49-F238E27FC236}">
                <a16:creationId xmlns:a16="http://schemas.microsoft.com/office/drawing/2014/main" id="{BB0EA17D-8CBB-7C40-A189-E084E3E0B056}"/>
              </a:ext>
            </a:extLst>
          </p:cNvPr>
          <p:cNvSpPr/>
          <p:nvPr/>
        </p:nvSpPr>
        <p:spPr>
          <a:xfrm>
            <a:off x="2366655" y="5192854"/>
            <a:ext cx="231154" cy="205184"/>
          </a:xfrm>
          <a:prstGeom prst="rect">
            <a:avLst/>
          </a:prstGeom>
          <a:solidFill>
            <a:schemeClr val="bg1"/>
          </a:solidFill>
        </p:spPr>
        <p:txBody>
          <a:bodyPr wrap="none">
            <a:spAutoFit/>
          </a:bodyPr>
          <a:lstStyle/>
          <a:p>
            <a:r>
              <a:rPr lang="en-US" sz="1100" baseline="30000" dirty="0">
                <a:latin typeface="Times New Roman" panose="02020603050405020304" pitchFamily="18" charset="0"/>
                <a:cs typeface="Times New Roman" panose="02020603050405020304" pitchFamily="18" charset="0"/>
              </a:rPr>
              <a:t>0</a:t>
            </a:r>
            <a:endParaRPr lang="en-US" sz="1100" baseline="30000" dirty="0"/>
          </a:p>
        </p:txBody>
      </p:sp>
      <p:sp>
        <p:nvSpPr>
          <p:cNvPr id="94" name="Rectangle 93">
            <a:extLst>
              <a:ext uri="{FF2B5EF4-FFF2-40B4-BE49-F238E27FC236}">
                <a16:creationId xmlns:a16="http://schemas.microsoft.com/office/drawing/2014/main" id="{6569818C-0DC3-A447-83E1-0928A6EBBEE8}"/>
              </a:ext>
            </a:extLst>
          </p:cNvPr>
          <p:cNvSpPr/>
          <p:nvPr/>
        </p:nvSpPr>
        <p:spPr>
          <a:xfrm>
            <a:off x="2332026" y="3742622"/>
            <a:ext cx="1082348" cy="523220"/>
          </a:xfrm>
          <a:prstGeom prst="rect">
            <a:avLst/>
          </a:prstGeom>
        </p:spPr>
        <p:txBody>
          <a:bodyPr wrap="none">
            <a:spAutoFit/>
          </a:bodyPr>
          <a:lstStyle/>
          <a:p>
            <a:pPr algn="ctr"/>
            <a:r>
              <a:rPr lang="en-US" altLang="zh-CN" sz="1400" dirty="0">
                <a:latin typeface="Times New Roman" panose="02020603050405020304" pitchFamily="18" charset="0"/>
                <a:cs typeface="Times New Roman" panose="02020603050405020304" pitchFamily="18" charset="0"/>
              </a:rPr>
              <a:t>Modulation</a:t>
            </a:r>
          </a:p>
          <a:p>
            <a:pPr algn="ctr"/>
            <a:r>
              <a:rPr lang="en-US" sz="1400" dirty="0">
                <a:latin typeface="Times New Roman" panose="02020603050405020304" pitchFamily="18" charset="0"/>
                <a:cs typeface="Times New Roman" panose="02020603050405020304" pitchFamily="18" charset="0"/>
              </a:rPr>
              <a:t>in the kicker</a:t>
            </a:r>
          </a:p>
        </p:txBody>
      </p:sp>
      <p:sp>
        <p:nvSpPr>
          <p:cNvPr id="95" name="Rectangle 94">
            <a:extLst>
              <a:ext uri="{FF2B5EF4-FFF2-40B4-BE49-F238E27FC236}">
                <a16:creationId xmlns:a16="http://schemas.microsoft.com/office/drawing/2014/main" id="{F839DDFA-654F-A746-BD21-81A83A55157D}"/>
              </a:ext>
            </a:extLst>
          </p:cNvPr>
          <p:cNvSpPr/>
          <p:nvPr/>
        </p:nvSpPr>
        <p:spPr>
          <a:xfrm>
            <a:off x="244587" y="3759093"/>
            <a:ext cx="922047" cy="523220"/>
          </a:xfrm>
          <a:prstGeom prst="rect">
            <a:avLst/>
          </a:prstGeom>
        </p:spPr>
        <p:txBody>
          <a:bodyPr wrap="none">
            <a:spAutoFit/>
          </a:bodyPr>
          <a:lstStyle/>
          <a:p>
            <a:pPr algn="ctr"/>
            <a:r>
              <a:rPr lang="en-US" altLang="zh-CN" sz="1400" dirty="0">
                <a:latin typeface="Times New Roman" panose="02020603050405020304" pitchFamily="18" charset="0"/>
                <a:cs typeface="Times New Roman" panose="02020603050405020304" pitchFamily="18" charset="0"/>
              </a:rPr>
              <a:t>Exit of </a:t>
            </a:r>
          </a:p>
          <a:p>
            <a:pPr algn="ctr"/>
            <a:r>
              <a:rPr lang="en-US" altLang="zh-CN" sz="1400" dirty="0">
                <a:latin typeface="Times New Roman" panose="02020603050405020304" pitchFamily="18" charset="0"/>
                <a:cs typeface="Times New Roman" panose="02020603050405020304" pitchFamily="18" charset="0"/>
              </a:rPr>
              <a:t>modulator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391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5037-8159-A246-A785-2957945BD95C}"/>
              </a:ext>
            </a:extLst>
          </p:cNvPr>
          <p:cNvSpPr>
            <a:spLocks noGrp="1"/>
          </p:cNvSpPr>
          <p:nvPr>
            <p:ph type="title"/>
          </p:nvPr>
        </p:nvSpPr>
        <p:spPr>
          <a:xfrm>
            <a:off x="407503" y="1"/>
            <a:ext cx="8395672" cy="485030"/>
          </a:xfrm>
        </p:spPr>
        <p:txBody>
          <a:bodyPr>
            <a:noAutofit/>
          </a:bodyPr>
          <a:lstStyle/>
          <a:p>
            <a:pPr algn="ctr"/>
            <a:r>
              <a:rPr lang="en-US" sz="3600" dirty="0"/>
              <a:t>Workshop and reviews</a:t>
            </a:r>
          </a:p>
        </p:txBody>
      </p:sp>
      <p:sp>
        <p:nvSpPr>
          <p:cNvPr id="3" name="Content Placeholder 2">
            <a:extLst>
              <a:ext uri="{FF2B5EF4-FFF2-40B4-BE49-F238E27FC236}">
                <a16:creationId xmlns:a16="http://schemas.microsoft.com/office/drawing/2014/main" id="{5735783A-8AFB-5442-8C26-BE6F4A7FC6BC}"/>
              </a:ext>
            </a:extLst>
          </p:cNvPr>
          <p:cNvSpPr>
            <a:spLocks noGrp="1"/>
          </p:cNvSpPr>
          <p:nvPr>
            <p:ph idx="1"/>
          </p:nvPr>
        </p:nvSpPr>
        <p:spPr>
          <a:xfrm>
            <a:off x="0" y="793256"/>
            <a:ext cx="9138422" cy="6372968"/>
          </a:xfrm>
        </p:spPr>
        <p:txBody>
          <a:bodyPr>
            <a:normAutofit/>
          </a:bodyPr>
          <a:lstStyle/>
          <a:p>
            <a:r>
              <a:rPr lang="en-US" sz="2000" dirty="0"/>
              <a:t>This plan was presented to Nuclear and Particle Physics Program Advisory Committee in June 2014. In its report PAC wrote:  “</a:t>
            </a:r>
            <a:r>
              <a:rPr lang="en-US" sz="2000" i="1" dirty="0">
                <a:solidFill>
                  <a:srgbClr val="0432FF"/>
                </a:solidFill>
              </a:rPr>
              <a:t>The PAC concurs that the demonstration of the </a:t>
            </a:r>
            <a:r>
              <a:rPr lang="en-US" sz="2000" i="1" dirty="0" err="1">
                <a:solidFill>
                  <a:srgbClr val="0432FF"/>
                </a:solidFill>
              </a:rPr>
              <a:t>CeC</a:t>
            </a:r>
            <a:r>
              <a:rPr lang="en-US" sz="2000" i="1" dirty="0">
                <a:solidFill>
                  <a:srgbClr val="0432FF"/>
                </a:solidFill>
              </a:rPr>
              <a:t> principle is a high priority task for </a:t>
            </a:r>
            <a:r>
              <a:rPr lang="en-US" sz="2000" i="1" dirty="0" err="1">
                <a:solidFill>
                  <a:srgbClr val="0432FF"/>
                </a:solidFill>
              </a:rPr>
              <a:t>eRHIC</a:t>
            </a:r>
            <a:r>
              <a:rPr lang="en-US" sz="2000" i="1" dirty="0">
                <a:solidFill>
                  <a:srgbClr val="0432FF"/>
                </a:solidFill>
              </a:rPr>
              <a:t> development. </a:t>
            </a:r>
            <a:r>
              <a:rPr lang="en-US" sz="2000" i="1" u="sng" dirty="0">
                <a:solidFill>
                  <a:srgbClr val="0432FF"/>
                </a:solidFill>
              </a:rPr>
              <a:t>The proposed new CeC scheme should be evaluated by appropriate experts</a:t>
            </a:r>
            <a:r>
              <a:rPr lang="en-US" sz="2000" i="1" dirty="0">
                <a:solidFill>
                  <a:srgbClr val="0432FF"/>
                </a:solidFill>
              </a:rPr>
              <a:t>. </a:t>
            </a:r>
            <a:r>
              <a:rPr lang="en-US" sz="2000" i="1" u="sng" dirty="0">
                <a:solidFill>
                  <a:srgbClr val="0432FF"/>
                </a:solidFill>
              </a:rPr>
              <a:t>If experts deem the approach technically promising and feasible, the PAC recommends the allocation of beam time </a:t>
            </a:r>
            <a:r>
              <a:rPr lang="en-US" sz="2000" i="1" dirty="0">
                <a:solidFill>
                  <a:srgbClr val="0432FF"/>
                </a:solidFill>
              </a:rPr>
              <a:t>….”. “… we list as 4th priority for Run 20 … if ..been successful in demonstrating the imprint that the ion beam leaves on the electron beam, </a:t>
            </a:r>
            <a:r>
              <a:rPr lang="en-US" sz="2000" i="1" u="sng" dirty="0">
                <a:solidFill>
                  <a:srgbClr val="0432FF"/>
                </a:solidFill>
              </a:rPr>
              <a:t>our second priority recommendation for Run-21 is the continuation of CeC experimentation</a:t>
            </a:r>
            <a:r>
              <a:rPr lang="en-US" sz="2000" i="1" dirty="0">
                <a:solidFill>
                  <a:srgbClr val="0432FF"/>
                </a:solidFill>
              </a:rPr>
              <a:t>, with 14 days of running devoted to the CeC experiment for the purpose of demonstrating coherent electron cooling</a:t>
            </a:r>
            <a:r>
              <a:rPr lang="en-US" sz="2000" dirty="0"/>
              <a:t>”</a:t>
            </a:r>
          </a:p>
          <a:p>
            <a:r>
              <a:rPr lang="en-US" sz="2000" dirty="0"/>
              <a:t>End of July 3-day ICFA mini-workshop “Coherent Electron Cooling-Theory, Simulations and Experiment” at Stony Brook University. Four session moderated by conveners (R. Li (JLAB), Y. Hao (MSU), D. Bruhwiler (</a:t>
            </a:r>
            <a:r>
              <a:rPr lang="en-US" sz="2000" dirty="0" err="1"/>
              <a:t>Radia</a:t>
            </a:r>
            <a:r>
              <a:rPr lang="en-US" sz="2000" dirty="0"/>
              <a:t>-Soft) and D. Kayran (BNL) – all materials are at </a:t>
            </a:r>
            <a:r>
              <a:rPr lang="en-US" sz="2000" dirty="0">
                <a:hlinkClick r:id="rId2"/>
              </a:rPr>
              <a:t>http://case.physics.stonybrook.edu/index.php/ICFA_workshop_CeC</a:t>
            </a:r>
            <a:r>
              <a:rPr lang="en-US" sz="2000" dirty="0"/>
              <a:t> </a:t>
            </a:r>
          </a:p>
          <a:p>
            <a:pPr lvl="1"/>
            <a:r>
              <a:rPr lang="en-US" sz="2000" dirty="0"/>
              <a:t>About thirty-five scientist from eight institution took part in the workshop. We had a lot of useful suggestions how to optimize the pass to demonstration experiment and developing reliable prediction for CeC. The participant strongly endorsed the need for experimental demonstration of this sophisticated and tricky technique. Important recommendation was the need to build a dedicated time-resolved diagnostic beamline</a:t>
            </a:r>
          </a:p>
        </p:txBody>
      </p:sp>
    </p:spTree>
    <p:extLst>
      <p:ext uri="{BB962C8B-B14F-4D97-AF65-F5344CB8AC3E}">
        <p14:creationId xmlns:p14="http://schemas.microsoft.com/office/powerpoint/2010/main" val="263488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5037-8159-A246-A785-2957945BD95C}"/>
              </a:ext>
            </a:extLst>
          </p:cNvPr>
          <p:cNvSpPr>
            <a:spLocks noGrp="1"/>
          </p:cNvSpPr>
          <p:nvPr>
            <p:ph type="title"/>
          </p:nvPr>
        </p:nvSpPr>
        <p:spPr>
          <a:xfrm>
            <a:off x="407503" y="1"/>
            <a:ext cx="8395672" cy="485030"/>
          </a:xfrm>
        </p:spPr>
        <p:txBody>
          <a:bodyPr>
            <a:normAutofit fontScale="90000"/>
          </a:bodyPr>
          <a:lstStyle/>
          <a:p>
            <a:pPr algn="ctr"/>
            <a:r>
              <a:rPr lang="en-US" sz="3600" dirty="0"/>
              <a:t>External review</a:t>
            </a:r>
          </a:p>
        </p:txBody>
      </p:sp>
      <p:sp>
        <p:nvSpPr>
          <p:cNvPr id="3" name="Content Placeholder 2">
            <a:extLst>
              <a:ext uri="{FF2B5EF4-FFF2-40B4-BE49-F238E27FC236}">
                <a16:creationId xmlns:a16="http://schemas.microsoft.com/office/drawing/2014/main" id="{5735783A-8AFB-5442-8C26-BE6F4A7FC6BC}"/>
              </a:ext>
            </a:extLst>
          </p:cNvPr>
          <p:cNvSpPr>
            <a:spLocks noGrp="1"/>
          </p:cNvSpPr>
          <p:nvPr>
            <p:ph idx="1"/>
          </p:nvPr>
        </p:nvSpPr>
        <p:spPr>
          <a:xfrm>
            <a:off x="5578" y="485031"/>
            <a:ext cx="9138422" cy="6372968"/>
          </a:xfrm>
        </p:spPr>
        <p:txBody>
          <a:bodyPr>
            <a:normAutofit/>
          </a:bodyPr>
          <a:lstStyle/>
          <a:p>
            <a:r>
              <a:rPr lang="en-US" sz="1800" dirty="0"/>
              <a:t>We updated our proposal for CeC experiment at RHIC and sent in to the external review committee in August.</a:t>
            </a:r>
          </a:p>
          <a:p>
            <a:r>
              <a:rPr lang="en-US" sz="1800" b="1" i="1" dirty="0">
                <a:solidFill>
                  <a:srgbClr val="0432FF"/>
                </a:solidFill>
              </a:rPr>
              <a:t>The proposal was reviewed by external committee of experts </a:t>
            </a:r>
            <a:r>
              <a:rPr lang="en-US" sz="1800" b="1" dirty="0">
                <a:solidFill>
                  <a:srgbClr val="0432FF"/>
                </a:solidFill>
              </a:rPr>
              <a:t>-  S. Nagaitsev (FNAL, chair), M. Borland (ANL), I. Bazarov (Cornell U) R. Li (</a:t>
            </a:r>
            <a:r>
              <a:rPr lang="en-US" sz="1800" b="1" dirty="0" err="1">
                <a:solidFill>
                  <a:srgbClr val="0432FF"/>
                </a:solidFill>
              </a:rPr>
              <a:t>JLab</a:t>
            </a:r>
            <a:r>
              <a:rPr lang="en-US" sz="1800" b="1" dirty="0">
                <a:solidFill>
                  <a:srgbClr val="0432FF"/>
                </a:solidFill>
              </a:rPr>
              <a:t>) and D. Ratner (SLAC). The committee made a lot of excellent recommendations and critics for us to follow up.  Bits of the answers to the charge questions:</a:t>
            </a:r>
          </a:p>
          <a:p>
            <a:r>
              <a:rPr lang="en-US" sz="1800" dirty="0">
                <a:solidFill>
                  <a:srgbClr val="FF0000"/>
                </a:solidFill>
              </a:rPr>
              <a:t>Is the experiment .. technically sound and are the goals achievable? </a:t>
            </a:r>
            <a:r>
              <a:rPr lang="en-US" sz="1800" dirty="0"/>
              <a:t>-- </a:t>
            </a:r>
            <a:r>
              <a:rPr lang="en-US" sz="1800" dirty="0">
                <a:solidFill>
                  <a:srgbClr val="00B050"/>
                </a:solidFill>
              </a:rPr>
              <a:t>Yes, with some comments and reservations</a:t>
            </a:r>
            <a:r>
              <a:rPr lang="en-US" sz="1800" dirty="0"/>
              <a:t>. … </a:t>
            </a:r>
            <a:r>
              <a:rPr lang="en-US" sz="1800" dirty="0">
                <a:solidFill>
                  <a:srgbClr val="00B050"/>
                </a:solidFill>
              </a:rPr>
              <a:t>This proposal is a “high-risk/high-reward” type of an experiment… </a:t>
            </a:r>
            <a:r>
              <a:rPr lang="en-US" sz="1800" b="1" i="1" dirty="0">
                <a:solidFill>
                  <a:srgbClr val="00B050"/>
                </a:solidFill>
              </a:rPr>
              <a:t>experiment is technically well motivated and there is a good likelihood that the advertised goals will be achieved</a:t>
            </a:r>
            <a:r>
              <a:rPr lang="en-US" sz="1800" dirty="0">
                <a:solidFill>
                  <a:srgbClr val="00B050"/>
                </a:solidFill>
              </a:rPr>
              <a:t>…. A lot of knowledge can be gained from the CeC experiment.</a:t>
            </a:r>
            <a:endParaRPr lang="en-US" sz="1800" dirty="0"/>
          </a:p>
          <a:p>
            <a:r>
              <a:rPr lang="en-US" sz="1800" dirty="0">
                <a:solidFill>
                  <a:srgbClr val="FF0000"/>
                </a:solidFill>
              </a:rPr>
              <a:t>Is the electron beam quality sufficient to make the experiment possible? </a:t>
            </a:r>
            <a:r>
              <a:rPr lang="en-US" sz="1800" dirty="0"/>
              <a:t>…</a:t>
            </a:r>
            <a:r>
              <a:rPr lang="en-US" sz="1800" b="1" i="1" dirty="0">
                <a:solidFill>
                  <a:srgbClr val="00B050"/>
                </a:solidFill>
              </a:rPr>
              <a:t>Yes, it appears that the emittance, energy spread, and peak current are sufficiently good </a:t>
            </a:r>
            <a:r>
              <a:rPr lang="en-US" sz="1800" dirty="0">
                <a:solidFill>
                  <a:srgbClr val="00B050"/>
                </a:solidFill>
              </a:rPr>
              <a:t>for the PCI to be observed over a broad range of wavelengths. The macro-parameters of the electron beam have been already demonstrated at the level needed for the experiment. </a:t>
            </a:r>
            <a:r>
              <a:rPr lang="en-US" sz="1800" b="1" dirty="0">
                <a:solidFill>
                  <a:srgbClr val="00B050"/>
                </a:solidFill>
              </a:rPr>
              <a:t>However</a:t>
            </a:r>
            <a:r>
              <a:rPr lang="en-US" sz="1800" dirty="0">
                <a:solidFill>
                  <a:srgbClr val="00B050"/>
                </a:solidFill>
              </a:rPr>
              <a:t>….</a:t>
            </a:r>
          </a:p>
          <a:p>
            <a:r>
              <a:rPr lang="en-US" sz="1800" dirty="0">
                <a:solidFill>
                  <a:srgbClr val="FF0000"/>
                </a:solidFill>
              </a:rPr>
              <a:t>Are the beam dynamics and cooling simulations sufficiently complete? </a:t>
            </a:r>
            <a:r>
              <a:rPr lang="en-US" sz="1800" dirty="0">
                <a:solidFill>
                  <a:srgbClr val="00B050"/>
                </a:solidFill>
              </a:rPr>
              <a:t>… The team responded well to their lack of success in observing statistically meaningful imprint from the ion beam in the electron beam during Run 18 and came up with a number of new simulation efforts in order to explain the negative result…</a:t>
            </a:r>
          </a:p>
          <a:p>
            <a:r>
              <a:rPr lang="en-US" sz="1800" dirty="0">
                <a:solidFill>
                  <a:srgbClr val="FF0000"/>
                </a:solidFill>
              </a:rPr>
              <a:t>Is there a good likelihood that the experiment succeeds, and should it proceed? </a:t>
            </a:r>
            <a:r>
              <a:rPr lang="en-US" sz="1800" dirty="0">
                <a:solidFill>
                  <a:srgbClr val="00B050"/>
                </a:solidFill>
              </a:rPr>
              <a:t>… It is unclear whether amplification of the ion imprint will be observed… </a:t>
            </a:r>
            <a:r>
              <a:rPr lang="en-US" sz="1800" b="1" i="1" dirty="0">
                <a:solidFill>
                  <a:srgbClr val="00B050"/>
                </a:solidFill>
              </a:rPr>
              <a:t>Only experiments will provide a definitive answer to this issue</a:t>
            </a:r>
            <a:r>
              <a:rPr lang="en-US" sz="1800" b="1" dirty="0">
                <a:solidFill>
                  <a:srgbClr val="00B050"/>
                </a:solidFill>
              </a:rPr>
              <a:t>. </a:t>
            </a:r>
          </a:p>
        </p:txBody>
      </p:sp>
    </p:spTree>
    <p:extLst>
      <p:ext uri="{BB962C8B-B14F-4D97-AF65-F5344CB8AC3E}">
        <p14:creationId xmlns:p14="http://schemas.microsoft.com/office/powerpoint/2010/main" val="111556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E28E-525A-8B44-9D42-AE49C2990183}"/>
              </a:ext>
            </a:extLst>
          </p:cNvPr>
          <p:cNvSpPr>
            <a:spLocks noGrp="1"/>
          </p:cNvSpPr>
          <p:nvPr>
            <p:ph type="title"/>
          </p:nvPr>
        </p:nvSpPr>
        <p:spPr>
          <a:xfrm>
            <a:off x="407504" y="136526"/>
            <a:ext cx="8328991" cy="918551"/>
          </a:xfrm>
        </p:spPr>
        <p:txBody>
          <a:bodyPr>
            <a:normAutofit fontScale="90000"/>
          </a:bodyPr>
          <a:lstStyle/>
          <a:p>
            <a:pPr algn="ctr"/>
            <a:r>
              <a:rPr lang="en-US" sz="3200"/>
              <a:t>Proposed plan for experimental demonstration of PCA-based CeC</a:t>
            </a:r>
          </a:p>
        </p:txBody>
      </p:sp>
      <p:sp>
        <p:nvSpPr>
          <p:cNvPr id="3" name="Content Placeholder 2">
            <a:extLst>
              <a:ext uri="{FF2B5EF4-FFF2-40B4-BE49-F238E27FC236}">
                <a16:creationId xmlns:a16="http://schemas.microsoft.com/office/drawing/2014/main" id="{9C1BEEF8-2B9F-6340-BE16-9F95348C0DB1}"/>
              </a:ext>
            </a:extLst>
          </p:cNvPr>
          <p:cNvSpPr>
            <a:spLocks noGrp="1"/>
          </p:cNvSpPr>
          <p:nvPr>
            <p:ph idx="1"/>
          </p:nvPr>
        </p:nvSpPr>
        <p:spPr>
          <a:xfrm>
            <a:off x="252173" y="958118"/>
            <a:ext cx="8757012" cy="5899882"/>
          </a:xfrm>
        </p:spPr>
        <p:txBody>
          <a:bodyPr>
            <a:normAutofit/>
          </a:bodyPr>
          <a:lstStyle/>
          <a:p>
            <a:r>
              <a:rPr lang="en-US" sz="1900" dirty="0"/>
              <a:t>RHIC Run 20 – </a:t>
            </a:r>
            <a:r>
              <a:rPr lang="en-US" sz="1400" dirty="0">
                <a:solidFill>
                  <a:srgbClr val="FF0000"/>
                </a:solidFill>
              </a:rPr>
              <a:t>requested 8 days of dedicated RHIC time</a:t>
            </a:r>
            <a:endParaRPr lang="en-US" sz="1900" dirty="0">
              <a:solidFill>
                <a:srgbClr val="FF0000"/>
              </a:solidFill>
            </a:endParaRPr>
          </a:p>
          <a:p>
            <a:pPr lvl="1"/>
            <a:r>
              <a:rPr lang="en-US" sz="1500" dirty="0">
                <a:solidFill>
                  <a:srgbClr val="0432FF"/>
                </a:solidFill>
              </a:rPr>
              <a:t>Commission the PCA-based microbunching </a:t>
            </a:r>
            <a:r>
              <a:rPr lang="en-US" sz="1500" dirty="0" err="1">
                <a:solidFill>
                  <a:srgbClr val="0432FF"/>
                </a:solidFill>
              </a:rPr>
              <a:t>CeC</a:t>
            </a:r>
            <a:r>
              <a:rPr lang="en-US" sz="1500" dirty="0">
                <a:solidFill>
                  <a:srgbClr val="0432FF"/>
                </a:solidFill>
              </a:rPr>
              <a:t> system</a:t>
            </a:r>
          </a:p>
          <a:p>
            <a:pPr lvl="1"/>
            <a:r>
              <a:rPr lang="en-US" sz="1500" dirty="0">
                <a:solidFill>
                  <a:srgbClr val="0432FF"/>
                </a:solidFill>
              </a:rPr>
              <a:t>Generate low-noise CW electron beam with required parameters</a:t>
            </a:r>
          </a:p>
          <a:p>
            <a:pPr lvl="1"/>
            <a:r>
              <a:rPr lang="en-US" sz="1500" dirty="0">
                <a:solidFill>
                  <a:srgbClr val="0432FF"/>
                </a:solidFill>
              </a:rPr>
              <a:t>Demonstrate plasma-cascade amplification in the </a:t>
            </a:r>
            <a:r>
              <a:rPr lang="en-US" sz="1500" dirty="0" err="1">
                <a:solidFill>
                  <a:srgbClr val="0432FF"/>
                </a:solidFill>
              </a:rPr>
              <a:t>CeC</a:t>
            </a:r>
            <a:r>
              <a:rPr lang="en-US" sz="1500" dirty="0">
                <a:solidFill>
                  <a:srgbClr val="0432FF"/>
                </a:solidFill>
              </a:rPr>
              <a:t> section</a:t>
            </a:r>
          </a:p>
          <a:p>
            <a:pPr lvl="1"/>
            <a:r>
              <a:rPr lang="en-US" sz="1500" dirty="0">
                <a:solidFill>
                  <a:srgbClr val="0432FF"/>
                </a:solidFill>
              </a:rPr>
              <a:t>Observe ion imprint in the electron beam and optimize it</a:t>
            </a:r>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r>
              <a:rPr lang="en-US" sz="1900" dirty="0"/>
              <a:t>Summer-Fall 2020 – </a:t>
            </a:r>
            <a:r>
              <a:rPr lang="en-US" sz="1300" dirty="0">
                <a:solidFill>
                  <a:srgbClr val="0432FF"/>
                </a:solidFill>
              </a:rPr>
              <a:t>install time-resolved diagnostic beamline</a:t>
            </a:r>
            <a:endParaRPr lang="en-US" sz="1900" dirty="0">
              <a:solidFill>
                <a:srgbClr val="0432FF"/>
              </a:solidFill>
            </a:endParaRPr>
          </a:p>
          <a:p>
            <a:pPr marL="0" indent="0">
              <a:buNone/>
            </a:pPr>
            <a:endParaRPr lang="en-US" sz="1600" dirty="0"/>
          </a:p>
        </p:txBody>
      </p:sp>
      <p:pic>
        <p:nvPicPr>
          <p:cNvPr id="5" name="Picture 4">
            <a:extLst>
              <a:ext uri="{FF2B5EF4-FFF2-40B4-BE49-F238E27FC236}">
                <a16:creationId xmlns:a16="http://schemas.microsoft.com/office/drawing/2014/main" id="{D45ACAFB-41E6-A84F-A472-C546530DA422}"/>
              </a:ext>
            </a:extLst>
          </p:cNvPr>
          <p:cNvPicPr>
            <a:picLocks noChangeAspect="1"/>
          </p:cNvPicPr>
          <p:nvPr/>
        </p:nvPicPr>
        <p:blipFill>
          <a:blip r:embed="rId2"/>
          <a:stretch>
            <a:fillRect/>
          </a:stretch>
        </p:blipFill>
        <p:spPr>
          <a:xfrm>
            <a:off x="2139820" y="2631233"/>
            <a:ext cx="4499156" cy="3353448"/>
          </a:xfrm>
          <a:prstGeom prst="rect">
            <a:avLst/>
          </a:prstGeom>
        </p:spPr>
      </p:pic>
    </p:spTree>
    <p:extLst>
      <p:ext uri="{BB962C8B-B14F-4D97-AF65-F5344CB8AC3E}">
        <p14:creationId xmlns:p14="http://schemas.microsoft.com/office/powerpoint/2010/main" val="1022423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E28E-525A-8B44-9D42-AE49C2990183}"/>
              </a:ext>
            </a:extLst>
          </p:cNvPr>
          <p:cNvSpPr>
            <a:spLocks noGrp="1"/>
          </p:cNvSpPr>
          <p:nvPr>
            <p:ph type="title"/>
          </p:nvPr>
        </p:nvSpPr>
        <p:spPr>
          <a:xfrm>
            <a:off x="0" y="0"/>
            <a:ext cx="8736495" cy="394615"/>
          </a:xfrm>
        </p:spPr>
        <p:txBody>
          <a:bodyPr>
            <a:normAutofit fontScale="90000"/>
          </a:bodyPr>
          <a:lstStyle/>
          <a:p>
            <a:r>
              <a:rPr lang="en-US" sz="3200" dirty="0"/>
              <a:t>continued …</a:t>
            </a:r>
          </a:p>
        </p:txBody>
      </p:sp>
      <p:sp>
        <p:nvSpPr>
          <p:cNvPr id="3" name="Content Placeholder 2">
            <a:extLst>
              <a:ext uri="{FF2B5EF4-FFF2-40B4-BE49-F238E27FC236}">
                <a16:creationId xmlns:a16="http://schemas.microsoft.com/office/drawing/2014/main" id="{9C1BEEF8-2B9F-6340-BE16-9F95348C0DB1}"/>
              </a:ext>
            </a:extLst>
          </p:cNvPr>
          <p:cNvSpPr>
            <a:spLocks noGrp="1"/>
          </p:cNvSpPr>
          <p:nvPr>
            <p:ph idx="1"/>
          </p:nvPr>
        </p:nvSpPr>
        <p:spPr>
          <a:xfrm>
            <a:off x="142759" y="440821"/>
            <a:ext cx="8757012" cy="6537093"/>
          </a:xfrm>
        </p:spPr>
        <p:txBody>
          <a:bodyPr>
            <a:normAutofit/>
          </a:bodyPr>
          <a:lstStyle/>
          <a:p>
            <a:r>
              <a:rPr lang="en-US" sz="1900" dirty="0"/>
              <a:t>RHIC Run 21 - </a:t>
            </a:r>
            <a:r>
              <a:rPr lang="en-US" sz="1400" dirty="0">
                <a:solidFill>
                  <a:srgbClr val="FF0000"/>
                </a:solidFill>
              </a:rPr>
              <a:t>requested 14 days of dedicated time</a:t>
            </a:r>
            <a:endParaRPr lang="en-US" sz="1900" dirty="0"/>
          </a:p>
          <a:p>
            <a:pPr lvl="1"/>
            <a:r>
              <a:rPr lang="en-US" sz="1500" dirty="0">
                <a:solidFill>
                  <a:srgbClr val="0432FF"/>
                </a:solidFill>
              </a:rPr>
              <a:t>Commission time-resolved diagnostic beamline</a:t>
            </a:r>
          </a:p>
          <a:p>
            <a:pPr lvl="1" algn="just"/>
            <a:r>
              <a:rPr lang="en-US" sz="1500" dirty="0">
                <a:solidFill>
                  <a:srgbClr val="0432FF"/>
                </a:solidFill>
              </a:rPr>
              <a:t>Measure and optimize electron beam parameters</a:t>
            </a:r>
          </a:p>
          <a:p>
            <a:pPr lvl="1"/>
            <a:r>
              <a:rPr lang="en-US" sz="1500" dirty="0">
                <a:solidFill>
                  <a:srgbClr val="0432FF"/>
                </a:solidFill>
              </a:rPr>
              <a:t>Establish interaction of electron and ion beams</a:t>
            </a:r>
          </a:p>
          <a:p>
            <a:pPr lvl="1"/>
            <a:r>
              <a:rPr lang="en-US" sz="1500" dirty="0">
                <a:solidFill>
                  <a:srgbClr val="0432FF"/>
                </a:solidFill>
              </a:rPr>
              <a:t>Demonstrate longitudinal cooling of ion bunch in PCA-based </a:t>
            </a:r>
            <a:r>
              <a:rPr lang="en-US" sz="1500" dirty="0" err="1">
                <a:solidFill>
                  <a:srgbClr val="0432FF"/>
                </a:solidFill>
              </a:rPr>
              <a:t>CeC</a:t>
            </a:r>
            <a:endParaRPr lang="en-US" sz="1500" dirty="0">
              <a:solidFill>
                <a:srgbClr val="0432FF"/>
              </a:solidFill>
            </a:endParaRPr>
          </a:p>
          <a:p>
            <a:pPr lvl="1"/>
            <a:r>
              <a:rPr lang="en-US" sz="1500" dirty="0">
                <a:solidFill>
                  <a:srgbClr val="0432FF"/>
                </a:solidFill>
              </a:rPr>
              <a:t>Evaluate longitudinal cooling </a:t>
            </a: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lvl="1"/>
            <a:endParaRPr lang="en-US" sz="1500" dirty="0">
              <a:solidFill>
                <a:srgbClr val="0432FF"/>
              </a:solidFill>
            </a:endParaRPr>
          </a:p>
          <a:p>
            <a:pPr marL="457200" lvl="1" indent="0">
              <a:buNone/>
            </a:pPr>
            <a:endParaRPr lang="en-US" sz="1500" dirty="0">
              <a:solidFill>
                <a:srgbClr val="0432FF"/>
              </a:solidFill>
            </a:endParaRPr>
          </a:p>
          <a:p>
            <a:r>
              <a:rPr lang="en-US" sz="1900" dirty="0"/>
              <a:t>RHIC Run 22 – </a:t>
            </a:r>
            <a:r>
              <a:rPr lang="en-US" sz="1400" dirty="0">
                <a:solidFill>
                  <a:srgbClr val="FF0000"/>
                </a:solidFill>
              </a:rPr>
              <a:t>request to be submitted in 2020 - we plan to ask for 14 </a:t>
            </a:r>
            <a:r>
              <a:rPr lang="en-US" sz="1400">
                <a:solidFill>
                  <a:srgbClr val="FF0000"/>
                </a:solidFill>
              </a:rPr>
              <a:t>days of </a:t>
            </a:r>
            <a:r>
              <a:rPr lang="en-US" sz="1400" dirty="0">
                <a:solidFill>
                  <a:srgbClr val="FF0000"/>
                </a:solidFill>
              </a:rPr>
              <a:t>dedicated time</a:t>
            </a:r>
            <a:endParaRPr lang="en-US" sz="1300" dirty="0">
              <a:solidFill>
                <a:srgbClr val="FF0000"/>
              </a:solidFill>
            </a:endParaRPr>
          </a:p>
          <a:p>
            <a:pPr lvl="1"/>
            <a:r>
              <a:rPr lang="en-US" sz="1500" dirty="0">
                <a:solidFill>
                  <a:srgbClr val="0432FF"/>
                </a:solidFill>
              </a:rPr>
              <a:t>Reestablish operation of </a:t>
            </a:r>
            <a:r>
              <a:rPr lang="en-US" sz="1500" dirty="0" err="1">
                <a:solidFill>
                  <a:srgbClr val="0432FF"/>
                </a:solidFill>
              </a:rPr>
              <a:t>CeC</a:t>
            </a:r>
            <a:r>
              <a:rPr lang="en-US" sz="1500" dirty="0">
                <a:solidFill>
                  <a:srgbClr val="0432FF"/>
                </a:solidFill>
              </a:rPr>
              <a:t> system</a:t>
            </a:r>
          </a:p>
          <a:p>
            <a:pPr lvl="1"/>
            <a:r>
              <a:rPr lang="en-US" sz="1500" dirty="0">
                <a:solidFill>
                  <a:srgbClr val="0432FF"/>
                </a:solidFill>
              </a:rPr>
              <a:t>Demonstrate 3Dcooling of ion bunch in PCA-based </a:t>
            </a:r>
            <a:r>
              <a:rPr lang="en-US" sz="1500" dirty="0" err="1">
                <a:solidFill>
                  <a:srgbClr val="0432FF"/>
                </a:solidFill>
              </a:rPr>
              <a:t>CeC</a:t>
            </a:r>
            <a:endParaRPr lang="en-US" sz="1500" dirty="0">
              <a:solidFill>
                <a:srgbClr val="0432FF"/>
              </a:solidFill>
            </a:endParaRPr>
          </a:p>
          <a:p>
            <a:pPr lvl="1"/>
            <a:r>
              <a:rPr lang="en-US" sz="1500" dirty="0">
                <a:solidFill>
                  <a:srgbClr val="0432FF"/>
                </a:solidFill>
              </a:rPr>
              <a:t>Evaluate PCA-based microbunching CeC</a:t>
            </a:r>
          </a:p>
        </p:txBody>
      </p:sp>
      <p:pic>
        <p:nvPicPr>
          <p:cNvPr id="5" name="Picture 4">
            <a:extLst>
              <a:ext uri="{FF2B5EF4-FFF2-40B4-BE49-F238E27FC236}">
                <a16:creationId xmlns:a16="http://schemas.microsoft.com/office/drawing/2014/main" id="{37C5BAD6-4FF4-BF45-8FE6-67A87524F7B1}"/>
              </a:ext>
            </a:extLst>
          </p:cNvPr>
          <p:cNvPicPr>
            <a:picLocks noChangeAspect="1"/>
          </p:cNvPicPr>
          <p:nvPr/>
        </p:nvPicPr>
        <p:blipFill>
          <a:blip r:embed="rId2"/>
          <a:stretch>
            <a:fillRect/>
          </a:stretch>
        </p:blipFill>
        <p:spPr>
          <a:xfrm>
            <a:off x="495689" y="2068668"/>
            <a:ext cx="8051152" cy="3281401"/>
          </a:xfrm>
          <a:prstGeom prst="rect">
            <a:avLst/>
          </a:prstGeom>
        </p:spPr>
      </p:pic>
    </p:spTree>
    <p:extLst>
      <p:ext uri="{BB962C8B-B14F-4D97-AF65-F5344CB8AC3E}">
        <p14:creationId xmlns:p14="http://schemas.microsoft.com/office/powerpoint/2010/main" val="402703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E28E-525A-8B44-9D42-AE49C2990183}"/>
              </a:ext>
            </a:extLst>
          </p:cNvPr>
          <p:cNvSpPr>
            <a:spLocks noGrp="1"/>
          </p:cNvSpPr>
          <p:nvPr>
            <p:ph type="title"/>
          </p:nvPr>
        </p:nvSpPr>
        <p:spPr>
          <a:xfrm>
            <a:off x="60910" y="0"/>
            <a:ext cx="8920051" cy="606287"/>
          </a:xfrm>
        </p:spPr>
        <p:txBody>
          <a:bodyPr>
            <a:normAutofit/>
          </a:bodyPr>
          <a:lstStyle/>
          <a:p>
            <a:r>
              <a:rPr lang="en-US" sz="2400" dirty="0">
                <a:solidFill>
                  <a:srgbClr val="7030A0"/>
                </a:solidFill>
              </a:rPr>
              <a:t>Milestones: </a:t>
            </a:r>
            <a:r>
              <a:rPr lang="en-US" sz="2400" b="0" i="1" dirty="0">
                <a:solidFill>
                  <a:srgbClr val="7030A0"/>
                </a:solidFill>
              </a:rPr>
              <a:t>minor in italic</a:t>
            </a:r>
            <a:r>
              <a:rPr lang="en-US" sz="2400" dirty="0">
                <a:solidFill>
                  <a:srgbClr val="7030A0"/>
                </a:solidFill>
              </a:rPr>
              <a:t>, major - bold</a:t>
            </a:r>
          </a:p>
        </p:txBody>
      </p:sp>
      <p:sp>
        <p:nvSpPr>
          <p:cNvPr id="3" name="Content Placeholder 2">
            <a:extLst>
              <a:ext uri="{FF2B5EF4-FFF2-40B4-BE49-F238E27FC236}">
                <a16:creationId xmlns:a16="http://schemas.microsoft.com/office/drawing/2014/main" id="{9C1BEEF8-2B9F-6340-BE16-9F95348C0DB1}"/>
              </a:ext>
            </a:extLst>
          </p:cNvPr>
          <p:cNvSpPr>
            <a:spLocks noGrp="1"/>
          </p:cNvSpPr>
          <p:nvPr>
            <p:ph idx="1"/>
          </p:nvPr>
        </p:nvSpPr>
        <p:spPr>
          <a:xfrm>
            <a:off x="60910" y="342900"/>
            <a:ext cx="8838532" cy="6515100"/>
          </a:xfrm>
          <a:ln>
            <a:solidFill>
              <a:srgbClr val="FF0000"/>
            </a:solidFill>
          </a:ln>
        </p:spPr>
        <p:txBody>
          <a:bodyPr>
            <a:normAutofit lnSpcReduction="10000"/>
          </a:bodyPr>
          <a:lstStyle/>
          <a:p>
            <a:r>
              <a:rPr lang="en-US" sz="1600" dirty="0"/>
              <a:t>RHIC Run 20</a:t>
            </a:r>
            <a:endParaRPr lang="en-US" sz="1600" dirty="0">
              <a:solidFill>
                <a:srgbClr val="FF0000"/>
              </a:solidFill>
            </a:endParaRPr>
          </a:p>
          <a:p>
            <a:pPr lvl="1"/>
            <a:r>
              <a:rPr lang="en-US" sz="1600" dirty="0">
                <a:solidFill>
                  <a:srgbClr val="0432FF"/>
                </a:solidFill>
              </a:rPr>
              <a:t>Commission the PCA-based microbunching CeC system</a:t>
            </a:r>
          </a:p>
          <a:p>
            <a:pPr lvl="2"/>
            <a:r>
              <a:rPr lang="en-US" sz="1600" i="1" dirty="0">
                <a:solidFill>
                  <a:srgbClr val="7030A0"/>
                </a:solidFill>
              </a:rPr>
              <a:t>Install the PCA-based microbunching CeC system at IP2</a:t>
            </a:r>
          </a:p>
          <a:p>
            <a:pPr lvl="2"/>
            <a:r>
              <a:rPr lang="en-US" sz="1600" i="1" dirty="0">
                <a:solidFill>
                  <a:srgbClr val="7030A0"/>
                </a:solidFill>
              </a:rPr>
              <a:t>Commission the system. Develop relaxed and strong-focusing (PCA) lattices</a:t>
            </a:r>
          </a:p>
          <a:p>
            <a:pPr lvl="2"/>
            <a:r>
              <a:rPr lang="en-US" sz="1600" i="1" dirty="0">
                <a:solidFill>
                  <a:srgbClr val="7030A0"/>
                </a:solidFill>
              </a:rPr>
              <a:t>Propagate electron beam with low losses to the high power beam dump</a:t>
            </a:r>
          </a:p>
          <a:p>
            <a:pPr lvl="1"/>
            <a:r>
              <a:rPr lang="en-US" sz="1600" dirty="0">
                <a:solidFill>
                  <a:srgbClr val="0432FF"/>
                </a:solidFill>
              </a:rPr>
              <a:t>Generate low-noise CW electron beam with required parameters</a:t>
            </a:r>
          </a:p>
          <a:p>
            <a:pPr lvl="2"/>
            <a:r>
              <a:rPr lang="en-US" sz="1600" i="1" dirty="0">
                <a:solidFill>
                  <a:srgbClr val="7030A0"/>
                </a:solidFill>
              </a:rPr>
              <a:t>Re-commission IR systems down stream of  the first and last dipole. Commission high sensitivity cryo-cooled IR detector. Cross-calibrate detectors</a:t>
            </a:r>
          </a:p>
          <a:p>
            <a:pPr lvl="2"/>
            <a:r>
              <a:rPr lang="en-US" sz="1600" b="1" dirty="0">
                <a:solidFill>
                  <a:srgbClr val="7030A0"/>
                </a:solidFill>
              </a:rPr>
              <a:t>Optimize electron beam parameters from the CeC accelerator while maintaining low beam noise. Goal is 75 A peak current with normalized emittance &lt; 3.5 mm mrad and RMS energy spread of less than 0.08% in the core (&gt; 50% of the beam).</a:t>
            </a:r>
          </a:p>
          <a:p>
            <a:pPr lvl="2"/>
            <a:r>
              <a:rPr lang="en-US" sz="1600" b="1" dirty="0">
                <a:solidFill>
                  <a:srgbClr val="7030A0"/>
                </a:solidFill>
              </a:rPr>
              <a:t>Demonstrate preservation of low noise in electron beam propagating thought the dog-leg and relaxed lattice in the common section (no PCA amplification)</a:t>
            </a:r>
            <a:endParaRPr lang="en-US" sz="1600" dirty="0">
              <a:solidFill>
                <a:srgbClr val="7030A0"/>
              </a:solidFill>
            </a:endParaRPr>
          </a:p>
          <a:p>
            <a:pPr lvl="1"/>
            <a:r>
              <a:rPr lang="en-US" sz="1600" dirty="0">
                <a:solidFill>
                  <a:srgbClr val="0432FF"/>
                </a:solidFill>
              </a:rPr>
              <a:t>Demonstrate plasma-cascade amplification in the CeC section</a:t>
            </a:r>
          </a:p>
          <a:p>
            <a:pPr lvl="2"/>
            <a:r>
              <a:rPr lang="en-US" sz="1600" i="1" dirty="0">
                <a:solidFill>
                  <a:srgbClr val="7030A0"/>
                </a:solidFill>
              </a:rPr>
              <a:t>Verify beam quality in the common section and at the end of the system</a:t>
            </a:r>
          </a:p>
          <a:p>
            <a:pPr lvl="2"/>
            <a:r>
              <a:rPr lang="en-US" sz="1600" b="1" dirty="0">
                <a:solidFill>
                  <a:srgbClr val="7030A0"/>
                </a:solidFill>
              </a:rPr>
              <a:t>Demonstrate PCA gain using strong-focusing PCA lattice and evaluate its performance (gain)</a:t>
            </a:r>
            <a:endParaRPr lang="en-US" sz="1600" dirty="0">
              <a:solidFill>
                <a:srgbClr val="7030A0"/>
              </a:solidFill>
            </a:endParaRPr>
          </a:p>
          <a:p>
            <a:pPr lvl="1"/>
            <a:r>
              <a:rPr lang="en-US" sz="1600" dirty="0">
                <a:solidFill>
                  <a:srgbClr val="0432FF"/>
                </a:solidFill>
              </a:rPr>
              <a:t>Observe ion imprint in the electron beam and optimize it</a:t>
            </a:r>
          </a:p>
          <a:p>
            <a:pPr lvl="2"/>
            <a:r>
              <a:rPr lang="en-US" sz="1600" i="1" dirty="0">
                <a:solidFill>
                  <a:srgbClr val="7030A0"/>
                </a:solidFill>
              </a:rPr>
              <a:t>Use BBA to align electron and ion beams transversely. Demonstrate spatial and temporal overlap of the beams</a:t>
            </a:r>
          </a:p>
          <a:p>
            <a:pPr lvl="2"/>
            <a:r>
              <a:rPr lang="en-US" sz="1600" b="1" dirty="0">
                <a:solidFill>
                  <a:srgbClr val="7030A0"/>
                </a:solidFill>
              </a:rPr>
              <a:t>Observe ion beam imprint and its dependence on the relative energy detuning </a:t>
            </a:r>
            <a:endParaRPr lang="en-US" sz="1600" dirty="0">
              <a:solidFill>
                <a:srgbClr val="7030A0"/>
              </a:solidFill>
            </a:endParaRPr>
          </a:p>
          <a:p>
            <a:r>
              <a:rPr lang="en-US" sz="1600" dirty="0"/>
              <a:t>Summer-Fall 2020 – </a:t>
            </a:r>
            <a:r>
              <a:rPr lang="en-US" sz="1600" dirty="0">
                <a:solidFill>
                  <a:srgbClr val="0432FF"/>
                </a:solidFill>
              </a:rPr>
              <a:t>install time-resolved diagnostic beamline</a:t>
            </a:r>
          </a:p>
          <a:p>
            <a:pPr lvl="2"/>
            <a:r>
              <a:rPr lang="en-US" sz="1800" i="1" dirty="0">
                <a:solidFill>
                  <a:srgbClr val="7030A0"/>
                </a:solidFill>
              </a:rPr>
              <a:t>Design and simulate performance of the diagnostics beamline</a:t>
            </a:r>
          </a:p>
          <a:p>
            <a:pPr lvl="2"/>
            <a:r>
              <a:rPr lang="en-US" sz="1800" b="1" dirty="0">
                <a:solidFill>
                  <a:srgbClr val="7030A0"/>
                </a:solidFill>
              </a:rPr>
              <a:t>Install the diagnostics beamline</a:t>
            </a:r>
          </a:p>
          <a:p>
            <a:pPr marL="457200" lvl="1" indent="0">
              <a:buNone/>
            </a:pPr>
            <a:endParaRPr lang="en-US" sz="1200" dirty="0">
              <a:solidFill>
                <a:srgbClr val="0432FF"/>
              </a:solidFill>
            </a:endParaRPr>
          </a:p>
          <a:p>
            <a:pPr marL="0" indent="0">
              <a:buNone/>
            </a:pPr>
            <a:endParaRPr lang="en-US" sz="1600" dirty="0"/>
          </a:p>
        </p:txBody>
      </p:sp>
    </p:spTree>
    <p:extLst>
      <p:ext uri="{BB962C8B-B14F-4D97-AF65-F5344CB8AC3E}">
        <p14:creationId xmlns:p14="http://schemas.microsoft.com/office/powerpoint/2010/main" val="360775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000090"/>
                </a:solidFill>
                <a:latin typeface="Times New Roman"/>
                <a:cs typeface="Times New Roman"/>
              </a:rPr>
              <a:t>Outline</a:t>
            </a:r>
          </a:p>
        </p:txBody>
      </p:sp>
      <p:sp>
        <p:nvSpPr>
          <p:cNvPr id="3" name="Content Placeholder 2"/>
          <p:cNvSpPr>
            <a:spLocks noGrp="1"/>
          </p:cNvSpPr>
          <p:nvPr>
            <p:ph idx="1"/>
          </p:nvPr>
        </p:nvSpPr>
        <p:spPr>
          <a:xfrm>
            <a:off x="357809" y="1126356"/>
            <a:ext cx="8475041" cy="4769312"/>
          </a:xfrm>
        </p:spPr>
        <p:txBody>
          <a:bodyPr>
            <a:normAutofit fontScale="92500" lnSpcReduction="20000"/>
          </a:bodyPr>
          <a:lstStyle/>
          <a:p>
            <a:pPr lvl="0">
              <a:lnSpc>
                <a:spcPct val="160000"/>
              </a:lnSpc>
            </a:pPr>
            <a:r>
              <a:rPr lang="en-US" dirty="0">
                <a:solidFill>
                  <a:schemeClr val="accent5">
                    <a:lumMod val="50000"/>
                  </a:schemeClr>
                </a:solidFill>
              </a:rPr>
              <a:t>Why strong hadron cooling is needed?</a:t>
            </a:r>
          </a:p>
          <a:p>
            <a:pPr lvl="0">
              <a:lnSpc>
                <a:spcPct val="160000"/>
              </a:lnSpc>
            </a:pPr>
            <a:r>
              <a:rPr lang="en-US" dirty="0">
                <a:solidFill>
                  <a:schemeClr val="accent5">
                    <a:lumMod val="50000"/>
                  </a:schemeClr>
                </a:solidFill>
              </a:rPr>
              <a:t>CeC principle of operation and options</a:t>
            </a:r>
          </a:p>
          <a:p>
            <a:pPr lvl="0">
              <a:lnSpc>
                <a:spcPct val="160000"/>
              </a:lnSpc>
            </a:pPr>
            <a:r>
              <a:rPr lang="en-US" dirty="0">
                <a:solidFill>
                  <a:schemeClr val="accent5">
                    <a:lumMod val="50000"/>
                  </a:schemeClr>
                </a:solidFill>
              </a:rPr>
              <a:t>Theory and simulations</a:t>
            </a:r>
          </a:p>
          <a:p>
            <a:pPr>
              <a:lnSpc>
                <a:spcPct val="160000"/>
              </a:lnSpc>
            </a:pPr>
            <a:r>
              <a:rPr lang="en-US" dirty="0">
                <a:solidFill>
                  <a:schemeClr val="accent5">
                    <a:lumMod val="50000"/>
                  </a:schemeClr>
                </a:solidFill>
              </a:rPr>
              <a:t>Workshops and Reviews</a:t>
            </a:r>
          </a:p>
          <a:p>
            <a:pPr lvl="0">
              <a:lnSpc>
                <a:spcPct val="160000"/>
              </a:lnSpc>
            </a:pPr>
            <a:r>
              <a:rPr lang="en-US" dirty="0">
                <a:solidFill>
                  <a:schemeClr val="accent5">
                    <a:lumMod val="50000"/>
                  </a:schemeClr>
                </a:solidFill>
              </a:rPr>
              <a:t>CeC experiment and its status </a:t>
            </a:r>
          </a:p>
          <a:p>
            <a:pPr lvl="0">
              <a:lnSpc>
                <a:spcPct val="160000"/>
              </a:lnSpc>
            </a:pPr>
            <a:r>
              <a:rPr lang="en-US" dirty="0">
                <a:solidFill>
                  <a:schemeClr val="accent5">
                    <a:lumMod val="50000"/>
                  </a:schemeClr>
                </a:solidFill>
              </a:rPr>
              <a:t>Conclusions</a:t>
            </a:r>
          </a:p>
          <a:p>
            <a:pPr lvl="0">
              <a:lnSpc>
                <a:spcPct val="160000"/>
              </a:lnSpc>
            </a:pPr>
            <a:r>
              <a:rPr lang="en-US" dirty="0">
                <a:solidFill>
                  <a:schemeClr val="accent5">
                    <a:lumMod val="50000"/>
                  </a:schemeClr>
                </a:solidFill>
              </a:rPr>
              <a:t>HW</a:t>
            </a:r>
          </a:p>
        </p:txBody>
      </p:sp>
    </p:spTree>
    <p:extLst>
      <p:ext uri="{BB962C8B-B14F-4D97-AF65-F5344CB8AC3E}">
        <p14:creationId xmlns:p14="http://schemas.microsoft.com/office/powerpoint/2010/main" val="1795462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1BEEF8-2B9F-6340-BE16-9F95348C0DB1}"/>
              </a:ext>
            </a:extLst>
          </p:cNvPr>
          <p:cNvSpPr>
            <a:spLocks noGrp="1"/>
          </p:cNvSpPr>
          <p:nvPr>
            <p:ph idx="1"/>
          </p:nvPr>
        </p:nvSpPr>
        <p:spPr>
          <a:xfrm>
            <a:off x="60909" y="303143"/>
            <a:ext cx="8757012" cy="4442790"/>
          </a:xfrm>
          <a:ln>
            <a:solidFill>
              <a:srgbClr val="FF0000"/>
            </a:solidFill>
          </a:ln>
        </p:spPr>
        <p:txBody>
          <a:bodyPr>
            <a:normAutofit/>
          </a:bodyPr>
          <a:lstStyle/>
          <a:p>
            <a:r>
              <a:rPr lang="en-US" sz="1600" dirty="0">
                <a:latin typeface="Times New Roman" panose="02020603050405020304" pitchFamily="18" charset="0"/>
                <a:cs typeface="Times New Roman" panose="02020603050405020304" pitchFamily="18" charset="0"/>
              </a:rPr>
              <a:t>RHIC Run 21</a:t>
            </a:r>
          </a:p>
          <a:p>
            <a:pPr lvl="1"/>
            <a:r>
              <a:rPr lang="en-US" sz="1600" b="1" dirty="0">
                <a:solidFill>
                  <a:srgbClr val="7030A0"/>
                </a:solidFill>
                <a:latin typeface="Times New Roman" panose="02020603050405020304" pitchFamily="18" charset="0"/>
                <a:cs typeface="Times New Roman" panose="02020603050405020304" pitchFamily="18" charset="0"/>
              </a:rPr>
              <a:t>Commission time-resolved diagnostic beamline – this is major milestone</a:t>
            </a:r>
          </a:p>
          <a:p>
            <a:pPr lvl="1" algn="just"/>
            <a:r>
              <a:rPr lang="en-US" sz="1600" dirty="0">
                <a:solidFill>
                  <a:srgbClr val="0432FF"/>
                </a:solidFill>
                <a:latin typeface="Times New Roman" panose="02020603050405020304" pitchFamily="18" charset="0"/>
                <a:cs typeface="Times New Roman" panose="02020603050405020304" pitchFamily="18" charset="0"/>
              </a:rPr>
              <a:t>Measure and optimize electron beam parameters</a:t>
            </a:r>
          </a:p>
          <a:p>
            <a:pPr lvl="2" algn="just"/>
            <a:r>
              <a:rPr lang="en-US" sz="1600" i="1" dirty="0">
                <a:solidFill>
                  <a:srgbClr val="7030A0"/>
                </a:solidFill>
                <a:latin typeface="Times New Roman" panose="02020603050405020304" pitchFamily="18" charset="0"/>
                <a:cs typeface="Times New Roman" panose="02020603050405020304" pitchFamily="18" charset="0"/>
              </a:rPr>
              <a:t>Demonstrate 1 psec resolution in the diagnostics beamline</a:t>
            </a:r>
          </a:p>
          <a:p>
            <a:pPr lvl="2" algn="just"/>
            <a:r>
              <a:rPr lang="en-US" sz="1600" b="1" dirty="0">
                <a:solidFill>
                  <a:srgbClr val="7030A0"/>
                </a:solidFill>
                <a:latin typeface="Times New Roman" panose="02020603050405020304" pitchFamily="18" charset="0"/>
                <a:cs typeface="Times New Roman" panose="02020603050405020304" pitchFamily="18" charset="0"/>
              </a:rPr>
              <a:t> Measure that electron beam parameters and confirm that they are sufficient for PCA-based CeC experiment</a:t>
            </a:r>
          </a:p>
          <a:p>
            <a:pPr lvl="1"/>
            <a:r>
              <a:rPr lang="en-US" sz="1600" dirty="0">
                <a:solidFill>
                  <a:srgbClr val="0432FF"/>
                </a:solidFill>
                <a:latin typeface="Times New Roman" panose="02020603050405020304" pitchFamily="18" charset="0"/>
                <a:cs typeface="Times New Roman" panose="02020603050405020304" pitchFamily="18" charset="0"/>
              </a:rPr>
              <a:t>Establish interaction of electron and ion beams</a:t>
            </a:r>
          </a:p>
          <a:p>
            <a:pPr lvl="2"/>
            <a:r>
              <a:rPr lang="en-US" sz="1600" i="1" dirty="0">
                <a:solidFill>
                  <a:srgbClr val="7030A0"/>
                </a:solidFill>
                <a:latin typeface="Times New Roman" panose="02020603050405020304" pitchFamily="18" charset="0"/>
                <a:cs typeface="Times New Roman" panose="02020603050405020304" pitchFamily="18" charset="0"/>
              </a:rPr>
              <a:t>Re-commission PCA, observe ion beam imprint and use its to tune energy of electron beam</a:t>
            </a:r>
          </a:p>
          <a:p>
            <a:pPr lvl="1"/>
            <a:r>
              <a:rPr lang="en-US" sz="1600" dirty="0">
                <a:solidFill>
                  <a:srgbClr val="0432FF"/>
                </a:solidFill>
                <a:latin typeface="Times New Roman" panose="02020603050405020304" pitchFamily="18" charset="0"/>
                <a:cs typeface="Times New Roman" panose="02020603050405020304" pitchFamily="18" charset="0"/>
              </a:rPr>
              <a:t>Demonstrate longitudinal cooling of ion bunch in PCA-based CeC</a:t>
            </a:r>
          </a:p>
          <a:p>
            <a:pPr lvl="2" algn="just"/>
            <a:r>
              <a:rPr lang="en-US" sz="1600" i="1" dirty="0">
                <a:solidFill>
                  <a:srgbClr val="7030A0"/>
                </a:solidFill>
                <a:latin typeface="Times New Roman" panose="02020603050405020304" pitchFamily="18" charset="0"/>
                <a:cs typeface="Times New Roman" panose="02020603050405020304" pitchFamily="18" charset="0"/>
              </a:rPr>
              <a:t>Observe interaction of ion and electron beam, including heating of ion bunch as function of  electron bream parameter</a:t>
            </a:r>
          </a:p>
          <a:p>
            <a:pPr lvl="2" algn="just"/>
            <a:r>
              <a:rPr lang="en-US" sz="1600" b="1" dirty="0">
                <a:solidFill>
                  <a:srgbClr val="7030A0"/>
                </a:solidFill>
                <a:latin typeface="Times New Roman" panose="02020603050405020304" pitchFamily="18" charset="0"/>
                <a:cs typeface="Times New Roman" panose="02020603050405020304" pitchFamily="18" charset="0"/>
              </a:rPr>
              <a:t>Demonstrated longitudinal cooling of ion bunch</a:t>
            </a:r>
            <a:endParaRPr lang="en-US" sz="1600" dirty="0">
              <a:solidFill>
                <a:srgbClr val="7030A0"/>
              </a:solidFill>
              <a:latin typeface="Times New Roman" panose="02020603050405020304" pitchFamily="18" charset="0"/>
              <a:cs typeface="Times New Roman" panose="02020603050405020304" pitchFamily="18" charset="0"/>
            </a:endParaRPr>
          </a:p>
          <a:p>
            <a:pPr lvl="1"/>
            <a:r>
              <a:rPr lang="en-US" sz="1600" dirty="0">
                <a:solidFill>
                  <a:srgbClr val="0432FF"/>
                </a:solidFill>
                <a:latin typeface="Times New Roman" panose="02020603050405020304" pitchFamily="18" charset="0"/>
                <a:cs typeface="Times New Roman" panose="02020603050405020304" pitchFamily="18" charset="0"/>
              </a:rPr>
              <a:t>Evaluate longitudinal cooling </a:t>
            </a:r>
          </a:p>
          <a:p>
            <a:pPr lvl="2" algn="just"/>
            <a:r>
              <a:rPr lang="en-US" sz="1600" b="1" dirty="0">
                <a:solidFill>
                  <a:srgbClr val="7030A0"/>
                </a:solidFill>
                <a:latin typeface="Times New Roman" panose="02020603050405020304" pitchFamily="18" charset="0"/>
                <a:cs typeface="Times New Roman" panose="02020603050405020304" pitchFamily="18" charset="0"/>
              </a:rPr>
              <a:t>Measure cooling time and other relevant parameters of PCA-based CeC as function of electron beam parameters (energy, peak current, emittance, energy spread) and PCA setting (focusing, gain)</a:t>
            </a:r>
          </a:p>
          <a:p>
            <a:pPr lvl="2" algn="just"/>
            <a:endParaRPr lang="en-US" sz="16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0A740083-C099-1B4A-A8AB-AEB3AB966445}"/>
              </a:ext>
            </a:extLst>
          </p:cNvPr>
          <p:cNvSpPr txBox="1">
            <a:spLocks/>
          </p:cNvSpPr>
          <p:nvPr/>
        </p:nvSpPr>
        <p:spPr>
          <a:xfrm>
            <a:off x="-20610" y="1"/>
            <a:ext cx="8920051" cy="38762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2400" dirty="0">
                <a:solidFill>
                  <a:srgbClr val="7030A0"/>
                </a:solidFill>
                <a:latin typeface="Times New Roman" panose="02020603050405020304" pitchFamily="18" charset="0"/>
                <a:cs typeface="Times New Roman" panose="02020603050405020304" pitchFamily="18" charset="0"/>
              </a:rPr>
              <a:t>Milestones: </a:t>
            </a:r>
            <a:r>
              <a:rPr lang="en-US" sz="2400" b="0" i="1" dirty="0">
                <a:solidFill>
                  <a:srgbClr val="7030A0"/>
                </a:solidFill>
                <a:latin typeface="Times New Roman" panose="02020603050405020304" pitchFamily="18" charset="0"/>
                <a:cs typeface="Times New Roman" panose="02020603050405020304" pitchFamily="18" charset="0"/>
              </a:rPr>
              <a:t>minor in italic</a:t>
            </a:r>
            <a:r>
              <a:rPr lang="en-US" sz="2400" dirty="0">
                <a:solidFill>
                  <a:srgbClr val="7030A0"/>
                </a:solidFill>
                <a:latin typeface="Times New Roman" panose="02020603050405020304" pitchFamily="18" charset="0"/>
                <a:cs typeface="Times New Roman" panose="02020603050405020304" pitchFamily="18" charset="0"/>
              </a:rPr>
              <a:t>, major - bold</a:t>
            </a:r>
          </a:p>
        </p:txBody>
      </p:sp>
      <p:sp>
        <p:nvSpPr>
          <p:cNvPr id="8" name="Content Placeholder 2">
            <a:extLst>
              <a:ext uri="{FF2B5EF4-FFF2-40B4-BE49-F238E27FC236}">
                <a16:creationId xmlns:a16="http://schemas.microsoft.com/office/drawing/2014/main" id="{0D8A5C16-67B3-A44A-8E07-9F7CA3B9EB0A}"/>
              </a:ext>
            </a:extLst>
          </p:cNvPr>
          <p:cNvSpPr txBox="1">
            <a:spLocks/>
          </p:cNvSpPr>
          <p:nvPr/>
        </p:nvSpPr>
        <p:spPr>
          <a:xfrm>
            <a:off x="60909" y="4774194"/>
            <a:ext cx="8757012" cy="2083805"/>
          </a:xfrm>
          <a:prstGeom prst="rect">
            <a:avLst/>
          </a:prstGeom>
          <a:ln>
            <a:solidFill>
              <a:srgbClr val="FF0000"/>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RHIC Run 22 – </a:t>
            </a:r>
            <a:r>
              <a:rPr lang="en-US" sz="1600" dirty="0">
                <a:solidFill>
                  <a:srgbClr val="7030A0"/>
                </a:solidFill>
                <a:latin typeface="Times New Roman" panose="02020603050405020304" pitchFamily="18" charset="0"/>
                <a:cs typeface="Times New Roman" panose="02020603050405020304" pitchFamily="18" charset="0"/>
              </a:rPr>
              <a:t>there is a potential for additional millstones resulting from prior experience</a:t>
            </a:r>
          </a:p>
          <a:p>
            <a:pPr lvl="1"/>
            <a:r>
              <a:rPr lang="en-US" sz="1700" dirty="0">
                <a:solidFill>
                  <a:srgbClr val="0432FF"/>
                </a:solidFill>
                <a:latin typeface="Times New Roman" panose="02020603050405020304" pitchFamily="18" charset="0"/>
                <a:cs typeface="Times New Roman" panose="02020603050405020304" pitchFamily="18" charset="0"/>
              </a:rPr>
              <a:t>Demonstrate 3D – longitudinal and transverse - cooling of ion bunch in PCA-based CeC</a:t>
            </a:r>
          </a:p>
          <a:p>
            <a:pPr lvl="2"/>
            <a:r>
              <a:rPr lang="en-US" sz="1700" i="1" dirty="0">
                <a:solidFill>
                  <a:srgbClr val="7030A0"/>
                </a:solidFill>
                <a:latin typeface="Times New Roman" panose="02020603050405020304" pitchFamily="18" charset="0"/>
                <a:cs typeface="Times New Roman" panose="02020603050405020304" pitchFamily="18" charset="0"/>
              </a:rPr>
              <a:t>Commission control of horizontal displacement of electron beam in the kicker section</a:t>
            </a:r>
          </a:p>
          <a:p>
            <a:pPr lvl="2"/>
            <a:r>
              <a:rPr lang="en-US" sz="1700" b="1" dirty="0">
                <a:solidFill>
                  <a:srgbClr val="7030A0"/>
                </a:solidFill>
                <a:latin typeface="Times New Roman" panose="02020603050405020304" pitchFamily="18" charset="0"/>
                <a:cs typeface="Times New Roman" panose="02020603050405020304" pitchFamily="18" charset="0"/>
              </a:rPr>
              <a:t>Demonstrate tumultuous horizontal and longitudinal cooling</a:t>
            </a:r>
            <a:endParaRPr lang="en-US" sz="1700" i="1" dirty="0">
              <a:solidFill>
                <a:srgbClr val="7030A0"/>
              </a:solidFill>
              <a:latin typeface="Times New Roman" panose="02020603050405020304" pitchFamily="18" charset="0"/>
              <a:cs typeface="Times New Roman" panose="02020603050405020304" pitchFamily="18" charset="0"/>
            </a:endParaRPr>
          </a:p>
          <a:p>
            <a:pPr lvl="2"/>
            <a:r>
              <a:rPr lang="en-US" sz="1700" i="1" dirty="0">
                <a:solidFill>
                  <a:srgbClr val="7030A0"/>
                </a:solidFill>
                <a:latin typeface="Times New Roman" panose="02020603050405020304" pitchFamily="18" charset="0"/>
                <a:cs typeface="Times New Roman" panose="02020603050405020304" pitchFamily="18" charset="0"/>
              </a:rPr>
              <a:t>Commission RHIC at </a:t>
            </a:r>
            <a:r>
              <a:rPr lang="el-GR" sz="1700" i="1" dirty="0">
                <a:solidFill>
                  <a:srgbClr val="7030A0"/>
                </a:solidFill>
                <a:latin typeface="Times New Roman" panose="02020603050405020304" pitchFamily="18" charset="0"/>
                <a:cs typeface="Times New Roman" panose="02020603050405020304" pitchFamily="18" charset="0"/>
              </a:rPr>
              <a:t>γ=28,5 </a:t>
            </a:r>
            <a:r>
              <a:rPr lang="en-US" sz="1700" i="1" dirty="0">
                <a:solidFill>
                  <a:srgbClr val="7030A0"/>
                </a:solidFill>
                <a:latin typeface="Times New Roman" panose="02020603050405020304" pitchFamily="18" charset="0"/>
                <a:cs typeface="Times New Roman" panose="02020603050405020304" pitchFamily="18" charset="0"/>
              </a:rPr>
              <a:t>lattice with strong x-y coupling</a:t>
            </a:r>
          </a:p>
          <a:p>
            <a:pPr lvl="2"/>
            <a:r>
              <a:rPr lang="en-US" sz="1700" b="1" dirty="0">
                <a:solidFill>
                  <a:srgbClr val="7030A0"/>
                </a:solidFill>
                <a:latin typeface="Times New Roman" panose="02020603050405020304" pitchFamily="18" charset="0"/>
                <a:cs typeface="Times New Roman" panose="02020603050405020304" pitchFamily="18" charset="0"/>
              </a:rPr>
              <a:t>Demonstrate simultaneous horizontal, vertical and longitudinal cooling</a:t>
            </a:r>
          </a:p>
          <a:p>
            <a:pPr lvl="1"/>
            <a:r>
              <a:rPr lang="en-US" sz="1700" dirty="0">
                <a:solidFill>
                  <a:srgbClr val="0432FF"/>
                </a:solidFill>
                <a:latin typeface="Times New Roman" panose="02020603050405020304" pitchFamily="18" charset="0"/>
                <a:cs typeface="Times New Roman" panose="02020603050405020304" pitchFamily="18" charset="0"/>
              </a:rPr>
              <a:t>Evaluate PCA-based microbunching CeC</a:t>
            </a:r>
          </a:p>
          <a:p>
            <a:pPr lvl="2" algn="just"/>
            <a:r>
              <a:rPr lang="en-US" sz="1700" b="1" dirty="0">
                <a:solidFill>
                  <a:srgbClr val="7030A0"/>
                </a:solidFill>
                <a:latin typeface="Times New Roman" panose="02020603050405020304" pitchFamily="18" charset="0"/>
                <a:cs typeface="Times New Roman" panose="02020603050405020304" pitchFamily="18" charset="0"/>
              </a:rPr>
              <a:t>Measure cooling times in longitudinal and transverse directions as function of electron beam parameters (energy, peak current, emittance, energy spread) and PCA setting (focusing, gain)</a:t>
            </a:r>
          </a:p>
        </p:txBody>
      </p:sp>
    </p:spTree>
    <p:extLst>
      <p:ext uri="{BB962C8B-B14F-4D97-AF65-F5344CB8AC3E}">
        <p14:creationId xmlns:p14="http://schemas.microsoft.com/office/powerpoint/2010/main" val="2676687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7" y="0"/>
            <a:ext cx="8328991" cy="710141"/>
          </a:xfrm>
        </p:spPr>
        <p:txBody>
          <a:bodyPr/>
          <a:lstStyle/>
          <a:p>
            <a:pPr algn="ctr"/>
            <a:r>
              <a:rPr lang="en-US"/>
              <a:t>Conclusions</a:t>
            </a:r>
          </a:p>
        </p:txBody>
      </p:sp>
      <p:sp>
        <p:nvSpPr>
          <p:cNvPr id="3" name="Content Placeholder 2"/>
          <p:cNvSpPr>
            <a:spLocks noGrp="1"/>
          </p:cNvSpPr>
          <p:nvPr>
            <p:ph idx="1"/>
          </p:nvPr>
        </p:nvSpPr>
        <p:spPr>
          <a:xfrm>
            <a:off x="92470" y="843257"/>
            <a:ext cx="8959059" cy="5956937"/>
          </a:xfrm>
        </p:spPr>
        <p:txBody>
          <a:bodyPr>
            <a:normAutofit/>
          </a:bodyPr>
          <a:lstStyle/>
          <a:p>
            <a:r>
              <a:rPr lang="en-US" sz="1600" dirty="0"/>
              <a:t>Our unsuccessful attempt of observing imprint during  RHIC Run 18 had a very solid explanation – very high level of noise in electron beam dwarfing the ion imprint. This result has nothing to do with validity of FEL-based </a:t>
            </a:r>
            <a:r>
              <a:rPr lang="en-US" sz="1600" dirty="0" err="1"/>
              <a:t>CeC</a:t>
            </a:r>
            <a:r>
              <a:rPr lang="en-US" sz="1600" dirty="0"/>
              <a:t> - it was and still valid. Small aperture of </a:t>
            </a:r>
            <a:r>
              <a:rPr lang="en-US" sz="1600" dirty="0" err="1"/>
              <a:t>CeC</a:t>
            </a:r>
            <a:r>
              <a:rPr lang="en-US" sz="1600" dirty="0"/>
              <a:t> FEL wigglers was incompatible with aperture requirements for for low energy RHIC operation during the Beam Energy Scan (BES-II) program – the FEL-based </a:t>
            </a:r>
            <a:r>
              <a:rPr lang="en-US" sz="1600" dirty="0" err="1"/>
              <a:t>CeC</a:t>
            </a:r>
            <a:r>
              <a:rPr lang="en-US" sz="1600" dirty="0"/>
              <a:t> is removed and stored for future use.</a:t>
            </a:r>
          </a:p>
          <a:p>
            <a:r>
              <a:rPr lang="en-US" sz="1600" dirty="0"/>
              <a:t>Learning from our shocking experience in Run 18 we focused on finding the reason for the increased noise in the electron beam and learned controlling it and reducing to the acceptable level . </a:t>
            </a:r>
          </a:p>
          <a:p>
            <a:r>
              <a:rPr lang="en-US" sz="1600" dirty="0"/>
              <a:t>We developed new design of </a:t>
            </a:r>
            <a:r>
              <a:rPr lang="en-US" sz="1600" dirty="0" err="1"/>
              <a:t>CeC</a:t>
            </a:r>
            <a:r>
              <a:rPr lang="en-US" sz="1600" dirty="0"/>
              <a:t> with plasma-cascade amplifier and completed simulations of the cooling process . It is less known that FEL-based system but has significant advantages: </a:t>
            </a:r>
          </a:p>
          <a:p>
            <a:pPr lvl="1"/>
            <a:r>
              <a:rPr lang="en-US" sz="1400" dirty="0"/>
              <a:t>Very large bandwidth (~ 25 THz for the proposed experiment, ~ 1,000 THz for </a:t>
            </a:r>
            <a:r>
              <a:rPr lang="en-US" sz="1400" dirty="0" err="1"/>
              <a:t>eRHIC</a:t>
            </a:r>
            <a:r>
              <a:rPr lang="en-US" sz="1400" dirty="0"/>
              <a:t>)</a:t>
            </a:r>
          </a:p>
          <a:p>
            <a:pPr lvl="1"/>
            <a:r>
              <a:rPr lang="en-US" sz="1400" dirty="0"/>
              <a:t>Cooling of ions with any amplitudes of oscillations (e.g. full acceptance)</a:t>
            </a:r>
          </a:p>
          <a:p>
            <a:pPr lvl="1"/>
            <a:r>
              <a:rPr lang="en-US" sz="1400" dirty="0"/>
              <a:t>Probably the best approach for future </a:t>
            </a:r>
            <a:r>
              <a:rPr lang="en-US" sz="1400" dirty="0" err="1"/>
              <a:t>eRHIC</a:t>
            </a:r>
            <a:r>
              <a:rPr lang="en-US" sz="1400" dirty="0"/>
              <a:t> cooler: fast cooling, low cost </a:t>
            </a:r>
          </a:p>
          <a:p>
            <a:r>
              <a:rPr lang="en-US" sz="1600" dirty="0"/>
              <a:t>We Procured all long lead components of the system using SBU NSF funds and partially install it onto RHIC IP2. The system in fully compatible with BES II and RHIC operation at any energy.</a:t>
            </a:r>
          </a:p>
          <a:p>
            <a:r>
              <a:rPr lang="en-US" sz="1600" dirty="0"/>
              <a:t>The PCA-based </a:t>
            </a:r>
            <a:r>
              <a:rPr lang="en-US" sz="1600" dirty="0" err="1"/>
              <a:t>CeC</a:t>
            </a:r>
            <a:r>
              <a:rPr lang="en-US" sz="1600" dirty="0"/>
              <a:t> system is undergoing installation and will  be completed prior to RHIC Run 20.</a:t>
            </a:r>
          </a:p>
          <a:p>
            <a:r>
              <a:rPr lang="en-US" sz="1600" dirty="0"/>
              <a:t>We propose three year program to fully evaluate the </a:t>
            </a:r>
            <a:r>
              <a:rPr lang="en-US" sz="1600" dirty="0" err="1"/>
              <a:t>CeC</a:t>
            </a:r>
            <a:r>
              <a:rPr lang="en-US" sz="1600" dirty="0"/>
              <a:t> performance: </a:t>
            </a:r>
          </a:p>
          <a:p>
            <a:pPr lvl="1"/>
            <a:r>
              <a:rPr lang="en-US" sz="1400" dirty="0"/>
              <a:t>Year 1 (Run 20) – demonstration of PCA and ion imprint</a:t>
            </a:r>
          </a:p>
          <a:p>
            <a:pPr lvl="1"/>
            <a:r>
              <a:rPr lang="en-US" sz="1400" dirty="0"/>
              <a:t>Year 2 (Run 21) – longitudinal cooling of 26.5 GeV/u ion beam</a:t>
            </a:r>
          </a:p>
          <a:p>
            <a:pPr lvl="1"/>
            <a:r>
              <a:rPr lang="en-US" sz="1400" dirty="0"/>
              <a:t>Year 3 (Run 22) – simultaneous transverse and longitudinal cooling</a:t>
            </a:r>
          </a:p>
          <a:p>
            <a:r>
              <a:rPr lang="en-US" sz="1600" dirty="0">
                <a:solidFill>
                  <a:srgbClr val="008000"/>
                </a:solidFill>
              </a:rPr>
              <a:t>Successful experimental demonstration of PCA-based </a:t>
            </a:r>
            <a:r>
              <a:rPr lang="en-US" sz="1600" dirty="0" err="1">
                <a:solidFill>
                  <a:srgbClr val="008000"/>
                </a:solidFill>
              </a:rPr>
              <a:t>CeC</a:t>
            </a:r>
            <a:r>
              <a:rPr lang="en-US" sz="1600" dirty="0">
                <a:solidFill>
                  <a:srgbClr val="008000"/>
                </a:solidFill>
              </a:rPr>
              <a:t> will serve as a perfect starting point for design of cooler for EIC</a:t>
            </a:r>
          </a:p>
        </p:txBody>
      </p:sp>
    </p:spTree>
    <p:extLst>
      <p:ext uri="{BB962C8B-B14F-4D97-AF65-F5344CB8AC3E}">
        <p14:creationId xmlns:p14="http://schemas.microsoft.com/office/powerpoint/2010/main" val="3877102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FB7A-CC99-E24A-986F-DDBADB3B1E39}"/>
              </a:ext>
            </a:extLst>
          </p:cNvPr>
          <p:cNvSpPr>
            <a:spLocks noGrp="1"/>
          </p:cNvSpPr>
          <p:nvPr>
            <p:ph type="title"/>
          </p:nvPr>
        </p:nvSpPr>
        <p:spPr/>
        <p:txBody>
          <a:bodyPr/>
          <a:lstStyle/>
          <a:p>
            <a:r>
              <a:rPr lang="en-US" dirty="0"/>
              <a:t>HW questions</a:t>
            </a:r>
          </a:p>
        </p:txBody>
      </p:sp>
      <p:sp>
        <p:nvSpPr>
          <p:cNvPr id="3" name="Content Placeholder 2">
            <a:extLst>
              <a:ext uri="{FF2B5EF4-FFF2-40B4-BE49-F238E27FC236}">
                <a16:creationId xmlns:a16="http://schemas.microsoft.com/office/drawing/2014/main" id="{B69EDB4A-9ACB-7147-9C0B-B7152DB59A3D}"/>
              </a:ext>
            </a:extLst>
          </p:cNvPr>
          <p:cNvSpPr>
            <a:spLocks noGrp="1"/>
          </p:cNvSpPr>
          <p:nvPr>
            <p:ph idx="1"/>
          </p:nvPr>
        </p:nvSpPr>
        <p:spPr>
          <a:xfrm>
            <a:off x="407504" y="1308791"/>
            <a:ext cx="8328991" cy="3929132"/>
          </a:xfrm>
        </p:spPr>
        <p:txBody>
          <a:bodyPr/>
          <a:lstStyle/>
          <a:p>
            <a:r>
              <a:rPr lang="en-US" dirty="0">
                <a:solidFill>
                  <a:srgbClr val="FF0000"/>
                </a:solidFill>
              </a:rPr>
              <a:t>Outline the milestones, budgets and results for the past history (~10 years) of the CeC R&amp;D</a:t>
            </a:r>
            <a:r>
              <a:rPr lang="en-US" dirty="0"/>
              <a:t> – </a:t>
            </a:r>
            <a:r>
              <a:rPr lang="en-US" dirty="0">
                <a:solidFill>
                  <a:srgbClr val="00B050"/>
                </a:solidFill>
              </a:rPr>
              <a:t>first set of slides</a:t>
            </a:r>
          </a:p>
          <a:p>
            <a:r>
              <a:rPr lang="en-US" dirty="0">
                <a:solidFill>
                  <a:srgbClr val="FF0000"/>
                </a:solidFill>
              </a:rPr>
              <a:t>For the future plans: </a:t>
            </a:r>
          </a:p>
          <a:p>
            <a:pPr lvl="1"/>
            <a:r>
              <a:rPr lang="en-US" dirty="0">
                <a:solidFill>
                  <a:srgbClr val="FF0000"/>
                </a:solidFill>
              </a:rPr>
              <a:t>outline what is budget required for CeC (including the cost of operating RHIC for dedicated runs) </a:t>
            </a:r>
            <a:r>
              <a:rPr lang="en-US" dirty="0"/>
              <a:t>– </a:t>
            </a:r>
            <a:r>
              <a:rPr lang="en-US" dirty="0">
                <a:solidFill>
                  <a:srgbClr val="00B050"/>
                </a:solidFill>
              </a:rPr>
              <a:t>second set of slides</a:t>
            </a:r>
          </a:p>
          <a:p>
            <a:pPr lvl="1"/>
            <a:r>
              <a:rPr lang="en-US" b="1" dirty="0">
                <a:solidFill>
                  <a:srgbClr val="FF0000"/>
                </a:solidFill>
              </a:rPr>
              <a:t>and what are the criteria to continue effort? </a:t>
            </a:r>
            <a:r>
              <a:rPr lang="en-US" b="1" dirty="0"/>
              <a:t>– </a:t>
            </a:r>
          </a:p>
          <a:p>
            <a:pPr lvl="1"/>
            <a:r>
              <a:rPr lang="en-US" b="1" dirty="0">
                <a:solidFill>
                  <a:srgbClr val="00B050"/>
                </a:solidFill>
              </a:rPr>
              <a:t>CeC review: it is high risk/high reward experiment</a:t>
            </a:r>
          </a:p>
          <a:p>
            <a:pPr lvl="1"/>
            <a:r>
              <a:rPr lang="en-US" b="1" dirty="0">
                <a:solidFill>
                  <a:srgbClr val="00B050"/>
                </a:solidFill>
              </a:rPr>
              <a:t>Demonstrate strong hadron technique capable of quadrupling luminosity of future EIC</a:t>
            </a:r>
          </a:p>
          <a:p>
            <a:pPr lvl="1"/>
            <a:endParaRPr lang="en-US" dirty="0"/>
          </a:p>
        </p:txBody>
      </p:sp>
    </p:spTree>
    <p:extLst>
      <p:ext uri="{BB962C8B-B14F-4D97-AF65-F5344CB8AC3E}">
        <p14:creationId xmlns:p14="http://schemas.microsoft.com/office/powerpoint/2010/main" val="428438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5E69-7507-DD41-B660-99736E645156}"/>
              </a:ext>
            </a:extLst>
          </p:cNvPr>
          <p:cNvSpPr>
            <a:spLocks noGrp="1"/>
          </p:cNvSpPr>
          <p:nvPr>
            <p:ph type="title"/>
          </p:nvPr>
        </p:nvSpPr>
        <p:spPr/>
        <p:txBody>
          <a:bodyPr/>
          <a:lstStyle/>
          <a:p>
            <a:r>
              <a:rPr lang="en-US" dirty="0"/>
              <a:t>Funding for CeC</a:t>
            </a:r>
          </a:p>
        </p:txBody>
      </p:sp>
      <p:sp>
        <p:nvSpPr>
          <p:cNvPr id="3" name="Content Placeholder 2">
            <a:extLst>
              <a:ext uri="{FF2B5EF4-FFF2-40B4-BE49-F238E27FC236}">
                <a16:creationId xmlns:a16="http://schemas.microsoft.com/office/drawing/2014/main" id="{2EBFFB44-5BD2-E04F-8735-D3D44806B5C7}"/>
              </a:ext>
            </a:extLst>
          </p:cNvPr>
          <p:cNvSpPr>
            <a:spLocks noGrp="1"/>
          </p:cNvSpPr>
          <p:nvPr>
            <p:ph idx="1"/>
          </p:nvPr>
        </p:nvSpPr>
        <p:spPr>
          <a:xfrm>
            <a:off x="357809" y="1044610"/>
            <a:ext cx="8617226" cy="1325563"/>
          </a:xfrm>
        </p:spPr>
        <p:txBody>
          <a:bodyPr>
            <a:normAutofit lnSpcReduction="10000"/>
          </a:bodyPr>
          <a:lstStyle/>
          <a:p>
            <a:r>
              <a:rPr lang="en-US" sz="2000" dirty="0"/>
              <a:t>Overall funding for CeC project is about $15M. Main sources are DoE NP AR&amp;D program, BNL LDRD and PD awards, C-AD AR&amp;D support, Stony Brook University NSF and DoE BES grants, and contributions from collaborating institutions: </a:t>
            </a:r>
            <a:r>
              <a:rPr lang="en-US" sz="2000" dirty="0" err="1"/>
              <a:t>NioWave</a:t>
            </a:r>
            <a:r>
              <a:rPr lang="en-US" sz="2000" dirty="0"/>
              <a:t> Inc (SBIR), Stony Brook University and Daresbury laboratory (UK).</a:t>
            </a:r>
          </a:p>
          <a:p>
            <a:endParaRPr lang="en-US" sz="2000" dirty="0"/>
          </a:p>
        </p:txBody>
      </p:sp>
      <p:pic>
        <p:nvPicPr>
          <p:cNvPr id="7" name="Picture 6">
            <a:extLst>
              <a:ext uri="{FF2B5EF4-FFF2-40B4-BE49-F238E27FC236}">
                <a16:creationId xmlns:a16="http://schemas.microsoft.com/office/drawing/2014/main" id="{D97B8EC0-0507-5146-8D89-1CFDEFE7805B}"/>
              </a:ext>
            </a:extLst>
          </p:cNvPr>
          <p:cNvPicPr>
            <a:picLocks noChangeAspect="1"/>
          </p:cNvPicPr>
          <p:nvPr/>
        </p:nvPicPr>
        <p:blipFill>
          <a:blip r:embed="rId2"/>
          <a:stretch>
            <a:fillRect/>
          </a:stretch>
        </p:blipFill>
        <p:spPr>
          <a:xfrm>
            <a:off x="1232451" y="2670312"/>
            <a:ext cx="8046179" cy="2269435"/>
          </a:xfrm>
          <a:prstGeom prst="rect">
            <a:avLst/>
          </a:prstGeom>
        </p:spPr>
      </p:pic>
    </p:spTree>
    <p:extLst>
      <p:ext uri="{BB962C8B-B14F-4D97-AF65-F5344CB8AC3E}">
        <p14:creationId xmlns:p14="http://schemas.microsoft.com/office/powerpoint/2010/main" val="2698460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52B7-37C9-6F45-B134-A91F8D5BED18}"/>
              </a:ext>
            </a:extLst>
          </p:cNvPr>
          <p:cNvSpPr>
            <a:spLocks noGrp="1"/>
          </p:cNvSpPr>
          <p:nvPr>
            <p:ph type="title"/>
          </p:nvPr>
        </p:nvSpPr>
        <p:spPr>
          <a:xfrm>
            <a:off x="496958" y="126588"/>
            <a:ext cx="7812156" cy="618848"/>
          </a:xfrm>
        </p:spPr>
        <p:txBody>
          <a:bodyPr>
            <a:normAutofit fontScale="90000"/>
          </a:bodyPr>
          <a:lstStyle/>
          <a:p>
            <a:r>
              <a:rPr lang="en-US" dirty="0"/>
              <a:t>Details</a:t>
            </a:r>
          </a:p>
        </p:txBody>
      </p:sp>
      <p:pic>
        <p:nvPicPr>
          <p:cNvPr id="4" name="Picture 3">
            <a:extLst>
              <a:ext uri="{FF2B5EF4-FFF2-40B4-BE49-F238E27FC236}">
                <a16:creationId xmlns:a16="http://schemas.microsoft.com/office/drawing/2014/main" id="{C0D9DF69-1246-0D43-94A9-9A6C34992097}"/>
              </a:ext>
            </a:extLst>
          </p:cNvPr>
          <p:cNvPicPr>
            <a:picLocks noChangeAspect="1"/>
          </p:cNvPicPr>
          <p:nvPr/>
        </p:nvPicPr>
        <p:blipFill>
          <a:blip r:embed="rId2"/>
          <a:stretch>
            <a:fillRect/>
          </a:stretch>
        </p:blipFill>
        <p:spPr>
          <a:xfrm>
            <a:off x="1729407" y="819980"/>
            <a:ext cx="6506737" cy="2405268"/>
          </a:xfrm>
          <a:prstGeom prst="rect">
            <a:avLst/>
          </a:prstGeom>
        </p:spPr>
      </p:pic>
      <p:pic>
        <p:nvPicPr>
          <p:cNvPr id="5" name="Picture 4">
            <a:extLst>
              <a:ext uri="{FF2B5EF4-FFF2-40B4-BE49-F238E27FC236}">
                <a16:creationId xmlns:a16="http://schemas.microsoft.com/office/drawing/2014/main" id="{A6A5FE30-0EE0-4343-843B-9FDF77CBE944}"/>
              </a:ext>
            </a:extLst>
          </p:cNvPr>
          <p:cNvPicPr>
            <a:picLocks noChangeAspect="1"/>
          </p:cNvPicPr>
          <p:nvPr/>
        </p:nvPicPr>
        <p:blipFill>
          <a:blip r:embed="rId3"/>
          <a:stretch>
            <a:fillRect/>
          </a:stretch>
        </p:blipFill>
        <p:spPr>
          <a:xfrm>
            <a:off x="1729408" y="3299792"/>
            <a:ext cx="5943600" cy="3200400"/>
          </a:xfrm>
          <a:prstGeom prst="rect">
            <a:avLst/>
          </a:prstGeom>
        </p:spPr>
      </p:pic>
    </p:spTree>
    <p:extLst>
      <p:ext uri="{BB962C8B-B14F-4D97-AF65-F5344CB8AC3E}">
        <p14:creationId xmlns:p14="http://schemas.microsoft.com/office/powerpoint/2010/main" val="339145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52B7-37C9-6F45-B134-A91F8D5BED18}"/>
              </a:ext>
            </a:extLst>
          </p:cNvPr>
          <p:cNvSpPr>
            <a:spLocks noGrp="1"/>
          </p:cNvSpPr>
          <p:nvPr>
            <p:ph type="title"/>
          </p:nvPr>
        </p:nvSpPr>
        <p:spPr>
          <a:xfrm>
            <a:off x="496958" y="126588"/>
            <a:ext cx="7812156" cy="618848"/>
          </a:xfrm>
        </p:spPr>
        <p:txBody>
          <a:bodyPr>
            <a:normAutofit fontScale="90000"/>
          </a:bodyPr>
          <a:lstStyle/>
          <a:p>
            <a:r>
              <a:rPr lang="en-US" dirty="0"/>
              <a:t>Details</a:t>
            </a:r>
          </a:p>
        </p:txBody>
      </p:sp>
      <p:pic>
        <p:nvPicPr>
          <p:cNvPr id="3" name="Picture 2">
            <a:extLst>
              <a:ext uri="{FF2B5EF4-FFF2-40B4-BE49-F238E27FC236}">
                <a16:creationId xmlns:a16="http://schemas.microsoft.com/office/drawing/2014/main" id="{2BAEB191-1948-1345-861A-35AC20AAC83A}"/>
              </a:ext>
            </a:extLst>
          </p:cNvPr>
          <p:cNvPicPr>
            <a:picLocks noChangeAspect="1"/>
          </p:cNvPicPr>
          <p:nvPr/>
        </p:nvPicPr>
        <p:blipFill>
          <a:blip r:embed="rId2"/>
          <a:stretch>
            <a:fillRect/>
          </a:stretch>
        </p:blipFill>
        <p:spPr>
          <a:xfrm>
            <a:off x="2445025" y="126588"/>
            <a:ext cx="5943600" cy="2197100"/>
          </a:xfrm>
          <a:prstGeom prst="rect">
            <a:avLst/>
          </a:prstGeom>
        </p:spPr>
      </p:pic>
      <p:pic>
        <p:nvPicPr>
          <p:cNvPr id="6" name="Picture 5">
            <a:extLst>
              <a:ext uri="{FF2B5EF4-FFF2-40B4-BE49-F238E27FC236}">
                <a16:creationId xmlns:a16="http://schemas.microsoft.com/office/drawing/2014/main" id="{DFD06CD5-9F97-3543-B253-7613D1CC7968}"/>
              </a:ext>
            </a:extLst>
          </p:cNvPr>
          <p:cNvPicPr>
            <a:picLocks noChangeAspect="1"/>
          </p:cNvPicPr>
          <p:nvPr/>
        </p:nvPicPr>
        <p:blipFill>
          <a:blip r:embed="rId3"/>
          <a:stretch>
            <a:fillRect/>
          </a:stretch>
        </p:blipFill>
        <p:spPr>
          <a:xfrm>
            <a:off x="2445025" y="2323688"/>
            <a:ext cx="5943600" cy="1460500"/>
          </a:xfrm>
          <a:prstGeom prst="rect">
            <a:avLst/>
          </a:prstGeom>
        </p:spPr>
      </p:pic>
      <p:pic>
        <p:nvPicPr>
          <p:cNvPr id="7" name="Picture 6">
            <a:extLst>
              <a:ext uri="{FF2B5EF4-FFF2-40B4-BE49-F238E27FC236}">
                <a16:creationId xmlns:a16="http://schemas.microsoft.com/office/drawing/2014/main" id="{B04D8B51-1303-914E-AD6A-467C2AB43AC4}"/>
              </a:ext>
            </a:extLst>
          </p:cNvPr>
          <p:cNvPicPr>
            <a:picLocks noChangeAspect="1"/>
          </p:cNvPicPr>
          <p:nvPr/>
        </p:nvPicPr>
        <p:blipFill>
          <a:blip r:embed="rId4"/>
          <a:stretch>
            <a:fillRect/>
          </a:stretch>
        </p:blipFill>
        <p:spPr>
          <a:xfrm>
            <a:off x="2365514" y="3784188"/>
            <a:ext cx="5943600" cy="3086100"/>
          </a:xfrm>
          <a:prstGeom prst="rect">
            <a:avLst/>
          </a:prstGeom>
        </p:spPr>
      </p:pic>
    </p:spTree>
    <p:extLst>
      <p:ext uri="{BB962C8B-B14F-4D97-AF65-F5344CB8AC3E}">
        <p14:creationId xmlns:p14="http://schemas.microsoft.com/office/powerpoint/2010/main" val="3795708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B469-2637-7A41-98A3-FFD709F01EC1}"/>
              </a:ext>
            </a:extLst>
          </p:cNvPr>
          <p:cNvSpPr>
            <a:spLocks noGrp="1"/>
          </p:cNvSpPr>
          <p:nvPr>
            <p:ph type="title"/>
          </p:nvPr>
        </p:nvSpPr>
        <p:spPr>
          <a:xfrm>
            <a:off x="357808" y="126587"/>
            <a:ext cx="8328991" cy="1325563"/>
          </a:xfrm>
        </p:spPr>
        <p:txBody>
          <a:bodyPr>
            <a:noAutofit/>
          </a:bodyPr>
          <a:lstStyle/>
          <a:p>
            <a:r>
              <a:rPr lang="en-US" sz="2800" dirty="0"/>
              <a:t>Since start of DoE NP R&amp;D DE-FOA-0000339 support we are filing quarterly reports including milestones and main concerns</a:t>
            </a:r>
          </a:p>
        </p:txBody>
      </p:sp>
      <p:sp>
        <p:nvSpPr>
          <p:cNvPr id="3" name="Content Placeholder 2">
            <a:extLst>
              <a:ext uri="{FF2B5EF4-FFF2-40B4-BE49-F238E27FC236}">
                <a16:creationId xmlns:a16="http://schemas.microsoft.com/office/drawing/2014/main" id="{A27B3151-AA25-A543-AE25-8AA0BDA8A20D}"/>
              </a:ext>
            </a:extLst>
          </p:cNvPr>
          <p:cNvSpPr>
            <a:spLocks noGrp="1"/>
          </p:cNvSpPr>
          <p:nvPr>
            <p:ph idx="1"/>
          </p:nvPr>
        </p:nvSpPr>
        <p:spPr>
          <a:xfrm>
            <a:off x="173935" y="1308466"/>
            <a:ext cx="8796130" cy="5552592"/>
          </a:xfrm>
        </p:spPr>
        <p:txBody>
          <a:bodyPr>
            <a:normAutofit lnSpcReduction="10000"/>
          </a:bodyPr>
          <a:lstStyle/>
          <a:p>
            <a:r>
              <a:rPr lang="en-US" sz="1800" dirty="0"/>
              <a:t>The list is long and here are main events</a:t>
            </a:r>
          </a:p>
          <a:p>
            <a:pPr lvl="1"/>
            <a:r>
              <a:rPr lang="en-US" sz="1600" dirty="0"/>
              <a:t>Preliminary CeC R&amp;D an d prototyping was supported by BNL’s LDRD</a:t>
            </a:r>
          </a:p>
          <a:p>
            <a:pPr lvl="1"/>
            <a:r>
              <a:rPr lang="en-US" sz="1600" dirty="0"/>
              <a:t>In FY11 CeC project started as collaboration of BNL, SBU and JLab with JLab contributing the CW SRF accelerator and the gun</a:t>
            </a:r>
          </a:p>
          <a:p>
            <a:pPr lvl="1"/>
            <a:r>
              <a:rPr lang="en-US" sz="1600" dirty="0"/>
              <a:t>FY12 – </a:t>
            </a:r>
            <a:r>
              <a:rPr lang="en-US" sz="1600" dirty="0" err="1"/>
              <a:t>Jlab</a:t>
            </a:r>
            <a:r>
              <a:rPr lang="en-US" sz="1600" dirty="0"/>
              <a:t> stops collaboration – we scramble to find and fund replacement for the CW SRF accelerator and the gun</a:t>
            </a:r>
          </a:p>
          <a:p>
            <a:pPr lvl="1"/>
            <a:r>
              <a:rPr lang="en-US" sz="1600" dirty="0"/>
              <a:t>FY12 – external CeC review support proposed plan</a:t>
            </a:r>
          </a:p>
          <a:p>
            <a:pPr lvl="1"/>
            <a:r>
              <a:rPr lang="en-US" sz="1600" dirty="0"/>
              <a:t>FY14 – $2.1M CeC LiHe system supported by BNL PD is installed (now shared by LEReC)</a:t>
            </a:r>
          </a:p>
          <a:p>
            <a:pPr lvl="1"/>
            <a:r>
              <a:rPr lang="en-US" sz="1600" dirty="0"/>
              <a:t>FY14 – phase I of the CeC accelerator with SRF gun is installed and commissioned – May 9 - DoE  approves the SRF gun test</a:t>
            </a:r>
          </a:p>
          <a:p>
            <a:pPr lvl="1"/>
            <a:r>
              <a:rPr lang="en-US" sz="1600" dirty="0"/>
              <a:t>FY16 – the entire CeC system is installed, DoE authorized low power test, beam is propagated through. SRF linac was contaminated.</a:t>
            </a:r>
          </a:p>
          <a:p>
            <a:pPr lvl="1"/>
            <a:r>
              <a:rPr lang="en-US" sz="1600" dirty="0"/>
              <a:t>FY17 – SRF linac linac was taken apart, re-cleaned twice and developed quench at 13.5 MV. CeC system is fully commissioned at 14.5 MeV. New  IR diagnostics is needed for FEL wavelength of 30 um.</a:t>
            </a:r>
          </a:p>
          <a:p>
            <a:pPr lvl="1"/>
            <a:r>
              <a:rPr lang="en-US" sz="1600" dirty="0"/>
              <a:t>Run 18. New IR diagnostics is installed and commissioned. Full power beam with KPP was generated and propagated. Beams are aligned and overlapped. Attempt to observe ion imprint was unsuccessful – follow-up studies showed that it was washed out by excessive noise in electron beam. Follow-up investigations showed that it was caused by previously unknown instability.</a:t>
            </a:r>
          </a:p>
          <a:p>
            <a:pPr lvl="1"/>
            <a:r>
              <a:rPr lang="en-US" sz="1600" dirty="0"/>
              <a:t>Run 19.   In a short run we demonstrated control of the noise level and its reduction to acceptable level</a:t>
            </a:r>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marL="457200" lvl="1" indent="0">
              <a:buNone/>
            </a:pPr>
            <a:endParaRPr lang="en-US" sz="1600" dirty="0"/>
          </a:p>
        </p:txBody>
      </p:sp>
    </p:spTree>
    <p:extLst>
      <p:ext uri="{BB962C8B-B14F-4D97-AF65-F5344CB8AC3E}">
        <p14:creationId xmlns:p14="http://schemas.microsoft.com/office/powerpoint/2010/main" val="308386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4" y="47677"/>
            <a:ext cx="8328991" cy="815973"/>
          </a:xfrm>
        </p:spPr>
        <p:txBody>
          <a:bodyPr>
            <a:normAutofit/>
          </a:bodyPr>
          <a:lstStyle/>
          <a:p>
            <a:r>
              <a:rPr lang="en-US" sz="3600" dirty="0"/>
              <a:t>Proposed CeC plan</a:t>
            </a:r>
          </a:p>
        </p:txBody>
      </p:sp>
      <p:grpSp>
        <p:nvGrpSpPr>
          <p:cNvPr id="4" name="Group 3">
            <a:extLst>
              <a:ext uri="{FF2B5EF4-FFF2-40B4-BE49-F238E27FC236}">
                <a16:creationId xmlns:a16="http://schemas.microsoft.com/office/drawing/2014/main" id="{61C45D9E-F9B7-CC42-ADCE-56B973A2141A}"/>
              </a:ext>
            </a:extLst>
          </p:cNvPr>
          <p:cNvGrpSpPr/>
          <p:nvPr/>
        </p:nvGrpSpPr>
        <p:grpSpPr>
          <a:xfrm>
            <a:off x="0" y="4260756"/>
            <a:ext cx="9144000" cy="1562913"/>
            <a:chOff x="0" y="4612809"/>
            <a:chExt cx="9144000" cy="1562913"/>
          </a:xfrm>
        </p:grpSpPr>
        <p:pic>
          <p:nvPicPr>
            <p:cNvPr id="5" name="Picture 4">
              <a:extLst>
                <a:ext uri="{FF2B5EF4-FFF2-40B4-BE49-F238E27FC236}">
                  <a16:creationId xmlns:a16="http://schemas.microsoft.com/office/drawing/2014/main" id="{387D42EA-92DD-6F4D-9BA0-7D9AA7EC17C6}"/>
                </a:ext>
              </a:extLst>
            </p:cNvPr>
            <p:cNvPicPr>
              <a:picLocks noChangeAspect="1"/>
            </p:cNvPicPr>
            <p:nvPr/>
          </p:nvPicPr>
          <p:blipFill>
            <a:blip r:embed="rId2"/>
            <a:stretch>
              <a:fillRect/>
            </a:stretch>
          </p:blipFill>
          <p:spPr>
            <a:xfrm>
              <a:off x="0" y="4612809"/>
              <a:ext cx="9144000" cy="980194"/>
            </a:xfrm>
            <a:prstGeom prst="rect">
              <a:avLst/>
            </a:prstGeom>
          </p:spPr>
        </p:pic>
        <p:sp>
          <p:nvSpPr>
            <p:cNvPr id="6" name="Left-Right Arrow 5">
              <a:extLst>
                <a:ext uri="{FF2B5EF4-FFF2-40B4-BE49-F238E27FC236}">
                  <a16:creationId xmlns:a16="http://schemas.microsoft.com/office/drawing/2014/main" id="{3615AE77-2AFB-EB4A-B865-B9D309134912}"/>
                </a:ext>
              </a:extLst>
            </p:cNvPr>
            <p:cNvSpPr/>
            <p:nvPr/>
          </p:nvSpPr>
          <p:spPr>
            <a:xfrm>
              <a:off x="1422400" y="5691090"/>
              <a:ext cx="1739900" cy="468410"/>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Beam Energy Scan</a:t>
              </a:r>
            </a:p>
          </p:txBody>
        </p:sp>
        <p:sp>
          <p:nvSpPr>
            <p:cNvPr id="7" name="Left-Right Arrow 6">
              <a:extLst>
                <a:ext uri="{FF2B5EF4-FFF2-40B4-BE49-F238E27FC236}">
                  <a16:creationId xmlns:a16="http://schemas.microsoft.com/office/drawing/2014/main" id="{0CDB424D-2B21-6C47-A9D6-21ED40F839C5}"/>
                </a:ext>
              </a:extLst>
            </p:cNvPr>
            <p:cNvSpPr/>
            <p:nvPr/>
          </p:nvSpPr>
          <p:spPr>
            <a:xfrm>
              <a:off x="3851181" y="5691090"/>
              <a:ext cx="1739900" cy="468410"/>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sPHENIX</a:t>
              </a:r>
            </a:p>
          </p:txBody>
        </p:sp>
        <p:sp>
          <p:nvSpPr>
            <p:cNvPr id="8" name="Right Arrow 7">
              <a:extLst>
                <a:ext uri="{FF2B5EF4-FFF2-40B4-BE49-F238E27FC236}">
                  <a16:creationId xmlns:a16="http://schemas.microsoft.com/office/drawing/2014/main" id="{952CDB77-4C87-2F44-BB18-05D65B9555BE}"/>
                </a:ext>
              </a:extLst>
            </p:cNvPr>
            <p:cNvSpPr/>
            <p:nvPr/>
          </p:nvSpPr>
          <p:spPr>
            <a:xfrm>
              <a:off x="7526045" y="5691090"/>
              <a:ext cx="1435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eRHIC</a:t>
              </a:r>
            </a:p>
          </p:txBody>
        </p:sp>
      </p:grpSp>
      <p:sp>
        <p:nvSpPr>
          <p:cNvPr id="11" name="Left-Right Arrow 10">
            <a:extLst>
              <a:ext uri="{FF2B5EF4-FFF2-40B4-BE49-F238E27FC236}">
                <a16:creationId xmlns:a16="http://schemas.microsoft.com/office/drawing/2014/main" id="{3615AE77-2AFB-EB4A-B865-B9D309134912}"/>
              </a:ext>
            </a:extLst>
          </p:cNvPr>
          <p:cNvSpPr/>
          <p:nvPr/>
        </p:nvSpPr>
        <p:spPr>
          <a:xfrm>
            <a:off x="1342416" y="3815626"/>
            <a:ext cx="2587557" cy="468410"/>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CeC with PCA</a:t>
            </a:r>
          </a:p>
        </p:txBody>
      </p:sp>
      <p:sp>
        <p:nvSpPr>
          <p:cNvPr id="12" name="Left-Right Arrow 11">
            <a:extLst>
              <a:ext uri="{FF2B5EF4-FFF2-40B4-BE49-F238E27FC236}">
                <a16:creationId xmlns:a16="http://schemas.microsoft.com/office/drawing/2014/main" id="{3615AE77-2AFB-EB4A-B865-B9D309134912}"/>
              </a:ext>
            </a:extLst>
          </p:cNvPr>
          <p:cNvSpPr/>
          <p:nvPr/>
        </p:nvSpPr>
        <p:spPr>
          <a:xfrm>
            <a:off x="3920245" y="3461134"/>
            <a:ext cx="1907594" cy="82381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Design of eRHIC CeC</a:t>
            </a:r>
          </a:p>
          <a:p>
            <a:pPr algn="ctr"/>
            <a:r>
              <a:rPr lang="en-US" sz="1000" dirty="0">
                <a:solidFill>
                  <a:schemeClr val="tx1"/>
                </a:solidFill>
              </a:rPr>
              <a:t>Test in CeC options</a:t>
            </a:r>
          </a:p>
        </p:txBody>
      </p:sp>
      <p:sp>
        <p:nvSpPr>
          <p:cNvPr id="14" name="Left-Right Arrow 13">
            <a:extLst>
              <a:ext uri="{FF2B5EF4-FFF2-40B4-BE49-F238E27FC236}">
                <a16:creationId xmlns:a16="http://schemas.microsoft.com/office/drawing/2014/main" id="{3615AE77-2AFB-EB4A-B865-B9D309134912}"/>
              </a:ext>
            </a:extLst>
          </p:cNvPr>
          <p:cNvSpPr/>
          <p:nvPr/>
        </p:nvSpPr>
        <p:spPr>
          <a:xfrm>
            <a:off x="5843199" y="3508526"/>
            <a:ext cx="1916475" cy="752230"/>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Build cost effective eRHIC CeC</a:t>
            </a:r>
          </a:p>
        </p:txBody>
      </p:sp>
      <p:sp>
        <p:nvSpPr>
          <p:cNvPr id="15" name="Left-Right Arrow 14">
            <a:extLst>
              <a:ext uri="{FF2B5EF4-FFF2-40B4-BE49-F238E27FC236}">
                <a16:creationId xmlns:a16="http://schemas.microsoft.com/office/drawing/2014/main" id="{3615AE77-2AFB-EB4A-B865-B9D309134912}"/>
              </a:ext>
            </a:extLst>
          </p:cNvPr>
          <p:cNvSpPr/>
          <p:nvPr/>
        </p:nvSpPr>
        <p:spPr>
          <a:xfrm>
            <a:off x="7759675" y="3508526"/>
            <a:ext cx="1763703" cy="775510"/>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Commission and Operate CeC</a:t>
            </a:r>
          </a:p>
        </p:txBody>
      </p:sp>
      <p:sp>
        <p:nvSpPr>
          <p:cNvPr id="16" name="Rounded Rectangular Callout 15"/>
          <p:cNvSpPr/>
          <p:nvPr/>
        </p:nvSpPr>
        <p:spPr>
          <a:xfrm>
            <a:off x="158741" y="863650"/>
            <a:ext cx="5432340" cy="2470213"/>
          </a:xfrm>
          <a:prstGeom prst="wedgeRoundRectCallout">
            <a:avLst>
              <a:gd name="adj1" fmla="val -567"/>
              <a:gd name="adj2" fmla="val 76195"/>
              <a:gd name="adj3" fmla="val 1666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407504" y="943269"/>
            <a:ext cx="5059077" cy="2339102"/>
          </a:xfrm>
          <a:prstGeom prst="rect">
            <a:avLst/>
          </a:prstGeom>
          <a:noFill/>
        </p:spPr>
        <p:txBody>
          <a:bodyPr wrap="none" rtlCol="0">
            <a:spAutoFit/>
          </a:bodyPr>
          <a:lstStyle/>
          <a:p>
            <a:pPr>
              <a:spcBef>
                <a:spcPts val="300"/>
              </a:spcBef>
            </a:pPr>
            <a:r>
              <a:rPr lang="en-US" sz="1400" dirty="0">
                <a:latin typeface="Times New Roman"/>
                <a:cs typeface="Times New Roman"/>
              </a:rPr>
              <a:t>FY19 </a:t>
            </a:r>
            <a:r>
              <a:rPr lang="mr-IN" sz="1400" dirty="0">
                <a:latin typeface="Times New Roman"/>
                <a:cs typeface="Times New Roman"/>
              </a:rPr>
              <a:t>–</a:t>
            </a:r>
            <a:r>
              <a:rPr lang="en-US" sz="1400" dirty="0">
                <a:latin typeface="Times New Roman"/>
                <a:cs typeface="Times New Roman"/>
              </a:rPr>
              <a:t> install PCA equipment in the IP2 common section</a:t>
            </a:r>
          </a:p>
          <a:p>
            <a:pPr>
              <a:spcBef>
                <a:spcPts val="300"/>
              </a:spcBef>
            </a:pPr>
            <a:r>
              <a:rPr lang="en-US" sz="1400" dirty="0">
                <a:latin typeface="Times New Roman"/>
                <a:cs typeface="Times New Roman"/>
              </a:rPr>
              <a:t>          </a:t>
            </a:r>
            <a:r>
              <a:rPr lang="mr-IN" sz="1400" dirty="0">
                <a:latin typeface="Times New Roman"/>
                <a:cs typeface="Times New Roman"/>
              </a:rPr>
              <a:t>–</a:t>
            </a:r>
            <a:r>
              <a:rPr lang="en-US" sz="1400" dirty="0">
                <a:latin typeface="Times New Roman"/>
                <a:cs typeface="Times New Roman"/>
              </a:rPr>
              <a:t>   retune CeC accelerator, fix misalignments of RF cavities</a:t>
            </a:r>
          </a:p>
          <a:p>
            <a:pPr>
              <a:spcBef>
                <a:spcPts val="300"/>
              </a:spcBef>
            </a:pPr>
            <a:r>
              <a:rPr lang="en-US" sz="1400" dirty="0">
                <a:latin typeface="Times New Roman"/>
                <a:cs typeface="Times New Roman"/>
              </a:rPr>
              <a:t>   </a:t>
            </a:r>
          </a:p>
          <a:p>
            <a:pPr>
              <a:spcBef>
                <a:spcPts val="300"/>
              </a:spcBef>
            </a:pPr>
            <a:r>
              <a:rPr lang="en-US" sz="1400" dirty="0">
                <a:latin typeface="Times New Roman"/>
                <a:cs typeface="Times New Roman"/>
              </a:rPr>
              <a:t>FY20 </a:t>
            </a:r>
            <a:r>
              <a:rPr lang="mr-IN" sz="1400" dirty="0">
                <a:latin typeface="Times New Roman"/>
                <a:cs typeface="Times New Roman"/>
              </a:rPr>
              <a:t>–</a:t>
            </a:r>
            <a:r>
              <a:rPr lang="en-US" sz="1400" dirty="0">
                <a:latin typeface="Times New Roman"/>
                <a:cs typeface="Times New Roman"/>
              </a:rPr>
              <a:t>  commission PCA equipment in the IP2 common section</a:t>
            </a:r>
          </a:p>
          <a:p>
            <a:pPr>
              <a:spcBef>
                <a:spcPts val="300"/>
              </a:spcBef>
            </a:pPr>
            <a:r>
              <a:rPr lang="en-US" sz="1400" dirty="0">
                <a:latin typeface="Times New Roman"/>
                <a:cs typeface="Times New Roman"/>
              </a:rPr>
              <a:t>          </a:t>
            </a:r>
            <a:r>
              <a:rPr lang="mr-IN" sz="1400" dirty="0">
                <a:latin typeface="Times New Roman"/>
                <a:cs typeface="Times New Roman"/>
              </a:rPr>
              <a:t>–</a:t>
            </a:r>
            <a:r>
              <a:rPr lang="en-US" sz="1400" dirty="0">
                <a:latin typeface="Times New Roman"/>
                <a:cs typeface="Times New Roman"/>
              </a:rPr>
              <a:t>  test PCA-based ACeC at maximum available RHIC energy</a:t>
            </a:r>
          </a:p>
          <a:p>
            <a:pPr>
              <a:spcBef>
                <a:spcPts val="300"/>
              </a:spcBef>
            </a:pPr>
            <a:r>
              <a:rPr lang="en-US" sz="1400" dirty="0">
                <a:latin typeface="Times New Roman"/>
                <a:cs typeface="Times New Roman"/>
              </a:rPr>
              <a:t>          </a:t>
            </a:r>
            <a:r>
              <a:rPr lang="mr-IN" sz="1400" dirty="0">
                <a:latin typeface="Times New Roman"/>
                <a:cs typeface="Times New Roman"/>
              </a:rPr>
              <a:t>–</a:t>
            </a:r>
            <a:r>
              <a:rPr lang="en-US" sz="1400" dirty="0">
                <a:latin typeface="Times New Roman"/>
                <a:cs typeface="Times New Roman"/>
              </a:rPr>
              <a:t>  optimize IR diagnostics for PCA</a:t>
            </a:r>
          </a:p>
          <a:p>
            <a:pPr>
              <a:spcBef>
                <a:spcPts val="300"/>
              </a:spcBef>
            </a:pPr>
            <a:r>
              <a:rPr lang="en-US" sz="1400" dirty="0">
                <a:latin typeface="Times New Roman"/>
                <a:cs typeface="Times New Roman"/>
              </a:rPr>
              <a:t>FY21  </a:t>
            </a:r>
            <a:r>
              <a:rPr lang="mr-IN" sz="1400" dirty="0">
                <a:latin typeface="Times New Roman"/>
                <a:cs typeface="Times New Roman"/>
              </a:rPr>
              <a:t>–</a:t>
            </a:r>
            <a:r>
              <a:rPr lang="en-US" sz="1400" dirty="0">
                <a:latin typeface="Times New Roman"/>
                <a:cs typeface="Times New Roman"/>
              </a:rPr>
              <a:t> attempt demonstration of the PCA-based ACeC at </a:t>
            </a:r>
            <a:r>
              <a:rPr lang="el-GR" sz="1400" dirty="0">
                <a:latin typeface="Times New Roman"/>
                <a:cs typeface="Times New Roman"/>
              </a:rPr>
              <a:t>γ</a:t>
            </a:r>
            <a:r>
              <a:rPr lang="en-US" sz="1400" dirty="0">
                <a:latin typeface="Times New Roman"/>
                <a:cs typeface="Times New Roman"/>
              </a:rPr>
              <a:t>=28.5</a:t>
            </a:r>
          </a:p>
          <a:p>
            <a:pPr>
              <a:spcBef>
                <a:spcPts val="300"/>
              </a:spcBef>
            </a:pPr>
            <a:r>
              <a:rPr lang="en-US" sz="1400" dirty="0">
                <a:latin typeface="Times New Roman"/>
                <a:cs typeface="Times New Roman"/>
              </a:rPr>
              <a:t>FY22  </a:t>
            </a:r>
            <a:r>
              <a:rPr lang="mr-IN" sz="1400" dirty="0">
                <a:latin typeface="Times New Roman"/>
                <a:cs typeface="Times New Roman"/>
              </a:rPr>
              <a:t>–</a:t>
            </a:r>
            <a:r>
              <a:rPr lang="en-US" sz="1400" dirty="0">
                <a:latin typeface="Times New Roman"/>
                <a:cs typeface="Times New Roman"/>
              </a:rPr>
              <a:t> 3D cooling in PCA-based ACeC at </a:t>
            </a:r>
            <a:r>
              <a:rPr lang="el-GR" sz="1400" dirty="0">
                <a:latin typeface="Times New Roman"/>
                <a:cs typeface="Times New Roman"/>
              </a:rPr>
              <a:t>γ</a:t>
            </a:r>
            <a:r>
              <a:rPr lang="en-US" sz="1400" dirty="0">
                <a:latin typeface="Times New Roman"/>
                <a:cs typeface="Times New Roman"/>
              </a:rPr>
              <a:t>=28.5</a:t>
            </a:r>
          </a:p>
          <a:p>
            <a:pPr>
              <a:spcBef>
                <a:spcPts val="300"/>
              </a:spcBef>
            </a:pPr>
            <a:r>
              <a:rPr lang="en-US" sz="1400" dirty="0">
                <a:latin typeface="Times New Roman"/>
                <a:cs typeface="Times New Roman"/>
              </a:rPr>
              <a:t>            </a:t>
            </a:r>
            <a:r>
              <a:rPr lang="mr-IN" sz="1400" dirty="0">
                <a:latin typeface="Times New Roman"/>
                <a:cs typeface="Times New Roman"/>
              </a:rPr>
              <a:t>–</a:t>
            </a:r>
            <a:r>
              <a:rPr lang="en-US" sz="1400" dirty="0">
                <a:latin typeface="Times New Roman"/>
                <a:cs typeface="Times New Roman"/>
              </a:rPr>
              <a:t> evaluate PCA-based CeC performance</a:t>
            </a:r>
          </a:p>
        </p:txBody>
      </p:sp>
    </p:spTree>
    <p:extLst>
      <p:ext uri="{BB962C8B-B14F-4D97-AF65-F5344CB8AC3E}">
        <p14:creationId xmlns:p14="http://schemas.microsoft.com/office/powerpoint/2010/main" val="2807955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8CAE-17BD-3141-82C0-A4933ADB12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9B436D-2D66-9F40-8D6E-5FF0559DE1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0220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81AC6D-0702-CF4F-8399-A1F501CC7F24}"/>
              </a:ext>
            </a:extLst>
          </p:cNvPr>
          <p:cNvSpPr txBox="1">
            <a:spLocks/>
          </p:cNvSpPr>
          <p:nvPr/>
        </p:nvSpPr>
        <p:spPr>
          <a:xfrm>
            <a:off x="298436" y="351692"/>
            <a:ext cx="8229600" cy="73763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3200" b="1" dirty="0"/>
              <a:t>Estimation of resources for FY20</a:t>
            </a:r>
          </a:p>
        </p:txBody>
      </p:sp>
      <p:sp>
        <p:nvSpPr>
          <p:cNvPr id="5" name="Content Placeholder 2">
            <a:extLst>
              <a:ext uri="{FF2B5EF4-FFF2-40B4-BE49-F238E27FC236}">
                <a16:creationId xmlns:a16="http://schemas.microsoft.com/office/drawing/2014/main" id="{6783C51E-6413-B941-B5E1-5F673DF3B575}"/>
              </a:ext>
            </a:extLst>
          </p:cNvPr>
          <p:cNvSpPr txBox="1">
            <a:spLocks/>
          </p:cNvSpPr>
          <p:nvPr/>
        </p:nvSpPr>
        <p:spPr>
          <a:xfrm>
            <a:off x="447919" y="1003249"/>
            <a:ext cx="8507372" cy="27950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Engineers &amp; technicians			</a:t>
            </a:r>
            <a:r>
              <a:rPr lang="en-US" sz="2000" b="1" dirty="0"/>
              <a:t>Total: 0.75 FTE</a:t>
            </a:r>
            <a:endParaRPr lang="en-US" sz="2000" dirty="0"/>
          </a:p>
          <a:p>
            <a:pPr lvl="1">
              <a:buFont typeface="Courier New" panose="02070309020205020404" pitchFamily="49" charset="0"/>
              <a:buChar char="o"/>
            </a:pPr>
            <a:r>
              <a:rPr lang="en-US" sz="1800" dirty="0"/>
              <a:t>Mechanical – 1 men months		Laser </a:t>
            </a:r>
            <a:r>
              <a:rPr lang="mr-IN" sz="1800" dirty="0"/>
              <a:t>–</a:t>
            </a:r>
            <a:r>
              <a:rPr lang="en-US" sz="1800" dirty="0"/>
              <a:t> 0.5 men month (mostly support)</a:t>
            </a:r>
          </a:p>
          <a:p>
            <a:pPr lvl="1">
              <a:buFont typeface="Courier New" panose="02070309020205020404" pitchFamily="49" charset="0"/>
              <a:buChar char="o"/>
            </a:pPr>
            <a:r>
              <a:rPr lang="en-US" sz="1800" dirty="0"/>
              <a:t>Instrumentation </a:t>
            </a:r>
            <a:r>
              <a:rPr lang="mr-IN" sz="1800" dirty="0"/>
              <a:t>–</a:t>
            </a:r>
            <a:r>
              <a:rPr lang="en-US" sz="1800" dirty="0"/>
              <a:t> 1 men month		RF – 3 men month</a:t>
            </a:r>
          </a:p>
          <a:p>
            <a:pPr lvl="1">
              <a:buFont typeface="Courier New" panose="02070309020205020404" pitchFamily="49" charset="0"/>
              <a:buChar char="o"/>
            </a:pPr>
            <a:r>
              <a:rPr lang="en-US" sz="1800" dirty="0"/>
              <a:t>Vacuum </a:t>
            </a:r>
            <a:r>
              <a:rPr lang="mr-IN" sz="1800" dirty="0"/>
              <a:t>–</a:t>
            </a:r>
            <a:r>
              <a:rPr lang="en-US" sz="1800" dirty="0"/>
              <a:t> 1.5 men month (support &amp; cathode changes)</a:t>
            </a:r>
          </a:p>
          <a:p>
            <a:pPr lvl="1">
              <a:buFont typeface="Courier New" panose="02070309020205020404" pitchFamily="49" charset="0"/>
              <a:buChar char="o"/>
            </a:pPr>
            <a:r>
              <a:rPr lang="en-US" sz="1800" dirty="0"/>
              <a:t>Electrical </a:t>
            </a:r>
            <a:r>
              <a:rPr lang="mr-IN" sz="1800" dirty="0"/>
              <a:t>–</a:t>
            </a:r>
            <a:r>
              <a:rPr lang="en-US" sz="1800" dirty="0"/>
              <a:t> 1 men month			Controls </a:t>
            </a:r>
            <a:r>
              <a:rPr lang="mr-IN" sz="1800" dirty="0"/>
              <a:t>–</a:t>
            </a:r>
            <a:r>
              <a:rPr lang="en-US" sz="1800" dirty="0"/>
              <a:t> 1 men month (support operation)</a:t>
            </a:r>
          </a:p>
          <a:p>
            <a:pPr lvl="1">
              <a:buFont typeface="Courier New" panose="02070309020205020404" pitchFamily="49" charset="0"/>
              <a:buChar char="o"/>
            </a:pPr>
            <a:endParaRPr lang="en-US" sz="1800" dirty="0"/>
          </a:p>
          <a:p>
            <a:r>
              <a:rPr lang="en-US" sz="2000" dirty="0"/>
              <a:t>Funds: </a:t>
            </a:r>
            <a:r>
              <a:rPr lang="en-US" sz="1800" dirty="0"/>
              <a:t>$600K for the run, 8 days of RHIC operations - $600K</a:t>
            </a:r>
          </a:p>
          <a:p>
            <a:r>
              <a:rPr lang="en-US" sz="2000" dirty="0"/>
              <a:t>New diagnostics beam-line  - not costed yet, estimated at ~ $1M$, 2 FTE</a:t>
            </a:r>
          </a:p>
          <a:p>
            <a:endParaRPr lang="en-US" sz="2000" dirty="0"/>
          </a:p>
          <a:p>
            <a:endParaRPr lang="en-US" sz="2000" dirty="0"/>
          </a:p>
        </p:txBody>
      </p:sp>
      <p:sp>
        <p:nvSpPr>
          <p:cNvPr id="10" name="Title 1">
            <a:extLst>
              <a:ext uri="{FF2B5EF4-FFF2-40B4-BE49-F238E27FC236}">
                <a16:creationId xmlns:a16="http://schemas.microsoft.com/office/drawing/2014/main" id="{ACF78E84-3BBB-2844-8010-9AA7E8EC056A}"/>
              </a:ext>
            </a:extLst>
          </p:cNvPr>
          <p:cNvSpPr>
            <a:spLocks noGrp="1"/>
          </p:cNvSpPr>
          <p:nvPr>
            <p:ph type="title"/>
          </p:nvPr>
        </p:nvSpPr>
        <p:spPr>
          <a:xfrm>
            <a:off x="596086" y="3798277"/>
            <a:ext cx="8229600" cy="737630"/>
          </a:xfrm>
        </p:spPr>
        <p:txBody>
          <a:bodyPr>
            <a:normAutofit/>
          </a:bodyPr>
          <a:lstStyle/>
          <a:p>
            <a:r>
              <a:rPr lang="en-US" sz="3200" dirty="0"/>
              <a:t>Estimation of resources for FY21-FY23</a:t>
            </a:r>
          </a:p>
        </p:txBody>
      </p:sp>
      <p:sp>
        <p:nvSpPr>
          <p:cNvPr id="11" name="Content Placeholder 2">
            <a:extLst>
              <a:ext uri="{FF2B5EF4-FFF2-40B4-BE49-F238E27FC236}">
                <a16:creationId xmlns:a16="http://schemas.microsoft.com/office/drawing/2014/main" id="{BCD63D96-536A-DC4B-9253-C845B478258A}"/>
              </a:ext>
            </a:extLst>
          </p:cNvPr>
          <p:cNvSpPr>
            <a:spLocks noGrp="1"/>
          </p:cNvSpPr>
          <p:nvPr>
            <p:ph idx="1"/>
          </p:nvPr>
        </p:nvSpPr>
        <p:spPr>
          <a:xfrm>
            <a:off x="447919" y="4449834"/>
            <a:ext cx="8507372" cy="2408166"/>
          </a:xfrm>
        </p:spPr>
        <p:txBody>
          <a:bodyPr>
            <a:normAutofit/>
          </a:bodyPr>
          <a:lstStyle/>
          <a:p>
            <a:r>
              <a:rPr lang="en-US" sz="2000" dirty="0"/>
              <a:t>Engineers &amp; technicians			</a:t>
            </a:r>
            <a:r>
              <a:rPr lang="en-US" sz="2000" b="1" dirty="0"/>
              <a:t> Total: 0.5 FTE</a:t>
            </a:r>
            <a:endParaRPr lang="en-US" sz="2000" dirty="0"/>
          </a:p>
          <a:p>
            <a:pPr lvl="1">
              <a:buFont typeface="Courier New" panose="02070309020205020404" pitchFamily="49" charset="0"/>
              <a:buChar char="o"/>
            </a:pPr>
            <a:r>
              <a:rPr lang="en-US" sz="1800" dirty="0"/>
              <a:t>Mechanical – 0.5 men months		Laser </a:t>
            </a:r>
            <a:r>
              <a:rPr lang="mr-IN" sz="1800" dirty="0"/>
              <a:t>–</a:t>
            </a:r>
            <a:r>
              <a:rPr lang="en-US" sz="1800" dirty="0"/>
              <a:t> 0.5 men month (mostly support)</a:t>
            </a:r>
          </a:p>
          <a:p>
            <a:pPr lvl="1">
              <a:buFont typeface="Courier New" panose="02070309020205020404" pitchFamily="49" charset="0"/>
              <a:buChar char="o"/>
            </a:pPr>
            <a:r>
              <a:rPr lang="en-US" sz="1800" dirty="0"/>
              <a:t>Instrumentation </a:t>
            </a:r>
            <a:r>
              <a:rPr lang="mr-IN" sz="1800" dirty="0"/>
              <a:t>–</a:t>
            </a:r>
            <a:r>
              <a:rPr lang="en-US" sz="1800" dirty="0"/>
              <a:t> 1 men month		RF – 1.5 men month</a:t>
            </a:r>
          </a:p>
          <a:p>
            <a:pPr lvl="1">
              <a:buFont typeface="Courier New" panose="02070309020205020404" pitchFamily="49" charset="0"/>
              <a:buChar char="o"/>
            </a:pPr>
            <a:r>
              <a:rPr lang="en-US" sz="1800" dirty="0"/>
              <a:t>Vacuum </a:t>
            </a:r>
            <a:r>
              <a:rPr lang="mr-IN" sz="1800" dirty="0"/>
              <a:t>–</a:t>
            </a:r>
            <a:r>
              <a:rPr lang="en-US" sz="1800" dirty="0"/>
              <a:t> 1 men month (support &amp; cathode changes)</a:t>
            </a:r>
          </a:p>
          <a:p>
            <a:pPr lvl="1">
              <a:buFont typeface="Courier New" panose="02070309020205020404" pitchFamily="49" charset="0"/>
              <a:buChar char="o"/>
            </a:pPr>
            <a:r>
              <a:rPr lang="en-US" sz="1800" dirty="0"/>
              <a:t>Electrical </a:t>
            </a:r>
            <a:r>
              <a:rPr lang="mr-IN" sz="1800" dirty="0"/>
              <a:t>–</a:t>
            </a:r>
            <a:r>
              <a:rPr lang="en-US" sz="1800" dirty="0"/>
              <a:t> 0.5 men month		Controls </a:t>
            </a:r>
            <a:r>
              <a:rPr lang="mr-IN" sz="1800" dirty="0"/>
              <a:t>–</a:t>
            </a:r>
            <a:r>
              <a:rPr lang="en-US" sz="1800" dirty="0"/>
              <a:t> 1 men month (support operation)</a:t>
            </a:r>
          </a:p>
          <a:p>
            <a:r>
              <a:rPr lang="en-US" sz="2000" dirty="0"/>
              <a:t>Funds:  </a:t>
            </a:r>
            <a:r>
              <a:rPr lang="en-US" sz="1800" dirty="0"/>
              <a:t>$500K, two weeks of RHIC operation - $1.1M</a:t>
            </a:r>
            <a:endParaRPr lang="en-US" sz="2000" dirty="0"/>
          </a:p>
          <a:p>
            <a:endParaRPr lang="en-US" sz="2000" dirty="0"/>
          </a:p>
        </p:txBody>
      </p:sp>
      <p:sp>
        <p:nvSpPr>
          <p:cNvPr id="12" name="Rectangle 11">
            <a:extLst>
              <a:ext uri="{FF2B5EF4-FFF2-40B4-BE49-F238E27FC236}">
                <a16:creationId xmlns:a16="http://schemas.microsoft.com/office/drawing/2014/main" id="{9A94836C-F9F6-864D-BD56-CB1F6741E889}"/>
              </a:ext>
            </a:extLst>
          </p:cNvPr>
          <p:cNvSpPr/>
          <p:nvPr/>
        </p:nvSpPr>
        <p:spPr>
          <a:xfrm>
            <a:off x="675069" y="29817"/>
            <a:ext cx="8071633" cy="400110"/>
          </a:xfrm>
          <a:prstGeom prst="rect">
            <a:avLst/>
          </a:prstGeom>
        </p:spPr>
        <p:txBody>
          <a:bodyPr wrap="none">
            <a:spAutoFit/>
          </a:bodyPr>
          <a:lstStyle/>
          <a:p>
            <a:r>
              <a:rPr lang="en-US" sz="2000" b="1" dirty="0">
                <a:solidFill>
                  <a:srgbClr val="00B050"/>
                </a:solidFill>
                <a:latin typeface="Times New Roman" panose="02020603050405020304" pitchFamily="18" charset="0"/>
                <a:cs typeface="Times New Roman" panose="02020603050405020304" pitchFamily="18" charset="0"/>
              </a:rPr>
              <a:t>CeC group – 4 1/2 scientists at 65% of the efforts, 2-3 graduate students </a:t>
            </a:r>
          </a:p>
        </p:txBody>
      </p:sp>
    </p:spTree>
    <p:extLst>
      <p:ext uri="{BB962C8B-B14F-4D97-AF65-F5344CB8AC3E}">
        <p14:creationId xmlns:p14="http://schemas.microsoft.com/office/powerpoint/2010/main" val="254876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12" y="164900"/>
            <a:ext cx="8475041" cy="739562"/>
          </a:xfrm>
        </p:spPr>
        <p:txBody>
          <a:bodyPr>
            <a:normAutofit fontScale="90000"/>
          </a:bodyPr>
          <a:lstStyle/>
          <a:p>
            <a:pPr algn="ctr"/>
            <a:r>
              <a:rPr lang="en-US" dirty="0">
                <a:solidFill>
                  <a:srgbClr val="000090"/>
                </a:solidFill>
                <a:latin typeface="Times New Roman"/>
                <a:cs typeface="Times New Roman"/>
              </a:rPr>
              <a:t>Why </a:t>
            </a:r>
            <a:r>
              <a:rPr lang="en-US" dirty="0">
                <a:solidFill>
                  <a:srgbClr val="000090"/>
                </a:solidFill>
              </a:rPr>
              <a:t>strong hadron cooling is needed?</a:t>
            </a:r>
            <a:endParaRPr lang="en-US" dirty="0">
              <a:solidFill>
                <a:srgbClr val="000090"/>
              </a:solidFill>
              <a:latin typeface="Times New Roman"/>
              <a:cs typeface="Times New Roman"/>
            </a:endParaRPr>
          </a:p>
        </p:txBody>
      </p:sp>
      <p:sp>
        <p:nvSpPr>
          <p:cNvPr id="4" name="Content Placeholder 2">
            <a:extLst>
              <a:ext uri="{FF2B5EF4-FFF2-40B4-BE49-F238E27FC236}">
                <a16:creationId xmlns:a16="http://schemas.microsoft.com/office/drawing/2014/main" id="{B7BF32A7-C1F2-554E-A5C1-73A645627DD3}"/>
              </a:ext>
            </a:extLst>
          </p:cNvPr>
          <p:cNvSpPr txBox="1">
            <a:spLocks/>
          </p:cNvSpPr>
          <p:nvPr/>
        </p:nvSpPr>
        <p:spPr>
          <a:xfrm>
            <a:off x="139148" y="1295364"/>
            <a:ext cx="8865704" cy="220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5">
                    <a:lumMod val="50000"/>
                  </a:schemeClr>
                </a:solidFill>
                <a:latin typeface="Times New Roman" panose="02020603050405020304" pitchFamily="18" charset="0"/>
                <a:cs typeface="Times New Roman" panose="02020603050405020304" pitchFamily="18" charset="0"/>
              </a:rPr>
              <a:t>2018 NAS Assessment of U.S.-Based Electron-Ion Collider Science: </a:t>
            </a:r>
            <a:r>
              <a:rPr lang="en-US" sz="2400" i="1" u="sng" dirty="0">
                <a:solidFill>
                  <a:srgbClr val="FF0000"/>
                </a:solidFill>
                <a:latin typeface="Times New Roman" panose="02020603050405020304" pitchFamily="18" charset="0"/>
                <a:cs typeface="Times New Roman" panose="02020603050405020304" pitchFamily="18" charset="0"/>
              </a:rPr>
              <a:t>The accelerator challenges are two fold: a high degree of polarization for both beams, and high luminosity.</a:t>
            </a:r>
          </a:p>
          <a:p>
            <a:endParaRPr lang="en-US" sz="2400" dirty="0">
              <a:solidFill>
                <a:srgbClr val="FF0000"/>
              </a:solidFill>
            </a:endParaRPr>
          </a:p>
          <a:p>
            <a:r>
              <a:rPr lang="en-US" sz="2400" dirty="0">
                <a:solidFill>
                  <a:schemeClr val="accent5">
                    <a:lumMod val="50000"/>
                  </a:schemeClr>
                </a:solidFill>
              </a:rPr>
              <a:t>April 2018 </a:t>
            </a:r>
            <a:r>
              <a:rPr lang="en-US" sz="2400" dirty="0" err="1">
                <a:solidFill>
                  <a:schemeClr val="accent5">
                    <a:lumMod val="50000"/>
                  </a:schemeClr>
                </a:solidFill>
              </a:rPr>
              <a:t>eRHIC</a:t>
            </a:r>
            <a:r>
              <a:rPr lang="en-US" sz="2400" dirty="0">
                <a:solidFill>
                  <a:schemeClr val="accent5">
                    <a:lumMod val="50000"/>
                  </a:schemeClr>
                </a:solidFill>
              </a:rPr>
              <a:t> </a:t>
            </a:r>
            <a:r>
              <a:rPr lang="en-US" sz="2400" dirty="0" err="1">
                <a:solidFill>
                  <a:schemeClr val="accent5">
                    <a:lumMod val="50000"/>
                  </a:schemeClr>
                </a:solidFill>
              </a:rPr>
              <a:t>pCDR</a:t>
            </a:r>
            <a:r>
              <a:rPr lang="en-US" sz="2400" dirty="0">
                <a:solidFill>
                  <a:schemeClr val="accent5">
                    <a:lumMod val="50000"/>
                  </a:schemeClr>
                </a:solidFill>
              </a:rPr>
              <a:t> review committee report:</a:t>
            </a:r>
          </a:p>
          <a:p>
            <a:pPr marL="0" indent="0">
              <a:buNone/>
            </a:pPr>
            <a:r>
              <a:rPr lang="en-US" sz="2400" dirty="0">
                <a:solidFill>
                  <a:schemeClr val="accent5">
                    <a:lumMod val="50000"/>
                  </a:schemeClr>
                </a:solidFill>
              </a:rPr>
              <a:t> </a:t>
            </a:r>
            <a:r>
              <a:rPr lang="en-US" sz="2400" dirty="0">
                <a:solidFill>
                  <a:srgbClr val="FF0000"/>
                </a:solidFill>
              </a:rPr>
              <a:t>“</a:t>
            </a:r>
            <a:r>
              <a:rPr lang="en-US" sz="2400" i="1" u="sng" dirty="0">
                <a:solidFill>
                  <a:srgbClr val="FF0000"/>
                </a:solidFill>
              </a:rPr>
              <a:t>The major risk factors are strong hadron cooling of the hadron beams to achieve high luminosity</a:t>
            </a:r>
            <a:r>
              <a:rPr lang="en-US" sz="2400" i="1" dirty="0">
                <a:solidFill>
                  <a:srgbClr val="FF0000"/>
                </a:solidFill>
              </a:rPr>
              <a:t>, and the preservation of electron polarization in the electron storage ring</a:t>
            </a:r>
            <a:r>
              <a:rPr lang="en-US" sz="2400" dirty="0">
                <a:solidFill>
                  <a:srgbClr val="FF0000"/>
                </a:solidFill>
              </a:rPr>
              <a:t>. The Strong Hadron cooling [</a:t>
            </a:r>
            <a:r>
              <a:rPr lang="en-US" sz="2400" b="1" dirty="0">
                <a:solidFill>
                  <a:srgbClr val="FF0000"/>
                </a:solidFill>
              </a:rPr>
              <a:t>Coherent Electron Cooling (</a:t>
            </a:r>
            <a:r>
              <a:rPr lang="en-US" sz="2400" b="1" dirty="0" err="1">
                <a:solidFill>
                  <a:srgbClr val="FF0000"/>
                </a:solidFill>
              </a:rPr>
              <a:t>CeC</a:t>
            </a:r>
            <a:r>
              <a:rPr lang="en-US" sz="2400" b="1" dirty="0">
                <a:solidFill>
                  <a:srgbClr val="FF0000"/>
                </a:solidFill>
              </a:rPr>
              <a:t>)</a:t>
            </a:r>
            <a:r>
              <a:rPr lang="en-US" sz="2400" dirty="0">
                <a:solidFill>
                  <a:srgbClr val="FF0000"/>
                </a:solidFill>
              </a:rPr>
              <a:t>] is needed to reach 10</a:t>
            </a:r>
            <a:r>
              <a:rPr lang="en-US" sz="2400" baseline="30000" dirty="0">
                <a:solidFill>
                  <a:srgbClr val="FF0000"/>
                </a:solidFill>
              </a:rPr>
              <a:t>34</a:t>
            </a:r>
            <a:r>
              <a:rPr lang="en-US" sz="2400" dirty="0">
                <a:solidFill>
                  <a:srgbClr val="FF0000"/>
                </a:solidFill>
              </a:rPr>
              <a:t>/(cm</a:t>
            </a:r>
            <a:r>
              <a:rPr lang="en-US" sz="2400" baseline="30000" dirty="0">
                <a:solidFill>
                  <a:srgbClr val="FF0000"/>
                </a:solidFill>
              </a:rPr>
              <a:t>2</a:t>
            </a:r>
            <a:r>
              <a:rPr lang="en-US" sz="2400" dirty="0">
                <a:solidFill>
                  <a:srgbClr val="FF0000"/>
                </a:solidFill>
              </a:rPr>
              <a:t>s) luminosity. </a:t>
            </a:r>
            <a:r>
              <a:rPr lang="en-US" sz="2400" b="1" i="1" u="sng" dirty="0">
                <a:solidFill>
                  <a:schemeClr val="accent6">
                    <a:lumMod val="50000"/>
                  </a:schemeClr>
                </a:solidFill>
              </a:rPr>
              <a:t>Although the </a:t>
            </a:r>
            <a:r>
              <a:rPr lang="en-US" sz="2400" b="1" i="1" u="sng" dirty="0" err="1">
                <a:solidFill>
                  <a:schemeClr val="accent6">
                    <a:lumMod val="50000"/>
                  </a:schemeClr>
                </a:solidFill>
              </a:rPr>
              <a:t>CeC</a:t>
            </a:r>
            <a:r>
              <a:rPr lang="en-US" sz="2400" b="1" i="1" u="sng" dirty="0">
                <a:solidFill>
                  <a:schemeClr val="accent6">
                    <a:lumMod val="50000"/>
                  </a:schemeClr>
                </a:solidFill>
              </a:rPr>
              <a:t> has been demonstrated in simulations, the approved “proof of principle experiment” should have a highest priority for RHIC</a:t>
            </a:r>
            <a:r>
              <a:rPr lang="en-US" sz="2400" dirty="0">
                <a:solidFill>
                  <a:srgbClr val="FF0000"/>
                </a:solidFill>
              </a:rPr>
              <a:t>.” </a:t>
            </a:r>
          </a:p>
        </p:txBody>
      </p:sp>
    </p:spTree>
    <p:extLst>
      <p:ext uri="{BB962C8B-B14F-4D97-AF65-F5344CB8AC3E}">
        <p14:creationId xmlns:p14="http://schemas.microsoft.com/office/powerpoint/2010/main" val="49678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77E9-648E-9643-9741-3CB514FB09EA}"/>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7BDFD682-DD44-6A4D-832A-FF41A15AF792}"/>
              </a:ext>
            </a:extLst>
          </p:cNvPr>
          <p:cNvSpPr>
            <a:spLocks noGrp="1"/>
          </p:cNvSpPr>
          <p:nvPr>
            <p:ph idx="1"/>
          </p:nvPr>
        </p:nvSpPr>
        <p:spPr>
          <a:xfrm>
            <a:off x="258418" y="1464434"/>
            <a:ext cx="8328991" cy="3929132"/>
          </a:xfrm>
        </p:spPr>
        <p:txBody>
          <a:bodyPr/>
          <a:lstStyle/>
          <a:p>
            <a:endParaRPr lang="en-US"/>
          </a:p>
        </p:txBody>
      </p:sp>
    </p:spTree>
    <p:extLst>
      <p:ext uri="{BB962C8B-B14F-4D97-AF65-F5344CB8AC3E}">
        <p14:creationId xmlns:p14="http://schemas.microsoft.com/office/powerpoint/2010/main" val="2382561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3294" y="29635"/>
            <a:ext cx="8843433" cy="6828365"/>
            <a:chOff x="1210005" y="-9594"/>
            <a:chExt cx="6680200" cy="5010150"/>
          </a:xfrm>
        </p:grpSpPr>
        <p:pic>
          <p:nvPicPr>
            <p:cNvPr id="2" name="Picture 1" descr="CAD_operation_FY18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005" y="-9594"/>
              <a:ext cx="6680200" cy="50101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0" y="2857500"/>
              <a:ext cx="471054" cy="192722"/>
            </a:xfrm>
            <a:prstGeom prst="rect">
              <a:avLst/>
            </a:prstGeom>
          </p:spPr>
        </p:pic>
        <p:sp>
          <p:nvSpPr>
            <p:cNvPr id="10" name="Rectangle 9"/>
            <p:cNvSpPr/>
            <p:nvPr/>
          </p:nvSpPr>
          <p:spPr>
            <a:xfrm>
              <a:off x="4947804" y="2857500"/>
              <a:ext cx="316346" cy="188072"/>
            </a:xfrm>
            <a:prstGeom prst="rect">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1"/>
                  </a:solidFill>
                  <a:latin typeface="Times New Roman"/>
                  <a:cs typeface="Times New Roman"/>
                </a:rPr>
                <a:t>Poor laser</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300" y="2859976"/>
              <a:ext cx="316796" cy="1972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854" y="2844420"/>
              <a:ext cx="95934" cy="190246"/>
            </a:xfrm>
            <a:prstGeom prst="rect">
              <a:avLst/>
            </a:prstGeom>
          </p:spPr>
        </p:pic>
      </p:grpSp>
      <p:sp>
        <p:nvSpPr>
          <p:cNvPr id="5" name="Rectangle 4"/>
          <p:cNvSpPr/>
          <p:nvPr/>
        </p:nvSpPr>
        <p:spPr>
          <a:xfrm>
            <a:off x="515935" y="6462297"/>
            <a:ext cx="8591550" cy="338554"/>
          </a:xfrm>
          <a:prstGeom prst="rect">
            <a:avLst/>
          </a:prstGeom>
          <a:solidFill>
            <a:srgbClr val="FFFFFF"/>
          </a:solidFill>
        </p:spPr>
        <p:txBody>
          <a:bodyPr wrap="square">
            <a:spAutoFit/>
          </a:bodyPr>
          <a:lstStyle/>
          <a:p>
            <a:r>
              <a:rPr lang="en-US" sz="1600" dirty="0">
                <a:latin typeface="Times New Roman"/>
                <a:cs typeface="Times New Roman"/>
              </a:rPr>
              <a:t>During this run the CeC experiment was strongly supported by C-AD personnel and management. </a:t>
            </a:r>
          </a:p>
        </p:txBody>
      </p:sp>
      <p:pic>
        <p:nvPicPr>
          <p:cNvPr id="8" name="Graphic 7" descr="Speech">
            <a:extLst>
              <a:ext uri="{FF2B5EF4-FFF2-40B4-BE49-F238E27FC236}">
                <a16:creationId xmlns:a16="http://schemas.microsoft.com/office/drawing/2014/main" id="{C107AA99-6230-4149-87E2-3DE9B4D92D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2899898" y="3543356"/>
            <a:ext cx="4091472" cy="2918941"/>
          </a:xfrm>
          <a:prstGeom prst="rect">
            <a:avLst/>
          </a:prstGeom>
        </p:spPr>
      </p:pic>
      <p:sp>
        <p:nvSpPr>
          <p:cNvPr id="13" name="TextBox 12">
            <a:extLst>
              <a:ext uri="{FF2B5EF4-FFF2-40B4-BE49-F238E27FC236}">
                <a16:creationId xmlns:a16="http://schemas.microsoft.com/office/drawing/2014/main" id="{A2B50328-09A4-F84B-A3B0-25CC0986A7DF}"/>
              </a:ext>
            </a:extLst>
          </p:cNvPr>
          <p:cNvSpPr txBox="1"/>
          <p:nvPr/>
        </p:nvSpPr>
        <p:spPr>
          <a:xfrm>
            <a:off x="3619807" y="4670890"/>
            <a:ext cx="2717411" cy="1169551"/>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Recommission the CeC accelerator</a:t>
            </a:r>
          </a:p>
          <a:p>
            <a:r>
              <a:rPr lang="en-US" sz="1400" dirty="0">
                <a:latin typeface="Times New Roman" panose="02020603050405020304" pitchFamily="18" charset="0"/>
                <a:cs typeface="Times New Roman" panose="02020603050405020304" pitchFamily="18" charset="0"/>
              </a:rPr>
              <a:t>Compress the beam to ~ 50 A</a:t>
            </a:r>
          </a:p>
          <a:p>
            <a:r>
              <a:rPr lang="en-US" sz="1400" dirty="0">
                <a:latin typeface="Times New Roman" panose="02020603050405020304" pitchFamily="18" charset="0"/>
                <a:cs typeface="Times New Roman" panose="02020603050405020304" pitchFamily="18" charset="0"/>
              </a:rPr>
              <a:t>Propagated CW beam to HP dump</a:t>
            </a:r>
          </a:p>
          <a:p>
            <a:r>
              <a:rPr lang="en-US" sz="1400" dirty="0">
                <a:latin typeface="Times New Roman" panose="02020603050405020304" pitchFamily="18" charset="0"/>
                <a:cs typeface="Times New Roman" panose="02020603050405020304" pitchFamily="18" charset="0"/>
              </a:rPr>
              <a:t>Commission IR diagnostics</a:t>
            </a:r>
          </a:p>
          <a:p>
            <a:r>
              <a:rPr lang="en-US" sz="1400" dirty="0">
                <a:latin typeface="Times New Roman" panose="02020603050405020304" pitchFamily="18" charset="0"/>
                <a:cs typeface="Times New Roman" panose="02020603050405020304" pitchFamily="18" charset="0"/>
              </a:rPr>
              <a:t>Establish FEL lasing</a:t>
            </a:r>
          </a:p>
        </p:txBody>
      </p:sp>
      <p:pic>
        <p:nvPicPr>
          <p:cNvPr id="15" name="Graphic 14" descr="Speech">
            <a:extLst>
              <a:ext uri="{FF2B5EF4-FFF2-40B4-BE49-F238E27FC236}">
                <a16:creationId xmlns:a16="http://schemas.microsoft.com/office/drawing/2014/main" id="{36E2CE13-2BD9-7443-A413-9B08F253D6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flipV="1">
            <a:off x="6031656" y="3813362"/>
            <a:ext cx="2435011" cy="1464237"/>
          </a:xfrm>
          <a:prstGeom prst="rect">
            <a:avLst/>
          </a:prstGeom>
        </p:spPr>
      </p:pic>
      <p:sp>
        <p:nvSpPr>
          <p:cNvPr id="16" name="TextBox 15">
            <a:extLst>
              <a:ext uri="{FF2B5EF4-FFF2-40B4-BE49-F238E27FC236}">
                <a16:creationId xmlns:a16="http://schemas.microsoft.com/office/drawing/2014/main" id="{2700D6D1-7FF4-6C4E-9095-5E89AC1AB6CB}"/>
              </a:ext>
            </a:extLst>
          </p:cNvPr>
          <p:cNvSpPr txBox="1"/>
          <p:nvPr/>
        </p:nvSpPr>
        <p:spPr>
          <a:xfrm>
            <a:off x="6352573" y="4514257"/>
            <a:ext cx="172194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Last week of the Run</a:t>
            </a:r>
          </a:p>
        </p:txBody>
      </p:sp>
    </p:spTree>
    <p:extLst>
      <p:ext uri="{BB962C8B-B14F-4D97-AF65-F5344CB8AC3E}">
        <p14:creationId xmlns:p14="http://schemas.microsoft.com/office/powerpoint/2010/main" val="67125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9C2B-953B-9D41-AF9A-6533459C783F}"/>
              </a:ext>
            </a:extLst>
          </p:cNvPr>
          <p:cNvSpPr>
            <a:spLocks noGrp="1"/>
          </p:cNvSpPr>
          <p:nvPr>
            <p:ph type="title"/>
          </p:nvPr>
        </p:nvSpPr>
        <p:spPr>
          <a:xfrm>
            <a:off x="1085930" y="0"/>
            <a:ext cx="6972139" cy="667261"/>
          </a:xfrm>
        </p:spPr>
        <p:txBody>
          <a:bodyPr/>
          <a:lstStyle/>
          <a:p>
            <a:r>
              <a:rPr lang="en-US" dirty="0"/>
              <a:t>Hadron cooling techniques I</a:t>
            </a:r>
          </a:p>
        </p:txBody>
      </p:sp>
      <p:sp>
        <p:nvSpPr>
          <p:cNvPr id="3" name="Content Placeholder 2">
            <a:extLst>
              <a:ext uri="{FF2B5EF4-FFF2-40B4-BE49-F238E27FC236}">
                <a16:creationId xmlns:a16="http://schemas.microsoft.com/office/drawing/2014/main" id="{1233D68E-BDD3-774E-8A44-CC8DDEB28D38}"/>
              </a:ext>
            </a:extLst>
          </p:cNvPr>
          <p:cNvSpPr>
            <a:spLocks noGrp="1"/>
          </p:cNvSpPr>
          <p:nvPr>
            <p:ph idx="1"/>
          </p:nvPr>
        </p:nvSpPr>
        <p:spPr>
          <a:xfrm>
            <a:off x="0" y="573316"/>
            <a:ext cx="9055501" cy="6115583"/>
          </a:xfrm>
        </p:spPr>
        <p:txBody>
          <a:bodyPr>
            <a:normAutofit fontScale="85000" lnSpcReduction="10000"/>
          </a:bodyPr>
          <a:lstStyle/>
          <a:p>
            <a:r>
              <a:rPr lang="en-US" dirty="0">
                <a:solidFill>
                  <a:srgbClr val="0432FF"/>
                </a:solidFill>
              </a:rPr>
              <a:t>There are two experimentally tested cooling techniques: RF stochastic cooling (S. van der Meer) and conventional electron cooling (G. Budker)</a:t>
            </a:r>
            <a:r>
              <a:rPr lang="en-US" dirty="0"/>
              <a:t> </a:t>
            </a:r>
          </a:p>
          <a:p>
            <a:pPr lvl="1"/>
            <a:r>
              <a:rPr lang="en-US" dirty="0"/>
              <a:t>The decrement of stochastic cooling is determined by its bandwidth - ~ 3 GHz in the state-of-the-art RHIC RF SC -  and linear density of particles. Ion beam in RHIC with 10</a:t>
            </a:r>
            <a:r>
              <a:rPr lang="en-US" baseline="30000" dirty="0"/>
              <a:t>8</a:t>
            </a:r>
            <a:r>
              <a:rPr lang="en-US" dirty="0"/>
              <a:t> ions/nsec has cooling time ~ 1 hour. RHIC proton beam has ~10</a:t>
            </a:r>
            <a:r>
              <a:rPr lang="en-US" baseline="30000" dirty="0"/>
              <a:t>10</a:t>
            </a:r>
            <a:r>
              <a:rPr lang="en-US" dirty="0"/>
              <a:t> p/nsec and would have a cooling time of ~ 100 hours, insufficient to overcome IBS. Linear beam density in future EIC is at least 10-fold higher than in RHIC and the required cooling times are much shorter than the ~ </a:t>
            </a:r>
            <a:r>
              <a:rPr lang="en-US" dirty="0">
                <a:solidFill>
                  <a:srgbClr val="0432FF"/>
                </a:solidFill>
              </a:rPr>
              <a:t>1000 hours </a:t>
            </a:r>
            <a:r>
              <a:rPr lang="en-US" dirty="0"/>
              <a:t>cooling time achievable with the most advanced RF SC</a:t>
            </a:r>
          </a:p>
          <a:p>
            <a:pPr lvl="1"/>
            <a:r>
              <a:rPr lang="en-US" dirty="0"/>
              <a:t>Cooling rate of conventional electron cooling does not depend on the number of cooled particles, but it cooling time is a very strong function of beam energy – cooling time grow as ~ </a:t>
            </a:r>
            <a:r>
              <a:rPr lang="en-US" dirty="0">
                <a:solidFill>
                  <a:srgbClr val="0432FF"/>
                </a:solidFill>
              </a:rPr>
              <a:t>E</a:t>
            </a:r>
            <a:r>
              <a:rPr lang="en-US" baseline="30000" dirty="0">
                <a:solidFill>
                  <a:srgbClr val="0432FF"/>
                </a:solidFill>
              </a:rPr>
              <a:t>5/2</a:t>
            </a:r>
            <a:r>
              <a:rPr lang="en-US" dirty="0"/>
              <a:t>. The highest energy electron cooling demonstrated in a high average current  state-of-the-art facility at FNAL is 8 GeV with cooling time  ~ 1 hour. It means that with “identical” conditions </a:t>
            </a:r>
            <a:r>
              <a:rPr lang="en-US" dirty="0">
                <a:solidFill>
                  <a:srgbClr val="0432FF"/>
                </a:solidFill>
              </a:rPr>
              <a:t>cooling time will increase by ~ 7,000 times for 275 GeV proton beam in RHIC or EIC</a:t>
            </a:r>
            <a:r>
              <a:rPr lang="en-US" dirty="0"/>
              <a:t>. In other words, it is about </a:t>
            </a:r>
            <a:r>
              <a:rPr lang="en-US" dirty="0">
                <a:solidFill>
                  <a:srgbClr val="0432FF"/>
                </a:solidFill>
              </a:rPr>
              <a:t>7,000 more difficult </a:t>
            </a:r>
            <a:r>
              <a:rPr lang="en-US" dirty="0"/>
              <a:t>to built an accelerator to cool 275 GeV protons that those at 8 GeV.</a:t>
            </a:r>
          </a:p>
          <a:p>
            <a:r>
              <a:rPr lang="en-US" dirty="0">
                <a:solidFill>
                  <a:srgbClr val="0432FF"/>
                </a:solidFill>
              </a:rPr>
              <a:t>While there are significant efforts at Jlab and elsewhere to conceive electron cooler capable of cooling 275 GeV proton beam in EIC. Even if it is possible, it would likely be a rather monstrous and expensive system.</a:t>
            </a:r>
          </a:p>
          <a:p>
            <a:endParaRPr lang="en-US" dirty="0"/>
          </a:p>
        </p:txBody>
      </p:sp>
    </p:spTree>
    <p:extLst>
      <p:ext uri="{BB962C8B-B14F-4D97-AF65-F5344CB8AC3E}">
        <p14:creationId xmlns:p14="http://schemas.microsoft.com/office/powerpoint/2010/main" val="1448668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9C2B-953B-9D41-AF9A-6533459C783F}"/>
              </a:ext>
            </a:extLst>
          </p:cNvPr>
          <p:cNvSpPr>
            <a:spLocks noGrp="1"/>
          </p:cNvSpPr>
          <p:nvPr>
            <p:ph type="title"/>
          </p:nvPr>
        </p:nvSpPr>
        <p:spPr>
          <a:xfrm>
            <a:off x="1085930" y="0"/>
            <a:ext cx="6972139" cy="667261"/>
          </a:xfrm>
        </p:spPr>
        <p:txBody>
          <a:bodyPr/>
          <a:lstStyle/>
          <a:p>
            <a:r>
              <a:rPr lang="en-US" dirty="0"/>
              <a:t>Hadron cooling techniques II</a:t>
            </a:r>
          </a:p>
        </p:txBody>
      </p:sp>
      <p:sp>
        <p:nvSpPr>
          <p:cNvPr id="3" name="Content Placeholder 2">
            <a:extLst>
              <a:ext uri="{FF2B5EF4-FFF2-40B4-BE49-F238E27FC236}">
                <a16:creationId xmlns:a16="http://schemas.microsoft.com/office/drawing/2014/main" id="{1233D68E-BDD3-774E-8A44-CC8DDEB28D38}"/>
              </a:ext>
            </a:extLst>
          </p:cNvPr>
          <p:cNvSpPr>
            <a:spLocks noGrp="1"/>
          </p:cNvSpPr>
          <p:nvPr>
            <p:ph idx="1"/>
          </p:nvPr>
        </p:nvSpPr>
        <p:spPr>
          <a:xfrm>
            <a:off x="0" y="573316"/>
            <a:ext cx="9055501" cy="6115583"/>
          </a:xfrm>
        </p:spPr>
        <p:txBody>
          <a:bodyPr>
            <a:normAutofit lnSpcReduction="10000"/>
          </a:bodyPr>
          <a:lstStyle/>
          <a:p>
            <a:r>
              <a:rPr lang="en-US" sz="2200" dirty="0">
                <a:solidFill>
                  <a:srgbClr val="0432FF"/>
                </a:solidFill>
              </a:rPr>
              <a:t>There two novel stochastic techniques promising to extend bandwidth of amplifiers to THz and PHz range, e.g. into optical range of frequencies: optical stochastic cooling, OSC, (</a:t>
            </a:r>
            <a:r>
              <a:rPr lang="en-US" sz="2200" dirty="0" err="1">
                <a:solidFill>
                  <a:srgbClr val="0432FF"/>
                </a:solidFill>
              </a:rPr>
              <a:t>Zolotarev</a:t>
            </a:r>
            <a:r>
              <a:rPr lang="en-US" sz="2200" dirty="0">
                <a:solidFill>
                  <a:srgbClr val="0432FF"/>
                </a:solidFill>
              </a:rPr>
              <a:t>, </a:t>
            </a:r>
            <a:r>
              <a:rPr lang="en-US" sz="2200" dirty="0" err="1">
                <a:solidFill>
                  <a:srgbClr val="0432FF"/>
                </a:solidFill>
              </a:rPr>
              <a:t>Mikhailichenko</a:t>
            </a:r>
            <a:r>
              <a:rPr lang="en-US" sz="2200" dirty="0">
                <a:solidFill>
                  <a:srgbClr val="0432FF"/>
                </a:solidFill>
              </a:rPr>
              <a:t>) and coherent electron cooling, </a:t>
            </a:r>
            <a:r>
              <a:rPr lang="en-US" sz="2200" dirty="0" err="1">
                <a:solidFill>
                  <a:srgbClr val="0432FF"/>
                </a:solidFill>
              </a:rPr>
              <a:t>CeCm</a:t>
            </a:r>
            <a:r>
              <a:rPr lang="en-US" sz="2200" dirty="0">
                <a:solidFill>
                  <a:srgbClr val="0432FF"/>
                </a:solidFill>
              </a:rPr>
              <a:t> (</a:t>
            </a:r>
            <a:r>
              <a:rPr lang="en-US" sz="2200" dirty="0" err="1">
                <a:solidFill>
                  <a:srgbClr val="0432FF"/>
                </a:solidFill>
              </a:rPr>
              <a:t>Derbenev</a:t>
            </a:r>
            <a:r>
              <a:rPr lang="en-US" sz="2200" dirty="0">
                <a:solidFill>
                  <a:srgbClr val="0432FF"/>
                </a:solidFill>
              </a:rPr>
              <a:t>, Litvinenko, Ratner). Both of this techniques never were tested experimentally, but two experiments one at FNAL (OSC) and one at BNL (</a:t>
            </a:r>
            <a:r>
              <a:rPr lang="en-US" sz="2200" dirty="0" err="1">
                <a:solidFill>
                  <a:srgbClr val="0432FF"/>
                </a:solidFill>
              </a:rPr>
              <a:t>CeC</a:t>
            </a:r>
            <a:r>
              <a:rPr lang="en-US" sz="2200" dirty="0">
                <a:solidFill>
                  <a:srgbClr val="0432FF"/>
                </a:solidFill>
              </a:rPr>
              <a:t>) are pursued </a:t>
            </a:r>
          </a:p>
          <a:p>
            <a:pPr lvl="1"/>
            <a:r>
              <a:rPr lang="en-US" sz="1900" dirty="0"/>
              <a:t>OSC proposes using high-gain broad-band laser to amplify radiation generated by hadrons in high-field (~ 10T) wiggler and use it to correct energy spread of the beam in a similar high-field wiggler, e.g. it relies on radiation and absorption of photon by hadrons . This system has two main: (a) wavelength of laser amplifier is fixed and OSC can not support, for example, cooling of hadrons in EIC with energies covering 50 - 275 GeV range resulting 30-fold change of radiation wavelength from a wiggler; (b) Radiation and absorption (Compton) cross-section is inverse proportional to square of particle mass and is very small for hadrons. This is the main reason why FNAL pursues demonstrating OSC for a MeV-scale electron beam, not a GeV-scale hadron beam</a:t>
            </a:r>
          </a:p>
          <a:p>
            <a:pPr lvl="1"/>
            <a:r>
              <a:rPr lang="en-US" sz="1900" dirty="0" err="1"/>
              <a:t>CeC</a:t>
            </a:r>
            <a:r>
              <a:rPr lang="en-US" sz="1900" dirty="0"/>
              <a:t> is relying on various electron beam instabilities (from FEL to micro-bunching) to amplify electrostatic interaction of hadrons and electrons. This makes this technique flexible – for example, the </a:t>
            </a:r>
            <a:r>
              <a:rPr lang="en-US" sz="1900" dirty="0" err="1"/>
              <a:t>CeC</a:t>
            </a:r>
            <a:r>
              <a:rPr lang="en-US" sz="1900" dirty="0"/>
              <a:t> system will simply adjusts to cool hadrons within 50 - 275 GeV range. We pursuing demonstration of this technique at RHIC and to cool 26.5 GeV/u ion beam</a:t>
            </a:r>
          </a:p>
          <a:p>
            <a:r>
              <a:rPr lang="en-US" sz="2200" dirty="0">
                <a:solidFill>
                  <a:srgbClr val="0432FF"/>
                </a:solidFill>
              </a:rPr>
              <a:t>In this presentation I will focus on </a:t>
            </a:r>
            <a:r>
              <a:rPr lang="en-US" sz="2200" dirty="0" err="1">
                <a:solidFill>
                  <a:srgbClr val="0432FF"/>
                </a:solidFill>
              </a:rPr>
              <a:t>CeC</a:t>
            </a:r>
            <a:r>
              <a:rPr lang="en-US" sz="2200" dirty="0">
                <a:solidFill>
                  <a:srgbClr val="0432FF"/>
                </a:solidFill>
              </a:rPr>
              <a:t> experiment at BNL and its promise for a strong and inexpensive cooler for future  EIC</a:t>
            </a:r>
          </a:p>
        </p:txBody>
      </p:sp>
    </p:spTree>
    <p:extLst>
      <p:ext uri="{BB962C8B-B14F-4D97-AF65-F5344CB8AC3E}">
        <p14:creationId xmlns:p14="http://schemas.microsoft.com/office/powerpoint/2010/main" val="3381566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F204C-A2EB-EF45-9DEF-A60DBD653D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3865" y="1824172"/>
            <a:ext cx="4750826" cy="3563120"/>
          </a:xfrm>
          <a:prstGeom prst="rect">
            <a:avLst/>
          </a:prstGeom>
        </p:spPr>
      </p:pic>
      <p:sp>
        <p:nvSpPr>
          <p:cNvPr id="9" name="Title 1">
            <a:extLst>
              <a:ext uri="{FF2B5EF4-FFF2-40B4-BE49-F238E27FC236}">
                <a16:creationId xmlns:a16="http://schemas.microsoft.com/office/drawing/2014/main" id="{975781FE-A5F6-0F4F-8F29-D02D97B806E5}"/>
              </a:ext>
            </a:extLst>
          </p:cNvPr>
          <p:cNvSpPr txBox="1">
            <a:spLocks/>
          </p:cNvSpPr>
          <p:nvPr/>
        </p:nvSpPr>
        <p:spPr>
          <a:xfrm>
            <a:off x="4471885" y="5407481"/>
            <a:ext cx="4495800" cy="982616"/>
          </a:xfrm>
          <a:prstGeom prst="rect">
            <a:avLst/>
          </a:prstGeom>
          <a:solidFill>
            <a:schemeClr val="bg1"/>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200" b="0" dirty="0">
                <a:latin typeface="Times New Roman" panose="02020603050405020304" pitchFamily="18" charset="0"/>
                <a:cs typeface="Times New Roman" panose="02020603050405020304" pitchFamily="18" charset="0"/>
              </a:rPr>
              <a:t>Black</a:t>
            </a:r>
            <a:r>
              <a:rPr lang="en-US" sz="1200" b="0" dirty="0">
                <a:solidFill>
                  <a:srgbClr val="1513D7"/>
                </a:solidFill>
                <a:latin typeface="Times New Roman" panose="02020603050405020304" pitchFamily="18" charset="0"/>
                <a:cs typeface="Times New Roman" panose="02020603050405020304" pitchFamily="18" charset="0"/>
              </a:rPr>
              <a:t> – </a:t>
            </a:r>
            <a:r>
              <a:rPr lang="en-US" sz="1200" b="0" dirty="0">
                <a:latin typeface="Times New Roman" panose="02020603050405020304" pitchFamily="18" charset="0"/>
                <a:cs typeface="Times New Roman" panose="02020603050405020304" pitchFamily="18" charset="0"/>
              </a:rPr>
              <a:t>initial profile</a:t>
            </a:r>
            <a:r>
              <a:rPr lang="en-US" sz="1200" b="0" dirty="0">
                <a:solidFill>
                  <a:srgbClr val="FF0000"/>
                </a:solidFill>
                <a:latin typeface="Times New Roman" panose="02020603050405020304" pitchFamily="18" charset="0"/>
                <a:cs typeface="Times New Roman" panose="02020603050405020304" pitchFamily="18" charset="0"/>
              </a:rPr>
              <a:t>, red – witness (non-interacting) bunch after 40 minutes. </a:t>
            </a:r>
            <a:r>
              <a:rPr lang="en-US" sz="1200" b="0" dirty="0">
                <a:solidFill>
                  <a:srgbClr val="1513D7"/>
                </a:solidFill>
                <a:latin typeface="Times New Roman" panose="02020603050405020304" pitchFamily="18" charset="0"/>
                <a:cs typeface="Times New Roman" panose="02020603050405020304" pitchFamily="18" charset="0"/>
              </a:rPr>
              <a:t>  </a:t>
            </a:r>
            <a:r>
              <a:rPr lang="en-US" sz="1200" b="0" dirty="0">
                <a:latin typeface="Times New Roman" panose="02020603050405020304" pitchFamily="18" charset="0"/>
                <a:cs typeface="Times New Roman" panose="02020603050405020304" pitchFamily="18" charset="0"/>
              </a:rPr>
              <a:t>Profiles of interacting bunches after 40-minutes in PCA-based </a:t>
            </a:r>
            <a:r>
              <a:rPr lang="en-US" sz="1200" b="0" dirty="0" err="1">
                <a:latin typeface="Times New Roman" panose="02020603050405020304" pitchFamily="18" charset="0"/>
                <a:cs typeface="Times New Roman" panose="02020603050405020304" pitchFamily="18" charset="0"/>
              </a:rPr>
              <a:t>CeC</a:t>
            </a:r>
            <a:r>
              <a:rPr lang="en-US" sz="1200" b="0" dirty="0">
                <a:latin typeface="Times New Roman" panose="02020603050405020304" pitchFamily="18" charset="0"/>
                <a:cs typeface="Times New Roman" panose="02020603050405020304" pitchFamily="18" charset="0"/>
              </a:rPr>
              <a:t> for various levels of </a:t>
            </a:r>
            <a:r>
              <a:rPr lang="en-US" sz="1200" b="0" u="sng" dirty="0">
                <a:latin typeface="Times New Roman" panose="02020603050405020304" pitchFamily="18" charset="0"/>
                <a:cs typeface="Times New Roman" panose="02020603050405020304" pitchFamily="18" charset="0"/>
              </a:rPr>
              <a:t>white noise amplitude </a:t>
            </a:r>
            <a:r>
              <a:rPr lang="en-US" sz="1200" b="0" dirty="0">
                <a:latin typeface="Times New Roman" panose="02020603050405020304" pitchFamily="18" charset="0"/>
                <a:cs typeface="Times New Roman" panose="02020603050405020304" pitchFamily="18" charset="0"/>
              </a:rPr>
              <a:t>in the electron beam: </a:t>
            </a:r>
            <a:r>
              <a:rPr lang="en-US" sz="1200" b="0" dirty="0">
                <a:solidFill>
                  <a:srgbClr val="00B050"/>
                </a:solidFill>
                <a:latin typeface="Times New Roman" panose="02020603050405020304" pitchFamily="18" charset="0"/>
                <a:cs typeface="Times New Roman" panose="02020603050405020304" pitchFamily="18" charset="0"/>
              </a:rPr>
              <a:t>green– nominal statistical shot noise (baseline)</a:t>
            </a:r>
            <a:r>
              <a:rPr lang="en-US" sz="1200" b="0" dirty="0">
                <a:latin typeface="Times New Roman" panose="02020603050405020304" pitchFamily="18" charset="0"/>
                <a:cs typeface="Times New Roman" panose="02020603050405020304" pitchFamily="18" charset="0"/>
              </a:rPr>
              <a:t>, </a:t>
            </a:r>
            <a:r>
              <a:rPr lang="en-US" sz="1200" b="0" dirty="0">
                <a:solidFill>
                  <a:srgbClr val="0432FF"/>
                </a:solidFill>
                <a:latin typeface="Times New Roman" panose="02020603050405020304" pitchFamily="18" charset="0"/>
                <a:cs typeface="Times New Roman" panose="02020603050405020304" pitchFamily="18" charset="0"/>
              </a:rPr>
              <a:t>dark blue – 9 fold above the baseline</a:t>
            </a:r>
            <a:r>
              <a:rPr lang="en-US" sz="1200" b="0" dirty="0">
                <a:latin typeface="Times New Roman" panose="02020603050405020304" pitchFamily="18" charset="0"/>
                <a:cs typeface="Times New Roman" panose="02020603050405020304" pitchFamily="18" charset="0"/>
              </a:rPr>
              <a:t>, and </a:t>
            </a:r>
            <a:r>
              <a:rPr lang="en-US" sz="1200" b="0" dirty="0">
                <a:solidFill>
                  <a:srgbClr val="FF40FF"/>
                </a:solidFill>
                <a:latin typeface="Times New Roman" panose="02020603050405020304" pitchFamily="18" charset="0"/>
                <a:cs typeface="Times New Roman" panose="02020603050405020304" pitchFamily="18" charset="0"/>
              </a:rPr>
              <a:t>green – 225 fold  above the baseline</a:t>
            </a:r>
            <a:endParaRPr lang="en-US" sz="1200" b="0" dirty="0">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id="{B3E0D123-3929-5448-A228-5D1A29417C9E}"/>
              </a:ext>
            </a:extLst>
          </p:cNvPr>
          <p:cNvSpPr txBox="1">
            <a:spLocks/>
          </p:cNvSpPr>
          <p:nvPr/>
        </p:nvSpPr>
        <p:spPr>
          <a:xfrm>
            <a:off x="4572000" y="1885773"/>
            <a:ext cx="1946791" cy="3189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latin typeface="Times New Roman" panose="02020603050405020304" pitchFamily="18" charset="0"/>
                <a:cs typeface="Times New Roman" panose="02020603050405020304" pitchFamily="18" charset="0"/>
              </a:rPr>
              <a:t>Cooling bunches </a:t>
            </a:r>
          </a:p>
        </p:txBody>
      </p:sp>
      <p:sp>
        <p:nvSpPr>
          <p:cNvPr id="10" name="Title 9">
            <a:extLst>
              <a:ext uri="{FF2B5EF4-FFF2-40B4-BE49-F238E27FC236}">
                <a16:creationId xmlns:a16="http://schemas.microsoft.com/office/drawing/2014/main" id="{621B0F2C-C152-2047-B26A-0B4BCCC1449C}"/>
              </a:ext>
            </a:extLst>
          </p:cNvPr>
          <p:cNvSpPr>
            <a:spLocks noGrp="1"/>
          </p:cNvSpPr>
          <p:nvPr>
            <p:ph type="title"/>
          </p:nvPr>
        </p:nvSpPr>
        <p:spPr>
          <a:xfrm>
            <a:off x="99079" y="51512"/>
            <a:ext cx="8745612" cy="609225"/>
          </a:xfrm>
          <a:ln>
            <a:noFill/>
          </a:ln>
        </p:spPr>
        <p:txBody>
          <a:bodyPr>
            <a:normAutofit fontScale="90000"/>
          </a:bodyPr>
          <a:lstStyle/>
          <a:p>
            <a:pPr algn="ctr"/>
            <a:r>
              <a:rPr lang="en-US"/>
              <a:t>Simulated performance: full 3D treatment</a:t>
            </a:r>
          </a:p>
        </p:txBody>
      </p:sp>
      <p:sp>
        <p:nvSpPr>
          <p:cNvPr id="21" name="Title 1">
            <a:extLst>
              <a:ext uri="{FF2B5EF4-FFF2-40B4-BE49-F238E27FC236}">
                <a16:creationId xmlns:a16="http://schemas.microsoft.com/office/drawing/2014/main" id="{E74DA472-850D-5D4E-82F9-5F374D673564}"/>
              </a:ext>
            </a:extLst>
          </p:cNvPr>
          <p:cNvSpPr txBox="1">
            <a:spLocks/>
          </p:cNvSpPr>
          <p:nvPr/>
        </p:nvSpPr>
        <p:spPr>
          <a:xfrm>
            <a:off x="299309" y="533681"/>
            <a:ext cx="8211432" cy="447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1400" dirty="0">
                <a:solidFill>
                  <a:srgbClr val="7030A0"/>
                </a:solidFill>
                <a:latin typeface="Times New Roman" panose="02020603050405020304" pitchFamily="18" charset="0"/>
                <a:cs typeface="Times New Roman" panose="02020603050405020304" pitchFamily="18" charset="0"/>
              </a:rPr>
              <a:t>Predicted evolution of the 26.5 GeV/u  ion bunch profile in RHIC </a:t>
            </a:r>
          </a:p>
        </p:txBody>
      </p:sp>
      <p:cxnSp>
        <p:nvCxnSpPr>
          <p:cNvPr id="36" name="Straight Arrow Connector 35">
            <a:extLst>
              <a:ext uri="{FF2B5EF4-FFF2-40B4-BE49-F238E27FC236}">
                <a16:creationId xmlns:a16="http://schemas.microsoft.com/office/drawing/2014/main" id="{E9B65DFE-3E41-1D45-A60D-0C091BB4CB58}"/>
              </a:ext>
            </a:extLst>
          </p:cNvPr>
          <p:cNvCxnSpPr>
            <a:cxnSpLocks/>
          </p:cNvCxnSpPr>
          <p:nvPr/>
        </p:nvCxnSpPr>
        <p:spPr>
          <a:xfrm flipH="1">
            <a:off x="6897545" y="3731006"/>
            <a:ext cx="462105" cy="0"/>
          </a:xfrm>
          <a:prstGeom prst="straightConnector1">
            <a:avLst/>
          </a:prstGeom>
          <a:ln w="127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7A0CA5AD-7EE7-0C45-B224-7ABB57312A6A}"/>
              </a:ext>
            </a:extLst>
          </p:cNvPr>
          <p:cNvSpPr txBox="1">
            <a:spLocks/>
          </p:cNvSpPr>
          <p:nvPr/>
        </p:nvSpPr>
        <p:spPr>
          <a:xfrm>
            <a:off x="299309" y="892452"/>
            <a:ext cx="8545382" cy="609225"/>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800" b="0" dirty="0">
                <a:solidFill>
                  <a:srgbClr val="0432FF"/>
                </a:solidFill>
                <a:latin typeface="Times New Roman" panose="02020603050405020304" pitchFamily="18" charset="0"/>
                <a:cs typeface="Times New Roman" panose="02020603050405020304" pitchFamily="18" charset="0"/>
              </a:rPr>
              <a:t>Cooling will occur if electron beam noise is below 225-times the base-line (shot noise)</a:t>
            </a:r>
          </a:p>
          <a:p>
            <a:pPr algn="ctr"/>
            <a:r>
              <a:rPr lang="en-US" sz="1800" b="0" dirty="0">
                <a:solidFill>
                  <a:srgbClr val="0432FF"/>
                </a:solidFill>
                <a:latin typeface="Times New Roman" panose="02020603050405020304" pitchFamily="18" charset="0"/>
                <a:cs typeface="Times New Roman" panose="02020603050405020304" pitchFamily="18" charset="0"/>
              </a:rPr>
              <a:t>We demonstrated beams with noise as low as 6-times the baseline</a:t>
            </a:r>
          </a:p>
          <a:p>
            <a:pPr algn="ctr"/>
            <a:r>
              <a:rPr lang="en-US" sz="1800" b="0" dirty="0">
                <a:solidFill>
                  <a:srgbClr val="0432FF"/>
                </a:solidFill>
                <a:latin typeface="Times New Roman" panose="02020603050405020304" pitchFamily="18" charset="0"/>
                <a:cs typeface="Times New Roman" panose="02020603050405020304" pitchFamily="18" charset="0"/>
              </a:rPr>
              <a:t> </a:t>
            </a:r>
          </a:p>
        </p:txBody>
      </p:sp>
      <p:pic>
        <p:nvPicPr>
          <p:cNvPr id="26" name="Picture 25">
            <a:extLst>
              <a:ext uri="{FF2B5EF4-FFF2-40B4-BE49-F238E27FC236}">
                <a16:creationId xmlns:a16="http://schemas.microsoft.com/office/drawing/2014/main" id="{5BC5FF1F-60C0-3544-9451-984613E9182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9856" y="1832172"/>
            <a:ext cx="3778526" cy="3124200"/>
          </a:xfrm>
          <a:prstGeom prst="rect">
            <a:avLst/>
          </a:prstGeom>
        </p:spPr>
      </p:pic>
      <p:sp>
        <p:nvSpPr>
          <p:cNvPr id="28" name="Title 1">
            <a:extLst>
              <a:ext uri="{FF2B5EF4-FFF2-40B4-BE49-F238E27FC236}">
                <a16:creationId xmlns:a16="http://schemas.microsoft.com/office/drawing/2014/main" id="{BD5A4A69-907F-844E-B4DE-5A538EEB9E8C}"/>
              </a:ext>
            </a:extLst>
          </p:cNvPr>
          <p:cNvSpPr txBox="1">
            <a:spLocks/>
          </p:cNvSpPr>
          <p:nvPr/>
        </p:nvSpPr>
        <p:spPr>
          <a:xfrm>
            <a:off x="789173" y="5165322"/>
            <a:ext cx="3304692" cy="627454"/>
          </a:xfrm>
          <a:prstGeom prst="rect">
            <a:avLst/>
          </a:prstGeom>
          <a:solidFill>
            <a:schemeClr val="bg1"/>
          </a:solidFill>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600" b="0" dirty="0">
                <a:solidFill>
                  <a:srgbClr val="FF0000"/>
                </a:solidFill>
                <a:latin typeface="Times New Roman" panose="02020603050405020304" pitchFamily="18" charset="0"/>
                <a:cs typeface="Times New Roman" panose="02020603050405020304" pitchFamily="18" charset="0"/>
              </a:rPr>
              <a:t>Simulated and fitted (used in simulations of the ion beam cooling) energy kick in the PCA-based </a:t>
            </a:r>
            <a:r>
              <a:rPr lang="en-US" sz="1600" b="0" dirty="0" err="1">
                <a:solidFill>
                  <a:srgbClr val="FF0000"/>
                </a:solidFill>
                <a:latin typeface="Times New Roman" panose="02020603050405020304" pitchFamily="18" charset="0"/>
                <a:cs typeface="Times New Roman" panose="02020603050405020304" pitchFamily="18" charset="0"/>
              </a:rPr>
              <a:t>CeC</a:t>
            </a:r>
            <a:r>
              <a:rPr lang="en-US" sz="1600" b="0" dirty="0">
                <a:solidFill>
                  <a:srgbClr val="FF0000"/>
                </a:solidFill>
                <a:latin typeface="Times New Roman" panose="02020603050405020304" pitchFamily="18" charset="0"/>
                <a:cs typeface="Times New Roman" panose="02020603050405020304" pitchFamily="18" charset="0"/>
              </a:rPr>
              <a:t> experiment system</a:t>
            </a:r>
          </a:p>
        </p:txBody>
      </p:sp>
      <p:sp>
        <p:nvSpPr>
          <p:cNvPr id="29" name="Title 1">
            <a:extLst>
              <a:ext uri="{FF2B5EF4-FFF2-40B4-BE49-F238E27FC236}">
                <a16:creationId xmlns:a16="http://schemas.microsoft.com/office/drawing/2014/main" id="{C5C2F6EC-0251-8943-B181-306335AEAAF7}"/>
              </a:ext>
            </a:extLst>
          </p:cNvPr>
          <p:cNvSpPr txBox="1">
            <a:spLocks/>
          </p:cNvSpPr>
          <p:nvPr/>
        </p:nvSpPr>
        <p:spPr>
          <a:xfrm>
            <a:off x="4586935" y="3163085"/>
            <a:ext cx="1253658" cy="6295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solidFill>
                  <a:srgbClr val="FF0000"/>
                </a:solidFill>
                <a:latin typeface="Times New Roman" panose="02020603050405020304" pitchFamily="18" charset="0"/>
                <a:cs typeface="Times New Roman" panose="02020603050405020304" pitchFamily="18" charset="0"/>
              </a:rPr>
              <a:t>Witness </a:t>
            </a:r>
          </a:p>
          <a:p>
            <a:pPr algn="ctr"/>
            <a:r>
              <a:rPr lang="en-US" sz="1400" dirty="0">
                <a:solidFill>
                  <a:srgbClr val="FF0000"/>
                </a:solidFill>
                <a:latin typeface="Times New Roman" panose="02020603050405020304" pitchFamily="18" charset="0"/>
                <a:cs typeface="Times New Roman" panose="02020603050405020304" pitchFamily="18" charset="0"/>
              </a:rPr>
              <a:t>Bunch</a:t>
            </a:r>
          </a:p>
          <a:p>
            <a:pPr algn="ctr"/>
            <a:r>
              <a:rPr lang="en-US" sz="1400" b="0" i="1" dirty="0">
                <a:latin typeface="Times New Roman" panose="02020603050405020304" pitchFamily="18" charset="0"/>
                <a:cs typeface="Times New Roman" panose="02020603050405020304" pitchFamily="18" charset="0"/>
              </a:rPr>
              <a:t>(t=40 mins)</a:t>
            </a:r>
          </a:p>
          <a:p>
            <a:pPr algn="ctr"/>
            <a:endParaRPr lang="en-US" sz="1400" dirty="0">
              <a:solidFill>
                <a:srgbClr val="FF0000"/>
              </a:solidFill>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6E12689D-275E-484E-9BA8-0180E8828D98}"/>
              </a:ext>
            </a:extLst>
          </p:cNvPr>
          <p:cNvCxnSpPr>
            <a:cxnSpLocks/>
          </p:cNvCxnSpPr>
          <p:nvPr/>
        </p:nvCxnSpPr>
        <p:spPr>
          <a:xfrm>
            <a:off x="5548421" y="3477856"/>
            <a:ext cx="763708" cy="3147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732F30E4-3066-784F-85C8-F212FB0D8836}"/>
              </a:ext>
            </a:extLst>
          </p:cNvPr>
          <p:cNvSpPr txBox="1">
            <a:spLocks/>
          </p:cNvSpPr>
          <p:nvPr/>
        </p:nvSpPr>
        <p:spPr>
          <a:xfrm>
            <a:off x="7432335" y="2763918"/>
            <a:ext cx="1143277" cy="62954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latin typeface="Times New Roman" panose="02020603050405020304" pitchFamily="18" charset="0"/>
                <a:cs typeface="Times New Roman" panose="02020603050405020304" pitchFamily="18" charset="0"/>
              </a:rPr>
              <a:t>Initial</a:t>
            </a:r>
          </a:p>
          <a:p>
            <a:pPr algn="ctr"/>
            <a:r>
              <a:rPr lang="en-US" sz="1400" dirty="0">
                <a:latin typeface="Times New Roman" panose="02020603050405020304" pitchFamily="18" charset="0"/>
                <a:cs typeface="Times New Roman" panose="02020603050405020304" pitchFamily="18" charset="0"/>
              </a:rPr>
              <a:t>Bunch (t=0)</a:t>
            </a:r>
          </a:p>
        </p:txBody>
      </p:sp>
      <p:cxnSp>
        <p:nvCxnSpPr>
          <p:cNvPr id="32" name="Straight Arrow Connector 31">
            <a:extLst>
              <a:ext uri="{FF2B5EF4-FFF2-40B4-BE49-F238E27FC236}">
                <a16:creationId xmlns:a16="http://schemas.microsoft.com/office/drawing/2014/main" id="{A79AF21E-3320-834A-B7FE-DB27F163740D}"/>
              </a:ext>
            </a:extLst>
          </p:cNvPr>
          <p:cNvCxnSpPr>
            <a:cxnSpLocks/>
          </p:cNvCxnSpPr>
          <p:nvPr/>
        </p:nvCxnSpPr>
        <p:spPr>
          <a:xfrm flipH="1">
            <a:off x="6831138" y="3086664"/>
            <a:ext cx="631767" cy="114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306EC3-E2B3-E349-8ABF-423C04FC2107}"/>
              </a:ext>
            </a:extLst>
          </p:cNvPr>
          <p:cNvCxnSpPr>
            <a:cxnSpLocks/>
          </p:cNvCxnSpPr>
          <p:nvPr/>
        </p:nvCxnSpPr>
        <p:spPr>
          <a:xfrm>
            <a:off x="6093957" y="2407237"/>
            <a:ext cx="512830"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486BB89C-A51C-4245-8629-B08FA475241C}"/>
              </a:ext>
            </a:extLst>
          </p:cNvPr>
          <p:cNvSpPr txBox="1">
            <a:spLocks/>
          </p:cNvSpPr>
          <p:nvPr/>
        </p:nvSpPr>
        <p:spPr>
          <a:xfrm>
            <a:off x="4703153" y="2139098"/>
            <a:ext cx="1608976" cy="48368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solidFill>
                  <a:srgbClr val="00B050"/>
                </a:solidFill>
                <a:latin typeface="Times New Roman" panose="02020603050405020304" pitchFamily="18" charset="0"/>
                <a:cs typeface="Times New Roman" panose="02020603050405020304" pitchFamily="18" charset="0"/>
              </a:rPr>
              <a:t>By ideal e-beam</a:t>
            </a:r>
          </a:p>
          <a:p>
            <a:pPr algn="ctr"/>
            <a:r>
              <a:rPr lang="en-US" sz="1400" b="0" i="1" dirty="0">
                <a:latin typeface="Times New Roman" panose="02020603050405020304" pitchFamily="18" charset="0"/>
                <a:cs typeface="Times New Roman" panose="02020603050405020304" pitchFamily="18" charset="0"/>
              </a:rPr>
              <a:t>(t=40 mins)</a:t>
            </a:r>
          </a:p>
        </p:txBody>
      </p:sp>
      <p:sp>
        <p:nvSpPr>
          <p:cNvPr id="35" name="Title 1">
            <a:extLst>
              <a:ext uri="{FF2B5EF4-FFF2-40B4-BE49-F238E27FC236}">
                <a16:creationId xmlns:a16="http://schemas.microsoft.com/office/drawing/2014/main" id="{28757B46-F7D8-734F-A71F-E397D9376531}"/>
              </a:ext>
            </a:extLst>
          </p:cNvPr>
          <p:cNvSpPr txBox="1">
            <a:spLocks/>
          </p:cNvSpPr>
          <p:nvPr/>
        </p:nvSpPr>
        <p:spPr>
          <a:xfrm>
            <a:off x="4703153" y="2557204"/>
            <a:ext cx="1532547" cy="48369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solidFill>
                  <a:srgbClr val="0070C0"/>
                </a:solidFill>
                <a:latin typeface="Times New Roman" panose="02020603050405020304" pitchFamily="18" charset="0"/>
                <a:cs typeface="Times New Roman" panose="02020603050405020304" pitchFamily="18" charset="0"/>
              </a:rPr>
              <a:t>By our e-beam</a:t>
            </a:r>
          </a:p>
          <a:p>
            <a:pPr algn="ctr"/>
            <a:r>
              <a:rPr lang="en-US" sz="1400" b="0" i="1" dirty="0">
                <a:latin typeface="Times New Roman" panose="02020603050405020304" pitchFamily="18" charset="0"/>
                <a:cs typeface="Times New Roman" panose="02020603050405020304" pitchFamily="18" charset="0"/>
              </a:rPr>
              <a:t>(t=40 mins)</a:t>
            </a:r>
          </a:p>
          <a:p>
            <a:pPr algn="ctr"/>
            <a:endParaRPr lang="en-US" sz="1400" dirty="0">
              <a:solidFill>
                <a:srgbClr val="0070C0"/>
              </a:solidFill>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5E48940A-20E6-D14A-8B52-F63DCD49CA10}"/>
              </a:ext>
            </a:extLst>
          </p:cNvPr>
          <p:cNvCxnSpPr>
            <a:cxnSpLocks/>
          </p:cNvCxnSpPr>
          <p:nvPr/>
        </p:nvCxnSpPr>
        <p:spPr>
          <a:xfrm>
            <a:off x="6093957" y="2780292"/>
            <a:ext cx="512830"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52829D8B-516F-E74C-BE74-FD49D3749667}"/>
              </a:ext>
            </a:extLst>
          </p:cNvPr>
          <p:cNvSpPr txBox="1">
            <a:spLocks/>
          </p:cNvSpPr>
          <p:nvPr/>
        </p:nvSpPr>
        <p:spPr>
          <a:xfrm>
            <a:off x="7237699" y="3407896"/>
            <a:ext cx="1532547" cy="720703"/>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solidFill>
                  <a:srgbClr val="FF40FF"/>
                </a:solidFill>
                <a:latin typeface="Times New Roman" panose="02020603050405020304" pitchFamily="18" charset="0"/>
                <a:cs typeface="Times New Roman" panose="02020603050405020304" pitchFamily="18" charset="0"/>
              </a:rPr>
              <a:t>By e-beam</a:t>
            </a:r>
          </a:p>
          <a:p>
            <a:pPr algn="ctr"/>
            <a:r>
              <a:rPr lang="en-US" sz="1400" dirty="0">
                <a:solidFill>
                  <a:srgbClr val="FF40FF"/>
                </a:solidFill>
                <a:latin typeface="Times New Roman" panose="02020603050405020304" pitchFamily="18" charset="0"/>
                <a:cs typeface="Times New Roman" panose="02020603050405020304" pitchFamily="18" charset="0"/>
              </a:rPr>
              <a:t>with noise 225-fold above the baseline</a:t>
            </a:r>
          </a:p>
          <a:p>
            <a:pPr algn="ctr"/>
            <a:r>
              <a:rPr lang="en-US" sz="1400" b="0" i="1" dirty="0">
                <a:latin typeface="Times New Roman" panose="02020603050405020304" pitchFamily="18" charset="0"/>
                <a:cs typeface="Times New Roman" panose="02020603050405020304" pitchFamily="18" charset="0"/>
              </a:rPr>
              <a:t>(t=40 mins)</a:t>
            </a:r>
          </a:p>
          <a:p>
            <a:pPr algn="ctr"/>
            <a:endParaRPr lang="en-US" sz="1400" dirty="0">
              <a:solidFill>
                <a:srgbClr val="FF4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3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0" fill="hold"/>
                                        <p:tgtEl>
                                          <p:spTgt spid="47"/>
                                        </p:tgtEl>
                                        <p:attrNameLst>
                                          <p:attrName>ppt_w</p:attrName>
                                        </p:attrNameLst>
                                      </p:cBhvr>
                                      <p:tavLst>
                                        <p:tav tm="0">
                                          <p:val>
                                            <p:strVal val="#ppt_w*0.70"/>
                                          </p:val>
                                        </p:tav>
                                        <p:tav tm="100000">
                                          <p:val>
                                            <p:strVal val="#ppt_w"/>
                                          </p:val>
                                        </p:tav>
                                      </p:tavLst>
                                    </p:anim>
                                    <p:anim calcmode="lin" valueType="num">
                                      <p:cBhvr>
                                        <p:cTn id="8" dur="2000" fill="hold"/>
                                        <p:tgtEl>
                                          <p:spTgt spid="47"/>
                                        </p:tgtEl>
                                        <p:attrNameLst>
                                          <p:attrName>ppt_h</p:attrName>
                                        </p:attrNameLst>
                                      </p:cBhvr>
                                      <p:tavLst>
                                        <p:tav tm="0">
                                          <p:val>
                                            <p:strVal val="#ppt_h"/>
                                          </p:val>
                                        </p:tav>
                                        <p:tav tm="100000">
                                          <p:val>
                                            <p:strVal val="#ppt_h"/>
                                          </p:val>
                                        </p:tav>
                                      </p:tavLst>
                                    </p:anim>
                                    <p:animEffect transition="in" filter="fade">
                                      <p:cBhvr>
                                        <p:cTn id="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33" y="95661"/>
            <a:ext cx="7329924" cy="574674"/>
          </a:xfrm>
        </p:spPr>
        <p:txBody>
          <a:bodyPr>
            <a:normAutofit/>
          </a:bodyPr>
          <a:lstStyle/>
          <a:p>
            <a:pPr algn="ctr"/>
            <a:r>
              <a:rPr lang="en-US" sz="3200" b="0"/>
              <a:t>Changing CeC amplifier from FEL to PCA</a:t>
            </a:r>
          </a:p>
        </p:txBody>
      </p:sp>
      <p:pic>
        <p:nvPicPr>
          <p:cNvPr id="5" name="Picture 4" descr="0021m0003-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31066"/>
            <a:ext cx="9144000" cy="10389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1135"/>
            <a:ext cx="9144000" cy="1454442"/>
          </a:xfrm>
          <a:prstGeom prst="rect">
            <a:avLst/>
          </a:prstGeom>
        </p:spPr>
      </p:pic>
      <p:sp>
        <p:nvSpPr>
          <p:cNvPr id="7" name="Down Arrow 6"/>
          <p:cNvSpPr/>
          <p:nvPr/>
        </p:nvSpPr>
        <p:spPr>
          <a:xfrm>
            <a:off x="2259843" y="1842177"/>
            <a:ext cx="804333" cy="10667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615D7AB-328E-4BC9-B0C9-7D9867B965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9133" y="4417807"/>
            <a:ext cx="3038734" cy="192025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615" y="4436343"/>
            <a:ext cx="3215317" cy="1920259"/>
          </a:xfrm>
          <a:prstGeom prst="rect">
            <a:avLst/>
          </a:prstGeom>
        </p:spPr>
      </p:pic>
      <p:pic>
        <p:nvPicPr>
          <p:cNvPr id="12" name="Picture 11">
            <a:extLst>
              <a:ext uri="{FF2B5EF4-FFF2-40B4-BE49-F238E27FC236}">
                <a16:creationId xmlns:a16="http://schemas.microsoft.com/office/drawing/2014/main" id="{741C2C3E-76DD-404C-86DC-4484F4A15F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8779" y="4538457"/>
            <a:ext cx="2067218" cy="1831541"/>
          </a:xfrm>
          <a:prstGeom prst="rect">
            <a:avLst/>
          </a:prstGeom>
        </p:spPr>
      </p:pic>
      <p:sp>
        <p:nvSpPr>
          <p:cNvPr id="13" name="Rectangle 12"/>
          <p:cNvSpPr/>
          <p:nvPr/>
        </p:nvSpPr>
        <p:spPr>
          <a:xfrm>
            <a:off x="1862667" y="3426840"/>
            <a:ext cx="1282377" cy="369332"/>
          </a:xfrm>
          <a:prstGeom prst="rect">
            <a:avLst/>
          </a:prstGeom>
        </p:spPr>
        <p:txBody>
          <a:bodyPr wrap="square">
            <a:spAutoFit/>
          </a:bodyPr>
          <a:lstStyle/>
          <a:p>
            <a:r>
              <a:rPr lang="en-US">
                <a:latin typeface="Times New Roman"/>
                <a:cs typeface="Times New Roman"/>
              </a:rPr>
              <a:t>4-cell PCA</a:t>
            </a:r>
          </a:p>
        </p:txBody>
      </p:sp>
      <p:sp>
        <p:nvSpPr>
          <p:cNvPr id="14" name="Rectangle 13"/>
          <p:cNvSpPr/>
          <p:nvPr/>
        </p:nvSpPr>
        <p:spPr>
          <a:xfrm>
            <a:off x="3245847" y="2755087"/>
            <a:ext cx="990998" cy="307777"/>
          </a:xfrm>
          <a:prstGeom prst="rect">
            <a:avLst/>
          </a:prstGeom>
        </p:spPr>
        <p:txBody>
          <a:bodyPr wrap="square">
            <a:spAutoFit/>
          </a:bodyPr>
          <a:lstStyle/>
          <a:p>
            <a:r>
              <a:rPr lang="en-US" sz="1400">
                <a:latin typeface="Times New Roman"/>
                <a:cs typeface="Times New Roman"/>
              </a:rPr>
              <a:t>Modulator</a:t>
            </a:r>
          </a:p>
        </p:txBody>
      </p:sp>
      <p:sp>
        <p:nvSpPr>
          <p:cNvPr id="15" name="Rectangle 14"/>
          <p:cNvSpPr/>
          <p:nvPr/>
        </p:nvSpPr>
        <p:spPr>
          <a:xfrm>
            <a:off x="747276" y="2877177"/>
            <a:ext cx="990998" cy="307777"/>
          </a:xfrm>
          <a:prstGeom prst="rect">
            <a:avLst/>
          </a:prstGeom>
        </p:spPr>
        <p:txBody>
          <a:bodyPr wrap="square">
            <a:spAutoFit/>
          </a:bodyPr>
          <a:lstStyle/>
          <a:p>
            <a:r>
              <a:rPr lang="en-US" sz="1400">
                <a:latin typeface="Times New Roman"/>
                <a:cs typeface="Times New Roman"/>
              </a:rPr>
              <a:t>Kicker</a:t>
            </a:r>
          </a:p>
        </p:txBody>
      </p:sp>
      <p:sp>
        <p:nvSpPr>
          <p:cNvPr id="17" name="Rectangle 16"/>
          <p:cNvSpPr/>
          <p:nvPr/>
        </p:nvSpPr>
        <p:spPr>
          <a:xfrm>
            <a:off x="6084316" y="2447310"/>
            <a:ext cx="1230883" cy="307777"/>
          </a:xfrm>
          <a:prstGeom prst="rect">
            <a:avLst/>
          </a:prstGeom>
        </p:spPr>
        <p:txBody>
          <a:bodyPr wrap="square">
            <a:spAutoFit/>
          </a:bodyPr>
          <a:lstStyle/>
          <a:p>
            <a:r>
              <a:rPr lang="en-US" sz="1400" b="1">
                <a:solidFill>
                  <a:srgbClr val="FF0000"/>
                </a:solidFill>
                <a:latin typeface="Times New Roman"/>
                <a:cs typeface="Times New Roman"/>
              </a:rPr>
              <a:t>Unchanged</a:t>
            </a:r>
          </a:p>
        </p:txBody>
      </p:sp>
      <p:cxnSp>
        <p:nvCxnSpPr>
          <p:cNvPr id="19" name="Straight Arrow Connector 18"/>
          <p:cNvCxnSpPr/>
          <p:nvPr/>
        </p:nvCxnSpPr>
        <p:spPr>
          <a:xfrm flipV="1">
            <a:off x="4445000" y="2877177"/>
            <a:ext cx="4385734" cy="31799"/>
          </a:xfrm>
          <a:prstGeom prst="straightConnector1">
            <a:avLst/>
          </a:prstGeom>
          <a:ln w="76200" cmpd="tri">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8877659">
            <a:off x="104625" y="3769102"/>
            <a:ext cx="958437" cy="276999"/>
          </a:xfrm>
          <a:prstGeom prst="rect">
            <a:avLst/>
          </a:prstGeom>
        </p:spPr>
        <p:txBody>
          <a:bodyPr wrap="square">
            <a:spAutoFit/>
          </a:bodyPr>
          <a:lstStyle/>
          <a:p>
            <a:r>
              <a:rPr lang="en-US" sz="1200" b="1">
                <a:solidFill>
                  <a:srgbClr val="FF0000"/>
                </a:solidFill>
                <a:latin typeface="Times New Roman"/>
                <a:cs typeface="Times New Roman"/>
              </a:rPr>
              <a:t>Unchanged</a:t>
            </a:r>
          </a:p>
        </p:txBody>
      </p:sp>
      <p:sp>
        <p:nvSpPr>
          <p:cNvPr id="18" name="Rectangle 17">
            <a:extLst>
              <a:ext uri="{FF2B5EF4-FFF2-40B4-BE49-F238E27FC236}">
                <a16:creationId xmlns:a16="http://schemas.microsoft.com/office/drawing/2014/main" id="{1A86E208-9745-D147-ADBC-899892B4612A}"/>
              </a:ext>
            </a:extLst>
          </p:cNvPr>
          <p:cNvSpPr/>
          <p:nvPr/>
        </p:nvSpPr>
        <p:spPr>
          <a:xfrm>
            <a:off x="5366766" y="1120160"/>
            <a:ext cx="2037334" cy="307777"/>
          </a:xfrm>
          <a:prstGeom prst="rect">
            <a:avLst/>
          </a:prstGeom>
        </p:spPr>
        <p:txBody>
          <a:bodyPr wrap="square">
            <a:spAutoFit/>
          </a:bodyPr>
          <a:lstStyle/>
          <a:p>
            <a:r>
              <a:rPr lang="en-US" sz="1400" b="1">
                <a:solidFill>
                  <a:srgbClr val="FF0000"/>
                </a:solidFill>
                <a:latin typeface="Times New Roman"/>
                <a:cs typeface="Times New Roman"/>
              </a:rPr>
              <a:t>CeC SRF accelerator</a:t>
            </a:r>
          </a:p>
        </p:txBody>
      </p:sp>
      <p:sp>
        <p:nvSpPr>
          <p:cNvPr id="21" name="Rectangle 20">
            <a:extLst>
              <a:ext uri="{FF2B5EF4-FFF2-40B4-BE49-F238E27FC236}">
                <a16:creationId xmlns:a16="http://schemas.microsoft.com/office/drawing/2014/main" id="{417FFBF7-B116-FE40-B4A6-DB44F2975864}"/>
              </a:ext>
            </a:extLst>
          </p:cNvPr>
          <p:cNvSpPr/>
          <p:nvPr/>
        </p:nvSpPr>
        <p:spPr>
          <a:xfrm>
            <a:off x="337754" y="690302"/>
            <a:ext cx="4107246" cy="461665"/>
          </a:xfrm>
          <a:prstGeom prst="rect">
            <a:avLst/>
          </a:prstGeom>
        </p:spPr>
        <p:txBody>
          <a:bodyPr wrap="square">
            <a:spAutoFit/>
          </a:bodyPr>
          <a:lstStyle/>
          <a:p>
            <a:pPr algn="ctr"/>
            <a:r>
              <a:rPr lang="en-US" sz="1200" dirty="0">
                <a:solidFill>
                  <a:srgbClr val="FF0000"/>
                </a:solidFill>
                <a:latin typeface="Times New Roman"/>
                <a:cs typeface="Times New Roman"/>
              </a:rPr>
              <a:t>Small gap in FEL wigglers is not compatible with low energy RHIC operations of the Beam Energy Scan (BES-II) program</a:t>
            </a:r>
            <a:endParaRPr lang="en-US" sz="1200" dirty="0">
              <a:solidFill>
                <a:srgbClr val="FF0000"/>
              </a:solidFill>
            </a:endParaRPr>
          </a:p>
        </p:txBody>
      </p:sp>
      <p:sp>
        <p:nvSpPr>
          <p:cNvPr id="24" name="Content Placeholder 4">
            <a:extLst>
              <a:ext uri="{FF2B5EF4-FFF2-40B4-BE49-F238E27FC236}">
                <a16:creationId xmlns:a16="http://schemas.microsoft.com/office/drawing/2014/main" id="{3BD2B8FF-DA54-BE4C-8070-F5636EF4A8A3}"/>
              </a:ext>
            </a:extLst>
          </p:cNvPr>
          <p:cNvSpPr txBox="1">
            <a:spLocks/>
          </p:cNvSpPr>
          <p:nvPr/>
        </p:nvSpPr>
        <p:spPr>
          <a:xfrm>
            <a:off x="-89777" y="1959510"/>
            <a:ext cx="9069553" cy="603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1400" i="1">
              <a:solidFill>
                <a:srgbClr val="00B050"/>
              </a:solidFill>
            </a:endParaRPr>
          </a:p>
          <a:p>
            <a:pPr marL="0" indent="0" algn="ctr">
              <a:spcBef>
                <a:spcPts val="0"/>
              </a:spcBef>
              <a:buFont typeface="Arial" panose="020B0604020202020204" pitchFamily="34" charset="0"/>
              <a:buNone/>
            </a:pPr>
            <a:r>
              <a:rPr lang="en-US" sz="1400">
                <a:solidFill>
                  <a:srgbClr val="00B050"/>
                </a:solidFill>
              </a:rPr>
              <a:t> </a:t>
            </a:r>
            <a:r>
              <a:rPr lang="en-US" sz="1400" b="1">
                <a:solidFill>
                  <a:srgbClr val="00B050"/>
                </a:solidFill>
              </a:rPr>
              <a:t>This was not a failure of the FEL-based CeC concept – the system is preserved and can be tested in the future </a:t>
            </a:r>
          </a:p>
          <a:p>
            <a:pPr marL="0" indent="0" algn="ctr">
              <a:spcBef>
                <a:spcPts val="0"/>
              </a:spcBef>
              <a:buFont typeface="Arial" panose="020B0604020202020204" pitchFamily="34" charset="0"/>
              <a:buNone/>
            </a:pPr>
            <a:endParaRPr lang="en-US" sz="1400">
              <a:solidFill>
                <a:srgbClr val="00B050"/>
              </a:solidFill>
            </a:endParaRPr>
          </a:p>
        </p:txBody>
      </p:sp>
    </p:spTree>
    <p:extLst>
      <p:ext uri="{BB962C8B-B14F-4D97-AF65-F5344CB8AC3E}">
        <p14:creationId xmlns:p14="http://schemas.microsoft.com/office/powerpoint/2010/main" val="1610511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BCB0D-20AC-D54F-96C7-F3CEDF645574}"/>
              </a:ext>
            </a:extLst>
          </p:cNvPr>
          <p:cNvSpPr>
            <a:spLocks noGrp="1"/>
          </p:cNvSpPr>
          <p:nvPr>
            <p:ph idx="1"/>
          </p:nvPr>
        </p:nvSpPr>
        <p:spPr>
          <a:xfrm>
            <a:off x="184074" y="1022350"/>
            <a:ext cx="2679699" cy="4472816"/>
          </a:xfrm>
        </p:spPr>
        <p:txBody>
          <a:bodyPr>
            <a:noAutofit/>
          </a:bodyPr>
          <a:lstStyle/>
          <a:p>
            <a:pPr>
              <a:lnSpc>
                <a:spcPct val="100000"/>
              </a:lnSpc>
              <a:spcBef>
                <a:spcPts val="600"/>
              </a:spcBef>
            </a:pPr>
            <a:r>
              <a:rPr lang="en-US" sz="1600" dirty="0">
                <a:solidFill>
                  <a:schemeClr val="accent6">
                    <a:lumMod val="50000"/>
                  </a:schemeClr>
                </a:solidFill>
              </a:rPr>
              <a:t>Mechanical design new </a:t>
            </a:r>
            <a:r>
              <a:rPr lang="en-US" sz="1600" dirty="0" err="1">
                <a:solidFill>
                  <a:schemeClr val="accent6">
                    <a:lumMod val="50000"/>
                  </a:schemeClr>
                </a:solidFill>
              </a:rPr>
              <a:t>CeC</a:t>
            </a:r>
            <a:r>
              <a:rPr lang="en-US" sz="1600" dirty="0">
                <a:solidFill>
                  <a:schemeClr val="accent6">
                    <a:lumMod val="50000"/>
                  </a:schemeClr>
                </a:solidFill>
              </a:rPr>
              <a:t> system is completed</a:t>
            </a:r>
          </a:p>
          <a:p>
            <a:pPr>
              <a:lnSpc>
                <a:spcPct val="100000"/>
              </a:lnSpc>
              <a:spcBef>
                <a:spcPts val="600"/>
              </a:spcBef>
            </a:pPr>
            <a:r>
              <a:rPr lang="en-US" sz="1600" dirty="0">
                <a:solidFill>
                  <a:schemeClr val="accent6">
                    <a:lumMod val="50000"/>
                  </a:schemeClr>
                </a:solidFill>
              </a:rPr>
              <a:t>We procured and commissioned new laser system with controllable pulse structure</a:t>
            </a:r>
          </a:p>
          <a:p>
            <a:pPr>
              <a:lnSpc>
                <a:spcPct val="100000"/>
              </a:lnSpc>
              <a:spcBef>
                <a:spcPts val="600"/>
              </a:spcBef>
            </a:pPr>
            <a:r>
              <a:rPr lang="en-US" sz="1600" dirty="0">
                <a:solidFill>
                  <a:schemeClr val="accent6">
                    <a:lumMod val="50000"/>
                  </a:schemeClr>
                </a:solidFill>
              </a:rPr>
              <a:t>All new vacuum with beam diagnostics are built  chambers are installed</a:t>
            </a:r>
          </a:p>
          <a:p>
            <a:pPr>
              <a:lnSpc>
                <a:spcPct val="100000"/>
              </a:lnSpc>
              <a:spcBef>
                <a:spcPts val="600"/>
              </a:spcBef>
            </a:pPr>
            <a:r>
              <a:rPr lang="en-US" sz="1600" dirty="0">
                <a:solidFill>
                  <a:schemeClr val="accent6">
                    <a:lumMod val="50000"/>
                  </a:schemeClr>
                </a:solidFill>
              </a:rPr>
              <a:t>All supports are built and installed</a:t>
            </a:r>
          </a:p>
          <a:p>
            <a:pPr>
              <a:lnSpc>
                <a:spcPct val="100000"/>
              </a:lnSpc>
              <a:spcBef>
                <a:spcPts val="600"/>
              </a:spcBef>
            </a:pPr>
            <a:r>
              <a:rPr lang="en-US" sz="1600" dirty="0">
                <a:solidFill>
                  <a:schemeClr val="accent6">
                    <a:lumMod val="50000"/>
                  </a:schemeClr>
                </a:solidFill>
              </a:rPr>
              <a:t>All solenoids are designed, manufactured, delivered and undergo magnetic measurements </a:t>
            </a:r>
          </a:p>
          <a:p>
            <a:pPr>
              <a:lnSpc>
                <a:spcPct val="100000"/>
              </a:lnSpc>
              <a:spcBef>
                <a:spcPts val="600"/>
              </a:spcBef>
            </a:pPr>
            <a:r>
              <a:rPr lang="en-US" sz="1600" dirty="0">
                <a:solidFill>
                  <a:schemeClr val="accent6">
                    <a:lumMod val="50000"/>
                  </a:schemeClr>
                </a:solidFill>
              </a:rPr>
              <a:t>Assembly of the plasma-cascade based </a:t>
            </a:r>
            <a:r>
              <a:rPr lang="en-US" sz="1600" dirty="0" err="1">
                <a:solidFill>
                  <a:schemeClr val="accent6">
                    <a:lumMod val="50000"/>
                  </a:schemeClr>
                </a:solidFill>
              </a:rPr>
              <a:t>CeC</a:t>
            </a:r>
            <a:r>
              <a:rPr lang="en-US" sz="1600" dirty="0">
                <a:solidFill>
                  <a:schemeClr val="accent6">
                    <a:lumMod val="50000"/>
                  </a:schemeClr>
                </a:solidFill>
              </a:rPr>
              <a:t> will be completed this Fall</a:t>
            </a:r>
          </a:p>
        </p:txBody>
      </p:sp>
      <p:pic>
        <p:nvPicPr>
          <p:cNvPr id="4" name="Picture 3">
            <a:extLst>
              <a:ext uri="{FF2B5EF4-FFF2-40B4-BE49-F238E27FC236}">
                <a16:creationId xmlns:a16="http://schemas.microsoft.com/office/drawing/2014/main" id="{98D1C70C-53C7-134C-8DC8-0059153316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2362" y="852075"/>
            <a:ext cx="5497905" cy="2576925"/>
          </a:xfrm>
          <a:prstGeom prst="rect">
            <a:avLst/>
          </a:prstGeom>
        </p:spPr>
      </p:pic>
      <p:sp>
        <p:nvSpPr>
          <p:cNvPr id="5" name="Title 1">
            <a:extLst>
              <a:ext uri="{FF2B5EF4-FFF2-40B4-BE49-F238E27FC236}">
                <a16:creationId xmlns:a16="http://schemas.microsoft.com/office/drawing/2014/main" id="{CA30EE7E-9F51-594C-A878-6A8768DE1C21}"/>
              </a:ext>
            </a:extLst>
          </p:cNvPr>
          <p:cNvSpPr txBox="1">
            <a:spLocks/>
          </p:cNvSpPr>
          <p:nvPr/>
        </p:nvSpPr>
        <p:spPr>
          <a:xfrm rot="20373792">
            <a:off x="3041888" y="1418819"/>
            <a:ext cx="3820886" cy="57467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600" b="0" dirty="0" err="1">
                <a:latin typeface="Times New Roman" panose="02020603050405020304" pitchFamily="18" charset="0"/>
                <a:cs typeface="Times New Roman" panose="02020603050405020304" pitchFamily="18" charset="0"/>
              </a:rPr>
              <a:t>CeC</a:t>
            </a:r>
            <a:r>
              <a:rPr lang="en-US" sz="1600" b="0" dirty="0">
                <a:latin typeface="Times New Roman" panose="02020603050405020304" pitchFamily="18" charset="0"/>
                <a:cs typeface="Times New Roman" panose="02020603050405020304" pitchFamily="18" charset="0"/>
              </a:rPr>
              <a:t> section</a:t>
            </a:r>
            <a:br>
              <a:rPr lang="en-US" sz="1600" b="0" dirty="0">
                <a:latin typeface="Times New Roman" panose="02020603050405020304" pitchFamily="18" charset="0"/>
                <a:cs typeface="Times New Roman" panose="02020603050405020304" pitchFamily="18" charset="0"/>
              </a:rPr>
            </a:br>
            <a:r>
              <a:rPr lang="en-US" sz="1600" b="0" dirty="0">
                <a:latin typeface="Times New Roman" panose="02020603050405020304" pitchFamily="18" charset="0"/>
                <a:cs typeface="Times New Roman" panose="02020603050405020304" pitchFamily="18" charset="0"/>
              </a:rPr>
              <a:t>using Plasma-Cascade Amplifier</a:t>
            </a:r>
          </a:p>
        </p:txBody>
      </p:sp>
      <p:cxnSp>
        <p:nvCxnSpPr>
          <p:cNvPr id="7" name="Straight Connector 6">
            <a:extLst>
              <a:ext uri="{FF2B5EF4-FFF2-40B4-BE49-F238E27FC236}">
                <a16:creationId xmlns:a16="http://schemas.microsoft.com/office/drawing/2014/main" id="{6A3BC750-9039-0249-B9D9-336F9C6B22EC}"/>
              </a:ext>
            </a:extLst>
          </p:cNvPr>
          <p:cNvCxnSpPr>
            <a:cxnSpLocks/>
          </p:cNvCxnSpPr>
          <p:nvPr/>
        </p:nvCxnSpPr>
        <p:spPr>
          <a:xfrm flipV="1">
            <a:off x="3032362" y="1022350"/>
            <a:ext cx="4841638" cy="1955800"/>
          </a:xfrm>
          <a:prstGeom prst="line">
            <a:avLst/>
          </a:prstGeom>
          <a:ln w="38100">
            <a:solidFill>
              <a:srgbClr val="FFFF00">
                <a:alpha val="35000"/>
              </a:srgb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D52897-EE40-1E4C-A545-C09511D71283}"/>
              </a:ext>
            </a:extLst>
          </p:cNvPr>
          <p:cNvSpPr/>
          <p:nvPr/>
        </p:nvSpPr>
        <p:spPr>
          <a:xfrm rot="20377199">
            <a:off x="6743807" y="840188"/>
            <a:ext cx="1293944"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RHIC beam</a:t>
            </a:r>
            <a:endParaRPr lang="en-US"/>
          </a:p>
        </p:txBody>
      </p:sp>
      <p:pic>
        <p:nvPicPr>
          <p:cNvPr id="16" name="Picture 15" descr="A picture containing building, indoor, sitting, table&#10;&#10;Description automatically generated">
            <a:extLst>
              <a:ext uri="{FF2B5EF4-FFF2-40B4-BE49-F238E27FC236}">
                <a16:creationId xmlns:a16="http://schemas.microsoft.com/office/drawing/2014/main" id="{3C8702CC-293D-9944-B1B5-BB1B8774D2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47"/>
          <a:stretch/>
        </p:blipFill>
        <p:spPr>
          <a:xfrm>
            <a:off x="3127789" y="849689"/>
            <a:ext cx="1126588" cy="1007025"/>
          </a:xfrm>
          <a:prstGeom prst="rect">
            <a:avLst/>
          </a:prstGeom>
        </p:spPr>
      </p:pic>
      <p:pic>
        <p:nvPicPr>
          <p:cNvPr id="18" name="Picture 17" descr="A picture containing indoor, kitchen, floor&#10;&#10;Description automatically generated">
            <a:extLst>
              <a:ext uri="{FF2B5EF4-FFF2-40B4-BE49-F238E27FC236}">
                <a16:creationId xmlns:a16="http://schemas.microsoft.com/office/drawing/2014/main" id="{A79F6278-FB89-CD4E-A647-1598E57E59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7789" y="3429000"/>
            <a:ext cx="2134703" cy="3437464"/>
          </a:xfrm>
          <a:prstGeom prst="rect">
            <a:avLst/>
          </a:prstGeom>
        </p:spPr>
      </p:pic>
      <p:pic>
        <p:nvPicPr>
          <p:cNvPr id="24" name="Picture 23" descr="A picture containing indoor, building, floor, factory&#10;&#10;Description automatically generated">
            <a:extLst>
              <a:ext uri="{FF2B5EF4-FFF2-40B4-BE49-F238E27FC236}">
                <a16:creationId xmlns:a16="http://schemas.microsoft.com/office/drawing/2014/main" id="{B8E87400-1816-A543-A619-C82132F074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2049" y="3872693"/>
            <a:ext cx="3881507" cy="2911130"/>
          </a:xfrm>
          <a:prstGeom prst="rect">
            <a:avLst/>
          </a:prstGeom>
        </p:spPr>
      </p:pic>
      <p:pic>
        <p:nvPicPr>
          <p:cNvPr id="26" name="Picture 25" descr="A picture containing table, indoor, sitting&#10;&#10;Description automatically generated">
            <a:extLst>
              <a:ext uri="{FF2B5EF4-FFF2-40B4-BE49-F238E27FC236}">
                <a16:creationId xmlns:a16="http://schemas.microsoft.com/office/drawing/2014/main" id="{4B285AEC-94F2-5249-9D40-53C4E69686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22049" y="2422175"/>
            <a:ext cx="1684826" cy="1267175"/>
          </a:xfrm>
          <a:prstGeom prst="rect">
            <a:avLst/>
          </a:prstGeom>
        </p:spPr>
      </p:pic>
      <p:pic>
        <p:nvPicPr>
          <p:cNvPr id="27" name="Picture 26" descr="A picture containing indoor, person, table, wall&#10;&#10;Description automatically generated">
            <a:extLst>
              <a:ext uri="{FF2B5EF4-FFF2-40B4-BE49-F238E27FC236}">
                <a16:creationId xmlns:a16="http://schemas.microsoft.com/office/drawing/2014/main" id="{2B4D96FE-70D6-134E-80F6-A3B839CE30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1927" y="2435744"/>
            <a:ext cx="1598706" cy="1199029"/>
          </a:xfrm>
          <a:prstGeom prst="rect">
            <a:avLst/>
          </a:prstGeom>
        </p:spPr>
      </p:pic>
      <p:sp>
        <p:nvSpPr>
          <p:cNvPr id="8" name="Title 7">
            <a:extLst>
              <a:ext uri="{FF2B5EF4-FFF2-40B4-BE49-F238E27FC236}">
                <a16:creationId xmlns:a16="http://schemas.microsoft.com/office/drawing/2014/main" id="{CA945667-CD8F-CE41-BC30-7D97901D28A6}"/>
              </a:ext>
            </a:extLst>
          </p:cNvPr>
          <p:cNvSpPr>
            <a:spLocks noGrp="1"/>
          </p:cNvSpPr>
          <p:nvPr>
            <p:ph type="title"/>
          </p:nvPr>
        </p:nvSpPr>
        <p:spPr>
          <a:xfrm>
            <a:off x="351459" y="74177"/>
            <a:ext cx="8328991" cy="605237"/>
          </a:xfrm>
        </p:spPr>
        <p:txBody>
          <a:bodyPr>
            <a:normAutofit fontScale="90000"/>
          </a:bodyPr>
          <a:lstStyle/>
          <a:p>
            <a:pPr algn="ctr"/>
            <a:r>
              <a:rPr lang="en-US"/>
              <a:t>CeC with PCA: status</a:t>
            </a:r>
          </a:p>
        </p:txBody>
      </p:sp>
    </p:spTree>
    <p:extLst>
      <p:ext uri="{BB962C8B-B14F-4D97-AF65-F5344CB8AC3E}">
        <p14:creationId xmlns:p14="http://schemas.microsoft.com/office/powerpoint/2010/main" val="123947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eam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3651" y="652463"/>
            <a:ext cx="2784475" cy="2895600"/>
          </a:xfrm>
          <a:prstGeom prst="rect">
            <a:avLst/>
          </a:prstGeom>
          <a:noFill/>
          <a:ln w="9525">
            <a:noFill/>
            <a:miter lim="800000"/>
            <a:headEnd/>
            <a:tailEnd/>
          </a:ln>
        </p:spPr>
      </p:pic>
      <p:pic>
        <p:nvPicPr>
          <p:cNvPr id="29702" name="Picture 6" descr="van_der_meer_simon_a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920" y="865999"/>
            <a:ext cx="1493244" cy="2190184"/>
          </a:xfrm>
          <a:prstGeom prst="rect">
            <a:avLst/>
          </a:prstGeom>
          <a:noFill/>
          <a:ln w="9525">
            <a:noFill/>
            <a:miter lim="800000"/>
            <a:headEnd/>
            <a:tailEnd/>
          </a:ln>
        </p:spPr>
      </p:pic>
      <p:graphicFrame>
        <p:nvGraphicFramePr>
          <p:cNvPr id="29698" name="Object 8"/>
          <p:cNvGraphicFramePr>
            <a:graphicFrameLocks noGrp="1" noChangeAspect="1"/>
          </p:cNvGraphicFramePr>
          <p:nvPr>
            <p:ph sz="half" idx="2"/>
          </p:nvPr>
        </p:nvGraphicFramePr>
        <p:xfrm>
          <a:off x="3110468" y="1771650"/>
          <a:ext cx="1687989" cy="918633"/>
        </p:xfrm>
        <a:graphic>
          <a:graphicData uri="http://schemas.openxmlformats.org/presentationml/2006/ole">
            <mc:AlternateContent xmlns:mc="http://schemas.openxmlformats.org/markup-compatibility/2006">
              <mc:Choice xmlns:v="urn:schemas-microsoft-com:vml" Requires="v">
                <p:oleObj spid="_x0000_s93277" name="Equation" r:id="rId6" imgW="1002960" imgH="545760" progId="Equation.DSMT4">
                  <p:embed/>
                </p:oleObj>
              </mc:Choice>
              <mc:Fallback>
                <p:oleObj name="Equation" r:id="rId6" imgW="1002960" imgH="545760" progId="Equation.DSMT4">
                  <p:embed/>
                  <p:pic>
                    <p:nvPicPr>
                      <p:cNvPr id="2969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468" y="1771650"/>
                        <a:ext cx="1687989" cy="918633"/>
                      </a:xfrm>
                      <a:prstGeom prst="rect">
                        <a:avLst/>
                      </a:prstGeom>
                      <a:noFill/>
                      <a:effectLst/>
                    </p:spPr>
                  </p:pic>
                </p:oleObj>
              </mc:Fallback>
            </mc:AlternateContent>
          </a:graphicData>
        </a:graphic>
      </p:graphicFrame>
      <p:sp>
        <p:nvSpPr>
          <p:cNvPr id="29704" name="Rectangle 10"/>
          <p:cNvSpPr>
            <a:spLocks noChangeArrowheads="1"/>
          </p:cNvSpPr>
          <p:nvPr/>
        </p:nvSpPr>
        <p:spPr bwMode="auto">
          <a:xfrm>
            <a:off x="152401" y="3086398"/>
            <a:ext cx="2383896" cy="584775"/>
          </a:xfrm>
          <a:prstGeom prst="rect">
            <a:avLst/>
          </a:prstGeom>
          <a:noFill/>
          <a:ln w="9525">
            <a:noFill/>
            <a:miter lim="800000"/>
            <a:headEnd/>
            <a:tailEnd/>
          </a:ln>
        </p:spPr>
        <p:txBody>
          <a:bodyPr wrap="square">
            <a:prstTxWarp prst="textNoShape">
              <a:avLst/>
            </a:prstTxWarp>
            <a:spAutoFit/>
          </a:bodyPr>
          <a:lstStyle/>
          <a:p>
            <a:pPr algn="ctr"/>
            <a:r>
              <a:rPr lang="en-US" sz="1600" b="1" dirty="0">
                <a:solidFill>
                  <a:srgbClr val="0033CC"/>
                </a:solidFill>
                <a:latin typeface="Times New Roman"/>
                <a:cs typeface="Times New Roman"/>
              </a:rPr>
              <a:t>S. van der Meer</a:t>
            </a:r>
          </a:p>
          <a:p>
            <a:pPr algn="ctr"/>
            <a:r>
              <a:rPr lang="en-US" sz="1600" b="1" dirty="0">
                <a:solidFill>
                  <a:srgbClr val="0033CC"/>
                </a:solidFill>
                <a:latin typeface="Times New Roman"/>
                <a:cs typeface="Times New Roman"/>
              </a:rPr>
              <a:t>1984 Nobel physics prize</a:t>
            </a:r>
          </a:p>
        </p:txBody>
      </p:sp>
      <p:sp>
        <p:nvSpPr>
          <p:cNvPr id="29705" name="Rectangle 11"/>
          <p:cNvSpPr>
            <a:spLocks noChangeArrowheads="1"/>
          </p:cNvSpPr>
          <p:nvPr/>
        </p:nvSpPr>
        <p:spPr bwMode="auto">
          <a:xfrm>
            <a:off x="2247900" y="1041400"/>
            <a:ext cx="4648200" cy="307777"/>
          </a:xfrm>
          <a:prstGeom prst="rect">
            <a:avLst/>
          </a:prstGeom>
          <a:noFill/>
          <a:ln w="9525">
            <a:noFill/>
            <a:miter lim="800000"/>
            <a:headEnd/>
            <a:tailEnd/>
          </a:ln>
        </p:spPr>
        <p:txBody>
          <a:bodyPr>
            <a:prstTxWarp prst="textNoShape">
              <a:avLst/>
            </a:prstTxWarp>
            <a:spAutoFit/>
          </a:bodyPr>
          <a:lstStyle/>
          <a:p>
            <a:r>
              <a:rPr lang="en-US" sz="1400" b="1" i="1">
                <a:solidFill>
                  <a:srgbClr val="0033CC"/>
                </a:solidFill>
                <a:latin typeface="Comic Sans MS"/>
                <a:cs typeface="Comic Sans MS"/>
              </a:rPr>
              <a:t>   </a:t>
            </a:r>
            <a:endParaRPr lang="en-US" sz="1600" b="1" i="1">
              <a:solidFill>
                <a:srgbClr val="0033CC"/>
              </a:solidFill>
              <a:latin typeface="Comic Sans MS"/>
              <a:cs typeface="Comic Sans MS"/>
            </a:endParaRPr>
          </a:p>
        </p:txBody>
      </p:sp>
      <p:sp>
        <p:nvSpPr>
          <p:cNvPr id="2" name="Rectangle 1"/>
          <p:cNvSpPr/>
          <p:nvPr/>
        </p:nvSpPr>
        <p:spPr>
          <a:xfrm>
            <a:off x="309033" y="6230324"/>
            <a:ext cx="5452533" cy="646331"/>
          </a:xfrm>
          <a:prstGeom prst="rect">
            <a:avLst/>
          </a:prstGeom>
        </p:spPr>
        <p:txBody>
          <a:bodyPr wrap="square">
            <a:spAutoFit/>
          </a:bodyPr>
          <a:lstStyle/>
          <a:p>
            <a:r>
              <a:rPr lang="en-US" sz="1200">
                <a:latin typeface="Times New Roman"/>
                <a:cs typeface="Times New Roman"/>
              </a:rPr>
              <a:t>S. van der Meer, Rev. </a:t>
            </a:r>
            <a:r>
              <a:rPr lang="en-US" sz="1200" err="1">
                <a:latin typeface="Times New Roman"/>
                <a:cs typeface="Times New Roman"/>
              </a:rPr>
              <a:t>Mod.Phys</a:t>
            </a:r>
            <a:r>
              <a:rPr lang="en-US" sz="1200">
                <a:latin typeface="Times New Roman"/>
                <a:cs typeface="Times New Roman"/>
              </a:rPr>
              <a:t>. 57, (1985) p.689</a:t>
            </a:r>
          </a:p>
          <a:p>
            <a:r>
              <a:rPr lang="en-US" sz="1200">
                <a:latin typeface="Times New Roman"/>
                <a:cs typeface="Times New Roman"/>
              </a:rPr>
              <a:t>S. van der Meer, 1972, Stochastic cooling of betatron oscillations is ISR, CERN/ISR-PO/72-31</a:t>
            </a:r>
          </a:p>
        </p:txBody>
      </p:sp>
      <p:sp>
        <p:nvSpPr>
          <p:cNvPr id="3" name="Slide Number Placeholder 2"/>
          <p:cNvSpPr>
            <a:spLocks noGrp="1"/>
          </p:cNvSpPr>
          <p:nvPr>
            <p:ph type="sldNum" sz="quarter" idx="12"/>
          </p:nvPr>
        </p:nvSpPr>
        <p:spPr/>
        <p:txBody>
          <a:bodyPr/>
          <a:lstStyle/>
          <a:p>
            <a:pPr>
              <a:defRPr/>
            </a:pPr>
            <a:fld id="{714304E9-952C-F240-8AF5-88D2F13AE380}" type="slidenum">
              <a:rPr lang="en-US" smtClean="0"/>
              <a:pPr>
                <a:defRPr/>
              </a:pPr>
              <a:t>37</a:t>
            </a:fld>
            <a:endParaRPr lang="en-US"/>
          </a:p>
        </p:txBody>
      </p:sp>
      <p:sp>
        <p:nvSpPr>
          <p:cNvPr id="14" name="Title 1"/>
          <p:cNvSpPr txBox="1">
            <a:spLocks/>
          </p:cNvSpPr>
          <p:nvPr/>
        </p:nvSpPr>
        <p:spPr>
          <a:xfrm>
            <a:off x="493275" y="22756"/>
            <a:ext cx="8328991" cy="786341"/>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b="0">
                <a:solidFill>
                  <a:srgbClr val="000090"/>
                </a:solidFill>
              </a:rPr>
              <a:t>Critical conditions for the stochastic cooler </a:t>
            </a:r>
          </a:p>
        </p:txBody>
      </p:sp>
      <p:sp>
        <p:nvSpPr>
          <p:cNvPr id="15" name="Content Placeholder 8"/>
          <p:cNvSpPr txBox="1">
            <a:spLocks/>
          </p:cNvSpPr>
          <p:nvPr/>
        </p:nvSpPr>
        <p:spPr>
          <a:xfrm>
            <a:off x="5968816" y="1349177"/>
            <a:ext cx="3056467" cy="41249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300"/>
              </a:spcBef>
              <a:buFont typeface="Wingdings" charset="2"/>
              <a:buChar char="ü"/>
            </a:pPr>
            <a:r>
              <a:rPr lang="en-US" sz="1400" b="1">
                <a:solidFill>
                  <a:srgbClr val="0000FF"/>
                </a:solidFill>
                <a:latin typeface="Times New Roman"/>
                <a:cs typeface="Times New Roman"/>
              </a:rPr>
              <a:t>Linearity:</a:t>
            </a:r>
            <a:r>
              <a:rPr lang="en-US" sz="1400">
                <a:solidFill>
                  <a:srgbClr val="FF0000"/>
                </a:solidFill>
                <a:latin typeface="Times New Roman"/>
                <a:cs typeface="Times New Roman"/>
              </a:rPr>
              <a:t> Amplifier must be linear</a:t>
            </a:r>
            <a:r>
              <a:rPr lang="en-US" sz="1400">
                <a:latin typeface="Times New Roman"/>
                <a:cs typeface="Times New Roman"/>
              </a:rPr>
              <a:t> (no saturation) and low noise</a:t>
            </a:r>
          </a:p>
          <a:p>
            <a:pPr marL="342900" indent="-342900">
              <a:lnSpc>
                <a:spcPct val="100000"/>
              </a:lnSpc>
              <a:spcBef>
                <a:spcPts val="300"/>
              </a:spcBef>
              <a:buFont typeface="Wingdings" charset="2"/>
              <a:buChar char="ü"/>
            </a:pPr>
            <a:r>
              <a:rPr lang="en-US" sz="1400" b="1">
                <a:solidFill>
                  <a:srgbClr val="0000FF"/>
                </a:solidFill>
                <a:latin typeface="Times New Roman"/>
                <a:cs typeface="Times New Roman"/>
              </a:rPr>
              <a:t>Overlapping: </a:t>
            </a:r>
            <a:r>
              <a:rPr lang="en-US" sz="1400">
                <a:solidFill>
                  <a:srgbClr val="FF0000"/>
                </a:solidFill>
                <a:latin typeface="Times New Roman"/>
                <a:cs typeface="Times New Roman"/>
              </a:rPr>
              <a:t>Amplified signal induced by individual particle in the modulator (pick-up, sensor) must overlap with the particle in the kicker</a:t>
            </a:r>
          </a:p>
          <a:p>
            <a:pPr marL="342900" indent="-342900">
              <a:lnSpc>
                <a:spcPct val="100000"/>
              </a:lnSpc>
              <a:spcBef>
                <a:spcPts val="300"/>
              </a:spcBef>
              <a:buFont typeface="Wingdings" charset="2"/>
              <a:buChar char="ü"/>
            </a:pPr>
            <a:r>
              <a:rPr lang="en-US" sz="1400" b="1">
                <a:solidFill>
                  <a:srgbClr val="0000FF"/>
                </a:solidFill>
                <a:latin typeface="Times New Roman"/>
                <a:cs typeface="Times New Roman"/>
              </a:rPr>
              <a:t>Bandwidth:</a:t>
            </a:r>
            <a:r>
              <a:rPr lang="en-US" sz="1400">
                <a:solidFill>
                  <a:srgbClr val="FF0000"/>
                </a:solidFill>
                <a:latin typeface="Times New Roman"/>
                <a:cs typeface="Times New Roman"/>
              </a:rPr>
              <a:t> Does not matter how high is the gain of  amplifier, cooling decrement per turn can not exceed 1/N</a:t>
            </a:r>
            <a:r>
              <a:rPr lang="en-US" sz="1400" baseline="-25000">
                <a:solidFill>
                  <a:srgbClr val="FF0000"/>
                </a:solidFill>
                <a:latin typeface="Times New Roman"/>
                <a:cs typeface="Times New Roman"/>
              </a:rPr>
              <a:t>s</a:t>
            </a:r>
            <a:r>
              <a:rPr lang="en-US" sz="1400">
                <a:solidFill>
                  <a:srgbClr val="FF0000"/>
                </a:solidFill>
                <a:latin typeface="Times New Roman"/>
                <a:cs typeface="Times New Roman"/>
              </a:rPr>
              <a:t>, where is number of the particles in fitting inside the response time of the system: </a:t>
            </a:r>
            <a:r>
              <a:rPr lang="el-GR" sz="1400">
                <a:solidFill>
                  <a:srgbClr val="FF0000"/>
                </a:solidFill>
                <a:latin typeface="Times New Roman"/>
                <a:cs typeface="Times New Roman"/>
              </a:rPr>
              <a:t>τ</a:t>
            </a:r>
            <a:r>
              <a:rPr lang="en-US" sz="1400">
                <a:solidFill>
                  <a:srgbClr val="FF0000"/>
                </a:solidFill>
                <a:latin typeface="Times New Roman"/>
                <a:cs typeface="Times New Roman"/>
              </a:rPr>
              <a:t>~ 1/</a:t>
            </a:r>
            <a:r>
              <a:rPr lang="el-GR" sz="1400">
                <a:solidFill>
                  <a:srgbClr val="FF0000"/>
                </a:solidFill>
                <a:latin typeface="Times New Roman"/>
                <a:cs typeface="Times New Roman"/>
              </a:rPr>
              <a:t>Δ</a:t>
            </a:r>
            <a:r>
              <a:rPr lang="en-US" sz="1400">
                <a:solidFill>
                  <a:srgbClr val="FF0000"/>
                </a:solidFill>
                <a:latin typeface="Times New Roman"/>
                <a:cs typeface="Times New Roman"/>
              </a:rPr>
              <a:t>f</a:t>
            </a:r>
          </a:p>
          <a:p>
            <a:pPr marL="342900" indent="-342900">
              <a:lnSpc>
                <a:spcPct val="100000"/>
              </a:lnSpc>
              <a:spcBef>
                <a:spcPts val="300"/>
              </a:spcBef>
              <a:buFont typeface="Wingdings" charset="2"/>
              <a:buChar char="ü"/>
            </a:pPr>
            <a:r>
              <a:rPr lang="en-US" sz="1400" b="1">
                <a:solidFill>
                  <a:srgbClr val="0000FF"/>
                </a:solidFill>
                <a:latin typeface="Times New Roman"/>
                <a:cs typeface="Times New Roman"/>
              </a:rPr>
              <a:t>Noise:</a:t>
            </a:r>
            <a:r>
              <a:rPr lang="en-US" sz="1400">
                <a:solidFill>
                  <a:srgbClr val="FF0000"/>
                </a:solidFill>
                <a:latin typeface="Times New Roman"/>
                <a:cs typeface="Times New Roman"/>
              </a:rPr>
              <a:t> Noise of the amplifier reduces attainable cooling rate beyond that limited by the amplifier bandwidth </a:t>
            </a:r>
          </a:p>
          <a:p>
            <a:pPr marL="342900" indent="-342900">
              <a:lnSpc>
                <a:spcPct val="100000"/>
              </a:lnSpc>
              <a:spcBef>
                <a:spcPts val="300"/>
              </a:spcBef>
              <a:buFont typeface="Wingdings" charset="2"/>
              <a:buChar char="ü"/>
            </a:pPr>
            <a:endParaRPr lang="en-US" sz="1400">
              <a:solidFill>
                <a:srgbClr val="0000FF"/>
              </a:solidFill>
              <a:latin typeface="Times New Roman"/>
              <a:cs typeface="Times New Roman"/>
            </a:endParaRPr>
          </a:p>
          <a:p>
            <a:pPr marL="457200" lvl="1" indent="0">
              <a:lnSpc>
                <a:spcPct val="100000"/>
              </a:lnSpc>
              <a:spcBef>
                <a:spcPts val="300"/>
              </a:spcBef>
              <a:buNone/>
            </a:pPr>
            <a:endParaRPr lang="en-US" sz="1400">
              <a:latin typeface="Times New Roman"/>
              <a:cs typeface="Times New Roman"/>
            </a:endParaRPr>
          </a:p>
        </p:txBody>
      </p:sp>
      <p:graphicFrame>
        <p:nvGraphicFramePr>
          <p:cNvPr id="16" name="Object 2"/>
          <p:cNvGraphicFramePr>
            <a:graphicFrameLocks noChangeAspect="1"/>
          </p:cNvGraphicFramePr>
          <p:nvPr>
            <p:extLst>
              <p:ext uri="{D42A27DB-BD31-4B8C-83A1-F6EECF244321}">
                <p14:modId xmlns:p14="http://schemas.microsoft.com/office/powerpoint/2010/main" val="1989976139"/>
              </p:ext>
            </p:extLst>
          </p:nvPr>
        </p:nvGraphicFramePr>
        <p:xfrm>
          <a:off x="4342414" y="528852"/>
          <a:ext cx="2489272" cy="560489"/>
        </p:xfrm>
        <a:graphic>
          <a:graphicData uri="http://schemas.openxmlformats.org/presentationml/2006/ole">
            <mc:AlternateContent xmlns:mc="http://schemas.openxmlformats.org/markup-compatibility/2006">
              <mc:Choice xmlns:v="urn:schemas-microsoft-com:vml" Requires="v">
                <p:oleObj spid="_x0000_s93278" name="Equation" r:id="rId8" imgW="2032000" imgH="457200" progId="Equation.DSMT4">
                  <p:embed/>
                </p:oleObj>
              </mc:Choice>
              <mc:Fallback>
                <p:oleObj name="Equation" r:id="rId8" imgW="2032000" imgH="457200" progId="Equation.DSMT4">
                  <p:embed/>
                  <p:pic>
                    <p:nvPicPr>
                      <p:cNvPr id="16" name="Object 2"/>
                      <p:cNvPicPr>
                        <a:picLocks noChangeAspect="1" noChangeArrowheads="1"/>
                      </p:cNvPicPr>
                      <p:nvPr/>
                    </p:nvPicPr>
                    <p:blipFill>
                      <a:blip r:embed="rId9"/>
                      <a:srcRect/>
                      <a:stretch>
                        <a:fillRect/>
                      </a:stretch>
                    </p:blipFill>
                    <p:spPr bwMode="auto">
                      <a:xfrm>
                        <a:off x="4342414" y="528852"/>
                        <a:ext cx="2489272" cy="560489"/>
                      </a:xfrm>
                      <a:prstGeom prst="rect">
                        <a:avLst/>
                      </a:prstGeom>
                      <a:noFill/>
                      <a:effectLst/>
                    </p:spPr>
                  </p:pic>
                </p:oleObj>
              </mc:Fallback>
            </mc:AlternateContent>
          </a:graphicData>
        </a:graphic>
      </p:graphicFrame>
      <p:graphicFrame>
        <p:nvGraphicFramePr>
          <p:cNvPr id="17" name="Object 5"/>
          <p:cNvGraphicFramePr>
            <a:graphicFrameLocks noChangeAspect="1"/>
          </p:cNvGraphicFramePr>
          <p:nvPr>
            <p:extLst>
              <p:ext uri="{D42A27DB-BD31-4B8C-83A1-F6EECF244321}">
                <p14:modId xmlns:p14="http://schemas.microsoft.com/office/powerpoint/2010/main" val="1412471857"/>
              </p:ext>
            </p:extLst>
          </p:nvPr>
        </p:nvGraphicFramePr>
        <p:xfrm>
          <a:off x="309563" y="4029075"/>
          <a:ext cx="5051425" cy="1146175"/>
        </p:xfrm>
        <a:graphic>
          <a:graphicData uri="http://schemas.openxmlformats.org/presentationml/2006/ole">
            <mc:AlternateContent xmlns:mc="http://schemas.openxmlformats.org/markup-compatibility/2006">
              <mc:Choice xmlns:v="urn:schemas-microsoft-com:vml" Requires="v">
                <p:oleObj spid="_x0000_s93279" name="Equation" r:id="rId10" imgW="4318000" imgH="977900" progId="Equation.DSMT4">
                  <p:embed/>
                </p:oleObj>
              </mc:Choice>
              <mc:Fallback>
                <p:oleObj name="Equation" r:id="rId10" imgW="4318000" imgH="977900" progId="Equation.DSMT4">
                  <p:embed/>
                  <p:pic>
                    <p:nvPicPr>
                      <p:cNvPr id="17" name="Object 5"/>
                      <p:cNvPicPr>
                        <a:picLocks noChangeAspect="1" noChangeArrowheads="1"/>
                      </p:cNvPicPr>
                      <p:nvPr/>
                    </p:nvPicPr>
                    <p:blipFill>
                      <a:blip r:embed="rId11"/>
                      <a:srcRect/>
                      <a:stretch>
                        <a:fillRect/>
                      </a:stretch>
                    </p:blipFill>
                    <p:spPr bwMode="auto">
                      <a:xfrm>
                        <a:off x="309563" y="4029075"/>
                        <a:ext cx="5051425" cy="1146175"/>
                      </a:xfrm>
                      <a:prstGeom prst="rect">
                        <a:avLst/>
                      </a:prstGeom>
                      <a:noFill/>
                      <a:effectLst/>
                    </p:spPr>
                  </p:pic>
                </p:oleObj>
              </mc:Fallback>
            </mc:AlternateContent>
          </a:graphicData>
        </a:graphic>
      </p:graphicFrame>
      <p:graphicFrame>
        <p:nvGraphicFramePr>
          <p:cNvPr id="18" name="Object 11"/>
          <p:cNvGraphicFramePr>
            <a:graphicFrameLocks noChangeAspect="1"/>
          </p:cNvGraphicFramePr>
          <p:nvPr>
            <p:extLst>
              <p:ext uri="{D42A27DB-BD31-4B8C-83A1-F6EECF244321}">
                <p14:modId xmlns:p14="http://schemas.microsoft.com/office/powerpoint/2010/main" val="2859500740"/>
              </p:ext>
            </p:extLst>
          </p:nvPr>
        </p:nvGraphicFramePr>
        <p:xfrm>
          <a:off x="118717" y="5278438"/>
          <a:ext cx="5768975" cy="654050"/>
        </p:xfrm>
        <a:graphic>
          <a:graphicData uri="http://schemas.openxmlformats.org/presentationml/2006/ole">
            <mc:AlternateContent xmlns:mc="http://schemas.openxmlformats.org/markup-compatibility/2006">
              <mc:Choice xmlns:v="urn:schemas-microsoft-com:vml" Requires="v">
                <p:oleObj spid="_x0000_s93280" name="Equation" r:id="rId12" imgW="4483100" imgH="508000" progId="Equation.DSMT4">
                  <p:embed/>
                </p:oleObj>
              </mc:Choice>
              <mc:Fallback>
                <p:oleObj name="Equation" r:id="rId12" imgW="4483100" imgH="508000" progId="Equation.DSMT4">
                  <p:embed/>
                  <p:pic>
                    <p:nvPicPr>
                      <p:cNvPr id="18" name="Object 11"/>
                      <p:cNvPicPr>
                        <a:picLocks noChangeAspect="1" noChangeArrowheads="1"/>
                      </p:cNvPicPr>
                      <p:nvPr/>
                    </p:nvPicPr>
                    <p:blipFill>
                      <a:blip r:embed="rId13"/>
                      <a:srcRect/>
                      <a:stretch>
                        <a:fillRect/>
                      </a:stretch>
                    </p:blipFill>
                    <p:spPr bwMode="auto">
                      <a:xfrm>
                        <a:off x="118717" y="5278438"/>
                        <a:ext cx="5768975" cy="654050"/>
                      </a:xfrm>
                      <a:prstGeom prst="rect">
                        <a:avLst/>
                      </a:prstGeom>
                      <a:noFill/>
                    </p:spPr>
                  </p:pic>
                </p:oleObj>
              </mc:Fallback>
            </mc:AlternateContent>
          </a:graphicData>
        </a:graphic>
      </p:graphicFrame>
      <p:sp>
        <p:nvSpPr>
          <p:cNvPr id="5" name="Rectangle 4"/>
          <p:cNvSpPr/>
          <p:nvPr/>
        </p:nvSpPr>
        <p:spPr>
          <a:xfrm>
            <a:off x="6188050" y="5781903"/>
            <a:ext cx="2646917" cy="830997"/>
          </a:xfrm>
          <a:prstGeom prst="rect">
            <a:avLst/>
          </a:prstGeom>
        </p:spPr>
        <p:txBody>
          <a:bodyPr wrap="square">
            <a:spAutoFit/>
          </a:bodyPr>
          <a:lstStyle/>
          <a:p>
            <a:pPr algn="ctr">
              <a:lnSpc>
                <a:spcPct val="100000"/>
              </a:lnSpc>
              <a:spcBef>
                <a:spcPts val="300"/>
              </a:spcBef>
            </a:pPr>
            <a:r>
              <a:rPr lang="en-US" sz="1600">
                <a:solidFill>
                  <a:srgbClr val="0000FF"/>
                </a:solidFill>
                <a:latin typeface="Times New Roman"/>
                <a:cs typeface="Times New Roman"/>
              </a:rPr>
              <a:t>RF stochastic cooling is reaching its limits at bandwidth ~ 10 GHz</a:t>
            </a:r>
          </a:p>
        </p:txBody>
      </p:sp>
    </p:spTree>
    <p:extLst>
      <p:ext uri="{BB962C8B-B14F-4D97-AF65-F5344CB8AC3E}">
        <p14:creationId xmlns:p14="http://schemas.microsoft.com/office/powerpoint/2010/main" val="3870250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4" y="66738"/>
            <a:ext cx="8328991" cy="657324"/>
          </a:xfrm>
        </p:spPr>
        <p:txBody>
          <a:bodyPr>
            <a:normAutofit/>
          </a:bodyPr>
          <a:lstStyle/>
          <a:p>
            <a:pPr algn="ctr"/>
            <a:r>
              <a:rPr lang="en-US">
                <a:solidFill>
                  <a:srgbClr val="000090"/>
                </a:solidFill>
              </a:rPr>
              <a:t>What can be tested experimentally?</a:t>
            </a:r>
          </a:p>
        </p:txBody>
      </p:sp>
      <p:pic>
        <p:nvPicPr>
          <p:cNvPr id="45" name="Picture 44">
            <a:extLst>
              <a:ext uri="{FF2B5EF4-FFF2-40B4-BE49-F238E27FC236}">
                <a16:creationId xmlns:a16="http://schemas.microsoft.com/office/drawing/2014/main" id="{E0E71AF2-49B3-1E4B-ADAC-D8B6F1D5C545}"/>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785" y="2391138"/>
            <a:ext cx="3812896" cy="827807"/>
          </a:xfrm>
          <a:prstGeom prst="rect">
            <a:avLst/>
          </a:prstGeom>
          <a:noFill/>
          <a:ln>
            <a:noFill/>
          </a:ln>
        </p:spPr>
      </p:pic>
      <p:pic>
        <p:nvPicPr>
          <p:cNvPr id="46" name="Picture 45">
            <a:extLst>
              <a:ext uri="{FF2B5EF4-FFF2-40B4-BE49-F238E27FC236}">
                <a16:creationId xmlns:a16="http://schemas.microsoft.com/office/drawing/2014/main" id="{8ABD68C1-8566-0348-B875-D4ACDB38850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80352" y="4494557"/>
            <a:ext cx="3812896" cy="918780"/>
          </a:xfrm>
          <a:prstGeom prst="rect">
            <a:avLst/>
          </a:prstGeom>
          <a:noFill/>
          <a:ln>
            <a:noFill/>
          </a:ln>
        </p:spPr>
      </p:pic>
      <p:pic>
        <p:nvPicPr>
          <p:cNvPr id="47" name="Picture 46">
            <a:extLst>
              <a:ext uri="{FF2B5EF4-FFF2-40B4-BE49-F238E27FC236}">
                <a16:creationId xmlns:a16="http://schemas.microsoft.com/office/drawing/2014/main" id="{7DC1FE95-D3EE-634B-A98B-F20887AF2623}"/>
              </a:ext>
            </a:extLst>
          </p:cNvPr>
          <p:cNvPicPr/>
          <p:nvPr/>
        </p:nvPicPr>
        <p:blipFill>
          <a:blip r:embed="rId4"/>
          <a:stretch>
            <a:fillRect/>
          </a:stretch>
        </p:blipFill>
        <p:spPr>
          <a:xfrm>
            <a:off x="136260" y="3555408"/>
            <a:ext cx="3867749" cy="723974"/>
          </a:xfrm>
          <a:prstGeom prst="rect">
            <a:avLst/>
          </a:prstGeom>
        </p:spPr>
      </p:pic>
      <p:pic>
        <p:nvPicPr>
          <p:cNvPr id="13" name="Picture 12">
            <a:extLst>
              <a:ext uri="{FF2B5EF4-FFF2-40B4-BE49-F238E27FC236}">
                <a16:creationId xmlns:a16="http://schemas.microsoft.com/office/drawing/2014/main" id="{4AE3B13B-5621-3C4D-AE63-B4CE73DD1E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9688" y="1274717"/>
            <a:ext cx="4855342" cy="772289"/>
          </a:xfrm>
          <a:prstGeom prst="rect">
            <a:avLst/>
          </a:prstGeom>
        </p:spPr>
      </p:pic>
      <p:cxnSp>
        <p:nvCxnSpPr>
          <p:cNvPr id="20" name="Straight Connector 19">
            <a:extLst>
              <a:ext uri="{FF2B5EF4-FFF2-40B4-BE49-F238E27FC236}">
                <a16:creationId xmlns:a16="http://schemas.microsoft.com/office/drawing/2014/main" id="{AF78BAED-0D79-5449-B961-FF37C1E563BB}"/>
              </a:ext>
            </a:extLst>
          </p:cNvPr>
          <p:cNvCxnSpPr>
            <a:cxnSpLocks/>
          </p:cNvCxnSpPr>
          <p:nvPr/>
        </p:nvCxnSpPr>
        <p:spPr>
          <a:xfrm>
            <a:off x="4199688" y="1495602"/>
            <a:ext cx="4855342" cy="0"/>
          </a:xfrm>
          <a:prstGeom prst="line">
            <a:avLst/>
          </a:prstGeom>
          <a:ln w="57150">
            <a:solidFill>
              <a:srgbClr val="FFFF00">
                <a:alpha val="33000"/>
              </a:srgb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4F909D8-B99A-6F4A-9DE6-132828C5B0B9}"/>
              </a:ext>
            </a:extLst>
          </p:cNvPr>
          <p:cNvSpPr/>
          <p:nvPr/>
        </p:nvSpPr>
        <p:spPr>
          <a:xfrm>
            <a:off x="4443977" y="1672964"/>
            <a:ext cx="2000612" cy="523220"/>
          </a:xfrm>
          <a:prstGeom prst="rect">
            <a:avLst/>
          </a:prstGeom>
        </p:spPr>
        <p:txBody>
          <a:bodyPr wrap="none">
            <a:spAutoFit/>
          </a:bodyPr>
          <a:lstStyle/>
          <a:p>
            <a:pPr algn="ctr"/>
            <a:r>
              <a:rPr lang="en-US" sz="1400">
                <a:solidFill>
                  <a:srgbClr val="000090"/>
                </a:solidFill>
                <a:latin typeface="Times New Roman"/>
                <a:cs typeface="Times New Roman"/>
              </a:rPr>
              <a:t>High gain FEL amplifier </a:t>
            </a:r>
          </a:p>
          <a:p>
            <a:pPr algn="ctr"/>
            <a:r>
              <a:rPr lang="en-US" sz="1400">
                <a:solidFill>
                  <a:srgbClr val="000090"/>
                </a:solidFill>
                <a:latin typeface="Times New Roman"/>
                <a:cs typeface="Times New Roman"/>
              </a:rPr>
              <a:t>with low-a</a:t>
            </a:r>
            <a:r>
              <a:rPr lang="en-US" sz="1400" baseline="-25000">
                <a:solidFill>
                  <a:srgbClr val="000090"/>
                </a:solidFill>
                <a:latin typeface="Times New Roman"/>
                <a:cs typeface="Times New Roman"/>
              </a:rPr>
              <a:t>w</a:t>
            </a:r>
            <a:r>
              <a:rPr lang="en-US" sz="1400">
                <a:solidFill>
                  <a:srgbClr val="000090"/>
                </a:solidFill>
                <a:latin typeface="Times New Roman"/>
                <a:cs typeface="Times New Roman"/>
              </a:rPr>
              <a:t> wigglers</a:t>
            </a:r>
            <a:endParaRPr lang="en-US" sz="1400"/>
          </a:p>
        </p:txBody>
      </p:sp>
      <p:sp>
        <p:nvSpPr>
          <p:cNvPr id="29" name="Rectangle 28">
            <a:extLst>
              <a:ext uri="{FF2B5EF4-FFF2-40B4-BE49-F238E27FC236}">
                <a16:creationId xmlns:a16="http://schemas.microsoft.com/office/drawing/2014/main" id="{0E78837C-3321-A046-A6BF-CEA31AD663DD}"/>
              </a:ext>
            </a:extLst>
          </p:cNvPr>
          <p:cNvSpPr/>
          <p:nvPr/>
        </p:nvSpPr>
        <p:spPr>
          <a:xfrm>
            <a:off x="8172809" y="2558209"/>
            <a:ext cx="184731" cy="369332"/>
          </a:xfrm>
          <a:prstGeom prst="rect">
            <a:avLst/>
          </a:prstGeom>
        </p:spPr>
        <p:txBody>
          <a:bodyPr wrap="none">
            <a:spAutoFit/>
          </a:bodyPr>
          <a:lstStyle/>
          <a:p>
            <a:pPr algn="ctr"/>
            <a:endParaRPr lang="en-US"/>
          </a:p>
        </p:txBody>
      </p:sp>
      <p:pic>
        <p:nvPicPr>
          <p:cNvPr id="28" name="Picture 7">
            <a:extLst>
              <a:ext uri="{FF2B5EF4-FFF2-40B4-BE49-F238E27FC236}">
                <a16:creationId xmlns:a16="http://schemas.microsoft.com/office/drawing/2014/main" id="{177C7187-CC2E-3048-9606-94BDEDABEDA6}"/>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4904" y="1278865"/>
            <a:ext cx="3666094" cy="596878"/>
          </a:xfrm>
          <a:prstGeom prst="rect">
            <a:avLst/>
          </a:prstGeom>
          <a:noFill/>
          <a:ln w="9525">
            <a:noFill/>
            <a:miter lim="800000"/>
            <a:headEnd/>
            <a:tailEnd/>
          </a:ln>
        </p:spPr>
      </p:pic>
      <p:sp>
        <p:nvSpPr>
          <p:cNvPr id="31" name="Rectangle 30">
            <a:extLst>
              <a:ext uri="{FF2B5EF4-FFF2-40B4-BE49-F238E27FC236}">
                <a16:creationId xmlns:a16="http://schemas.microsoft.com/office/drawing/2014/main" id="{658359BA-F542-E246-BA53-6E8491507199}"/>
              </a:ext>
            </a:extLst>
          </p:cNvPr>
          <p:cNvSpPr/>
          <p:nvPr/>
        </p:nvSpPr>
        <p:spPr>
          <a:xfrm>
            <a:off x="4130045" y="2394249"/>
            <a:ext cx="4924986" cy="830997"/>
          </a:xfrm>
          <a:prstGeom prst="rect">
            <a:avLst/>
          </a:prstGeom>
          <a:ln w="38100">
            <a:solidFill>
              <a:srgbClr val="FF0000"/>
            </a:solidFill>
          </a:ln>
        </p:spPr>
        <p:txBody>
          <a:bodyPr wrap="square">
            <a:spAutoFit/>
          </a:bodyPr>
          <a:lstStyle/>
          <a:p>
            <a:pPr algn="ctr"/>
            <a:r>
              <a:rPr lang="en-US" sz="1600">
                <a:solidFill>
                  <a:srgbClr val="FF0000"/>
                </a:solidFill>
                <a:latin typeface="Times New Roman"/>
                <a:cs typeface="Times New Roman"/>
              </a:rPr>
              <a:t>Cooling test would require significant modification of the RHIC lattice &amp; superconducting magnets with cost exceeding $20M.</a:t>
            </a:r>
          </a:p>
        </p:txBody>
      </p:sp>
      <p:pic>
        <p:nvPicPr>
          <p:cNvPr id="34" name="Picture 33" descr="0021m0003-a.jpg">
            <a:extLst>
              <a:ext uri="{FF2B5EF4-FFF2-40B4-BE49-F238E27FC236}">
                <a16:creationId xmlns:a16="http://schemas.microsoft.com/office/drawing/2014/main" id="{EAB53EE2-A6F0-F545-8101-4DC0008026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8174" y="3641141"/>
            <a:ext cx="4945826" cy="561925"/>
          </a:xfrm>
          <a:prstGeom prst="rect">
            <a:avLst/>
          </a:prstGeom>
        </p:spPr>
      </p:pic>
      <p:sp>
        <p:nvSpPr>
          <p:cNvPr id="35" name="Rectangle 34">
            <a:extLst>
              <a:ext uri="{FF2B5EF4-FFF2-40B4-BE49-F238E27FC236}">
                <a16:creationId xmlns:a16="http://schemas.microsoft.com/office/drawing/2014/main" id="{72B42F06-CAF5-724A-BF2D-AE56E3361781}"/>
              </a:ext>
            </a:extLst>
          </p:cNvPr>
          <p:cNvSpPr/>
          <p:nvPr/>
        </p:nvSpPr>
        <p:spPr>
          <a:xfrm>
            <a:off x="4762045" y="3797320"/>
            <a:ext cx="1364476" cy="523220"/>
          </a:xfrm>
          <a:prstGeom prst="rect">
            <a:avLst/>
          </a:prstGeom>
        </p:spPr>
        <p:txBody>
          <a:bodyPr wrap="none">
            <a:spAutoFit/>
          </a:bodyPr>
          <a:lstStyle/>
          <a:p>
            <a:pPr algn="ctr"/>
            <a:r>
              <a:rPr lang="en-US" sz="1400" dirty="0">
                <a:solidFill>
                  <a:srgbClr val="000090"/>
                </a:solidFill>
                <a:latin typeface="Times New Roman"/>
                <a:cs typeface="Times New Roman"/>
              </a:rPr>
              <a:t>Plasma-Cascade</a:t>
            </a:r>
          </a:p>
          <a:p>
            <a:pPr algn="ctr"/>
            <a:r>
              <a:rPr lang="en-US" sz="1400" dirty="0">
                <a:solidFill>
                  <a:srgbClr val="000090"/>
                </a:solidFill>
                <a:latin typeface="Times New Roman"/>
                <a:cs typeface="Times New Roman"/>
              </a:rPr>
              <a:t>Amplifier</a:t>
            </a:r>
            <a:endParaRPr lang="en-US" sz="1400" dirty="0"/>
          </a:p>
        </p:txBody>
      </p:sp>
      <p:cxnSp>
        <p:nvCxnSpPr>
          <p:cNvPr id="36" name="Straight Connector 35">
            <a:extLst>
              <a:ext uri="{FF2B5EF4-FFF2-40B4-BE49-F238E27FC236}">
                <a16:creationId xmlns:a16="http://schemas.microsoft.com/office/drawing/2014/main" id="{3890CB79-21C6-1B45-962A-CE7B1FF139D9}"/>
              </a:ext>
            </a:extLst>
          </p:cNvPr>
          <p:cNvCxnSpPr>
            <a:cxnSpLocks/>
          </p:cNvCxnSpPr>
          <p:nvPr/>
        </p:nvCxnSpPr>
        <p:spPr>
          <a:xfrm>
            <a:off x="4156360" y="3732559"/>
            <a:ext cx="4945826" cy="0"/>
          </a:xfrm>
          <a:prstGeom prst="line">
            <a:avLst/>
          </a:prstGeom>
          <a:ln w="57150">
            <a:solidFill>
              <a:srgbClr val="FFFF00">
                <a:alpha val="33000"/>
              </a:srgb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6443A3D-970A-C24C-8A16-91B44AA73012}"/>
              </a:ext>
            </a:extLst>
          </p:cNvPr>
          <p:cNvSpPr/>
          <p:nvPr/>
        </p:nvSpPr>
        <p:spPr>
          <a:xfrm>
            <a:off x="6940012" y="3298467"/>
            <a:ext cx="1864613" cy="369332"/>
          </a:xfrm>
          <a:prstGeom prst="rect">
            <a:avLst/>
          </a:prstGeom>
        </p:spPr>
        <p:txBody>
          <a:bodyPr wrap="none">
            <a:spAutoFit/>
          </a:bodyPr>
          <a:lstStyle/>
          <a:p>
            <a:r>
              <a:rPr lang="en-US" dirty="0">
                <a:solidFill>
                  <a:srgbClr val="000090"/>
                </a:solidFill>
                <a:latin typeface="Times New Roman"/>
                <a:cs typeface="Times New Roman"/>
              </a:rPr>
              <a:t>RHIC Runs 20-22</a:t>
            </a:r>
            <a:endParaRPr lang="en-US" dirty="0"/>
          </a:p>
        </p:txBody>
      </p:sp>
      <p:sp>
        <p:nvSpPr>
          <p:cNvPr id="18" name="Rectangle 17">
            <a:extLst>
              <a:ext uri="{FF2B5EF4-FFF2-40B4-BE49-F238E27FC236}">
                <a16:creationId xmlns:a16="http://schemas.microsoft.com/office/drawing/2014/main" id="{F4AA089D-3A1A-2544-BC14-C6080B6FCBC4}"/>
              </a:ext>
            </a:extLst>
          </p:cNvPr>
          <p:cNvSpPr/>
          <p:nvPr/>
        </p:nvSpPr>
        <p:spPr>
          <a:xfrm>
            <a:off x="4156360" y="4522795"/>
            <a:ext cx="4924986" cy="830997"/>
          </a:xfrm>
          <a:prstGeom prst="rect">
            <a:avLst/>
          </a:prstGeom>
          <a:ln w="38100">
            <a:solidFill>
              <a:srgbClr val="FF0000"/>
            </a:solidFill>
          </a:ln>
        </p:spPr>
        <p:txBody>
          <a:bodyPr wrap="square">
            <a:spAutoFit/>
          </a:bodyPr>
          <a:lstStyle/>
          <a:p>
            <a:pPr algn="ctr"/>
            <a:r>
              <a:rPr lang="en-US" sz="1600">
                <a:solidFill>
                  <a:srgbClr val="FF0000"/>
                </a:solidFill>
                <a:latin typeface="Times New Roman"/>
                <a:cs typeface="Times New Roman"/>
              </a:rPr>
              <a:t>Cooling test would require significant modification of the RHIC lattice &amp; superconducting magnets with cost exceeding $20M</a:t>
            </a:r>
          </a:p>
        </p:txBody>
      </p:sp>
      <p:sp>
        <p:nvSpPr>
          <p:cNvPr id="25" name="Rectangle 24">
            <a:extLst>
              <a:ext uri="{FF2B5EF4-FFF2-40B4-BE49-F238E27FC236}">
                <a16:creationId xmlns:a16="http://schemas.microsoft.com/office/drawing/2014/main" id="{4F1C0525-A9BB-AF47-8430-AC6EDE5DE992}"/>
              </a:ext>
            </a:extLst>
          </p:cNvPr>
          <p:cNvSpPr/>
          <p:nvPr/>
        </p:nvSpPr>
        <p:spPr>
          <a:xfrm>
            <a:off x="6661596" y="1054609"/>
            <a:ext cx="1467068" cy="369332"/>
          </a:xfrm>
          <a:prstGeom prst="rect">
            <a:avLst/>
          </a:prstGeom>
        </p:spPr>
        <p:txBody>
          <a:bodyPr wrap="none">
            <a:spAutoFit/>
          </a:bodyPr>
          <a:lstStyle/>
          <a:p>
            <a:r>
              <a:rPr lang="en-US">
                <a:solidFill>
                  <a:srgbClr val="000090"/>
                </a:solidFill>
                <a:latin typeface="Times New Roman"/>
                <a:cs typeface="Times New Roman"/>
              </a:rPr>
              <a:t>RHIC Run 18</a:t>
            </a:r>
            <a:endParaRPr lang="en-US"/>
          </a:p>
        </p:txBody>
      </p:sp>
      <p:sp>
        <p:nvSpPr>
          <p:cNvPr id="26" name="Rectangle 25">
            <a:extLst>
              <a:ext uri="{FF2B5EF4-FFF2-40B4-BE49-F238E27FC236}">
                <a16:creationId xmlns:a16="http://schemas.microsoft.com/office/drawing/2014/main" id="{3DA3AAD3-A327-7444-8FB8-149FDDFE5FCD}"/>
              </a:ext>
            </a:extLst>
          </p:cNvPr>
          <p:cNvSpPr/>
          <p:nvPr/>
        </p:nvSpPr>
        <p:spPr>
          <a:xfrm>
            <a:off x="1576847" y="3412014"/>
            <a:ext cx="1008609" cy="261610"/>
          </a:xfrm>
          <a:prstGeom prst="rect">
            <a:avLst/>
          </a:prstGeom>
        </p:spPr>
        <p:txBody>
          <a:bodyPr wrap="none">
            <a:spAutoFit/>
          </a:bodyPr>
          <a:lstStyle/>
          <a:p>
            <a:r>
              <a:rPr lang="en-US" sz="1100">
                <a:solidFill>
                  <a:srgbClr val="000090"/>
                </a:solidFill>
                <a:latin typeface="Times New Roman"/>
                <a:cs typeface="Times New Roman"/>
              </a:rPr>
              <a:t>PCA amplifier</a:t>
            </a:r>
            <a:endParaRPr lang="en-US" sz="1100"/>
          </a:p>
        </p:txBody>
      </p:sp>
    </p:spTree>
    <p:extLst>
      <p:ext uri="{BB962C8B-B14F-4D97-AF65-F5344CB8AC3E}">
        <p14:creationId xmlns:p14="http://schemas.microsoft.com/office/powerpoint/2010/main" val="20279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558F-D5E9-8B48-BEC2-102E0F1C88EF}"/>
              </a:ext>
            </a:extLst>
          </p:cNvPr>
          <p:cNvSpPr>
            <a:spLocks noGrp="1"/>
          </p:cNvSpPr>
          <p:nvPr>
            <p:ph type="title"/>
          </p:nvPr>
        </p:nvSpPr>
        <p:spPr>
          <a:xfrm>
            <a:off x="357809" y="219791"/>
            <a:ext cx="8328991" cy="664331"/>
          </a:xfrm>
        </p:spPr>
        <p:txBody>
          <a:bodyPr/>
          <a:lstStyle/>
          <a:p>
            <a:r>
              <a:rPr lang="en-US"/>
              <a:t>Sensitivity studies using SPACE</a:t>
            </a:r>
          </a:p>
        </p:txBody>
      </p:sp>
      <p:sp>
        <p:nvSpPr>
          <p:cNvPr id="4" name="Content Placeholder 3">
            <a:extLst>
              <a:ext uri="{FF2B5EF4-FFF2-40B4-BE49-F238E27FC236}">
                <a16:creationId xmlns:a16="http://schemas.microsoft.com/office/drawing/2014/main" id="{691AE34B-73EF-984D-BE9B-6696A7D5E1C1}"/>
              </a:ext>
            </a:extLst>
          </p:cNvPr>
          <p:cNvSpPr>
            <a:spLocks noGrp="1"/>
          </p:cNvSpPr>
          <p:nvPr>
            <p:ph idx="1"/>
          </p:nvPr>
        </p:nvSpPr>
        <p:spPr>
          <a:xfrm>
            <a:off x="0" y="753894"/>
            <a:ext cx="3932690" cy="3102998"/>
          </a:xfrm>
        </p:spPr>
        <p:txBody>
          <a:bodyPr>
            <a:normAutofit fontScale="70000" lnSpcReduction="20000"/>
          </a:bodyPr>
          <a:lstStyle/>
          <a:p>
            <a:r>
              <a:rPr lang="en-US" sz="2000"/>
              <a:t>Real electron beams are complex and imperfect</a:t>
            </a:r>
          </a:p>
          <a:p>
            <a:r>
              <a:rPr lang="en-US" sz="2000"/>
              <a:t>We are performing sensitivity studies of the PCA to various parameters of the beam as well as to the beam optics</a:t>
            </a:r>
          </a:p>
          <a:p>
            <a:r>
              <a:rPr lang="en-US" sz="2000"/>
              <a:t>The process is long and tedious with final goal to simulate PCA and </a:t>
            </a:r>
            <a:r>
              <a:rPr lang="en-US" sz="2000" err="1"/>
              <a:t>CeC</a:t>
            </a:r>
            <a:r>
              <a:rPr lang="en-US" sz="2000"/>
              <a:t> performance for measured beam parameters</a:t>
            </a:r>
          </a:p>
          <a:p>
            <a:r>
              <a:rPr lang="en-US" sz="2000"/>
              <a:t>We already found that PCA-based </a:t>
            </a:r>
            <a:r>
              <a:rPr lang="en-US" sz="2000" err="1"/>
              <a:t>CeC</a:t>
            </a:r>
            <a:r>
              <a:rPr lang="en-US" sz="2000"/>
              <a:t> required beam quality better than that sufficient for FEL-based </a:t>
            </a:r>
            <a:r>
              <a:rPr lang="en-US" sz="2000" err="1"/>
              <a:t>CeC</a:t>
            </a:r>
            <a:r>
              <a:rPr lang="en-US" sz="2000"/>
              <a:t>. The most stringent requirements are on the beam emittance (</a:t>
            </a:r>
            <a:r>
              <a:rPr lang="el-GR" sz="2000"/>
              <a:t>ε</a:t>
            </a:r>
            <a:r>
              <a:rPr lang="en-US" sz="2000" baseline="-25000"/>
              <a:t>n</a:t>
            </a:r>
            <a:r>
              <a:rPr lang="en-US" sz="2000"/>
              <a:t> ≤ 3.5 mm </a:t>
            </a:r>
            <a:r>
              <a:rPr lang="en-US" sz="2000" err="1"/>
              <a:t>mrad</a:t>
            </a:r>
            <a:r>
              <a:rPr lang="en-US" sz="2000"/>
              <a:t>) and energy spread (</a:t>
            </a:r>
            <a:r>
              <a:rPr lang="el-GR" sz="2000"/>
              <a:t>σ</a:t>
            </a:r>
            <a:r>
              <a:rPr lang="en-US" sz="2000" baseline="-25000"/>
              <a:t>E</a:t>
            </a:r>
            <a:r>
              <a:rPr lang="en-US" sz="2000"/>
              <a:t>/E ≤ 0.08%)</a:t>
            </a:r>
          </a:p>
          <a:p>
            <a:r>
              <a:rPr lang="en-US" sz="2000"/>
              <a:t>Dedicated code SPACE serves our needs very well, but we would like to have independent evaluation of PCA, for example, using VORPAL/VSIM code</a:t>
            </a:r>
          </a:p>
        </p:txBody>
      </p:sp>
      <p:graphicFrame>
        <p:nvGraphicFramePr>
          <p:cNvPr id="18" name="Table 17">
            <a:extLst>
              <a:ext uri="{FF2B5EF4-FFF2-40B4-BE49-F238E27FC236}">
                <a16:creationId xmlns:a16="http://schemas.microsoft.com/office/drawing/2014/main" id="{0681E40D-21A4-9346-89F8-83D1EEED2807}"/>
              </a:ext>
            </a:extLst>
          </p:cNvPr>
          <p:cNvGraphicFramePr>
            <a:graphicFrameLocks noGrp="1"/>
          </p:cNvGraphicFramePr>
          <p:nvPr>
            <p:extLst>
              <p:ext uri="{D42A27DB-BD31-4B8C-83A1-F6EECF244321}">
                <p14:modId xmlns:p14="http://schemas.microsoft.com/office/powerpoint/2010/main" val="187956091"/>
              </p:ext>
            </p:extLst>
          </p:nvPr>
        </p:nvGraphicFramePr>
        <p:xfrm>
          <a:off x="76060" y="3854439"/>
          <a:ext cx="3234240" cy="2783770"/>
        </p:xfrm>
        <a:graphic>
          <a:graphicData uri="http://schemas.openxmlformats.org/drawingml/2006/table">
            <a:tbl>
              <a:tblPr firstRow="1" bandRow="1">
                <a:tableStyleId>{5C22544A-7EE6-4342-B048-85BDC9FD1C3A}</a:tableStyleId>
              </a:tblPr>
              <a:tblGrid>
                <a:gridCol w="1885469">
                  <a:extLst>
                    <a:ext uri="{9D8B030D-6E8A-4147-A177-3AD203B41FA5}">
                      <a16:colId xmlns:a16="http://schemas.microsoft.com/office/drawing/2014/main" val="3252538603"/>
                    </a:ext>
                  </a:extLst>
                </a:gridCol>
                <a:gridCol w="1348771">
                  <a:extLst>
                    <a:ext uri="{9D8B030D-6E8A-4147-A177-3AD203B41FA5}">
                      <a16:colId xmlns:a16="http://schemas.microsoft.com/office/drawing/2014/main" val="1946719986"/>
                    </a:ext>
                  </a:extLst>
                </a:gridCol>
              </a:tblGrid>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Parameter</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663474088"/>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Species in RHIC</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Au</a:t>
                      </a:r>
                      <a:r>
                        <a:rPr lang="en-US" sz="1200" kern="1200" baseline="30000">
                          <a:effectLst/>
                          <a:latin typeface="Times New Roman" panose="02020603050405020304" pitchFamily="18" charset="0"/>
                          <a:cs typeface="Times New Roman" panose="02020603050405020304" pitchFamily="18" charset="0"/>
                        </a:rPr>
                        <a:t>+79</a:t>
                      </a:r>
                      <a:r>
                        <a:rPr lang="en-US" sz="1200" kern="1200">
                          <a:effectLst/>
                          <a:latin typeface="Times New Roman" panose="02020603050405020304" pitchFamily="18" charset="0"/>
                          <a:cs typeface="Times New Roman" panose="02020603050405020304" pitchFamily="18" charset="0"/>
                        </a:rPr>
                        <a:t> 26.5 GeV/u</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55975236"/>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Electron energy</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14.56 MeV</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256146967"/>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Charge per electron bunch</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0.6 </a:t>
                      </a:r>
                      <a:r>
                        <a:rPr lang="en-US" sz="1200" kern="1200" err="1">
                          <a:effectLst/>
                          <a:latin typeface="Times New Roman" panose="02020603050405020304" pitchFamily="18" charset="0"/>
                          <a:cs typeface="Times New Roman" panose="02020603050405020304" pitchFamily="18" charset="0"/>
                        </a:rPr>
                        <a:t>nC</a:t>
                      </a:r>
                      <a:r>
                        <a:rPr lang="en-US" sz="1200" kern="1200">
                          <a:effectLst/>
                          <a:latin typeface="Times New Roman" panose="02020603050405020304" pitchFamily="18" charset="0"/>
                          <a:cs typeface="Times New Roman" panose="02020603050405020304" pitchFamily="18" charset="0"/>
                        </a:rPr>
                        <a:t> - 2 </a:t>
                      </a:r>
                      <a:r>
                        <a:rPr lang="en-US" sz="1200" kern="1200" err="1">
                          <a:effectLst/>
                          <a:latin typeface="Times New Roman" panose="02020603050405020304" pitchFamily="18" charset="0"/>
                          <a:cs typeface="Times New Roman" panose="02020603050405020304" pitchFamily="18" charset="0"/>
                        </a:rPr>
                        <a:t>nC</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629747282"/>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Peak current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50 -100A</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3812134"/>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Normalized beam emittance (core)</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&lt; 3.5 mm mrad</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307149108"/>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RMS energy spread, (core)</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Core &lt; 0.08%</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883750487"/>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Repetition rate</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78.17 kHz</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424990834"/>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CW beam current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~160 μΑ</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036631879"/>
                  </a:ext>
                </a:extLst>
              </a:tr>
            </a:tbl>
          </a:graphicData>
        </a:graphic>
      </p:graphicFrame>
      <p:pic>
        <p:nvPicPr>
          <p:cNvPr id="14" name="Picture 13">
            <a:extLst>
              <a:ext uri="{FF2B5EF4-FFF2-40B4-BE49-F238E27FC236}">
                <a16:creationId xmlns:a16="http://schemas.microsoft.com/office/drawing/2014/main" id="{354277B4-78D9-854F-8D36-E234DA76DBA9}"/>
              </a:ext>
            </a:extLst>
          </p:cNvPr>
          <p:cNvPicPr>
            <a:picLocks noChangeAspect="1"/>
          </p:cNvPicPr>
          <p:nvPr/>
        </p:nvPicPr>
        <p:blipFill>
          <a:blip r:embed="rId2"/>
          <a:stretch>
            <a:fillRect/>
          </a:stretch>
        </p:blipFill>
        <p:spPr>
          <a:xfrm>
            <a:off x="3464945" y="753894"/>
            <a:ext cx="5689600" cy="5969000"/>
          </a:xfrm>
          <a:prstGeom prst="rect">
            <a:avLst/>
          </a:prstGeom>
        </p:spPr>
      </p:pic>
    </p:spTree>
    <p:extLst>
      <p:ext uri="{BB962C8B-B14F-4D97-AF65-F5344CB8AC3E}">
        <p14:creationId xmlns:p14="http://schemas.microsoft.com/office/powerpoint/2010/main" val="39785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69" y="147901"/>
            <a:ext cx="8328991" cy="811741"/>
          </a:xfrm>
        </p:spPr>
        <p:txBody>
          <a:bodyPr/>
          <a:lstStyle/>
          <a:p>
            <a:r>
              <a:rPr lang="en-US"/>
              <a:t>What is Coherent electron Cooling</a:t>
            </a:r>
          </a:p>
        </p:txBody>
      </p:sp>
      <p:sp>
        <p:nvSpPr>
          <p:cNvPr id="3" name="Content Placeholder 2"/>
          <p:cNvSpPr>
            <a:spLocks noGrp="1"/>
          </p:cNvSpPr>
          <p:nvPr>
            <p:ph idx="1"/>
          </p:nvPr>
        </p:nvSpPr>
        <p:spPr>
          <a:xfrm>
            <a:off x="395641" y="799032"/>
            <a:ext cx="8430591" cy="1476375"/>
          </a:xfrm>
        </p:spPr>
        <p:txBody>
          <a:bodyPr>
            <a:normAutofit/>
          </a:bodyPr>
          <a:lstStyle/>
          <a:p>
            <a:r>
              <a:rPr lang="en-US"/>
              <a:t>Short answer – stochastic cooling of hadron beams with bandwidth at optical wave frequencies: 1 – 1000 THz</a:t>
            </a:r>
          </a:p>
          <a:p>
            <a:r>
              <a:rPr lang="en-US"/>
              <a:t>Longer answer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5732" y="5449626"/>
            <a:ext cx="5393267" cy="1248967"/>
          </a:xfrm>
          <a:prstGeom prst="rect">
            <a:avLst/>
          </a:prstGeom>
        </p:spPr>
      </p:pic>
      <p:graphicFrame>
        <p:nvGraphicFramePr>
          <p:cNvPr id="7" name="Object 6"/>
          <p:cNvGraphicFramePr>
            <a:graphicFrameLocks noChangeAspect="1"/>
          </p:cNvGraphicFramePr>
          <p:nvPr/>
        </p:nvGraphicFramePr>
        <p:xfrm>
          <a:off x="3987004" y="4637634"/>
          <a:ext cx="1346994" cy="658676"/>
        </p:xfrm>
        <a:graphic>
          <a:graphicData uri="http://schemas.openxmlformats.org/presentationml/2006/ole">
            <mc:AlternateContent xmlns:mc="http://schemas.openxmlformats.org/markup-compatibility/2006">
              <mc:Choice xmlns:v="urn:schemas-microsoft-com:vml" Requires="v">
                <p:oleObj spid="_x0000_s27965" name="Equation" r:id="rId4" imgW="495300" imgH="241300" progId="Equation.DSMT4">
                  <p:embed/>
                </p:oleObj>
              </mc:Choice>
              <mc:Fallback>
                <p:oleObj name="Equation" r:id="rId4" imgW="495300" imgH="241300" progId="Equation.DSMT4">
                  <p:embed/>
                  <p:pic>
                    <p:nvPicPr>
                      <p:cNvPr id="7" name="Object 6"/>
                      <p:cNvPicPr/>
                      <p:nvPr/>
                    </p:nvPicPr>
                    <p:blipFill>
                      <a:blip r:embed="rId5"/>
                      <a:stretch>
                        <a:fillRect/>
                      </a:stretch>
                    </p:blipFill>
                    <p:spPr>
                      <a:xfrm>
                        <a:off x="3987004" y="4637634"/>
                        <a:ext cx="1346994" cy="658676"/>
                      </a:xfrm>
                      <a:prstGeom prst="rect">
                        <a:avLst/>
                      </a:prstGeom>
                      <a:noFill/>
                      <a:ln>
                        <a:solidFill>
                          <a:srgbClr val="FF0000"/>
                        </a:solidFill>
                      </a:ln>
                    </p:spPr>
                  </p:pic>
                </p:oleObj>
              </mc:Fallback>
            </mc:AlternateContent>
          </a:graphicData>
        </a:graphic>
      </p:graphicFrame>
      <p:pic>
        <p:nvPicPr>
          <p:cNvPr id="8" name="Picture 7"/>
          <p:cNvPicPr>
            <a:picLocks noChangeAspect="1"/>
          </p:cNvPicPr>
          <p:nvPr/>
        </p:nvPicPr>
        <p:blipFill>
          <a:blip r:embed="rId6"/>
          <a:stretch>
            <a:fillRect/>
          </a:stretch>
        </p:blipFill>
        <p:spPr>
          <a:xfrm>
            <a:off x="736600" y="2570691"/>
            <a:ext cx="7658100" cy="2540000"/>
          </a:xfrm>
          <a:prstGeom prst="rect">
            <a:avLst/>
          </a:prstGeom>
        </p:spPr>
      </p:pic>
      <p:sp>
        <p:nvSpPr>
          <p:cNvPr id="4" name="Rectangle 3">
            <a:extLst>
              <a:ext uri="{FF2B5EF4-FFF2-40B4-BE49-F238E27FC236}">
                <a16:creationId xmlns:a16="http://schemas.microsoft.com/office/drawing/2014/main" id="{2F2AE6C2-E2A1-154B-8C7B-B173162DB86F}"/>
              </a:ext>
            </a:extLst>
          </p:cNvPr>
          <p:cNvSpPr/>
          <p:nvPr/>
        </p:nvSpPr>
        <p:spPr>
          <a:xfrm>
            <a:off x="1701455" y="2478835"/>
            <a:ext cx="1958613" cy="369332"/>
          </a:xfrm>
          <a:prstGeom prst="rect">
            <a:avLst/>
          </a:prstGeom>
        </p:spPr>
        <p:txBody>
          <a:bodyPr wrap="none">
            <a:spAutoFit/>
          </a:bodyPr>
          <a:lstStyle/>
          <a:p>
            <a:r>
              <a:rPr lang="en-US" i="1">
                <a:solidFill>
                  <a:srgbClr val="FF0000"/>
                </a:solidFill>
                <a:latin typeface="Times New Roman" panose="02020603050405020304" pitchFamily="18" charset="0"/>
                <a:cs typeface="Times New Roman" panose="02020603050405020304" pitchFamily="18" charset="0"/>
              </a:rPr>
              <a:t>Imprint by hadrons</a:t>
            </a:r>
          </a:p>
        </p:txBody>
      </p:sp>
      <p:sp>
        <p:nvSpPr>
          <p:cNvPr id="9" name="Rectangle 8">
            <a:extLst>
              <a:ext uri="{FF2B5EF4-FFF2-40B4-BE49-F238E27FC236}">
                <a16:creationId xmlns:a16="http://schemas.microsoft.com/office/drawing/2014/main" id="{B22703CD-FCE0-0143-988F-1662360A80BA}"/>
              </a:ext>
            </a:extLst>
          </p:cNvPr>
          <p:cNvSpPr/>
          <p:nvPr/>
        </p:nvSpPr>
        <p:spPr>
          <a:xfrm>
            <a:off x="5839699" y="2324713"/>
            <a:ext cx="2234330" cy="369332"/>
          </a:xfrm>
          <a:prstGeom prst="rect">
            <a:avLst/>
          </a:prstGeom>
        </p:spPr>
        <p:txBody>
          <a:bodyPr wrap="none">
            <a:spAutoFit/>
          </a:bodyPr>
          <a:lstStyle/>
          <a:p>
            <a:r>
              <a:rPr lang="en-US" i="1">
                <a:solidFill>
                  <a:srgbClr val="FF0000"/>
                </a:solidFill>
                <a:latin typeface="Times New Roman" panose="02020603050405020304" pitchFamily="18" charset="0"/>
                <a:cs typeface="Times New Roman" panose="02020603050405020304" pitchFamily="18" charset="0"/>
              </a:rPr>
              <a:t>Momentum correction</a:t>
            </a:r>
          </a:p>
        </p:txBody>
      </p:sp>
      <p:sp>
        <p:nvSpPr>
          <p:cNvPr id="10" name="Rectangle 9">
            <a:extLst>
              <a:ext uri="{FF2B5EF4-FFF2-40B4-BE49-F238E27FC236}">
                <a16:creationId xmlns:a16="http://schemas.microsoft.com/office/drawing/2014/main" id="{3AAB9F86-371B-DA4D-9C40-02F507565499}"/>
              </a:ext>
            </a:extLst>
          </p:cNvPr>
          <p:cNvSpPr/>
          <p:nvPr/>
        </p:nvSpPr>
        <p:spPr>
          <a:xfrm>
            <a:off x="4077609" y="2255363"/>
            <a:ext cx="1441420" cy="369332"/>
          </a:xfrm>
          <a:prstGeom prst="rect">
            <a:avLst/>
          </a:prstGeom>
        </p:spPr>
        <p:txBody>
          <a:bodyPr wrap="none">
            <a:spAutoFit/>
          </a:bodyPr>
          <a:lstStyle/>
          <a:p>
            <a:r>
              <a:rPr lang="en-US" i="1">
                <a:solidFill>
                  <a:srgbClr val="FF0000"/>
                </a:solidFill>
                <a:latin typeface="Times New Roman" panose="02020603050405020304" pitchFamily="18" charset="0"/>
                <a:cs typeface="Times New Roman" panose="02020603050405020304" pitchFamily="18" charset="0"/>
              </a:rPr>
              <a:t>Amplification</a:t>
            </a:r>
          </a:p>
        </p:txBody>
      </p:sp>
    </p:spTree>
    <p:extLst>
      <p:ext uri="{BB962C8B-B14F-4D97-AF65-F5344CB8AC3E}">
        <p14:creationId xmlns:p14="http://schemas.microsoft.com/office/powerpoint/2010/main" val="2831170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ph type="title"/>
          </p:nvPr>
        </p:nvSpPr>
        <p:spPr>
          <a:xfrm>
            <a:off x="527050" y="92865"/>
            <a:ext cx="8616950" cy="622752"/>
          </a:xfrm>
        </p:spPr>
        <p:txBody>
          <a:bodyPr>
            <a:noAutofit/>
          </a:bodyPr>
          <a:lstStyle/>
          <a:p>
            <a:r>
              <a:rPr lang="en-US" altLang="zh-CN" sz="3200" dirty="0">
                <a:solidFill>
                  <a:srgbClr val="FF0000"/>
                </a:solidFill>
              </a:rPr>
              <a:t>Simulating PCA at </a:t>
            </a:r>
            <a:r>
              <a:rPr lang="el-GR" altLang="zh-CN" sz="3200" dirty="0">
                <a:solidFill>
                  <a:srgbClr val="FF0000"/>
                </a:solidFill>
              </a:rPr>
              <a:t>γ</a:t>
            </a:r>
            <a:r>
              <a:rPr lang="en-US" altLang="zh-CN" sz="3200" dirty="0">
                <a:solidFill>
                  <a:srgbClr val="FF0000"/>
                </a:solidFill>
              </a:rPr>
              <a:t>=28.5 using code SPACE*</a:t>
            </a:r>
            <a:endParaRPr lang="zh-CN" altLang="en-US" sz="3200" dirty="0">
              <a:solidFill>
                <a:srgbClr val="000000"/>
              </a:solidFill>
            </a:endParaRPr>
          </a:p>
        </p:txBody>
      </p:sp>
      <p:pic>
        <p:nvPicPr>
          <p:cNvPr id="17" name="Picture 16">
            <a:extLst>
              <a:ext uri="{FF2B5EF4-FFF2-40B4-BE49-F238E27FC236}">
                <a16:creationId xmlns:a16="http://schemas.microsoft.com/office/drawing/2014/main" id="{236FFF9D-C89E-FC41-8C57-050B692615B3}"/>
              </a:ext>
            </a:extLst>
          </p:cNvPr>
          <p:cNvPicPr/>
          <p:nvPr/>
        </p:nvPicPr>
        <p:blipFill>
          <a:blip r:embed="rId2" cstate="screen">
            <a:extLst>
              <a:ext uri="{28A0092B-C50C-407E-A947-70E740481C1C}">
                <a14:useLocalDpi xmlns:a14="http://schemas.microsoft.com/office/drawing/2010/main"/>
              </a:ext>
            </a:extLst>
          </a:blip>
          <a:stretch>
            <a:fillRect/>
          </a:stretch>
        </p:blipFill>
        <p:spPr>
          <a:xfrm>
            <a:off x="232612" y="632954"/>
            <a:ext cx="4098374" cy="2920241"/>
          </a:xfrm>
          <a:prstGeom prst="rect">
            <a:avLst/>
          </a:prstGeom>
        </p:spPr>
      </p:pic>
      <p:pic>
        <p:nvPicPr>
          <p:cNvPr id="18" name="Picture 17">
            <a:extLst>
              <a:ext uri="{FF2B5EF4-FFF2-40B4-BE49-F238E27FC236}">
                <a16:creationId xmlns:a16="http://schemas.microsoft.com/office/drawing/2014/main" id="{877AF140-60AD-9A45-914A-F69AE4892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4389" y="655101"/>
            <a:ext cx="4726999" cy="2545060"/>
          </a:xfrm>
          <a:prstGeom prst="rect">
            <a:avLst/>
          </a:prstGeom>
        </p:spPr>
      </p:pic>
      <p:pic>
        <p:nvPicPr>
          <p:cNvPr id="19" name="Picture 18">
            <a:extLst>
              <a:ext uri="{FF2B5EF4-FFF2-40B4-BE49-F238E27FC236}">
                <a16:creationId xmlns:a16="http://schemas.microsoft.com/office/drawing/2014/main" id="{A5464663-7B1B-CB4F-BAAD-CB19F33B93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0112" y="3624499"/>
            <a:ext cx="4726999" cy="2004309"/>
          </a:xfrm>
          <a:prstGeom prst="rect">
            <a:avLst/>
          </a:prstGeom>
        </p:spPr>
      </p:pic>
      <p:sp>
        <p:nvSpPr>
          <p:cNvPr id="20" name="Down Arrow 19">
            <a:extLst>
              <a:ext uri="{FF2B5EF4-FFF2-40B4-BE49-F238E27FC236}">
                <a16:creationId xmlns:a16="http://schemas.microsoft.com/office/drawing/2014/main" id="{0D347024-6609-FB47-80A8-D39CC918C1D1}"/>
              </a:ext>
            </a:extLst>
          </p:cNvPr>
          <p:cNvSpPr/>
          <p:nvPr/>
        </p:nvSpPr>
        <p:spPr>
          <a:xfrm>
            <a:off x="6243525" y="2975832"/>
            <a:ext cx="500175" cy="788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BB7DAF0-962E-0A4E-9E57-E81C748611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594" y="4340364"/>
            <a:ext cx="1241136" cy="930077"/>
          </a:xfrm>
          <a:prstGeom prst="rect">
            <a:avLst/>
          </a:prstGeom>
        </p:spPr>
      </p:pic>
      <p:pic>
        <p:nvPicPr>
          <p:cNvPr id="22" name="Picture 21">
            <a:extLst>
              <a:ext uri="{FF2B5EF4-FFF2-40B4-BE49-F238E27FC236}">
                <a16:creationId xmlns:a16="http://schemas.microsoft.com/office/drawing/2014/main" id="{EEA5CC21-E870-2C4E-8F71-46C8407C13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81799" y="4146005"/>
            <a:ext cx="1241136" cy="1193207"/>
          </a:xfrm>
          <a:prstGeom prst="rect">
            <a:avLst/>
          </a:prstGeom>
        </p:spPr>
      </p:pic>
      <p:sp>
        <p:nvSpPr>
          <p:cNvPr id="23" name="Right Arrow 22">
            <a:extLst>
              <a:ext uri="{FF2B5EF4-FFF2-40B4-BE49-F238E27FC236}">
                <a16:creationId xmlns:a16="http://schemas.microsoft.com/office/drawing/2014/main" id="{31518717-FC3D-FA4B-AABD-D96604D1A152}"/>
              </a:ext>
            </a:extLst>
          </p:cNvPr>
          <p:cNvSpPr/>
          <p:nvPr/>
        </p:nvSpPr>
        <p:spPr>
          <a:xfrm>
            <a:off x="1616853" y="4657872"/>
            <a:ext cx="581340" cy="320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标题 1">
            <a:extLst>
              <a:ext uri="{FF2B5EF4-FFF2-40B4-BE49-F238E27FC236}">
                <a16:creationId xmlns:a16="http://schemas.microsoft.com/office/drawing/2014/main" id="{273E96A8-637E-3844-8157-0013767FDC3A}"/>
              </a:ext>
            </a:extLst>
          </p:cNvPr>
          <p:cNvSpPr txBox="1">
            <a:spLocks/>
          </p:cNvSpPr>
          <p:nvPr/>
        </p:nvSpPr>
        <p:spPr>
          <a:xfrm>
            <a:off x="232612" y="5628808"/>
            <a:ext cx="8678776" cy="5405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altLang="zh-CN" sz="1600" b="0" dirty="0"/>
              <a:t>Signal is delayed by 15 </a:t>
            </a:r>
            <a:r>
              <a:rPr lang="el-GR" altLang="zh-CN" sz="1600" b="0" dirty="0"/>
              <a:t>μ</a:t>
            </a:r>
            <a:r>
              <a:rPr lang="en-US" altLang="zh-CN" sz="1600" b="0" dirty="0"/>
              <a:t>m because of the angular spread in PCA and rotation in solenoids.</a:t>
            </a:r>
          </a:p>
          <a:p>
            <a:r>
              <a:rPr lang="en-US" altLang="zh-CN" sz="1600" b="0" dirty="0"/>
              <a:t>With </a:t>
            </a:r>
            <a:r>
              <a:rPr lang="en-US" altLang="zh-CN" sz="1600" b="0" dirty="0" err="1"/>
              <a:t>CeC</a:t>
            </a:r>
            <a:r>
              <a:rPr lang="en-US" altLang="zh-CN" sz="1600" b="0" dirty="0"/>
              <a:t> system R</a:t>
            </a:r>
            <a:r>
              <a:rPr lang="en-US" altLang="zh-CN" sz="1600" b="0" baseline="-25000" dirty="0"/>
              <a:t>56</a:t>
            </a:r>
            <a:r>
              <a:rPr lang="en-US" altLang="zh-CN" sz="1600" b="0" dirty="0"/>
              <a:t> =14.8 mm, it will be compensated by 0.1% increase in the electron beam energy</a:t>
            </a:r>
            <a:endParaRPr lang="zh-CN" altLang="en-US" sz="1600" b="0" dirty="0"/>
          </a:p>
        </p:txBody>
      </p:sp>
      <p:sp>
        <p:nvSpPr>
          <p:cNvPr id="2" name="Rectangle 1">
            <a:extLst>
              <a:ext uri="{FF2B5EF4-FFF2-40B4-BE49-F238E27FC236}">
                <a16:creationId xmlns:a16="http://schemas.microsoft.com/office/drawing/2014/main" id="{2926CB71-1AB4-0F46-BBC2-1F71DABB29BA}"/>
              </a:ext>
            </a:extLst>
          </p:cNvPr>
          <p:cNvSpPr/>
          <p:nvPr/>
        </p:nvSpPr>
        <p:spPr>
          <a:xfrm>
            <a:off x="5375429" y="816588"/>
            <a:ext cx="2339102"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Initial seed from an ion</a:t>
            </a: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BD0BC92-829F-6942-9B99-9DE653E1578D}"/>
              </a:ext>
            </a:extLst>
          </p:cNvPr>
          <p:cNvSpPr/>
          <p:nvPr/>
        </p:nvSpPr>
        <p:spPr>
          <a:xfrm>
            <a:off x="291209" y="3838832"/>
            <a:ext cx="1023037" cy="523220"/>
          </a:xfrm>
          <a:prstGeom prst="rect">
            <a:avLst/>
          </a:prstGeom>
        </p:spPr>
        <p:txBody>
          <a:bodyPr wrap="none">
            <a:spAutoFit/>
          </a:bodyPr>
          <a:lstStyle/>
          <a:p>
            <a:pPr algn="ctr"/>
            <a:r>
              <a:rPr lang="en-US" altLang="zh-CN" sz="1400" dirty="0">
                <a:latin typeface="Times New Roman" panose="02020603050405020304" pitchFamily="18" charset="0"/>
                <a:cs typeface="Times New Roman" panose="02020603050405020304" pitchFamily="18" charset="0"/>
              </a:rPr>
              <a:t>Initial seed </a:t>
            </a:r>
          </a:p>
          <a:p>
            <a:pPr algn="ctr"/>
            <a:r>
              <a:rPr lang="en-US" altLang="zh-CN" sz="1400" dirty="0">
                <a:latin typeface="Times New Roman" panose="02020603050405020304" pitchFamily="18" charset="0"/>
                <a:cs typeface="Times New Roman" panose="02020603050405020304" pitchFamily="18" charset="0"/>
              </a:rPr>
              <a:t>from ion</a:t>
            </a:r>
            <a:endParaRPr lang="en-US" sz="14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EDD6C43-3BA9-4E40-A60C-6230299FFC27}"/>
              </a:ext>
            </a:extLst>
          </p:cNvPr>
          <p:cNvSpPr/>
          <p:nvPr/>
        </p:nvSpPr>
        <p:spPr>
          <a:xfrm>
            <a:off x="2430969" y="3797134"/>
            <a:ext cx="1091966" cy="523220"/>
          </a:xfrm>
          <a:prstGeom prst="rect">
            <a:avLst/>
          </a:prstGeom>
        </p:spPr>
        <p:txBody>
          <a:bodyPr wrap="none">
            <a:spAutoFit/>
          </a:bodyPr>
          <a:lstStyle/>
          <a:p>
            <a:pPr algn="ctr"/>
            <a:r>
              <a:rPr lang="en-US" altLang="zh-CN" sz="1400" dirty="0">
                <a:latin typeface="Times New Roman" panose="02020603050405020304" pitchFamily="18" charset="0"/>
                <a:cs typeface="Times New Roman" panose="02020603050405020304" pitchFamily="18" charset="0"/>
              </a:rPr>
              <a:t>Modulation</a:t>
            </a:r>
          </a:p>
          <a:p>
            <a:pPr algn="ctr"/>
            <a:r>
              <a:rPr lang="en-US" sz="1400" dirty="0">
                <a:latin typeface="Times New Roman" panose="02020603050405020304" pitchFamily="18" charset="0"/>
                <a:cs typeface="Times New Roman" panose="02020603050405020304" pitchFamily="18" charset="0"/>
              </a:rPr>
              <a:t>In the kicker</a:t>
            </a:r>
          </a:p>
        </p:txBody>
      </p:sp>
      <p:sp>
        <p:nvSpPr>
          <p:cNvPr id="14" name="标题 1">
            <a:extLst>
              <a:ext uri="{FF2B5EF4-FFF2-40B4-BE49-F238E27FC236}">
                <a16:creationId xmlns:a16="http://schemas.microsoft.com/office/drawing/2014/main" id="{F9D95786-E643-3D4B-AA11-51918D0B2E43}"/>
              </a:ext>
            </a:extLst>
          </p:cNvPr>
          <p:cNvSpPr txBox="1">
            <a:spLocks/>
          </p:cNvSpPr>
          <p:nvPr/>
        </p:nvSpPr>
        <p:spPr>
          <a:xfrm>
            <a:off x="108463" y="6310080"/>
            <a:ext cx="8678776" cy="5405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altLang="zh-CN" sz="1600" b="0" dirty="0"/>
              <a:t>*SPACE is a PIC code, </a:t>
            </a:r>
            <a:r>
              <a:rPr lang="en-US" altLang="zh-CN" sz="1600" b="0" i="1" dirty="0"/>
              <a:t>X. Wang et al., “Adaptive Particle-in-Cloud method for optimal solutions to </a:t>
            </a:r>
            <a:r>
              <a:rPr lang="en-US" altLang="zh-CN" sz="1600" b="0" i="1" dirty="0" err="1"/>
              <a:t>Vlasov</a:t>
            </a:r>
            <a:r>
              <a:rPr lang="en-US" altLang="zh-CN" sz="1600" b="0" i="1" dirty="0"/>
              <a:t>-Poisson equation,” J. </a:t>
            </a:r>
            <a:r>
              <a:rPr lang="en-US" altLang="zh-CN" sz="1600" b="0" i="1" dirty="0" err="1"/>
              <a:t>Comput</a:t>
            </a:r>
            <a:r>
              <a:rPr lang="en-US" altLang="zh-CN" sz="1600" b="0" i="1" dirty="0"/>
              <a:t>. Phys., 316 (2016), 682 - 699. </a:t>
            </a:r>
            <a:endParaRPr lang="zh-CN" altLang="en-US" sz="1600" b="0" i="1" dirty="0"/>
          </a:p>
        </p:txBody>
      </p:sp>
    </p:spTree>
    <p:extLst>
      <p:ext uri="{BB962C8B-B14F-4D97-AF65-F5344CB8AC3E}">
        <p14:creationId xmlns:p14="http://schemas.microsoft.com/office/powerpoint/2010/main" val="1729677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012E-1AC2-DE4D-A067-4DDBE60E5963}"/>
              </a:ext>
            </a:extLst>
          </p:cNvPr>
          <p:cNvSpPr>
            <a:spLocks noGrp="1"/>
          </p:cNvSpPr>
          <p:nvPr>
            <p:ph type="title"/>
          </p:nvPr>
        </p:nvSpPr>
        <p:spPr>
          <a:xfrm>
            <a:off x="98425" y="69031"/>
            <a:ext cx="8947150" cy="520173"/>
          </a:xfrm>
        </p:spPr>
        <p:txBody>
          <a:bodyPr>
            <a:normAutofit fontScale="90000"/>
          </a:bodyPr>
          <a:lstStyle/>
          <a:p>
            <a:r>
              <a:rPr lang="en-US"/>
              <a:t>Distribution of the decrements: linear kick</a:t>
            </a:r>
          </a:p>
        </p:txBody>
      </p:sp>
      <p:sp>
        <p:nvSpPr>
          <p:cNvPr id="15" name="Rectangle 11">
            <a:extLst>
              <a:ext uri="{FF2B5EF4-FFF2-40B4-BE49-F238E27FC236}">
                <a16:creationId xmlns:a16="http://schemas.microsoft.com/office/drawing/2014/main" id="{92667C25-433A-F146-9FDD-903656A8BAB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F984E2B3-6F7C-9743-8982-F945EAA9E7AB}"/>
              </a:ext>
            </a:extLst>
          </p:cNvPr>
          <p:cNvGraphicFramePr>
            <a:graphicFrameLocks noChangeAspect="1"/>
          </p:cNvGraphicFramePr>
          <p:nvPr/>
        </p:nvGraphicFramePr>
        <p:xfrm>
          <a:off x="2198688" y="676275"/>
          <a:ext cx="4554537" cy="763588"/>
        </p:xfrm>
        <a:graphic>
          <a:graphicData uri="http://schemas.openxmlformats.org/presentationml/2006/ole">
            <mc:AlternateContent xmlns:mc="http://schemas.openxmlformats.org/markup-compatibility/2006">
              <mc:Choice xmlns:v="urn:schemas-microsoft-com:vml" Requires="v">
                <p:oleObj spid="_x0000_s73984" r:id="rId3" imgW="2717800" imgH="457200" progId="Equation.DSMT4">
                  <p:embed/>
                </p:oleObj>
              </mc:Choice>
              <mc:Fallback>
                <p:oleObj r:id="rId3" imgW="2717800" imgH="457200" progId="Equation.DSMT4">
                  <p:embed/>
                  <p:pic>
                    <p:nvPicPr>
                      <p:cNvPr id="16" name="Object 15">
                        <a:extLst>
                          <a:ext uri="{FF2B5EF4-FFF2-40B4-BE49-F238E27FC236}">
                            <a16:creationId xmlns:a16="http://schemas.microsoft.com/office/drawing/2014/main" id="{F984E2B3-6F7C-9743-8982-F945EAA9E7AB}"/>
                          </a:ext>
                        </a:extLst>
                      </p:cNvPr>
                      <p:cNvPicPr>
                        <a:picLocks noChangeAspect="1" noChangeArrowheads="1"/>
                      </p:cNvPicPr>
                      <p:nvPr/>
                    </p:nvPicPr>
                    <p:blipFill>
                      <a:blip r:embed="rId4"/>
                      <a:srcRect/>
                      <a:stretch>
                        <a:fillRect/>
                      </a:stretch>
                    </p:blipFill>
                    <p:spPr bwMode="auto">
                      <a:xfrm>
                        <a:off x="2198688" y="676275"/>
                        <a:ext cx="4554537" cy="763588"/>
                      </a:xfrm>
                      <a:prstGeom prst="rect">
                        <a:avLst/>
                      </a:prstGeom>
                      <a:noFill/>
                    </p:spPr>
                  </p:pic>
                </p:oleObj>
              </mc:Fallback>
            </mc:AlternateContent>
          </a:graphicData>
        </a:graphic>
      </p:graphicFrame>
      <p:pic>
        <p:nvPicPr>
          <p:cNvPr id="17" name="Picture 16">
            <a:extLst>
              <a:ext uri="{FF2B5EF4-FFF2-40B4-BE49-F238E27FC236}">
                <a16:creationId xmlns:a16="http://schemas.microsoft.com/office/drawing/2014/main" id="{873955E1-FACC-B540-A364-185919A1B7E2}"/>
              </a:ext>
            </a:extLst>
          </p:cNvPr>
          <p:cNvPicPr>
            <a:picLocks noChangeAspect="1"/>
          </p:cNvPicPr>
          <p:nvPr/>
        </p:nvPicPr>
        <p:blipFill>
          <a:blip r:embed="rId5"/>
          <a:stretch>
            <a:fillRect/>
          </a:stretch>
        </p:blipFill>
        <p:spPr>
          <a:xfrm>
            <a:off x="817248" y="1439336"/>
            <a:ext cx="7788903" cy="4610099"/>
          </a:xfrm>
          <a:prstGeom prst="rect">
            <a:avLst/>
          </a:prstGeom>
        </p:spPr>
      </p:pic>
      <p:sp>
        <p:nvSpPr>
          <p:cNvPr id="18" name="Rectangle 17">
            <a:extLst>
              <a:ext uri="{FF2B5EF4-FFF2-40B4-BE49-F238E27FC236}">
                <a16:creationId xmlns:a16="http://schemas.microsoft.com/office/drawing/2014/main" id="{ECD6CAEE-48F5-F94A-872A-9F839516B6FF}"/>
              </a:ext>
            </a:extLst>
          </p:cNvPr>
          <p:cNvSpPr/>
          <p:nvPr/>
        </p:nvSpPr>
        <p:spPr>
          <a:xfrm>
            <a:off x="2285697" y="1445170"/>
            <a:ext cx="686406" cy="369332"/>
          </a:xfrm>
          <a:prstGeom prst="rect">
            <a:avLst/>
          </a:prstGeom>
          <a:solidFill>
            <a:schemeClr val="bg1"/>
          </a:solidFill>
        </p:spPr>
        <p:txBody>
          <a:bodyPr wrap="none">
            <a:spAutoFit/>
          </a:bodyPr>
          <a:lstStyle/>
          <a:p>
            <a:r>
              <a:rPr lang="en-US">
                <a:solidFill>
                  <a:srgbClr val="FF0000"/>
                </a:solidFill>
                <a:latin typeface="Times New Roman" panose="02020603050405020304" pitchFamily="18" charset="0"/>
                <a:ea typeface="Times New Roman" panose="02020603050405020304" pitchFamily="18" charset="0"/>
              </a:rPr>
              <a:t>r = 0</a:t>
            </a:r>
            <a:r>
              <a:rPr lang="en-US">
                <a:solidFill>
                  <a:srgbClr val="FF0000"/>
                </a:solidFill>
              </a:rPr>
              <a:t> </a:t>
            </a:r>
          </a:p>
        </p:txBody>
      </p:sp>
      <p:sp>
        <p:nvSpPr>
          <p:cNvPr id="20" name="Rectangle 19">
            <a:extLst>
              <a:ext uri="{FF2B5EF4-FFF2-40B4-BE49-F238E27FC236}">
                <a16:creationId xmlns:a16="http://schemas.microsoft.com/office/drawing/2014/main" id="{3C044F11-C11A-F64C-867A-AF57BE41FF19}"/>
              </a:ext>
            </a:extLst>
          </p:cNvPr>
          <p:cNvSpPr/>
          <p:nvPr/>
        </p:nvSpPr>
        <p:spPr>
          <a:xfrm>
            <a:off x="5485493" y="1481672"/>
            <a:ext cx="859531" cy="369332"/>
          </a:xfrm>
          <a:prstGeom prst="rect">
            <a:avLst/>
          </a:prstGeom>
          <a:solidFill>
            <a:schemeClr val="bg1"/>
          </a:solidFill>
        </p:spPr>
        <p:txBody>
          <a:bodyPr wrap="none">
            <a:spAutoFit/>
          </a:bodyPr>
          <a:lstStyle/>
          <a:p>
            <a:r>
              <a:rPr lang="en-US">
                <a:solidFill>
                  <a:srgbClr val="FF0000"/>
                </a:solidFill>
                <a:latin typeface="Times New Roman" panose="02020603050405020304" pitchFamily="18" charset="0"/>
                <a:ea typeface="Times New Roman" panose="02020603050405020304" pitchFamily="18" charset="0"/>
              </a:rPr>
              <a:t>r = 0.5</a:t>
            </a:r>
            <a:r>
              <a:rPr lang="en-US">
                <a:solidFill>
                  <a:srgbClr val="FF0000"/>
                </a:solidFill>
              </a:rPr>
              <a:t> </a:t>
            </a:r>
          </a:p>
        </p:txBody>
      </p:sp>
      <p:sp>
        <p:nvSpPr>
          <p:cNvPr id="21" name="Rectangle 20">
            <a:extLst>
              <a:ext uri="{FF2B5EF4-FFF2-40B4-BE49-F238E27FC236}">
                <a16:creationId xmlns:a16="http://schemas.microsoft.com/office/drawing/2014/main" id="{04EA66D9-C659-C841-967B-0E60E6ACC850}"/>
              </a:ext>
            </a:extLst>
          </p:cNvPr>
          <p:cNvSpPr/>
          <p:nvPr/>
        </p:nvSpPr>
        <p:spPr>
          <a:xfrm>
            <a:off x="2035628" y="2961222"/>
            <a:ext cx="936475" cy="369332"/>
          </a:xfrm>
          <a:prstGeom prst="rect">
            <a:avLst/>
          </a:prstGeom>
          <a:solidFill>
            <a:schemeClr val="bg1"/>
          </a:solidFill>
        </p:spPr>
        <p:txBody>
          <a:bodyPr wrap="none">
            <a:spAutoFit/>
          </a:bodyPr>
          <a:lstStyle/>
          <a:p>
            <a:r>
              <a:rPr lang="en-US">
                <a:solidFill>
                  <a:srgbClr val="FF0000"/>
                </a:solidFill>
                <a:latin typeface="Times New Roman" panose="02020603050405020304" pitchFamily="18" charset="0"/>
                <a:ea typeface="Times New Roman" panose="02020603050405020304" pitchFamily="18" charset="0"/>
              </a:rPr>
              <a:t>r = -0.5</a:t>
            </a:r>
            <a:r>
              <a:rPr lang="en-US">
                <a:solidFill>
                  <a:srgbClr val="FF0000"/>
                </a:solidFill>
              </a:rPr>
              <a:t> </a:t>
            </a:r>
          </a:p>
        </p:txBody>
      </p:sp>
      <p:sp>
        <p:nvSpPr>
          <p:cNvPr id="22" name="Rectangle 21">
            <a:extLst>
              <a:ext uri="{FF2B5EF4-FFF2-40B4-BE49-F238E27FC236}">
                <a16:creationId xmlns:a16="http://schemas.microsoft.com/office/drawing/2014/main" id="{DFB368A3-5F92-164D-9315-745C9729B6DC}"/>
              </a:ext>
            </a:extLst>
          </p:cNvPr>
          <p:cNvSpPr/>
          <p:nvPr/>
        </p:nvSpPr>
        <p:spPr>
          <a:xfrm>
            <a:off x="5320889" y="2961222"/>
            <a:ext cx="699230" cy="369332"/>
          </a:xfrm>
          <a:prstGeom prst="rect">
            <a:avLst/>
          </a:prstGeom>
          <a:solidFill>
            <a:schemeClr val="bg1"/>
          </a:solidFill>
        </p:spPr>
        <p:txBody>
          <a:bodyPr wrap="none">
            <a:spAutoFit/>
          </a:bodyPr>
          <a:lstStyle/>
          <a:p>
            <a:r>
              <a:rPr lang="en-US">
                <a:solidFill>
                  <a:srgbClr val="FF0000"/>
                </a:solidFill>
                <a:latin typeface="Times New Roman" panose="02020603050405020304" pitchFamily="18" charset="0"/>
                <a:ea typeface="Times New Roman" panose="02020603050405020304" pitchFamily="18" charset="0"/>
              </a:rPr>
              <a:t>r = -1</a:t>
            </a:r>
            <a:endParaRPr lang="en-US">
              <a:solidFill>
                <a:srgbClr val="FF0000"/>
              </a:solidFill>
            </a:endParaRPr>
          </a:p>
        </p:txBody>
      </p:sp>
      <p:sp>
        <p:nvSpPr>
          <p:cNvPr id="23" name="Rectangle 22">
            <a:extLst>
              <a:ext uri="{FF2B5EF4-FFF2-40B4-BE49-F238E27FC236}">
                <a16:creationId xmlns:a16="http://schemas.microsoft.com/office/drawing/2014/main" id="{02D50E2A-62C6-854E-826E-F2136FFB4716}"/>
              </a:ext>
            </a:extLst>
          </p:cNvPr>
          <p:cNvSpPr/>
          <p:nvPr/>
        </p:nvSpPr>
        <p:spPr>
          <a:xfrm>
            <a:off x="4124644" y="4434422"/>
            <a:ext cx="872355" cy="369332"/>
          </a:xfrm>
          <a:prstGeom prst="rect">
            <a:avLst/>
          </a:prstGeom>
          <a:solidFill>
            <a:schemeClr val="bg1"/>
          </a:solidFill>
        </p:spPr>
        <p:txBody>
          <a:bodyPr wrap="none">
            <a:spAutoFit/>
          </a:bodyPr>
          <a:lstStyle/>
          <a:p>
            <a:r>
              <a:rPr lang="en-US">
                <a:solidFill>
                  <a:srgbClr val="FF0000"/>
                </a:solidFill>
                <a:latin typeface="Times New Roman" panose="02020603050405020304" pitchFamily="18" charset="0"/>
                <a:ea typeface="Times New Roman" panose="02020603050405020304" pitchFamily="18" charset="0"/>
              </a:rPr>
              <a:t>r = -1.5</a:t>
            </a:r>
            <a:endParaRPr lang="en-US">
              <a:solidFill>
                <a:srgbClr val="FF0000"/>
              </a:solidFill>
            </a:endParaRPr>
          </a:p>
        </p:txBody>
      </p:sp>
      <p:sp>
        <p:nvSpPr>
          <p:cNvPr id="25" name="Oval 24">
            <a:extLst>
              <a:ext uri="{FF2B5EF4-FFF2-40B4-BE49-F238E27FC236}">
                <a16:creationId xmlns:a16="http://schemas.microsoft.com/office/drawing/2014/main" id="{656F2BED-DD62-3642-AF6A-7ED679D93ED4}"/>
              </a:ext>
            </a:extLst>
          </p:cNvPr>
          <p:cNvSpPr/>
          <p:nvPr/>
        </p:nvSpPr>
        <p:spPr>
          <a:xfrm>
            <a:off x="7260588" y="836880"/>
            <a:ext cx="419100" cy="36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9020F33-5C25-1A40-8055-6FDB68DE7ACE}"/>
              </a:ext>
            </a:extLst>
          </p:cNvPr>
          <p:cNvSpPr/>
          <p:nvPr/>
        </p:nvSpPr>
        <p:spPr>
          <a:xfrm>
            <a:off x="7409813" y="771404"/>
            <a:ext cx="539750" cy="520173"/>
          </a:xfrm>
          <a:prstGeom prst="ellipse">
            <a:avLst/>
          </a:prstGeom>
          <a:solidFill>
            <a:srgbClr val="FF0000">
              <a:alpha val="6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066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012E-1AC2-DE4D-A067-4DDBE60E5963}"/>
              </a:ext>
            </a:extLst>
          </p:cNvPr>
          <p:cNvSpPr>
            <a:spLocks noGrp="1"/>
          </p:cNvSpPr>
          <p:nvPr>
            <p:ph type="title"/>
          </p:nvPr>
        </p:nvSpPr>
        <p:spPr>
          <a:xfrm>
            <a:off x="98425" y="69031"/>
            <a:ext cx="8947150" cy="520173"/>
          </a:xfrm>
        </p:spPr>
        <p:txBody>
          <a:bodyPr>
            <a:normAutofit fontScale="90000"/>
          </a:bodyPr>
          <a:lstStyle/>
          <a:p>
            <a:r>
              <a:rPr lang="en-US"/>
              <a:t>Distribution of the decrements: Real kick</a:t>
            </a:r>
          </a:p>
        </p:txBody>
      </p:sp>
      <p:sp>
        <p:nvSpPr>
          <p:cNvPr id="15" name="Rectangle 11">
            <a:extLst>
              <a:ext uri="{FF2B5EF4-FFF2-40B4-BE49-F238E27FC236}">
                <a16:creationId xmlns:a16="http://schemas.microsoft.com/office/drawing/2014/main" id="{92667C25-433A-F146-9FDD-903656A8BAB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Oval 24">
            <a:extLst>
              <a:ext uri="{FF2B5EF4-FFF2-40B4-BE49-F238E27FC236}">
                <a16:creationId xmlns:a16="http://schemas.microsoft.com/office/drawing/2014/main" id="{656F2BED-DD62-3642-AF6A-7ED679D93ED4}"/>
              </a:ext>
            </a:extLst>
          </p:cNvPr>
          <p:cNvSpPr/>
          <p:nvPr/>
        </p:nvSpPr>
        <p:spPr>
          <a:xfrm>
            <a:off x="537206" y="2536362"/>
            <a:ext cx="419100" cy="36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9020F33-5C25-1A40-8055-6FDB68DE7ACE}"/>
              </a:ext>
            </a:extLst>
          </p:cNvPr>
          <p:cNvSpPr/>
          <p:nvPr/>
        </p:nvSpPr>
        <p:spPr>
          <a:xfrm>
            <a:off x="686431" y="2470886"/>
            <a:ext cx="539750" cy="520173"/>
          </a:xfrm>
          <a:prstGeom prst="ellipse">
            <a:avLst/>
          </a:prstGeom>
          <a:solidFill>
            <a:srgbClr val="FF0000">
              <a:alpha val="6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A952FC5-350F-F442-A703-FA3FCD41F49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6994" y="483749"/>
            <a:ext cx="2163450" cy="1398183"/>
          </a:xfrm>
          <a:prstGeom prst="rect">
            <a:avLst/>
          </a:prstGeom>
          <a:noFill/>
          <a:ln>
            <a:noFill/>
          </a:ln>
        </p:spPr>
      </p:pic>
      <p:pic>
        <p:nvPicPr>
          <p:cNvPr id="28" name="Picture 27">
            <a:extLst>
              <a:ext uri="{FF2B5EF4-FFF2-40B4-BE49-F238E27FC236}">
                <a16:creationId xmlns:a16="http://schemas.microsoft.com/office/drawing/2014/main" id="{75F05A93-3DE1-D242-8B6B-EC798B82407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7832" y="1932167"/>
            <a:ext cx="2000250" cy="1431962"/>
          </a:xfrm>
          <a:prstGeom prst="rect">
            <a:avLst/>
          </a:prstGeom>
          <a:noFill/>
          <a:ln>
            <a:noFill/>
          </a:ln>
        </p:spPr>
      </p:pic>
      <p:sp>
        <p:nvSpPr>
          <p:cNvPr id="29" name="Rectangle 28">
            <a:extLst>
              <a:ext uri="{FF2B5EF4-FFF2-40B4-BE49-F238E27FC236}">
                <a16:creationId xmlns:a16="http://schemas.microsoft.com/office/drawing/2014/main" id="{5A019A11-155B-6A4D-B794-5B44D0645BE0}"/>
              </a:ext>
            </a:extLst>
          </p:cNvPr>
          <p:cNvSpPr/>
          <p:nvPr/>
        </p:nvSpPr>
        <p:spPr>
          <a:xfrm>
            <a:off x="98425" y="1711387"/>
            <a:ext cx="1578612" cy="646331"/>
          </a:xfrm>
          <a:prstGeom prst="rect">
            <a:avLst/>
          </a:prstGeom>
        </p:spPr>
        <p:txBody>
          <a:bodyPr wrap="square">
            <a:spAutoFit/>
          </a:bodyPr>
          <a:lstStyle/>
          <a:p>
            <a:pPr algn="ctr"/>
            <a:r>
              <a:rPr lang="en-US" sz="1200" err="1">
                <a:latin typeface="Times New Roman" panose="02020603050405020304" pitchFamily="18" charset="0"/>
                <a:ea typeface="Times New Roman" panose="02020603050405020304" pitchFamily="18" charset="0"/>
              </a:rPr>
              <a:t>Δ</a:t>
            </a:r>
            <a:r>
              <a:rPr lang="en-US" sz="1200" i="1" err="1">
                <a:latin typeface="Times New Roman" panose="02020603050405020304" pitchFamily="18" charset="0"/>
                <a:ea typeface="Times New Roman" panose="02020603050405020304" pitchFamily="18" charset="0"/>
              </a:rPr>
              <a:t>x</a:t>
            </a:r>
            <a:r>
              <a:rPr lang="en-US" sz="1200" i="1">
                <a:latin typeface="Times New Roman" panose="02020603050405020304" pitchFamily="18" charset="0"/>
                <a:ea typeface="Times New Roman" panose="02020603050405020304" pitchFamily="18" charset="0"/>
              </a:rPr>
              <a:t> = </a:t>
            </a:r>
            <a:r>
              <a:rPr lang="en-US" sz="1200">
                <a:latin typeface="Times New Roman" panose="02020603050405020304" pitchFamily="18" charset="0"/>
                <a:ea typeface="Times New Roman" panose="02020603050405020304" pitchFamily="18" charset="0"/>
              </a:rPr>
              <a:t>0.75σ</a:t>
            </a:r>
            <a:r>
              <a:rPr lang="en-US" sz="1200" baseline="-25000">
                <a:latin typeface="Times New Roman" panose="02020603050405020304" pitchFamily="18" charset="0"/>
                <a:ea typeface="Times New Roman" panose="02020603050405020304" pitchFamily="18" charset="0"/>
              </a:rPr>
              <a:t>x</a:t>
            </a:r>
            <a:r>
              <a:rPr lang="en-US" sz="1200">
                <a:latin typeface="Times New Roman" panose="02020603050405020304" pitchFamily="18" charset="0"/>
                <a:ea typeface="Times New Roman" panose="02020603050405020304" pitchFamily="18" charset="0"/>
              </a:rPr>
              <a:t> </a:t>
            </a:r>
          </a:p>
          <a:p>
            <a:pPr algn="ctr"/>
            <a:r>
              <a:rPr lang="en-US" sz="1200">
                <a:latin typeface="Times New Roman" panose="02020603050405020304" pitchFamily="18" charset="0"/>
                <a:ea typeface="Times New Roman" panose="02020603050405020304" pitchFamily="18" charset="0"/>
              </a:rPr>
              <a:t>zero energy kick at 0.4σ</a:t>
            </a:r>
            <a:r>
              <a:rPr lang="en-US" sz="1200" baseline="-25000">
                <a:latin typeface="Times New Roman" panose="02020603050405020304" pitchFamily="18" charset="0"/>
                <a:ea typeface="Times New Roman" panose="02020603050405020304" pitchFamily="18" charset="0"/>
              </a:rPr>
              <a:t>δ</a:t>
            </a:r>
            <a:r>
              <a:rPr lang="en-US" sz="1200">
                <a:latin typeface="Times New Roman" panose="02020603050405020304" pitchFamily="18" charset="0"/>
                <a:ea typeface="Times New Roman" panose="02020603050405020304" pitchFamily="18" charset="0"/>
              </a:rPr>
              <a:t> </a:t>
            </a:r>
            <a:endParaRPr lang="en-US" sz="1200"/>
          </a:p>
        </p:txBody>
      </p:sp>
      <p:sp>
        <p:nvSpPr>
          <p:cNvPr id="40" name="Oval 39">
            <a:extLst>
              <a:ext uri="{FF2B5EF4-FFF2-40B4-BE49-F238E27FC236}">
                <a16:creationId xmlns:a16="http://schemas.microsoft.com/office/drawing/2014/main" id="{7C3299F7-AEF0-E448-9C8C-4F34A281B277}"/>
              </a:ext>
            </a:extLst>
          </p:cNvPr>
          <p:cNvSpPr/>
          <p:nvPr/>
        </p:nvSpPr>
        <p:spPr>
          <a:xfrm>
            <a:off x="567688" y="714376"/>
            <a:ext cx="419100" cy="362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E0D6581-42CE-2C4B-9BA7-91FD645A208A}"/>
              </a:ext>
            </a:extLst>
          </p:cNvPr>
          <p:cNvSpPr/>
          <p:nvPr/>
        </p:nvSpPr>
        <p:spPr>
          <a:xfrm>
            <a:off x="507363" y="648900"/>
            <a:ext cx="539750" cy="520173"/>
          </a:xfrm>
          <a:prstGeom prst="ellipse">
            <a:avLst/>
          </a:prstGeom>
          <a:solidFill>
            <a:srgbClr val="FF0000">
              <a:alpha val="6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a:extLst>
              <a:ext uri="{FF2B5EF4-FFF2-40B4-BE49-F238E27FC236}">
                <a16:creationId xmlns:a16="http://schemas.microsoft.com/office/drawing/2014/main" id="{975C1BA1-78EB-FC4D-B082-F85E97FF454C}"/>
              </a:ext>
            </a:extLst>
          </p:cNvPr>
          <p:cNvSpPr/>
          <p:nvPr/>
        </p:nvSpPr>
        <p:spPr>
          <a:xfrm>
            <a:off x="1625917" y="1620479"/>
            <a:ext cx="424813" cy="590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5AAA151-6CF4-A044-A01B-F1ECBA8F4DAC}"/>
              </a:ext>
            </a:extLst>
          </p:cNvPr>
          <p:cNvSpPr/>
          <p:nvPr/>
        </p:nvSpPr>
        <p:spPr>
          <a:xfrm>
            <a:off x="5705796" y="756422"/>
            <a:ext cx="2695254" cy="584775"/>
          </a:xfrm>
          <a:prstGeom prst="rect">
            <a:avLst/>
          </a:prstGeom>
        </p:spPr>
        <p:txBody>
          <a:bodyPr wrap="square">
            <a:spAutoFit/>
          </a:bodyPr>
          <a:lstStyle/>
          <a:p>
            <a:pPr algn="ctr"/>
            <a:r>
              <a:rPr lang="en-US" sz="1600">
                <a:solidFill>
                  <a:srgbClr val="FF0000"/>
                </a:solidFill>
                <a:latin typeface="Times New Roman" panose="02020603050405020304" pitchFamily="18" charset="0"/>
                <a:ea typeface="Times New Roman" panose="02020603050405020304" pitchFamily="18" charset="0"/>
              </a:rPr>
              <a:t>Wrong  sign of displacement  </a:t>
            </a:r>
            <a:r>
              <a:rPr lang="en-US" sz="1600" err="1">
                <a:solidFill>
                  <a:srgbClr val="FF0000"/>
                </a:solidFill>
                <a:latin typeface="Times New Roman" panose="02020603050405020304" pitchFamily="18" charset="0"/>
                <a:ea typeface="Times New Roman" panose="02020603050405020304" pitchFamily="18" charset="0"/>
              </a:rPr>
              <a:t>Δ</a:t>
            </a:r>
            <a:r>
              <a:rPr lang="en-US" sz="1600" i="1" err="1">
                <a:solidFill>
                  <a:srgbClr val="FF0000"/>
                </a:solidFill>
                <a:latin typeface="Times New Roman" panose="02020603050405020304" pitchFamily="18" charset="0"/>
                <a:ea typeface="Times New Roman" panose="02020603050405020304" pitchFamily="18" charset="0"/>
              </a:rPr>
              <a:t>x</a:t>
            </a:r>
            <a:r>
              <a:rPr lang="en-US" sz="1600" i="1">
                <a:solidFill>
                  <a:srgbClr val="FF0000"/>
                </a:solidFill>
                <a:latin typeface="Times New Roman" panose="02020603050405020304" pitchFamily="18" charset="0"/>
                <a:ea typeface="Times New Roman" panose="02020603050405020304" pitchFamily="18" charset="0"/>
              </a:rPr>
              <a:t> = -</a:t>
            </a:r>
            <a:r>
              <a:rPr lang="en-US" sz="1600">
                <a:solidFill>
                  <a:srgbClr val="FF0000"/>
                </a:solidFill>
                <a:latin typeface="Times New Roman" panose="02020603050405020304" pitchFamily="18" charset="0"/>
                <a:ea typeface="Times New Roman" panose="02020603050405020304" pitchFamily="18" charset="0"/>
              </a:rPr>
              <a:t>0.75σ</a:t>
            </a:r>
            <a:r>
              <a:rPr lang="en-US" sz="1600" baseline="-25000">
                <a:solidFill>
                  <a:srgbClr val="FF0000"/>
                </a:solidFill>
                <a:latin typeface="Times New Roman" panose="02020603050405020304" pitchFamily="18" charset="0"/>
                <a:ea typeface="Times New Roman" panose="02020603050405020304" pitchFamily="18" charset="0"/>
              </a:rPr>
              <a:t>x</a:t>
            </a:r>
            <a:r>
              <a:rPr lang="en-US" sz="1600">
                <a:solidFill>
                  <a:srgbClr val="FF0000"/>
                </a:solidFill>
              </a:rPr>
              <a:t> </a:t>
            </a:r>
          </a:p>
        </p:txBody>
      </p:sp>
      <p:pic>
        <p:nvPicPr>
          <p:cNvPr id="72735" name="Picture 201">
            <a:extLst>
              <a:ext uri="{FF2B5EF4-FFF2-40B4-BE49-F238E27FC236}">
                <a16:creationId xmlns:a16="http://schemas.microsoft.com/office/drawing/2014/main" id="{6201AEEF-1952-E846-ABFF-C3D2DF2932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082" y="3612795"/>
            <a:ext cx="1943100" cy="1186613"/>
          </a:xfrm>
          <a:prstGeom prst="rect">
            <a:avLst/>
          </a:prstGeom>
          <a:noFill/>
          <a:extLst>
            <a:ext uri="{909E8E84-426E-40DD-AFC4-6F175D3DCCD1}">
              <a14:hiddenFill xmlns:a14="http://schemas.microsoft.com/office/drawing/2010/main">
                <a:solidFill>
                  <a:srgbClr val="FFFFFF"/>
                </a:solidFill>
              </a14:hiddenFill>
            </a:ext>
          </a:extLst>
        </p:spPr>
      </p:pic>
      <p:pic>
        <p:nvPicPr>
          <p:cNvPr id="72734" name="Picture 202">
            <a:extLst>
              <a:ext uri="{FF2B5EF4-FFF2-40B4-BE49-F238E27FC236}">
                <a16:creationId xmlns:a16="http://schemas.microsoft.com/office/drawing/2014/main" id="{8790AAE8-6AF8-CC4A-AFED-16110CF62E8E}"/>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2531" y="3612795"/>
            <a:ext cx="1943100" cy="118745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32">
            <a:extLst>
              <a:ext uri="{FF2B5EF4-FFF2-40B4-BE49-F238E27FC236}">
                <a16:creationId xmlns:a16="http://schemas.microsoft.com/office/drawing/2014/main" id="{4A0303FB-0880-8B4D-8E08-DBD3853CFDD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0" name="Rectangle 33">
            <a:extLst>
              <a:ext uri="{FF2B5EF4-FFF2-40B4-BE49-F238E27FC236}">
                <a16:creationId xmlns:a16="http://schemas.microsoft.com/office/drawing/2014/main" id="{20345E71-2F57-3D45-8109-A37EB910C7EF}"/>
              </a:ext>
            </a:extLst>
          </p:cNvPr>
          <p:cNvSpPr>
            <a:spLocks noChangeArrowheads="1"/>
          </p:cNvSpPr>
          <p:nvPr/>
        </p:nvSpPr>
        <p:spPr bwMode="auto">
          <a:xfrm>
            <a:off x="0" y="193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 name="Picture 60">
            <a:extLst>
              <a:ext uri="{FF2B5EF4-FFF2-40B4-BE49-F238E27FC236}">
                <a16:creationId xmlns:a16="http://schemas.microsoft.com/office/drawing/2014/main" id="{D79EE305-01D3-E744-B8C1-3A943785D831}"/>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2082" y="5273079"/>
            <a:ext cx="1943100" cy="1219835"/>
          </a:xfrm>
          <a:prstGeom prst="rect">
            <a:avLst/>
          </a:prstGeom>
          <a:noFill/>
          <a:ln>
            <a:noFill/>
          </a:ln>
        </p:spPr>
      </p:pic>
      <p:sp>
        <p:nvSpPr>
          <p:cNvPr id="51" name="Rectangle 50">
            <a:extLst>
              <a:ext uri="{FF2B5EF4-FFF2-40B4-BE49-F238E27FC236}">
                <a16:creationId xmlns:a16="http://schemas.microsoft.com/office/drawing/2014/main" id="{8BEA6F5B-59D3-EF41-96D6-8D893FC9C4AD}"/>
              </a:ext>
            </a:extLst>
          </p:cNvPr>
          <p:cNvSpPr/>
          <p:nvPr/>
        </p:nvSpPr>
        <p:spPr>
          <a:xfrm>
            <a:off x="0" y="3174682"/>
            <a:ext cx="598241" cy="369332"/>
          </a:xfrm>
          <a:prstGeom prst="rect">
            <a:avLst/>
          </a:prstGeom>
        </p:spPr>
        <p:txBody>
          <a:bodyPr wrap="none">
            <a:spAutoFit/>
          </a:bodyPr>
          <a:lstStyle/>
          <a:p>
            <a:r>
              <a:rPr lang="en-US" i="1">
                <a:latin typeface="Times New Roman" panose="02020603050405020304" pitchFamily="18" charset="0"/>
                <a:ea typeface="Times New Roman" panose="02020603050405020304" pitchFamily="18" charset="0"/>
              </a:rPr>
              <a:t>x/</a:t>
            </a:r>
            <a:r>
              <a:rPr lang="en-US" i="1" err="1">
                <a:latin typeface="Times New Roman" panose="02020603050405020304" pitchFamily="18" charset="0"/>
                <a:ea typeface="Times New Roman" panose="02020603050405020304" pitchFamily="18" charset="0"/>
              </a:rPr>
              <a:t>σ</a:t>
            </a:r>
            <a:r>
              <a:rPr lang="en-US" i="1" baseline="-25000" err="1">
                <a:latin typeface="Times New Roman" panose="02020603050405020304" pitchFamily="18" charset="0"/>
                <a:ea typeface="Times New Roman" panose="02020603050405020304" pitchFamily="18" charset="0"/>
              </a:rPr>
              <a:t>x</a:t>
            </a:r>
            <a:r>
              <a:rPr lang="en-US"/>
              <a:t> </a:t>
            </a:r>
          </a:p>
        </p:txBody>
      </p:sp>
      <p:sp>
        <p:nvSpPr>
          <p:cNvPr id="63" name="Rectangle 62">
            <a:extLst>
              <a:ext uri="{FF2B5EF4-FFF2-40B4-BE49-F238E27FC236}">
                <a16:creationId xmlns:a16="http://schemas.microsoft.com/office/drawing/2014/main" id="{1BBADE51-A4EE-F44D-98CE-7395120D6CF0}"/>
              </a:ext>
            </a:extLst>
          </p:cNvPr>
          <p:cNvSpPr/>
          <p:nvPr/>
        </p:nvSpPr>
        <p:spPr>
          <a:xfrm>
            <a:off x="32381" y="4833798"/>
            <a:ext cx="598241" cy="369332"/>
          </a:xfrm>
          <a:prstGeom prst="rect">
            <a:avLst/>
          </a:prstGeom>
        </p:spPr>
        <p:txBody>
          <a:bodyPr wrap="none">
            <a:spAutoFit/>
          </a:bodyPr>
          <a:lstStyle/>
          <a:p>
            <a:r>
              <a:rPr lang="en-US" i="1">
                <a:latin typeface="Times New Roman" panose="02020603050405020304" pitchFamily="18" charset="0"/>
                <a:ea typeface="Times New Roman" panose="02020603050405020304" pitchFamily="18" charset="0"/>
              </a:rPr>
              <a:t>x/</a:t>
            </a:r>
            <a:r>
              <a:rPr lang="en-US" i="1" err="1">
                <a:latin typeface="Times New Roman" panose="02020603050405020304" pitchFamily="18" charset="0"/>
                <a:ea typeface="Times New Roman" panose="02020603050405020304" pitchFamily="18" charset="0"/>
              </a:rPr>
              <a:t>σ</a:t>
            </a:r>
            <a:r>
              <a:rPr lang="en-US" i="1" baseline="-25000" err="1">
                <a:latin typeface="Times New Roman" panose="02020603050405020304" pitchFamily="18" charset="0"/>
                <a:ea typeface="Times New Roman" panose="02020603050405020304" pitchFamily="18" charset="0"/>
              </a:rPr>
              <a:t>x</a:t>
            </a:r>
            <a:r>
              <a:rPr lang="en-US"/>
              <a:t> </a:t>
            </a:r>
          </a:p>
        </p:txBody>
      </p:sp>
      <p:pic>
        <p:nvPicPr>
          <p:cNvPr id="64" name="Picture 63">
            <a:extLst>
              <a:ext uri="{FF2B5EF4-FFF2-40B4-BE49-F238E27FC236}">
                <a16:creationId xmlns:a16="http://schemas.microsoft.com/office/drawing/2014/main" id="{C2C03BA9-303B-C24A-945B-59B2A64EA9A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02531" y="5262804"/>
            <a:ext cx="1943100" cy="1219835"/>
          </a:xfrm>
          <a:prstGeom prst="rect">
            <a:avLst/>
          </a:prstGeom>
          <a:noFill/>
          <a:ln>
            <a:noFill/>
          </a:ln>
        </p:spPr>
      </p:pic>
      <p:sp>
        <p:nvSpPr>
          <p:cNvPr id="52" name="Rectangle 51">
            <a:extLst>
              <a:ext uri="{FF2B5EF4-FFF2-40B4-BE49-F238E27FC236}">
                <a16:creationId xmlns:a16="http://schemas.microsoft.com/office/drawing/2014/main" id="{15DFDFAF-F216-6E4A-866B-67AAD45DDCAC}"/>
              </a:ext>
            </a:extLst>
          </p:cNvPr>
          <p:cNvSpPr/>
          <p:nvPr/>
        </p:nvSpPr>
        <p:spPr>
          <a:xfrm>
            <a:off x="2373232" y="3283703"/>
            <a:ext cx="607859" cy="369332"/>
          </a:xfrm>
          <a:prstGeom prst="rect">
            <a:avLst/>
          </a:prstGeom>
        </p:spPr>
        <p:txBody>
          <a:bodyPr wrap="none">
            <a:spAutoFit/>
          </a:bodyPr>
          <a:lstStyle/>
          <a:p>
            <a:r>
              <a:rPr lang="en-US" err="1">
                <a:latin typeface="Times New Roman" panose="02020603050405020304" pitchFamily="18" charset="0"/>
                <a:ea typeface="Times New Roman" panose="02020603050405020304" pitchFamily="18" charset="0"/>
              </a:rPr>
              <a:t>δ</a:t>
            </a:r>
            <a:r>
              <a:rPr lang="en-US" i="1">
                <a:latin typeface="Times New Roman" panose="02020603050405020304" pitchFamily="18" charset="0"/>
                <a:ea typeface="Times New Roman" panose="02020603050405020304" pitchFamily="18" charset="0"/>
              </a:rPr>
              <a:t>/</a:t>
            </a:r>
            <a:r>
              <a:rPr lang="en-US" i="1" err="1">
                <a:latin typeface="Times New Roman" panose="02020603050405020304" pitchFamily="18" charset="0"/>
                <a:ea typeface="Times New Roman" panose="02020603050405020304" pitchFamily="18" charset="0"/>
              </a:rPr>
              <a:t>σ</a:t>
            </a:r>
            <a:r>
              <a:rPr lang="en-US" baseline="-25000" err="1">
                <a:latin typeface="Times New Roman" panose="02020603050405020304" pitchFamily="18" charset="0"/>
                <a:ea typeface="Times New Roman" panose="02020603050405020304" pitchFamily="18" charset="0"/>
              </a:rPr>
              <a:t>δ</a:t>
            </a:r>
            <a:r>
              <a:rPr lang="en-US"/>
              <a:t> </a:t>
            </a:r>
          </a:p>
        </p:txBody>
      </p:sp>
      <p:sp>
        <p:nvSpPr>
          <p:cNvPr id="66" name="Rectangle 65">
            <a:extLst>
              <a:ext uri="{FF2B5EF4-FFF2-40B4-BE49-F238E27FC236}">
                <a16:creationId xmlns:a16="http://schemas.microsoft.com/office/drawing/2014/main" id="{91160072-3F9F-EB40-AAF0-9C4D0D383AF2}"/>
              </a:ext>
            </a:extLst>
          </p:cNvPr>
          <p:cNvSpPr/>
          <p:nvPr/>
        </p:nvSpPr>
        <p:spPr>
          <a:xfrm>
            <a:off x="2303382" y="4823371"/>
            <a:ext cx="607859" cy="369332"/>
          </a:xfrm>
          <a:prstGeom prst="rect">
            <a:avLst/>
          </a:prstGeom>
        </p:spPr>
        <p:txBody>
          <a:bodyPr wrap="none">
            <a:spAutoFit/>
          </a:bodyPr>
          <a:lstStyle/>
          <a:p>
            <a:r>
              <a:rPr lang="en-US" err="1">
                <a:latin typeface="Times New Roman" panose="02020603050405020304" pitchFamily="18" charset="0"/>
                <a:ea typeface="Times New Roman" panose="02020603050405020304" pitchFamily="18" charset="0"/>
              </a:rPr>
              <a:t>δ</a:t>
            </a:r>
            <a:r>
              <a:rPr lang="en-US" i="1">
                <a:latin typeface="Times New Roman" panose="02020603050405020304" pitchFamily="18" charset="0"/>
                <a:ea typeface="Times New Roman" panose="02020603050405020304" pitchFamily="18" charset="0"/>
              </a:rPr>
              <a:t>/</a:t>
            </a:r>
            <a:r>
              <a:rPr lang="en-US" i="1" err="1">
                <a:latin typeface="Times New Roman" panose="02020603050405020304" pitchFamily="18" charset="0"/>
                <a:ea typeface="Times New Roman" panose="02020603050405020304" pitchFamily="18" charset="0"/>
              </a:rPr>
              <a:t>σ</a:t>
            </a:r>
            <a:r>
              <a:rPr lang="en-US" baseline="-25000" err="1">
                <a:latin typeface="Times New Roman" panose="02020603050405020304" pitchFamily="18" charset="0"/>
                <a:ea typeface="Times New Roman" panose="02020603050405020304" pitchFamily="18" charset="0"/>
              </a:rPr>
              <a:t>δ</a:t>
            </a:r>
            <a:r>
              <a:rPr lang="en-US"/>
              <a:t> </a:t>
            </a:r>
          </a:p>
        </p:txBody>
      </p:sp>
      <p:cxnSp>
        <p:nvCxnSpPr>
          <p:cNvPr id="54" name="Straight Connector 53">
            <a:extLst>
              <a:ext uri="{FF2B5EF4-FFF2-40B4-BE49-F238E27FC236}">
                <a16:creationId xmlns:a16="http://schemas.microsoft.com/office/drawing/2014/main" id="{D0AA1673-090C-3A4C-ADD4-CAC14B2D248D}"/>
              </a:ext>
            </a:extLst>
          </p:cNvPr>
          <p:cNvCxnSpPr/>
          <p:nvPr/>
        </p:nvCxnSpPr>
        <p:spPr>
          <a:xfrm flipH="1">
            <a:off x="4943871" y="589204"/>
            <a:ext cx="0" cy="616556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81E239FA-C2F2-BD4E-836B-49605F7C209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9758" y="1711387"/>
            <a:ext cx="1943100" cy="1155065"/>
          </a:xfrm>
          <a:prstGeom prst="rect">
            <a:avLst/>
          </a:prstGeom>
          <a:noFill/>
          <a:ln>
            <a:noFill/>
          </a:ln>
        </p:spPr>
      </p:pic>
      <p:pic>
        <p:nvPicPr>
          <p:cNvPr id="70" name="Picture 69">
            <a:extLst>
              <a:ext uri="{FF2B5EF4-FFF2-40B4-BE49-F238E27FC236}">
                <a16:creationId xmlns:a16="http://schemas.microsoft.com/office/drawing/2014/main" id="{DD54A82E-D415-4840-A61F-8BC5934E8B7A}"/>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21894" y="1695194"/>
            <a:ext cx="1943100" cy="1187450"/>
          </a:xfrm>
          <a:prstGeom prst="rect">
            <a:avLst/>
          </a:prstGeom>
          <a:noFill/>
          <a:ln>
            <a:noFill/>
          </a:ln>
        </p:spPr>
      </p:pic>
      <p:pic>
        <p:nvPicPr>
          <p:cNvPr id="71" name="Picture 70">
            <a:extLst>
              <a:ext uri="{FF2B5EF4-FFF2-40B4-BE49-F238E27FC236}">
                <a16:creationId xmlns:a16="http://schemas.microsoft.com/office/drawing/2014/main" id="{BB3D68C1-4761-DD49-8A4F-66913423CA6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2858" y="3572672"/>
            <a:ext cx="2000250" cy="1431962"/>
          </a:xfrm>
          <a:prstGeom prst="rect">
            <a:avLst/>
          </a:prstGeom>
          <a:noFill/>
          <a:ln>
            <a:noFill/>
          </a:ln>
        </p:spPr>
      </p:pic>
      <p:sp>
        <p:nvSpPr>
          <p:cNvPr id="72" name="Down Arrow 71">
            <a:extLst>
              <a:ext uri="{FF2B5EF4-FFF2-40B4-BE49-F238E27FC236}">
                <a16:creationId xmlns:a16="http://schemas.microsoft.com/office/drawing/2014/main" id="{14C4E9EF-5B37-7C46-AED5-558B4CAA2A9E}"/>
              </a:ext>
            </a:extLst>
          </p:cNvPr>
          <p:cNvSpPr/>
          <p:nvPr/>
        </p:nvSpPr>
        <p:spPr>
          <a:xfrm>
            <a:off x="8349937" y="3934471"/>
            <a:ext cx="276859" cy="4282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1DFE1B4-2DD0-AA4A-B0D3-5CDBA3E78426}"/>
              </a:ext>
            </a:extLst>
          </p:cNvPr>
          <p:cNvSpPr/>
          <p:nvPr/>
        </p:nvSpPr>
        <p:spPr>
          <a:xfrm>
            <a:off x="5114111" y="3284295"/>
            <a:ext cx="3845157" cy="307777"/>
          </a:xfrm>
          <a:prstGeom prst="rect">
            <a:avLst/>
          </a:prstGeom>
        </p:spPr>
        <p:txBody>
          <a:bodyPr wrap="square">
            <a:spAutoFit/>
          </a:bodyPr>
          <a:lstStyle/>
          <a:p>
            <a:r>
              <a:rPr lang="en-US" sz="1400">
                <a:solidFill>
                  <a:srgbClr val="FF0000"/>
                </a:solidFill>
                <a:latin typeface="Times New Roman" panose="02020603050405020304" pitchFamily="18" charset="0"/>
                <a:ea typeface="Times New Roman" panose="02020603050405020304" pitchFamily="18" charset="0"/>
              </a:rPr>
              <a:t>Excessive shifting of zero-kick point to </a:t>
            </a:r>
            <a:r>
              <a:rPr lang="en-US" sz="1400" err="1">
                <a:solidFill>
                  <a:srgbClr val="FF0000"/>
                </a:solidFill>
                <a:latin typeface="Times New Roman" panose="02020603050405020304" pitchFamily="18" charset="0"/>
                <a:ea typeface="Times New Roman" panose="02020603050405020304" pitchFamily="18" charset="0"/>
              </a:rPr>
              <a:t>δ</a:t>
            </a:r>
            <a:r>
              <a:rPr lang="en-US" sz="1400">
                <a:solidFill>
                  <a:srgbClr val="FF0000"/>
                </a:solidFill>
                <a:latin typeface="Times New Roman" panose="02020603050405020304" pitchFamily="18" charset="0"/>
                <a:ea typeface="Times New Roman" panose="02020603050405020304" pitchFamily="18" charset="0"/>
              </a:rPr>
              <a:t> = 0.6σ</a:t>
            </a:r>
            <a:r>
              <a:rPr lang="en-US" sz="1400" baseline="-25000">
                <a:solidFill>
                  <a:srgbClr val="FF0000"/>
                </a:solidFill>
                <a:latin typeface="Times New Roman" panose="02020603050405020304" pitchFamily="18" charset="0"/>
                <a:ea typeface="Times New Roman" panose="02020603050405020304" pitchFamily="18" charset="0"/>
              </a:rPr>
              <a:t>δ</a:t>
            </a:r>
            <a:r>
              <a:rPr lang="en-US" sz="1400">
                <a:solidFill>
                  <a:srgbClr val="FF0000"/>
                </a:solidFill>
              </a:rPr>
              <a:t> </a:t>
            </a:r>
          </a:p>
        </p:txBody>
      </p:sp>
      <p:grpSp>
        <p:nvGrpSpPr>
          <p:cNvPr id="73" name="Group 72">
            <a:extLst>
              <a:ext uri="{FF2B5EF4-FFF2-40B4-BE49-F238E27FC236}">
                <a16:creationId xmlns:a16="http://schemas.microsoft.com/office/drawing/2014/main" id="{E3B4D43C-DA65-DB45-B6C1-C7DABB0CEE97}"/>
              </a:ext>
            </a:extLst>
          </p:cNvPr>
          <p:cNvGrpSpPr/>
          <p:nvPr/>
        </p:nvGrpSpPr>
        <p:grpSpPr>
          <a:xfrm>
            <a:off x="4970816" y="3665380"/>
            <a:ext cx="1929926" cy="1227837"/>
            <a:chOff x="4909502" y="3653035"/>
            <a:chExt cx="2125822" cy="1302252"/>
          </a:xfrm>
        </p:grpSpPr>
        <p:cxnSp>
          <p:nvCxnSpPr>
            <p:cNvPr id="58" name="Straight Arrow Connector 57">
              <a:extLst>
                <a:ext uri="{FF2B5EF4-FFF2-40B4-BE49-F238E27FC236}">
                  <a16:creationId xmlns:a16="http://schemas.microsoft.com/office/drawing/2014/main" id="{1FD60CCC-D0EF-A742-B61B-504536430C6C}"/>
                </a:ext>
              </a:extLst>
            </p:cNvPr>
            <p:cNvCxnSpPr>
              <a:cxnSpLocks/>
            </p:cNvCxnSpPr>
            <p:nvPr/>
          </p:nvCxnSpPr>
          <p:spPr>
            <a:xfrm>
              <a:off x="4909502" y="4339419"/>
              <a:ext cx="2062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Freeform 58">
              <a:extLst>
                <a:ext uri="{FF2B5EF4-FFF2-40B4-BE49-F238E27FC236}">
                  <a16:creationId xmlns:a16="http://schemas.microsoft.com/office/drawing/2014/main" id="{46088BFE-86EE-A74C-ABC3-4F5EA20BB317}"/>
                </a:ext>
              </a:extLst>
            </p:cNvPr>
            <p:cNvSpPr/>
            <p:nvPr/>
          </p:nvSpPr>
          <p:spPr>
            <a:xfrm>
              <a:off x="5003800" y="3834307"/>
              <a:ext cx="1695450" cy="1010224"/>
            </a:xfrm>
            <a:custGeom>
              <a:avLst/>
              <a:gdLst>
                <a:gd name="connsiteX0" fmla="*/ 0 w 1695450"/>
                <a:gd name="connsiteY0" fmla="*/ 496393 h 1010224"/>
                <a:gd name="connsiteX1" fmla="*/ 476250 w 1695450"/>
                <a:gd name="connsiteY1" fmla="*/ 439243 h 1010224"/>
                <a:gd name="connsiteX2" fmla="*/ 692150 w 1695450"/>
                <a:gd name="connsiteY2" fmla="*/ 242393 h 1010224"/>
                <a:gd name="connsiteX3" fmla="*/ 806450 w 1695450"/>
                <a:gd name="connsiteY3" fmla="*/ 32843 h 1010224"/>
                <a:gd name="connsiteX4" fmla="*/ 939800 w 1695450"/>
                <a:gd name="connsiteY4" fmla="*/ 991693 h 1010224"/>
                <a:gd name="connsiteX5" fmla="*/ 1123950 w 1695450"/>
                <a:gd name="connsiteY5" fmla="*/ 655143 h 1010224"/>
                <a:gd name="connsiteX6" fmla="*/ 1695450 w 1695450"/>
                <a:gd name="connsiteY6" fmla="*/ 521793 h 10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50" h="1010224">
                  <a:moveTo>
                    <a:pt x="0" y="496393"/>
                  </a:moveTo>
                  <a:cubicBezTo>
                    <a:pt x="180446" y="488984"/>
                    <a:pt x="360892" y="481576"/>
                    <a:pt x="476250" y="439243"/>
                  </a:cubicBezTo>
                  <a:cubicBezTo>
                    <a:pt x="591608" y="396910"/>
                    <a:pt x="637117" y="310126"/>
                    <a:pt x="692150" y="242393"/>
                  </a:cubicBezTo>
                  <a:cubicBezTo>
                    <a:pt x="747183" y="174660"/>
                    <a:pt x="765175" y="-92040"/>
                    <a:pt x="806450" y="32843"/>
                  </a:cubicBezTo>
                  <a:cubicBezTo>
                    <a:pt x="847725" y="157726"/>
                    <a:pt x="886883" y="887976"/>
                    <a:pt x="939800" y="991693"/>
                  </a:cubicBezTo>
                  <a:cubicBezTo>
                    <a:pt x="992717" y="1095410"/>
                    <a:pt x="998009" y="733460"/>
                    <a:pt x="1123950" y="655143"/>
                  </a:cubicBezTo>
                  <a:cubicBezTo>
                    <a:pt x="1249891" y="576826"/>
                    <a:pt x="1472670" y="549309"/>
                    <a:pt x="1695450" y="52179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0D8994D0-78A8-4140-84E5-FB80F02A6383}"/>
                </a:ext>
              </a:extLst>
            </p:cNvPr>
            <p:cNvCxnSpPr>
              <a:cxnSpLocks/>
            </p:cNvCxnSpPr>
            <p:nvPr/>
          </p:nvCxnSpPr>
          <p:spPr>
            <a:xfrm flipH="1" flipV="1">
              <a:off x="5625190" y="3723550"/>
              <a:ext cx="48377" cy="1231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A567CF94-6A22-6F45-B98A-04C1A064AEDC}"/>
                </a:ext>
              </a:extLst>
            </p:cNvPr>
            <p:cNvSpPr/>
            <p:nvPr/>
          </p:nvSpPr>
          <p:spPr>
            <a:xfrm>
              <a:off x="5819094" y="3653035"/>
              <a:ext cx="534121" cy="307777"/>
            </a:xfrm>
            <a:prstGeom prst="rect">
              <a:avLst/>
            </a:prstGeom>
          </p:spPr>
          <p:txBody>
            <a:bodyPr wrap="none">
              <a:spAutoFit/>
            </a:bodyPr>
            <a:lstStyle/>
            <a:p>
              <a:r>
                <a:rPr lang="en-US" sz="1400">
                  <a:solidFill>
                    <a:srgbClr val="FF0000"/>
                  </a:solidFill>
                  <a:latin typeface="Times New Roman" panose="02020603050405020304" pitchFamily="18" charset="0"/>
                  <a:ea typeface="Times New Roman" panose="02020603050405020304" pitchFamily="18" charset="0"/>
                </a:rPr>
                <a:t>Kick</a:t>
              </a:r>
              <a:endParaRPr lang="en-US" sz="1400"/>
            </a:p>
          </p:txBody>
        </p:sp>
        <p:sp>
          <p:nvSpPr>
            <p:cNvPr id="68" name="Rectangle 67">
              <a:extLst>
                <a:ext uri="{FF2B5EF4-FFF2-40B4-BE49-F238E27FC236}">
                  <a16:creationId xmlns:a16="http://schemas.microsoft.com/office/drawing/2014/main" id="{2D447584-1C76-2649-BE99-0B6DCEF67BDD}"/>
                </a:ext>
              </a:extLst>
            </p:cNvPr>
            <p:cNvSpPr/>
            <p:nvPr/>
          </p:nvSpPr>
          <p:spPr>
            <a:xfrm>
              <a:off x="6741654" y="4288653"/>
              <a:ext cx="293670" cy="369332"/>
            </a:xfrm>
            <a:prstGeom prst="rect">
              <a:avLst/>
            </a:prstGeom>
          </p:spPr>
          <p:txBody>
            <a:bodyPr wrap="none">
              <a:spAutoFit/>
            </a:bodyPr>
            <a:lstStyle/>
            <a:p>
              <a:r>
                <a:rPr lang="en-US" err="1">
                  <a:solidFill>
                    <a:srgbClr val="FF0000"/>
                  </a:solidFill>
                  <a:latin typeface="Times New Roman" panose="02020603050405020304" pitchFamily="18" charset="0"/>
                  <a:ea typeface="Times New Roman" panose="02020603050405020304" pitchFamily="18" charset="0"/>
                </a:rPr>
                <a:t>δ</a:t>
              </a:r>
              <a:endParaRPr lang="en-US">
                <a:solidFill>
                  <a:srgbClr val="FF0000"/>
                </a:solidFill>
              </a:endParaRPr>
            </a:p>
          </p:txBody>
        </p:sp>
      </p:grpSp>
      <p:grpSp>
        <p:nvGrpSpPr>
          <p:cNvPr id="90" name="Group 89">
            <a:extLst>
              <a:ext uri="{FF2B5EF4-FFF2-40B4-BE49-F238E27FC236}">
                <a16:creationId xmlns:a16="http://schemas.microsoft.com/office/drawing/2014/main" id="{8A2BE106-A7CA-5440-BFA5-BD9D1FCD1A65}"/>
              </a:ext>
            </a:extLst>
          </p:cNvPr>
          <p:cNvGrpSpPr/>
          <p:nvPr/>
        </p:nvGrpSpPr>
        <p:grpSpPr>
          <a:xfrm>
            <a:off x="3308496" y="2091341"/>
            <a:ext cx="1411310" cy="813440"/>
            <a:chOff x="4909502" y="3653035"/>
            <a:chExt cx="2125822" cy="1302252"/>
          </a:xfrm>
        </p:grpSpPr>
        <p:cxnSp>
          <p:nvCxnSpPr>
            <p:cNvPr id="91" name="Straight Arrow Connector 90">
              <a:extLst>
                <a:ext uri="{FF2B5EF4-FFF2-40B4-BE49-F238E27FC236}">
                  <a16:creationId xmlns:a16="http://schemas.microsoft.com/office/drawing/2014/main" id="{38BD1A09-6B65-F041-B461-B2242DA5C52E}"/>
                </a:ext>
              </a:extLst>
            </p:cNvPr>
            <p:cNvCxnSpPr>
              <a:cxnSpLocks/>
            </p:cNvCxnSpPr>
            <p:nvPr/>
          </p:nvCxnSpPr>
          <p:spPr>
            <a:xfrm>
              <a:off x="4909502" y="4339419"/>
              <a:ext cx="2062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Freeform 91">
              <a:extLst>
                <a:ext uri="{FF2B5EF4-FFF2-40B4-BE49-F238E27FC236}">
                  <a16:creationId xmlns:a16="http://schemas.microsoft.com/office/drawing/2014/main" id="{B3ADD706-3CCF-AE4E-A838-8D4023E42C46}"/>
                </a:ext>
              </a:extLst>
            </p:cNvPr>
            <p:cNvSpPr/>
            <p:nvPr/>
          </p:nvSpPr>
          <p:spPr>
            <a:xfrm>
              <a:off x="5003800" y="3834307"/>
              <a:ext cx="1695450" cy="1010224"/>
            </a:xfrm>
            <a:custGeom>
              <a:avLst/>
              <a:gdLst>
                <a:gd name="connsiteX0" fmla="*/ 0 w 1695450"/>
                <a:gd name="connsiteY0" fmla="*/ 496393 h 1010224"/>
                <a:gd name="connsiteX1" fmla="*/ 476250 w 1695450"/>
                <a:gd name="connsiteY1" fmla="*/ 439243 h 1010224"/>
                <a:gd name="connsiteX2" fmla="*/ 692150 w 1695450"/>
                <a:gd name="connsiteY2" fmla="*/ 242393 h 1010224"/>
                <a:gd name="connsiteX3" fmla="*/ 806450 w 1695450"/>
                <a:gd name="connsiteY3" fmla="*/ 32843 h 1010224"/>
                <a:gd name="connsiteX4" fmla="*/ 939800 w 1695450"/>
                <a:gd name="connsiteY4" fmla="*/ 991693 h 1010224"/>
                <a:gd name="connsiteX5" fmla="*/ 1123950 w 1695450"/>
                <a:gd name="connsiteY5" fmla="*/ 655143 h 1010224"/>
                <a:gd name="connsiteX6" fmla="*/ 1695450 w 1695450"/>
                <a:gd name="connsiteY6" fmla="*/ 521793 h 10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50" h="1010224">
                  <a:moveTo>
                    <a:pt x="0" y="496393"/>
                  </a:moveTo>
                  <a:cubicBezTo>
                    <a:pt x="180446" y="488984"/>
                    <a:pt x="360892" y="481576"/>
                    <a:pt x="476250" y="439243"/>
                  </a:cubicBezTo>
                  <a:cubicBezTo>
                    <a:pt x="591608" y="396910"/>
                    <a:pt x="637117" y="310126"/>
                    <a:pt x="692150" y="242393"/>
                  </a:cubicBezTo>
                  <a:cubicBezTo>
                    <a:pt x="747183" y="174660"/>
                    <a:pt x="765175" y="-92040"/>
                    <a:pt x="806450" y="32843"/>
                  </a:cubicBezTo>
                  <a:cubicBezTo>
                    <a:pt x="847725" y="157726"/>
                    <a:pt x="886883" y="887976"/>
                    <a:pt x="939800" y="991693"/>
                  </a:cubicBezTo>
                  <a:cubicBezTo>
                    <a:pt x="992717" y="1095410"/>
                    <a:pt x="998009" y="733460"/>
                    <a:pt x="1123950" y="655143"/>
                  </a:cubicBezTo>
                  <a:cubicBezTo>
                    <a:pt x="1249891" y="576826"/>
                    <a:pt x="1472670" y="549309"/>
                    <a:pt x="1695450" y="52179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a:extLst>
                <a:ext uri="{FF2B5EF4-FFF2-40B4-BE49-F238E27FC236}">
                  <a16:creationId xmlns:a16="http://schemas.microsoft.com/office/drawing/2014/main" id="{1EACA1B7-0C62-8C41-8767-08D67B3AB5EF}"/>
                </a:ext>
              </a:extLst>
            </p:cNvPr>
            <p:cNvCxnSpPr>
              <a:cxnSpLocks/>
            </p:cNvCxnSpPr>
            <p:nvPr/>
          </p:nvCxnSpPr>
          <p:spPr>
            <a:xfrm flipH="1" flipV="1">
              <a:off x="5832042" y="3723550"/>
              <a:ext cx="48378" cy="1231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8ED9EE87-B8FB-DD46-8600-1FAE741655F0}"/>
                </a:ext>
              </a:extLst>
            </p:cNvPr>
            <p:cNvSpPr/>
            <p:nvPr/>
          </p:nvSpPr>
          <p:spPr>
            <a:xfrm>
              <a:off x="5819094" y="3653035"/>
              <a:ext cx="534121" cy="307777"/>
            </a:xfrm>
            <a:prstGeom prst="rect">
              <a:avLst/>
            </a:prstGeom>
          </p:spPr>
          <p:txBody>
            <a:bodyPr wrap="none">
              <a:spAutoFit/>
            </a:bodyPr>
            <a:lstStyle/>
            <a:p>
              <a:r>
                <a:rPr lang="en-US" sz="1400">
                  <a:solidFill>
                    <a:srgbClr val="FF0000"/>
                  </a:solidFill>
                  <a:latin typeface="Times New Roman" panose="02020603050405020304" pitchFamily="18" charset="0"/>
                  <a:ea typeface="Times New Roman" panose="02020603050405020304" pitchFamily="18" charset="0"/>
                </a:rPr>
                <a:t>Kick</a:t>
              </a:r>
              <a:endParaRPr lang="en-US" sz="1400"/>
            </a:p>
          </p:txBody>
        </p:sp>
        <p:sp>
          <p:nvSpPr>
            <p:cNvPr id="95" name="Rectangle 94">
              <a:extLst>
                <a:ext uri="{FF2B5EF4-FFF2-40B4-BE49-F238E27FC236}">
                  <a16:creationId xmlns:a16="http://schemas.microsoft.com/office/drawing/2014/main" id="{5EA6EEE7-1EA7-F34E-A51F-CF004DEDF35D}"/>
                </a:ext>
              </a:extLst>
            </p:cNvPr>
            <p:cNvSpPr/>
            <p:nvPr/>
          </p:nvSpPr>
          <p:spPr>
            <a:xfrm>
              <a:off x="6741654" y="4288653"/>
              <a:ext cx="293670" cy="369332"/>
            </a:xfrm>
            <a:prstGeom prst="rect">
              <a:avLst/>
            </a:prstGeom>
          </p:spPr>
          <p:txBody>
            <a:bodyPr wrap="none">
              <a:spAutoFit/>
            </a:bodyPr>
            <a:lstStyle/>
            <a:p>
              <a:r>
                <a:rPr lang="en-US" err="1">
                  <a:solidFill>
                    <a:srgbClr val="FF0000"/>
                  </a:solidFill>
                  <a:latin typeface="Times New Roman" panose="02020603050405020304" pitchFamily="18" charset="0"/>
                  <a:ea typeface="Times New Roman" panose="02020603050405020304" pitchFamily="18" charset="0"/>
                </a:rPr>
                <a:t>δ</a:t>
              </a:r>
              <a:endParaRPr lang="en-US">
                <a:solidFill>
                  <a:srgbClr val="FF0000"/>
                </a:solidFill>
              </a:endParaRPr>
            </a:p>
          </p:txBody>
        </p:sp>
      </p:grpSp>
      <p:grpSp>
        <p:nvGrpSpPr>
          <p:cNvPr id="96" name="Group 95">
            <a:extLst>
              <a:ext uri="{FF2B5EF4-FFF2-40B4-BE49-F238E27FC236}">
                <a16:creationId xmlns:a16="http://schemas.microsoft.com/office/drawing/2014/main" id="{D9823C83-20C4-7144-A06E-F3205766C52F}"/>
              </a:ext>
            </a:extLst>
          </p:cNvPr>
          <p:cNvGrpSpPr/>
          <p:nvPr/>
        </p:nvGrpSpPr>
        <p:grpSpPr>
          <a:xfrm>
            <a:off x="3527525" y="652136"/>
            <a:ext cx="1293676" cy="880488"/>
            <a:chOff x="4909502" y="3653035"/>
            <a:chExt cx="2125822" cy="1302252"/>
          </a:xfrm>
        </p:grpSpPr>
        <p:cxnSp>
          <p:nvCxnSpPr>
            <p:cNvPr id="97" name="Straight Arrow Connector 96">
              <a:extLst>
                <a:ext uri="{FF2B5EF4-FFF2-40B4-BE49-F238E27FC236}">
                  <a16:creationId xmlns:a16="http://schemas.microsoft.com/office/drawing/2014/main" id="{FED43E33-549E-3B4C-A01D-1B4810F4AFF3}"/>
                </a:ext>
              </a:extLst>
            </p:cNvPr>
            <p:cNvCxnSpPr>
              <a:cxnSpLocks/>
            </p:cNvCxnSpPr>
            <p:nvPr/>
          </p:nvCxnSpPr>
          <p:spPr>
            <a:xfrm>
              <a:off x="4909502" y="4339419"/>
              <a:ext cx="2062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Freeform 97">
              <a:extLst>
                <a:ext uri="{FF2B5EF4-FFF2-40B4-BE49-F238E27FC236}">
                  <a16:creationId xmlns:a16="http://schemas.microsoft.com/office/drawing/2014/main" id="{A6FB78AA-B061-0D40-9FEA-469ADC732824}"/>
                </a:ext>
              </a:extLst>
            </p:cNvPr>
            <p:cNvSpPr/>
            <p:nvPr/>
          </p:nvSpPr>
          <p:spPr>
            <a:xfrm>
              <a:off x="5003800" y="3834307"/>
              <a:ext cx="1695450" cy="1010224"/>
            </a:xfrm>
            <a:custGeom>
              <a:avLst/>
              <a:gdLst>
                <a:gd name="connsiteX0" fmla="*/ 0 w 1695450"/>
                <a:gd name="connsiteY0" fmla="*/ 496393 h 1010224"/>
                <a:gd name="connsiteX1" fmla="*/ 476250 w 1695450"/>
                <a:gd name="connsiteY1" fmla="*/ 439243 h 1010224"/>
                <a:gd name="connsiteX2" fmla="*/ 692150 w 1695450"/>
                <a:gd name="connsiteY2" fmla="*/ 242393 h 1010224"/>
                <a:gd name="connsiteX3" fmla="*/ 806450 w 1695450"/>
                <a:gd name="connsiteY3" fmla="*/ 32843 h 1010224"/>
                <a:gd name="connsiteX4" fmla="*/ 939800 w 1695450"/>
                <a:gd name="connsiteY4" fmla="*/ 991693 h 1010224"/>
                <a:gd name="connsiteX5" fmla="*/ 1123950 w 1695450"/>
                <a:gd name="connsiteY5" fmla="*/ 655143 h 1010224"/>
                <a:gd name="connsiteX6" fmla="*/ 1695450 w 1695450"/>
                <a:gd name="connsiteY6" fmla="*/ 521793 h 10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50" h="1010224">
                  <a:moveTo>
                    <a:pt x="0" y="496393"/>
                  </a:moveTo>
                  <a:cubicBezTo>
                    <a:pt x="180446" y="488984"/>
                    <a:pt x="360892" y="481576"/>
                    <a:pt x="476250" y="439243"/>
                  </a:cubicBezTo>
                  <a:cubicBezTo>
                    <a:pt x="591608" y="396910"/>
                    <a:pt x="637117" y="310126"/>
                    <a:pt x="692150" y="242393"/>
                  </a:cubicBezTo>
                  <a:cubicBezTo>
                    <a:pt x="747183" y="174660"/>
                    <a:pt x="765175" y="-92040"/>
                    <a:pt x="806450" y="32843"/>
                  </a:cubicBezTo>
                  <a:cubicBezTo>
                    <a:pt x="847725" y="157726"/>
                    <a:pt x="886883" y="887976"/>
                    <a:pt x="939800" y="991693"/>
                  </a:cubicBezTo>
                  <a:cubicBezTo>
                    <a:pt x="992717" y="1095410"/>
                    <a:pt x="998009" y="733460"/>
                    <a:pt x="1123950" y="655143"/>
                  </a:cubicBezTo>
                  <a:cubicBezTo>
                    <a:pt x="1249891" y="576826"/>
                    <a:pt x="1472670" y="549309"/>
                    <a:pt x="1695450" y="52179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Arrow Connector 98">
              <a:extLst>
                <a:ext uri="{FF2B5EF4-FFF2-40B4-BE49-F238E27FC236}">
                  <a16:creationId xmlns:a16="http://schemas.microsoft.com/office/drawing/2014/main" id="{D7471B5D-0D3B-F64C-8950-65837E995BB6}"/>
                </a:ext>
              </a:extLst>
            </p:cNvPr>
            <p:cNvCxnSpPr>
              <a:cxnSpLocks/>
            </p:cNvCxnSpPr>
            <p:nvPr/>
          </p:nvCxnSpPr>
          <p:spPr>
            <a:xfrm flipH="1" flipV="1">
              <a:off x="5840788" y="3723551"/>
              <a:ext cx="48377" cy="1231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697EB145-CA38-7E4C-8FCB-4B097405D7AC}"/>
                </a:ext>
              </a:extLst>
            </p:cNvPr>
            <p:cNvSpPr/>
            <p:nvPr/>
          </p:nvSpPr>
          <p:spPr>
            <a:xfrm>
              <a:off x="5819094" y="3653035"/>
              <a:ext cx="534121" cy="307777"/>
            </a:xfrm>
            <a:prstGeom prst="rect">
              <a:avLst/>
            </a:prstGeom>
          </p:spPr>
          <p:txBody>
            <a:bodyPr wrap="none">
              <a:spAutoFit/>
            </a:bodyPr>
            <a:lstStyle/>
            <a:p>
              <a:r>
                <a:rPr lang="en-US" sz="1400">
                  <a:solidFill>
                    <a:srgbClr val="FF0000"/>
                  </a:solidFill>
                  <a:latin typeface="Times New Roman" panose="02020603050405020304" pitchFamily="18" charset="0"/>
                  <a:ea typeface="Times New Roman" panose="02020603050405020304" pitchFamily="18" charset="0"/>
                </a:rPr>
                <a:t>Kick</a:t>
              </a:r>
              <a:endParaRPr lang="en-US" sz="1400"/>
            </a:p>
          </p:txBody>
        </p:sp>
        <p:sp>
          <p:nvSpPr>
            <p:cNvPr id="101" name="Rectangle 100">
              <a:extLst>
                <a:ext uri="{FF2B5EF4-FFF2-40B4-BE49-F238E27FC236}">
                  <a16:creationId xmlns:a16="http://schemas.microsoft.com/office/drawing/2014/main" id="{14D3FAAF-1A53-E64F-9BF0-7A9F7FDDD6D3}"/>
                </a:ext>
              </a:extLst>
            </p:cNvPr>
            <p:cNvSpPr/>
            <p:nvPr/>
          </p:nvSpPr>
          <p:spPr>
            <a:xfrm>
              <a:off x="6741654" y="4288653"/>
              <a:ext cx="293670" cy="369332"/>
            </a:xfrm>
            <a:prstGeom prst="rect">
              <a:avLst/>
            </a:prstGeom>
          </p:spPr>
          <p:txBody>
            <a:bodyPr wrap="none">
              <a:spAutoFit/>
            </a:bodyPr>
            <a:lstStyle/>
            <a:p>
              <a:r>
                <a:rPr lang="en-US" err="1">
                  <a:solidFill>
                    <a:srgbClr val="FF0000"/>
                  </a:solidFill>
                  <a:latin typeface="Times New Roman" panose="02020603050405020304" pitchFamily="18" charset="0"/>
                  <a:ea typeface="Times New Roman" panose="02020603050405020304" pitchFamily="18" charset="0"/>
                </a:rPr>
                <a:t>δ</a:t>
              </a:r>
              <a:endParaRPr lang="en-US">
                <a:solidFill>
                  <a:srgbClr val="FF0000"/>
                </a:solidFill>
              </a:endParaRPr>
            </a:p>
          </p:txBody>
        </p:sp>
      </p:grpSp>
      <p:pic>
        <p:nvPicPr>
          <p:cNvPr id="102" name="Picture 101">
            <a:extLst>
              <a:ext uri="{FF2B5EF4-FFF2-40B4-BE49-F238E27FC236}">
                <a16:creationId xmlns:a16="http://schemas.microsoft.com/office/drawing/2014/main" id="{2E786836-C10C-AC4C-9A74-64F6E67DFB07}"/>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41609" y="5246564"/>
            <a:ext cx="1943100" cy="1187450"/>
          </a:xfrm>
          <a:prstGeom prst="rect">
            <a:avLst/>
          </a:prstGeom>
          <a:noFill/>
          <a:ln>
            <a:noFill/>
          </a:ln>
        </p:spPr>
      </p:pic>
      <p:pic>
        <p:nvPicPr>
          <p:cNvPr id="103" name="Picture 102">
            <a:extLst>
              <a:ext uri="{FF2B5EF4-FFF2-40B4-BE49-F238E27FC236}">
                <a16:creationId xmlns:a16="http://schemas.microsoft.com/office/drawing/2014/main" id="{FEABED60-775D-9841-84EE-FD860A9C88B6}"/>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90008" y="5208059"/>
            <a:ext cx="1943100" cy="1187450"/>
          </a:xfrm>
          <a:prstGeom prst="rect">
            <a:avLst/>
          </a:prstGeom>
          <a:noFill/>
          <a:ln>
            <a:noFill/>
          </a:ln>
        </p:spPr>
      </p:pic>
      <p:sp>
        <p:nvSpPr>
          <p:cNvPr id="104" name="Rectangle 103">
            <a:extLst>
              <a:ext uri="{FF2B5EF4-FFF2-40B4-BE49-F238E27FC236}">
                <a16:creationId xmlns:a16="http://schemas.microsoft.com/office/drawing/2014/main" id="{F15B463C-E0A4-F94F-8951-5CF712823377}"/>
              </a:ext>
            </a:extLst>
          </p:cNvPr>
          <p:cNvSpPr/>
          <p:nvPr/>
        </p:nvSpPr>
        <p:spPr>
          <a:xfrm>
            <a:off x="4943871" y="1447571"/>
            <a:ext cx="598241" cy="369332"/>
          </a:xfrm>
          <a:prstGeom prst="rect">
            <a:avLst/>
          </a:prstGeom>
        </p:spPr>
        <p:txBody>
          <a:bodyPr wrap="none">
            <a:spAutoFit/>
          </a:bodyPr>
          <a:lstStyle/>
          <a:p>
            <a:r>
              <a:rPr lang="en-US" i="1">
                <a:latin typeface="Times New Roman" panose="02020603050405020304" pitchFamily="18" charset="0"/>
                <a:ea typeface="Times New Roman" panose="02020603050405020304" pitchFamily="18" charset="0"/>
              </a:rPr>
              <a:t>x/</a:t>
            </a:r>
            <a:r>
              <a:rPr lang="en-US" i="1" err="1">
                <a:latin typeface="Times New Roman" panose="02020603050405020304" pitchFamily="18" charset="0"/>
                <a:ea typeface="Times New Roman" panose="02020603050405020304" pitchFamily="18" charset="0"/>
              </a:rPr>
              <a:t>σ</a:t>
            </a:r>
            <a:r>
              <a:rPr lang="en-US" i="1" baseline="-25000" err="1">
                <a:latin typeface="Times New Roman" panose="02020603050405020304" pitchFamily="18" charset="0"/>
                <a:ea typeface="Times New Roman" panose="02020603050405020304" pitchFamily="18" charset="0"/>
              </a:rPr>
              <a:t>x</a:t>
            </a:r>
            <a:r>
              <a:rPr lang="en-US"/>
              <a:t> </a:t>
            </a:r>
          </a:p>
        </p:txBody>
      </p:sp>
      <p:sp>
        <p:nvSpPr>
          <p:cNvPr id="105" name="Rectangle 104">
            <a:extLst>
              <a:ext uri="{FF2B5EF4-FFF2-40B4-BE49-F238E27FC236}">
                <a16:creationId xmlns:a16="http://schemas.microsoft.com/office/drawing/2014/main" id="{84FC912D-6A47-E14E-8C73-BFB20A87889A}"/>
              </a:ext>
            </a:extLst>
          </p:cNvPr>
          <p:cNvSpPr/>
          <p:nvPr/>
        </p:nvSpPr>
        <p:spPr>
          <a:xfrm>
            <a:off x="5172001" y="4827113"/>
            <a:ext cx="598241" cy="369332"/>
          </a:xfrm>
          <a:prstGeom prst="rect">
            <a:avLst/>
          </a:prstGeom>
        </p:spPr>
        <p:txBody>
          <a:bodyPr wrap="none">
            <a:spAutoFit/>
          </a:bodyPr>
          <a:lstStyle/>
          <a:p>
            <a:r>
              <a:rPr lang="en-US" i="1">
                <a:latin typeface="Times New Roman" panose="02020603050405020304" pitchFamily="18" charset="0"/>
                <a:ea typeface="Times New Roman" panose="02020603050405020304" pitchFamily="18" charset="0"/>
              </a:rPr>
              <a:t>x/</a:t>
            </a:r>
            <a:r>
              <a:rPr lang="en-US" i="1" err="1">
                <a:latin typeface="Times New Roman" panose="02020603050405020304" pitchFamily="18" charset="0"/>
                <a:ea typeface="Times New Roman" panose="02020603050405020304" pitchFamily="18" charset="0"/>
              </a:rPr>
              <a:t>σ</a:t>
            </a:r>
            <a:r>
              <a:rPr lang="en-US" i="1" baseline="-25000" err="1">
                <a:latin typeface="Times New Roman" panose="02020603050405020304" pitchFamily="18" charset="0"/>
                <a:ea typeface="Times New Roman" panose="02020603050405020304" pitchFamily="18" charset="0"/>
              </a:rPr>
              <a:t>x</a:t>
            </a:r>
            <a:r>
              <a:rPr lang="en-US"/>
              <a:t> </a:t>
            </a:r>
          </a:p>
        </p:txBody>
      </p:sp>
      <p:sp>
        <p:nvSpPr>
          <p:cNvPr id="106" name="Rectangle 105">
            <a:extLst>
              <a:ext uri="{FF2B5EF4-FFF2-40B4-BE49-F238E27FC236}">
                <a16:creationId xmlns:a16="http://schemas.microsoft.com/office/drawing/2014/main" id="{C2786267-9DEA-9F4C-B32C-637827A91822}"/>
              </a:ext>
            </a:extLst>
          </p:cNvPr>
          <p:cNvSpPr/>
          <p:nvPr/>
        </p:nvSpPr>
        <p:spPr>
          <a:xfrm>
            <a:off x="6954360" y="4874603"/>
            <a:ext cx="607859" cy="369332"/>
          </a:xfrm>
          <a:prstGeom prst="rect">
            <a:avLst/>
          </a:prstGeom>
        </p:spPr>
        <p:txBody>
          <a:bodyPr wrap="none">
            <a:spAutoFit/>
          </a:bodyPr>
          <a:lstStyle/>
          <a:p>
            <a:r>
              <a:rPr lang="en-US" err="1">
                <a:latin typeface="Times New Roman" panose="02020603050405020304" pitchFamily="18" charset="0"/>
                <a:ea typeface="Times New Roman" panose="02020603050405020304" pitchFamily="18" charset="0"/>
              </a:rPr>
              <a:t>δ</a:t>
            </a:r>
            <a:r>
              <a:rPr lang="en-US" i="1">
                <a:latin typeface="Times New Roman" panose="02020603050405020304" pitchFamily="18" charset="0"/>
                <a:ea typeface="Times New Roman" panose="02020603050405020304" pitchFamily="18" charset="0"/>
              </a:rPr>
              <a:t>/</a:t>
            </a:r>
            <a:r>
              <a:rPr lang="en-US" i="1" err="1">
                <a:latin typeface="Times New Roman" panose="02020603050405020304" pitchFamily="18" charset="0"/>
                <a:ea typeface="Times New Roman" panose="02020603050405020304" pitchFamily="18" charset="0"/>
              </a:rPr>
              <a:t>σ</a:t>
            </a:r>
            <a:r>
              <a:rPr lang="en-US" baseline="-25000" err="1">
                <a:latin typeface="Times New Roman" panose="02020603050405020304" pitchFamily="18" charset="0"/>
                <a:ea typeface="Times New Roman" panose="02020603050405020304" pitchFamily="18" charset="0"/>
              </a:rPr>
              <a:t>δ</a:t>
            </a:r>
            <a:r>
              <a:rPr lang="en-US"/>
              <a:t> </a:t>
            </a:r>
          </a:p>
        </p:txBody>
      </p:sp>
      <p:sp>
        <p:nvSpPr>
          <p:cNvPr id="107" name="Rectangle 106">
            <a:extLst>
              <a:ext uri="{FF2B5EF4-FFF2-40B4-BE49-F238E27FC236}">
                <a16:creationId xmlns:a16="http://schemas.microsoft.com/office/drawing/2014/main" id="{BBEE99B3-C71D-E345-A37D-05676A868157}"/>
              </a:ext>
            </a:extLst>
          </p:cNvPr>
          <p:cNvSpPr/>
          <p:nvPr/>
        </p:nvSpPr>
        <p:spPr>
          <a:xfrm>
            <a:off x="7001422" y="1299003"/>
            <a:ext cx="607859" cy="369332"/>
          </a:xfrm>
          <a:prstGeom prst="rect">
            <a:avLst/>
          </a:prstGeom>
        </p:spPr>
        <p:txBody>
          <a:bodyPr wrap="none">
            <a:spAutoFit/>
          </a:bodyPr>
          <a:lstStyle/>
          <a:p>
            <a:r>
              <a:rPr lang="en-US" err="1">
                <a:latin typeface="Times New Roman" panose="02020603050405020304" pitchFamily="18" charset="0"/>
                <a:ea typeface="Times New Roman" panose="02020603050405020304" pitchFamily="18" charset="0"/>
              </a:rPr>
              <a:t>δ</a:t>
            </a:r>
            <a:r>
              <a:rPr lang="en-US" i="1">
                <a:latin typeface="Times New Roman" panose="02020603050405020304" pitchFamily="18" charset="0"/>
                <a:ea typeface="Times New Roman" panose="02020603050405020304" pitchFamily="18" charset="0"/>
              </a:rPr>
              <a:t>/</a:t>
            </a:r>
            <a:r>
              <a:rPr lang="en-US" i="1" err="1">
                <a:latin typeface="Times New Roman" panose="02020603050405020304" pitchFamily="18" charset="0"/>
                <a:ea typeface="Times New Roman" panose="02020603050405020304" pitchFamily="18" charset="0"/>
              </a:rPr>
              <a:t>σ</a:t>
            </a:r>
            <a:r>
              <a:rPr lang="en-US" baseline="-25000" err="1">
                <a:latin typeface="Times New Roman" panose="02020603050405020304" pitchFamily="18" charset="0"/>
                <a:ea typeface="Times New Roman" panose="02020603050405020304" pitchFamily="18" charset="0"/>
              </a:rPr>
              <a:t>δ</a:t>
            </a:r>
            <a:r>
              <a:rPr lang="en-US"/>
              <a:t> </a:t>
            </a:r>
          </a:p>
        </p:txBody>
      </p:sp>
    </p:spTree>
    <p:extLst>
      <p:ext uri="{BB962C8B-B14F-4D97-AF65-F5344CB8AC3E}">
        <p14:creationId xmlns:p14="http://schemas.microsoft.com/office/powerpoint/2010/main" val="176556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2BB8-6404-1B46-9E5F-117F82F308BB}"/>
              </a:ext>
            </a:extLst>
          </p:cNvPr>
          <p:cNvSpPr>
            <a:spLocks noGrp="1"/>
          </p:cNvSpPr>
          <p:nvPr>
            <p:ph type="title"/>
          </p:nvPr>
        </p:nvSpPr>
        <p:spPr>
          <a:xfrm>
            <a:off x="268357" y="125786"/>
            <a:ext cx="8328991" cy="1195317"/>
          </a:xfrm>
        </p:spPr>
        <p:txBody>
          <a:bodyPr>
            <a:normAutofit fontScale="90000"/>
          </a:bodyPr>
          <a:lstStyle/>
          <a:p>
            <a:pPr algn="ctr"/>
            <a:r>
              <a:rPr lang="en-US"/>
              <a:t>How to evaluate CeC: the original recipe</a:t>
            </a:r>
            <a:br>
              <a:rPr lang="en-US"/>
            </a:br>
            <a:r>
              <a:rPr lang="en-US" sz="1800" b="0" i="1"/>
              <a:t>Free Electron Lasers and High-energy Electron Cooling,</a:t>
            </a:r>
            <a:br>
              <a:rPr lang="en-US" sz="1800" b="0" i="1"/>
            </a:br>
            <a:r>
              <a:rPr lang="en-US" sz="1800" b="0" i="1"/>
              <a:t>V. N. Litvinenko, </a:t>
            </a:r>
            <a:r>
              <a:rPr lang="en-US" sz="1800" b="0" i="1" err="1"/>
              <a:t>Ya</a:t>
            </a:r>
            <a:r>
              <a:rPr lang="en-US" sz="1800" b="0" i="1"/>
              <a:t>. S. Derbenev, 29</a:t>
            </a:r>
            <a:r>
              <a:rPr lang="en-US" sz="1800" b="0" i="1" baseline="30000"/>
              <a:t>th</a:t>
            </a:r>
            <a:r>
              <a:rPr lang="en-US" sz="1800" b="0" i="1"/>
              <a:t> International Free Electron Laser Conference, Novosibirsk, Russia, August 27-31, 2007  </a:t>
            </a:r>
            <a:endParaRPr lang="en-US" b="0" i="1"/>
          </a:p>
        </p:txBody>
      </p:sp>
      <p:sp>
        <p:nvSpPr>
          <p:cNvPr id="3" name="Content Placeholder 2">
            <a:extLst>
              <a:ext uri="{FF2B5EF4-FFF2-40B4-BE49-F238E27FC236}">
                <a16:creationId xmlns:a16="http://schemas.microsoft.com/office/drawing/2014/main" id="{54116237-9E7C-E747-AD8F-85D36241EE38}"/>
              </a:ext>
            </a:extLst>
          </p:cNvPr>
          <p:cNvSpPr>
            <a:spLocks noGrp="1"/>
          </p:cNvSpPr>
          <p:nvPr>
            <p:ph idx="1"/>
          </p:nvPr>
        </p:nvSpPr>
        <p:spPr>
          <a:xfrm>
            <a:off x="268357" y="1560443"/>
            <a:ext cx="8418443" cy="4932431"/>
          </a:xfrm>
        </p:spPr>
        <p:txBody>
          <a:bodyPr>
            <a:normAutofit/>
          </a:bodyPr>
          <a:lstStyle/>
          <a:p>
            <a:r>
              <a:rPr lang="en-US" sz="2000"/>
              <a:t>Linear response of electron beam on perturbations – no saturation, superposition principle</a:t>
            </a:r>
          </a:p>
          <a:p>
            <a:endParaRPr lang="en-US" sz="2000"/>
          </a:p>
          <a:p>
            <a:endParaRPr lang="en-US" sz="2000"/>
          </a:p>
          <a:p>
            <a:endParaRPr lang="en-US" sz="2000"/>
          </a:p>
          <a:p>
            <a:endParaRPr lang="en-US" sz="2000"/>
          </a:p>
          <a:p>
            <a:endParaRPr lang="en-US" sz="2000"/>
          </a:p>
          <a:p>
            <a:endParaRPr lang="en-US" sz="2000"/>
          </a:p>
          <a:p>
            <a:endParaRPr lang="en-US" sz="2000"/>
          </a:p>
          <a:p>
            <a:r>
              <a:rPr lang="en-US" sz="2000"/>
              <a:t>Evaluation of hadron distribution function using Fokker-Plank equation with both damping and diffusion terms</a:t>
            </a:r>
          </a:p>
          <a:p>
            <a:r>
              <a:rPr lang="en-US" sz="2000"/>
              <a:t>Cooling transversely using coupling with longitudinal degrees of freedom</a:t>
            </a:r>
          </a:p>
        </p:txBody>
      </p:sp>
      <p:sp>
        <p:nvSpPr>
          <p:cNvPr id="4" name="Rectangle 2">
            <a:extLst>
              <a:ext uri="{FF2B5EF4-FFF2-40B4-BE49-F238E27FC236}">
                <a16:creationId xmlns:a16="http://schemas.microsoft.com/office/drawing/2014/main" id="{C302D9DB-AB16-924C-AE62-D3E8D5D4D01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96431FEF-CB86-7845-BF37-25261A220EE0}"/>
              </a:ext>
            </a:extLst>
          </p:cNvPr>
          <p:cNvGraphicFramePr>
            <a:graphicFrameLocks noChangeAspect="1"/>
          </p:cNvGraphicFramePr>
          <p:nvPr>
            <p:extLst>
              <p:ext uri="{D42A27DB-BD31-4B8C-83A1-F6EECF244321}">
                <p14:modId xmlns:p14="http://schemas.microsoft.com/office/powerpoint/2010/main" val="258107207"/>
              </p:ext>
            </p:extLst>
          </p:nvPr>
        </p:nvGraphicFramePr>
        <p:xfrm>
          <a:off x="2091198" y="2236705"/>
          <a:ext cx="4961603" cy="1774588"/>
        </p:xfrm>
        <a:graphic>
          <a:graphicData uri="http://schemas.openxmlformats.org/presentationml/2006/ole">
            <mc:AlternateContent xmlns:mc="http://schemas.openxmlformats.org/markup-compatibility/2006">
              <mc:Choice xmlns:v="urn:schemas-microsoft-com:vml" Requires="v">
                <p:oleObj spid="_x0000_s40508" r:id="rId3" imgW="3479800" imgH="1244600" progId="Equation.DSMT4">
                  <p:embed/>
                </p:oleObj>
              </mc:Choice>
              <mc:Fallback>
                <p:oleObj r:id="rId3" imgW="3479800" imgH="12446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98" y="2236705"/>
                        <a:ext cx="4961603" cy="1774588"/>
                      </a:xfrm>
                      <a:prstGeom prst="rect">
                        <a:avLst/>
                      </a:prstGeom>
                      <a:noFill/>
                    </p:spPr>
                  </p:pic>
                </p:oleObj>
              </mc:Fallback>
            </mc:AlternateContent>
          </a:graphicData>
        </a:graphic>
      </p:graphicFrame>
      <p:sp>
        <p:nvSpPr>
          <p:cNvPr id="6" name="Rectangle 39">
            <a:extLst>
              <a:ext uri="{FF2B5EF4-FFF2-40B4-BE49-F238E27FC236}">
                <a16:creationId xmlns:a16="http://schemas.microsoft.com/office/drawing/2014/main" id="{2541BEDB-3B0B-E842-9112-AD570CD6D7FF}"/>
              </a:ext>
            </a:extLst>
          </p:cNvPr>
          <p:cNvSpPr>
            <a:spLocks noChangeArrowheads="1"/>
          </p:cNvSpPr>
          <p:nvPr/>
        </p:nvSpPr>
        <p:spPr bwMode="auto">
          <a:xfrm>
            <a:off x="2829116" y="4142416"/>
            <a:ext cx="101835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4D641F40-CE75-4F45-95A0-B02DCAE75BC8}"/>
              </a:ext>
            </a:extLst>
          </p:cNvPr>
          <p:cNvGraphicFramePr>
            <a:graphicFrameLocks noChangeAspect="1"/>
          </p:cNvGraphicFramePr>
          <p:nvPr>
            <p:extLst>
              <p:ext uri="{D42A27DB-BD31-4B8C-83A1-F6EECF244321}">
                <p14:modId xmlns:p14="http://schemas.microsoft.com/office/powerpoint/2010/main" val="2316770952"/>
              </p:ext>
            </p:extLst>
          </p:nvPr>
        </p:nvGraphicFramePr>
        <p:xfrm>
          <a:off x="2829117" y="4142417"/>
          <a:ext cx="3890656" cy="718018"/>
        </p:xfrm>
        <a:graphic>
          <a:graphicData uri="http://schemas.openxmlformats.org/presentationml/2006/ole">
            <mc:AlternateContent xmlns:mc="http://schemas.openxmlformats.org/markup-compatibility/2006">
              <mc:Choice xmlns:v="urn:schemas-microsoft-com:vml" Requires="v">
                <p:oleObj spid="_x0000_s40509" r:id="rId5" imgW="2959100" imgH="546100" progId="Equation.DSMT4">
                  <p:embed/>
                </p:oleObj>
              </mc:Choice>
              <mc:Fallback>
                <p:oleObj r:id="rId5" imgW="2959100" imgH="546100" progId="Equation.DSMT4">
                  <p:embed/>
                  <p:pic>
                    <p:nvPicPr>
                      <p:cNvPr id="0" name="Object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117" y="4142417"/>
                        <a:ext cx="3890656" cy="718018"/>
                      </a:xfrm>
                      <a:prstGeom prst="rect">
                        <a:avLst/>
                      </a:prstGeom>
                      <a:noFill/>
                    </p:spPr>
                  </p:pic>
                </p:oleObj>
              </mc:Fallback>
            </mc:AlternateContent>
          </a:graphicData>
        </a:graphic>
      </p:graphicFrame>
    </p:spTree>
    <p:extLst>
      <p:ext uri="{BB962C8B-B14F-4D97-AF65-F5344CB8AC3E}">
        <p14:creationId xmlns:p14="http://schemas.microsoft.com/office/powerpoint/2010/main" val="2382519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2BB8-6404-1B46-9E5F-117F82F308BB}"/>
              </a:ext>
            </a:extLst>
          </p:cNvPr>
          <p:cNvSpPr>
            <a:spLocks noGrp="1"/>
          </p:cNvSpPr>
          <p:nvPr>
            <p:ph type="title"/>
          </p:nvPr>
        </p:nvSpPr>
        <p:spPr>
          <a:xfrm>
            <a:off x="268357" y="125786"/>
            <a:ext cx="8328991" cy="1195317"/>
          </a:xfrm>
        </p:spPr>
        <p:txBody>
          <a:bodyPr>
            <a:normAutofit fontScale="90000"/>
          </a:bodyPr>
          <a:lstStyle/>
          <a:p>
            <a:pPr algn="ctr"/>
            <a:r>
              <a:rPr lang="en-US"/>
              <a:t>How to evaluate CeC: the original recipe</a:t>
            </a:r>
            <a:br>
              <a:rPr lang="en-US"/>
            </a:br>
            <a:r>
              <a:rPr lang="en-US" sz="1800" b="0" i="1"/>
              <a:t>Free Electron Lasers and High-energy Electron Cooling,</a:t>
            </a:r>
            <a:br>
              <a:rPr lang="en-US" sz="1800" b="0" i="1"/>
            </a:br>
            <a:r>
              <a:rPr lang="en-US" sz="1800" b="0" i="1"/>
              <a:t>V. N. Litvinenko, </a:t>
            </a:r>
            <a:r>
              <a:rPr lang="en-US" sz="1800" b="0" i="1" err="1"/>
              <a:t>Ya</a:t>
            </a:r>
            <a:r>
              <a:rPr lang="en-US" sz="1800" b="0" i="1"/>
              <a:t>. S. Derbenev, 29</a:t>
            </a:r>
            <a:r>
              <a:rPr lang="en-US" sz="1800" b="0" i="1" baseline="30000"/>
              <a:t>th</a:t>
            </a:r>
            <a:r>
              <a:rPr lang="en-US" sz="1800" b="0" i="1"/>
              <a:t> International Free Electron Laser Conference, Novosibirsk, Russia, August 27-31, 2007  </a:t>
            </a:r>
            <a:endParaRPr lang="en-US" b="0" i="1"/>
          </a:p>
        </p:txBody>
      </p:sp>
      <p:sp>
        <p:nvSpPr>
          <p:cNvPr id="3" name="Content Placeholder 2">
            <a:extLst>
              <a:ext uri="{FF2B5EF4-FFF2-40B4-BE49-F238E27FC236}">
                <a16:creationId xmlns:a16="http://schemas.microsoft.com/office/drawing/2014/main" id="{54116237-9E7C-E747-AD8F-85D36241EE38}"/>
              </a:ext>
            </a:extLst>
          </p:cNvPr>
          <p:cNvSpPr>
            <a:spLocks noGrp="1"/>
          </p:cNvSpPr>
          <p:nvPr>
            <p:ph idx="1"/>
          </p:nvPr>
        </p:nvSpPr>
        <p:spPr>
          <a:xfrm>
            <a:off x="268357" y="1560443"/>
            <a:ext cx="8418443" cy="4932431"/>
          </a:xfrm>
        </p:spPr>
        <p:txBody>
          <a:bodyPr>
            <a:normAutofit/>
          </a:bodyPr>
          <a:lstStyle/>
          <a:p>
            <a:r>
              <a:rPr lang="en-US" sz="2000"/>
              <a:t>Linear response of electron beam on perturbations – no saturation, superposition principle</a:t>
            </a:r>
          </a:p>
          <a:p>
            <a:pPr marL="0" indent="0">
              <a:buNone/>
            </a:pPr>
            <a:endParaRPr lang="en-US" sz="2000"/>
          </a:p>
          <a:p>
            <a:r>
              <a:rPr lang="en-US" sz="2000"/>
              <a:t>Evaluation of hadron distribution function using Fokker-Plank equation with both damping and diffusion terms</a:t>
            </a:r>
          </a:p>
          <a:p>
            <a:endParaRPr lang="en-US" sz="2000"/>
          </a:p>
          <a:p>
            <a:endParaRPr lang="en-US" sz="2000"/>
          </a:p>
          <a:p>
            <a:endParaRPr lang="en-US" sz="2000"/>
          </a:p>
          <a:p>
            <a:endParaRPr lang="en-US" sz="2000"/>
          </a:p>
          <a:p>
            <a:r>
              <a:rPr lang="en-US" sz="2000"/>
              <a:t>Cooling transversely using coupling with longitudinal degrees of freedom</a:t>
            </a:r>
          </a:p>
        </p:txBody>
      </p:sp>
      <p:sp>
        <p:nvSpPr>
          <p:cNvPr id="4" name="Rectangle 2">
            <a:extLst>
              <a:ext uri="{FF2B5EF4-FFF2-40B4-BE49-F238E27FC236}">
                <a16:creationId xmlns:a16="http://schemas.microsoft.com/office/drawing/2014/main" id="{C302D9DB-AB16-924C-AE62-D3E8D5D4D01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9">
            <a:extLst>
              <a:ext uri="{FF2B5EF4-FFF2-40B4-BE49-F238E27FC236}">
                <a16:creationId xmlns:a16="http://schemas.microsoft.com/office/drawing/2014/main" id="{2541BEDB-3B0B-E842-9112-AD570CD6D7FF}"/>
              </a:ext>
            </a:extLst>
          </p:cNvPr>
          <p:cNvSpPr>
            <a:spLocks noChangeArrowheads="1"/>
          </p:cNvSpPr>
          <p:nvPr/>
        </p:nvSpPr>
        <p:spPr bwMode="auto">
          <a:xfrm>
            <a:off x="2829116" y="4142416"/>
            <a:ext cx="101835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4D641F40-CE75-4F45-95A0-B02DCAE75BC8}"/>
              </a:ext>
            </a:extLst>
          </p:cNvPr>
          <p:cNvGraphicFramePr>
            <a:graphicFrameLocks noChangeAspect="1"/>
          </p:cNvGraphicFramePr>
          <p:nvPr>
            <p:extLst>
              <p:ext uri="{D42A27DB-BD31-4B8C-83A1-F6EECF244321}">
                <p14:modId xmlns:p14="http://schemas.microsoft.com/office/powerpoint/2010/main" val="4120503693"/>
              </p:ext>
            </p:extLst>
          </p:nvPr>
        </p:nvGraphicFramePr>
        <p:xfrm>
          <a:off x="2706379" y="1997566"/>
          <a:ext cx="3890656" cy="718018"/>
        </p:xfrm>
        <a:graphic>
          <a:graphicData uri="http://schemas.openxmlformats.org/presentationml/2006/ole">
            <mc:AlternateContent xmlns:mc="http://schemas.openxmlformats.org/markup-compatibility/2006">
              <mc:Choice xmlns:v="urn:schemas-microsoft-com:vml" Requires="v">
                <p:oleObj spid="_x0000_s82505" r:id="rId3" imgW="2959100" imgH="546100" progId="Equation.DSMT4">
                  <p:embed/>
                </p:oleObj>
              </mc:Choice>
              <mc:Fallback>
                <p:oleObj r:id="rId3" imgW="2959100" imgH="546100" progId="Equation.DSMT4">
                  <p:embed/>
                  <p:pic>
                    <p:nvPicPr>
                      <p:cNvPr id="7" name="Object 6">
                        <a:extLst>
                          <a:ext uri="{FF2B5EF4-FFF2-40B4-BE49-F238E27FC236}">
                            <a16:creationId xmlns:a16="http://schemas.microsoft.com/office/drawing/2014/main" id="{4D641F40-CE75-4F45-95A0-B02DCAE75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379" y="1997566"/>
                        <a:ext cx="3890656" cy="718018"/>
                      </a:xfrm>
                      <a:prstGeom prst="rect">
                        <a:avLst/>
                      </a:prstGeom>
                      <a:noFill/>
                    </p:spPr>
                  </p:pic>
                </p:oleObj>
              </mc:Fallback>
            </mc:AlternateContent>
          </a:graphicData>
        </a:graphic>
      </p:graphicFrame>
      <p:sp>
        <p:nvSpPr>
          <p:cNvPr id="8" name="Rectangle 2">
            <a:extLst>
              <a:ext uri="{FF2B5EF4-FFF2-40B4-BE49-F238E27FC236}">
                <a16:creationId xmlns:a16="http://schemas.microsoft.com/office/drawing/2014/main" id="{B24E58C2-22E8-B440-B7B0-F500932CE2A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719E8EB2-774D-554F-B7CF-DE239956B51F}"/>
              </a:ext>
            </a:extLst>
          </p:cNvPr>
          <p:cNvGraphicFramePr>
            <a:graphicFrameLocks noChangeAspect="1"/>
          </p:cNvGraphicFramePr>
          <p:nvPr>
            <p:extLst>
              <p:ext uri="{D42A27DB-BD31-4B8C-83A1-F6EECF244321}">
                <p14:modId xmlns:p14="http://schemas.microsoft.com/office/powerpoint/2010/main" val="498274817"/>
              </p:ext>
            </p:extLst>
          </p:nvPr>
        </p:nvGraphicFramePr>
        <p:xfrm>
          <a:off x="4432852" y="3014494"/>
          <a:ext cx="1841500" cy="368300"/>
        </p:xfrm>
        <a:graphic>
          <a:graphicData uri="http://schemas.openxmlformats.org/presentationml/2006/ole">
            <mc:AlternateContent xmlns:mc="http://schemas.openxmlformats.org/markup-compatibility/2006">
              <mc:Choice xmlns:v="urn:schemas-microsoft-com:vml" Requires="v">
                <p:oleObj spid="_x0000_s82506" r:id="rId5" imgW="1841500" imgH="368300" progId="Equation.DSMT4">
                  <p:embed/>
                </p:oleObj>
              </mc:Choice>
              <mc:Fallback>
                <p:oleObj r:id="rId5" imgW="1841500" imgH="3683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2852" y="3014494"/>
                        <a:ext cx="18415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4">
            <a:extLst>
              <a:ext uri="{FF2B5EF4-FFF2-40B4-BE49-F238E27FC236}">
                <a16:creationId xmlns:a16="http://schemas.microsoft.com/office/drawing/2014/main" id="{7C6AD335-BD75-4542-8A3A-7862E8C6AE5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DDF7551C-405D-324E-B517-69B90DBBDCC2}"/>
              </a:ext>
            </a:extLst>
          </p:cNvPr>
          <p:cNvGraphicFramePr>
            <a:graphicFrameLocks noChangeAspect="1"/>
          </p:cNvGraphicFramePr>
          <p:nvPr>
            <p:extLst>
              <p:ext uri="{D42A27DB-BD31-4B8C-83A1-F6EECF244321}">
                <p14:modId xmlns:p14="http://schemas.microsoft.com/office/powerpoint/2010/main" val="1529465493"/>
              </p:ext>
            </p:extLst>
          </p:nvPr>
        </p:nvGraphicFramePr>
        <p:xfrm>
          <a:off x="2829116" y="3369675"/>
          <a:ext cx="4495800" cy="533400"/>
        </p:xfrm>
        <a:graphic>
          <a:graphicData uri="http://schemas.openxmlformats.org/presentationml/2006/ole">
            <mc:AlternateContent xmlns:mc="http://schemas.openxmlformats.org/markup-compatibility/2006">
              <mc:Choice xmlns:v="urn:schemas-microsoft-com:vml" Requires="v">
                <p:oleObj spid="_x0000_s82507" r:id="rId7" imgW="4495800" imgH="533400" progId="Equation.DSMT4">
                  <p:embed/>
                </p:oleObj>
              </mc:Choice>
              <mc:Fallback>
                <p:oleObj r:id="rId7" imgW="4495800" imgH="5334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9116" y="3369675"/>
                        <a:ext cx="4495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6">
            <a:extLst>
              <a:ext uri="{FF2B5EF4-FFF2-40B4-BE49-F238E27FC236}">
                <a16:creationId xmlns:a16="http://schemas.microsoft.com/office/drawing/2014/main" id="{C2F246B8-A348-1546-A095-2B24DA79168E}"/>
              </a:ext>
            </a:extLst>
          </p:cNvPr>
          <p:cNvSpPr>
            <a:spLocks noChangeArrowheads="1"/>
          </p:cNvSpPr>
          <p:nvPr/>
        </p:nvSpPr>
        <p:spPr bwMode="auto">
          <a:xfrm>
            <a:off x="644164" y="2393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B36C4DAC-8C4B-654D-9254-3AF06F04E958}"/>
              </a:ext>
            </a:extLst>
          </p:cNvPr>
          <p:cNvGraphicFramePr>
            <a:graphicFrameLocks noChangeAspect="1"/>
          </p:cNvGraphicFramePr>
          <p:nvPr>
            <p:extLst>
              <p:ext uri="{D42A27DB-BD31-4B8C-83A1-F6EECF244321}">
                <p14:modId xmlns:p14="http://schemas.microsoft.com/office/powerpoint/2010/main" val="3439613414"/>
              </p:ext>
            </p:extLst>
          </p:nvPr>
        </p:nvGraphicFramePr>
        <p:xfrm>
          <a:off x="2878467" y="3958266"/>
          <a:ext cx="4114800" cy="1003300"/>
        </p:xfrm>
        <a:graphic>
          <a:graphicData uri="http://schemas.openxmlformats.org/presentationml/2006/ole">
            <mc:AlternateContent xmlns:mc="http://schemas.openxmlformats.org/markup-compatibility/2006">
              <mc:Choice xmlns:v="urn:schemas-microsoft-com:vml" Requires="v">
                <p:oleObj spid="_x0000_s82508" r:id="rId9" imgW="4152900" imgH="990600" progId="Equation.DSMT4">
                  <p:embed/>
                </p:oleObj>
              </mc:Choice>
              <mc:Fallback>
                <p:oleObj r:id="rId9" imgW="4152900" imgH="990600" progId="Equation.DSMT4">
                  <p:embed/>
                  <p:pic>
                    <p:nvPicPr>
                      <p:cNvPr id="0" name="Object 5"/>
                      <p:cNvPicPr>
                        <a:picLocks noChangeAspect="1" noChangeArrowheads="1"/>
                      </p:cNvPicPr>
                      <p:nvPr/>
                    </p:nvPicPr>
                    <p:blipFill>
                      <a:blip r:embed="rId10"/>
                      <a:srcRect/>
                      <a:stretch>
                        <a:fillRect/>
                      </a:stretch>
                    </p:blipFill>
                    <p:spPr bwMode="auto">
                      <a:xfrm>
                        <a:off x="2878467" y="3958266"/>
                        <a:ext cx="4114800" cy="1003300"/>
                      </a:xfrm>
                      <a:prstGeom prst="rect">
                        <a:avLst/>
                      </a:prstGeom>
                      <a:noFill/>
                    </p:spPr>
                  </p:pic>
                </p:oleObj>
              </mc:Fallback>
            </mc:AlternateContent>
          </a:graphicData>
        </a:graphic>
      </p:graphicFrame>
      <p:sp>
        <p:nvSpPr>
          <p:cNvPr id="14" name="Rectangle 8">
            <a:extLst>
              <a:ext uri="{FF2B5EF4-FFF2-40B4-BE49-F238E27FC236}">
                <a16:creationId xmlns:a16="http://schemas.microsoft.com/office/drawing/2014/main" id="{DE88C246-6801-7F45-9930-597EDD6B89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a:extLst>
              <a:ext uri="{FF2B5EF4-FFF2-40B4-BE49-F238E27FC236}">
                <a16:creationId xmlns:a16="http://schemas.microsoft.com/office/drawing/2014/main" id="{B7246631-2159-9748-B652-239BD6BDB23D}"/>
              </a:ext>
            </a:extLst>
          </p:cNvPr>
          <p:cNvGraphicFramePr>
            <a:graphicFrameLocks noChangeAspect="1"/>
          </p:cNvGraphicFramePr>
          <p:nvPr>
            <p:extLst>
              <p:ext uri="{D42A27DB-BD31-4B8C-83A1-F6EECF244321}">
                <p14:modId xmlns:p14="http://schemas.microsoft.com/office/powerpoint/2010/main" val="1563363277"/>
              </p:ext>
            </p:extLst>
          </p:nvPr>
        </p:nvGraphicFramePr>
        <p:xfrm>
          <a:off x="2587997" y="5358573"/>
          <a:ext cx="4272805" cy="465355"/>
        </p:xfrm>
        <a:graphic>
          <a:graphicData uri="http://schemas.openxmlformats.org/presentationml/2006/ole">
            <mc:AlternateContent xmlns:mc="http://schemas.openxmlformats.org/markup-compatibility/2006">
              <mc:Choice xmlns:v="urn:schemas-microsoft-com:vml" Requires="v">
                <p:oleObj spid="_x0000_s82509" r:id="rId11" imgW="2565400" imgH="266700" progId="Equation.DSMT4">
                  <p:embed/>
                </p:oleObj>
              </mc:Choice>
              <mc:Fallback>
                <p:oleObj r:id="rId11" imgW="2565400" imgH="2667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7997" y="5358573"/>
                        <a:ext cx="4272805" cy="465355"/>
                      </a:xfrm>
                      <a:prstGeom prst="rect">
                        <a:avLst/>
                      </a:prstGeom>
                      <a:noFill/>
                    </p:spPr>
                  </p:pic>
                </p:oleObj>
              </mc:Fallback>
            </mc:AlternateContent>
          </a:graphicData>
        </a:graphic>
      </p:graphicFrame>
      <p:sp>
        <p:nvSpPr>
          <p:cNvPr id="16" name="Rectangle 15">
            <a:extLst>
              <a:ext uri="{FF2B5EF4-FFF2-40B4-BE49-F238E27FC236}">
                <a16:creationId xmlns:a16="http://schemas.microsoft.com/office/drawing/2014/main" id="{D37F1494-8B65-B842-B25B-236CBB01D03F}"/>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16A61273-6B23-914D-BC33-225BC124507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0">
            <a:extLst>
              <a:ext uri="{FF2B5EF4-FFF2-40B4-BE49-F238E27FC236}">
                <a16:creationId xmlns:a16="http://schemas.microsoft.com/office/drawing/2014/main" id="{644182D4-C35E-9C4F-8413-2FECCE49D3D1}"/>
              </a:ext>
            </a:extLst>
          </p:cNvPr>
          <p:cNvSpPr>
            <a:spLocks noChangeArrowheads="1"/>
          </p:cNvSpPr>
          <p:nvPr/>
        </p:nvSpPr>
        <p:spPr bwMode="auto">
          <a:xfrm>
            <a:off x="2832503" y="6105768"/>
            <a:ext cx="96796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5" name="Object 24">
            <a:extLst>
              <a:ext uri="{FF2B5EF4-FFF2-40B4-BE49-F238E27FC236}">
                <a16:creationId xmlns:a16="http://schemas.microsoft.com/office/drawing/2014/main" id="{BB37016D-77B4-2642-B423-DFD73AD0BAA8}"/>
              </a:ext>
            </a:extLst>
          </p:cNvPr>
          <p:cNvGraphicFramePr>
            <a:graphicFrameLocks noChangeAspect="1"/>
          </p:cNvGraphicFramePr>
          <p:nvPr>
            <p:extLst>
              <p:ext uri="{D42A27DB-BD31-4B8C-83A1-F6EECF244321}">
                <p14:modId xmlns:p14="http://schemas.microsoft.com/office/powerpoint/2010/main" val="1237806751"/>
              </p:ext>
            </p:extLst>
          </p:nvPr>
        </p:nvGraphicFramePr>
        <p:xfrm>
          <a:off x="2832503" y="6105769"/>
          <a:ext cx="3478994" cy="353796"/>
        </p:xfrm>
        <a:graphic>
          <a:graphicData uri="http://schemas.openxmlformats.org/presentationml/2006/ole">
            <mc:AlternateContent xmlns:mc="http://schemas.openxmlformats.org/markup-compatibility/2006">
              <mc:Choice xmlns:v="urn:schemas-microsoft-com:vml" Requires="v">
                <p:oleObj spid="_x0000_s82510" r:id="rId13" imgW="2997200" imgH="304800" progId="Equation.DSMT4">
                  <p:embed/>
                </p:oleObj>
              </mc:Choice>
              <mc:Fallback>
                <p:oleObj r:id="rId13" imgW="2997200" imgH="304800" progId="Equation.DSMT4">
                  <p:embed/>
                  <p:pic>
                    <p:nvPicPr>
                      <p:cNvPr id="0" name="Object 2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2503" y="6105769"/>
                        <a:ext cx="3478994" cy="353796"/>
                      </a:xfrm>
                      <a:prstGeom prst="rect">
                        <a:avLst/>
                      </a:prstGeom>
                      <a:noFill/>
                    </p:spPr>
                  </p:pic>
                </p:oleObj>
              </mc:Fallback>
            </mc:AlternateContent>
          </a:graphicData>
        </a:graphic>
      </p:graphicFrame>
    </p:spTree>
    <p:extLst>
      <p:ext uri="{BB962C8B-B14F-4D97-AF65-F5344CB8AC3E}">
        <p14:creationId xmlns:p14="http://schemas.microsoft.com/office/powerpoint/2010/main" val="2547806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10"/>
            <a:ext cx="9101041" cy="503193"/>
          </a:xfrm>
        </p:spPr>
        <p:txBody>
          <a:bodyPr>
            <a:normAutofit fontScale="90000"/>
          </a:bodyPr>
          <a:lstStyle/>
          <a:p>
            <a:r>
              <a:rPr lang="en-US"/>
              <a:t>Distribution of the decrements: </a:t>
            </a:r>
            <a:r>
              <a:rPr lang="en-US">
                <a:solidFill>
                  <a:srgbClr val="00B050"/>
                </a:solidFill>
              </a:rPr>
              <a:t>a simple case</a:t>
            </a:r>
          </a:p>
        </p:txBody>
      </p:sp>
      <p:sp>
        <p:nvSpPr>
          <p:cNvPr id="3" name="Slide Number Placeholder 2"/>
          <p:cNvSpPr>
            <a:spLocks noGrp="1"/>
          </p:cNvSpPr>
          <p:nvPr>
            <p:ph type="sldNum" sz="quarter" idx="12"/>
          </p:nvPr>
        </p:nvSpPr>
        <p:spPr>
          <a:xfrm>
            <a:off x="3543300" y="6294256"/>
            <a:ext cx="2057400" cy="365125"/>
          </a:xfrm>
        </p:spPr>
        <p:txBody>
          <a:bodyPr/>
          <a:lstStyle/>
          <a:p>
            <a:pPr>
              <a:defRPr/>
            </a:pPr>
            <a:fld id="{633091A8-E5EF-B548-ADF4-0ACA5C871BA8}" type="slidenum">
              <a:rPr lang="en-US" smtClean="0"/>
              <a:pPr>
                <a:defRPr/>
              </a:pPr>
              <a:t>45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341729808"/>
              </p:ext>
            </p:extLst>
          </p:nvPr>
        </p:nvGraphicFramePr>
        <p:xfrm>
          <a:off x="1254406" y="597822"/>
          <a:ext cx="6221506" cy="1546843"/>
        </p:xfrm>
        <a:graphic>
          <a:graphicData uri="http://schemas.openxmlformats.org/presentationml/2006/ole">
            <mc:AlternateContent xmlns:mc="http://schemas.openxmlformats.org/markup-compatibility/2006">
              <mc:Choice xmlns:v="urn:schemas-microsoft-com:vml" Requires="v">
                <p:oleObj spid="_x0000_s78722" name="Equation" r:id="rId3" imgW="6197600" imgH="1536700" progId="Equation.DSMT4">
                  <p:embed/>
                </p:oleObj>
              </mc:Choice>
              <mc:Fallback>
                <p:oleObj name="Equation" r:id="rId3" imgW="6197600" imgH="1536700" progId="Equation.DSMT4">
                  <p:embed/>
                  <p:pic>
                    <p:nvPicPr>
                      <p:cNvPr id="5" name="Object 4"/>
                      <p:cNvPicPr>
                        <a:picLocks noChangeAspect="1" noChangeArrowheads="1"/>
                      </p:cNvPicPr>
                      <p:nvPr/>
                    </p:nvPicPr>
                    <p:blipFill>
                      <a:blip r:embed="rId4"/>
                      <a:srcRect/>
                      <a:stretch>
                        <a:fillRect/>
                      </a:stretch>
                    </p:blipFill>
                    <p:spPr bwMode="auto">
                      <a:xfrm>
                        <a:off x="1254406" y="597822"/>
                        <a:ext cx="6221506" cy="154684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 name="Picture 6">
            <a:extLst>
              <a:ext uri="{FF2B5EF4-FFF2-40B4-BE49-F238E27FC236}">
                <a16:creationId xmlns:a16="http://schemas.microsoft.com/office/drawing/2014/main" id="{7F85D305-2F06-3446-B4CD-685E149AFE65}"/>
              </a:ext>
            </a:extLst>
          </p:cNvPr>
          <p:cNvPicPr>
            <a:picLocks noChangeAspect="1"/>
          </p:cNvPicPr>
          <p:nvPr/>
        </p:nvPicPr>
        <p:blipFill>
          <a:blip r:embed="rId5"/>
          <a:stretch>
            <a:fillRect/>
          </a:stretch>
        </p:blipFill>
        <p:spPr>
          <a:xfrm>
            <a:off x="149513" y="2228128"/>
            <a:ext cx="3393787" cy="429880"/>
          </a:xfrm>
          <a:prstGeom prst="rect">
            <a:avLst/>
          </a:prstGeom>
        </p:spPr>
      </p:pic>
      <p:sp>
        <p:nvSpPr>
          <p:cNvPr id="8" name="Rectangle 89">
            <a:extLst>
              <a:ext uri="{FF2B5EF4-FFF2-40B4-BE49-F238E27FC236}">
                <a16:creationId xmlns:a16="http://schemas.microsoft.com/office/drawing/2014/main" id="{C262ABDA-C870-E748-A374-E3634A7BA319}"/>
              </a:ext>
            </a:extLst>
          </p:cNvPr>
          <p:cNvSpPr>
            <a:spLocks noChangeArrowheads="1"/>
          </p:cNvSpPr>
          <p:nvPr/>
        </p:nvSpPr>
        <p:spPr bwMode="auto">
          <a:xfrm>
            <a:off x="718019" y="522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5B44DD40-B1FB-6245-8C11-C118E2972F9D}"/>
              </a:ext>
            </a:extLst>
          </p:cNvPr>
          <p:cNvGraphicFramePr>
            <a:graphicFrameLocks noChangeAspect="1"/>
          </p:cNvGraphicFramePr>
          <p:nvPr>
            <p:extLst>
              <p:ext uri="{D42A27DB-BD31-4B8C-83A1-F6EECF244321}">
                <p14:modId xmlns:p14="http://schemas.microsoft.com/office/powerpoint/2010/main" val="2765959611"/>
              </p:ext>
            </p:extLst>
          </p:nvPr>
        </p:nvGraphicFramePr>
        <p:xfrm>
          <a:off x="3927623" y="2118935"/>
          <a:ext cx="5066864" cy="571567"/>
        </p:xfrm>
        <a:graphic>
          <a:graphicData uri="http://schemas.openxmlformats.org/presentationml/2006/ole">
            <mc:AlternateContent xmlns:mc="http://schemas.openxmlformats.org/markup-compatibility/2006">
              <mc:Choice xmlns:v="urn:schemas-microsoft-com:vml" Requires="v">
                <p:oleObj spid="_x0000_s78723" r:id="rId6" imgW="4165600" imgH="457200" progId="Equation.DSMT4">
                  <p:embed/>
                </p:oleObj>
              </mc:Choice>
              <mc:Fallback>
                <p:oleObj r:id="rId6" imgW="4165600" imgH="457200" progId="Equation.DSMT4">
                  <p:embed/>
                  <p:pic>
                    <p:nvPicPr>
                      <p:cNvPr id="0" name="Object 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7623" y="2118935"/>
                        <a:ext cx="5066864" cy="571567"/>
                      </a:xfrm>
                      <a:prstGeom prst="rect">
                        <a:avLst/>
                      </a:prstGeom>
                      <a:noFill/>
                    </p:spPr>
                  </p:pic>
                </p:oleObj>
              </mc:Fallback>
            </mc:AlternateContent>
          </a:graphicData>
        </a:graphic>
      </p:graphicFrame>
      <p:sp>
        <p:nvSpPr>
          <p:cNvPr id="10" name="Title 1">
            <a:extLst>
              <a:ext uri="{FF2B5EF4-FFF2-40B4-BE49-F238E27FC236}">
                <a16:creationId xmlns:a16="http://schemas.microsoft.com/office/drawing/2014/main" id="{4C9812DB-6023-1041-B7AA-52DF73F94881}"/>
              </a:ext>
            </a:extLst>
          </p:cNvPr>
          <p:cNvSpPr txBox="1">
            <a:spLocks/>
          </p:cNvSpPr>
          <p:nvPr/>
        </p:nvSpPr>
        <p:spPr>
          <a:xfrm>
            <a:off x="2741822" y="2734452"/>
            <a:ext cx="3884931" cy="50319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2800">
                <a:solidFill>
                  <a:srgbClr val="0432FF"/>
                </a:solidFill>
              </a:rPr>
              <a:t>No x-y coupling</a:t>
            </a:r>
          </a:p>
        </p:txBody>
      </p:sp>
      <p:sp>
        <p:nvSpPr>
          <p:cNvPr id="11" name="Rectangle 91">
            <a:extLst>
              <a:ext uri="{FF2B5EF4-FFF2-40B4-BE49-F238E27FC236}">
                <a16:creationId xmlns:a16="http://schemas.microsoft.com/office/drawing/2014/main" id="{3DA70A07-AC34-404B-B8D6-C9AC82F00BFB}"/>
              </a:ext>
            </a:extLst>
          </p:cNvPr>
          <p:cNvSpPr>
            <a:spLocks noChangeArrowheads="1"/>
          </p:cNvSpPr>
          <p:nvPr/>
        </p:nvSpPr>
        <p:spPr bwMode="auto">
          <a:xfrm>
            <a:off x="1579288" y="4363656"/>
            <a:ext cx="87859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6705A759-E297-F246-BF05-AA2E4E9E7643}"/>
              </a:ext>
            </a:extLst>
          </p:cNvPr>
          <p:cNvGraphicFramePr>
            <a:graphicFrameLocks noChangeAspect="1"/>
          </p:cNvGraphicFramePr>
          <p:nvPr>
            <p:extLst>
              <p:ext uri="{D42A27DB-BD31-4B8C-83A1-F6EECF244321}">
                <p14:modId xmlns:p14="http://schemas.microsoft.com/office/powerpoint/2010/main" val="3346266374"/>
              </p:ext>
            </p:extLst>
          </p:nvPr>
        </p:nvGraphicFramePr>
        <p:xfrm>
          <a:off x="665908" y="3313522"/>
          <a:ext cx="3884612" cy="1179512"/>
        </p:xfrm>
        <a:graphic>
          <a:graphicData uri="http://schemas.openxmlformats.org/presentationml/2006/ole">
            <mc:AlternateContent xmlns:mc="http://schemas.openxmlformats.org/markup-compatibility/2006">
              <mc:Choice xmlns:v="urn:schemas-microsoft-com:vml" Requires="v">
                <p:oleObj spid="_x0000_s78724" r:id="rId8" imgW="3975100" imgH="1206500" progId="Equation.DSMT4">
                  <p:embed/>
                </p:oleObj>
              </mc:Choice>
              <mc:Fallback>
                <p:oleObj r:id="rId8" imgW="3975100" imgH="1206500" progId="Equation.DSMT4">
                  <p:embed/>
                  <p:pic>
                    <p:nvPicPr>
                      <p:cNvPr id="0" name="Object 90"/>
                      <p:cNvPicPr>
                        <a:picLocks noChangeAspect="1" noChangeArrowheads="1"/>
                      </p:cNvPicPr>
                      <p:nvPr/>
                    </p:nvPicPr>
                    <p:blipFill>
                      <a:blip r:embed="rId9"/>
                      <a:srcRect/>
                      <a:stretch>
                        <a:fillRect/>
                      </a:stretch>
                    </p:blipFill>
                    <p:spPr bwMode="auto">
                      <a:xfrm>
                        <a:off x="665908" y="3313522"/>
                        <a:ext cx="3884612" cy="1179512"/>
                      </a:xfrm>
                      <a:prstGeom prst="rect">
                        <a:avLst/>
                      </a:prstGeom>
                      <a:noFill/>
                    </p:spPr>
                  </p:pic>
                </p:oleObj>
              </mc:Fallback>
            </mc:AlternateContent>
          </a:graphicData>
        </a:graphic>
      </p:graphicFrame>
      <p:sp>
        <p:nvSpPr>
          <p:cNvPr id="13" name="Rectangle 93">
            <a:extLst>
              <a:ext uri="{FF2B5EF4-FFF2-40B4-BE49-F238E27FC236}">
                <a16:creationId xmlns:a16="http://schemas.microsoft.com/office/drawing/2014/main" id="{F0DFB0A1-9B96-6849-9CF0-4EEE3771C92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a:extLst>
              <a:ext uri="{FF2B5EF4-FFF2-40B4-BE49-F238E27FC236}">
                <a16:creationId xmlns:a16="http://schemas.microsoft.com/office/drawing/2014/main" id="{CA58FE43-F5B6-0A48-8E53-68403CA02D52}"/>
              </a:ext>
            </a:extLst>
          </p:cNvPr>
          <p:cNvGraphicFramePr>
            <a:graphicFrameLocks noChangeAspect="1"/>
          </p:cNvGraphicFramePr>
          <p:nvPr>
            <p:extLst>
              <p:ext uri="{D42A27DB-BD31-4B8C-83A1-F6EECF244321}">
                <p14:modId xmlns:p14="http://schemas.microsoft.com/office/powerpoint/2010/main" val="2888588408"/>
              </p:ext>
            </p:extLst>
          </p:nvPr>
        </p:nvGraphicFramePr>
        <p:xfrm>
          <a:off x="5060680" y="3769644"/>
          <a:ext cx="3862628" cy="365124"/>
        </p:xfrm>
        <a:graphic>
          <a:graphicData uri="http://schemas.openxmlformats.org/presentationml/2006/ole">
            <mc:AlternateContent xmlns:mc="http://schemas.openxmlformats.org/markup-compatibility/2006">
              <mc:Choice xmlns:v="urn:schemas-microsoft-com:vml" Requires="v">
                <p:oleObj spid="_x0000_s78725" r:id="rId10" imgW="2552700" imgH="241300" progId="Equation.DSMT4">
                  <p:embed/>
                </p:oleObj>
              </mc:Choice>
              <mc:Fallback>
                <p:oleObj r:id="rId10" imgW="2552700" imgH="241300" progId="Equation.DSMT4">
                  <p:embed/>
                  <p:pic>
                    <p:nvPicPr>
                      <p:cNvPr id="0" name="Object 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0680" y="3769644"/>
                        <a:ext cx="3862628" cy="365124"/>
                      </a:xfrm>
                      <a:prstGeom prst="rect">
                        <a:avLst/>
                      </a:prstGeom>
                      <a:noFill/>
                    </p:spPr>
                  </p:pic>
                </p:oleObj>
              </mc:Fallback>
            </mc:AlternateContent>
          </a:graphicData>
        </a:graphic>
      </p:graphicFrame>
      <p:sp>
        <p:nvSpPr>
          <p:cNvPr id="15" name="Title 1">
            <a:extLst>
              <a:ext uri="{FF2B5EF4-FFF2-40B4-BE49-F238E27FC236}">
                <a16:creationId xmlns:a16="http://schemas.microsoft.com/office/drawing/2014/main" id="{A89763AC-0046-4048-BF72-922DF40C49F8}"/>
              </a:ext>
            </a:extLst>
          </p:cNvPr>
          <p:cNvSpPr txBox="1">
            <a:spLocks/>
          </p:cNvSpPr>
          <p:nvPr/>
        </p:nvSpPr>
        <p:spPr>
          <a:xfrm>
            <a:off x="2827478" y="4550872"/>
            <a:ext cx="3884931" cy="50319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2800" err="1">
                <a:solidFill>
                  <a:srgbClr val="0432FF"/>
                </a:solidFill>
              </a:rPr>
              <a:t>Qx-Qy</a:t>
            </a:r>
            <a:r>
              <a:rPr lang="en-US" sz="2800">
                <a:solidFill>
                  <a:srgbClr val="0432FF"/>
                </a:solidFill>
              </a:rPr>
              <a:t> resonance</a:t>
            </a:r>
          </a:p>
        </p:txBody>
      </p:sp>
      <p:graphicFrame>
        <p:nvGraphicFramePr>
          <p:cNvPr id="16" name="Object 15">
            <a:extLst>
              <a:ext uri="{FF2B5EF4-FFF2-40B4-BE49-F238E27FC236}">
                <a16:creationId xmlns:a16="http://schemas.microsoft.com/office/drawing/2014/main" id="{FE3897C4-1841-AF4C-9615-415B8810BC4B}"/>
              </a:ext>
            </a:extLst>
          </p:cNvPr>
          <p:cNvGraphicFramePr>
            <a:graphicFrameLocks noChangeAspect="1"/>
          </p:cNvGraphicFramePr>
          <p:nvPr>
            <p:extLst>
              <p:ext uri="{D42A27DB-BD31-4B8C-83A1-F6EECF244321}">
                <p14:modId xmlns:p14="http://schemas.microsoft.com/office/powerpoint/2010/main" val="3688556871"/>
              </p:ext>
            </p:extLst>
          </p:nvPr>
        </p:nvGraphicFramePr>
        <p:xfrm>
          <a:off x="5685302" y="3232150"/>
          <a:ext cx="2295517" cy="331552"/>
        </p:xfrm>
        <a:graphic>
          <a:graphicData uri="http://schemas.openxmlformats.org/presentationml/2006/ole">
            <mc:AlternateContent xmlns:mc="http://schemas.openxmlformats.org/markup-compatibility/2006">
              <mc:Choice xmlns:v="urn:schemas-microsoft-com:vml" Requires="v">
                <p:oleObj spid="_x0000_s78726" r:id="rId12" imgW="1765300" imgH="254000" progId="Equation.DSMT4">
                  <p:embed/>
                </p:oleObj>
              </mc:Choice>
              <mc:Fallback>
                <p:oleObj r:id="rId12" imgW="1765300" imgH="254000" progId="Equation.DSMT4">
                  <p:embed/>
                  <p:pic>
                    <p:nvPicPr>
                      <p:cNvPr id="12" name="Object 11">
                        <a:extLst>
                          <a:ext uri="{FF2B5EF4-FFF2-40B4-BE49-F238E27FC236}">
                            <a16:creationId xmlns:a16="http://schemas.microsoft.com/office/drawing/2014/main" id="{6705A759-E297-F246-BF05-AA2E4E9E7643}"/>
                          </a:ext>
                        </a:extLst>
                      </p:cNvPr>
                      <p:cNvPicPr>
                        <a:picLocks noChangeAspect="1" noChangeArrowheads="1"/>
                      </p:cNvPicPr>
                      <p:nvPr/>
                    </p:nvPicPr>
                    <p:blipFill>
                      <a:blip r:embed="rId13"/>
                      <a:srcRect/>
                      <a:stretch>
                        <a:fillRect/>
                      </a:stretch>
                    </p:blipFill>
                    <p:spPr bwMode="auto">
                      <a:xfrm>
                        <a:off x="5685302" y="3232150"/>
                        <a:ext cx="2295517" cy="331552"/>
                      </a:xfrm>
                      <a:prstGeom prst="rect">
                        <a:avLst/>
                      </a:prstGeom>
                      <a:noFill/>
                    </p:spPr>
                  </p:pic>
                </p:oleObj>
              </mc:Fallback>
            </mc:AlternateContent>
          </a:graphicData>
        </a:graphic>
      </p:graphicFrame>
      <p:sp>
        <p:nvSpPr>
          <p:cNvPr id="17" name="Rectangle 99">
            <a:extLst>
              <a:ext uri="{FF2B5EF4-FFF2-40B4-BE49-F238E27FC236}">
                <a16:creationId xmlns:a16="http://schemas.microsoft.com/office/drawing/2014/main" id="{ABEC55EB-A897-B642-BDA0-F1A6E9CA511F}"/>
              </a:ext>
            </a:extLst>
          </p:cNvPr>
          <p:cNvSpPr>
            <a:spLocks noChangeArrowheads="1"/>
          </p:cNvSpPr>
          <p:nvPr/>
        </p:nvSpPr>
        <p:spPr bwMode="auto">
          <a:xfrm>
            <a:off x="695674" y="53053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a:extLst>
              <a:ext uri="{FF2B5EF4-FFF2-40B4-BE49-F238E27FC236}">
                <a16:creationId xmlns:a16="http://schemas.microsoft.com/office/drawing/2014/main" id="{29679C99-CA5D-BE4A-B1E9-EB531B04DBF3}"/>
              </a:ext>
            </a:extLst>
          </p:cNvPr>
          <p:cNvGraphicFramePr>
            <a:graphicFrameLocks noChangeAspect="1"/>
          </p:cNvGraphicFramePr>
          <p:nvPr>
            <p:extLst>
              <p:ext uri="{D42A27DB-BD31-4B8C-83A1-F6EECF244321}">
                <p14:modId xmlns:p14="http://schemas.microsoft.com/office/powerpoint/2010/main" val="2980073921"/>
              </p:ext>
            </p:extLst>
          </p:nvPr>
        </p:nvGraphicFramePr>
        <p:xfrm>
          <a:off x="906812" y="5296957"/>
          <a:ext cx="3175000" cy="482600"/>
        </p:xfrm>
        <a:graphic>
          <a:graphicData uri="http://schemas.openxmlformats.org/presentationml/2006/ole">
            <mc:AlternateContent xmlns:mc="http://schemas.openxmlformats.org/markup-compatibility/2006">
              <mc:Choice xmlns:v="urn:schemas-microsoft-com:vml" Requires="v">
                <p:oleObj spid="_x0000_s78727" r:id="rId14" imgW="3175000" imgH="495300" progId="Equation.DSMT4">
                  <p:embed/>
                </p:oleObj>
              </mc:Choice>
              <mc:Fallback>
                <p:oleObj r:id="rId14" imgW="3175000" imgH="495300" progId="Equation.DSMT4">
                  <p:embed/>
                  <p:pic>
                    <p:nvPicPr>
                      <p:cNvPr id="0" name="Object 98"/>
                      <p:cNvPicPr>
                        <a:picLocks noChangeAspect="1" noChangeArrowheads="1"/>
                      </p:cNvPicPr>
                      <p:nvPr/>
                    </p:nvPicPr>
                    <p:blipFill>
                      <a:blip r:embed="rId15"/>
                      <a:srcRect/>
                      <a:stretch>
                        <a:fillRect/>
                      </a:stretch>
                    </p:blipFill>
                    <p:spPr bwMode="auto">
                      <a:xfrm>
                        <a:off x="906812" y="5296957"/>
                        <a:ext cx="31750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01">
            <a:extLst>
              <a:ext uri="{FF2B5EF4-FFF2-40B4-BE49-F238E27FC236}">
                <a16:creationId xmlns:a16="http://schemas.microsoft.com/office/drawing/2014/main" id="{512CD708-621D-8246-BEC2-3EA70FE71500}"/>
              </a:ext>
            </a:extLst>
          </p:cNvPr>
          <p:cNvSpPr>
            <a:spLocks noChangeArrowheads="1"/>
          </p:cNvSpPr>
          <p:nvPr/>
        </p:nvSpPr>
        <p:spPr bwMode="auto">
          <a:xfrm>
            <a:off x="4737761" y="5524670"/>
            <a:ext cx="100505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61B2F2F5-75C1-3A4E-905B-1278DB19D532}"/>
              </a:ext>
            </a:extLst>
          </p:cNvPr>
          <p:cNvGraphicFramePr>
            <a:graphicFrameLocks noChangeAspect="1"/>
          </p:cNvGraphicFramePr>
          <p:nvPr>
            <p:extLst>
              <p:ext uri="{D42A27DB-BD31-4B8C-83A1-F6EECF244321}">
                <p14:modId xmlns:p14="http://schemas.microsoft.com/office/powerpoint/2010/main" val="2054822831"/>
              </p:ext>
            </p:extLst>
          </p:nvPr>
        </p:nvGraphicFramePr>
        <p:xfrm>
          <a:off x="4769944" y="5266358"/>
          <a:ext cx="3949296" cy="595799"/>
        </p:xfrm>
        <a:graphic>
          <a:graphicData uri="http://schemas.openxmlformats.org/presentationml/2006/ole">
            <mc:AlternateContent xmlns:mc="http://schemas.openxmlformats.org/markup-compatibility/2006">
              <mc:Choice xmlns:v="urn:schemas-microsoft-com:vml" Requires="v">
                <p:oleObj spid="_x0000_s78728" r:id="rId16" imgW="2946400" imgH="444500" progId="Equation.DSMT4">
                  <p:embed/>
                </p:oleObj>
              </mc:Choice>
              <mc:Fallback>
                <p:oleObj r:id="rId16" imgW="2946400" imgH="444500" progId="Equation.DSMT4">
                  <p:embed/>
                  <p:pic>
                    <p:nvPicPr>
                      <p:cNvPr id="0" name="Object 10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9944" y="5266358"/>
                        <a:ext cx="3949296" cy="595799"/>
                      </a:xfrm>
                      <a:prstGeom prst="rect">
                        <a:avLst/>
                      </a:prstGeom>
                      <a:noFill/>
                    </p:spPr>
                  </p:pic>
                </p:oleObj>
              </mc:Fallback>
            </mc:AlternateContent>
          </a:graphicData>
        </a:graphic>
      </p:graphicFrame>
      <p:sp>
        <p:nvSpPr>
          <p:cNvPr id="23" name="Title 1">
            <a:extLst>
              <a:ext uri="{FF2B5EF4-FFF2-40B4-BE49-F238E27FC236}">
                <a16:creationId xmlns:a16="http://schemas.microsoft.com/office/drawing/2014/main" id="{51BA80BB-6C9C-144A-B63D-6F86A020550B}"/>
              </a:ext>
            </a:extLst>
          </p:cNvPr>
          <p:cNvSpPr txBox="1">
            <a:spLocks/>
          </p:cNvSpPr>
          <p:nvPr/>
        </p:nvSpPr>
        <p:spPr>
          <a:xfrm>
            <a:off x="149513" y="6362563"/>
            <a:ext cx="8635782" cy="503193"/>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2800" i="1">
                <a:solidFill>
                  <a:schemeClr val="accent6">
                    <a:lumMod val="75000"/>
                  </a:schemeClr>
                </a:solidFill>
              </a:rPr>
              <a:t>Can use non-achromatic transport or transverse beam separation </a:t>
            </a:r>
          </a:p>
        </p:txBody>
      </p:sp>
    </p:spTree>
    <p:extLst>
      <p:ext uri="{BB962C8B-B14F-4D97-AF65-F5344CB8AC3E}">
        <p14:creationId xmlns:p14="http://schemas.microsoft.com/office/powerpoint/2010/main" val="3517311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58FC-E368-BC40-BEDD-79DFE20DA4DD}"/>
              </a:ext>
            </a:extLst>
          </p:cNvPr>
          <p:cNvSpPr>
            <a:spLocks noGrp="1"/>
          </p:cNvSpPr>
          <p:nvPr>
            <p:ph type="title"/>
          </p:nvPr>
        </p:nvSpPr>
        <p:spPr>
          <a:xfrm>
            <a:off x="504825" y="63428"/>
            <a:ext cx="8229600" cy="439738"/>
          </a:xfrm>
        </p:spPr>
        <p:txBody>
          <a:bodyPr>
            <a:normAutofit fontScale="90000"/>
          </a:bodyPr>
          <a:lstStyle/>
          <a:p>
            <a:r>
              <a:rPr lang="en-US"/>
              <a:t>SR radiation and IR detector sensitivity</a:t>
            </a:r>
          </a:p>
        </p:txBody>
      </p:sp>
      <p:sp>
        <p:nvSpPr>
          <p:cNvPr id="3" name="Content Placeholder 2">
            <a:extLst>
              <a:ext uri="{FF2B5EF4-FFF2-40B4-BE49-F238E27FC236}">
                <a16:creationId xmlns:a16="http://schemas.microsoft.com/office/drawing/2014/main" id="{70FB4EE3-20BF-7949-8479-C728A24ABD7B}"/>
              </a:ext>
            </a:extLst>
          </p:cNvPr>
          <p:cNvSpPr>
            <a:spLocks noGrp="1"/>
          </p:cNvSpPr>
          <p:nvPr>
            <p:ph idx="1"/>
          </p:nvPr>
        </p:nvSpPr>
        <p:spPr>
          <a:xfrm>
            <a:off x="162042" y="548450"/>
            <a:ext cx="5057351" cy="4023550"/>
          </a:xfrm>
        </p:spPr>
        <p:txBody>
          <a:bodyPr>
            <a:normAutofit fontScale="85000" lnSpcReduction="20000"/>
          </a:bodyPr>
          <a:lstStyle/>
          <a:p>
            <a:r>
              <a:rPr lang="en-US" sz="1600"/>
              <a:t>IR power is measured by a very slow AC pyroelectric detector, which is calibrated for periodic 100 msec pulses separated by 100 msec: 2.12</a:t>
            </a:r>
            <a:r>
              <a:rPr lang="en-US" sz="1600">
                <a:sym typeface="Symbol" pitchFamily="2" charset="2"/>
              </a:rPr>
              <a:t></a:t>
            </a:r>
            <a:r>
              <a:rPr lang="en-US" sz="1600"/>
              <a:t>10</a:t>
            </a:r>
            <a:r>
              <a:rPr lang="en-US" sz="1600" baseline="30000"/>
              <a:t>6</a:t>
            </a:r>
            <a:r>
              <a:rPr lang="en-US" sz="1600"/>
              <a:t> V/W</a:t>
            </a:r>
          </a:p>
          <a:p>
            <a:r>
              <a:rPr lang="en-US" sz="1600"/>
              <a:t>We cross-calibrated it for shorter 1.5 msec to 6.5 msec pulses (trains less then 600 bunches) </a:t>
            </a:r>
          </a:p>
          <a:p>
            <a:r>
              <a:rPr lang="en-US" sz="1600"/>
              <a:t>We operated CeC accelerator short 100 to 500 bunch trains repeated typically with 10 Hz and used lock-in amplified. We cross-calibrated the lock-in amplifier output for such signal to be (4±0.4)</a:t>
            </a:r>
            <a:r>
              <a:rPr lang="en-US" sz="1600" baseline="30000"/>
              <a:t>.</a:t>
            </a:r>
            <a:r>
              <a:rPr lang="en-US" sz="1600"/>
              <a:t>10</a:t>
            </a:r>
            <a:r>
              <a:rPr lang="en-US" sz="1600" baseline="30000"/>
              <a:t>5</a:t>
            </a:r>
            <a:r>
              <a:rPr lang="en-US" sz="1600"/>
              <a:t> V/W</a:t>
            </a:r>
          </a:p>
          <a:p>
            <a:r>
              <a:rPr lang="en-US" sz="1600"/>
              <a:t>Power reaching the insertable the 1” Cu mirror was calculated using Igor-Pro for beam in a measured  magnetic field of the 45-degree dipole operated at 140 A  – it was is very good agreement (within 10%) with analytical estimations</a:t>
            </a:r>
          </a:p>
          <a:p>
            <a:r>
              <a:rPr lang="en-US" sz="1600"/>
              <a:t>We expected that 1.4 mm x 1.4 mm metal mesh installed at he exit window has ~ 50% transparency </a:t>
            </a:r>
          </a:p>
          <a:p>
            <a:r>
              <a:rPr lang="en-US" sz="1600"/>
              <a:t>With 50% reaching IR detector we expected 10-15 V/A locking amplifier signal. With typical 1.5 </a:t>
            </a:r>
            <a:r>
              <a:rPr lang="el-GR" sz="1600"/>
              <a:t>μ</a:t>
            </a:r>
            <a:r>
              <a:rPr lang="en-US" sz="1600"/>
              <a:t>A beam current, we expected signal ~ 20 </a:t>
            </a:r>
            <a:r>
              <a:rPr lang="el-GR" sz="1600"/>
              <a:t>μ</a:t>
            </a:r>
            <a:r>
              <a:rPr lang="en-US" sz="1600"/>
              <a:t>V (~ 50 </a:t>
            </a:r>
            <a:r>
              <a:rPr lang="en-US" sz="1600" err="1"/>
              <a:t>pW</a:t>
            </a:r>
            <a:r>
              <a:rPr lang="en-US" sz="1600"/>
              <a:t> power)</a:t>
            </a:r>
          </a:p>
          <a:p>
            <a:r>
              <a:rPr lang="en-US" sz="1600"/>
              <a:t>This expectations are in reasonable agreement with the measured level of radiation from relaxed beam</a:t>
            </a:r>
          </a:p>
        </p:txBody>
      </p:sp>
      <p:pic>
        <p:nvPicPr>
          <p:cNvPr id="4" name="Picture 3">
            <a:extLst>
              <a:ext uri="{FF2B5EF4-FFF2-40B4-BE49-F238E27FC236}">
                <a16:creationId xmlns:a16="http://schemas.microsoft.com/office/drawing/2014/main" id="{82B5A0CC-C11C-B342-B444-9A13311643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4482" y="862782"/>
            <a:ext cx="1250929" cy="1811047"/>
          </a:xfrm>
          <a:prstGeom prst="rect">
            <a:avLst/>
          </a:prstGeom>
        </p:spPr>
      </p:pic>
      <p:sp>
        <p:nvSpPr>
          <p:cNvPr id="5" name="Title 1">
            <a:extLst>
              <a:ext uri="{FF2B5EF4-FFF2-40B4-BE49-F238E27FC236}">
                <a16:creationId xmlns:a16="http://schemas.microsoft.com/office/drawing/2014/main" id="{7034394B-A8F1-5243-8B89-AAB2CBFA2F41}"/>
              </a:ext>
            </a:extLst>
          </p:cNvPr>
          <p:cNvSpPr txBox="1">
            <a:spLocks/>
          </p:cNvSpPr>
          <p:nvPr/>
        </p:nvSpPr>
        <p:spPr>
          <a:xfrm>
            <a:off x="6929438" y="911537"/>
            <a:ext cx="175736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1600"/>
              <a:t>Pyroelectric detector</a:t>
            </a:r>
            <a:br>
              <a:rPr lang="en-US" sz="1200"/>
            </a:br>
            <a:r>
              <a:rPr lang="en-US" sz="1200"/>
              <a:t>The range from 0.1 to 30 THz (10 </a:t>
            </a:r>
            <a:r>
              <a:rPr lang="el-GR" sz="1200"/>
              <a:t>μ</a:t>
            </a:r>
            <a:r>
              <a:rPr lang="en-US" sz="1200"/>
              <a:t>m – 3 mm)</a:t>
            </a:r>
            <a:endParaRPr lang="en-US" sz="1600"/>
          </a:p>
        </p:txBody>
      </p:sp>
      <p:sp>
        <p:nvSpPr>
          <p:cNvPr id="6" name="Rectangle 5">
            <a:extLst>
              <a:ext uri="{FF2B5EF4-FFF2-40B4-BE49-F238E27FC236}">
                <a16:creationId xmlns:a16="http://schemas.microsoft.com/office/drawing/2014/main" id="{88D97C82-EACD-5A40-A318-49E0C71B00BC}"/>
              </a:ext>
            </a:extLst>
          </p:cNvPr>
          <p:cNvSpPr/>
          <p:nvPr/>
        </p:nvSpPr>
        <p:spPr>
          <a:xfrm>
            <a:off x="5509007" y="3597159"/>
            <a:ext cx="3272050" cy="923330"/>
          </a:xfrm>
          <a:prstGeom prst="rect">
            <a:avLst/>
          </a:prstGeom>
        </p:spPr>
        <p:txBody>
          <a:bodyPr wrap="none">
            <a:spAutoFit/>
          </a:bodyPr>
          <a:lstStyle/>
          <a:p>
            <a:pPr algn="ctr"/>
            <a:r>
              <a:rPr lang="en-US">
                <a:latin typeface="Times New Roman" panose="02020603050405020304" pitchFamily="18" charset="0"/>
                <a:cs typeface="Times New Roman" panose="02020603050405020304" pitchFamily="18" charset="0"/>
              </a:rPr>
              <a:t>Response : 2.12 mV/</a:t>
            </a:r>
            <a:r>
              <a:rPr lang="en-US" err="1">
                <a:latin typeface="Times New Roman" panose="02020603050405020304" pitchFamily="18" charset="0"/>
                <a:cs typeface="Times New Roman" panose="02020603050405020304" pitchFamily="18" charset="0"/>
              </a:rPr>
              <a:t>nJ</a:t>
            </a:r>
            <a:endParaRPr lang="en-US">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Resolution of the system: ~0.1 </a:t>
            </a:r>
            <a:r>
              <a:rPr lang="en-US" err="1">
                <a:latin typeface="Times New Roman" panose="02020603050405020304" pitchFamily="18" charset="0"/>
                <a:cs typeface="Times New Roman" panose="02020603050405020304" pitchFamily="18" charset="0"/>
              </a:rPr>
              <a:t>nJ</a:t>
            </a:r>
            <a:endParaRPr lang="en-US">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Noise equivalent: 0.6 </a:t>
            </a:r>
            <a:r>
              <a:rPr lang="en-US" err="1">
                <a:latin typeface="Times New Roman" panose="02020603050405020304" pitchFamily="18" charset="0"/>
                <a:cs typeface="Times New Roman" panose="02020603050405020304" pitchFamily="18" charset="0"/>
              </a:rPr>
              <a:t>nW</a:t>
            </a:r>
            <a:r>
              <a:rPr lang="en-US">
                <a:latin typeface="Times New Roman" panose="02020603050405020304" pitchFamily="18" charset="0"/>
                <a:cs typeface="Times New Roman" panose="02020603050405020304" pitchFamily="18" charset="0"/>
              </a:rPr>
              <a:t>/Hz</a:t>
            </a:r>
            <a:r>
              <a:rPr lang="en-US" baseline="30000">
                <a:latin typeface="Times New Roman" panose="02020603050405020304" pitchFamily="18" charset="0"/>
                <a:cs typeface="Times New Roman" panose="02020603050405020304" pitchFamily="18" charset="0"/>
              </a:rPr>
              <a:t>1/2</a:t>
            </a:r>
            <a:r>
              <a:rPr lang="en-US">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01DA35BA-C676-E14D-B540-597C4D57A4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93" y="2228405"/>
            <a:ext cx="1441106" cy="1341376"/>
          </a:xfrm>
          <a:prstGeom prst="rect">
            <a:avLst/>
          </a:prstGeom>
        </p:spPr>
      </p:pic>
      <p:pic>
        <p:nvPicPr>
          <p:cNvPr id="8" name="Picture 7">
            <a:extLst>
              <a:ext uri="{FF2B5EF4-FFF2-40B4-BE49-F238E27FC236}">
                <a16:creationId xmlns:a16="http://schemas.microsoft.com/office/drawing/2014/main" id="{5DE30CB2-6BDC-7043-B337-CEC8E5647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5725" y="4520489"/>
            <a:ext cx="3272049" cy="2076913"/>
          </a:xfrm>
          <a:prstGeom prst="rect">
            <a:avLst/>
          </a:prstGeom>
        </p:spPr>
      </p:pic>
      <p:pic>
        <p:nvPicPr>
          <p:cNvPr id="20" name="Picture 19">
            <a:extLst>
              <a:ext uri="{FF2B5EF4-FFF2-40B4-BE49-F238E27FC236}">
                <a16:creationId xmlns:a16="http://schemas.microsoft.com/office/drawing/2014/main" id="{831B2621-B70E-564B-96E9-9F5ECD4E47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0362" y="1999149"/>
            <a:ext cx="2070695" cy="1543254"/>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D78DE291-081D-374E-8923-CD1720D72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52" y="4520489"/>
            <a:ext cx="2073018" cy="2249084"/>
          </a:xfrm>
          <a:prstGeom prst="rect">
            <a:avLst/>
          </a:prstGeom>
        </p:spPr>
      </p:pic>
      <p:sp>
        <p:nvSpPr>
          <p:cNvPr id="22" name="Oval 21">
            <a:extLst>
              <a:ext uri="{FF2B5EF4-FFF2-40B4-BE49-F238E27FC236}">
                <a16:creationId xmlns:a16="http://schemas.microsoft.com/office/drawing/2014/main" id="{837D7E13-A957-7642-86E3-F4CA22CEE410}"/>
              </a:ext>
            </a:extLst>
          </p:cNvPr>
          <p:cNvSpPr/>
          <p:nvPr/>
        </p:nvSpPr>
        <p:spPr>
          <a:xfrm>
            <a:off x="337128" y="4659177"/>
            <a:ext cx="1686811" cy="169817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C5E9B78-ECFE-524E-A4BE-7FF6454F5F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5224" y="4659177"/>
            <a:ext cx="2825822" cy="1924107"/>
          </a:xfrm>
          <a:prstGeom prst="rect">
            <a:avLst/>
          </a:prstGeom>
        </p:spPr>
      </p:pic>
    </p:spTree>
    <p:extLst>
      <p:ext uri="{BB962C8B-B14F-4D97-AF65-F5344CB8AC3E}">
        <p14:creationId xmlns:p14="http://schemas.microsoft.com/office/powerpoint/2010/main" val="3327268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950A-C6DE-1F46-8F19-34C2A1F5DBB5}"/>
              </a:ext>
            </a:extLst>
          </p:cNvPr>
          <p:cNvSpPr>
            <a:spLocks noGrp="1"/>
          </p:cNvSpPr>
          <p:nvPr>
            <p:ph type="title"/>
          </p:nvPr>
        </p:nvSpPr>
        <p:spPr>
          <a:xfrm>
            <a:off x="457200" y="0"/>
            <a:ext cx="8763986" cy="732941"/>
          </a:xfrm>
        </p:spPr>
        <p:txBody>
          <a:bodyPr>
            <a:normAutofit fontScale="90000"/>
          </a:bodyPr>
          <a:lstStyle/>
          <a:p>
            <a:r>
              <a:rPr lang="en-US"/>
              <a:t>Baseline (shot noise level) measurements</a:t>
            </a:r>
          </a:p>
        </p:txBody>
      </p:sp>
      <p:pic>
        <p:nvPicPr>
          <p:cNvPr id="24" name="Picture 23">
            <a:extLst>
              <a:ext uri="{FF2B5EF4-FFF2-40B4-BE49-F238E27FC236}">
                <a16:creationId xmlns:a16="http://schemas.microsoft.com/office/drawing/2014/main" id="{8EFF5E47-8567-9A40-BCA1-FBE3DD4983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763" y="724029"/>
            <a:ext cx="4613918" cy="4478215"/>
          </a:xfrm>
          <a:prstGeom prst="rect">
            <a:avLst/>
          </a:prstGeom>
        </p:spPr>
      </p:pic>
      <p:cxnSp>
        <p:nvCxnSpPr>
          <p:cNvPr id="25" name="Straight Connector 24">
            <a:extLst>
              <a:ext uri="{FF2B5EF4-FFF2-40B4-BE49-F238E27FC236}">
                <a16:creationId xmlns:a16="http://schemas.microsoft.com/office/drawing/2014/main" id="{4C1F4439-E0CE-7047-896D-A2E3207273A1}"/>
              </a:ext>
            </a:extLst>
          </p:cNvPr>
          <p:cNvCxnSpPr>
            <a:cxnSpLocks/>
          </p:cNvCxnSpPr>
          <p:nvPr/>
        </p:nvCxnSpPr>
        <p:spPr>
          <a:xfrm>
            <a:off x="586410" y="3749950"/>
            <a:ext cx="4513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802B869-E68D-4F4F-9E47-544CDB778C71}"/>
              </a:ext>
            </a:extLst>
          </p:cNvPr>
          <p:cNvCxnSpPr>
            <a:cxnSpLocks/>
          </p:cNvCxnSpPr>
          <p:nvPr/>
        </p:nvCxnSpPr>
        <p:spPr>
          <a:xfrm>
            <a:off x="1459779" y="3749950"/>
            <a:ext cx="4630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8A6BA43-FA97-CC48-8FC3-7BB9E0E4E37C}"/>
              </a:ext>
            </a:extLst>
          </p:cNvPr>
          <p:cNvCxnSpPr>
            <a:cxnSpLocks/>
          </p:cNvCxnSpPr>
          <p:nvPr/>
        </p:nvCxnSpPr>
        <p:spPr>
          <a:xfrm>
            <a:off x="2327287" y="3645814"/>
            <a:ext cx="45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61B020-EAAB-2E44-90B1-6E703F396B1B}"/>
              </a:ext>
            </a:extLst>
          </p:cNvPr>
          <p:cNvCxnSpPr>
            <a:cxnSpLocks/>
          </p:cNvCxnSpPr>
          <p:nvPr/>
        </p:nvCxnSpPr>
        <p:spPr>
          <a:xfrm>
            <a:off x="1037748" y="3925422"/>
            <a:ext cx="4220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234A31-1C8C-E74E-8531-054009B08369}"/>
              </a:ext>
            </a:extLst>
          </p:cNvPr>
          <p:cNvCxnSpPr>
            <a:cxnSpLocks/>
          </p:cNvCxnSpPr>
          <p:nvPr/>
        </p:nvCxnSpPr>
        <p:spPr>
          <a:xfrm>
            <a:off x="1922841" y="3826151"/>
            <a:ext cx="48988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396433-37EF-1946-84B3-0AADF9A649E8}"/>
              </a:ext>
            </a:extLst>
          </p:cNvPr>
          <p:cNvCxnSpPr>
            <a:cxnSpLocks/>
          </p:cNvCxnSpPr>
          <p:nvPr/>
        </p:nvCxnSpPr>
        <p:spPr>
          <a:xfrm>
            <a:off x="2784487" y="3724944"/>
            <a:ext cx="3927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4BE789F-4412-C142-9E75-35D7715CF977}"/>
              </a:ext>
            </a:extLst>
          </p:cNvPr>
          <p:cNvCxnSpPr>
            <a:cxnSpLocks/>
          </p:cNvCxnSpPr>
          <p:nvPr/>
        </p:nvCxnSpPr>
        <p:spPr>
          <a:xfrm>
            <a:off x="3177210" y="3516860"/>
            <a:ext cx="427892"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BD4670D-EA15-D545-9B44-4EFFB881B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0328" y="732941"/>
            <a:ext cx="3254915" cy="4492428"/>
          </a:xfrm>
          <a:prstGeom prst="rect">
            <a:avLst/>
          </a:prstGeom>
        </p:spPr>
      </p:pic>
      <p:sp>
        <p:nvSpPr>
          <p:cNvPr id="17" name="Title 1">
            <a:extLst>
              <a:ext uri="{FF2B5EF4-FFF2-40B4-BE49-F238E27FC236}">
                <a16:creationId xmlns:a16="http://schemas.microsoft.com/office/drawing/2014/main" id="{E58C94E8-5F72-5747-AACB-5F9C0E75D862}"/>
              </a:ext>
            </a:extLst>
          </p:cNvPr>
          <p:cNvSpPr txBox="1">
            <a:spLocks/>
          </p:cNvSpPr>
          <p:nvPr/>
        </p:nvSpPr>
        <p:spPr>
          <a:xfrm>
            <a:off x="7684221" y="2782422"/>
            <a:ext cx="1434224" cy="11430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1400" dirty="0"/>
              <a:t>&lt;cos&gt; 10.5 V/A</a:t>
            </a:r>
          </a:p>
          <a:p>
            <a:r>
              <a:rPr lang="en-US" sz="1400" dirty="0"/>
              <a:t> &lt;sin&gt;  10V/A R R ~   14.5 V/A.</a:t>
            </a:r>
          </a:p>
        </p:txBody>
      </p:sp>
      <p:sp>
        <p:nvSpPr>
          <p:cNvPr id="4" name="Rectangle 3">
            <a:extLst>
              <a:ext uri="{FF2B5EF4-FFF2-40B4-BE49-F238E27FC236}">
                <a16:creationId xmlns:a16="http://schemas.microsoft.com/office/drawing/2014/main" id="{4A5AA4E0-BCC8-6440-B38A-3BBA663786F8}"/>
              </a:ext>
            </a:extLst>
          </p:cNvPr>
          <p:cNvSpPr/>
          <p:nvPr/>
        </p:nvSpPr>
        <p:spPr>
          <a:xfrm>
            <a:off x="1603454" y="1281216"/>
            <a:ext cx="1460977" cy="369332"/>
          </a:xfrm>
          <a:prstGeom prst="rect">
            <a:avLst/>
          </a:prstGeom>
        </p:spPr>
        <p:txBody>
          <a:bodyPr wrap="none">
            <a:spAutoFit/>
          </a:bodyPr>
          <a:lstStyle/>
          <a:p>
            <a:r>
              <a:rPr lang="en-US" i="1" err="1">
                <a:solidFill>
                  <a:srgbClr val="FF0000"/>
                </a:solidFill>
              </a:rPr>
              <a:t>LogView</a:t>
            </a:r>
            <a:r>
              <a:rPr lang="en-US" i="1">
                <a:solidFill>
                  <a:srgbClr val="FF0000"/>
                </a:solidFill>
              </a:rPr>
              <a:t> data</a:t>
            </a:r>
          </a:p>
        </p:txBody>
      </p:sp>
      <p:sp>
        <p:nvSpPr>
          <p:cNvPr id="21" name="Rectangle 20">
            <a:extLst>
              <a:ext uri="{FF2B5EF4-FFF2-40B4-BE49-F238E27FC236}">
                <a16:creationId xmlns:a16="http://schemas.microsoft.com/office/drawing/2014/main" id="{DD91EA86-8BDF-4548-AE60-04B2A9A2DB27}"/>
              </a:ext>
            </a:extLst>
          </p:cNvPr>
          <p:cNvSpPr/>
          <p:nvPr/>
        </p:nvSpPr>
        <p:spPr>
          <a:xfrm>
            <a:off x="5151497" y="1281216"/>
            <a:ext cx="1216680" cy="369332"/>
          </a:xfrm>
          <a:prstGeom prst="rect">
            <a:avLst/>
          </a:prstGeom>
        </p:spPr>
        <p:txBody>
          <a:bodyPr wrap="none">
            <a:spAutoFit/>
          </a:bodyPr>
          <a:lstStyle/>
          <a:p>
            <a:r>
              <a:rPr lang="en-US" i="1">
                <a:solidFill>
                  <a:srgbClr val="FF0000"/>
                </a:solidFill>
              </a:rPr>
              <a:t>MDM code</a:t>
            </a:r>
          </a:p>
        </p:txBody>
      </p:sp>
      <p:sp>
        <p:nvSpPr>
          <p:cNvPr id="22" name="Title 1">
            <a:extLst>
              <a:ext uri="{FF2B5EF4-FFF2-40B4-BE49-F238E27FC236}">
                <a16:creationId xmlns:a16="http://schemas.microsoft.com/office/drawing/2014/main" id="{0C4D473E-A591-6C4A-82B7-4298DBD4B2FF}"/>
              </a:ext>
            </a:extLst>
          </p:cNvPr>
          <p:cNvSpPr txBox="1">
            <a:spLocks/>
          </p:cNvSpPr>
          <p:nvPr/>
        </p:nvSpPr>
        <p:spPr>
          <a:xfrm>
            <a:off x="486569" y="2642345"/>
            <a:ext cx="4138636" cy="732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1600" dirty="0"/>
              <a:t>Measured signal 9.5 V/A</a:t>
            </a:r>
          </a:p>
          <a:p>
            <a:r>
              <a:rPr lang="en-US" sz="1600" dirty="0"/>
              <a:t>~ 60% of expected without losses</a:t>
            </a:r>
          </a:p>
        </p:txBody>
      </p:sp>
      <p:sp>
        <p:nvSpPr>
          <p:cNvPr id="23" name="Title 1">
            <a:extLst>
              <a:ext uri="{FF2B5EF4-FFF2-40B4-BE49-F238E27FC236}">
                <a16:creationId xmlns:a16="http://schemas.microsoft.com/office/drawing/2014/main" id="{3686D00D-1646-FC45-8F0D-6BB7B2DC43DD}"/>
              </a:ext>
            </a:extLst>
          </p:cNvPr>
          <p:cNvSpPr txBox="1">
            <a:spLocks/>
          </p:cNvSpPr>
          <p:nvPr/>
        </p:nvSpPr>
        <p:spPr>
          <a:xfrm>
            <a:off x="105763" y="5365702"/>
            <a:ext cx="8763986" cy="125581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1800" dirty="0"/>
              <a:t>The base line was measured for modestly (4-fold) compressed beam with 1.5 and 0.3 </a:t>
            </a:r>
            <a:r>
              <a:rPr lang="en-US" sz="1800" dirty="0" err="1"/>
              <a:t>nC</a:t>
            </a:r>
            <a:r>
              <a:rPr lang="en-US" sz="1800" dirty="0"/>
              <a:t> charges per bunch in relaxed LEBT lattice. Averaged over 4 long scans the lock-in amplifier MDM signal was  </a:t>
            </a:r>
            <a:r>
              <a:rPr lang="en-US" sz="1800" b="1" dirty="0"/>
              <a:t>14.5 V/A with RMS error of 1.5 V/A  </a:t>
            </a:r>
          </a:p>
          <a:p>
            <a:r>
              <a:rPr lang="en-US" sz="1800" dirty="0"/>
              <a:t>This value is ~ 50% level of synchrotron radiation that reaches the Cu mirror</a:t>
            </a:r>
          </a:p>
        </p:txBody>
      </p:sp>
    </p:spTree>
    <p:extLst>
      <p:ext uri="{BB962C8B-B14F-4D97-AF65-F5344CB8AC3E}">
        <p14:creationId xmlns:p14="http://schemas.microsoft.com/office/powerpoint/2010/main" val="3079055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0"/>
            <a:ext cx="8229600" cy="622300"/>
          </a:xfrm>
        </p:spPr>
        <p:txBody>
          <a:bodyPr>
            <a:normAutofit fontScale="90000"/>
          </a:bodyPr>
          <a:lstStyle/>
          <a:p>
            <a:r>
              <a:rPr lang="en-US"/>
              <a:t>What is Plasma-Cascade Amplifier</a:t>
            </a:r>
          </a:p>
        </p:txBody>
      </p:sp>
      <p:sp>
        <p:nvSpPr>
          <p:cNvPr id="3" name="Content Placeholder 2"/>
          <p:cNvSpPr>
            <a:spLocks noGrp="1"/>
          </p:cNvSpPr>
          <p:nvPr>
            <p:ph idx="1"/>
          </p:nvPr>
        </p:nvSpPr>
        <p:spPr>
          <a:xfrm>
            <a:off x="150879" y="719137"/>
            <a:ext cx="6573771" cy="2335213"/>
          </a:xfrm>
        </p:spPr>
        <p:txBody>
          <a:bodyPr>
            <a:normAutofit fontScale="77500" lnSpcReduction="20000"/>
          </a:bodyPr>
          <a:lstStyle/>
          <a:p>
            <a:r>
              <a:rPr lang="en-US" dirty="0"/>
              <a:t>It is a parametric instability driven by variation of the plasma frequency originating from the variation of the transverse electron beam size</a:t>
            </a:r>
          </a:p>
          <a:p>
            <a:r>
              <a:rPr lang="en-US" dirty="0"/>
              <a:t>We do it by creating dramatic variations of plasma density using modulation of the transverse beam size</a:t>
            </a:r>
          </a:p>
          <a:p>
            <a:r>
              <a:rPr lang="en-US" dirty="0">
                <a:solidFill>
                  <a:srgbClr val="FF0000"/>
                </a:solidFill>
              </a:rPr>
              <a:t>Important questions – when exponential growth occurs and how fast it is? Hence, we developed a self-consistent 3D theory and simulations*</a:t>
            </a:r>
          </a:p>
        </p:txBody>
      </p:sp>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347" y="2999740"/>
            <a:ext cx="4448704" cy="1756528"/>
          </a:xfrm>
          <a:prstGeom prst="rect">
            <a:avLst/>
          </a:prstGeom>
          <a:noFill/>
          <a:ln>
            <a:noFill/>
          </a:ln>
        </p:spPr>
      </p:pic>
      <p:graphicFrame>
        <p:nvGraphicFramePr>
          <p:cNvPr id="5" name="Object 4"/>
          <p:cNvGraphicFramePr>
            <a:graphicFrameLocks noChangeAspect="1"/>
          </p:cNvGraphicFramePr>
          <p:nvPr/>
        </p:nvGraphicFramePr>
        <p:xfrm>
          <a:off x="3273425" y="5339198"/>
          <a:ext cx="2508250" cy="823913"/>
        </p:xfrm>
        <a:graphic>
          <a:graphicData uri="http://schemas.openxmlformats.org/presentationml/2006/ole">
            <mc:AlternateContent xmlns:mc="http://schemas.openxmlformats.org/markup-compatibility/2006">
              <mc:Choice xmlns:v="urn:schemas-microsoft-com:vml" Requires="v">
                <p:oleObj spid="_x0000_s55110" name="Equation" r:id="rId4" imgW="1587500" imgH="520700" progId="Equation.DSMT4">
                  <p:embed/>
                </p:oleObj>
              </mc:Choice>
              <mc:Fallback>
                <p:oleObj name="Equation" r:id="rId4" imgW="1587500" imgH="520700" progId="Equation.DSMT4">
                  <p:embed/>
                  <p:pic>
                    <p:nvPicPr>
                      <p:cNvPr id="5" name="Object 4"/>
                      <p:cNvPicPr/>
                      <p:nvPr/>
                    </p:nvPicPr>
                    <p:blipFill>
                      <a:blip r:embed="rId5"/>
                      <a:stretch>
                        <a:fillRect/>
                      </a:stretch>
                    </p:blipFill>
                    <p:spPr>
                      <a:xfrm>
                        <a:off x="3273425" y="5339198"/>
                        <a:ext cx="2508250" cy="823913"/>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793380" y="4988299"/>
          <a:ext cx="2162638" cy="485986"/>
        </p:xfrm>
        <a:graphic>
          <a:graphicData uri="http://schemas.openxmlformats.org/presentationml/2006/ole">
            <mc:AlternateContent xmlns:mc="http://schemas.openxmlformats.org/markup-compatibility/2006">
              <mc:Choice xmlns:v="urn:schemas-microsoft-com:vml" Requires="v">
                <p:oleObj spid="_x0000_s55111" name="Equation" r:id="rId6" imgW="1130300" imgH="254000" progId="Equation.DSMT4">
                  <p:embed/>
                </p:oleObj>
              </mc:Choice>
              <mc:Fallback>
                <p:oleObj name="Equation" r:id="rId6" imgW="1130300" imgH="254000" progId="Equation.DSMT4">
                  <p:embed/>
                  <p:pic>
                    <p:nvPicPr>
                      <p:cNvPr id="6" name="Object 5"/>
                      <p:cNvPicPr/>
                      <p:nvPr/>
                    </p:nvPicPr>
                    <p:blipFill>
                      <a:blip r:embed="rId7"/>
                      <a:stretch>
                        <a:fillRect/>
                      </a:stretch>
                    </p:blipFill>
                    <p:spPr>
                      <a:xfrm>
                        <a:off x="1793380" y="4988299"/>
                        <a:ext cx="2162638" cy="485986"/>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00050" y="5431790"/>
          <a:ext cx="2643637" cy="638731"/>
        </p:xfrm>
        <a:graphic>
          <a:graphicData uri="http://schemas.openxmlformats.org/presentationml/2006/ole">
            <mc:AlternateContent xmlns:mc="http://schemas.openxmlformats.org/markup-compatibility/2006">
              <mc:Choice xmlns:v="urn:schemas-microsoft-com:vml" Requires="v">
                <p:oleObj spid="_x0000_s55112" name="Equation" r:id="rId8" imgW="1892300" imgH="457200" progId="Equation.DSMT4">
                  <p:embed/>
                </p:oleObj>
              </mc:Choice>
              <mc:Fallback>
                <p:oleObj name="Equation" r:id="rId8" imgW="1892300" imgH="457200" progId="Equation.DSMT4">
                  <p:embed/>
                  <p:pic>
                    <p:nvPicPr>
                      <p:cNvPr id="7" name="Object 6"/>
                      <p:cNvPicPr/>
                      <p:nvPr/>
                    </p:nvPicPr>
                    <p:blipFill>
                      <a:blip r:embed="rId9"/>
                      <a:stretch>
                        <a:fillRect/>
                      </a:stretch>
                    </p:blipFill>
                    <p:spPr>
                      <a:xfrm>
                        <a:off x="400050" y="5431790"/>
                        <a:ext cx="2643637" cy="63873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298F0B2-814C-F249-87DB-F65FA5584495}"/>
              </a:ext>
            </a:extLst>
          </p:cNvPr>
          <p:cNvPicPr>
            <a:picLocks noChangeAspect="1"/>
          </p:cNvPicPr>
          <p:nvPr/>
        </p:nvPicPr>
        <p:blipFill>
          <a:blip r:embed="rId10"/>
          <a:stretch>
            <a:fillRect/>
          </a:stretch>
        </p:blipFill>
        <p:spPr>
          <a:xfrm>
            <a:off x="6980807" y="738980"/>
            <a:ext cx="1854199" cy="1969287"/>
          </a:xfrm>
          <a:prstGeom prst="rect">
            <a:avLst/>
          </a:prstGeom>
        </p:spPr>
      </p:pic>
      <p:pic>
        <p:nvPicPr>
          <p:cNvPr id="9" name="Picture 8">
            <a:extLst>
              <a:ext uri="{FF2B5EF4-FFF2-40B4-BE49-F238E27FC236}">
                <a16:creationId xmlns:a16="http://schemas.microsoft.com/office/drawing/2014/main" id="{7481D3AE-3140-1F46-AB15-99438FE3E43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25300" y="2979099"/>
            <a:ext cx="2852556" cy="2643479"/>
          </a:xfrm>
          <a:prstGeom prst="rect">
            <a:avLst/>
          </a:prstGeom>
        </p:spPr>
      </p:pic>
      <p:sp>
        <p:nvSpPr>
          <p:cNvPr id="10" name="Rectangle 9">
            <a:extLst>
              <a:ext uri="{FF2B5EF4-FFF2-40B4-BE49-F238E27FC236}">
                <a16:creationId xmlns:a16="http://schemas.microsoft.com/office/drawing/2014/main" id="{9F1720C3-6C67-3642-8086-6D421411423B}"/>
              </a:ext>
            </a:extLst>
          </p:cNvPr>
          <p:cNvSpPr/>
          <p:nvPr/>
        </p:nvSpPr>
        <p:spPr>
          <a:xfrm>
            <a:off x="27557" y="6190844"/>
            <a:ext cx="6953250" cy="646331"/>
          </a:xfrm>
          <a:prstGeom prst="rect">
            <a:avLst/>
          </a:prstGeom>
          <a:solidFill>
            <a:schemeClr val="bg1"/>
          </a:solidFill>
        </p:spPr>
        <p:txBody>
          <a:bodyPr wrap="square">
            <a:spAutoFit/>
          </a:bodyPr>
          <a:lstStyle/>
          <a:p>
            <a:pPr lvl="0">
              <a:spcAft>
                <a:spcPts val="600"/>
              </a:spcAft>
              <a:tabLst>
                <a:tab pos="342900" algn="l"/>
              </a:tabLst>
            </a:pPr>
            <a:r>
              <a:rPr lang="en-US" sz="1200" i="1">
                <a:latin typeface="Times New Roman" panose="02020603050405020304" pitchFamily="18" charset="0"/>
                <a:ea typeface="Times New Roman" panose="02020603050405020304" pitchFamily="18" charset="0"/>
              </a:rPr>
              <a:t>* Plasma-Cascade micro-bunching Amplifier and Coherent electron Cooling of a Hadron Beams</a:t>
            </a:r>
            <a:r>
              <a:rPr lang="en-US" sz="1200">
                <a:latin typeface="Times New Roman" panose="02020603050405020304" pitchFamily="18" charset="0"/>
                <a:ea typeface="Times New Roman" panose="02020603050405020304" pitchFamily="18" charset="0"/>
              </a:rPr>
              <a:t>, V.N. Litvinenko, G. Wang, D. Kayran, </a:t>
            </a:r>
            <a:r>
              <a:rPr lang="en-US" sz="1200" err="1">
                <a:latin typeface="Times New Roman" panose="02020603050405020304" pitchFamily="18" charset="0"/>
                <a:ea typeface="Times New Roman" panose="02020603050405020304" pitchFamily="18" charset="0"/>
              </a:rPr>
              <a:t>Y.Jing</a:t>
            </a:r>
            <a:r>
              <a:rPr lang="en-US" sz="1200">
                <a:latin typeface="Times New Roman" panose="02020603050405020304" pitchFamily="18" charset="0"/>
                <a:ea typeface="Times New Roman" panose="02020603050405020304" pitchFamily="18" charset="0"/>
              </a:rPr>
              <a:t>, J. Ma, I. Pinayev, </a:t>
            </a:r>
            <a:r>
              <a:rPr lang="en-US" sz="1200" err="1">
                <a:latin typeface="Times New Roman" panose="02020603050405020304" pitchFamily="18" charset="0"/>
                <a:ea typeface="Times New Roman" panose="02020603050405020304" pitchFamily="18" charset="0"/>
              </a:rPr>
              <a:t>arXiv</a:t>
            </a:r>
            <a:r>
              <a:rPr lang="en-US" sz="1200">
                <a:latin typeface="Times New Roman" panose="02020603050405020304" pitchFamily="18" charset="0"/>
                <a:ea typeface="Times New Roman" panose="02020603050405020304" pitchFamily="18" charset="0"/>
              </a:rPr>
              <a:t> preprint arXiv:1802.08677, </a:t>
            </a:r>
            <a:r>
              <a:rPr lang="en-US" sz="1200" u="sng">
                <a:solidFill>
                  <a:srgbClr val="0000FF"/>
                </a:solidFill>
                <a:latin typeface="Times New Roman" panose="02020603050405020304" pitchFamily="18" charset="0"/>
                <a:ea typeface="Times New Roman" panose="02020603050405020304" pitchFamily="18" charset="0"/>
                <a:hlinkClick r:id="rId12"/>
              </a:rPr>
              <a:t>https://arxiv.org/pdf/1802.08677.pdf</a:t>
            </a:r>
            <a:r>
              <a:rPr lang="en-US" sz="1200">
                <a:latin typeface="Times New Roman" panose="02020603050405020304" pitchFamily="18" charset="0"/>
                <a:ea typeface="Times New Roman" panose="02020603050405020304" pitchFamily="18" charset="0"/>
              </a:rPr>
              <a:t>  , 2018</a:t>
            </a:r>
          </a:p>
        </p:txBody>
      </p:sp>
    </p:spTree>
    <p:extLst>
      <p:ext uri="{BB962C8B-B14F-4D97-AF65-F5344CB8AC3E}">
        <p14:creationId xmlns:p14="http://schemas.microsoft.com/office/powerpoint/2010/main" val="479380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0DEF-80BD-4441-A570-68AE3B8D5D6E}"/>
              </a:ext>
            </a:extLst>
          </p:cNvPr>
          <p:cNvSpPr>
            <a:spLocks noGrp="1"/>
          </p:cNvSpPr>
          <p:nvPr>
            <p:ph type="title"/>
          </p:nvPr>
        </p:nvSpPr>
        <p:spPr>
          <a:xfrm>
            <a:off x="407503" y="-6411"/>
            <a:ext cx="8328991" cy="748654"/>
          </a:xfrm>
        </p:spPr>
        <p:txBody>
          <a:bodyPr>
            <a:noAutofit/>
          </a:bodyPr>
          <a:lstStyle/>
          <a:p>
            <a:pPr algn="ctr"/>
            <a:r>
              <a:rPr lang="en-US" sz="2000">
                <a:solidFill>
                  <a:srgbClr val="0432FF"/>
                </a:solidFill>
              </a:rPr>
              <a:t>PCA performance as function of beam emittance, energy spread and optics mismatch for the beam with 75 A peak current</a:t>
            </a:r>
          </a:p>
        </p:txBody>
      </p:sp>
      <p:pic>
        <p:nvPicPr>
          <p:cNvPr id="7" name="Picture 6">
            <a:extLst>
              <a:ext uri="{FF2B5EF4-FFF2-40B4-BE49-F238E27FC236}">
                <a16:creationId xmlns:a16="http://schemas.microsoft.com/office/drawing/2014/main" id="{C590A8A2-D1F2-774C-941B-D95B5CF317E6}"/>
              </a:ext>
            </a:extLst>
          </p:cNvPr>
          <p:cNvPicPr>
            <a:picLocks noChangeAspect="1"/>
          </p:cNvPicPr>
          <p:nvPr/>
        </p:nvPicPr>
        <p:blipFill>
          <a:blip r:embed="rId2"/>
          <a:stretch>
            <a:fillRect/>
          </a:stretch>
        </p:blipFill>
        <p:spPr>
          <a:xfrm>
            <a:off x="-2" y="689999"/>
            <a:ext cx="9144000" cy="6091778"/>
          </a:xfrm>
          <a:prstGeom prst="rect">
            <a:avLst/>
          </a:prstGeom>
        </p:spPr>
      </p:pic>
    </p:spTree>
    <p:extLst>
      <p:ext uri="{BB962C8B-B14F-4D97-AF65-F5344CB8AC3E}">
        <p14:creationId xmlns:p14="http://schemas.microsoft.com/office/powerpoint/2010/main" val="27516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466" y="-15709"/>
            <a:ext cx="4697400" cy="738077"/>
          </a:xfrm>
        </p:spPr>
        <p:txBody>
          <a:bodyPr>
            <a:normAutofit/>
          </a:bodyPr>
          <a:lstStyle/>
          <a:p>
            <a:pPr algn="ctr"/>
            <a:r>
              <a:rPr lang="en-US" dirty="0">
                <a:solidFill>
                  <a:srgbClr val="000090"/>
                </a:solidFill>
              </a:rPr>
              <a:t>CeC schemes </a:t>
            </a:r>
          </a:p>
        </p:txBody>
      </p:sp>
      <p:pic>
        <p:nvPicPr>
          <p:cNvPr id="43" name="Picture 42">
            <a:extLst>
              <a:ext uri="{FF2B5EF4-FFF2-40B4-BE49-F238E27FC236}">
                <a16:creationId xmlns:a16="http://schemas.microsoft.com/office/drawing/2014/main" id="{8CCF8F14-FB14-6F4F-96D3-FD353079C9E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13806" y="695962"/>
            <a:ext cx="5486400" cy="1885950"/>
          </a:xfrm>
          <a:prstGeom prst="rect">
            <a:avLst/>
          </a:prstGeom>
          <a:noFill/>
          <a:ln>
            <a:noFill/>
          </a:ln>
        </p:spPr>
      </p:pic>
      <p:pic>
        <p:nvPicPr>
          <p:cNvPr id="45" name="Picture 44">
            <a:extLst>
              <a:ext uri="{FF2B5EF4-FFF2-40B4-BE49-F238E27FC236}">
                <a16:creationId xmlns:a16="http://schemas.microsoft.com/office/drawing/2014/main" id="{E0E71AF2-49B3-1E4B-ADAC-D8B6F1D5C54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55155" y="2793313"/>
            <a:ext cx="5760720" cy="1036320"/>
          </a:xfrm>
          <a:prstGeom prst="rect">
            <a:avLst/>
          </a:prstGeom>
          <a:noFill/>
          <a:ln>
            <a:noFill/>
          </a:ln>
        </p:spPr>
      </p:pic>
      <p:pic>
        <p:nvPicPr>
          <p:cNvPr id="46" name="Picture 45">
            <a:extLst>
              <a:ext uri="{FF2B5EF4-FFF2-40B4-BE49-F238E27FC236}">
                <a16:creationId xmlns:a16="http://schemas.microsoft.com/office/drawing/2014/main" id="{8ABD68C1-8566-0348-B875-D4ACDB38850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8928" y="5670107"/>
            <a:ext cx="5699760" cy="1135380"/>
          </a:xfrm>
          <a:prstGeom prst="rect">
            <a:avLst/>
          </a:prstGeom>
          <a:noFill/>
          <a:ln>
            <a:noFill/>
          </a:ln>
        </p:spPr>
      </p:pic>
      <p:pic>
        <p:nvPicPr>
          <p:cNvPr id="47" name="Picture 46">
            <a:extLst>
              <a:ext uri="{FF2B5EF4-FFF2-40B4-BE49-F238E27FC236}">
                <a16:creationId xmlns:a16="http://schemas.microsoft.com/office/drawing/2014/main" id="{7DC1FE95-D3EE-634B-A98B-F20887AF2623}"/>
              </a:ext>
            </a:extLst>
          </p:cNvPr>
          <p:cNvPicPr>
            <a:picLocks noChangeAspect="1"/>
          </p:cNvPicPr>
          <p:nvPr/>
        </p:nvPicPr>
        <p:blipFill>
          <a:blip r:embed="rId5"/>
          <a:stretch>
            <a:fillRect/>
          </a:stretch>
        </p:blipFill>
        <p:spPr>
          <a:xfrm>
            <a:off x="1722120" y="4453813"/>
            <a:ext cx="5699760" cy="883920"/>
          </a:xfrm>
          <a:prstGeom prst="rect">
            <a:avLst/>
          </a:prstGeom>
        </p:spPr>
      </p:pic>
      <p:sp>
        <p:nvSpPr>
          <p:cNvPr id="52" name="Content Placeholder 2">
            <a:extLst>
              <a:ext uri="{FF2B5EF4-FFF2-40B4-BE49-F238E27FC236}">
                <a16:creationId xmlns:a16="http://schemas.microsoft.com/office/drawing/2014/main" id="{EE94291D-E574-8E4F-BA3B-55D6F2898EBD}"/>
              </a:ext>
            </a:extLst>
          </p:cNvPr>
          <p:cNvSpPr txBox="1">
            <a:spLocks/>
          </p:cNvSpPr>
          <p:nvPr/>
        </p:nvSpPr>
        <p:spPr>
          <a:xfrm>
            <a:off x="3667245" y="4350857"/>
            <a:ext cx="2464577" cy="67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Plasma cascade </a:t>
            </a:r>
          </a:p>
          <a:p>
            <a:pPr marL="0" indent="0" algn="ctr">
              <a:buFont typeface="Arial" panose="020B0604020202020204" pitchFamily="34" charset="0"/>
              <a:buNone/>
            </a:pPr>
            <a:r>
              <a:rPr lang="en-US" sz="1600" dirty="0"/>
              <a:t>micro-bunching amplifier</a:t>
            </a:r>
          </a:p>
        </p:txBody>
      </p:sp>
      <p:sp>
        <p:nvSpPr>
          <p:cNvPr id="28" name="Rectangle 27">
            <a:extLst>
              <a:ext uri="{FF2B5EF4-FFF2-40B4-BE49-F238E27FC236}">
                <a16:creationId xmlns:a16="http://schemas.microsoft.com/office/drawing/2014/main" id="{A95D6354-A5DC-C64D-8384-1FEF413E68D8}"/>
              </a:ext>
            </a:extLst>
          </p:cNvPr>
          <p:cNvSpPr/>
          <p:nvPr/>
        </p:nvSpPr>
        <p:spPr>
          <a:xfrm>
            <a:off x="1846378" y="796024"/>
            <a:ext cx="3196260" cy="369332"/>
          </a:xfrm>
          <a:prstGeom prst="rect">
            <a:avLst/>
          </a:prstGeom>
        </p:spPr>
        <p:txBody>
          <a:bodyPr wrap="none">
            <a:spAutoFit/>
          </a:bodyPr>
          <a:lstStyle/>
          <a:p>
            <a:pPr algn="ctr"/>
            <a:r>
              <a:rPr lang="en-US" i="1" dirty="0">
                <a:solidFill>
                  <a:srgbClr val="000090"/>
                </a:solidFill>
                <a:latin typeface="Times New Roman"/>
                <a:cs typeface="Times New Roman"/>
              </a:rPr>
              <a:t>Litvinenko, Derbenev, PRL 2008</a:t>
            </a:r>
            <a:endParaRPr lang="en-US" i="1" dirty="0"/>
          </a:p>
        </p:txBody>
      </p:sp>
      <p:sp>
        <p:nvSpPr>
          <p:cNvPr id="31" name="Rectangle 30">
            <a:extLst>
              <a:ext uri="{FF2B5EF4-FFF2-40B4-BE49-F238E27FC236}">
                <a16:creationId xmlns:a16="http://schemas.microsoft.com/office/drawing/2014/main" id="{A5D65165-2D7F-364C-956C-16AF08714AA4}"/>
              </a:ext>
            </a:extLst>
          </p:cNvPr>
          <p:cNvSpPr/>
          <p:nvPr/>
        </p:nvSpPr>
        <p:spPr>
          <a:xfrm>
            <a:off x="1655155" y="5411785"/>
            <a:ext cx="2012090" cy="369332"/>
          </a:xfrm>
          <a:prstGeom prst="rect">
            <a:avLst/>
          </a:prstGeom>
        </p:spPr>
        <p:txBody>
          <a:bodyPr wrap="none">
            <a:spAutoFit/>
          </a:bodyPr>
          <a:lstStyle/>
          <a:p>
            <a:pPr algn="ctr"/>
            <a:r>
              <a:rPr lang="en-US" i="1" dirty="0">
                <a:solidFill>
                  <a:srgbClr val="000090"/>
                </a:solidFill>
                <a:latin typeface="Times New Roman"/>
                <a:cs typeface="Times New Roman"/>
              </a:rPr>
              <a:t>Litvinenko, Cool 13</a:t>
            </a:r>
            <a:endParaRPr lang="en-US" i="1" dirty="0"/>
          </a:p>
        </p:txBody>
      </p:sp>
      <p:sp>
        <p:nvSpPr>
          <p:cNvPr id="32" name="Rectangle 31">
            <a:extLst>
              <a:ext uri="{FF2B5EF4-FFF2-40B4-BE49-F238E27FC236}">
                <a16:creationId xmlns:a16="http://schemas.microsoft.com/office/drawing/2014/main" id="{F4FDFCE2-72D2-CE49-9E42-CA1869CE9F1E}"/>
              </a:ext>
            </a:extLst>
          </p:cNvPr>
          <p:cNvSpPr/>
          <p:nvPr/>
        </p:nvSpPr>
        <p:spPr>
          <a:xfrm>
            <a:off x="1718121" y="2514577"/>
            <a:ext cx="1886158" cy="369332"/>
          </a:xfrm>
          <a:prstGeom prst="rect">
            <a:avLst/>
          </a:prstGeom>
        </p:spPr>
        <p:txBody>
          <a:bodyPr wrap="none">
            <a:spAutoFit/>
          </a:bodyPr>
          <a:lstStyle/>
          <a:p>
            <a:pPr algn="ctr"/>
            <a:r>
              <a:rPr lang="en-US" i="1" dirty="0">
                <a:solidFill>
                  <a:srgbClr val="000090"/>
                </a:solidFill>
                <a:latin typeface="Times New Roman"/>
                <a:cs typeface="Times New Roman"/>
              </a:rPr>
              <a:t>Ratner, PRL 2013 </a:t>
            </a:r>
            <a:endParaRPr lang="en-US" i="1" dirty="0"/>
          </a:p>
        </p:txBody>
      </p:sp>
      <p:sp>
        <p:nvSpPr>
          <p:cNvPr id="33" name="Rectangle 32">
            <a:extLst>
              <a:ext uri="{FF2B5EF4-FFF2-40B4-BE49-F238E27FC236}">
                <a16:creationId xmlns:a16="http://schemas.microsoft.com/office/drawing/2014/main" id="{049208B0-9307-CB4A-9479-AB19447F40A4}"/>
              </a:ext>
            </a:extLst>
          </p:cNvPr>
          <p:cNvSpPr/>
          <p:nvPr/>
        </p:nvSpPr>
        <p:spPr>
          <a:xfrm>
            <a:off x="1682135" y="4000004"/>
            <a:ext cx="4113306" cy="369332"/>
          </a:xfrm>
          <a:prstGeom prst="rect">
            <a:avLst/>
          </a:prstGeom>
        </p:spPr>
        <p:txBody>
          <a:bodyPr wrap="none">
            <a:spAutoFit/>
          </a:bodyPr>
          <a:lstStyle/>
          <a:p>
            <a:pPr algn="ctr"/>
            <a:r>
              <a:rPr lang="en-US" i="1" dirty="0">
                <a:solidFill>
                  <a:srgbClr val="000090"/>
                </a:solidFill>
                <a:latin typeface="Times New Roman"/>
                <a:cs typeface="Times New Roman"/>
              </a:rPr>
              <a:t>Litvinenko, Wang, Kayran, Jing, Ma, 2017</a:t>
            </a:r>
            <a:endParaRPr lang="en-US" i="1" dirty="0"/>
          </a:p>
        </p:txBody>
      </p:sp>
      <p:sp>
        <p:nvSpPr>
          <p:cNvPr id="13" name="Rectangle 12">
            <a:extLst>
              <a:ext uri="{FF2B5EF4-FFF2-40B4-BE49-F238E27FC236}">
                <a16:creationId xmlns:a16="http://schemas.microsoft.com/office/drawing/2014/main" id="{51C30317-63AF-384F-B23A-8C5269B0FD5E}"/>
              </a:ext>
            </a:extLst>
          </p:cNvPr>
          <p:cNvSpPr/>
          <p:nvPr/>
        </p:nvSpPr>
        <p:spPr>
          <a:xfrm>
            <a:off x="-131505" y="1495272"/>
            <a:ext cx="1649896" cy="584775"/>
          </a:xfrm>
          <a:prstGeom prst="rect">
            <a:avLst/>
          </a:prstGeom>
        </p:spPr>
        <p:txBody>
          <a:bodyPr wrap="square">
            <a:spAutoFit/>
          </a:bodyPr>
          <a:lstStyle/>
          <a:p>
            <a:pPr algn="ctr"/>
            <a:r>
              <a:rPr lang="en-US" sz="1600" b="1" dirty="0">
                <a:solidFill>
                  <a:srgbClr val="FF0000"/>
                </a:solidFill>
                <a:latin typeface="Times New Roman"/>
                <a:cs typeface="Times New Roman"/>
              </a:rPr>
              <a:t>High gain FEL amplifier</a:t>
            </a:r>
            <a:endParaRPr lang="en-US" sz="1600" b="1" dirty="0">
              <a:solidFill>
                <a:srgbClr val="FF0000"/>
              </a:solidFill>
            </a:endParaRPr>
          </a:p>
        </p:txBody>
      </p:sp>
      <p:sp>
        <p:nvSpPr>
          <p:cNvPr id="14" name="Rectangle 13">
            <a:extLst>
              <a:ext uri="{FF2B5EF4-FFF2-40B4-BE49-F238E27FC236}">
                <a16:creationId xmlns:a16="http://schemas.microsoft.com/office/drawing/2014/main" id="{B25A30CC-EDF9-B842-91E5-0A40D3D9D8FF}"/>
              </a:ext>
            </a:extLst>
          </p:cNvPr>
          <p:cNvSpPr/>
          <p:nvPr/>
        </p:nvSpPr>
        <p:spPr>
          <a:xfrm>
            <a:off x="-189506" y="2800784"/>
            <a:ext cx="1888434" cy="830997"/>
          </a:xfrm>
          <a:prstGeom prst="rect">
            <a:avLst/>
          </a:prstGeom>
        </p:spPr>
        <p:txBody>
          <a:bodyPr wrap="square">
            <a:spAutoFit/>
          </a:bodyPr>
          <a:lstStyle/>
          <a:p>
            <a:pPr algn="ctr"/>
            <a:r>
              <a:rPr lang="en-US" sz="1600" b="1" dirty="0">
                <a:solidFill>
                  <a:srgbClr val="FF0000"/>
                </a:solidFill>
                <a:latin typeface="Times New Roman"/>
                <a:cs typeface="Times New Roman"/>
              </a:rPr>
              <a:t>Multi- Chicane</a:t>
            </a:r>
          </a:p>
          <a:p>
            <a:pPr algn="ctr"/>
            <a:r>
              <a:rPr lang="en-US" sz="1600" b="1" dirty="0">
                <a:solidFill>
                  <a:srgbClr val="FF0000"/>
                </a:solidFill>
                <a:latin typeface="Times New Roman"/>
                <a:cs typeface="Times New Roman"/>
              </a:rPr>
              <a:t>Microbunching amplifier</a:t>
            </a:r>
            <a:endParaRPr lang="en-US" sz="1600" b="1" dirty="0">
              <a:solidFill>
                <a:srgbClr val="FF0000"/>
              </a:solidFill>
            </a:endParaRPr>
          </a:p>
        </p:txBody>
      </p:sp>
      <p:sp>
        <p:nvSpPr>
          <p:cNvPr id="15" name="Rectangle 14">
            <a:extLst>
              <a:ext uri="{FF2B5EF4-FFF2-40B4-BE49-F238E27FC236}">
                <a16:creationId xmlns:a16="http://schemas.microsoft.com/office/drawing/2014/main" id="{AB8A9AAC-95B8-0840-A67E-480296728C8B}"/>
              </a:ext>
            </a:extLst>
          </p:cNvPr>
          <p:cNvSpPr/>
          <p:nvPr/>
        </p:nvSpPr>
        <p:spPr>
          <a:xfrm>
            <a:off x="0" y="4307611"/>
            <a:ext cx="1649896" cy="830997"/>
          </a:xfrm>
          <a:prstGeom prst="rect">
            <a:avLst/>
          </a:prstGeom>
        </p:spPr>
        <p:txBody>
          <a:bodyPr wrap="square">
            <a:spAutoFit/>
          </a:bodyPr>
          <a:lstStyle/>
          <a:p>
            <a:pPr algn="ctr"/>
            <a:r>
              <a:rPr lang="en-US" sz="1600" b="1" dirty="0">
                <a:solidFill>
                  <a:srgbClr val="FF0000"/>
                </a:solidFill>
                <a:latin typeface="Times New Roman"/>
                <a:cs typeface="Times New Roman"/>
              </a:rPr>
              <a:t>Plasma-Cascade Microbunching amplifier</a:t>
            </a:r>
            <a:endParaRPr lang="en-US" sz="1600" b="1" dirty="0">
              <a:solidFill>
                <a:srgbClr val="FF0000"/>
              </a:solidFill>
            </a:endParaRPr>
          </a:p>
        </p:txBody>
      </p:sp>
      <p:sp>
        <p:nvSpPr>
          <p:cNvPr id="16" name="Rectangle 15">
            <a:extLst>
              <a:ext uri="{FF2B5EF4-FFF2-40B4-BE49-F238E27FC236}">
                <a16:creationId xmlns:a16="http://schemas.microsoft.com/office/drawing/2014/main" id="{5E0ED5D4-209B-444F-8760-7EAD13E0D71F}"/>
              </a:ext>
            </a:extLst>
          </p:cNvPr>
          <p:cNvSpPr/>
          <p:nvPr/>
        </p:nvSpPr>
        <p:spPr>
          <a:xfrm>
            <a:off x="0" y="5746539"/>
            <a:ext cx="1649896" cy="830997"/>
          </a:xfrm>
          <a:prstGeom prst="rect">
            <a:avLst/>
          </a:prstGeom>
        </p:spPr>
        <p:txBody>
          <a:bodyPr wrap="square">
            <a:spAutoFit/>
          </a:bodyPr>
          <a:lstStyle/>
          <a:p>
            <a:pPr algn="ctr"/>
            <a:r>
              <a:rPr lang="en-US" sz="1600" b="1">
                <a:solidFill>
                  <a:srgbClr val="FF0000"/>
                </a:solidFill>
                <a:latin typeface="Times New Roman"/>
                <a:cs typeface="Times New Roman"/>
              </a:rPr>
              <a:t>Hybrid laser-beam</a:t>
            </a:r>
          </a:p>
          <a:p>
            <a:pPr algn="ctr"/>
            <a:r>
              <a:rPr lang="en-US" sz="1600" b="1">
                <a:solidFill>
                  <a:srgbClr val="FF0000"/>
                </a:solidFill>
                <a:latin typeface="Times New Roman"/>
                <a:cs typeface="Times New Roman"/>
              </a:rPr>
              <a:t>amplifier</a:t>
            </a:r>
            <a:endParaRPr lang="en-US" sz="1600" b="1">
              <a:solidFill>
                <a:srgbClr val="FF0000"/>
              </a:solidFill>
            </a:endParaRPr>
          </a:p>
        </p:txBody>
      </p:sp>
      <p:grpSp>
        <p:nvGrpSpPr>
          <p:cNvPr id="6" name="Group 5">
            <a:extLst>
              <a:ext uri="{FF2B5EF4-FFF2-40B4-BE49-F238E27FC236}">
                <a16:creationId xmlns:a16="http://schemas.microsoft.com/office/drawing/2014/main" id="{A720C796-07F9-7D43-8B08-A58BC2BC2FDD}"/>
              </a:ext>
            </a:extLst>
          </p:cNvPr>
          <p:cNvGrpSpPr/>
          <p:nvPr/>
        </p:nvGrpSpPr>
        <p:grpSpPr>
          <a:xfrm>
            <a:off x="1479065" y="766830"/>
            <a:ext cx="7613292" cy="5886775"/>
            <a:chOff x="1479065" y="766830"/>
            <a:chExt cx="7613292" cy="5886775"/>
          </a:xfrm>
        </p:grpSpPr>
        <p:sp>
          <p:nvSpPr>
            <p:cNvPr id="22" name="Rectangle 21">
              <a:extLst>
                <a:ext uri="{FF2B5EF4-FFF2-40B4-BE49-F238E27FC236}">
                  <a16:creationId xmlns:a16="http://schemas.microsoft.com/office/drawing/2014/main" id="{B9B8B04A-E13A-AE4A-AA39-C1F6E164B8AA}"/>
                </a:ext>
              </a:extLst>
            </p:cNvPr>
            <p:cNvSpPr/>
            <p:nvPr/>
          </p:nvSpPr>
          <p:spPr>
            <a:xfrm>
              <a:off x="7398688" y="1478049"/>
              <a:ext cx="1649896" cy="584775"/>
            </a:xfrm>
            <a:prstGeom prst="rect">
              <a:avLst/>
            </a:prstGeom>
          </p:spPr>
          <p:txBody>
            <a:bodyPr wrap="square">
              <a:spAutoFit/>
            </a:bodyPr>
            <a:lstStyle/>
            <a:p>
              <a:pPr algn="ctr"/>
              <a:r>
                <a:rPr lang="en-US" sz="1600" b="1" dirty="0">
                  <a:solidFill>
                    <a:srgbClr val="00B050"/>
                  </a:solidFill>
                  <a:latin typeface="Times New Roman"/>
                  <a:cs typeface="Times New Roman"/>
                </a:rPr>
                <a:t>Possible to test</a:t>
              </a:r>
            </a:p>
            <a:p>
              <a:pPr algn="ctr"/>
              <a:r>
                <a:rPr lang="en-US" sz="1600" b="1" dirty="0">
                  <a:solidFill>
                    <a:srgbClr val="00B050"/>
                  </a:solidFill>
                  <a:latin typeface="Times New Roman"/>
                  <a:cs typeface="Times New Roman"/>
                </a:rPr>
                <a:t>experientially</a:t>
              </a:r>
              <a:endParaRPr lang="en-US" sz="1600" b="1" dirty="0">
                <a:solidFill>
                  <a:srgbClr val="00B050"/>
                </a:solidFill>
              </a:endParaRPr>
            </a:p>
          </p:txBody>
        </p:sp>
        <p:sp>
          <p:nvSpPr>
            <p:cNvPr id="23" name="Rectangle 22">
              <a:extLst>
                <a:ext uri="{FF2B5EF4-FFF2-40B4-BE49-F238E27FC236}">
                  <a16:creationId xmlns:a16="http://schemas.microsoft.com/office/drawing/2014/main" id="{ED9DEE30-5CC9-AA41-AD3C-7A830E42D2BF}"/>
                </a:ext>
              </a:extLst>
            </p:cNvPr>
            <p:cNvSpPr/>
            <p:nvPr/>
          </p:nvSpPr>
          <p:spPr>
            <a:xfrm>
              <a:off x="7398688" y="4499142"/>
              <a:ext cx="1649896" cy="584775"/>
            </a:xfrm>
            <a:prstGeom prst="rect">
              <a:avLst/>
            </a:prstGeom>
          </p:spPr>
          <p:txBody>
            <a:bodyPr wrap="square">
              <a:spAutoFit/>
            </a:bodyPr>
            <a:lstStyle/>
            <a:p>
              <a:pPr algn="ctr"/>
              <a:r>
                <a:rPr lang="en-US" sz="1600" b="1" dirty="0">
                  <a:solidFill>
                    <a:srgbClr val="00B050"/>
                  </a:solidFill>
                  <a:latin typeface="Times New Roman"/>
                  <a:cs typeface="Times New Roman"/>
                </a:rPr>
                <a:t>Possible to test</a:t>
              </a:r>
            </a:p>
            <a:p>
              <a:pPr algn="ctr"/>
              <a:r>
                <a:rPr lang="en-US" sz="1600" b="1" dirty="0">
                  <a:solidFill>
                    <a:srgbClr val="00B050"/>
                  </a:solidFill>
                  <a:latin typeface="Times New Roman"/>
                  <a:cs typeface="Times New Roman"/>
                </a:rPr>
                <a:t>experientially</a:t>
              </a:r>
              <a:endParaRPr lang="en-US" sz="1600" b="1" dirty="0">
                <a:solidFill>
                  <a:srgbClr val="00B050"/>
                </a:solidFill>
              </a:endParaRPr>
            </a:p>
          </p:txBody>
        </p:sp>
        <p:sp>
          <p:nvSpPr>
            <p:cNvPr id="24" name="Rectangle 23">
              <a:extLst>
                <a:ext uri="{FF2B5EF4-FFF2-40B4-BE49-F238E27FC236}">
                  <a16:creationId xmlns:a16="http://schemas.microsoft.com/office/drawing/2014/main" id="{6EE38164-F2C5-064F-A1D9-2BD63DF33951}"/>
                </a:ext>
              </a:extLst>
            </p:cNvPr>
            <p:cNvSpPr/>
            <p:nvPr/>
          </p:nvSpPr>
          <p:spPr>
            <a:xfrm>
              <a:off x="7398688" y="2712404"/>
              <a:ext cx="1649896" cy="954107"/>
            </a:xfrm>
            <a:prstGeom prst="rect">
              <a:avLst/>
            </a:prstGeom>
          </p:spPr>
          <p:txBody>
            <a:bodyPr wrap="square">
              <a:spAutoFit/>
            </a:bodyPr>
            <a:lstStyle/>
            <a:p>
              <a:pPr algn="ctr"/>
              <a:r>
                <a:rPr lang="en-US" sz="1400" b="1" dirty="0">
                  <a:solidFill>
                    <a:srgbClr val="FF0000"/>
                  </a:solidFill>
                  <a:latin typeface="Times New Roman"/>
                  <a:cs typeface="Times New Roman"/>
                </a:rPr>
                <a:t>Requires </a:t>
              </a:r>
            </a:p>
            <a:p>
              <a:pPr algn="ctr"/>
              <a:r>
                <a:rPr lang="en-US" sz="1400" b="1" dirty="0">
                  <a:solidFill>
                    <a:srgbClr val="FF0000"/>
                  </a:solidFill>
                  <a:latin typeface="Times New Roman"/>
                  <a:cs typeface="Times New Roman"/>
                </a:rPr>
                <a:t>beam separation/ </a:t>
              </a:r>
            </a:p>
            <a:p>
              <a:pPr algn="ctr"/>
              <a:r>
                <a:rPr lang="en-US" sz="1400" b="1" dirty="0">
                  <a:solidFill>
                    <a:srgbClr val="FF0000"/>
                  </a:solidFill>
                  <a:latin typeface="Times New Roman"/>
                  <a:cs typeface="Times New Roman"/>
                </a:rPr>
                <a:t>RHIC lattice modification</a:t>
              </a:r>
              <a:endParaRPr lang="en-US" sz="1400" b="1" dirty="0">
                <a:solidFill>
                  <a:srgbClr val="FF0000"/>
                </a:solidFill>
              </a:endParaRPr>
            </a:p>
          </p:txBody>
        </p:sp>
        <p:sp>
          <p:nvSpPr>
            <p:cNvPr id="25" name="Rectangle 24">
              <a:extLst>
                <a:ext uri="{FF2B5EF4-FFF2-40B4-BE49-F238E27FC236}">
                  <a16:creationId xmlns:a16="http://schemas.microsoft.com/office/drawing/2014/main" id="{4B414897-0E79-0A45-9CAB-4C464ED2E7D1}"/>
                </a:ext>
              </a:extLst>
            </p:cNvPr>
            <p:cNvSpPr/>
            <p:nvPr/>
          </p:nvSpPr>
          <p:spPr>
            <a:xfrm>
              <a:off x="7442461" y="5699498"/>
              <a:ext cx="1649896" cy="954107"/>
            </a:xfrm>
            <a:prstGeom prst="rect">
              <a:avLst/>
            </a:prstGeom>
          </p:spPr>
          <p:txBody>
            <a:bodyPr wrap="square">
              <a:spAutoFit/>
            </a:bodyPr>
            <a:lstStyle/>
            <a:p>
              <a:pPr algn="ctr"/>
              <a:r>
                <a:rPr lang="en-US" sz="1400" b="1" dirty="0">
                  <a:solidFill>
                    <a:srgbClr val="FF0000"/>
                  </a:solidFill>
                  <a:latin typeface="Times New Roman"/>
                  <a:cs typeface="Times New Roman"/>
                </a:rPr>
                <a:t>Requires </a:t>
              </a:r>
            </a:p>
            <a:p>
              <a:pPr algn="ctr"/>
              <a:r>
                <a:rPr lang="en-US" sz="1400" b="1" dirty="0">
                  <a:solidFill>
                    <a:srgbClr val="FF0000"/>
                  </a:solidFill>
                  <a:latin typeface="Times New Roman"/>
                  <a:cs typeface="Times New Roman"/>
                </a:rPr>
                <a:t>beam separation/ </a:t>
              </a:r>
            </a:p>
            <a:p>
              <a:pPr algn="ctr"/>
              <a:r>
                <a:rPr lang="en-US" sz="1400" b="1" dirty="0">
                  <a:solidFill>
                    <a:srgbClr val="FF0000"/>
                  </a:solidFill>
                  <a:latin typeface="Times New Roman"/>
                  <a:cs typeface="Times New Roman"/>
                </a:rPr>
                <a:t>RHIC lattice modification</a:t>
              </a:r>
              <a:endParaRPr lang="en-US" sz="1400" b="1" dirty="0">
                <a:solidFill>
                  <a:srgbClr val="FF0000"/>
                </a:solidFill>
              </a:endParaRPr>
            </a:p>
          </p:txBody>
        </p:sp>
        <p:pic>
          <p:nvPicPr>
            <p:cNvPr id="4" name="Picture 3">
              <a:extLst>
                <a:ext uri="{FF2B5EF4-FFF2-40B4-BE49-F238E27FC236}">
                  <a16:creationId xmlns:a16="http://schemas.microsoft.com/office/drawing/2014/main" id="{68D6C9B3-C4CB-CE44-8B7B-DEFD1C60C676}"/>
                </a:ext>
              </a:extLst>
            </p:cNvPr>
            <p:cNvPicPr>
              <a:picLocks noChangeAspect="1"/>
            </p:cNvPicPr>
            <p:nvPr/>
          </p:nvPicPr>
          <p:blipFill>
            <a:blip r:embed="rId6"/>
            <a:stretch>
              <a:fillRect/>
            </a:stretch>
          </p:blipFill>
          <p:spPr>
            <a:xfrm>
              <a:off x="1479065" y="766830"/>
              <a:ext cx="5946814" cy="1780033"/>
            </a:xfrm>
            <a:prstGeom prst="rect">
              <a:avLst/>
            </a:prstGeom>
            <a:solidFill>
              <a:schemeClr val="bg1"/>
            </a:solidFill>
          </p:spPr>
        </p:pic>
        <p:pic>
          <p:nvPicPr>
            <p:cNvPr id="5" name="Picture 4">
              <a:extLst>
                <a:ext uri="{FF2B5EF4-FFF2-40B4-BE49-F238E27FC236}">
                  <a16:creationId xmlns:a16="http://schemas.microsoft.com/office/drawing/2014/main" id="{99DDD4A6-844C-8F4F-8924-A63B516CEC1B}"/>
                </a:ext>
              </a:extLst>
            </p:cNvPr>
            <p:cNvPicPr>
              <a:picLocks noChangeAspect="1"/>
            </p:cNvPicPr>
            <p:nvPr/>
          </p:nvPicPr>
          <p:blipFill>
            <a:blip r:embed="rId7"/>
            <a:stretch>
              <a:fillRect/>
            </a:stretch>
          </p:blipFill>
          <p:spPr>
            <a:xfrm>
              <a:off x="1558408" y="3931133"/>
              <a:ext cx="5954213" cy="1480651"/>
            </a:xfrm>
            <a:prstGeom prst="rect">
              <a:avLst/>
            </a:prstGeom>
            <a:solidFill>
              <a:schemeClr val="bg1"/>
            </a:solidFill>
          </p:spPr>
        </p:pic>
      </p:grpSp>
    </p:spTree>
    <p:extLst>
      <p:ext uri="{BB962C8B-B14F-4D97-AF65-F5344CB8AC3E}">
        <p14:creationId xmlns:p14="http://schemas.microsoft.com/office/powerpoint/2010/main" val="17808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E28E-525A-8B44-9D42-AE49C2990183}"/>
              </a:ext>
            </a:extLst>
          </p:cNvPr>
          <p:cNvSpPr>
            <a:spLocks noGrp="1"/>
          </p:cNvSpPr>
          <p:nvPr>
            <p:ph type="title"/>
          </p:nvPr>
        </p:nvSpPr>
        <p:spPr>
          <a:xfrm>
            <a:off x="1061271" y="135012"/>
            <a:ext cx="3663129" cy="700665"/>
          </a:xfrm>
        </p:spPr>
        <p:txBody>
          <a:bodyPr/>
          <a:lstStyle/>
          <a:p>
            <a:r>
              <a:rPr lang="en-US"/>
              <a:t>Beam dynamics</a:t>
            </a:r>
          </a:p>
        </p:txBody>
      </p:sp>
      <p:sp>
        <p:nvSpPr>
          <p:cNvPr id="3" name="Content Placeholder 2">
            <a:extLst>
              <a:ext uri="{FF2B5EF4-FFF2-40B4-BE49-F238E27FC236}">
                <a16:creationId xmlns:a16="http://schemas.microsoft.com/office/drawing/2014/main" id="{9C1BEEF8-2B9F-6340-BE16-9F95348C0DB1}"/>
              </a:ext>
            </a:extLst>
          </p:cNvPr>
          <p:cNvSpPr>
            <a:spLocks noGrp="1"/>
          </p:cNvSpPr>
          <p:nvPr>
            <p:ph idx="1"/>
          </p:nvPr>
        </p:nvSpPr>
        <p:spPr>
          <a:xfrm>
            <a:off x="207306" y="752932"/>
            <a:ext cx="4517094" cy="3291529"/>
          </a:xfrm>
        </p:spPr>
        <p:txBody>
          <a:bodyPr>
            <a:normAutofit lnSpcReduction="10000"/>
          </a:bodyPr>
          <a:lstStyle/>
          <a:p>
            <a:r>
              <a:rPr lang="en-US" sz="1200" dirty="0"/>
              <a:t>We use large suit of accelerator and EM codes to simulate beam dynamics: </a:t>
            </a:r>
            <a:r>
              <a:rPr lang="en-US" sz="1200" i="1" dirty="0"/>
              <a:t>elegant</a:t>
            </a:r>
            <a:r>
              <a:rPr lang="en-US" sz="1200" dirty="0"/>
              <a:t>, Impact-T, GPT, ASTRA, PARMELA, MAD-X, AC3P, CST, Echo-3D, ABCI, CSR-track, SPACE, VORPAL…</a:t>
            </a:r>
          </a:p>
          <a:p>
            <a:r>
              <a:rPr lang="en-US" sz="1200" dirty="0"/>
              <a:t>We simulated wake-functions for all components of </a:t>
            </a:r>
            <a:r>
              <a:rPr lang="en-US" sz="1200" dirty="0" err="1"/>
              <a:t>CeC</a:t>
            </a:r>
            <a:r>
              <a:rPr lang="en-US" sz="1200" dirty="0"/>
              <a:t> accelerator and use it for final simulation. We also include CSR and space charge effects in simulations.  Most detailed simulation require weeks and weeks of simulations using super-computers </a:t>
            </a:r>
          </a:p>
          <a:p>
            <a:r>
              <a:rPr lang="en-US" sz="1200" dirty="0"/>
              <a:t>We developed relatively high confidence in prediction of specific effect by specific codes: it is definitely not true that all codes can reliably simulate all aspects of beam dynamics</a:t>
            </a:r>
          </a:p>
          <a:p>
            <a:r>
              <a:rPr lang="en-US" sz="1200" dirty="0"/>
              <a:t>Favorable comparison with the experimental is the ultimate test of trust in simulations and their prediction. Our present diagnostic is very limited</a:t>
            </a:r>
          </a:p>
          <a:p>
            <a:r>
              <a:rPr lang="en-US" sz="1200" dirty="0"/>
              <a:t>We are trying to use </a:t>
            </a:r>
            <a:r>
              <a:rPr lang="en-US" sz="1200" dirty="0" err="1"/>
              <a:t>linac</a:t>
            </a:r>
            <a:r>
              <a:rPr lang="en-US" sz="1200" dirty="0"/>
              <a:t> and dog-leg for semi-time-resolved diagnostics, but interpretation of the results, even when possible,  is very convoluted. We need a real time-resolved diagnostics beamline</a:t>
            </a:r>
          </a:p>
        </p:txBody>
      </p:sp>
      <p:pic>
        <p:nvPicPr>
          <p:cNvPr id="4" name="Picture 3">
            <a:extLst>
              <a:ext uri="{FF2B5EF4-FFF2-40B4-BE49-F238E27FC236}">
                <a16:creationId xmlns:a16="http://schemas.microsoft.com/office/drawing/2014/main" id="{4810E170-F15D-C14F-826E-382E75D5C41D}"/>
              </a:ext>
            </a:extLst>
          </p:cNvPr>
          <p:cNvPicPr/>
          <p:nvPr/>
        </p:nvPicPr>
        <p:blipFill>
          <a:blip r:embed="rId2">
            <a:extLst>
              <a:ext uri="{28A0092B-C50C-407E-A947-70E740481C1C}">
                <a14:useLocalDpi xmlns:a14="http://schemas.microsoft.com/office/drawing/2010/main"/>
              </a:ext>
            </a:extLst>
          </a:blip>
          <a:stretch>
            <a:fillRect/>
          </a:stretch>
        </p:blipFill>
        <p:spPr>
          <a:xfrm>
            <a:off x="974709" y="4037628"/>
            <a:ext cx="3597291" cy="2174041"/>
          </a:xfrm>
          <a:prstGeom prst="rect">
            <a:avLst/>
          </a:prstGeom>
        </p:spPr>
      </p:pic>
      <p:sp>
        <p:nvSpPr>
          <p:cNvPr id="5" name="AutoShape 2">
            <a:extLst>
              <a:ext uri="{FF2B5EF4-FFF2-40B4-BE49-F238E27FC236}">
                <a16:creationId xmlns:a16="http://schemas.microsoft.com/office/drawing/2014/main" id="{1C5418D9-7411-FF41-A42C-62460D104D7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AA3394CE-F3DA-2041-8D81-FBE0559178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661" y="485343"/>
            <a:ext cx="2729714" cy="2743397"/>
          </a:xfrm>
          <a:prstGeom prst="rect">
            <a:avLst/>
          </a:prstGeom>
          <a:noFill/>
        </p:spPr>
      </p:pic>
      <p:pic>
        <p:nvPicPr>
          <p:cNvPr id="14" name="Picture 13">
            <a:extLst>
              <a:ext uri="{FF2B5EF4-FFF2-40B4-BE49-F238E27FC236}">
                <a16:creationId xmlns:a16="http://schemas.microsoft.com/office/drawing/2014/main" id="{2B0CC0FA-8315-1343-9134-6EB219E78377}"/>
              </a:ext>
            </a:extLst>
          </p:cNvPr>
          <p:cNvPicPr/>
          <p:nvPr/>
        </p:nvPicPr>
        <p:blipFill>
          <a:blip r:embed="rId4">
            <a:extLst>
              <a:ext uri="{28A0092B-C50C-407E-A947-70E740481C1C}">
                <a14:useLocalDpi xmlns:a14="http://schemas.microsoft.com/office/drawing/2010/main"/>
              </a:ext>
            </a:extLst>
          </a:blip>
          <a:stretch>
            <a:fillRect/>
          </a:stretch>
        </p:blipFill>
        <p:spPr>
          <a:xfrm>
            <a:off x="5366680" y="3850464"/>
            <a:ext cx="3400478" cy="2254603"/>
          </a:xfrm>
          <a:prstGeom prst="rect">
            <a:avLst/>
          </a:prstGeom>
        </p:spPr>
      </p:pic>
      <p:sp>
        <p:nvSpPr>
          <p:cNvPr id="15" name="Rectangle 14">
            <a:extLst>
              <a:ext uri="{FF2B5EF4-FFF2-40B4-BE49-F238E27FC236}">
                <a16:creationId xmlns:a16="http://schemas.microsoft.com/office/drawing/2014/main" id="{5034105E-B37A-EC4B-AFE2-C06776CB617E}"/>
              </a:ext>
            </a:extLst>
          </p:cNvPr>
          <p:cNvSpPr/>
          <p:nvPr/>
        </p:nvSpPr>
        <p:spPr>
          <a:xfrm>
            <a:off x="4989839" y="3243964"/>
            <a:ext cx="3677142" cy="461665"/>
          </a:xfrm>
          <a:prstGeom prst="rect">
            <a:avLst/>
          </a:prstGeom>
        </p:spPr>
        <p:txBody>
          <a:bodyPr wrap="square">
            <a:spAutoFit/>
          </a:bodyPr>
          <a:lstStyle/>
          <a:p>
            <a:r>
              <a:rPr lang="en-US" sz="1200">
                <a:latin typeface="Times New Roman" panose="02020603050405020304" pitchFamily="18" charset="0"/>
                <a:cs typeface="Times New Roman" panose="02020603050405020304" pitchFamily="18" charset="0"/>
              </a:rPr>
              <a:t>Impact-T simulation of the bunch profile and normalized slice emittances at the exit of the SRF linac </a:t>
            </a:r>
          </a:p>
        </p:txBody>
      </p:sp>
      <p:sp>
        <p:nvSpPr>
          <p:cNvPr id="16" name="Rectangle 15">
            <a:extLst>
              <a:ext uri="{FF2B5EF4-FFF2-40B4-BE49-F238E27FC236}">
                <a16:creationId xmlns:a16="http://schemas.microsoft.com/office/drawing/2014/main" id="{0D9D0A14-0863-1542-AF00-D54097C9AC6C}"/>
              </a:ext>
            </a:extLst>
          </p:cNvPr>
          <p:cNvSpPr/>
          <p:nvPr/>
        </p:nvSpPr>
        <p:spPr>
          <a:xfrm>
            <a:off x="4989838" y="6173014"/>
            <a:ext cx="4154162" cy="461665"/>
          </a:xfrm>
          <a:prstGeom prst="rect">
            <a:avLst/>
          </a:prstGeom>
        </p:spPr>
        <p:txBody>
          <a:bodyPr wrap="square">
            <a:spAutoFit/>
          </a:bodyPr>
          <a:lstStyle/>
          <a:p>
            <a:r>
              <a:rPr lang="en-US" sz="1200">
                <a:latin typeface="Times New Roman" panose="02020603050405020304" pitchFamily="18" charset="0"/>
                <a:cs typeface="Times New Roman" panose="02020603050405020304" pitchFamily="18" charset="0"/>
              </a:rPr>
              <a:t>Simulation of the CSR </a:t>
            </a:r>
            <a:r>
              <a:rPr lang="en-US" sz="1200" err="1">
                <a:latin typeface="Times New Roman" panose="02020603050405020304" pitchFamily="18" charset="0"/>
                <a:cs typeface="Times New Roman" panose="02020603050405020304" pitchFamily="18" charset="0"/>
              </a:rPr>
              <a:t>effct</a:t>
            </a:r>
            <a:r>
              <a:rPr lang="en-US" sz="1200">
                <a:latin typeface="Times New Roman" panose="02020603050405020304" pitchFamily="18" charset="0"/>
                <a:cs typeface="Times New Roman" panose="02020603050405020304" pitchFamily="18" charset="0"/>
              </a:rPr>
              <a:t> on the beam emittance passing the e dog-leg with </a:t>
            </a:r>
            <a:r>
              <a:rPr lang="en-US" sz="1200" i="1">
                <a:latin typeface="Times New Roman" panose="02020603050405020304" pitchFamily="18" charset="0"/>
                <a:cs typeface="Times New Roman" panose="02020603050405020304" pitchFamily="18" charset="0"/>
              </a:rPr>
              <a:t>elegant </a:t>
            </a:r>
          </a:p>
        </p:txBody>
      </p:sp>
      <p:sp>
        <p:nvSpPr>
          <p:cNvPr id="17" name="Rectangle 16">
            <a:extLst>
              <a:ext uri="{FF2B5EF4-FFF2-40B4-BE49-F238E27FC236}">
                <a16:creationId xmlns:a16="http://schemas.microsoft.com/office/drawing/2014/main" id="{01E9125F-8F05-5C4E-BFB2-BECA6C2F2285}"/>
              </a:ext>
            </a:extLst>
          </p:cNvPr>
          <p:cNvSpPr/>
          <p:nvPr/>
        </p:nvSpPr>
        <p:spPr>
          <a:xfrm>
            <a:off x="697648" y="6211669"/>
            <a:ext cx="4154162" cy="646331"/>
          </a:xfrm>
          <a:prstGeom prst="rect">
            <a:avLst/>
          </a:prstGeom>
        </p:spPr>
        <p:txBody>
          <a:bodyPr wrap="square">
            <a:spAutoFit/>
          </a:bodyPr>
          <a:lstStyle/>
          <a:p>
            <a:r>
              <a:rPr lang="en-US" sz="1200">
                <a:latin typeface="Times New Roman" panose="02020603050405020304" pitchFamily="18" charset="0"/>
                <a:cs typeface="Times New Roman" panose="02020603050405020304" pitchFamily="18" charset="0"/>
              </a:rPr>
              <a:t>Matching round-to-round beam from the exit of the SRF linac to the entrance of the PCA-based CeC with quadrupoles in the matching section and achromatic dog-leg using  </a:t>
            </a:r>
            <a:r>
              <a:rPr lang="en-US" sz="1200" i="1">
                <a:latin typeface="Times New Roman" panose="02020603050405020304" pitchFamily="18" charset="0"/>
                <a:cs typeface="Times New Roman" panose="02020603050405020304" pitchFamily="18" charset="0"/>
              </a:rPr>
              <a:t>elegant </a:t>
            </a:r>
          </a:p>
        </p:txBody>
      </p:sp>
    </p:spTree>
    <p:extLst>
      <p:ext uri="{BB962C8B-B14F-4D97-AF65-F5344CB8AC3E}">
        <p14:creationId xmlns:p14="http://schemas.microsoft.com/office/powerpoint/2010/main" val="756230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959493"/>
            <a:ext cx="3048000" cy="2286000"/>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080811"/>
            <a:ext cx="3048000" cy="2286000"/>
          </a:xfrm>
          <a:prstGeom prst="rect">
            <a:avLst/>
          </a:prstGeom>
        </p:spPr>
      </p:pic>
      <p:sp>
        <p:nvSpPr>
          <p:cNvPr id="3074" name="Title 1"/>
          <p:cNvSpPr>
            <a:spLocks noGrp="1"/>
          </p:cNvSpPr>
          <p:nvPr>
            <p:ph type="title"/>
          </p:nvPr>
        </p:nvSpPr>
        <p:spPr>
          <a:xfrm>
            <a:off x="454182" y="76200"/>
            <a:ext cx="8229600" cy="609600"/>
          </a:xfrm>
        </p:spPr>
        <p:txBody>
          <a:bodyPr>
            <a:normAutofit/>
          </a:bodyPr>
          <a:lstStyle/>
          <a:p>
            <a:pPr algn="ctr"/>
            <a:r>
              <a:rPr lang="en-US" sz="2000" b="1">
                <a:solidFill>
                  <a:schemeClr val="accent1">
                    <a:lumMod val="75000"/>
                  </a:schemeClr>
                </a:solidFill>
                <a:latin typeface="Times New Roman" panose="02020603050405020304" pitchFamily="18" charset="0"/>
                <a:cs typeface="Times New Roman" panose="02020603050405020304" pitchFamily="18" charset="0"/>
              </a:rPr>
              <a:t>Low Energy Beam Transport Optimization</a:t>
            </a:r>
            <a:endParaRPr lang="en-US" altLang="zh-CN" sz="2000" b="1">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220301" y="609600"/>
            <a:ext cx="8610600" cy="76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Slide Number Placeholder 4"/>
          <p:cNvSpPr>
            <a:spLocks noGrp="1"/>
          </p:cNvSpPr>
          <p:nvPr>
            <p:ph type="sldNum" sz="quarter" idx="12"/>
          </p:nvPr>
        </p:nvSpPr>
        <p:spPr>
          <a:xfrm>
            <a:off x="4086225" y="6453928"/>
            <a:ext cx="447675" cy="241300"/>
          </a:xfrm>
        </p:spPr>
        <p:txBody>
          <a:bodyPr/>
          <a:lstStyle/>
          <a:p>
            <a:fld id="{BBFB9D8C-2882-41F9-92E5-94261C5AF937}" type="slidenum">
              <a:rPr lang="en-US" altLang="en-US" sz="900" smtClean="0">
                <a:solidFill>
                  <a:schemeClr val="accent1">
                    <a:lumMod val="75000"/>
                  </a:schemeClr>
                </a:solidFill>
                <a:latin typeface="Times New Roman" panose="02020603050405020304" pitchFamily="18" charset="0"/>
                <a:cs typeface="Times New Roman" panose="02020603050405020304" pitchFamily="18" charset="0"/>
              </a:rPr>
              <a:pPr/>
              <a:t>51</a:t>
            </a:fld>
            <a:endParaRPr lang="en-US" altLang="en-US" sz="90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4" name="Picture 6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2665" y="737725"/>
            <a:ext cx="7038670" cy="147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66800" y="1289624"/>
            <a:ext cx="1981200" cy="1067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4600" y="4495800"/>
            <a:ext cx="2286000" cy="1600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14600" y="2666339"/>
            <a:ext cx="2286000" cy="160020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00600" y="2133600"/>
            <a:ext cx="2438400" cy="1828800"/>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1059" y="2102926"/>
            <a:ext cx="2438400" cy="18288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00600" y="3962400"/>
            <a:ext cx="2438400" cy="1828800"/>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05600" y="3964066"/>
            <a:ext cx="2438400" cy="1828800"/>
          </a:xfrm>
          <a:prstGeom prst="rect">
            <a:avLst/>
          </a:prstGeom>
        </p:spPr>
      </p:pic>
      <p:sp>
        <p:nvSpPr>
          <p:cNvPr id="23" name="Rectangle 22"/>
          <p:cNvSpPr/>
          <p:nvPr/>
        </p:nvSpPr>
        <p:spPr>
          <a:xfrm>
            <a:off x="4648200" y="2356472"/>
            <a:ext cx="4191000" cy="37558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p:cNvSpPr txBox="1"/>
          <p:nvPr/>
        </p:nvSpPr>
        <p:spPr>
          <a:xfrm>
            <a:off x="5628172" y="4046217"/>
            <a:ext cx="712918" cy="276999"/>
          </a:xfrm>
          <a:prstGeom prst="rect">
            <a:avLst/>
          </a:prstGeom>
          <a:noFill/>
          <a:ln>
            <a:solidFill>
              <a:schemeClr val="tx1"/>
            </a:solidFill>
          </a:ln>
        </p:spPr>
        <p:txBody>
          <a:bodyPr wrap="square" rtlCol="0">
            <a:spAutoFit/>
          </a:bodyPr>
          <a:lstStyle/>
          <a:p>
            <a:r>
              <a:rPr lang="en-US" sz="1200" err="1">
                <a:latin typeface="Times New Roman" panose="02020603050405020304" pitchFamily="18" charset="0"/>
                <a:cs typeface="Times New Roman" panose="02020603050405020304" pitchFamily="18" charset="0"/>
              </a:rPr>
              <a:t>Yag</a:t>
            </a:r>
            <a:r>
              <a:rPr lang="en-US" sz="1200">
                <a:latin typeface="Times New Roman" panose="02020603050405020304" pitchFamily="18" charset="0"/>
                <a:cs typeface="Times New Roman" panose="02020603050405020304" pitchFamily="18" charset="0"/>
              </a:rPr>
              <a:t> 1</a:t>
            </a:r>
          </a:p>
        </p:txBody>
      </p:sp>
      <p:sp>
        <p:nvSpPr>
          <p:cNvPr id="30" name="TextBox 29"/>
          <p:cNvSpPr txBox="1"/>
          <p:nvPr/>
        </p:nvSpPr>
        <p:spPr>
          <a:xfrm>
            <a:off x="7543800" y="4038600"/>
            <a:ext cx="712918" cy="276999"/>
          </a:xfrm>
          <a:prstGeom prst="rect">
            <a:avLst/>
          </a:prstGeom>
          <a:noFill/>
          <a:ln>
            <a:solidFill>
              <a:schemeClr val="tx1"/>
            </a:solidFill>
          </a:ln>
        </p:spPr>
        <p:txBody>
          <a:bodyPr wrap="square" rtlCol="0">
            <a:spAutoFit/>
          </a:bodyPr>
          <a:lstStyle/>
          <a:p>
            <a:r>
              <a:rPr lang="en-US" sz="1200" err="1">
                <a:latin typeface="Times New Roman" panose="02020603050405020304" pitchFamily="18" charset="0"/>
                <a:cs typeface="Times New Roman" panose="02020603050405020304" pitchFamily="18" charset="0"/>
              </a:rPr>
              <a:t>Yag</a:t>
            </a:r>
            <a:r>
              <a:rPr lang="en-US" sz="1200">
                <a:latin typeface="Times New Roman" panose="02020603050405020304" pitchFamily="18" charset="0"/>
                <a:cs typeface="Times New Roman" panose="02020603050405020304" pitchFamily="18" charset="0"/>
              </a:rPr>
              <a:t> 2</a:t>
            </a:r>
          </a:p>
        </p:txBody>
      </p:sp>
      <p:sp>
        <p:nvSpPr>
          <p:cNvPr id="31" name="TextBox 30"/>
          <p:cNvSpPr txBox="1"/>
          <p:nvPr/>
        </p:nvSpPr>
        <p:spPr>
          <a:xfrm>
            <a:off x="5567367" y="5825804"/>
            <a:ext cx="712918" cy="276999"/>
          </a:xfrm>
          <a:prstGeom prst="rect">
            <a:avLst/>
          </a:prstGeom>
          <a:noFill/>
          <a:ln>
            <a:solidFill>
              <a:schemeClr val="tx1"/>
            </a:solidFill>
          </a:ln>
        </p:spPr>
        <p:txBody>
          <a:bodyPr wrap="square" rtlCol="0">
            <a:spAutoFit/>
          </a:bodyPr>
          <a:lstStyle/>
          <a:p>
            <a:r>
              <a:rPr lang="en-US" sz="1200">
                <a:latin typeface="Times New Roman" panose="02020603050405020304" pitchFamily="18" charset="0"/>
                <a:cs typeface="Times New Roman" panose="02020603050405020304" pitchFamily="18" charset="0"/>
              </a:rPr>
              <a:t>BPM 2</a:t>
            </a:r>
          </a:p>
        </p:txBody>
      </p:sp>
      <p:sp>
        <p:nvSpPr>
          <p:cNvPr id="32" name="TextBox 31"/>
          <p:cNvSpPr txBox="1"/>
          <p:nvPr/>
        </p:nvSpPr>
        <p:spPr>
          <a:xfrm>
            <a:off x="7543800" y="5819001"/>
            <a:ext cx="712918" cy="276999"/>
          </a:xfrm>
          <a:prstGeom prst="rect">
            <a:avLst/>
          </a:prstGeom>
          <a:noFill/>
          <a:ln>
            <a:solidFill>
              <a:schemeClr val="tx1"/>
            </a:solidFill>
          </a:ln>
        </p:spPr>
        <p:txBody>
          <a:bodyPr wrap="square" rtlCol="0">
            <a:spAutoFit/>
          </a:bodyPr>
          <a:lstStyle/>
          <a:p>
            <a:r>
              <a:rPr lang="en-US" sz="1200">
                <a:latin typeface="Times New Roman" panose="02020603050405020304" pitchFamily="18" charset="0"/>
                <a:cs typeface="Times New Roman" panose="02020603050405020304" pitchFamily="18" charset="0"/>
              </a:rPr>
              <a:t>Final</a:t>
            </a:r>
          </a:p>
        </p:txBody>
      </p:sp>
    </p:spTree>
    <p:extLst>
      <p:ext uri="{BB962C8B-B14F-4D97-AF65-F5344CB8AC3E}">
        <p14:creationId xmlns:p14="http://schemas.microsoft.com/office/powerpoint/2010/main" val="4291392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301" y="609600"/>
            <a:ext cx="8610600" cy="76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6094" y="762000"/>
            <a:ext cx="5367020" cy="4340860"/>
          </a:xfrm>
          <a:prstGeom prst="rect">
            <a:avLst/>
          </a:prstGeom>
          <a:noFill/>
          <a:ln>
            <a:noFill/>
          </a:ln>
        </p:spPr>
      </p:pic>
      <p:pic>
        <p:nvPicPr>
          <p:cNvPr id="8" name="Picture 7"/>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190" y="3637656"/>
            <a:ext cx="4088391" cy="2105369"/>
          </a:xfrm>
          <a:prstGeom prst="rect">
            <a:avLst/>
          </a:prstGeom>
          <a:noFill/>
          <a:ln>
            <a:noFill/>
          </a:ln>
        </p:spPr>
      </p:pic>
      <p:sp>
        <p:nvSpPr>
          <p:cNvPr id="9" name="Title 1"/>
          <p:cNvSpPr>
            <a:spLocks noGrp="1"/>
          </p:cNvSpPr>
          <p:nvPr>
            <p:ph type="title"/>
          </p:nvPr>
        </p:nvSpPr>
        <p:spPr>
          <a:xfrm>
            <a:off x="-12071" y="-43543"/>
            <a:ext cx="9156071" cy="546539"/>
          </a:xfrm>
        </p:spPr>
        <p:txBody>
          <a:bodyPr>
            <a:noAutofit/>
          </a:bodyPr>
          <a:lstStyle/>
          <a:p>
            <a:pPr algn="ctr"/>
            <a:br>
              <a:rPr lang="en-US" sz="2000" b="1">
                <a:solidFill>
                  <a:schemeClr val="accent1">
                    <a:lumMod val="75000"/>
                  </a:schemeClr>
                </a:solidFill>
                <a:latin typeface="Times New Roman" panose="02020603050405020304" pitchFamily="18" charset="0"/>
                <a:cs typeface="Times New Roman" panose="02020603050405020304" pitchFamily="18" charset="0"/>
              </a:rPr>
            </a:br>
            <a:r>
              <a:rPr lang="en-US" sz="2000" b="1">
                <a:solidFill>
                  <a:schemeClr val="accent1">
                    <a:lumMod val="75000"/>
                  </a:schemeClr>
                </a:solidFill>
                <a:latin typeface="Times New Roman" panose="02020603050405020304" pitchFamily="18" charset="0"/>
                <a:cs typeface="Times New Roman" panose="02020603050405020304" pitchFamily="18" charset="0"/>
              </a:rPr>
              <a:t>Optimized Electron Beam </a:t>
            </a:r>
          </a:p>
        </p:txBody>
      </p:sp>
      <p:sp>
        <p:nvSpPr>
          <p:cNvPr id="2" name="Rectangle 1"/>
          <p:cNvSpPr/>
          <p:nvPr/>
        </p:nvSpPr>
        <p:spPr>
          <a:xfrm>
            <a:off x="6172200" y="1981200"/>
            <a:ext cx="6096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6757481" y="2111984"/>
            <a:ext cx="1393330" cy="400110"/>
          </a:xfrm>
          <a:prstGeom prst="rect">
            <a:avLst/>
          </a:prstGeom>
        </p:spPr>
        <p:txBody>
          <a:bodyPr wrap="none">
            <a:spAutoFit/>
          </a:bodyPr>
          <a:lstStyle/>
          <a:p>
            <a:r>
              <a:rPr lang="en-US" sz="1000" b="1">
                <a:latin typeface="Times New Roman" panose="02020603050405020304" pitchFamily="18" charset="0"/>
                <a:cs typeface="Times New Roman" panose="02020603050405020304" pitchFamily="18" charset="0"/>
              </a:rPr>
              <a:t>Slice Emittance</a:t>
            </a:r>
          </a:p>
          <a:p>
            <a:r>
              <a:rPr lang="en-US" sz="1000" b="1">
                <a:latin typeface="Times New Roman" panose="02020603050405020304" pitchFamily="18" charset="0"/>
                <a:cs typeface="Times New Roman" panose="02020603050405020304" pitchFamily="18" charset="0"/>
              </a:rPr>
              <a:t>Less than 5 mm-mrad</a:t>
            </a:r>
          </a:p>
        </p:txBody>
      </p:sp>
      <p:sp>
        <p:nvSpPr>
          <p:cNvPr id="10" name="Rectangle 9"/>
          <p:cNvSpPr/>
          <p:nvPr/>
        </p:nvSpPr>
        <p:spPr>
          <a:xfrm>
            <a:off x="6801255" y="3184970"/>
            <a:ext cx="1534394" cy="246221"/>
          </a:xfrm>
          <a:prstGeom prst="rect">
            <a:avLst/>
          </a:prstGeom>
        </p:spPr>
        <p:txBody>
          <a:bodyPr wrap="none">
            <a:spAutoFit/>
          </a:bodyPr>
          <a:lstStyle/>
          <a:p>
            <a:r>
              <a:rPr lang="en-US" sz="1000" b="1">
                <a:latin typeface="Times New Roman" panose="02020603050405020304" pitchFamily="18" charset="0"/>
                <a:cs typeface="Times New Roman" panose="02020603050405020304" pitchFamily="18" charset="0"/>
              </a:rPr>
              <a:t>Energy spread ~ 0.023%</a:t>
            </a:r>
          </a:p>
        </p:txBody>
      </p:sp>
      <p:sp>
        <p:nvSpPr>
          <p:cNvPr id="11" name="Rectangle 10"/>
          <p:cNvSpPr/>
          <p:nvPr/>
        </p:nvSpPr>
        <p:spPr>
          <a:xfrm>
            <a:off x="6757481" y="990600"/>
            <a:ext cx="1362874" cy="246221"/>
          </a:xfrm>
          <a:prstGeom prst="rect">
            <a:avLst/>
          </a:prstGeom>
        </p:spPr>
        <p:txBody>
          <a:bodyPr wrap="none">
            <a:spAutoFit/>
          </a:bodyPr>
          <a:lstStyle/>
          <a:p>
            <a:r>
              <a:rPr lang="en-US" sz="1000" b="1">
                <a:latin typeface="Times New Roman" panose="02020603050405020304" pitchFamily="18" charset="0"/>
                <a:cs typeface="Times New Roman" panose="02020603050405020304" pitchFamily="18" charset="0"/>
              </a:rPr>
              <a:t>52.4% of total charge</a:t>
            </a: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4215089351"/>
                  </p:ext>
                </p:extLst>
              </p:nvPr>
            </p:nvGraphicFramePr>
            <p:xfrm>
              <a:off x="220301" y="5775838"/>
              <a:ext cx="3544284" cy="798740"/>
            </p:xfrm>
            <a:graphic>
              <a:graphicData uri="http://schemas.openxmlformats.org/drawingml/2006/table">
                <a:tbl>
                  <a:tblPr firstRow="1" bandRow="1">
                    <a:tableStyleId>{5940675A-B579-460E-94D1-54222C63F5DA}</a:tableStyleId>
                  </a:tblPr>
                  <a:tblGrid>
                    <a:gridCol w="886071">
                      <a:extLst>
                        <a:ext uri="{9D8B030D-6E8A-4147-A177-3AD203B41FA5}">
                          <a16:colId xmlns:a16="http://schemas.microsoft.com/office/drawing/2014/main" val="20000"/>
                        </a:ext>
                      </a:extLst>
                    </a:gridCol>
                    <a:gridCol w="886071">
                      <a:extLst>
                        <a:ext uri="{9D8B030D-6E8A-4147-A177-3AD203B41FA5}">
                          <a16:colId xmlns:a16="http://schemas.microsoft.com/office/drawing/2014/main" val="20001"/>
                        </a:ext>
                      </a:extLst>
                    </a:gridCol>
                    <a:gridCol w="886071">
                      <a:extLst>
                        <a:ext uri="{9D8B030D-6E8A-4147-A177-3AD203B41FA5}">
                          <a16:colId xmlns:a16="http://schemas.microsoft.com/office/drawing/2014/main" val="20002"/>
                        </a:ext>
                      </a:extLst>
                    </a:gridCol>
                    <a:gridCol w="886071">
                      <a:extLst>
                        <a:ext uri="{9D8B030D-6E8A-4147-A177-3AD203B41FA5}">
                          <a16:colId xmlns:a16="http://schemas.microsoft.com/office/drawing/2014/main" val="20003"/>
                        </a:ext>
                      </a:extLst>
                    </a:gridCol>
                  </a:tblGrid>
                  <a:tr h="399370">
                    <a:tc>
                      <a:txBody>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charset="0"/>
                                      </a:rPr>
                                      <m:t>𝜶</m:t>
                                    </m:r>
                                  </m:e>
                                  <m:sub>
                                    <m:r>
                                      <a:rPr lang="en-US" sz="1400" smtClean="0">
                                        <a:latin typeface="Cambria Math" charset="0"/>
                                      </a:rPr>
                                      <m:t>𝒙</m:t>
                                    </m:r>
                                  </m:sub>
                                </m:sSub>
                              </m:oMath>
                            </m:oMathPara>
                          </a14:m>
                          <a:endParaRPr lang="en-US" sz="140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charset="0"/>
                                      </a:rPr>
                                      <m:t>𝜷</m:t>
                                    </m:r>
                                  </m:e>
                                  <m:sub>
                                    <m:r>
                                      <a:rPr lang="en-US" sz="1400" smtClean="0">
                                        <a:latin typeface="Cambria Math" charset="0"/>
                                      </a:rPr>
                                      <m:t>𝒙</m:t>
                                    </m:r>
                                  </m:sub>
                                </m:sSub>
                              </m:oMath>
                            </m:oMathPara>
                          </a14:m>
                          <a:endParaRPr lang="en-US" sz="140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charset="0"/>
                                      </a:rPr>
                                      <m:t>𝜶</m:t>
                                    </m:r>
                                  </m:e>
                                  <m:sub>
                                    <m:r>
                                      <a:rPr lang="en-US" sz="1400" smtClean="0">
                                        <a:latin typeface="Cambria Math" charset="0"/>
                                      </a:rPr>
                                      <m:t>𝒚</m:t>
                                    </m:r>
                                  </m:sub>
                                </m:sSub>
                              </m:oMath>
                            </m:oMathPara>
                          </a14:m>
                          <a:endParaRPr lang="en-US" sz="140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charset="0"/>
                                      </a:rPr>
                                      <m:t>𝜷</m:t>
                                    </m:r>
                                  </m:e>
                                  <m:sub>
                                    <m:r>
                                      <a:rPr lang="en-US" sz="1400" smtClean="0">
                                        <a:latin typeface="Cambria Math" charset="0"/>
                                      </a:rPr>
                                      <m:t>𝒚</m:t>
                                    </m:r>
                                  </m:sub>
                                </m:sSub>
                              </m:oMath>
                            </m:oMathPara>
                          </a14:m>
                          <a:endParaRPr lang="en-US" sz="1400"/>
                        </a:p>
                      </a:txBody>
                      <a:tcPr/>
                    </a:tc>
                    <a:extLst>
                      <a:ext uri="{0D108BD9-81ED-4DB2-BD59-A6C34878D82A}">
                        <a16:rowId xmlns:a16="http://schemas.microsoft.com/office/drawing/2014/main" val="10000"/>
                      </a:ext>
                    </a:extLst>
                  </a:tr>
                  <a:tr h="399370">
                    <a:tc>
                      <a:txBody>
                        <a:bodyPr/>
                        <a:lstStyle/>
                        <a:p>
                          <a:r>
                            <a:rPr lang="en-US" sz="1400"/>
                            <a:t>-1.94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1.44m</a:t>
                          </a:r>
                        </a:p>
                      </a:txBody>
                      <a:tcPr/>
                    </a:tc>
                    <a:tc>
                      <a:txBody>
                        <a:bodyPr/>
                        <a:lstStyle/>
                        <a:p>
                          <a:r>
                            <a:rPr lang="en-US" sz="1400"/>
                            <a:t>-1.91</a:t>
                          </a:r>
                        </a:p>
                      </a:txBody>
                      <a:tcPr/>
                    </a:tc>
                    <a:tc>
                      <a:txBody>
                        <a:bodyPr/>
                        <a:lstStyle/>
                        <a:p>
                          <a:r>
                            <a:rPr lang="en-US" sz="1400"/>
                            <a:t>1.41m</a:t>
                          </a:r>
                        </a:p>
                      </a:txBody>
                      <a:tcPr/>
                    </a:tc>
                    <a:extLst>
                      <a:ext uri="{0D108BD9-81ED-4DB2-BD59-A6C34878D82A}">
                        <a16:rowId xmlns:a16="http://schemas.microsoft.com/office/drawing/2014/main" val="10001"/>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4215089351"/>
                  </p:ext>
                </p:extLst>
              </p:nvPr>
            </p:nvGraphicFramePr>
            <p:xfrm>
              <a:off x="220301" y="5775838"/>
              <a:ext cx="3544284" cy="798740"/>
            </p:xfrm>
            <a:graphic>
              <a:graphicData uri="http://schemas.openxmlformats.org/drawingml/2006/table">
                <a:tbl>
                  <a:tblPr firstRow="1" bandRow="1">
                    <a:tableStyleId>{5940675A-B579-460E-94D1-54222C63F5DA}</a:tableStyleId>
                  </a:tblPr>
                  <a:tblGrid>
                    <a:gridCol w="886071">
                      <a:extLst>
                        <a:ext uri="{9D8B030D-6E8A-4147-A177-3AD203B41FA5}">
                          <a16:colId xmlns:a16="http://schemas.microsoft.com/office/drawing/2014/main" val="20000"/>
                        </a:ext>
                      </a:extLst>
                    </a:gridCol>
                    <a:gridCol w="886071">
                      <a:extLst>
                        <a:ext uri="{9D8B030D-6E8A-4147-A177-3AD203B41FA5}">
                          <a16:colId xmlns:a16="http://schemas.microsoft.com/office/drawing/2014/main" val="20001"/>
                        </a:ext>
                      </a:extLst>
                    </a:gridCol>
                    <a:gridCol w="886071">
                      <a:extLst>
                        <a:ext uri="{9D8B030D-6E8A-4147-A177-3AD203B41FA5}">
                          <a16:colId xmlns:a16="http://schemas.microsoft.com/office/drawing/2014/main" val="20002"/>
                        </a:ext>
                      </a:extLst>
                    </a:gridCol>
                    <a:gridCol w="886071">
                      <a:extLst>
                        <a:ext uri="{9D8B030D-6E8A-4147-A177-3AD203B41FA5}">
                          <a16:colId xmlns:a16="http://schemas.microsoft.com/office/drawing/2014/main" val="20003"/>
                        </a:ext>
                      </a:extLst>
                    </a:gridCol>
                  </a:tblGrid>
                  <a:tr h="399370">
                    <a:tc>
                      <a:txBody>
                        <a:bodyPr/>
                        <a:lstStyle/>
                        <a:p>
                          <a:endParaRPr lang="en-US"/>
                        </a:p>
                      </a:txBody>
                      <a:tcPr>
                        <a:blipFill>
                          <a:blip r:embed="rId5"/>
                          <a:stretch>
                            <a:fillRect l="-1429" r="-300000" b="-100000"/>
                          </a:stretch>
                        </a:blipFill>
                      </a:tcPr>
                    </a:tc>
                    <a:tc>
                      <a:txBody>
                        <a:bodyPr/>
                        <a:lstStyle/>
                        <a:p>
                          <a:endParaRPr lang="en-US"/>
                        </a:p>
                      </a:txBody>
                      <a:tcPr>
                        <a:blipFill>
                          <a:blip r:embed="rId5"/>
                          <a:stretch>
                            <a:fillRect l="-101429" r="-200000" b="-100000"/>
                          </a:stretch>
                        </a:blipFill>
                      </a:tcPr>
                    </a:tc>
                    <a:tc>
                      <a:txBody>
                        <a:bodyPr/>
                        <a:lstStyle/>
                        <a:p>
                          <a:endParaRPr lang="en-US"/>
                        </a:p>
                      </a:txBody>
                      <a:tcPr>
                        <a:blipFill>
                          <a:blip r:embed="rId5"/>
                          <a:stretch>
                            <a:fillRect l="-201429" r="-100000" b="-100000"/>
                          </a:stretch>
                        </a:blipFill>
                      </a:tcPr>
                    </a:tc>
                    <a:tc>
                      <a:txBody>
                        <a:bodyPr/>
                        <a:lstStyle/>
                        <a:p>
                          <a:endParaRPr lang="en-US"/>
                        </a:p>
                      </a:txBody>
                      <a:tcPr>
                        <a:blipFill>
                          <a:blip r:embed="rId5"/>
                          <a:stretch>
                            <a:fillRect l="-301429" b="-100000"/>
                          </a:stretch>
                        </a:blipFill>
                      </a:tcPr>
                    </a:tc>
                    <a:extLst>
                      <a:ext uri="{0D108BD9-81ED-4DB2-BD59-A6C34878D82A}">
                        <a16:rowId xmlns:a16="http://schemas.microsoft.com/office/drawing/2014/main" val="10000"/>
                      </a:ext>
                    </a:extLst>
                  </a:tr>
                  <a:tr h="399370">
                    <a:tc>
                      <a:txBody>
                        <a:bodyPr/>
                        <a:lstStyle/>
                        <a:p>
                          <a:r>
                            <a:rPr lang="en-US" sz="1400"/>
                            <a:t>-1.94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1.44m</a:t>
                          </a:r>
                        </a:p>
                      </a:txBody>
                      <a:tcPr/>
                    </a:tc>
                    <a:tc>
                      <a:txBody>
                        <a:bodyPr/>
                        <a:lstStyle/>
                        <a:p>
                          <a:r>
                            <a:rPr lang="en-US" sz="1400"/>
                            <a:t>-1.91</a:t>
                          </a:r>
                        </a:p>
                      </a:txBody>
                      <a:tcPr/>
                    </a:tc>
                    <a:tc>
                      <a:txBody>
                        <a:bodyPr/>
                        <a:lstStyle/>
                        <a:p>
                          <a:r>
                            <a:rPr lang="en-US" sz="1400"/>
                            <a:t>1.41m</a:t>
                          </a:r>
                        </a:p>
                      </a:txBody>
                      <a:tcPr/>
                    </a:tc>
                    <a:extLst>
                      <a:ext uri="{0D108BD9-81ED-4DB2-BD59-A6C34878D82A}">
                        <a16:rowId xmlns:a16="http://schemas.microsoft.com/office/drawing/2014/main" val="10001"/>
                      </a:ext>
                    </a:extLst>
                  </a:tr>
                </a:tbl>
              </a:graphicData>
            </a:graphic>
          </p:graphicFrame>
        </mc:Fallback>
      </mc:AlternateContent>
      <p:sp>
        <p:nvSpPr>
          <p:cNvPr id="19" name="Slide Number Placeholder 4"/>
          <p:cNvSpPr>
            <a:spLocks noGrp="1"/>
          </p:cNvSpPr>
          <p:nvPr>
            <p:ph type="sldNum" sz="quarter" idx="12"/>
          </p:nvPr>
        </p:nvSpPr>
        <p:spPr>
          <a:xfrm>
            <a:off x="4086225" y="6453928"/>
            <a:ext cx="447675" cy="241300"/>
          </a:xfrm>
        </p:spPr>
        <p:txBody>
          <a:bodyPr/>
          <a:lstStyle/>
          <a:p>
            <a:fld id="{BBFB9D8C-2882-41F9-92E5-94261C5AF937}" type="slidenum">
              <a:rPr lang="en-US" altLang="en-US" sz="900" smtClean="0">
                <a:solidFill>
                  <a:schemeClr val="accent1">
                    <a:lumMod val="75000"/>
                  </a:schemeClr>
                </a:solidFill>
                <a:latin typeface="Times New Roman" panose="02020603050405020304" pitchFamily="18" charset="0"/>
                <a:cs typeface="Times New Roman" panose="02020603050405020304" pitchFamily="18" charset="0"/>
              </a:rPr>
              <a:pPr/>
              <a:t>52</a:t>
            </a:fld>
            <a:endParaRPr lang="en-US" altLang="en-US" sz="90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5" name="Picture 24"/>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186" y="762000"/>
            <a:ext cx="3962400" cy="2660380"/>
          </a:xfrm>
          <a:prstGeom prst="rect">
            <a:avLst/>
          </a:prstGeom>
          <a:noFill/>
          <a:ln>
            <a:noFill/>
          </a:ln>
        </p:spPr>
      </p:pic>
      <p:sp>
        <p:nvSpPr>
          <p:cNvPr id="21" name="Rectangle 20"/>
          <p:cNvSpPr/>
          <p:nvPr/>
        </p:nvSpPr>
        <p:spPr>
          <a:xfrm>
            <a:off x="4336610" y="5284735"/>
            <a:ext cx="4495800" cy="646331"/>
          </a:xfrm>
          <a:prstGeom prst="rect">
            <a:avLst/>
          </a:prstGeom>
        </p:spPr>
        <p:txBody>
          <a:bodyPr wrap="square">
            <a:spAutoFit/>
          </a:bodyPr>
          <a:lstStyle/>
          <a:p>
            <a:pPr marL="171450" indent="-171450">
              <a:buFont typeface="Wingdings" panose="05000000000000000000" pitchFamily="2" charset="2"/>
              <a:buChar char="Ø"/>
            </a:pPr>
            <a:r>
              <a:rPr lang="en-US" sz="1200">
                <a:solidFill>
                  <a:srgbClr val="FF0000"/>
                </a:solidFill>
                <a:latin typeface="Times New Roman" panose="02020603050405020304" pitchFamily="18" charset="0"/>
                <a:cs typeface="Times New Roman" panose="02020603050405020304" pitchFamily="18" charset="0"/>
              </a:rPr>
              <a:t>Projected emittance within FWHM is 3.56 mm-mrad</a:t>
            </a:r>
            <a:endParaRPr lang="en-US" sz="1200">
              <a:solidFill>
                <a:srgbClr val="FF0000"/>
              </a:solidFill>
              <a:latin typeface="Times New Roman" panose="02020603050405020304" pitchFamily="18" charset="0"/>
              <a:ea typeface="Cambria Math"/>
              <a:cs typeface="Times New Roman" panose="02020603050405020304" pitchFamily="18" charset="0"/>
            </a:endParaRPr>
          </a:p>
          <a:p>
            <a:pPr marL="171450" indent="-171450">
              <a:buFont typeface="Wingdings" panose="05000000000000000000" pitchFamily="2" charset="2"/>
              <a:buChar char="Ø"/>
            </a:pPr>
            <a:r>
              <a:rPr lang="en-US" sz="1200">
                <a:solidFill>
                  <a:srgbClr val="FF0000"/>
                </a:solidFill>
                <a:latin typeface="Times New Roman" panose="02020603050405020304" pitchFamily="18" charset="0"/>
                <a:cs typeface="Times New Roman" panose="02020603050405020304" pitchFamily="18" charset="0"/>
              </a:rPr>
              <a:t>Energy spread  ~ 0.023% </a:t>
            </a:r>
          </a:p>
          <a:p>
            <a:pPr marL="171450" indent="-171450">
              <a:buFont typeface="Wingdings" panose="05000000000000000000" pitchFamily="2" charset="2"/>
              <a:buChar char="Ø"/>
            </a:pPr>
            <a:r>
              <a:rPr lang="en-US" sz="1200">
                <a:solidFill>
                  <a:srgbClr val="FF0000"/>
                </a:solidFill>
                <a:latin typeface="Times New Roman" panose="02020603050405020304" pitchFamily="18" charset="0"/>
                <a:cs typeface="Times New Roman" panose="02020603050405020304" pitchFamily="18" charset="0"/>
              </a:rPr>
              <a:t>Peak current is 100 Amperes</a:t>
            </a:r>
          </a:p>
        </p:txBody>
      </p:sp>
      <p:sp>
        <p:nvSpPr>
          <p:cNvPr id="22" name="Rectangle 21"/>
          <p:cNvSpPr/>
          <p:nvPr/>
        </p:nvSpPr>
        <p:spPr>
          <a:xfrm>
            <a:off x="4280515" y="5226591"/>
            <a:ext cx="3962400" cy="8817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Rectangle 22"/>
              <p:cNvSpPr/>
              <p:nvPr/>
            </p:nvSpPr>
            <p:spPr>
              <a:xfrm>
                <a:off x="3464152" y="3300319"/>
                <a:ext cx="613501" cy="261610"/>
              </a:xfrm>
              <a:prstGeom prst="rect">
                <a:avLst/>
              </a:prstGeom>
            </p:spPr>
            <p:txBody>
              <a:bodyPr wrap="none">
                <a:spAutoFit/>
              </a:bodyPr>
              <a:lstStyle/>
              <a:p>
                <a:r>
                  <a:rPr lang="en-US" sz="1100">
                    <a:latin typeface="Times New Roman" panose="02020603050405020304" pitchFamily="18" charset="0"/>
                    <a:cs typeface="Times New Roman" panose="02020603050405020304" pitchFamily="18" charset="0"/>
                  </a:rPr>
                  <a:t>x</a:t>
                </a:r>
                <a14:m>
                  <m:oMath xmlns:m="http://schemas.openxmlformats.org/officeDocument/2006/math">
                    <m:r>
                      <a:rPr lang="en-US" sz="1100" i="1">
                        <a:latin typeface="Cambria Math" charset="0"/>
                      </a:rPr>
                      <m:t>(</m:t>
                    </m:r>
                    <m:r>
                      <a:rPr lang="en-US" sz="1100" b="0" i="1" smtClean="0">
                        <a:latin typeface="Cambria Math"/>
                      </a:rPr>
                      <m:t>𝑚𝑚</m:t>
                    </m:r>
                    <m:r>
                      <a:rPr lang="en-US" sz="1100" i="1">
                        <a:latin typeface="Cambria Math" charset="0"/>
                      </a:rPr>
                      <m:t>)</m:t>
                    </m:r>
                  </m:oMath>
                </a14:m>
                <a:endParaRPr lang="en-US" sz="1100">
                  <a:latin typeface="Times New Roman" panose="02020603050405020304" pitchFamily="18"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464152" y="3300319"/>
                <a:ext cx="613501" cy="261610"/>
              </a:xfrm>
              <a:prstGeom prst="rect">
                <a:avLst/>
              </a:prstGeom>
              <a:blipFill>
                <a:blip r:embed="rId7"/>
                <a:stretch>
                  <a:fillRect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514600" y="2119899"/>
                <a:ext cx="82708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200" i="1">
                              <a:latin typeface="Cambria Math" panose="02040503050406030204" pitchFamily="18" charset="0"/>
                            </a:rPr>
                          </m:ctrlPr>
                        </m:sSupPr>
                        <m:e>
                          <m:r>
                            <m:rPr>
                              <m:sty m:val="p"/>
                            </m:rPr>
                            <a:rPr lang="en-US" sz="1200">
                              <a:latin typeface="Cambria Math" charset="0"/>
                            </a:rPr>
                            <m:t>x</m:t>
                          </m:r>
                        </m:e>
                        <m:sup>
                          <m:r>
                            <a:rPr lang="en-US" sz="1200" i="1">
                              <a:latin typeface="Cambria Math" charset="0"/>
                            </a:rPr>
                            <m:t>′</m:t>
                          </m:r>
                        </m:sup>
                      </m:sSup>
                      <m:r>
                        <a:rPr lang="en-US" sz="1200">
                          <a:latin typeface="Cambria Math" charset="0"/>
                        </a:rPr>
                        <m:t>(</m:t>
                      </m:r>
                      <m:r>
                        <m:rPr>
                          <m:sty m:val="p"/>
                        </m:rPr>
                        <a:rPr lang="en-US" sz="1200">
                          <a:latin typeface="Cambria Math" charset="0"/>
                        </a:rPr>
                        <m:t>mrad</m:t>
                      </m:r>
                      <m:r>
                        <a:rPr lang="en-US" sz="1200">
                          <a:latin typeface="Cambria Math" charset="0"/>
                        </a:rPr>
                        <m:t>)</m:t>
                      </m:r>
                    </m:oMath>
                  </m:oMathPara>
                </a14:m>
                <a:endParaRPr lang="en-US" sz="1200">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2514600" y="2119899"/>
                <a:ext cx="827085" cy="276999"/>
              </a:xfrm>
              <a:prstGeom prst="rect">
                <a:avLst/>
              </a:prstGeom>
              <a:blipFill>
                <a:blip r:embed="rId8"/>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417387" y="1600200"/>
                <a:ext cx="613501" cy="261610"/>
              </a:xfrm>
              <a:prstGeom prst="rect">
                <a:avLst/>
              </a:prstGeom>
            </p:spPr>
            <p:txBody>
              <a:bodyPr wrap="none">
                <a:spAutoFit/>
              </a:bodyPr>
              <a:lstStyle/>
              <a:p>
                <a:r>
                  <a:rPr lang="en-US" sz="1100">
                    <a:latin typeface="Times New Roman" panose="02020603050405020304" pitchFamily="18" charset="0"/>
                    <a:cs typeface="Times New Roman" panose="02020603050405020304" pitchFamily="18" charset="0"/>
                  </a:rPr>
                  <a:t>x</a:t>
                </a:r>
                <a14:m>
                  <m:oMath xmlns:m="http://schemas.openxmlformats.org/officeDocument/2006/math">
                    <m:r>
                      <a:rPr lang="en-US" sz="1100" i="1">
                        <a:latin typeface="Cambria Math" charset="0"/>
                      </a:rPr>
                      <m:t>(</m:t>
                    </m:r>
                    <m:r>
                      <a:rPr lang="en-US" sz="1100" b="0" i="1" smtClean="0">
                        <a:latin typeface="Cambria Math"/>
                      </a:rPr>
                      <m:t>𝑚𝑚</m:t>
                    </m:r>
                    <m:r>
                      <a:rPr lang="en-US" sz="1100" i="1">
                        <a:latin typeface="Cambria Math" charset="0"/>
                      </a:rPr>
                      <m:t>)</m:t>
                    </m:r>
                  </m:oMath>
                </a14:m>
                <a:endParaRPr lang="en-US" sz="1100">
                  <a:latin typeface="Times New Roman" panose="02020603050405020304" pitchFamily="18"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417387" y="1600200"/>
                <a:ext cx="613501" cy="261610"/>
              </a:xfrm>
              <a:prstGeom prst="rect">
                <a:avLst/>
              </a:prstGeom>
              <a:blipFill>
                <a:blip r:embed="rId9"/>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477224" y="3291575"/>
                <a:ext cx="86023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100" i="1">
                          <a:latin typeface="Cambria Math" charset="0"/>
                        </a:rPr>
                        <m:t>𝑧</m:t>
                      </m:r>
                      <m:r>
                        <a:rPr lang="en-US" sz="1100" i="1">
                          <a:latin typeface="Cambria Math" charset="0"/>
                        </a:rPr>
                        <m:t>(</m:t>
                      </m:r>
                      <m:r>
                        <a:rPr lang="en-US" sz="1100" i="1">
                          <a:latin typeface="Cambria Math" charset="0"/>
                        </a:rPr>
                        <m:t>𝑑𝑒𝑔𝑟𝑒𝑒</m:t>
                      </m:r>
                      <m:r>
                        <a:rPr lang="en-US" sz="1100" i="1">
                          <a:latin typeface="Cambria Math" charset="0"/>
                        </a:rPr>
                        <m:t>)</m:t>
                      </m:r>
                    </m:oMath>
                  </m:oMathPara>
                </a14:m>
                <a:endParaRPr lang="en-US" sz="1100">
                  <a:latin typeface="Times New Roman" panose="02020603050405020304" pitchFamily="18"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477224" y="3291575"/>
                <a:ext cx="860235" cy="2616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33400" y="2134807"/>
                <a:ext cx="724301"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i="1">
                              <a:latin typeface="Cambria Math" charset="0"/>
                            </a:rPr>
                            <m:t>𝜎</m:t>
                          </m:r>
                        </m:e>
                        <m:sub>
                          <m:r>
                            <a:rPr lang="en-US" sz="1100" i="1">
                              <a:latin typeface="Cambria Math" charset="0"/>
                            </a:rPr>
                            <m:t>𝐸</m:t>
                          </m:r>
                        </m:sub>
                      </m:sSub>
                      <m:r>
                        <a:rPr lang="en-US" sz="1100" i="1">
                          <a:latin typeface="Cambria Math" charset="0"/>
                        </a:rPr>
                        <m:t>(</m:t>
                      </m:r>
                      <m:r>
                        <a:rPr lang="en-US" sz="1100" i="1">
                          <a:latin typeface="Cambria Math" charset="0"/>
                        </a:rPr>
                        <m:t>𝑘𝑒𝑉</m:t>
                      </m:r>
                      <m:r>
                        <a:rPr lang="en-US" sz="1100" i="1">
                          <a:latin typeface="Cambria Math" charset="0"/>
                        </a:rPr>
                        <m:t>)</m:t>
                      </m:r>
                    </m:oMath>
                  </m:oMathPara>
                </a14:m>
                <a:endParaRPr lang="en-US" sz="1100">
                  <a:latin typeface="Times New Roman" panose="02020603050405020304" pitchFamily="18"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533400" y="2134807"/>
                <a:ext cx="724301" cy="261610"/>
              </a:xfrm>
              <a:prstGeom prst="rect">
                <a:avLst/>
              </a:prstGeom>
              <a:blipFill>
                <a:blip r:embed="rId11"/>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33400" y="837727"/>
                <a:ext cx="893193"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100">
                          <a:latin typeface="Cambria Math" charset="0"/>
                        </a:rPr>
                        <m:t>Current</m:t>
                      </m:r>
                      <m:r>
                        <a:rPr lang="en-US" sz="1100">
                          <a:latin typeface="Cambria Math" charset="0"/>
                        </a:rPr>
                        <m:t>(</m:t>
                      </m:r>
                      <m:r>
                        <m:rPr>
                          <m:sty m:val="p"/>
                        </m:rPr>
                        <a:rPr lang="en-US" sz="1100">
                          <a:latin typeface="Cambria Math" charset="0"/>
                        </a:rPr>
                        <m:t>A</m:t>
                      </m:r>
                      <m:r>
                        <a:rPr lang="en-US" sz="1100">
                          <a:latin typeface="Cambria Math" charset="0"/>
                        </a:rPr>
                        <m:t>)</m:t>
                      </m:r>
                    </m:oMath>
                  </m:oMathPara>
                </a14:m>
                <a:endParaRPr lang="en-US" sz="1100">
                  <a:latin typeface="Times New Roman" panose="02020603050405020304" pitchFamily="18" charset="0"/>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33400" y="837727"/>
                <a:ext cx="893193" cy="2616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363048" y="859795"/>
                <a:ext cx="893193"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100">
                          <a:latin typeface="Cambria Math" charset="0"/>
                        </a:rPr>
                        <m:t>Current</m:t>
                      </m:r>
                      <m:r>
                        <a:rPr lang="en-US" sz="1100">
                          <a:latin typeface="Cambria Math" charset="0"/>
                        </a:rPr>
                        <m:t>(</m:t>
                      </m:r>
                      <m:r>
                        <m:rPr>
                          <m:sty m:val="p"/>
                        </m:rPr>
                        <a:rPr lang="en-US" sz="1100">
                          <a:latin typeface="Cambria Math" charset="0"/>
                        </a:rPr>
                        <m:t>A</m:t>
                      </m:r>
                      <m:r>
                        <a:rPr lang="en-US" sz="1100">
                          <a:latin typeface="Cambria Math" charset="0"/>
                        </a:rPr>
                        <m:t>)</m:t>
                      </m:r>
                    </m:oMath>
                  </m:oMathPara>
                </a14:m>
                <a:endParaRPr lang="en-US" sz="1100">
                  <a:latin typeface="Times New Roman" panose="02020603050405020304" pitchFamily="18"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363048" y="859795"/>
                <a:ext cx="893193" cy="261610"/>
              </a:xfrm>
              <a:prstGeom prst="rect">
                <a:avLst/>
              </a:prstGeom>
              <a:blipFill>
                <a:blip r:embed="rId13"/>
                <a:stretch>
                  <a:fillRect b="-4762"/>
                </a:stretch>
              </a:blipFill>
            </p:spPr>
            <p:txBody>
              <a:bodyPr/>
              <a:lstStyle/>
              <a:p>
                <a:r>
                  <a:rPr lang="en-US">
                    <a:noFill/>
                  </a:rPr>
                  <a:t> </a:t>
                </a:r>
              </a:p>
            </p:txBody>
          </p:sp>
        </mc:Fallback>
      </mc:AlternateContent>
      <p:sp>
        <p:nvSpPr>
          <p:cNvPr id="33" name="Rectangle 32"/>
          <p:cNvSpPr/>
          <p:nvPr/>
        </p:nvSpPr>
        <p:spPr>
          <a:xfrm>
            <a:off x="8150811" y="6452844"/>
            <a:ext cx="808235" cy="246221"/>
          </a:xfrm>
          <a:prstGeom prst="rect">
            <a:avLst/>
          </a:prstGeom>
        </p:spPr>
        <p:txBody>
          <a:bodyPr wrap="none">
            <a:spAutoFit/>
          </a:bodyPr>
          <a:lstStyle/>
          <a:p>
            <a:r>
              <a:rPr lang="en-US" altLang="zh-CN" sz="1000">
                <a:latin typeface="Times New Roman" panose="02020603050405020304" pitchFamily="18" charset="0"/>
                <a:cs typeface="Times New Roman" panose="02020603050405020304" pitchFamily="18" charset="0"/>
              </a:rPr>
              <a:t>© Y.H. Wu</a:t>
            </a: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049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3" y="27881"/>
            <a:ext cx="5629595" cy="1143000"/>
          </a:xfrm>
        </p:spPr>
        <p:txBody>
          <a:bodyPr/>
          <a:lstStyle/>
          <a:p>
            <a:r>
              <a:rPr lang="en-US">
                <a:latin typeface="Times New Roman" panose="02020603050405020304" pitchFamily="18" charset="0"/>
                <a:cs typeface="Times New Roman" panose="02020603050405020304" pitchFamily="18" charset="0"/>
              </a:rPr>
              <a:t>New IR diagnostics</a:t>
            </a:r>
          </a:p>
        </p:txBody>
      </p:sp>
      <p:pic>
        <p:nvPicPr>
          <p:cNvPr id="27" name="Picture 26">
            <a:extLst>
              <a:ext uri="{FF2B5EF4-FFF2-40B4-BE49-F238E27FC236}">
                <a16:creationId xmlns:a16="http://schemas.microsoft.com/office/drawing/2014/main" id="{555EF60B-DCAC-8143-BC40-728CAD19F44D}"/>
              </a:ext>
            </a:extLst>
          </p:cNvPr>
          <p:cNvPicPr/>
          <p:nvPr/>
        </p:nvPicPr>
        <p:blipFill rotWithShape="1">
          <a:blip r:embed="rId2" cstate="screen">
            <a:extLst>
              <a:ext uri="{28A0092B-C50C-407E-A947-70E740481C1C}">
                <a14:useLocalDpi xmlns:a14="http://schemas.microsoft.com/office/drawing/2010/main"/>
              </a:ext>
            </a:extLst>
          </a:blip>
          <a:srcRect r="769" b="39891"/>
          <a:stretch/>
        </p:blipFill>
        <p:spPr bwMode="auto">
          <a:xfrm>
            <a:off x="71460" y="1141637"/>
            <a:ext cx="2692400" cy="1948180"/>
          </a:xfrm>
          <a:prstGeom prst="rect">
            <a:avLst/>
          </a:prstGeom>
          <a:ln>
            <a:noFill/>
          </a:ln>
          <a:extLst>
            <a:ext uri="{53640926-AAD7-44D8-BBD7-CCE9431645EC}">
              <a14:shadowObscured xmlns:a14="http://schemas.microsoft.com/office/drawing/2010/main"/>
            </a:ext>
          </a:extLst>
        </p:spPr>
      </p:pic>
      <p:sp>
        <p:nvSpPr>
          <p:cNvPr id="28" name="Left Arrow 27">
            <a:extLst>
              <a:ext uri="{FF2B5EF4-FFF2-40B4-BE49-F238E27FC236}">
                <a16:creationId xmlns:a16="http://schemas.microsoft.com/office/drawing/2014/main" id="{9CACCC72-B4D5-5946-8444-05DD42430552}"/>
              </a:ext>
            </a:extLst>
          </p:cNvPr>
          <p:cNvSpPr/>
          <p:nvPr/>
        </p:nvSpPr>
        <p:spPr>
          <a:xfrm>
            <a:off x="2494637" y="1972264"/>
            <a:ext cx="630267" cy="31237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85C8983D-4238-8B47-ACBC-FA6EB4CA2103}"/>
              </a:ext>
            </a:extLst>
          </p:cNvPr>
          <p:cNvGrpSpPr/>
          <p:nvPr/>
        </p:nvGrpSpPr>
        <p:grpSpPr>
          <a:xfrm>
            <a:off x="2878765" y="1324309"/>
            <a:ext cx="6280665" cy="1507053"/>
            <a:chOff x="1603260" y="3695624"/>
            <a:chExt cx="8374220" cy="2009404"/>
          </a:xfrm>
        </p:grpSpPr>
        <p:grpSp>
          <p:nvGrpSpPr>
            <p:cNvPr id="30" name="Group 29">
              <a:extLst>
                <a:ext uri="{FF2B5EF4-FFF2-40B4-BE49-F238E27FC236}">
                  <a16:creationId xmlns:a16="http://schemas.microsoft.com/office/drawing/2014/main" id="{AF49DCEE-DAA9-B842-9778-2307277C91AE}"/>
                </a:ext>
              </a:extLst>
            </p:cNvPr>
            <p:cNvGrpSpPr/>
            <p:nvPr/>
          </p:nvGrpSpPr>
          <p:grpSpPr>
            <a:xfrm>
              <a:off x="1603260" y="3695624"/>
              <a:ext cx="8374220" cy="2009404"/>
              <a:chOff x="79260" y="3695623"/>
              <a:chExt cx="8374220" cy="2009404"/>
            </a:xfrm>
          </p:grpSpPr>
          <p:pic>
            <p:nvPicPr>
              <p:cNvPr id="32" name="Picture 31" descr="cec_pop_master_layout_assy_iso.png">
                <a:extLst>
                  <a:ext uri="{FF2B5EF4-FFF2-40B4-BE49-F238E27FC236}">
                    <a16:creationId xmlns:a16="http://schemas.microsoft.com/office/drawing/2014/main" id="{179B8592-B728-B247-86AE-6F637095FF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260" y="3695623"/>
                <a:ext cx="8374220" cy="1775127"/>
              </a:xfrm>
              <a:prstGeom prst="rect">
                <a:avLst/>
              </a:prstGeom>
            </p:spPr>
          </p:pic>
          <p:sp>
            <p:nvSpPr>
              <p:cNvPr id="33" name="Rectangle 32">
                <a:extLst>
                  <a:ext uri="{FF2B5EF4-FFF2-40B4-BE49-F238E27FC236}">
                    <a16:creationId xmlns:a16="http://schemas.microsoft.com/office/drawing/2014/main" id="{6EDF155E-1031-644D-998D-3943AF42D4D9}"/>
                  </a:ext>
                </a:extLst>
              </p:cNvPr>
              <p:cNvSpPr/>
              <p:nvPr/>
            </p:nvSpPr>
            <p:spPr>
              <a:xfrm>
                <a:off x="7317606" y="3833108"/>
                <a:ext cx="1107363" cy="292388"/>
              </a:xfrm>
              <a:prstGeom prst="rect">
                <a:avLst/>
              </a:prstGeom>
              <a:solidFill>
                <a:schemeClr val="bg1"/>
              </a:solidFill>
            </p:spPr>
            <p:txBody>
              <a:bodyPr wrap="square">
                <a:spAutoFit/>
              </a:bodyPr>
              <a:lstStyle/>
              <a:p>
                <a:pPr algn="ctr"/>
                <a:endParaRPr lang="en-US" sz="825" b="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D222957-FADF-9B41-B465-5154110C6313}"/>
                  </a:ext>
                </a:extLst>
              </p:cNvPr>
              <p:cNvSpPr txBox="1"/>
              <p:nvPr/>
            </p:nvSpPr>
            <p:spPr>
              <a:xfrm>
                <a:off x="6419927" y="4433861"/>
                <a:ext cx="504247" cy="461665"/>
              </a:xfrm>
              <a:prstGeom prst="rect">
                <a:avLst/>
              </a:prstGeom>
              <a:noFill/>
            </p:spPr>
            <p:txBody>
              <a:bodyPr wrap="square" rtlCol="0">
                <a:spAutoFit/>
              </a:bodyPr>
              <a:lstStyle/>
              <a:p>
                <a:pPr algn="ctr"/>
                <a:r>
                  <a:rPr lang="en-US" sz="825" b="1">
                    <a:solidFill>
                      <a:srgbClr val="FF0000"/>
                    </a:solidFill>
                    <a:latin typeface="Times New Roman" panose="02020603050405020304" pitchFamily="18" charset="0"/>
                    <a:cs typeface="Times New Roman" panose="02020603050405020304" pitchFamily="18" charset="0"/>
                  </a:rPr>
                  <a:t>Sol 1</a:t>
                </a:r>
              </a:p>
            </p:txBody>
          </p:sp>
          <p:sp>
            <p:nvSpPr>
              <p:cNvPr id="35" name="TextBox 34">
                <a:extLst>
                  <a:ext uri="{FF2B5EF4-FFF2-40B4-BE49-F238E27FC236}">
                    <a16:creationId xmlns:a16="http://schemas.microsoft.com/office/drawing/2014/main" id="{48FAA9AF-9CA2-1D4E-BC4B-4CCEE86D0BBB}"/>
                  </a:ext>
                </a:extLst>
              </p:cNvPr>
              <p:cNvSpPr txBox="1"/>
              <p:nvPr/>
            </p:nvSpPr>
            <p:spPr>
              <a:xfrm>
                <a:off x="5162920" y="4435632"/>
                <a:ext cx="504247" cy="461665"/>
              </a:xfrm>
              <a:prstGeom prst="rect">
                <a:avLst/>
              </a:prstGeom>
              <a:noFill/>
            </p:spPr>
            <p:txBody>
              <a:bodyPr wrap="square" rtlCol="0">
                <a:spAutoFit/>
              </a:bodyPr>
              <a:lstStyle/>
              <a:p>
                <a:pPr algn="ctr"/>
                <a:r>
                  <a:rPr lang="en-US" sz="825" b="1">
                    <a:solidFill>
                      <a:srgbClr val="FF0000"/>
                    </a:solidFill>
                    <a:latin typeface="Times New Roman" panose="02020603050405020304" pitchFamily="18" charset="0"/>
                    <a:cs typeface="Times New Roman" panose="02020603050405020304" pitchFamily="18" charset="0"/>
                  </a:rPr>
                  <a:t>Sol 2</a:t>
                </a:r>
              </a:p>
            </p:txBody>
          </p:sp>
          <p:sp>
            <p:nvSpPr>
              <p:cNvPr id="36" name="TextBox 35">
                <a:extLst>
                  <a:ext uri="{FF2B5EF4-FFF2-40B4-BE49-F238E27FC236}">
                    <a16:creationId xmlns:a16="http://schemas.microsoft.com/office/drawing/2014/main" id="{B36EB070-0B90-6D4B-B7B4-A6739CC24036}"/>
                  </a:ext>
                </a:extLst>
              </p:cNvPr>
              <p:cNvSpPr txBox="1"/>
              <p:nvPr/>
            </p:nvSpPr>
            <p:spPr>
              <a:xfrm>
                <a:off x="4122246" y="4433861"/>
                <a:ext cx="504247" cy="461665"/>
              </a:xfrm>
              <a:prstGeom prst="rect">
                <a:avLst/>
              </a:prstGeom>
              <a:noFill/>
            </p:spPr>
            <p:txBody>
              <a:bodyPr wrap="square" rtlCol="0">
                <a:spAutoFit/>
              </a:bodyPr>
              <a:lstStyle/>
              <a:p>
                <a:pPr algn="ctr"/>
                <a:r>
                  <a:rPr lang="en-US" sz="825" b="1">
                    <a:solidFill>
                      <a:srgbClr val="FF0000"/>
                    </a:solidFill>
                    <a:latin typeface="Times New Roman" panose="02020603050405020304" pitchFamily="18" charset="0"/>
                    <a:cs typeface="Times New Roman" panose="02020603050405020304" pitchFamily="18" charset="0"/>
                  </a:rPr>
                  <a:t>Sol 3</a:t>
                </a:r>
              </a:p>
            </p:txBody>
          </p:sp>
          <p:sp>
            <p:nvSpPr>
              <p:cNvPr id="37" name="TextBox 36">
                <a:extLst>
                  <a:ext uri="{FF2B5EF4-FFF2-40B4-BE49-F238E27FC236}">
                    <a16:creationId xmlns:a16="http://schemas.microsoft.com/office/drawing/2014/main" id="{66EFA3C8-B0B2-C941-AF7D-B6CB8D6F0175}"/>
                  </a:ext>
                </a:extLst>
              </p:cNvPr>
              <p:cNvSpPr txBox="1"/>
              <p:nvPr/>
            </p:nvSpPr>
            <p:spPr>
              <a:xfrm>
                <a:off x="3460698" y="4441340"/>
                <a:ext cx="504247" cy="461665"/>
              </a:xfrm>
              <a:prstGeom prst="rect">
                <a:avLst/>
              </a:prstGeom>
              <a:noFill/>
            </p:spPr>
            <p:txBody>
              <a:bodyPr wrap="square" rtlCol="0">
                <a:spAutoFit/>
              </a:bodyPr>
              <a:lstStyle/>
              <a:p>
                <a:pPr algn="ctr"/>
                <a:r>
                  <a:rPr lang="en-US" sz="825" b="1">
                    <a:solidFill>
                      <a:srgbClr val="FF0000"/>
                    </a:solidFill>
                    <a:latin typeface="Times New Roman" panose="02020603050405020304" pitchFamily="18" charset="0"/>
                    <a:cs typeface="Times New Roman" panose="02020603050405020304" pitchFamily="18" charset="0"/>
                  </a:rPr>
                  <a:t>Sol 4</a:t>
                </a:r>
              </a:p>
            </p:txBody>
          </p:sp>
          <p:sp>
            <p:nvSpPr>
              <p:cNvPr id="38" name="TextBox 37">
                <a:extLst>
                  <a:ext uri="{FF2B5EF4-FFF2-40B4-BE49-F238E27FC236}">
                    <a16:creationId xmlns:a16="http://schemas.microsoft.com/office/drawing/2014/main" id="{B61D2FDB-EBA4-3E47-8AED-2B1C576FB75B}"/>
                  </a:ext>
                </a:extLst>
              </p:cNvPr>
              <p:cNvSpPr txBox="1"/>
              <p:nvPr/>
            </p:nvSpPr>
            <p:spPr>
              <a:xfrm>
                <a:off x="2770372" y="4427456"/>
                <a:ext cx="504247" cy="461665"/>
              </a:xfrm>
              <a:prstGeom prst="rect">
                <a:avLst/>
              </a:prstGeom>
              <a:noFill/>
            </p:spPr>
            <p:txBody>
              <a:bodyPr wrap="square" rtlCol="0">
                <a:spAutoFit/>
              </a:bodyPr>
              <a:lstStyle/>
              <a:p>
                <a:pPr algn="ctr"/>
                <a:r>
                  <a:rPr lang="en-US" sz="825" b="1">
                    <a:solidFill>
                      <a:srgbClr val="FF0000"/>
                    </a:solidFill>
                    <a:latin typeface="Times New Roman" panose="02020603050405020304" pitchFamily="18" charset="0"/>
                    <a:cs typeface="Times New Roman" panose="02020603050405020304" pitchFamily="18" charset="0"/>
                  </a:rPr>
                  <a:t>Sol 5</a:t>
                </a:r>
              </a:p>
            </p:txBody>
          </p:sp>
          <p:sp>
            <p:nvSpPr>
              <p:cNvPr id="39" name="TextBox 38">
                <a:extLst>
                  <a:ext uri="{FF2B5EF4-FFF2-40B4-BE49-F238E27FC236}">
                    <a16:creationId xmlns:a16="http://schemas.microsoft.com/office/drawing/2014/main" id="{93CC1AC9-9127-8542-8626-266EE42C745C}"/>
                  </a:ext>
                </a:extLst>
              </p:cNvPr>
              <p:cNvSpPr txBox="1"/>
              <p:nvPr/>
            </p:nvSpPr>
            <p:spPr>
              <a:xfrm>
                <a:off x="2442049" y="4441340"/>
                <a:ext cx="504247" cy="461665"/>
              </a:xfrm>
              <a:prstGeom prst="rect">
                <a:avLst/>
              </a:prstGeom>
              <a:noFill/>
            </p:spPr>
            <p:txBody>
              <a:bodyPr wrap="square" rtlCol="0">
                <a:spAutoFit/>
              </a:bodyPr>
              <a:lstStyle/>
              <a:p>
                <a:pPr algn="ctr"/>
                <a:r>
                  <a:rPr lang="en-US" sz="825" b="1">
                    <a:solidFill>
                      <a:srgbClr val="FF0000"/>
                    </a:solidFill>
                    <a:latin typeface="Times New Roman" panose="02020603050405020304" pitchFamily="18" charset="0"/>
                    <a:cs typeface="Times New Roman" panose="02020603050405020304" pitchFamily="18" charset="0"/>
                  </a:rPr>
                  <a:t>Sol 6</a:t>
                </a:r>
              </a:p>
            </p:txBody>
          </p:sp>
          <p:sp>
            <p:nvSpPr>
              <p:cNvPr id="40" name="TextBox 39">
                <a:extLst>
                  <a:ext uri="{FF2B5EF4-FFF2-40B4-BE49-F238E27FC236}">
                    <a16:creationId xmlns:a16="http://schemas.microsoft.com/office/drawing/2014/main" id="{A5253F0D-3239-1340-912D-A3B41FDAA3EB}"/>
                  </a:ext>
                </a:extLst>
              </p:cNvPr>
              <p:cNvSpPr txBox="1"/>
              <p:nvPr/>
            </p:nvSpPr>
            <p:spPr>
              <a:xfrm>
                <a:off x="5467520" y="5067631"/>
                <a:ext cx="846560" cy="461665"/>
              </a:xfrm>
              <a:prstGeom prst="rect">
                <a:avLst/>
              </a:prstGeom>
              <a:solidFill>
                <a:schemeClr val="bg1"/>
              </a:solidFill>
            </p:spPr>
            <p:txBody>
              <a:bodyPr wrap="square" rtlCol="0">
                <a:spAutoFit/>
              </a:bodyPr>
              <a:lstStyle/>
              <a:p>
                <a:pPr algn="ctr"/>
                <a:r>
                  <a:rPr lang="en-US" sz="825" b="1">
                    <a:solidFill>
                      <a:srgbClr val="000000"/>
                    </a:solidFill>
                    <a:latin typeface="Times New Roman" panose="02020603050405020304" pitchFamily="18" charset="0"/>
                    <a:cs typeface="Times New Roman" panose="02020603050405020304" pitchFamily="18" charset="0"/>
                  </a:rPr>
                  <a:t>500 MHz cavities</a:t>
                </a:r>
              </a:p>
            </p:txBody>
          </p:sp>
          <p:sp>
            <p:nvSpPr>
              <p:cNvPr id="41" name="TextBox 40">
                <a:extLst>
                  <a:ext uri="{FF2B5EF4-FFF2-40B4-BE49-F238E27FC236}">
                    <a16:creationId xmlns:a16="http://schemas.microsoft.com/office/drawing/2014/main" id="{51958E6E-A05F-B947-B5F1-849263B99FFB}"/>
                  </a:ext>
                </a:extLst>
              </p:cNvPr>
              <p:cNvSpPr txBox="1"/>
              <p:nvPr/>
            </p:nvSpPr>
            <p:spPr>
              <a:xfrm>
                <a:off x="1568123" y="5038150"/>
                <a:ext cx="975572" cy="461665"/>
              </a:xfrm>
              <a:prstGeom prst="rect">
                <a:avLst/>
              </a:prstGeom>
              <a:solidFill>
                <a:schemeClr val="bg1"/>
              </a:solidFill>
            </p:spPr>
            <p:txBody>
              <a:bodyPr wrap="square" rtlCol="0">
                <a:spAutoFit/>
              </a:bodyPr>
              <a:lstStyle/>
              <a:p>
                <a:pPr algn="ctr"/>
                <a:r>
                  <a:rPr lang="en-US" sz="825" b="1">
                    <a:solidFill>
                      <a:schemeClr val="tx1">
                        <a:lumMod val="75000"/>
                        <a:lumOff val="25000"/>
                      </a:schemeClr>
                    </a:solidFill>
                    <a:latin typeface="Times New Roman" panose="02020603050405020304" pitchFamily="18" charset="0"/>
                    <a:cs typeface="Times New Roman" panose="02020603050405020304" pitchFamily="18" charset="0"/>
                  </a:rPr>
                  <a:t>704 MHz</a:t>
                </a:r>
              </a:p>
              <a:p>
                <a:pPr algn="ctr"/>
                <a:r>
                  <a:rPr lang="en-US" sz="825" b="1">
                    <a:solidFill>
                      <a:schemeClr val="tx1">
                        <a:lumMod val="75000"/>
                        <a:lumOff val="25000"/>
                      </a:schemeClr>
                    </a:solidFill>
                    <a:latin typeface="Times New Roman" panose="02020603050405020304" pitchFamily="18" charset="0"/>
                    <a:cs typeface="Times New Roman" panose="02020603050405020304" pitchFamily="18" charset="0"/>
                  </a:rPr>
                  <a:t>SRF linac</a:t>
                </a:r>
              </a:p>
            </p:txBody>
          </p:sp>
          <p:sp>
            <p:nvSpPr>
              <p:cNvPr id="42" name="TextBox 41">
                <a:extLst>
                  <a:ext uri="{FF2B5EF4-FFF2-40B4-BE49-F238E27FC236}">
                    <a16:creationId xmlns:a16="http://schemas.microsoft.com/office/drawing/2014/main" id="{A22874C5-8AD3-F14E-BF9D-16A5B2CE8318}"/>
                  </a:ext>
                </a:extLst>
              </p:cNvPr>
              <p:cNvSpPr txBox="1"/>
              <p:nvPr/>
            </p:nvSpPr>
            <p:spPr>
              <a:xfrm flipH="1">
                <a:off x="4739597" y="5074086"/>
                <a:ext cx="805205" cy="630941"/>
              </a:xfrm>
              <a:prstGeom prst="rect">
                <a:avLst/>
              </a:prstGeom>
              <a:solidFill>
                <a:schemeClr val="bg1"/>
              </a:solidFill>
            </p:spPr>
            <p:txBody>
              <a:bodyPr wrap="square" rtlCol="0">
                <a:spAutoFit/>
              </a:bodyPr>
              <a:lstStyle/>
              <a:p>
                <a:pPr algn="ctr"/>
                <a:r>
                  <a:rPr lang="en-US" sz="825" b="1">
                    <a:solidFill>
                      <a:srgbClr val="000090"/>
                    </a:solidFill>
                    <a:latin typeface="Times New Roman" panose="02020603050405020304" pitchFamily="18" charset="0"/>
                    <a:cs typeface="Times New Roman" panose="02020603050405020304" pitchFamily="18" charset="0"/>
                  </a:rPr>
                  <a:t>Profile monitor 1</a:t>
                </a:r>
              </a:p>
            </p:txBody>
          </p:sp>
          <p:sp>
            <p:nvSpPr>
              <p:cNvPr id="43" name="TextBox 42">
                <a:extLst>
                  <a:ext uri="{FF2B5EF4-FFF2-40B4-BE49-F238E27FC236}">
                    <a16:creationId xmlns:a16="http://schemas.microsoft.com/office/drawing/2014/main" id="{D4EC8EB7-6C1F-414E-A064-05EE4A87600F}"/>
                  </a:ext>
                </a:extLst>
              </p:cNvPr>
              <p:cNvSpPr txBox="1"/>
              <p:nvPr/>
            </p:nvSpPr>
            <p:spPr>
              <a:xfrm flipH="1">
                <a:off x="2886737" y="5067631"/>
                <a:ext cx="882765" cy="461665"/>
              </a:xfrm>
              <a:prstGeom prst="rect">
                <a:avLst/>
              </a:prstGeom>
              <a:solidFill>
                <a:schemeClr val="bg1"/>
              </a:solidFill>
            </p:spPr>
            <p:txBody>
              <a:bodyPr wrap="square" rtlCol="0">
                <a:spAutoFit/>
              </a:bodyPr>
              <a:lstStyle/>
              <a:p>
                <a:pPr algn="ctr"/>
                <a:r>
                  <a:rPr lang="en-US" sz="825" b="1">
                    <a:solidFill>
                      <a:srgbClr val="000090"/>
                    </a:solidFill>
                    <a:latin typeface="Times New Roman" panose="02020603050405020304" pitchFamily="18" charset="0"/>
                    <a:cs typeface="Times New Roman" panose="02020603050405020304" pitchFamily="18" charset="0"/>
                  </a:rPr>
                  <a:t>Profile monitor 2</a:t>
                </a:r>
              </a:p>
            </p:txBody>
          </p:sp>
          <p:sp>
            <p:nvSpPr>
              <p:cNvPr id="44" name="Rectangle 43">
                <a:extLst>
                  <a:ext uri="{FF2B5EF4-FFF2-40B4-BE49-F238E27FC236}">
                    <a16:creationId xmlns:a16="http://schemas.microsoft.com/office/drawing/2014/main" id="{971523F2-9F98-5846-8B65-91AA94A2F414}"/>
                  </a:ext>
                </a:extLst>
              </p:cNvPr>
              <p:cNvSpPr/>
              <p:nvPr/>
            </p:nvSpPr>
            <p:spPr>
              <a:xfrm>
                <a:off x="916721" y="4965737"/>
                <a:ext cx="716437" cy="461665"/>
              </a:xfrm>
              <a:prstGeom prst="rect">
                <a:avLst/>
              </a:prstGeom>
              <a:solidFill>
                <a:schemeClr val="bg1"/>
              </a:solidFill>
            </p:spPr>
            <p:txBody>
              <a:bodyPr wrap="none">
                <a:spAutoFit/>
              </a:bodyPr>
              <a:lstStyle/>
              <a:p>
                <a:pPr algn="ctr"/>
                <a:r>
                  <a:rPr lang="en-US" sz="825" b="1">
                    <a:solidFill>
                      <a:srgbClr val="FF0000"/>
                    </a:solidFill>
                    <a:latin typeface="Times New Roman" panose="02020603050405020304" pitchFamily="18" charset="0"/>
                    <a:cs typeface="Times New Roman" panose="02020603050405020304" pitchFamily="18" charset="0"/>
                  </a:rPr>
                  <a:t>3 quads</a:t>
                </a:r>
              </a:p>
              <a:p>
                <a:pPr algn="ctr"/>
                <a:endParaRPr lang="en-US" sz="825" b="1">
                  <a:solidFill>
                    <a:srgbClr val="FF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1C40BAC-7CEE-4247-8210-23E067A9D5D5}"/>
                  </a:ext>
                </a:extLst>
              </p:cNvPr>
              <p:cNvSpPr txBox="1"/>
              <p:nvPr/>
            </p:nvSpPr>
            <p:spPr>
              <a:xfrm flipH="1">
                <a:off x="691208" y="3979302"/>
                <a:ext cx="767903" cy="630941"/>
              </a:xfrm>
              <a:prstGeom prst="rect">
                <a:avLst/>
              </a:prstGeom>
              <a:noFill/>
            </p:spPr>
            <p:txBody>
              <a:bodyPr wrap="square" rtlCol="0">
                <a:spAutoFit/>
              </a:bodyPr>
              <a:lstStyle/>
              <a:p>
                <a:r>
                  <a:rPr lang="en-US" sz="825" b="1">
                    <a:solidFill>
                      <a:srgbClr val="0432FF"/>
                    </a:solidFill>
                    <a:latin typeface="Times New Roman" panose="02020603050405020304" pitchFamily="18" charset="0"/>
                    <a:cs typeface="Times New Roman" panose="02020603050405020304" pitchFamily="18" charset="0"/>
                  </a:rPr>
                  <a:t>45</a:t>
                </a:r>
                <a:r>
                  <a:rPr lang="en-US" sz="825" b="1" baseline="30000">
                    <a:solidFill>
                      <a:srgbClr val="0432FF"/>
                    </a:solidFill>
                    <a:latin typeface="Times New Roman" panose="02020603050405020304" pitchFamily="18" charset="0"/>
                    <a:cs typeface="Times New Roman" panose="02020603050405020304" pitchFamily="18" charset="0"/>
                  </a:rPr>
                  <a:t>o</a:t>
                </a:r>
                <a:r>
                  <a:rPr lang="en-US" sz="825" b="1">
                    <a:solidFill>
                      <a:srgbClr val="0432FF"/>
                    </a:solidFill>
                    <a:latin typeface="Times New Roman" panose="02020603050405020304" pitchFamily="18" charset="0"/>
                    <a:cs typeface="Times New Roman" panose="02020603050405020304" pitchFamily="18" charset="0"/>
                  </a:rPr>
                  <a:t> dipole</a:t>
                </a:r>
              </a:p>
              <a:p>
                <a:r>
                  <a:rPr lang="en-US" sz="825" b="1">
                    <a:solidFill>
                      <a:srgbClr val="0432FF"/>
                    </a:solidFill>
                    <a:latin typeface="Times New Roman" panose="02020603050405020304" pitchFamily="18" charset="0"/>
                    <a:cs typeface="Times New Roman" panose="02020603050405020304" pitchFamily="18" charset="0"/>
                  </a:rPr>
                  <a:t>magnet</a:t>
                </a:r>
              </a:p>
            </p:txBody>
          </p:sp>
        </p:grpSp>
        <p:sp>
          <p:nvSpPr>
            <p:cNvPr id="31" name="TextBox 30">
              <a:extLst>
                <a:ext uri="{FF2B5EF4-FFF2-40B4-BE49-F238E27FC236}">
                  <a16:creationId xmlns:a16="http://schemas.microsoft.com/office/drawing/2014/main" id="{AE3B9A6F-0BF0-5A4C-A4C1-475CD644E9BA}"/>
                </a:ext>
              </a:extLst>
            </p:cNvPr>
            <p:cNvSpPr txBox="1"/>
            <p:nvPr/>
          </p:nvSpPr>
          <p:spPr>
            <a:xfrm flipH="1">
              <a:off x="6208038" y="3790843"/>
              <a:ext cx="2552312" cy="338555"/>
            </a:xfrm>
            <a:prstGeom prst="rect">
              <a:avLst/>
            </a:prstGeom>
            <a:noFill/>
          </p:spPr>
          <p:txBody>
            <a:bodyPr wrap="square" rtlCol="0">
              <a:spAutoFit/>
            </a:bodyPr>
            <a:lstStyle/>
            <a:p>
              <a:pPr algn="ctr"/>
              <a:endParaRPr lang="en-US" sz="1050" b="1">
                <a:solidFill>
                  <a:srgbClr val="000090"/>
                </a:solidFill>
                <a:latin typeface="Times New Roman" panose="02020603050405020304" pitchFamily="18" charset="0"/>
                <a:cs typeface="Times New Roman" panose="02020603050405020304" pitchFamily="18" charset="0"/>
              </a:endParaRPr>
            </a:p>
          </p:txBody>
        </p:sp>
      </p:grpSp>
      <p:pic>
        <p:nvPicPr>
          <p:cNvPr id="26" name="Picture 25">
            <a:extLst>
              <a:ext uri="{FF2B5EF4-FFF2-40B4-BE49-F238E27FC236}">
                <a16:creationId xmlns:a16="http://schemas.microsoft.com/office/drawing/2014/main" id="{2FF33E36-3843-3149-BC28-912FF7649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43" y="3616089"/>
            <a:ext cx="1684657" cy="1174968"/>
          </a:xfrm>
          <a:prstGeom prst="rect">
            <a:avLst/>
          </a:prstGeom>
        </p:spPr>
      </p:pic>
      <p:pic>
        <p:nvPicPr>
          <p:cNvPr id="49" name="Picture 48">
            <a:extLst>
              <a:ext uri="{FF2B5EF4-FFF2-40B4-BE49-F238E27FC236}">
                <a16:creationId xmlns:a16="http://schemas.microsoft.com/office/drawing/2014/main" id="{2077927F-68E7-5949-B50E-8370997DDF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869" y="4878827"/>
            <a:ext cx="1908531" cy="1675072"/>
          </a:xfrm>
          <a:prstGeom prst="rect">
            <a:avLst/>
          </a:prstGeom>
        </p:spPr>
      </p:pic>
      <p:sp>
        <p:nvSpPr>
          <p:cNvPr id="50" name="TextBox 49">
            <a:extLst>
              <a:ext uri="{FF2B5EF4-FFF2-40B4-BE49-F238E27FC236}">
                <a16:creationId xmlns:a16="http://schemas.microsoft.com/office/drawing/2014/main" id="{29DDBEFB-C25A-0C47-AB4A-AB3C48F64A76}"/>
              </a:ext>
            </a:extLst>
          </p:cNvPr>
          <p:cNvSpPr txBox="1"/>
          <p:nvPr/>
        </p:nvSpPr>
        <p:spPr>
          <a:xfrm>
            <a:off x="71459" y="3304991"/>
            <a:ext cx="5839545" cy="261610"/>
          </a:xfrm>
          <a:prstGeom prst="rect">
            <a:avLst/>
          </a:prstGeom>
          <a:noFill/>
        </p:spPr>
        <p:txBody>
          <a:bodyPr wrap="square" rtlCol="0">
            <a:spAutoFit/>
          </a:bodyPr>
          <a:lstStyle/>
          <a:p>
            <a:r>
              <a:rPr lang="en-US" sz="1100">
                <a:latin typeface="Times New Roman" panose="02020603050405020304" pitchFamily="18" charset="0"/>
                <a:cs typeface="Times New Roman" panose="02020603050405020304" pitchFamily="18" charset="0"/>
              </a:rPr>
              <a:t>1” CVD diamond window with 1.4 mm x 1.4 mm metal mesh to stop GHz radiation from getting out  </a:t>
            </a:r>
          </a:p>
        </p:txBody>
      </p:sp>
      <p:pic>
        <p:nvPicPr>
          <p:cNvPr id="8" name="Picture 7">
            <a:extLst>
              <a:ext uri="{FF2B5EF4-FFF2-40B4-BE49-F238E27FC236}">
                <a16:creationId xmlns:a16="http://schemas.microsoft.com/office/drawing/2014/main" id="{371F65C7-9A41-1C40-805C-27D2122D79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8527" y="3738944"/>
            <a:ext cx="3257981" cy="2443486"/>
          </a:xfrm>
          <a:prstGeom prst="rect">
            <a:avLst/>
          </a:prstGeom>
        </p:spPr>
      </p:pic>
      <p:sp>
        <p:nvSpPr>
          <p:cNvPr id="47" name="Right Arrow 46">
            <a:extLst>
              <a:ext uri="{FF2B5EF4-FFF2-40B4-BE49-F238E27FC236}">
                <a16:creationId xmlns:a16="http://schemas.microsoft.com/office/drawing/2014/main" id="{0884F198-0A56-B040-8D2E-B9673393D316}"/>
              </a:ext>
            </a:extLst>
          </p:cNvPr>
          <p:cNvSpPr/>
          <p:nvPr/>
        </p:nvSpPr>
        <p:spPr>
          <a:xfrm flipV="1">
            <a:off x="2612365" y="4464541"/>
            <a:ext cx="1848786" cy="139117"/>
          </a:xfrm>
          <a:prstGeom prst="rightArrow">
            <a:avLst>
              <a:gd name="adj1" fmla="val 50000"/>
              <a:gd name="adj2" fmla="val 60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8" name="Right Arrow 47">
            <a:extLst>
              <a:ext uri="{FF2B5EF4-FFF2-40B4-BE49-F238E27FC236}">
                <a16:creationId xmlns:a16="http://schemas.microsoft.com/office/drawing/2014/main" id="{B4DE044D-1116-F34B-87EC-F6560A4EDFCD}"/>
              </a:ext>
            </a:extLst>
          </p:cNvPr>
          <p:cNvSpPr/>
          <p:nvPr/>
        </p:nvSpPr>
        <p:spPr>
          <a:xfrm rot="5400000">
            <a:off x="4522893" y="4627879"/>
            <a:ext cx="285216" cy="200267"/>
          </a:xfrm>
          <a:prstGeom prst="rightArrow">
            <a:avLst>
              <a:gd name="adj1" fmla="val 50000"/>
              <a:gd name="adj2" fmla="val 60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EF068796-A4AE-D844-B7A0-425CD1999F48}"/>
              </a:ext>
            </a:extLst>
          </p:cNvPr>
          <p:cNvSpPr txBox="1"/>
          <p:nvPr/>
        </p:nvSpPr>
        <p:spPr>
          <a:xfrm>
            <a:off x="4055173" y="5014585"/>
            <a:ext cx="1220655"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IR detector</a:t>
            </a:r>
          </a:p>
        </p:txBody>
      </p:sp>
      <p:pic>
        <p:nvPicPr>
          <p:cNvPr id="13" name="Picture 12">
            <a:extLst>
              <a:ext uri="{FF2B5EF4-FFF2-40B4-BE49-F238E27FC236}">
                <a16:creationId xmlns:a16="http://schemas.microsoft.com/office/drawing/2014/main" id="{C8AA6811-A851-6F48-9B5D-65E9F6990B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2026" y="3429000"/>
            <a:ext cx="2507987" cy="3343982"/>
          </a:xfrm>
          <a:prstGeom prst="rect">
            <a:avLst/>
          </a:prstGeom>
        </p:spPr>
      </p:pic>
      <p:sp>
        <p:nvSpPr>
          <p:cNvPr id="54" name="TextBox 53">
            <a:extLst>
              <a:ext uri="{FF2B5EF4-FFF2-40B4-BE49-F238E27FC236}">
                <a16:creationId xmlns:a16="http://schemas.microsoft.com/office/drawing/2014/main" id="{51FE087B-65D2-C542-8282-BFD36AEC2E89}"/>
              </a:ext>
            </a:extLst>
          </p:cNvPr>
          <p:cNvSpPr txBox="1"/>
          <p:nvPr/>
        </p:nvSpPr>
        <p:spPr>
          <a:xfrm>
            <a:off x="6374018" y="5227797"/>
            <a:ext cx="1550424"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Lead shielding</a:t>
            </a:r>
          </a:p>
        </p:txBody>
      </p:sp>
      <p:sp>
        <p:nvSpPr>
          <p:cNvPr id="56" name="Right Arrow 55">
            <a:extLst>
              <a:ext uri="{FF2B5EF4-FFF2-40B4-BE49-F238E27FC236}">
                <a16:creationId xmlns:a16="http://schemas.microsoft.com/office/drawing/2014/main" id="{A2DC6D18-65D9-D247-975D-41F51039DB0F}"/>
              </a:ext>
            </a:extLst>
          </p:cNvPr>
          <p:cNvSpPr/>
          <p:nvPr/>
        </p:nvSpPr>
        <p:spPr>
          <a:xfrm rot="1426194" flipV="1">
            <a:off x="7212549" y="4259615"/>
            <a:ext cx="367913" cy="49507"/>
          </a:xfrm>
          <a:prstGeom prst="rightArrow">
            <a:avLst>
              <a:gd name="adj1" fmla="val 50000"/>
              <a:gd name="adj2" fmla="val 60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7" name="Right Arrow 56">
            <a:extLst>
              <a:ext uri="{FF2B5EF4-FFF2-40B4-BE49-F238E27FC236}">
                <a16:creationId xmlns:a16="http://schemas.microsoft.com/office/drawing/2014/main" id="{82B5BFE4-48C1-BF49-8CCB-BC3E12ACD133}"/>
              </a:ext>
            </a:extLst>
          </p:cNvPr>
          <p:cNvSpPr/>
          <p:nvPr/>
        </p:nvSpPr>
        <p:spPr>
          <a:xfrm rot="5400000">
            <a:off x="7502062" y="4508874"/>
            <a:ext cx="175626" cy="50453"/>
          </a:xfrm>
          <a:prstGeom prst="rightArrow">
            <a:avLst>
              <a:gd name="adj1" fmla="val 50000"/>
              <a:gd name="adj2" fmla="val 60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994FF765-2689-6549-A3D9-62C833F6E9E3}"/>
              </a:ext>
            </a:extLst>
          </p:cNvPr>
          <p:cNvSpPr txBox="1"/>
          <p:nvPr/>
        </p:nvSpPr>
        <p:spPr>
          <a:xfrm>
            <a:off x="3494052" y="5885080"/>
            <a:ext cx="2143536"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Added lead shielding</a:t>
            </a:r>
          </a:p>
        </p:txBody>
      </p:sp>
      <p:sp>
        <p:nvSpPr>
          <p:cNvPr id="46" name="Right Arrow 45">
            <a:extLst>
              <a:ext uri="{FF2B5EF4-FFF2-40B4-BE49-F238E27FC236}">
                <a16:creationId xmlns:a16="http://schemas.microsoft.com/office/drawing/2014/main" id="{6ABCD315-9F37-1445-8823-8289AC3E8594}"/>
              </a:ext>
            </a:extLst>
          </p:cNvPr>
          <p:cNvSpPr/>
          <p:nvPr/>
        </p:nvSpPr>
        <p:spPr>
          <a:xfrm rot="5400000" flipV="1">
            <a:off x="2181679" y="3728941"/>
            <a:ext cx="640802" cy="300524"/>
          </a:xfrm>
          <a:prstGeom prst="rightArrow">
            <a:avLst>
              <a:gd name="adj1" fmla="val 50000"/>
              <a:gd name="adj2" fmla="val 6056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0D52ECFD-71FB-F849-9240-FEBFD239CCB3}"/>
              </a:ext>
            </a:extLst>
          </p:cNvPr>
          <p:cNvSpPr txBox="1"/>
          <p:nvPr/>
        </p:nvSpPr>
        <p:spPr>
          <a:xfrm>
            <a:off x="6184832" y="3601011"/>
            <a:ext cx="1638525"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Mirror actuator</a:t>
            </a:r>
          </a:p>
        </p:txBody>
      </p:sp>
      <p:sp>
        <p:nvSpPr>
          <p:cNvPr id="59" name="TextBox 58">
            <a:extLst>
              <a:ext uri="{FF2B5EF4-FFF2-40B4-BE49-F238E27FC236}">
                <a16:creationId xmlns:a16="http://schemas.microsoft.com/office/drawing/2014/main" id="{7FAFBF0A-3DC4-2A4A-AC18-156A58E714B9}"/>
              </a:ext>
            </a:extLst>
          </p:cNvPr>
          <p:cNvSpPr txBox="1"/>
          <p:nvPr/>
        </p:nvSpPr>
        <p:spPr>
          <a:xfrm>
            <a:off x="3707375" y="3848862"/>
            <a:ext cx="1715983" cy="646331"/>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2” off-axis</a:t>
            </a:r>
          </a:p>
          <a:p>
            <a:r>
              <a:rPr lang="en-US" err="1">
                <a:solidFill>
                  <a:srgbClr val="FF0000"/>
                </a:solidFill>
                <a:latin typeface="Times New Roman" panose="02020603050405020304" pitchFamily="18" charset="0"/>
                <a:cs typeface="Times New Roman" panose="02020603050405020304" pitchFamily="18" charset="0"/>
              </a:rPr>
              <a:t>Parobola</a:t>
            </a:r>
            <a:r>
              <a:rPr lang="en-US">
                <a:solidFill>
                  <a:srgbClr val="FF0000"/>
                </a:solidFill>
                <a:latin typeface="Times New Roman" panose="02020603050405020304" pitchFamily="18" charset="0"/>
                <a:cs typeface="Times New Roman" panose="02020603050405020304" pitchFamily="18" charset="0"/>
              </a:rPr>
              <a:t> mirror </a:t>
            </a:r>
          </a:p>
        </p:txBody>
      </p:sp>
    </p:spTree>
    <p:extLst>
      <p:ext uri="{BB962C8B-B14F-4D97-AF65-F5344CB8AC3E}">
        <p14:creationId xmlns:p14="http://schemas.microsoft.com/office/powerpoint/2010/main" val="2544038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uozzolo\Documents\e-Cooling\Images\4.JPG">
            <a:extLst>
              <a:ext uri="{FF2B5EF4-FFF2-40B4-BE49-F238E27FC236}">
                <a16:creationId xmlns:a16="http://schemas.microsoft.com/office/drawing/2014/main" id="{AF0D55B2-C21E-8643-853D-1BF546BCA33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21946" y="4448908"/>
            <a:ext cx="5174838" cy="2198095"/>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010CF2F4-A017-E54F-83F0-6D89A58CF9A3}"/>
              </a:ext>
            </a:extLst>
          </p:cNvPr>
          <p:cNvSpPr/>
          <p:nvPr/>
        </p:nvSpPr>
        <p:spPr>
          <a:xfrm>
            <a:off x="724039" y="4448906"/>
            <a:ext cx="2971357" cy="2142885"/>
          </a:xfrm>
          <a:prstGeom prst="roundRect">
            <a:avLst/>
          </a:prstGeom>
          <a:no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5165E4C-A0EE-3D47-A38B-09725C4386DF}"/>
              </a:ext>
            </a:extLst>
          </p:cNvPr>
          <p:cNvSpPr txBox="1"/>
          <p:nvPr/>
        </p:nvSpPr>
        <p:spPr>
          <a:xfrm>
            <a:off x="1084819" y="6539679"/>
            <a:ext cx="2178802"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Diagnostics beamline</a:t>
            </a:r>
          </a:p>
        </p:txBody>
      </p:sp>
      <p:sp>
        <p:nvSpPr>
          <p:cNvPr id="16" name="TextBox 15">
            <a:extLst>
              <a:ext uri="{FF2B5EF4-FFF2-40B4-BE49-F238E27FC236}">
                <a16:creationId xmlns:a16="http://schemas.microsoft.com/office/drawing/2014/main" id="{9C847F61-7B1B-C145-95E8-B9E63A71B12F}"/>
              </a:ext>
            </a:extLst>
          </p:cNvPr>
          <p:cNvSpPr txBox="1"/>
          <p:nvPr/>
        </p:nvSpPr>
        <p:spPr>
          <a:xfrm>
            <a:off x="5485671" y="4448906"/>
            <a:ext cx="2024913" cy="369332"/>
          </a:xfrm>
          <a:prstGeom prst="rect">
            <a:avLst/>
          </a:prstGeom>
          <a:solidFill>
            <a:schemeClr val="bg1"/>
          </a:solid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Existing accelerator</a:t>
            </a:r>
          </a:p>
        </p:txBody>
      </p:sp>
      <p:sp>
        <p:nvSpPr>
          <p:cNvPr id="17" name="TextBox 16">
            <a:extLst>
              <a:ext uri="{FF2B5EF4-FFF2-40B4-BE49-F238E27FC236}">
                <a16:creationId xmlns:a16="http://schemas.microsoft.com/office/drawing/2014/main" id="{49391A25-160F-7343-98F7-2EB83E6D4024}"/>
              </a:ext>
            </a:extLst>
          </p:cNvPr>
          <p:cNvSpPr txBox="1"/>
          <p:nvPr/>
        </p:nvSpPr>
        <p:spPr>
          <a:xfrm>
            <a:off x="5596293" y="6222459"/>
            <a:ext cx="2037737" cy="369332"/>
          </a:xfrm>
          <a:prstGeom prst="rect">
            <a:avLst/>
          </a:prstGeom>
          <a:solidFill>
            <a:schemeClr val="bg1"/>
          </a:solid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704 MHz SRF linac</a:t>
            </a:r>
          </a:p>
        </p:txBody>
      </p:sp>
      <p:sp>
        <p:nvSpPr>
          <p:cNvPr id="18" name="TextBox 17">
            <a:extLst>
              <a:ext uri="{FF2B5EF4-FFF2-40B4-BE49-F238E27FC236}">
                <a16:creationId xmlns:a16="http://schemas.microsoft.com/office/drawing/2014/main" id="{B6D7F1C8-4A86-4843-8E80-43BDA76F9E51}"/>
              </a:ext>
            </a:extLst>
          </p:cNvPr>
          <p:cNvSpPr txBox="1"/>
          <p:nvPr/>
        </p:nvSpPr>
        <p:spPr>
          <a:xfrm>
            <a:off x="3695396" y="4691914"/>
            <a:ext cx="941283"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Dog-leg</a:t>
            </a:r>
          </a:p>
        </p:txBody>
      </p:sp>
      <p:sp>
        <p:nvSpPr>
          <p:cNvPr id="30" name="Rectangle 29">
            <a:extLst>
              <a:ext uri="{FF2B5EF4-FFF2-40B4-BE49-F238E27FC236}">
                <a16:creationId xmlns:a16="http://schemas.microsoft.com/office/drawing/2014/main" id="{F7FF9C5F-3F1B-454E-A310-8D72D410706C}"/>
              </a:ext>
            </a:extLst>
          </p:cNvPr>
          <p:cNvSpPr/>
          <p:nvPr/>
        </p:nvSpPr>
        <p:spPr>
          <a:xfrm rot="1305489">
            <a:off x="789660" y="5202564"/>
            <a:ext cx="176758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7367E5EB-0A98-B04A-882D-8FFECF9AD914}"/>
              </a:ext>
            </a:extLst>
          </p:cNvPr>
          <p:cNvSpPr/>
          <p:nvPr/>
        </p:nvSpPr>
        <p:spPr>
          <a:xfrm>
            <a:off x="748116" y="5457922"/>
            <a:ext cx="528916" cy="180065"/>
          </a:xfrm>
          <a:prstGeom prst="roundRect">
            <a:avLst/>
          </a:prstGeom>
          <a:solidFill>
            <a:schemeClr val="accent3">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Rounded Rectangle 34">
            <a:extLst>
              <a:ext uri="{FF2B5EF4-FFF2-40B4-BE49-F238E27FC236}">
                <a16:creationId xmlns:a16="http://schemas.microsoft.com/office/drawing/2014/main" id="{0F3F669B-B6AF-1D44-982A-E7BCA3823769}"/>
              </a:ext>
            </a:extLst>
          </p:cNvPr>
          <p:cNvSpPr/>
          <p:nvPr/>
        </p:nvSpPr>
        <p:spPr>
          <a:xfrm rot="1652681">
            <a:off x="797618" y="4854942"/>
            <a:ext cx="528916" cy="180065"/>
          </a:xfrm>
          <a:prstGeom prst="roundRect">
            <a:avLst/>
          </a:prstGeom>
          <a:solidFill>
            <a:schemeClr val="accent3">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Sun 20">
            <a:extLst>
              <a:ext uri="{FF2B5EF4-FFF2-40B4-BE49-F238E27FC236}">
                <a16:creationId xmlns:a16="http://schemas.microsoft.com/office/drawing/2014/main" id="{77D407E9-E27E-7840-86B6-00FAEC4BA045}"/>
              </a:ext>
            </a:extLst>
          </p:cNvPr>
          <p:cNvSpPr/>
          <p:nvPr/>
        </p:nvSpPr>
        <p:spPr>
          <a:xfrm>
            <a:off x="1362402" y="5019525"/>
            <a:ext cx="347870" cy="29513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073FCB7-6AB5-024E-8C02-8CE1C83853CE}"/>
              </a:ext>
            </a:extLst>
          </p:cNvPr>
          <p:cNvSpPr txBox="1"/>
          <p:nvPr/>
        </p:nvSpPr>
        <p:spPr>
          <a:xfrm>
            <a:off x="2920487" y="5742043"/>
            <a:ext cx="774571" cy="369332"/>
          </a:xfrm>
          <a:prstGeom prst="rect">
            <a:avLst/>
          </a:prstGeom>
          <a:noFill/>
        </p:spPr>
        <p:txBody>
          <a:bodyPr wrap="non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Quads</a:t>
            </a:r>
          </a:p>
        </p:txBody>
      </p:sp>
      <p:sp>
        <p:nvSpPr>
          <p:cNvPr id="40" name="TextBox 39">
            <a:extLst>
              <a:ext uri="{FF2B5EF4-FFF2-40B4-BE49-F238E27FC236}">
                <a16:creationId xmlns:a16="http://schemas.microsoft.com/office/drawing/2014/main" id="{731B4088-8523-8E4B-BE46-4063E9EEA025}"/>
              </a:ext>
            </a:extLst>
          </p:cNvPr>
          <p:cNvSpPr txBox="1"/>
          <p:nvPr/>
        </p:nvSpPr>
        <p:spPr>
          <a:xfrm>
            <a:off x="1729647" y="5724137"/>
            <a:ext cx="813043" cy="369332"/>
          </a:xfrm>
          <a:prstGeom prst="rect">
            <a:avLst/>
          </a:prstGeom>
          <a:noFill/>
        </p:spPr>
        <p:txBody>
          <a:bodyPr wrap="none" rtlCol="0">
            <a:spAutoFit/>
          </a:bodyPr>
          <a:lstStyle/>
          <a:p>
            <a:r>
              <a:rPr lang="en-US">
                <a:solidFill>
                  <a:srgbClr val="0070C0"/>
                </a:solidFill>
                <a:latin typeface="Times New Roman" panose="02020603050405020304" pitchFamily="18" charset="0"/>
                <a:cs typeface="Times New Roman" panose="02020603050405020304" pitchFamily="18" charset="0"/>
              </a:rPr>
              <a:t>Dipole</a:t>
            </a:r>
          </a:p>
        </p:txBody>
      </p:sp>
      <p:sp>
        <p:nvSpPr>
          <p:cNvPr id="41" name="TextBox 40">
            <a:extLst>
              <a:ext uri="{FF2B5EF4-FFF2-40B4-BE49-F238E27FC236}">
                <a16:creationId xmlns:a16="http://schemas.microsoft.com/office/drawing/2014/main" id="{7D19C7E9-8BC6-814B-B5FA-36FF29C51C49}"/>
              </a:ext>
            </a:extLst>
          </p:cNvPr>
          <p:cNvSpPr txBox="1"/>
          <p:nvPr/>
        </p:nvSpPr>
        <p:spPr>
          <a:xfrm>
            <a:off x="661966" y="5677347"/>
            <a:ext cx="800219" cy="646331"/>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Beam </a:t>
            </a:r>
          </a:p>
          <a:p>
            <a:r>
              <a:rPr lang="en-US">
                <a:latin typeface="Times New Roman" panose="02020603050405020304" pitchFamily="18" charset="0"/>
                <a:cs typeface="Times New Roman" panose="02020603050405020304" pitchFamily="18" charset="0"/>
              </a:rPr>
              <a:t>dumps</a:t>
            </a:r>
          </a:p>
        </p:txBody>
      </p:sp>
      <p:sp>
        <p:nvSpPr>
          <p:cNvPr id="42" name="TextBox 41">
            <a:extLst>
              <a:ext uri="{FF2B5EF4-FFF2-40B4-BE49-F238E27FC236}">
                <a16:creationId xmlns:a16="http://schemas.microsoft.com/office/drawing/2014/main" id="{E281605D-29C0-DD46-8601-C28C04F24F8B}"/>
              </a:ext>
            </a:extLst>
          </p:cNvPr>
          <p:cNvSpPr txBox="1"/>
          <p:nvPr/>
        </p:nvSpPr>
        <p:spPr>
          <a:xfrm rot="16200000">
            <a:off x="2361022" y="5882800"/>
            <a:ext cx="748923" cy="369332"/>
          </a:xfrm>
          <a:prstGeom prst="rect">
            <a:avLst/>
          </a:prstGeom>
          <a:noFill/>
        </p:spPr>
        <p:txBody>
          <a:bodyPr wrap="none" rtlCol="0">
            <a:spAutoFit/>
          </a:bodyPr>
          <a:lstStyle/>
          <a:p>
            <a:r>
              <a:rPr lang="en-US">
                <a:solidFill>
                  <a:srgbClr val="FF0000"/>
                </a:solidFill>
                <a:latin typeface="Times New Roman" panose="02020603050405020304" pitchFamily="18" charset="0"/>
                <a:cs typeface="Times New Roman" panose="02020603050405020304" pitchFamily="18" charset="0"/>
              </a:rPr>
              <a:t>TCaV</a:t>
            </a:r>
          </a:p>
        </p:txBody>
      </p:sp>
      <p:sp>
        <p:nvSpPr>
          <p:cNvPr id="43" name="TextBox 42">
            <a:extLst>
              <a:ext uri="{FF2B5EF4-FFF2-40B4-BE49-F238E27FC236}">
                <a16:creationId xmlns:a16="http://schemas.microsoft.com/office/drawing/2014/main" id="{87C15996-6602-864C-A51F-4B7303CA7E75}"/>
              </a:ext>
            </a:extLst>
          </p:cNvPr>
          <p:cNvSpPr txBox="1"/>
          <p:nvPr/>
        </p:nvSpPr>
        <p:spPr>
          <a:xfrm>
            <a:off x="1246805" y="4595991"/>
            <a:ext cx="748988" cy="369332"/>
          </a:xfrm>
          <a:prstGeom prst="rect">
            <a:avLst/>
          </a:prstGeom>
          <a:noFill/>
        </p:spPr>
        <p:txBody>
          <a:bodyPr wrap="none" rtlCol="0">
            <a:spAutoFit/>
          </a:bodyPr>
          <a:lstStyle/>
          <a:p>
            <a:r>
              <a:rPr lang="en-US">
                <a:highlight>
                  <a:srgbClr val="FFFF00"/>
                </a:highlight>
                <a:latin typeface="Times New Roman" panose="02020603050405020304" pitchFamily="18" charset="0"/>
                <a:cs typeface="Times New Roman" panose="02020603050405020304" pitchFamily="18" charset="0"/>
              </a:rPr>
              <a:t>YAGs</a:t>
            </a:r>
          </a:p>
        </p:txBody>
      </p:sp>
      <p:sp>
        <p:nvSpPr>
          <p:cNvPr id="24" name="Title 1">
            <a:extLst>
              <a:ext uri="{FF2B5EF4-FFF2-40B4-BE49-F238E27FC236}">
                <a16:creationId xmlns:a16="http://schemas.microsoft.com/office/drawing/2014/main" id="{A7074AF0-C959-874F-A20D-5F6E64BA0271}"/>
              </a:ext>
            </a:extLst>
          </p:cNvPr>
          <p:cNvSpPr txBox="1">
            <a:spLocks/>
          </p:cNvSpPr>
          <p:nvPr/>
        </p:nvSpPr>
        <p:spPr>
          <a:xfrm>
            <a:off x="985582" y="2756697"/>
            <a:ext cx="7694826" cy="58053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3200"/>
              <a:t>Proposed a dedicated diagnostic beamline</a:t>
            </a:r>
          </a:p>
        </p:txBody>
      </p:sp>
      <p:pic>
        <p:nvPicPr>
          <p:cNvPr id="25" name="Picture 24" descr="page7image1584521936">
            <a:extLst>
              <a:ext uri="{FF2B5EF4-FFF2-40B4-BE49-F238E27FC236}">
                <a16:creationId xmlns:a16="http://schemas.microsoft.com/office/drawing/2014/main" id="{1E85CE02-62D8-3E44-8940-D2093B7E71EF}"/>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970" y="421811"/>
            <a:ext cx="2365070" cy="1624839"/>
          </a:xfrm>
          <a:prstGeom prst="rect">
            <a:avLst/>
          </a:prstGeom>
          <a:noFill/>
        </p:spPr>
      </p:pic>
      <p:sp>
        <p:nvSpPr>
          <p:cNvPr id="2" name="TextBox 1">
            <a:extLst>
              <a:ext uri="{FF2B5EF4-FFF2-40B4-BE49-F238E27FC236}">
                <a16:creationId xmlns:a16="http://schemas.microsoft.com/office/drawing/2014/main" id="{EA398E55-DF9D-6746-AFEE-A3AB89AAE04B}"/>
              </a:ext>
            </a:extLst>
          </p:cNvPr>
          <p:cNvSpPr txBox="1"/>
          <p:nvPr/>
        </p:nvSpPr>
        <p:spPr>
          <a:xfrm>
            <a:off x="399473" y="2018090"/>
            <a:ext cx="8595360" cy="646331"/>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Left: Simulated (green) and measured (red dots) energy of electron beam as function of its phase at the entrance of the SRF linac; Middle – focusing of various slices in the linac and energy of the beam in CeC accelerator (SRF linac starts at 11.75 m) ; Right – bunch compression has a kink in the fist cell of 5-cell SRF linac  </a:t>
            </a:r>
          </a:p>
        </p:txBody>
      </p:sp>
      <p:pic>
        <p:nvPicPr>
          <p:cNvPr id="28" name="Picture 27">
            <a:extLst>
              <a:ext uri="{FF2B5EF4-FFF2-40B4-BE49-F238E27FC236}">
                <a16:creationId xmlns:a16="http://schemas.microsoft.com/office/drawing/2014/main" id="{A10A8E77-CF47-0849-84CC-D5ADDE459B87}"/>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2695699" y="325289"/>
            <a:ext cx="3909084" cy="1674141"/>
          </a:xfrm>
          <a:prstGeom prst="rect">
            <a:avLst/>
          </a:prstGeom>
        </p:spPr>
      </p:pic>
      <p:pic>
        <p:nvPicPr>
          <p:cNvPr id="29" name="Picture 28">
            <a:extLst>
              <a:ext uri="{FF2B5EF4-FFF2-40B4-BE49-F238E27FC236}">
                <a16:creationId xmlns:a16="http://schemas.microsoft.com/office/drawing/2014/main" id="{5CB47DB8-75B1-1241-BB55-2D5C41C04A37}"/>
              </a:ext>
            </a:extLst>
          </p:cNvPr>
          <p:cNvPicPr/>
          <p:nvPr/>
        </p:nvPicPr>
        <p:blipFill>
          <a:blip r:embed="rId5" cstate="screen">
            <a:extLst>
              <a:ext uri="{28A0092B-C50C-407E-A947-70E740481C1C}">
                <a14:useLocalDpi xmlns:a14="http://schemas.microsoft.com/office/drawing/2010/main"/>
              </a:ext>
            </a:extLst>
          </a:blip>
          <a:stretch>
            <a:fillRect/>
          </a:stretch>
        </p:blipFill>
        <p:spPr>
          <a:xfrm>
            <a:off x="6727371" y="361047"/>
            <a:ext cx="2470042" cy="1559292"/>
          </a:xfrm>
          <a:prstGeom prst="rect">
            <a:avLst/>
          </a:prstGeom>
        </p:spPr>
      </p:pic>
      <p:sp>
        <p:nvSpPr>
          <p:cNvPr id="6" name="Rectangle 5">
            <a:extLst>
              <a:ext uri="{FF2B5EF4-FFF2-40B4-BE49-F238E27FC236}">
                <a16:creationId xmlns:a16="http://schemas.microsoft.com/office/drawing/2014/main" id="{5EAF3CC0-0E90-8A4A-BF4A-149B3742DC47}"/>
              </a:ext>
            </a:extLst>
          </p:cNvPr>
          <p:cNvSpPr/>
          <p:nvPr/>
        </p:nvSpPr>
        <p:spPr>
          <a:xfrm>
            <a:off x="201881" y="10955"/>
            <a:ext cx="8886173" cy="307777"/>
          </a:xfrm>
          <a:prstGeom prst="rect">
            <a:avLst/>
          </a:prstGeom>
        </p:spPr>
        <p:txBody>
          <a:bodyPr wrap="square">
            <a:spAutoFit/>
          </a:bodyPr>
          <a:lstStyle/>
          <a:p>
            <a:r>
              <a:rPr lang="en-US" sz="1400" b="1">
                <a:latin typeface="Times New Roman" panose="02020603050405020304" pitchFamily="18" charset="0"/>
                <a:cs typeface="Times New Roman" panose="02020603050405020304" pitchFamily="18" charset="0"/>
              </a:rPr>
              <a:t>SRF linac with 15 MV/m accelerating gradient  has major time-dependent effects on the 1.75 MeV electron beam.</a:t>
            </a:r>
          </a:p>
        </p:txBody>
      </p:sp>
      <p:pic>
        <p:nvPicPr>
          <p:cNvPr id="38" name="Picture 37">
            <a:extLst>
              <a:ext uri="{FF2B5EF4-FFF2-40B4-BE49-F238E27FC236}">
                <a16:creationId xmlns:a16="http://schemas.microsoft.com/office/drawing/2014/main" id="{6DBE631B-717D-8540-B1AC-D872D6DAC2F6}"/>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2002629" y="3980220"/>
            <a:ext cx="1022832" cy="1231542"/>
          </a:xfrm>
          <a:prstGeom prst="rect">
            <a:avLst/>
          </a:prstGeom>
        </p:spPr>
      </p:pic>
      <p:sp>
        <p:nvSpPr>
          <p:cNvPr id="39" name="Rectangle 38">
            <a:extLst>
              <a:ext uri="{FF2B5EF4-FFF2-40B4-BE49-F238E27FC236}">
                <a16:creationId xmlns:a16="http://schemas.microsoft.com/office/drawing/2014/main" id="{BC7A3C7F-30C1-5243-86A6-21E336FF9D9D}"/>
              </a:ext>
            </a:extLst>
          </p:cNvPr>
          <p:cNvSpPr/>
          <p:nvPr/>
        </p:nvSpPr>
        <p:spPr>
          <a:xfrm>
            <a:off x="1277032" y="5514451"/>
            <a:ext cx="2876689" cy="53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4E8EEB29-B22B-D342-9FCF-75832A3BB6BB}"/>
              </a:ext>
            </a:extLst>
          </p:cNvPr>
          <p:cNvSpPr/>
          <p:nvPr/>
        </p:nvSpPr>
        <p:spPr>
          <a:xfrm>
            <a:off x="2618040" y="5356383"/>
            <a:ext cx="252751" cy="369333"/>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83099AD1-E539-E44C-A96E-54CF6AC36734}"/>
              </a:ext>
            </a:extLst>
          </p:cNvPr>
          <p:cNvSpPr/>
          <p:nvPr/>
        </p:nvSpPr>
        <p:spPr>
          <a:xfrm>
            <a:off x="2941550" y="5431233"/>
            <a:ext cx="139148" cy="2286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8A77398-F7D3-554E-A38E-9DD9105FDB4C}"/>
              </a:ext>
            </a:extLst>
          </p:cNvPr>
          <p:cNvSpPr/>
          <p:nvPr/>
        </p:nvSpPr>
        <p:spPr>
          <a:xfrm>
            <a:off x="3189170" y="5435812"/>
            <a:ext cx="139148" cy="2286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75E29DF-EA0A-204A-A664-281A6349C13A}"/>
              </a:ext>
            </a:extLst>
          </p:cNvPr>
          <p:cNvSpPr/>
          <p:nvPr/>
        </p:nvSpPr>
        <p:spPr>
          <a:xfrm>
            <a:off x="3455834" y="5428907"/>
            <a:ext cx="139148" cy="2286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Single Corner Rectangle 48">
            <a:extLst>
              <a:ext uri="{FF2B5EF4-FFF2-40B4-BE49-F238E27FC236}">
                <a16:creationId xmlns:a16="http://schemas.microsoft.com/office/drawing/2014/main" id="{F2829AE0-C060-C346-8D87-227DDA847C9A}"/>
              </a:ext>
            </a:extLst>
          </p:cNvPr>
          <p:cNvSpPr/>
          <p:nvPr/>
        </p:nvSpPr>
        <p:spPr>
          <a:xfrm>
            <a:off x="2384959" y="5356383"/>
            <a:ext cx="144346" cy="37364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un 49">
            <a:extLst>
              <a:ext uri="{FF2B5EF4-FFF2-40B4-BE49-F238E27FC236}">
                <a16:creationId xmlns:a16="http://schemas.microsoft.com/office/drawing/2014/main" id="{80A6D0CB-DBBA-3C4B-83BB-3F2D3312C2FD}"/>
              </a:ext>
            </a:extLst>
          </p:cNvPr>
          <p:cNvSpPr/>
          <p:nvPr/>
        </p:nvSpPr>
        <p:spPr>
          <a:xfrm>
            <a:off x="1325582" y="5400385"/>
            <a:ext cx="347870" cy="29513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A84E0FA-2F53-044E-B0EF-5D50B456C429}"/>
              </a:ext>
            </a:extLst>
          </p:cNvPr>
          <p:cNvSpPr txBox="1"/>
          <p:nvPr/>
        </p:nvSpPr>
        <p:spPr>
          <a:xfrm>
            <a:off x="386649" y="3220242"/>
            <a:ext cx="8595360" cy="738664"/>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We have most of the parts, except transverse RF cavity (either build new or re-furbish 500 MHz old cavity), profile monitors system and one beam dump. Such diagnostics with resolution ~ 1 psec could be built in one year and would allow us fine tuning and comprehensive evaluation of electron beam</a:t>
            </a:r>
          </a:p>
        </p:txBody>
      </p:sp>
    </p:spTree>
    <p:extLst>
      <p:ext uri="{BB962C8B-B14F-4D97-AF65-F5344CB8AC3E}">
        <p14:creationId xmlns:p14="http://schemas.microsoft.com/office/powerpoint/2010/main" val="3797951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2-10 10.50.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3550"/>
            <a:ext cx="9144000" cy="2025054"/>
          </a:xfrm>
          <a:prstGeom prst="rect">
            <a:avLst/>
          </a:prstGeom>
        </p:spPr>
      </p:pic>
      <p:pic>
        <p:nvPicPr>
          <p:cNvPr id="6" name="Picture 5" descr="2016-02-10 10.51.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0" y="2542877"/>
            <a:ext cx="9093200" cy="2425700"/>
          </a:xfrm>
          <a:prstGeom prst="rect">
            <a:avLst/>
          </a:prstGeom>
        </p:spPr>
      </p:pic>
      <p:pic>
        <p:nvPicPr>
          <p:cNvPr id="7" name="Picture 6" descr="2016-02-02 16.08.0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 y="5022850"/>
            <a:ext cx="9144000" cy="1816926"/>
          </a:xfrm>
          <a:prstGeom prst="rect">
            <a:avLst/>
          </a:prstGeom>
        </p:spPr>
      </p:pic>
      <p:sp>
        <p:nvSpPr>
          <p:cNvPr id="8" name="Title 1"/>
          <p:cNvSpPr>
            <a:spLocks noGrp="1"/>
          </p:cNvSpPr>
          <p:nvPr>
            <p:ph type="title"/>
          </p:nvPr>
        </p:nvSpPr>
        <p:spPr>
          <a:xfrm>
            <a:off x="2819400" y="-50800"/>
            <a:ext cx="3854450" cy="563562"/>
          </a:xfrm>
        </p:spPr>
        <p:txBody>
          <a:bodyPr>
            <a:normAutofit fontScale="90000"/>
          </a:bodyPr>
          <a:lstStyle/>
          <a:p>
            <a:r>
              <a:rPr lang="en-US" dirty="0">
                <a:latin typeface="Times New Roman"/>
                <a:cs typeface="Times New Roman"/>
              </a:rPr>
              <a:t>Panoramic views</a:t>
            </a:r>
          </a:p>
        </p:txBody>
      </p:sp>
      <p:sp>
        <p:nvSpPr>
          <p:cNvPr id="2" name="Rectangle 1">
            <a:extLst>
              <a:ext uri="{FF2B5EF4-FFF2-40B4-BE49-F238E27FC236}">
                <a16:creationId xmlns:a16="http://schemas.microsoft.com/office/drawing/2014/main" id="{1276DBA9-178D-484E-AD56-B6E5FE61BB86}"/>
              </a:ext>
            </a:extLst>
          </p:cNvPr>
          <p:cNvSpPr/>
          <p:nvPr/>
        </p:nvSpPr>
        <p:spPr>
          <a:xfrm>
            <a:off x="4746625" y="573385"/>
            <a:ext cx="998991" cy="369332"/>
          </a:xfrm>
          <a:prstGeom prst="rect">
            <a:avLst/>
          </a:prstGeom>
        </p:spPr>
        <p:txBody>
          <a:bodyPr wrap="none">
            <a:spAutoFit/>
          </a:bodyPr>
          <a:lstStyle/>
          <a:p>
            <a:r>
              <a:rPr lang="en-US" dirty="0">
                <a:solidFill>
                  <a:srgbClr val="FF0000"/>
                </a:solidFill>
                <a:latin typeface="Times New Roman"/>
                <a:cs typeface="Times New Roman"/>
              </a:rPr>
              <a:t>SRF gun</a:t>
            </a:r>
            <a:endParaRPr lang="en-US" dirty="0">
              <a:solidFill>
                <a:srgbClr val="FF0000"/>
              </a:solidFill>
            </a:endParaRPr>
          </a:p>
        </p:txBody>
      </p:sp>
      <p:sp>
        <p:nvSpPr>
          <p:cNvPr id="9" name="Rectangle 8">
            <a:extLst>
              <a:ext uri="{FF2B5EF4-FFF2-40B4-BE49-F238E27FC236}">
                <a16:creationId xmlns:a16="http://schemas.microsoft.com/office/drawing/2014/main" id="{6358A2BC-9640-4547-9664-573E43AFF4B9}"/>
              </a:ext>
            </a:extLst>
          </p:cNvPr>
          <p:cNvSpPr/>
          <p:nvPr/>
        </p:nvSpPr>
        <p:spPr>
          <a:xfrm>
            <a:off x="28575" y="415627"/>
            <a:ext cx="1864613" cy="369332"/>
          </a:xfrm>
          <a:prstGeom prst="rect">
            <a:avLst/>
          </a:prstGeom>
        </p:spPr>
        <p:txBody>
          <a:bodyPr wrap="none">
            <a:spAutoFit/>
          </a:bodyPr>
          <a:lstStyle/>
          <a:p>
            <a:r>
              <a:rPr lang="en-US" dirty="0">
                <a:solidFill>
                  <a:srgbClr val="FF0000"/>
                </a:solidFill>
                <a:latin typeface="Times New Roman"/>
                <a:cs typeface="Times New Roman"/>
              </a:rPr>
              <a:t>500 MHz cavities</a:t>
            </a:r>
            <a:endParaRPr lang="en-US" dirty="0">
              <a:solidFill>
                <a:srgbClr val="FF0000"/>
              </a:solidFill>
            </a:endParaRPr>
          </a:p>
        </p:txBody>
      </p:sp>
      <p:sp>
        <p:nvSpPr>
          <p:cNvPr id="10" name="Rectangle 9">
            <a:extLst>
              <a:ext uri="{FF2B5EF4-FFF2-40B4-BE49-F238E27FC236}">
                <a16:creationId xmlns:a16="http://schemas.microsoft.com/office/drawing/2014/main" id="{DDCC733A-7F33-2D47-AE01-F29891E74EA2}"/>
              </a:ext>
            </a:extLst>
          </p:cNvPr>
          <p:cNvSpPr/>
          <p:nvPr/>
        </p:nvSpPr>
        <p:spPr>
          <a:xfrm rot="16200000">
            <a:off x="2096388" y="1476155"/>
            <a:ext cx="1204176" cy="369332"/>
          </a:xfrm>
          <a:prstGeom prst="rect">
            <a:avLst/>
          </a:prstGeom>
        </p:spPr>
        <p:txBody>
          <a:bodyPr wrap="none">
            <a:spAutoFit/>
          </a:bodyPr>
          <a:lstStyle/>
          <a:p>
            <a:r>
              <a:rPr lang="en-US" dirty="0">
                <a:solidFill>
                  <a:srgbClr val="FF0000"/>
                </a:solidFill>
                <a:latin typeface="Times New Roman"/>
                <a:cs typeface="Times New Roman"/>
              </a:rPr>
              <a:t>Laser table</a:t>
            </a:r>
            <a:endParaRPr lang="en-US" dirty="0">
              <a:solidFill>
                <a:srgbClr val="FF0000"/>
              </a:solidFill>
            </a:endParaRPr>
          </a:p>
        </p:txBody>
      </p:sp>
      <p:sp>
        <p:nvSpPr>
          <p:cNvPr id="11" name="Rectangle 10">
            <a:extLst>
              <a:ext uri="{FF2B5EF4-FFF2-40B4-BE49-F238E27FC236}">
                <a16:creationId xmlns:a16="http://schemas.microsoft.com/office/drawing/2014/main" id="{20DFFD0B-56B7-4C4F-B73E-FFAD767316CB}"/>
              </a:ext>
            </a:extLst>
          </p:cNvPr>
          <p:cNvSpPr/>
          <p:nvPr/>
        </p:nvSpPr>
        <p:spPr>
          <a:xfrm>
            <a:off x="2698476" y="3002954"/>
            <a:ext cx="761747" cy="369332"/>
          </a:xfrm>
          <a:prstGeom prst="rect">
            <a:avLst/>
          </a:prstGeom>
        </p:spPr>
        <p:txBody>
          <a:bodyPr wrap="none">
            <a:spAutoFit/>
          </a:bodyPr>
          <a:lstStyle/>
          <a:p>
            <a:r>
              <a:rPr lang="en-US" dirty="0">
                <a:solidFill>
                  <a:srgbClr val="FF0000"/>
                </a:solidFill>
                <a:latin typeface="Times New Roman"/>
                <a:cs typeface="Times New Roman"/>
              </a:rPr>
              <a:t>LEBT</a:t>
            </a:r>
            <a:endParaRPr lang="en-US" dirty="0">
              <a:solidFill>
                <a:srgbClr val="FF0000"/>
              </a:solidFill>
            </a:endParaRPr>
          </a:p>
        </p:txBody>
      </p:sp>
      <p:sp>
        <p:nvSpPr>
          <p:cNvPr id="12" name="Rectangle 11">
            <a:extLst>
              <a:ext uri="{FF2B5EF4-FFF2-40B4-BE49-F238E27FC236}">
                <a16:creationId xmlns:a16="http://schemas.microsoft.com/office/drawing/2014/main" id="{89277CA5-2A54-7B44-BC42-91F9D620A8C0}"/>
              </a:ext>
            </a:extLst>
          </p:cNvPr>
          <p:cNvSpPr/>
          <p:nvPr/>
        </p:nvSpPr>
        <p:spPr>
          <a:xfrm>
            <a:off x="545826" y="3574236"/>
            <a:ext cx="1101584" cy="369332"/>
          </a:xfrm>
          <a:prstGeom prst="rect">
            <a:avLst/>
          </a:prstGeom>
        </p:spPr>
        <p:txBody>
          <a:bodyPr wrap="none">
            <a:spAutoFit/>
          </a:bodyPr>
          <a:lstStyle/>
          <a:p>
            <a:r>
              <a:rPr lang="en-US" dirty="0">
                <a:solidFill>
                  <a:srgbClr val="FF0000"/>
                </a:solidFill>
                <a:latin typeface="Times New Roman"/>
                <a:cs typeface="Times New Roman"/>
              </a:rPr>
              <a:t>SRF </a:t>
            </a:r>
            <a:r>
              <a:rPr lang="en-US" dirty="0" err="1">
                <a:solidFill>
                  <a:srgbClr val="FF0000"/>
                </a:solidFill>
                <a:latin typeface="Times New Roman"/>
                <a:cs typeface="Times New Roman"/>
              </a:rPr>
              <a:t>linac</a:t>
            </a:r>
            <a:endParaRPr lang="en-US" dirty="0">
              <a:solidFill>
                <a:srgbClr val="FF0000"/>
              </a:solidFill>
            </a:endParaRPr>
          </a:p>
        </p:txBody>
      </p:sp>
      <p:sp>
        <p:nvSpPr>
          <p:cNvPr id="13" name="Rectangle 12">
            <a:extLst>
              <a:ext uri="{FF2B5EF4-FFF2-40B4-BE49-F238E27FC236}">
                <a16:creationId xmlns:a16="http://schemas.microsoft.com/office/drawing/2014/main" id="{ECB6902A-59ED-3349-96D5-4C2FF02611D0}"/>
              </a:ext>
            </a:extLst>
          </p:cNvPr>
          <p:cNvSpPr/>
          <p:nvPr/>
        </p:nvSpPr>
        <p:spPr>
          <a:xfrm>
            <a:off x="592581" y="5999936"/>
            <a:ext cx="1864613" cy="369332"/>
          </a:xfrm>
          <a:prstGeom prst="rect">
            <a:avLst/>
          </a:prstGeom>
        </p:spPr>
        <p:txBody>
          <a:bodyPr wrap="none">
            <a:spAutoFit/>
          </a:bodyPr>
          <a:lstStyle/>
          <a:p>
            <a:r>
              <a:rPr lang="en-US" dirty="0">
                <a:solidFill>
                  <a:srgbClr val="FF0000"/>
                </a:solidFill>
                <a:latin typeface="Times New Roman"/>
                <a:cs typeface="Times New Roman"/>
              </a:rPr>
              <a:t>RHIC DX magnet</a:t>
            </a:r>
            <a:endParaRPr lang="en-US" dirty="0">
              <a:solidFill>
                <a:srgbClr val="FF0000"/>
              </a:solidFill>
            </a:endParaRPr>
          </a:p>
        </p:txBody>
      </p:sp>
      <p:sp>
        <p:nvSpPr>
          <p:cNvPr id="14" name="Rectangle 13">
            <a:extLst>
              <a:ext uri="{FF2B5EF4-FFF2-40B4-BE49-F238E27FC236}">
                <a16:creationId xmlns:a16="http://schemas.microsoft.com/office/drawing/2014/main" id="{89272276-3294-8542-A280-23CBDDBDBC4B}"/>
              </a:ext>
            </a:extLst>
          </p:cNvPr>
          <p:cNvSpPr/>
          <p:nvPr/>
        </p:nvSpPr>
        <p:spPr>
          <a:xfrm>
            <a:off x="6350" y="5153746"/>
            <a:ext cx="1762021" cy="369332"/>
          </a:xfrm>
          <a:prstGeom prst="rect">
            <a:avLst/>
          </a:prstGeom>
        </p:spPr>
        <p:txBody>
          <a:bodyPr wrap="none">
            <a:spAutoFit/>
          </a:bodyPr>
          <a:lstStyle/>
          <a:p>
            <a:r>
              <a:rPr lang="en-US" dirty="0" err="1">
                <a:solidFill>
                  <a:srgbClr val="FF0000"/>
                </a:solidFill>
                <a:latin typeface="Times New Roman"/>
                <a:cs typeface="Times New Roman"/>
              </a:rPr>
              <a:t>CeC</a:t>
            </a:r>
            <a:r>
              <a:rPr lang="en-US" dirty="0">
                <a:solidFill>
                  <a:srgbClr val="FF0000"/>
                </a:solidFill>
                <a:latin typeface="Times New Roman"/>
                <a:cs typeface="Times New Roman"/>
              </a:rPr>
              <a:t> </a:t>
            </a:r>
            <a:r>
              <a:rPr lang="en-US" dirty="0" err="1">
                <a:solidFill>
                  <a:srgbClr val="FF0000"/>
                </a:solidFill>
                <a:latin typeface="Times New Roman"/>
                <a:cs typeface="Times New Roman"/>
              </a:rPr>
              <a:t>cryo</a:t>
            </a:r>
            <a:r>
              <a:rPr lang="en-US" dirty="0">
                <a:solidFill>
                  <a:srgbClr val="FF0000"/>
                </a:solidFill>
                <a:latin typeface="Times New Roman"/>
                <a:cs typeface="Times New Roman"/>
              </a:rPr>
              <a:t> system</a:t>
            </a:r>
            <a:endParaRPr lang="en-US" dirty="0">
              <a:solidFill>
                <a:srgbClr val="FF0000"/>
              </a:solidFill>
            </a:endParaRPr>
          </a:p>
        </p:txBody>
      </p:sp>
      <p:sp>
        <p:nvSpPr>
          <p:cNvPr id="15" name="Rectangle 14">
            <a:extLst>
              <a:ext uri="{FF2B5EF4-FFF2-40B4-BE49-F238E27FC236}">
                <a16:creationId xmlns:a16="http://schemas.microsoft.com/office/drawing/2014/main" id="{690381DD-9486-CF41-9F3C-D13AC4018E48}"/>
              </a:ext>
            </a:extLst>
          </p:cNvPr>
          <p:cNvSpPr/>
          <p:nvPr/>
        </p:nvSpPr>
        <p:spPr>
          <a:xfrm>
            <a:off x="4645025" y="5815270"/>
            <a:ext cx="1293944" cy="369332"/>
          </a:xfrm>
          <a:prstGeom prst="rect">
            <a:avLst/>
          </a:prstGeom>
        </p:spPr>
        <p:txBody>
          <a:bodyPr wrap="none">
            <a:spAutoFit/>
          </a:bodyPr>
          <a:lstStyle/>
          <a:p>
            <a:r>
              <a:rPr lang="en-US" dirty="0" err="1">
                <a:solidFill>
                  <a:srgbClr val="FF0000"/>
                </a:solidFill>
                <a:latin typeface="Times New Roman"/>
                <a:cs typeface="Times New Roman"/>
              </a:rPr>
              <a:t>CeC</a:t>
            </a:r>
            <a:r>
              <a:rPr lang="en-US" dirty="0">
                <a:solidFill>
                  <a:srgbClr val="FF0000"/>
                </a:solidFill>
                <a:latin typeface="Times New Roman"/>
                <a:cs typeface="Times New Roman"/>
              </a:rPr>
              <a:t> system</a:t>
            </a:r>
            <a:endParaRPr lang="en-US" dirty="0">
              <a:solidFill>
                <a:srgbClr val="FF0000"/>
              </a:solidFill>
            </a:endParaRPr>
          </a:p>
        </p:txBody>
      </p:sp>
      <p:sp>
        <p:nvSpPr>
          <p:cNvPr id="16" name="Rectangle 15">
            <a:extLst>
              <a:ext uri="{FF2B5EF4-FFF2-40B4-BE49-F238E27FC236}">
                <a16:creationId xmlns:a16="http://schemas.microsoft.com/office/drawing/2014/main" id="{01F0C1D8-8CF7-E644-9511-D7A858E09181}"/>
              </a:ext>
            </a:extLst>
          </p:cNvPr>
          <p:cNvSpPr/>
          <p:nvPr/>
        </p:nvSpPr>
        <p:spPr>
          <a:xfrm rot="20543518">
            <a:off x="7798938" y="5926531"/>
            <a:ext cx="1305165" cy="276999"/>
          </a:xfrm>
          <a:prstGeom prst="rect">
            <a:avLst/>
          </a:prstGeom>
        </p:spPr>
        <p:txBody>
          <a:bodyPr wrap="none">
            <a:spAutoFit/>
          </a:bodyPr>
          <a:lstStyle/>
          <a:p>
            <a:r>
              <a:rPr lang="en-US" sz="1200" dirty="0">
                <a:solidFill>
                  <a:srgbClr val="FF0000"/>
                </a:solidFill>
                <a:latin typeface="Times New Roman"/>
                <a:cs typeface="Times New Roman"/>
              </a:rPr>
              <a:t>RHIC DX magnet</a:t>
            </a:r>
            <a:endParaRPr lang="en-US" sz="1200" dirty="0">
              <a:solidFill>
                <a:srgbClr val="FF0000"/>
              </a:solidFill>
            </a:endParaRPr>
          </a:p>
        </p:txBody>
      </p:sp>
    </p:spTree>
    <p:extLst>
      <p:ext uri="{BB962C8B-B14F-4D97-AF65-F5344CB8AC3E}">
        <p14:creationId xmlns:p14="http://schemas.microsoft.com/office/powerpoint/2010/main" val="417039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66" y="60087"/>
            <a:ext cx="4404819" cy="701427"/>
          </a:xfrm>
        </p:spPr>
        <p:txBody>
          <a:bodyPr/>
          <a:lstStyle/>
          <a:p>
            <a:r>
              <a:rPr lang="en-US">
                <a:solidFill>
                  <a:srgbClr val="0432FF"/>
                </a:solidFill>
                <a:latin typeface="Times New Roman" panose="02020603050405020304" pitchFamily="18" charset="0"/>
                <a:cs typeface="Times New Roman" panose="02020603050405020304" pitchFamily="18" charset="0"/>
              </a:rPr>
              <a:t>113 MHz SRF Gun</a:t>
            </a:r>
          </a:p>
        </p:txBody>
      </p:sp>
      <p:pic>
        <p:nvPicPr>
          <p:cNvPr id="23" name="Picture 22">
            <a:extLst>
              <a:ext uri="{FF2B5EF4-FFF2-40B4-BE49-F238E27FC236}">
                <a16:creationId xmlns:a16="http://schemas.microsoft.com/office/drawing/2014/main" id="{2593BE6B-C062-854F-B8A4-BDAE5440B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169"/>
            <a:ext cx="6069647" cy="2076640"/>
          </a:xfrm>
          <a:prstGeom prst="rect">
            <a:avLst/>
          </a:prstGeom>
        </p:spPr>
      </p:pic>
      <p:sp>
        <p:nvSpPr>
          <p:cNvPr id="24" name="TextBox 23">
            <a:extLst>
              <a:ext uri="{FF2B5EF4-FFF2-40B4-BE49-F238E27FC236}">
                <a16:creationId xmlns:a16="http://schemas.microsoft.com/office/drawing/2014/main" id="{D2792AD0-E838-A44D-A498-4EE21F394432}"/>
              </a:ext>
            </a:extLst>
          </p:cNvPr>
          <p:cNvSpPr txBox="1"/>
          <p:nvPr/>
        </p:nvSpPr>
        <p:spPr>
          <a:xfrm>
            <a:off x="1694589" y="627827"/>
            <a:ext cx="457176" cy="276999"/>
          </a:xfrm>
          <a:prstGeom prst="rect">
            <a:avLst/>
          </a:prstGeom>
          <a:noFill/>
        </p:spPr>
        <p:txBody>
          <a:bodyPr wrap="none" rtlCol="0">
            <a:spAutoFit/>
          </a:bodyPr>
          <a:lstStyle/>
          <a:p>
            <a:r>
              <a:rPr lang="en-US" sz="1200">
                <a:latin typeface="Times New Roman" panose="02020603050405020304" pitchFamily="18" charset="0"/>
                <a:cs typeface="Times New Roman" panose="02020603050405020304" pitchFamily="18" charset="0"/>
              </a:rPr>
              <a:t>FPC</a:t>
            </a:r>
          </a:p>
        </p:txBody>
      </p:sp>
      <p:cxnSp>
        <p:nvCxnSpPr>
          <p:cNvPr id="27" name="Straight Arrow Connector 26">
            <a:extLst>
              <a:ext uri="{FF2B5EF4-FFF2-40B4-BE49-F238E27FC236}">
                <a16:creationId xmlns:a16="http://schemas.microsoft.com/office/drawing/2014/main" id="{E9AD7F41-66CD-584D-8958-EFE402E6B882}"/>
              </a:ext>
            </a:extLst>
          </p:cNvPr>
          <p:cNvCxnSpPr>
            <a:cxnSpLocks/>
          </p:cNvCxnSpPr>
          <p:nvPr/>
        </p:nvCxnSpPr>
        <p:spPr>
          <a:xfrm>
            <a:off x="1929601" y="913965"/>
            <a:ext cx="244375" cy="1038320"/>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43C3009-8ED5-8145-8031-FDB19821116A}"/>
              </a:ext>
            </a:extLst>
          </p:cNvPr>
          <p:cNvSpPr txBox="1"/>
          <p:nvPr/>
        </p:nvSpPr>
        <p:spPr>
          <a:xfrm>
            <a:off x="757379" y="702213"/>
            <a:ext cx="732893" cy="276999"/>
          </a:xfrm>
          <a:prstGeom prst="rect">
            <a:avLst/>
          </a:prstGeom>
          <a:noFill/>
        </p:spPr>
        <p:txBody>
          <a:bodyPr wrap="none" rtlCol="0">
            <a:spAutoFit/>
          </a:bodyPr>
          <a:lstStyle/>
          <a:p>
            <a:r>
              <a:rPr lang="en-US" sz="1200">
                <a:latin typeface="Times New Roman" panose="02020603050405020304" pitchFamily="18" charset="0"/>
                <a:cs typeface="Times New Roman" panose="02020603050405020304" pitchFamily="18" charset="0"/>
              </a:rPr>
              <a:t>Solenoid</a:t>
            </a:r>
          </a:p>
        </p:txBody>
      </p:sp>
      <p:cxnSp>
        <p:nvCxnSpPr>
          <p:cNvPr id="31" name="Straight Arrow Connector 30">
            <a:extLst>
              <a:ext uri="{FF2B5EF4-FFF2-40B4-BE49-F238E27FC236}">
                <a16:creationId xmlns:a16="http://schemas.microsoft.com/office/drawing/2014/main" id="{699C6FF2-29D3-B949-AA0C-7F41DCA33714}"/>
              </a:ext>
            </a:extLst>
          </p:cNvPr>
          <p:cNvCxnSpPr>
            <a:cxnSpLocks/>
            <a:stCxn id="29" idx="2"/>
          </p:cNvCxnSpPr>
          <p:nvPr/>
        </p:nvCxnSpPr>
        <p:spPr>
          <a:xfrm>
            <a:off x="1123826" y="979212"/>
            <a:ext cx="570763" cy="812278"/>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F5911E2-A2D7-6B4B-9100-8794F5D361CB}"/>
              </a:ext>
            </a:extLst>
          </p:cNvPr>
          <p:cNvSpPr txBox="1"/>
          <p:nvPr/>
        </p:nvSpPr>
        <p:spPr>
          <a:xfrm>
            <a:off x="6099408" y="60087"/>
            <a:ext cx="3017173" cy="2677656"/>
          </a:xfrm>
          <a:prstGeom prst="rect">
            <a:avLst/>
          </a:prstGeom>
          <a:noFill/>
        </p:spPr>
        <p:txBody>
          <a:bodyPr wrap="none" rtlCol="0">
            <a:spAutoFit/>
          </a:bodyPr>
          <a:lstStyle/>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Quarter wave design</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Operates at 4.2ºK</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Cathode is at room temperature</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Stalk is RF choke and field pick-up</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Manual coarse tuners</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FPC serves as fine tuner</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Operational CW voltage 1.25 MV</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Maximum charge 10.7 </a:t>
            </a:r>
            <a:r>
              <a:rPr lang="en-US" sz="1400" err="1">
                <a:solidFill>
                  <a:srgbClr val="FF0000"/>
                </a:solidFill>
                <a:latin typeface="Times New Roman" panose="02020603050405020304" pitchFamily="18" charset="0"/>
                <a:cs typeface="Times New Roman" panose="02020603050405020304" pitchFamily="18" charset="0"/>
              </a:rPr>
              <a:t>nC</a:t>
            </a:r>
            <a:endParaRPr lang="en-US" sz="140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Dark current &lt; 1nA</a:t>
            </a:r>
          </a:p>
          <a:p>
            <a:pPr marL="285750"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Very low normalized emittance</a:t>
            </a:r>
          </a:p>
          <a:p>
            <a:pPr marL="742950" lvl="1"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0.15 mm </a:t>
            </a:r>
            <a:r>
              <a:rPr lang="en-US" sz="1400" err="1">
                <a:solidFill>
                  <a:srgbClr val="FF0000"/>
                </a:solidFill>
                <a:latin typeface="Times New Roman" panose="02020603050405020304" pitchFamily="18" charset="0"/>
                <a:cs typeface="Times New Roman" panose="02020603050405020304" pitchFamily="18" charset="0"/>
              </a:rPr>
              <a:t>mrad</a:t>
            </a:r>
            <a:r>
              <a:rPr lang="en-US" sz="1400">
                <a:solidFill>
                  <a:srgbClr val="FF0000"/>
                </a:solidFill>
                <a:latin typeface="Times New Roman" panose="02020603050405020304" pitchFamily="18" charset="0"/>
                <a:cs typeface="Times New Roman" panose="02020603050405020304" pitchFamily="18" charset="0"/>
              </a:rPr>
              <a:t> at 100 </a:t>
            </a:r>
            <a:r>
              <a:rPr lang="en-US" sz="1400" err="1">
                <a:solidFill>
                  <a:srgbClr val="FF0000"/>
                </a:solidFill>
                <a:latin typeface="Times New Roman" panose="02020603050405020304" pitchFamily="18" charset="0"/>
                <a:cs typeface="Times New Roman" panose="02020603050405020304" pitchFamily="18" charset="0"/>
              </a:rPr>
              <a:t>pC</a:t>
            </a:r>
            <a:endParaRPr lang="en-US" sz="1400">
              <a:solidFill>
                <a:srgbClr val="FF0000"/>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a:solidFill>
                  <a:srgbClr val="FF0000"/>
                </a:solidFill>
                <a:latin typeface="Times New Roman" panose="02020603050405020304" pitchFamily="18" charset="0"/>
                <a:cs typeface="Times New Roman" panose="02020603050405020304" pitchFamily="18" charset="0"/>
              </a:rPr>
              <a:t>0.35 mm </a:t>
            </a:r>
            <a:r>
              <a:rPr lang="en-US" sz="1400" err="1">
                <a:solidFill>
                  <a:srgbClr val="FF0000"/>
                </a:solidFill>
                <a:latin typeface="Times New Roman" panose="02020603050405020304" pitchFamily="18" charset="0"/>
                <a:cs typeface="Times New Roman" panose="02020603050405020304" pitchFamily="18" charset="0"/>
              </a:rPr>
              <a:t>mrad</a:t>
            </a:r>
            <a:r>
              <a:rPr lang="en-US" sz="1400">
                <a:solidFill>
                  <a:srgbClr val="FF0000"/>
                </a:solidFill>
                <a:latin typeface="Times New Roman" panose="02020603050405020304" pitchFamily="18" charset="0"/>
                <a:cs typeface="Times New Roman" panose="02020603050405020304" pitchFamily="18" charset="0"/>
              </a:rPr>
              <a:t> at 600 </a:t>
            </a:r>
            <a:r>
              <a:rPr lang="en-US" sz="1400" err="1">
                <a:solidFill>
                  <a:srgbClr val="FF0000"/>
                </a:solidFill>
                <a:latin typeface="Times New Roman" panose="02020603050405020304" pitchFamily="18" charset="0"/>
                <a:cs typeface="Times New Roman" panose="02020603050405020304" pitchFamily="18" charset="0"/>
              </a:rPr>
              <a:t>pC</a:t>
            </a:r>
            <a:endParaRPr lang="en-US" sz="1400">
              <a:solidFill>
                <a:srgbClr val="FF0000"/>
              </a:solidFill>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CDC986A9-085D-0A49-80E7-DF57986570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30" y="3325395"/>
            <a:ext cx="2500409" cy="1944098"/>
          </a:xfrm>
          <a:prstGeom prst="rect">
            <a:avLst/>
          </a:prstGeom>
        </p:spPr>
      </p:pic>
      <p:pic>
        <p:nvPicPr>
          <p:cNvPr id="13" name="Picture 12">
            <a:extLst>
              <a:ext uri="{FF2B5EF4-FFF2-40B4-BE49-F238E27FC236}">
                <a16:creationId xmlns:a16="http://schemas.microsoft.com/office/drawing/2014/main" id="{7D2457B8-723C-FE4D-808A-52320F891A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4621" y="4106165"/>
            <a:ext cx="2879168" cy="2497593"/>
          </a:xfrm>
          <a:prstGeom prst="rect">
            <a:avLst/>
          </a:prstGeom>
        </p:spPr>
      </p:pic>
      <p:pic>
        <p:nvPicPr>
          <p:cNvPr id="15" name="Picture 14">
            <a:extLst>
              <a:ext uri="{FF2B5EF4-FFF2-40B4-BE49-F238E27FC236}">
                <a16:creationId xmlns:a16="http://schemas.microsoft.com/office/drawing/2014/main" id="{FA7D0F28-2C5B-B841-B01A-A12C8E554E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6196" y="2907107"/>
            <a:ext cx="3245676" cy="1898415"/>
          </a:xfrm>
          <a:prstGeom prst="rect">
            <a:avLst/>
          </a:prstGeom>
        </p:spPr>
      </p:pic>
      <p:pic>
        <p:nvPicPr>
          <p:cNvPr id="17" name="Picture 16">
            <a:extLst>
              <a:ext uri="{FF2B5EF4-FFF2-40B4-BE49-F238E27FC236}">
                <a16:creationId xmlns:a16="http://schemas.microsoft.com/office/drawing/2014/main" id="{C42B4F76-BEC8-7D4C-AA61-06DBC52EDC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flipV="1">
            <a:off x="4167802" y="2347749"/>
            <a:ext cx="1210184" cy="1045838"/>
          </a:xfrm>
          <a:prstGeom prst="rect">
            <a:avLst/>
          </a:prstGeom>
        </p:spPr>
      </p:pic>
      <p:pic>
        <p:nvPicPr>
          <p:cNvPr id="18" name="Picture 17">
            <a:extLst>
              <a:ext uri="{FF2B5EF4-FFF2-40B4-BE49-F238E27FC236}">
                <a16:creationId xmlns:a16="http://schemas.microsoft.com/office/drawing/2014/main" id="{37C6AD2E-06FD-8B4C-A5FA-F5A98801FB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516539" y="2587949"/>
            <a:ext cx="1520752" cy="1168534"/>
          </a:xfrm>
          <a:prstGeom prst="rect">
            <a:avLst/>
          </a:prstGeom>
        </p:spPr>
      </p:pic>
      <p:sp>
        <p:nvSpPr>
          <p:cNvPr id="19" name="Rectangle 18">
            <a:extLst>
              <a:ext uri="{FF2B5EF4-FFF2-40B4-BE49-F238E27FC236}">
                <a16:creationId xmlns:a16="http://schemas.microsoft.com/office/drawing/2014/main" id="{E13332DD-9028-C646-BDE6-52C608EB79BF}"/>
              </a:ext>
            </a:extLst>
          </p:cNvPr>
          <p:cNvSpPr/>
          <p:nvPr/>
        </p:nvSpPr>
        <p:spPr>
          <a:xfrm>
            <a:off x="73872" y="5193293"/>
            <a:ext cx="2832800" cy="1569660"/>
          </a:xfrm>
          <a:prstGeom prst="rect">
            <a:avLst/>
          </a:prstGeom>
        </p:spPr>
        <p:txBody>
          <a:bodyPr wrap="square">
            <a:spAutoFit/>
          </a:bodyPr>
          <a:lstStyle/>
          <a:p>
            <a:r>
              <a:rPr lang="en-US" sz="1200" i="1">
                <a:latin typeface="Times New Roman" panose="02020603050405020304" pitchFamily="18" charset="0"/>
                <a:cs typeface="Times New Roman" panose="02020603050405020304" pitchFamily="18" charset="0"/>
              </a:rPr>
              <a:t>Gun energy: 1.25 MV </a:t>
            </a:r>
          </a:p>
          <a:p>
            <a:r>
              <a:rPr lang="en-US" sz="1200" i="1">
                <a:latin typeface="Times New Roman" panose="02020603050405020304" pitchFamily="18" charset="0"/>
                <a:cs typeface="Times New Roman" panose="02020603050405020304" pitchFamily="18" charset="0"/>
              </a:rPr>
              <a:t>Laser spot on cathode </a:t>
            </a:r>
            <a:r>
              <a:rPr lang="en-US" sz="1200" i="1" err="1">
                <a:latin typeface="Times New Roman" panose="02020603050405020304" pitchFamily="18" charset="0"/>
                <a:cs typeface="Times New Roman" panose="02020603050405020304" pitchFamily="18" charset="0"/>
              </a:rPr>
              <a:t>r.m.s.</a:t>
            </a:r>
            <a:r>
              <a:rPr lang="en-US" sz="1200" i="1">
                <a:latin typeface="Times New Roman" panose="02020603050405020304" pitchFamily="18" charset="0"/>
                <a:cs typeface="Times New Roman" panose="02020603050405020304" pitchFamily="18" charset="0"/>
              </a:rPr>
              <a:t> size: 0.8mm (3.2 mm diameter)</a:t>
            </a:r>
          </a:p>
          <a:p>
            <a:r>
              <a:rPr lang="en-US" sz="1200" i="1">
                <a:latin typeface="Times New Roman" panose="02020603050405020304" pitchFamily="18" charset="0"/>
                <a:cs typeface="Times New Roman" panose="02020603050405020304" pitchFamily="18" charset="0"/>
              </a:rPr>
              <a:t>Bunch charge: 600 </a:t>
            </a:r>
            <a:r>
              <a:rPr lang="en-US" sz="1200" i="1" err="1">
                <a:latin typeface="Times New Roman" panose="02020603050405020304" pitchFamily="18" charset="0"/>
                <a:cs typeface="Times New Roman" panose="02020603050405020304" pitchFamily="18" charset="0"/>
              </a:rPr>
              <a:t>pC</a:t>
            </a:r>
            <a:r>
              <a:rPr lang="en-US" sz="1200" i="1">
                <a:latin typeface="Times New Roman" panose="02020603050405020304" pitchFamily="18" charset="0"/>
                <a:cs typeface="Times New Roman" panose="02020603050405020304" pitchFamily="18" charset="0"/>
              </a:rPr>
              <a:t> </a:t>
            </a:r>
          </a:p>
          <a:p>
            <a:r>
              <a:rPr lang="en-US" sz="1200" i="1">
                <a:latin typeface="Times New Roman" panose="02020603050405020304" pitchFamily="18" charset="0"/>
                <a:cs typeface="Times New Roman" panose="02020603050405020304" pitchFamily="18" charset="0"/>
              </a:rPr>
              <a:t>Bunch length: 400 </a:t>
            </a:r>
            <a:r>
              <a:rPr lang="en-US" sz="1200" i="1" err="1">
                <a:latin typeface="Times New Roman" panose="02020603050405020304" pitchFamily="18" charset="0"/>
                <a:cs typeface="Times New Roman" panose="02020603050405020304" pitchFamily="18" charset="0"/>
              </a:rPr>
              <a:t>ps</a:t>
            </a:r>
            <a:endParaRPr lang="en-US" sz="1200" i="1">
              <a:latin typeface="Times New Roman" panose="02020603050405020304" pitchFamily="18" charset="0"/>
              <a:cs typeface="Times New Roman" panose="02020603050405020304" pitchFamily="18" charset="0"/>
            </a:endParaRPr>
          </a:p>
          <a:p>
            <a:r>
              <a:rPr lang="en-US" sz="1200" i="1">
                <a:latin typeface="Times New Roman" panose="02020603050405020304" pitchFamily="18" charset="0"/>
                <a:cs typeface="Times New Roman" panose="02020603050405020304" pitchFamily="18" charset="0"/>
              </a:rPr>
              <a:t>Gun solenoid: 8.6 A</a:t>
            </a:r>
          </a:p>
          <a:p>
            <a:r>
              <a:rPr lang="en-US" sz="1200" i="1">
                <a:latin typeface="Times New Roman" panose="02020603050405020304" pitchFamily="18" charset="0"/>
                <a:cs typeface="Times New Roman" panose="02020603050405020304" pitchFamily="18" charset="0"/>
              </a:rPr>
              <a:t>LEBT1 solenoid varied from -7 to -1 A (left) and 1 to 7 A (right)</a:t>
            </a:r>
          </a:p>
        </p:txBody>
      </p:sp>
      <p:pic>
        <p:nvPicPr>
          <p:cNvPr id="21" name="Picture 20">
            <a:extLst>
              <a:ext uri="{FF2B5EF4-FFF2-40B4-BE49-F238E27FC236}">
                <a16:creationId xmlns:a16="http://schemas.microsoft.com/office/drawing/2014/main" id="{A6A48563-088E-6C4F-9B74-B78C2495CFE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66196" y="4898140"/>
            <a:ext cx="3245676" cy="1858913"/>
          </a:xfrm>
          <a:prstGeom prst="rect">
            <a:avLst/>
          </a:prstGeom>
        </p:spPr>
      </p:pic>
      <p:sp>
        <p:nvSpPr>
          <p:cNvPr id="3" name="Rectangle 2">
            <a:extLst>
              <a:ext uri="{FF2B5EF4-FFF2-40B4-BE49-F238E27FC236}">
                <a16:creationId xmlns:a16="http://schemas.microsoft.com/office/drawing/2014/main" id="{47A433B2-CDC6-9B44-B0C1-6811B7C98B01}"/>
              </a:ext>
            </a:extLst>
          </p:cNvPr>
          <p:cNvSpPr/>
          <p:nvPr/>
        </p:nvSpPr>
        <p:spPr>
          <a:xfrm>
            <a:off x="3260785" y="3806137"/>
            <a:ext cx="1738617"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GPT simulations</a:t>
            </a:r>
          </a:p>
        </p:txBody>
      </p:sp>
      <p:sp>
        <p:nvSpPr>
          <p:cNvPr id="22" name="Rectangle 21">
            <a:extLst>
              <a:ext uri="{FF2B5EF4-FFF2-40B4-BE49-F238E27FC236}">
                <a16:creationId xmlns:a16="http://schemas.microsoft.com/office/drawing/2014/main" id="{2EEB9244-8E81-994A-8680-58981D34C41D}"/>
              </a:ext>
            </a:extLst>
          </p:cNvPr>
          <p:cNvSpPr/>
          <p:nvPr/>
        </p:nvSpPr>
        <p:spPr>
          <a:xfrm>
            <a:off x="7509755" y="3906732"/>
            <a:ext cx="1768433"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GPT simulations</a:t>
            </a:r>
          </a:p>
          <a:p>
            <a:r>
              <a:rPr lang="en-US" dirty="0">
                <a:latin typeface="Times New Roman" panose="02020603050405020304" pitchFamily="18" charset="0"/>
                <a:cs typeface="Times New Roman" panose="02020603050405020304" pitchFamily="18" charset="0"/>
              </a:rPr>
              <a:t>vs measurements</a:t>
            </a:r>
          </a:p>
        </p:txBody>
      </p:sp>
      <p:sp>
        <p:nvSpPr>
          <p:cNvPr id="5" name="Rectangle 4">
            <a:extLst>
              <a:ext uri="{FF2B5EF4-FFF2-40B4-BE49-F238E27FC236}">
                <a16:creationId xmlns:a16="http://schemas.microsoft.com/office/drawing/2014/main" id="{8035E708-E76E-BB4A-986B-DA68320ED95E}"/>
              </a:ext>
            </a:extLst>
          </p:cNvPr>
          <p:cNvSpPr/>
          <p:nvPr/>
        </p:nvSpPr>
        <p:spPr>
          <a:xfrm>
            <a:off x="16130" y="3093652"/>
            <a:ext cx="2579552" cy="276999"/>
          </a:xfrm>
          <a:prstGeom prst="rect">
            <a:avLst/>
          </a:prstGeom>
        </p:spPr>
        <p:txBody>
          <a:bodyPr wrap="none">
            <a:spAutoFit/>
          </a:bodyPr>
          <a:lstStyle/>
          <a:p>
            <a:r>
              <a:rPr lang="en-US" sz="1200">
                <a:solidFill>
                  <a:srgbClr val="0432FF"/>
                </a:solidFill>
                <a:latin typeface="Times New Roman" panose="02020603050405020304" pitchFamily="18" charset="0"/>
                <a:cs typeface="Times New Roman" panose="02020603050405020304" pitchFamily="18" charset="0"/>
              </a:rPr>
              <a:t>Adjustable stalk position and focusing </a:t>
            </a:r>
          </a:p>
        </p:txBody>
      </p:sp>
    </p:spTree>
    <p:extLst>
      <p:ext uri="{BB962C8B-B14F-4D97-AF65-F5344CB8AC3E}">
        <p14:creationId xmlns:p14="http://schemas.microsoft.com/office/powerpoint/2010/main" val="2462448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D89A-EA8C-114A-8A14-411095CAA26E}"/>
              </a:ext>
            </a:extLst>
          </p:cNvPr>
          <p:cNvSpPr>
            <a:spLocks noGrp="1"/>
          </p:cNvSpPr>
          <p:nvPr>
            <p:ph type="title"/>
          </p:nvPr>
        </p:nvSpPr>
        <p:spPr>
          <a:xfrm>
            <a:off x="357809" y="91122"/>
            <a:ext cx="8328991" cy="650873"/>
          </a:xfrm>
        </p:spPr>
        <p:txBody>
          <a:bodyPr>
            <a:normAutofit fontScale="90000"/>
          </a:bodyPr>
          <a:lstStyle/>
          <a:p>
            <a:pPr algn="ctr"/>
            <a:r>
              <a:rPr lang="en-US" dirty="0"/>
              <a:t>Attempt to test FEL-based CeC: Run 18</a:t>
            </a:r>
          </a:p>
        </p:txBody>
      </p:sp>
      <p:pic>
        <p:nvPicPr>
          <p:cNvPr id="4" name="Content Placeholder 3">
            <a:extLst>
              <a:ext uri="{FF2B5EF4-FFF2-40B4-BE49-F238E27FC236}">
                <a16:creationId xmlns:a16="http://schemas.microsoft.com/office/drawing/2014/main" id="{421A5748-D23A-094D-B61F-75010258F6FB}"/>
              </a:ext>
            </a:extLst>
          </p:cNvP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188" y="806450"/>
            <a:ext cx="8329612" cy="1659057"/>
          </a:xfrm>
          <a:prstGeom prst="rect">
            <a:avLst/>
          </a:prstGeom>
          <a:noFill/>
          <a:ln>
            <a:noFill/>
          </a:ln>
        </p:spPr>
      </p:pic>
      <p:graphicFrame>
        <p:nvGraphicFramePr>
          <p:cNvPr id="5" name="Table 4">
            <a:extLst>
              <a:ext uri="{FF2B5EF4-FFF2-40B4-BE49-F238E27FC236}">
                <a16:creationId xmlns:a16="http://schemas.microsoft.com/office/drawing/2014/main" id="{2B94C04B-3909-FB4B-9054-017517E09040}"/>
              </a:ext>
            </a:extLst>
          </p:cNvPr>
          <p:cNvGraphicFramePr>
            <a:graphicFrameLocks noGrp="1"/>
          </p:cNvGraphicFramePr>
          <p:nvPr/>
        </p:nvGraphicFramePr>
        <p:xfrm>
          <a:off x="270987" y="2465507"/>
          <a:ext cx="4439125" cy="4297680"/>
        </p:xfrm>
        <a:graphic>
          <a:graphicData uri="http://schemas.openxmlformats.org/drawingml/2006/table">
            <a:tbl>
              <a:tblPr firstRow="1" bandRow="1">
                <a:tableStyleId>{5C22544A-7EE6-4342-B048-85BDC9FD1C3A}</a:tableStyleId>
              </a:tblPr>
              <a:tblGrid>
                <a:gridCol w="1275108">
                  <a:extLst>
                    <a:ext uri="{9D8B030D-6E8A-4147-A177-3AD203B41FA5}">
                      <a16:colId xmlns:a16="http://schemas.microsoft.com/office/drawing/2014/main" val="3252538603"/>
                    </a:ext>
                  </a:extLst>
                </a:gridCol>
                <a:gridCol w="912149">
                  <a:extLst>
                    <a:ext uri="{9D8B030D-6E8A-4147-A177-3AD203B41FA5}">
                      <a16:colId xmlns:a16="http://schemas.microsoft.com/office/drawing/2014/main" val="1946719986"/>
                    </a:ext>
                  </a:extLst>
                </a:gridCol>
                <a:gridCol w="978660">
                  <a:extLst>
                    <a:ext uri="{9D8B030D-6E8A-4147-A177-3AD203B41FA5}">
                      <a16:colId xmlns:a16="http://schemas.microsoft.com/office/drawing/2014/main" val="3210016195"/>
                    </a:ext>
                  </a:extLst>
                </a:gridCol>
                <a:gridCol w="1273208">
                  <a:extLst>
                    <a:ext uri="{9D8B030D-6E8A-4147-A177-3AD203B41FA5}">
                      <a16:colId xmlns:a16="http://schemas.microsoft.com/office/drawing/2014/main" val="1590801845"/>
                    </a:ext>
                  </a:extLst>
                </a:gridCol>
              </a:tblGrid>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Parameter</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 Design</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Status</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Comment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663474088"/>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Species in RHIC</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Au</a:t>
                      </a:r>
                      <a:r>
                        <a:rPr lang="en-US" sz="1200" kern="1200" baseline="30000">
                          <a:effectLst/>
                          <a:latin typeface="Times New Roman" panose="02020603050405020304" pitchFamily="18" charset="0"/>
                          <a:cs typeface="Times New Roman" panose="02020603050405020304" pitchFamily="18" charset="0"/>
                        </a:rPr>
                        <a:t>+79</a:t>
                      </a:r>
                      <a:r>
                        <a:rPr lang="en-US" sz="1200" kern="1200">
                          <a:effectLst/>
                          <a:latin typeface="Times New Roman" panose="02020603050405020304" pitchFamily="18" charset="0"/>
                          <a:cs typeface="Times New Roman" panose="02020603050405020304" pitchFamily="18" charset="0"/>
                        </a:rPr>
                        <a:t>, 40 GeV/u</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Au</a:t>
                      </a:r>
                      <a:r>
                        <a:rPr lang="en-US" sz="1200" kern="1200" baseline="30000">
                          <a:effectLst/>
                          <a:latin typeface="Times New Roman" panose="02020603050405020304" pitchFamily="18" charset="0"/>
                          <a:cs typeface="Times New Roman" panose="02020603050405020304" pitchFamily="18" charset="0"/>
                        </a:rPr>
                        <a:t>+79</a:t>
                      </a:r>
                      <a:r>
                        <a:rPr lang="en-US" sz="1200" kern="1200">
                          <a:effectLst/>
                          <a:latin typeface="Times New Roman" panose="02020603050405020304" pitchFamily="18" charset="0"/>
                          <a:cs typeface="Times New Roman" panose="02020603050405020304" pitchFamily="18" charset="0"/>
                        </a:rPr>
                        <a:t> 26.5 GeV/u</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dirty="0">
                          <a:effectLst/>
                          <a:latin typeface="Times New Roman" panose="02020603050405020304" pitchFamily="18" charset="0"/>
                          <a:cs typeface="Times New Roman" panose="02020603050405020304" pitchFamily="18" charset="0"/>
                        </a:rPr>
                        <a:t>✔ to match e-beam</a:t>
                      </a:r>
                      <a:endParaRPr lang="en-US" sz="1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55975236"/>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Electron energy</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21.95 MeV</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14.56 MeV</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Linac’s quench limit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256146967"/>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Charge per electron bunch</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0.5-5 nC</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0.1- 10.7 nC</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solidFill>
                            <a:srgbClr val="00B050"/>
                          </a:solidFill>
                          <a:effectLst/>
                          <a:latin typeface="Times New Roman" panose="02020603050405020304" pitchFamily="18" charset="0"/>
                          <a:cs typeface="Times New Roman" panose="02020603050405020304" pitchFamily="18" charset="0"/>
                        </a:rPr>
                        <a:t>✔</a:t>
                      </a:r>
                      <a:endParaRPr lang="en-US" sz="100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629747282"/>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Peak current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100 A</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50 -100A</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3812134"/>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Bunch duration, psec</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10-50</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12 </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656456933"/>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Normalized beam emittance</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&lt; 5 mm mrad</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0.15 – 5 mm mrad</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307149108"/>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Energy spread, RMS</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0.1%</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Core &lt;0.1%</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883750487"/>
                  </a:ext>
                </a:extLst>
              </a:tr>
              <a:tr h="34032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FEL wavelength</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13 μm</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31 μm</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 with new IR diagnostics</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653547692"/>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Repetition rate</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78.17 kHz</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78.17 kHz</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424990834"/>
                  </a:ext>
                </a:extLst>
              </a:tr>
              <a:tr h="204195">
                <a:tc>
                  <a:txBody>
                    <a:bodyPr/>
                    <a:lstStyle/>
                    <a:p>
                      <a:pPr marL="0" marR="0">
                        <a:spcBef>
                          <a:spcPts val="0"/>
                        </a:spcBef>
                        <a:spcAft>
                          <a:spcPts val="0"/>
                        </a:spcAft>
                      </a:pPr>
                      <a:r>
                        <a:rPr lang="en-US" sz="1200" kern="1200">
                          <a:effectLst/>
                          <a:latin typeface="Times New Roman" panose="02020603050405020304" pitchFamily="18" charset="0"/>
                          <a:cs typeface="Times New Roman" panose="02020603050405020304" pitchFamily="18" charset="0"/>
                        </a:rPr>
                        <a:t>CW beam</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dirty="0">
                          <a:effectLst/>
                          <a:latin typeface="Times New Roman" panose="02020603050405020304" pitchFamily="18" charset="0"/>
                          <a:cs typeface="Times New Roman" panose="02020603050405020304" pitchFamily="18" charset="0"/>
                        </a:rPr>
                        <a:t>80-400 </a:t>
                      </a:r>
                      <a:r>
                        <a:rPr lang="en-US" sz="1200" kern="1200" dirty="0" err="1">
                          <a:effectLst/>
                          <a:latin typeface="Times New Roman" panose="02020603050405020304" pitchFamily="18" charset="0"/>
                          <a:cs typeface="Times New Roman" panose="02020603050405020304" pitchFamily="18" charset="0"/>
                        </a:rPr>
                        <a:t>μΑ</a:t>
                      </a:r>
                      <a:endParaRPr lang="en-US" sz="1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a:effectLst/>
                          <a:latin typeface="Times New Roman" panose="02020603050405020304" pitchFamily="18" charset="0"/>
                          <a:cs typeface="Times New Roman" panose="02020603050405020304" pitchFamily="18" charset="0"/>
                        </a:rPr>
                        <a:t>150 μΑ</a:t>
                      </a:r>
                      <a:endParaRPr lang="en-US" sz="10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marL="0" marR="0" algn="ctr">
                        <a:spcBef>
                          <a:spcPts val="0"/>
                        </a:spcBef>
                        <a:spcAft>
                          <a:spcPts val="0"/>
                        </a:spcAft>
                      </a:pPr>
                      <a:r>
                        <a:rPr lang="en-US" sz="1200" kern="1200" dirty="0">
                          <a:effectLst/>
                          <a:latin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036631879"/>
                  </a:ext>
                </a:extLst>
              </a:tr>
            </a:tbl>
          </a:graphicData>
        </a:graphic>
      </p:graphicFrame>
      <p:pic>
        <p:nvPicPr>
          <p:cNvPr id="7" name="Picture 6">
            <a:extLst>
              <a:ext uri="{FF2B5EF4-FFF2-40B4-BE49-F238E27FC236}">
                <a16:creationId xmlns:a16="http://schemas.microsoft.com/office/drawing/2014/main" id="{21DB41D0-3A70-8945-88C8-72EF2A14364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9250" y="4755940"/>
            <a:ext cx="2882900" cy="2082800"/>
          </a:xfrm>
          <a:prstGeom prst="rect">
            <a:avLst/>
          </a:prstGeom>
          <a:noFill/>
          <a:ln>
            <a:noFill/>
          </a:ln>
        </p:spPr>
      </p:pic>
      <p:sp>
        <p:nvSpPr>
          <p:cNvPr id="8" name="Rectangle 7">
            <a:extLst>
              <a:ext uri="{FF2B5EF4-FFF2-40B4-BE49-F238E27FC236}">
                <a16:creationId xmlns:a16="http://schemas.microsoft.com/office/drawing/2014/main" id="{1C982864-F397-A24D-B69D-8E028BC18948}"/>
              </a:ext>
            </a:extLst>
          </p:cNvPr>
          <p:cNvSpPr/>
          <p:nvPr/>
        </p:nvSpPr>
        <p:spPr>
          <a:xfrm>
            <a:off x="5015285" y="4392494"/>
            <a:ext cx="357501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Predicted evolution of ion bunch profile in 40 minutes </a:t>
            </a:r>
          </a:p>
        </p:txBody>
      </p:sp>
      <p:pic>
        <p:nvPicPr>
          <p:cNvPr id="10" name="Picture 9">
            <a:extLst>
              <a:ext uri="{FF2B5EF4-FFF2-40B4-BE49-F238E27FC236}">
                <a16:creationId xmlns:a16="http://schemas.microsoft.com/office/drawing/2014/main" id="{6B1AE61E-136D-6442-8768-E379D1E24EE1}"/>
              </a:ext>
            </a:extLst>
          </p:cNvPr>
          <p:cNvPicPr/>
          <p:nvPr/>
        </p:nvPicPr>
        <p:blipFill>
          <a:blip r:embed="rId4" cstate="screen">
            <a:extLst>
              <a:ext uri="{28A0092B-C50C-407E-A947-70E740481C1C}">
                <a14:useLocalDpi xmlns:a14="http://schemas.microsoft.com/office/drawing/2010/main"/>
              </a:ext>
            </a:extLst>
          </a:blip>
          <a:srcRect l="40227" t="2" r="19119" b="44273"/>
          <a:stretch>
            <a:fillRect/>
          </a:stretch>
        </p:blipFill>
        <p:spPr bwMode="auto">
          <a:xfrm>
            <a:off x="5692997" y="2465506"/>
            <a:ext cx="2501900" cy="1789230"/>
          </a:xfrm>
          <a:prstGeom prst="rect">
            <a:avLst/>
          </a:prstGeom>
          <a:noFill/>
          <a:ln>
            <a:noFill/>
          </a:ln>
        </p:spPr>
      </p:pic>
      <p:sp>
        <p:nvSpPr>
          <p:cNvPr id="11" name="Rectangle 10">
            <a:extLst>
              <a:ext uri="{FF2B5EF4-FFF2-40B4-BE49-F238E27FC236}">
                <a16:creationId xmlns:a16="http://schemas.microsoft.com/office/drawing/2014/main" id="{A5CB3BC1-932A-3A4D-85B2-98A7E9707B2F}"/>
              </a:ext>
            </a:extLst>
          </p:cNvPr>
          <p:cNvSpPr/>
          <p:nvPr/>
        </p:nvSpPr>
        <p:spPr>
          <a:xfrm>
            <a:off x="5594419" y="2166753"/>
            <a:ext cx="255255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FEL lasing pulse at 31 </a:t>
            </a:r>
            <a:r>
              <a:rPr lang="el-GR" sz="1200" dirty="0">
                <a:latin typeface="Times New Roman" panose="02020603050405020304" pitchFamily="18" charset="0"/>
                <a:cs typeface="Times New Roman" panose="02020603050405020304" pitchFamily="18" charset="0"/>
              </a:rPr>
              <a:t>μ</a:t>
            </a:r>
            <a:r>
              <a:rPr lang="en-US" sz="1200" dirty="0">
                <a:latin typeface="Times New Roman" panose="02020603050405020304" pitchFamily="18" charset="0"/>
                <a:cs typeface="Times New Roman" panose="02020603050405020304" pitchFamily="18" charset="0"/>
              </a:rPr>
              <a:t>m: April 2018</a:t>
            </a:r>
          </a:p>
        </p:txBody>
      </p:sp>
      <p:sp>
        <p:nvSpPr>
          <p:cNvPr id="12" name="Rectangle 11">
            <a:extLst>
              <a:ext uri="{FF2B5EF4-FFF2-40B4-BE49-F238E27FC236}">
                <a16:creationId xmlns:a16="http://schemas.microsoft.com/office/drawing/2014/main" id="{5E419FF8-7D23-C74A-A53B-E9FB90C2BC87}"/>
              </a:ext>
            </a:extLst>
          </p:cNvPr>
          <p:cNvSpPr/>
          <p:nvPr/>
        </p:nvSpPr>
        <p:spPr>
          <a:xfrm>
            <a:off x="7125044" y="2782999"/>
            <a:ext cx="1162498" cy="461665"/>
          </a:xfrm>
          <a:prstGeom prst="rect">
            <a:avLst/>
          </a:prstGeom>
        </p:spPr>
        <p:txBody>
          <a:bodyPr wrap="none">
            <a:spAutoFit/>
          </a:bodyPr>
          <a:lstStyle/>
          <a:p>
            <a:r>
              <a:rPr lang="en-US" sz="1200" dirty="0">
                <a:solidFill>
                  <a:srgbClr val="92D050"/>
                </a:solidFill>
                <a:latin typeface="Times New Roman" panose="02020603050405020304" pitchFamily="18" charset="0"/>
                <a:cs typeface="Times New Roman" panose="02020603050405020304" pitchFamily="18" charset="0"/>
              </a:rPr>
              <a:t>Electron bunch </a:t>
            </a:r>
          </a:p>
          <a:p>
            <a:r>
              <a:rPr lang="en-US" sz="1200" dirty="0">
                <a:solidFill>
                  <a:srgbClr val="92D050"/>
                </a:solidFill>
                <a:latin typeface="Times New Roman" panose="02020603050405020304" pitchFamily="18" charset="0"/>
                <a:cs typeface="Times New Roman" panose="02020603050405020304" pitchFamily="18" charset="0"/>
              </a:rPr>
              <a:t>train</a:t>
            </a:r>
          </a:p>
        </p:txBody>
      </p:sp>
      <p:cxnSp>
        <p:nvCxnSpPr>
          <p:cNvPr id="6" name="Straight Arrow Connector 5">
            <a:extLst>
              <a:ext uri="{FF2B5EF4-FFF2-40B4-BE49-F238E27FC236}">
                <a16:creationId xmlns:a16="http://schemas.microsoft.com/office/drawing/2014/main" id="{5FB76A4C-F399-4C42-A326-1C35AB56C153}"/>
              </a:ext>
            </a:extLst>
          </p:cNvPr>
          <p:cNvCxnSpPr>
            <a:cxnSpLocks/>
          </p:cNvCxnSpPr>
          <p:nvPr/>
        </p:nvCxnSpPr>
        <p:spPr>
          <a:xfrm flipH="1">
            <a:off x="6802795" y="2952603"/>
            <a:ext cx="31677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B6F5AB7-F26D-1844-94DC-E2D42B45ED56}"/>
              </a:ext>
            </a:extLst>
          </p:cNvPr>
          <p:cNvCxnSpPr>
            <a:cxnSpLocks/>
          </p:cNvCxnSpPr>
          <p:nvPr/>
        </p:nvCxnSpPr>
        <p:spPr>
          <a:xfrm flipH="1">
            <a:off x="6621827" y="3796038"/>
            <a:ext cx="497743"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C478B29-0CBD-B94D-9D78-220AF8258C24}"/>
              </a:ext>
            </a:extLst>
          </p:cNvPr>
          <p:cNvSpPr/>
          <p:nvPr/>
        </p:nvSpPr>
        <p:spPr>
          <a:xfrm>
            <a:off x="7119570" y="3571219"/>
            <a:ext cx="914033" cy="461665"/>
          </a:xfrm>
          <a:prstGeom prst="rect">
            <a:avLst/>
          </a:prstGeom>
        </p:spPr>
        <p:txBody>
          <a:bodyPr wrap="none">
            <a:spAutoFit/>
          </a:bodyPr>
          <a:lstStyle/>
          <a:p>
            <a:r>
              <a:rPr lang="en-US" sz="1200" dirty="0">
                <a:solidFill>
                  <a:srgbClr val="FFFF00"/>
                </a:solidFill>
                <a:latin typeface="Times New Roman" panose="02020603050405020304" pitchFamily="18" charset="0"/>
                <a:cs typeface="Times New Roman" panose="02020603050405020304" pitchFamily="18" charset="0"/>
              </a:rPr>
              <a:t>IR detector </a:t>
            </a:r>
          </a:p>
          <a:p>
            <a:r>
              <a:rPr lang="en-US" sz="1200" dirty="0">
                <a:solidFill>
                  <a:srgbClr val="FFFF00"/>
                </a:solidFill>
                <a:latin typeface="Times New Roman" panose="02020603050405020304" pitchFamily="18" charset="0"/>
                <a:cs typeface="Times New Roman" panose="02020603050405020304" pitchFamily="18" charset="0"/>
              </a:rPr>
              <a:t>signal</a:t>
            </a:r>
          </a:p>
        </p:txBody>
      </p:sp>
    </p:spTree>
    <p:extLst>
      <p:ext uri="{BB962C8B-B14F-4D97-AF65-F5344CB8AC3E}">
        <p14:creationId xmlns:p14="http://schemas.microsoft.com/office/powerpoint/2010/main" val="262436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46894D7-8F03-8844-9CF3-7F9D07FE395F}"/>
              </a:ext>
            </a:extLst>
          </p:cNvPr>
          <p:cNvPicPr>
            <a:picLocks noChangeAspect="1"/>
          </p:cNvPicPr>
          <p:nvPr/>
        </p:nvPicPr>
        <p:blipFill>
          <a:blip r:embed="rId3"/>
          <a:stretch>
            <a:fillRect/>
          </a:stretch>
        </p:blipFill>
        <p:spPr>
          <a:xfrm>
            <a:off x="68040" y="1888660"/>
            <a:ext cx="4710917" cy="3511284"/>
          </a:xfrm>
          <a:prstGeom prst="rect">
            <a:avLst/>
          </a:prstGeom>
        </p:spPr>
      </p:pic>
      <p:sp>
        <p:nvSpPr>
          <p:cNvPr id="4" name="Title 3"/>
          <p:cNvSpPr>
            <a:spLocks noGrp="1"/>
          </p:cNvSpPr>
          <p:nvPr>
            <p:ph type="title"/>
          </p:nvPr>
        </p:nvSpPr>
        <p:spPr>
          <a:xfrm>
            <a:off x="2140694" y="-73083"/>
            <a:ext cx="5734878" cy="705865"/>
          </a:xfrm>
        </p:spPr>
        <p:txBody>
          <a:bodyPr>
            <a:normAutofit/>
          </a:bodyPr>
          <a:lstStyle/>
          <a:p>
            <a:r>
              <a:rPr lang="en-US" dirty="0">
                <a:solidFill>
                  <a:srgbClr val="000090"/>
                </a:solidFill>
              </a:rPr>
              <a:t>Puzzle of the CeC Run 18</a:t>
            </a:r>
            <a:endParaRPr lang="en-US" dirty="0"/>
          </a:p>
        </p:txBody>
      </p:sp>
      <p:sp>
        <p:nvSpPr>
          <p:cNvPr id="6" name="Title 1">
            <a:extLst>
              <a:ext uri="{FF2B5EF4-FFF2-40B4-BE49-F238E27FC236}">
                <a16:creationId xmlns:a16="http://schemas.microsoft.com/office/drawing/2014/main" id="{64F85F7A-EC2C-9347-A933-ECE5FFF4FED9}"/>
              </a:ext>
            </a:extLst>
          </p:cNvPr>
          <p:cNvSpPr txBox="1">
            <a:spLocks/>
          </p:cNvSpPr>
          <p:nvPr/>
        </p:nvSpPr>
        <p:spPr>
          <a:xfrm>
            <a:off x="258259" y="5215909"/>
            <a:ext cx="4335737" cy="429373"/>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1200" b="0" dirty="0">
                <a:latin typeface="Times New Roman" panose="02020603050405020304" pitchFamily="18" charset="0"/>
                <a:cs typeface="Times New Roman" panose="02020603050405020304" pitchFamily="18" charset="0"/>
              </a:rPr>
              <a:t>Expected and measured relative change in the FEL signal with overlapping and separated beams. Measurements RMS error is 2%.</a:t>
            </a:r>
          </a:p>
        </p:txBody>
      </p:sp>
      <p:sp>
        <p:nvSpPr>
          <p:cNvPr id="9" name="Rectangle 8">
            <a:extLst>
              <a:ext uri="{FF2B5EF4-FFF2-40B4-BE49-F238E27FC236}">
                <a16:creationId xmlns:a16="http://schemas.microsoft.com/office/drawing/2014/main" id="{E32DDC80-1EE5-A846-B885-BA030FA38508}"/>
              </a:ext>
            </a:extLst>
          </p:cNvPr>
          <p:cNvSpPr/>
          <p:nvPr/>
        </p:nvSpPr>
        <p:spPr>
          <a:xfrm>
            <a:off x="258259" y="719992"/>
            <a:ext cx="4551311" cy="923330"/>
          </a:xfrm>
          <a:prstGeom prst="rect">
            <a:avLst/>
          </a:prstGeom>
        </p:spPr>
        <p:txBody>
          <a:bodyPr wrap="none">
            <a:spAutoFit/>
          </a:bodyPr>
          <a:lstStyle/>
          <a:p>
            <a:r>
              <a:rPr lang="en-US" b="1" dirty="0">
                <a:solidFill>
                  <a:srgbClr val="FF0000"/>
                </a:solidFill>
                <a:latin typeface="Times New Roman"/>
                <a:cs typeface="Times New Roman"/>
              </a:rPr>
              <a:t>Search for ion’s imprint in electron beam </a:t>
            </a:r>
          </a:p>
          <a:p>
            <a:r>
              <a:rPr lang="en-US" b="1" dirty="0">
                <a:solidFill>
                  <a:srgbClr val="FF0000"/>
                </a:solidFill>
                <a:latin typeface="Times New Roman"/>
                <a:cs typeface="Times New Roman"/>
              </a:rPr>
              <a:t>and matching beam’s relativistic factors was</a:t>
            </a:r>
          </a:p>
          <a:p>
            <a:r>
              <a:rPr lang="en-US" b="1" dirty="0">
                <a:solidFill>
                  <a:srgbClr val="FF0000"/>
                </a:solidFill>
                <a:latin typeface="Times New Roman"/>
                <a:cs typeface="Times New Roman"/>
              </a:rPr>
              <a:t>the first important step in CeC experiment</a:t>
            </a:r>
          </a:p>
        </p:txBody>
      </p:sp>
      <p:cxnSp>
        <p:nvCxnSpPr>
          <p:cNvPr id="10" name="Straight Arrow Connector 9">
            <a:extLst>
              <a:ext uri="{FF2B5EF4-FFF2-40B4-BE49-F238E27FC236}">
                <a16:creationId xmlns:a16="http://schemas.microsoft.com/office/drawing/2014/main" id="{0E8B75CE-0DFF-9841-B8EB-0161B9655D9A}"/>
              </a:ext>
            </a:extLst>
          </p:cNvPr>
          <p:cNvCxnSpPr>
            <a:cxnSpLocks/>
          </p:cNvCxnSpPr>
          <p:nvPr/>
        </p:nvCxnSpPr>
        <p:spPr>
          <a:xfrm flipH="1">
            <a:off x="897935" y="2191969"/>
            <a:ext cx="0" cy="10058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FF7559F-29A0-8047-AF78-61AB25B41D35}"/>
              </a:ext>
            </a:extLst>
          </p:cNvPr>
          <p:cNvSpPr/>
          <p:nvPr/>
        </p:nvSpPr>
        <p:spPr>
          <a:xfrm>
            <a:off x="707051" y="2026817"/>
            <a:ext cx="463588"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+/- 3 </a:t>
            </a:r>
            <a:r>
              <a:rPr lang="el-GR" sz="800" dirty="0">
                <a:latin typeface="Times New Roman" panose="02020603050405020304" pitchFamily="18" charset="0"/>
                <a:cs typeface="Times New Roman" panose="02020603050405020304" pitchFamily="18" charset="0"/>
              </a:rPr>
              <a:t>σ</a:t>
            </a:r>
            <a:endParaRPr lang="en-US" sz="800" dirty="0">
              <a:latin typeface="Times New Roman" panose="02020603050405020304" pitchFamily="18" charset="0"/>
              <a:cs typeface="Times New Roman" panose="02020603050405020304" pitchFamily="18" charset="0"/>
            </a:endParaRPr>
          </a:p>
        </p:txBody>
      </p:sp>
      <p:pic>
        <p:nvPicPr>
          <p:cNvPr id="12" name="Picture 11" descr="Fri_Jun_15_12_49_52_2018.1670.gif">
            <a:extLst>
              <a:ext uri="{FF2B5EF4-FFF2-40B4-BE49-F238E27FC236}">
                <a16:creationId xmlns:a16="http://schemas.microsoft.com/office/drawing/2014/main" id="{29A9C2F2-7025-1C4B-9FFC-A1073A1429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17" t="9305" r="1645" b="16948"/>
          <a:stretch/>
        </p:blipFill>
        <p:spPr>
          <a:xfrm>
            <a:off x="4924669" y="1906320"/>
            <a:ext cx="4142506" cy="3106632"/>
          </a:xfrm>
          <a:prstGeom prst="rect">
            <a:avLst/>
          </a:prstGeom>
        </p:spPr>
      </p:pic>
      <p:sp>
        <p:nvSpPr>
          <p:cNvPr id="14" name="Rectangle 13">
            <a:extLst>
              <a:ext uri="{FF2B5EF4-FFF2-40B4-BE49-F238E27FC236}">
                <a16:creationId xmlns:a16="http://schemas.microsoft.com/office/drawing/2014/main" id="{97BB40ED-B892-5E44-82C8-AB67110D0BAA}"/>
              </a:ext>
            </a:extLst>
          </p:cNvPr>
          <p:cNvSpPr/>
          <p:nvPr/>
        </p:nvSpPr>
        <p:spPr>
          <a:xfrm>
            <a:off x="4846514" y="4998951"/>
            <a:ext cx="4217127" cy="646331"/>
          </a:xfrm>
          <a:prstGeom prst="rect">
            <a:avLst/>
          </a:prstGeom>
        </p:spPr>
        <p:txBody>
          <a:bodyPr wrap="square">
            <a:spAutoFit/>
          </a:bodyPr>
          <a:lstStyle/>
          <a:p>
            <a:pPr algn="just"/>
            <a:r>
              <a:rPr lang="en-US" sz="1200" dirty="0">
                <a:latin typeface="Times New Roman" panose="02020603050405020304" pitchFamily="18" charset="0"/>
                <a:ea typeface="Calibri" panose="020F0502020204030204" pitchFamily="34" charset="0"/>
                <a:cs typeface="Times New Roman" panose="02020603050405020304" pitchFamily="18" charset="0"/>
              </a:rPr>
              <a:t>Bottom plot: evolution of the bunch lengths for interacting (</a:t>
            </a:r>
            <a:r>
              <a:rPr lang="en-US" sz="1200" dirty="0">
                <a:solidFill>
                  <a:srgbClr val="0432FF"/>
                </a:solidFill>
                <a:latin typeface="Times New Roman" panose="02020603050405020304" pitchFamily="18" charset="0"/>
                <a:ea typeface="Calibri" panose="020F0502020204030204" pitchFamily="34" charset="0"/>
                <a:cs typeface="Times New Roman" panose="02020603050405020304" pitchFamily="18" charset="0"/>
              </a:rPr>
              <a:t>blue trace</a:t>
            </a:r>
            <a:r>
              <a:rPr lang="en-US" sz="1200" dirty="0">
                <a:latin typeface="Times New Roman" panose="02020603050405020304" pitchFamily="18" charset="0"/>
                <a:ea typeface="Calibri" panose="020F0502020204030204" pitchFamily="34" charset="0"/>
                <a:cs typeface="Times New Roman" panose="02020603050405020304" pitchFamily="18" charset="0"/>
              </a:rPr>
              <a:t>) and witness (non-interacting) bunches (</a:t>
            </a:r>
            <a:r>
              <a:rPr lang="en-US" sz="1200" dirty="0">
                <a:solidFill>
                  <a:srgbClr val="FF9300"/>
                </a:solidFill>
                <a:latin typeface="Times New Roman" panose="02020603050405020304" pitchFamily="18" charset="0"/>
                <a:ea typeface="Calibri" panose="020F0502020204030204" pitchFamily="34" charset="0"/>
                <a:cs typeface="Times New Roman" panose="02020603050405020304" pitchFamily="18" charset="0"/>
              </a:rPr>
              <a:t>orange</a:t>
            </a:r>
            <a:r>
              <a:rPr lang="en-US" sz="1200" dirty="0">
                <a:latin typeface="Times New Roman" panose="02020603050405020304" pitchFamily="18" charset="0"/>
                <a:ea typeface="Calibri" panose="020F0502020204030204" pitchFamily="34" charset="0"/>
                <a:cs typeface="Times New Roman" panose="02020603050405020304" pitchFamily="18" charset="0"/>
              </a:rPr>
              <a:t> and </a:t>
            </a:r>
            <a:r>
              <a:rPr lang="en-US" sz="1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green</a:t>
            </a:r>
            <a:r>
              <a:rPr lang="en-US" sz="1200" dirty="0">
                <a:latin typeface="Times New Roman" panose="02020603050405020304" pitchFamily="18" charset="0"/>
                <a:ea typeface="Calibri" panose="020F0502020204030204" pitchFamily="34" charset="0"/>
                <a:cs typeface="Times New Roman" panose="02020603050405020304" pitchFamily="18" charset="0"/>
              </a:rPr>
              <a:t> traces)</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Content Placeholder 4">
            <a:extLst>
              <a:ext uri="{FF2B5EF4-FFF2-40B4-BE49-F238E27FC236}">
                <a16:creationId xmlns:a16="http://schemas.microsoft.com/office/drawing/2014/main" id="{9F794257-CA10-4045-8CEC-D96A264798D8}"/>
              </a:ext>
            </a:extLst>
          </p:cNvPr>
          <p:cNvSpPr txBox="1">
            <a:spLocks/>
          </p:cNvSpPr>
          <p:nvPr/>
        </p:nvSpPr>
        <p:spPr>
          <a:xfrm>
            <a:off x="5157848" y="938488"/>
            <a:ext cx="3627010" cy="82555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accent1">
                    <a:lumMod val="75000"/>
                  </a:schemeClr>
                </a:solidFill>
              </a:rPr>
              <a:t>Interaction of ion bunch synchronized is in agreement with the measured FEL-amplified noise level</a:t>
            </a:r>
            <a:endParaRPr lang="en-US" sz="1600" b="1" dirty="0">
              <a:solidFill>
                <a:srgbClr val="FF0000"/>
              </a:solidFill>
            </a:endParaRPr>
          </a:p>
        </p:txBody>
      </p:sp>
      <p:sp>
        <p:nvSpPr>
          <p:cNvPr id="2" name="Right Arrow 1">
            <a:extLst>
              <a:ext uri="{FF2B5EF4-FFF2-40B4-BE49-F238E27FC236}">
                <a16:creationId xmlns:a16="http://schemas.microsoft.com/office/drawing/2014/main" id="{9B1DCC89-D1D2-DE45-8B78-A1185BD9B627}"/>
              </a:ext>
            </a:extLst>
          </p:cNvPr>
          <p:cNvSpPr/>
          <p:nvPr/>
        </p:nvSpPr>
        <p:spPr>
          <a:xfrm>
            <a:off x="1467374" y="4224486"/>
            <a:ext cx="592116" cy="233783"/>
          </a:xfrm>
          <a:prstGeom prst="rightArrow">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6CCC62-E966-7040-B038-43AAAD4D9E4A}"/>
              </a:ext>
            </a:extLst>
          </p:cNvPr>
          <p:cNvSpPr/>
          <p:nvPr/>
        </p:nvSpPr>
        <p:spPr>
          <a:xfrm>
            <a:off x="289528" y="4118158"/>
            <a:ext cx="1095172" cy="369332"/>
          </a:xfrm>
          <a:prstGeom prst="rect">
            <a:avLst/>
          </a:prstGeom>
        </p:spPr>
        <p:txBody>
          <a:bodyPr wrap="none">
            <a:spAutoFit/>
          </a:bodyPr>
          <a:lstStyle/>
          <a:p>
            <a:r>
              <a:rPr lang="en-US" b="1" dirty="0">
                <a:solidFill>
                  <a:srgbClr val="0432FF"/>
                </a:solidFill>
                <a:latin typeface="Times New Roman"/>
                <a:cs typeface="Times New Roman"/>
              </a:rPr>
              <a:t>Expected</a:t>
            </a:r>
          </a:p>
        </p:txBody>
      </p:sp>
      <p:sp>
        <p:nvSpPr>
          <p:cNvPr id="19" name="Rectangle 18">
            <a:extLst>
              <a:ext uri="{FF2B5EF4-FFF2-40B4-BE49-F238E27FC236}">
                <a16:creationId xmlns:a16="http://schemas.microsoft.com/office/drawing/2014/main" id="{4D6C6AA6-4BBD-C244-B571-1A1C62539E48}"/>
              </a:ext>
            </a:extLst>
          </p:cNvPr>
          <p:cNvSpPr/>
          <p:nvPr/>
        </p:nvSpPr>
        <p:spPr>
          <a:xfrm>
            <a:off x="3353313" y="2416582"/>
            <a:ext cx="1167948" cy="369332"/>
          </a:xfrm>
          <a:prstGeom prst="rect">
            <a:avLst/>
          </a:prstGeom>
        </p:spPr>
        <p:txBody>
          <a:bodyPr wrap="none">
            <a:spAutoFit/>
          </a:bodyPr>
          <a:lstStyle/>
          <a:p>
            <a:r>
              <a:rPr lang="en-US" b="1" dirty="0">
                <a:solidFill>
                  <a:srgbClr val="FF0000"/>
                </a:solidFill>
                <a:latin typeface="Times New Roman"/>
                <a:cs typeface="Times New Roman"/>
              </a:rPr>
              <a:t>Measured</a:t>
            </a:r>
          </a:p>
        </p:txBody>
      </p:sp>
      <p:sp>
        <p:nvSpPr>
          <p:cNvPr id="20" name="Right Arrow 19">
            <a:extLst>
              <a:ext uri="{FF2B5EF4-FFF2-40B4-BE49-F238E27FC236}">
                <a16:creationId xmlns:a16="http://schemas.microsoft.com/office/drawing/2014/main" id="{339F0F05-0FDD-1849-BEF1-C6E785FCFE00}"/>
              </a:ext>
            </a:extLst>
          </p:cNvPr>
          <p:cNvSpPr/>
          <p:nvPr/>
        </p:nvSpPr>
        <p:spPr>
          <a:xfrm rot="16200000">
            <a:off x="2934753" y="2472310"/>
            <a:ext cx="495363" cy="233783"/>
          </a:xfrm>
          <a:prstGeom prst="rightArrow">
            <a:avLst>
              <a:gd name="adj1" fmla="val 10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2ED73F4-35F9-AB42-ABD8-D5A9A7E013EC}"/>
              </a:ext>
            </a:extLst>
          </p:cNvPr>
          <p:cNvSpPr/>
          <p:nvPr/>
        </p:nvSpPr>
        <p:spPr>
          <a:xfrm>
            <a:off x="6777211" y="1802941"/>
            <a:ext cx="1946367" cy="338554"/>
          </a:xfrm>
          <a:prstGeom prst="rect">
            <a:avLst/>
          </a:prstGeom>
          <a:solidFill>
            <a:schemeClr val="bg1"/>
          </a:solidFill>
        </p:spPr>
        <p:txBody>
          <a:bodyPr wrap="none">
            <a:spAutoFit/>
          </a:bodyPr>
          <a:lstStyle/>
          <a:p>
            <a:r>
              <a:rPr lang="en-US" sz="1600" dirty="0">
                <a:latin typeface="Times New Roman" panose="02020603050405020304" pitchFamily="18" charset="0"/>
                <a:ea typeface="Calibri" panose="020F0502020204030204" pitchFamily="34" charset="0"/>
                <a:cs typeface="Times New Roman" panose="02020603050405020304" pitchFamily="18" charset="0"/>
              </a:rPr>
              <a:t>e-beam current in </a:t>
            </a:r>
            <a:r>
              <a:rPr lang="el-GR" sz="1600" dirty="0">
                <a:latin typeface="Times New Roman" panose="02020603050405020304" pitchFamily="18" charset="0"/>
                <a:ea typeface="Calibri" panose="020F0502020204030204" pitchFamily="34" charset="0"/>
                <a:cs typeface="Times New Roman" panose="02020603050405020304" pitchFamily="18" charset="0"/>
              </a:rPr>
              <a:t>μ</a:t>
            </a:r>
            <a:r>
              <a:rPr lang="en-US" sz="1600" dirty="0">
                <a:latin typeface="Times New Roman" panose="02020603050405020304" pitchFamily="18" charset="0"/>
                <a:ea typeface="Calibri" panose="020F0502020204030204" pitchFamily="34" charset="0"/>
                <a:cs typeface="Times New Roman" panose="02020603050405020304" pitchFamily="18" charset="0"/>
              </a:rPr>
              <a:t>A</a:t>
            </a:r>
            <a:endParaRPr lang="en-US" sz="1600" dirty="0"/>
          </a:p>
        </p:txBody>
      </p:sp>
      <p:sp>
        <p:nvSpPr>
          <p:cNvPr id="21" name="Rectangle 20">
            <a:extLst>
              <a:ext uri="{FF2B5EF4-FFF2-40B4-BE49-F238E27FC236}">
                <a16:creationId xmlns:a16="http://schemas.microsoft.com/office/drawing/2014/main" id="{FDC16780-D6B8-B34C-95E2-2ADB52EC71CB}"/>
              </a:ext>
            </a:extLst>
          </p:cNvPr>
          <p:cNvSpPr/>
          <p:nvPr/>
        </p:nvSpPr>
        <p:spPr>
          <a:xfrm>
            <a:off x="5094321" y="3501488"/>
            <a:ext cx="2406428" cy="307777"/>
          </a:xfrm>
          <a:prstGeom prst="rect">
            <a:avLst/>
          </a:prstGeom>
          <a:solidFill>
            <a:schemeClr val="bg1"/>
          </a:solidFill>
        </p:spPr>
        <p:txBody>
          <a:bodyPr wrap="none">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FWHM ion bunch length, nsec</a:t>
            </a:r>
            <a:endParaRPr lang="en-US" sz="1400" dirty="0"/>
          </a:p>
        </p:txBody>
      </p:sp>
      <p:sp>
        <p:nvSpPr>
          <p:cNvPr id="22" name="Rectangle 21">
            <a:extLst>
              <a:ext uri="{FF2B5EF4-FFF2-40B4-BE49-F238E27FC236}">
                <a16:creationId xmlns:a16="http://schemas.microsoft.com/office/drawing/2014/main" id="{8F685253-EE34-3C4E-93A6-5F97BF6D8A15}"/>
              </a:ext>
            </a:extLst>
          </p:cNvPr>
          <p:cNvSpPr/>
          <p:nvPr/>
        </p:nvSpPr>
        <p:spPr>
          <a:xfrm>
            <a:off x="4908281" y="2002966"/>
            <a:ext cx="453970" cy="307777"/>
          </a:xfrm>
          <a:prstGeom prst="rect">
            <a:avLst/>
          </a:prstGeom>
          <a:solidFill>
            <a:schemeClr val="bg1"/>
          </a:solidFill>
        </p:spPr>
        <p:txBody>
          <a:bodyPr wrap="none">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120</a:t>
            </a:r>
            <a:endParaRPr lang="en-US" sz="1400" dirty="0"/>
          </a:p>
        </p:txBody>
      </p:sp>
      <p:sp>
        <p:nvSpPr>
          <p:cNvPr id="23" name="Rectangle 22">
            <a:extLst>
              <a:ext uri="{FF2B5EF4-FFF2-40B4-BE49-F238E27FC236}">
                <a16:creationId xmlns:a16="http://schemas.microsoft.com/office/drawing/2014/main" id="{0A3A9BBE-F2D0-6647-A47B-BC538F9AABF2}"/>
              </a:ext>
            </a:extLst>
          </p:cNvPr>
          <p:cNvSpPr/>
          <p:nvPr/>
        </p:nvSpPr>
        <p:spPr>
          <a:xfrm>
            <a:off x="4862790" y="2339163"/>
            <a:ext cx="447302" cy="307777"/>
          </a:xfrm>
          <a:prstGeom prst="rect">
            <a:avLst/>
          </a:prstGeom>
          <a:solidFill>
            <a:schemeClr val="bg1"/>
          </a:solidFill>
        </p:spPr>
        <p:txBody>
          <a:bodyPr wrap="none">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110</a:t>
            </a:r>
            <a:endParaRPr lang="en-US" sz="1400" dirty="0"/>
          </a:p>
        </p:txBody>
      </p:sp>
      <p:sp>
        <p:nvSpPr>
          <p:cNvPr id="24" name="Rectangle 23">
            <a:extLst>
              <a:ext uri="{FF2B5EF4-FFF2-40B4-BE49-F238E27FC236}">
                <a16:creationId xmlns:a16="http://schemas.microsoft.com/office/drawing/2014/main" id="{68D008B7-9050-D542-9E28-E6662C871E61}"/>
              </a:ext>
            </a:extLst>
          </p:cNvPr>
          <p:cNvSpPr/>
          <p:nvPr/>
        </p:nvSpPr>
        <p:spPr>
          <a:xfrm>
            <a:off x="4814437" y="1682864"/>
            <a:ext cx="559769" cy="307777"/>
          </a:xfrm>
          <a:prstGeom prst="rect">
            <a:avLst/>
          </a:prstGeom>
          <a:solidFill>
            <a:schemeClr val="bg1"/>
          </a:solidFill>
        </p:spPr>
        <p:txBody>
          <a:bodyPr wrap="none">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I, </a:t>
            </a:r>
            <a:r>
              <a:rPr lang="el-GR" sz="1400" dirty="0">
                <a:latin typeface="Times New Roman" panose="02020603050405020304" pitchFamily="18" charset="0"/>
                <a:ea typeface="Calibri" panose="020F0502020204030204" pitchFamily="34" charset="0"/>
                <a:cs typeface="Times New Roman" panose="02020603050405020304" pitchFamily="18" charset="0"/>
              </a:rPr>
              <a:t>μ</a:t>
            </a:r>
            <a:r>
              <a:rPr lang="en-US" sz="1400" dirty="0">
                <a:latin typeface="Times New Roman" panose="02020603050405020304" pitchFamily="18" charset="0"/>
                <a:ea typeface="Calibri" panose="020F0502020204030204" pitchFamily="34" charset="0"/>
                <a:cs typeface="Times New Roman" panose="02020603050405020304" pitchFamily="18" charset="0"/>
              </a:rPr>
              <a:t>A</a:t>
            </a:r>
            <a:endParaRPr lang="en-US" sz="1400" dirty="0"/>
          </a:p>
        </p:txBody>
      </p:sp>
      <p:sp>
        <p:nvSpPr>
          <p:cNvPr id="25" name="Rectangle 24">
            <a:extLst>
              <a:ext uri="{FF2B5EF4-FFF2-40B4-BE49-F238E27FC236}">
                <a16:creationId xmlns:a16="http://schemas.microsoft.com/office/drawing/2014/main" id="{08F2ABF9-F058-3D4D-B2BC-254F2281CE5C}"/>
              </a:ext>
            </a:extLst>
          </p:cNvPr>
          <p:cNvSpPr/>
          <p:nvPr/>
        </p:nvSpPr>
        <p:spPr>
          <a:xfrm>
            <a:off x="4867336" y="2667312"/>
            <a:ext cx="453970" cy="307777"/>
          </a:xfrm>
          <a:prstGeom prst="rect">
            <a:avLst/>
          </a:prstGeom>
          <a:solidFill>
            <a:schemeClr val="bg1"/>
          </a:solidFill>
        </p:spPr>
        <p:txBody>
          <a:bodyPr wrap="none">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100</a:t>
            </a:r>
            <a:endParaRPr lang="en-US" sz="1400" dirty="0"/>
          </a:p>
        </p:txBody>
      </p:sp>
      <p:sp>
        <p:nvSpPr>
          <p:cNvPr id="26" name="Rectangle 25">
            <a:extLst>
              <a:ext uri="{FF2B5EF4-FFF2-40B4-BE49-F238E27FC236}">
                <a16:creationId xmlns:a16="http://schemas.microsoft.com/office/drawing/2014/main" id="{05727654-8617-2B46-AD64-12AD71BBB913}"/>
              </a:ext>
            </a:extLst>
          </p:cNvPr>
          <p:cNvSpPr/>
          <p:nvPr/>
        </p:nvSpPr>
        <p:spPr>
          <a:xfrm>
            <a:off x="4957104" y="3003509"/>
            <a:ext cx="364202" cy="307777"/>
          </a:xfrm>
          <a:prstGeom prst="rect">
            <a:avLst/>
          </a:prstGeom>
          <a:solidFill>
            <a:schemeClr val="bg1"/>
          </a:solidFill>
        </p:spPr>
        <p:txBody>
          <a:bodyPr wrap="none">
            <a:spAutoFit/>
          </a:bodyPr>
          <a:lstStyle/>
          <a:p>
            <a:r>
              <a:rPr lang="en-US" sz="1400" dirty="0">
                <a:latin typeface="Times New Roman" panose="02020603050405020304" pitchFamily="18" charset="0"/>
                <a:ea typeface="Calibri" panose="020F0502020204030204" pitchFamily="34" charset="0"/>
                <a:cs typeface="Times New Roman" panose="02020603050405020304" pitchFamily="18" charset="0"/>
              </a:rPr>
              <a:t>90</a:t>
            </a:r>
            <a:endParaRPr lang="en-US" sz="1400" dirty="0"/>
          </a:p>
        </p:txBody>
      </p:sp>
      <p:sp>
        <p:nvSpPr>
          <p:cNvPr id="28" name="Rectangle 27">
            <a:extLst>
              <a:ext uri="{FF2B5EF4-FFF2-40B4-BE49-F238E27FC236}">
                <a16:creationId xmlns:a16="http://schemas.microsoft.com/office/drawing/2014/main" id="{58B6A714-996A-1247-B763-A5BEF3483152}"/>
              </a:ext>
            </a:extLst>
          </p:cNvPr>
          <p:cNvSpPr/>
          <p:nvPr/>
        </p:nvSpPr>
        <p:spPr>
          <a:xfrm>
            <a:off x="6772018" y="4387508"/>
            <a:ext cx="1834165" cy="307777"/>
          </a:xfrm>
          <a:prstGeom prst="rect">
            <a:avLst/>
          </a:prstGeom>
        </p:spPr>
        <p:txBody>
          <a:bodyPr wrap="square">
            <a:spAutoFit/>
          </a:bodyPr>
          <a:lstStyle/>
          <a:p>
            <a:r>
              <a:rPr lang="en-US" sz="1400" b="1" dirty="0">
                <a:solidFill>
                  <a:schemeClr val="accent2">
                    <a:lumMod val="75000"/>
                  </a:schemeClr>
                </a:solidFill>
                <a:latin typeface="Times New Roman"/>
                <a:cs typeface="Times New Roman"/>
              </a:rPr>
              <a:t>Witness bunches</a:t>
            </a:r>
          </a:p>
        </p:txBody>
      </p:sp>
      <p:sp>
        <p:nvSpPr>
          <p:cNvPr id="29" name="Rectangle 28">
            <a:extLst>
              <a:ext uri="{FF2B5EF4-FFF2-40B4-BE49-F238E27FC236}">
                <a16:creationId xmlns:a16="http://schemas.microsoft.com/office/drawing/2014/main" id="{2BABCDAD-AF9F-024C-A774-3822A8D9082C}"/>
              </a:ext>
            </a:extLst>
          </p:cNvPr>
          <p:cNvSpPr/>
          <p:nvPr/>
        </p:nvSpPr>
        <p:spPr>
          <a:xfrm>
            <a:off x="6054270" y="3776065"/>
            <a:ext cx="1834165" cy="307777"/>
          </a:xfrm>
          <a:prstGeom prst="rect">
            <a:avLst/>
          </a:prstGeom>
        </p:spPr>
        <p:txBody>
          <a:bodyPr wrap="square">
            <a:spAutoFit/>
          </a:bodyPr>
          <a:lstStyle/>
          <a:p>
            <a:r>
              <a:rPr lang="en-US" sz="1400" b="1" dirty="0">
                <a:solidFill>
                  <a:srgbClr val="0432FF"/>
                </a:solidFill>
                <a:latin typeface="Times New Roman"/>
                <a:cs typeface="Times New Roman"/>
              </a:rPr>
              <a:t>Interacting bunch</a:t>
            </a:r>
          </a:p>
        </p:txBody>
      </p:sp>
      <p:sp>
        <p:nvSpPr>
          <p:cNvPr id="30" name="Rectangle 29">
            <a:extLst>
              <a:ext uri="{FF2B5EF4-FFF2-40B4-BE49-F238E27FC236}">
                <a16:creationId xmlns:a16="http://schemas.microsoft.com/office/drawing/2014/main" id="{3F1350B9-BF99-5F47-A42E-B03E6475558E}"/>
              </a:ext>
            </a:extLst>
          </p:cNvPr>
          <p:cNvSpPr/>
          <p:nvPr/>
        </p:nvSpPr>
        <p:spPr>
          <a:xfrm>
            <a:off x="802541" y="2457705"/>
            <a:ext cx="1620957" cy="369332"/>
          </a:xfrm>
          <a:prstGeom prst="rect">
            <a:avLst/>
          </a:prstGeom>
        </p:spPr>
        <p:txBody>
          <a:bodyPr wrap="none">
            <a:spAutoFit/>
          </a:bodyPr>
          <a:lstStyle/>
          <a:p>
            <a:r>
              <a:rPr lang="en-US" b="1" i="1" dirty="0">
                <a:solidFill>
                  <a:srgbClr val="FF0000"/>
                </a:solidFill>
                <a:latin typeface="Times New Roman"/>
                <a:cs typeface="Times New Roman"/>
              </a:rPr>
              <a:t>Note Log scale</a:t>
            </a:r>
          </a:p>
        </p:txBody>
      </p:sp>
      <p:sp>
        <p:nvSpPr>
          <p:cNvPr id="31" name="Rectangle 30">
            <a:extLst>
              <a:ext uri="{FF2B5EF4-FFF2-40B4-BE49-F238E27FC236}">
                <a16:creationId xmlns:a16="http://schemas.microsoft.com/office/drawing/2014/main" id="{2453E7A8-2FD8-7540-B740-8A18043191B1}"/>
              </a:ext>
            </a:extLst>
          </p:cNvPr>
          <p:cNvSpPr/>
          <p:nvPr/>
        </p:nvSpPr>
        <p:spPr>
          <a:xfrm>
            <a:off x="3292816" y="4990572"/>
            <a:ext cx="1411412" cy="276999"/>
          </a:xfrm>
          <a:prstGeom prst="rect">
            <a:avLst/>
          </a:prstGeom>
        </p:spPr>
        <p:txBody>
          <a:bodyPr wrap="none">
            <a:spAutoFit/>
          </a:bodyPr>
          <a:lstStyle/>
          <a:p>
            <a:r>
              <a:rPr lang="en-US" sz="1200" dirty="0">
                <a:latin typeface="Times New Roman"/>
                <a:cs typeface="Times New Roman"/>
              </a:rPr>
              <a:t>Energy detuning, %</a:t>
            </a:r>
          </a:p>
        </p:txBody>
      </p:sp>
      <p:sp>
        <p:nvSpPr>
          <p:cNvPr id="34" name="Rectangle 33">
            <a:extLst>
              <a:ext uri="{FF2B5EF4-FFF2-40B4-BE49-F238E27FC236}">
                <a16:creationId xmlns:a16="http://schemas.microsoft.com/office/drawing/2014/main" id="{AA4E66F4-AFA5-204E-A024-910764B118CF}"/>
              </a:ext>
            </a:extLst>
          </p:cNvPr>
          <p:cNvSpPr/>
          <p:nvPr/>
        </p:nvSpPr>
        <p:spPr>
          <a:xfrm>
            <a:off x="2071022" y="4580112"/>
            <a:ext cx="377026" cy="276999"/>
          </a:xfrm>
          <a:prstGeom prst="rect">
            <a:avLst/>
          </a:prstGeom>
        </p:spPr>
        <p:txBody>
          <a:bodyPr wrap="none">
            <a:spAutoFit/>
          </a:bodyPr>
          <a:lstStyle/>
          <a:p>
            <a:r>
              <a:rPr lang="en-US" sz="1200" dirty="0">
                <a:solidFill>
                  <a:srgbClr val="0432FF"/>
                </a:solidFill>
                <a:latin typeface="Times New Roman"/>
                <a:cs typeface="Times New Roman"/>
              </a:rPr>
              <a:t>1.0</a:t>
            </a:r>
          </a:p>
        </p:txBody>
      </p:sp>
      <p:sp>
        <p:nvSpPr>
          <p:cNvPr id="32" name="Content Placeholder 4">
            <a:extLst>
              <a:ext uri="{FF2B5EF4-FFF2-40B4-BE49-F238E27FC236}">
                <a16:creationId xmlns:a16="http://schemas.microsoft.com/office/drawing/2014/main" id="{FEB812E6-9B89-9D4D-89B2-07975C3E0863}"/>
              </a:ext>
            </a:extLst>
          </p:cNvPr>
          <p:cNvSpPr>
            <a:spLocks noGrp="1"/>
          </p:cNvSpPr>
          <p:nvPr>
            <p:ph idx="1"/>
          </p:nvPr>
        </p:nvSpPr>
        <p:spPr>
          <a:xfrm>
            <a:off x="151251" y="5843922"/>
            <a:ext cx="8778482" cy="775388"/>
          </a:xfrm>
        </p:spPr>
        <p:txBody>
          <a:bodyPr>
            <a:normAutofit/>
          </a:bodyPr>
          <a:lstStyle/>
          <a:p>
            <a:pPr marL="0" indent="0">
              <a:buNone/>
            </a:pPr>
            <a:r>
              <a:rPr lang="en-US" sz="1800" b="1" dirty="0">
                <a:solidFill>
                  <a:schemeClr val="accent1">
                    <a:lumMod val="75000"/>
                  </a:schemeClr>
                </a:solidFill>
              </a:rPr>
              <a:t>We ran out of time to demonstrate the FEL-based CeC during Run 18 with RHIC. </a:t>
            </a:r>
          </a:p>
          <a:p>
            <a:pPr marL="0" indent="0">
              <a:buNone/>
            </a:pPr>
            <a:r>
              <a:rPr lang="en-US" sz="1800" b="1" dirty="0">
                <a:solidFill>
                  <a:schemeClr val="accent1">
                    <a:lumMod val="75000"/>
                  </a:schemeClr>
                </a:solidFill>
              </a:rPr>
              <a:t>FEL-based CeC concept remains valid and awaiting for experimental demonstration.</a:t>
            </a:r>
          </a:p>
        </p:txBody>
      </p:sp>
    </p:spTree>
    <p:extLst>
      <p:ext uri="{BB962C8B-B14F-4D97-AF65-F5344CB8AC3E}">
        <p14:creationId xmlns:p14="http://schemas.microsoft.com/office/powerpoint/2010/main" val="3288061627"/>
      </p:ext>
    </p:extLst>
  </p:cSld>
  <p:clrMapOvr>
    <a:masterClrMapping/>
  </p:clrMapOvr>
</p:sld>
</file>

<file path=ppt/theme/theme1.xml><?xml version="1.0" encoding="utf-8"?>
<a:theme xmlns:a="http://schemas.openxmlformats.org/drawingml/2006/main" name="NPP_PAC_Ce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1_NPP_PAC_Ce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NPP_PAC_CeC.potx</Template>
  <TotalTime>2445</TotalTime>
  <Words>6139</Words>
  <Application>Microsoft Macintosh PowerPoint</Application>
  <PresentationFormat>On-screen Show (4:3)</PresentationFormat>
  <Paragraphs>699</Paragraphs>
  <Slides>54</Slides>
  <Notes>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54</vt:i4>
      </vt:variant>
    </vt:vector>
  </HeadingPairs>
  <TitlesOfParts>
    <vt:vector size="65" baseType="lpstr">
      <vt:lpstr>Arial</vt:lpstr>
      <vt:lpstr>Calibri</vt:lpstr>
      <vt:lpstr>Cambria Math</vt:lpstr>
      <vt:lpstr>Comic Sans MS</vt:lpstr>
      <vt:lpstr>Courier New</vt:lpstr>
      <vt:lpstr>Times New Roman</vt:lpstr>
      <vt:lpstr>Wingdings</vt:lpstr>
      <vt:lpstr>NPP_PAC_CeC</vt:lpstr>
      <vt:lpstr>1_NPP_PAC_CeC</vt:lpstr>
      <vt:lpstr>Equation</vt:lpstr>
      <vt:lpstr>Equation.DSMT4</vt:lpstr>
      <vt:lpstr>Strong Hadron Cooling and  Coherent electron Cooling (CeC) experiment at RHIC </vt:lpstr>
      <vt:lpstr>Outline</vt:lpstr>
      <vt:lpstr>Why strong hadron cooling is needed?</vt:lpstr>
      <vt:lpstr>What is Coherent electron Cooling</vt:lpstr>
      <vt:lpstr>CeC schemes </vt:lpstr>
      <vt:lpstr>Panoramic views</vt:lpstr>
      <vt:lpstr>113 MHz SRF Gun</vt:lpstr>
      <vt:lpstr>Attempt to test FEL-based CeC: Run 18</vt:lpstr>
      <vt:lpstr>Puzzle of the CeC Run 18</vt:lpstr>
      <vt:lpstr>PowerPoint Presentation</vt:lpstr>
      <vt:lpstr>PowerPoint Presentation</vt:lpstr>
      <vt:lpstr>Changing CeC amplifier from FEL to PCA</vt:lpstr>
      <vt:lpstr>What is Plasma-Cascade Instability (PCI)?  How is it different from the previously known micro-bunching instability (MBI)? </vt:lpstr>
      <vt:lpstr>PCA-based CeC at γ=28.5 </vt:lpstr>
      <vt:lpstr>Workshop and reviews</vt:lpstr>
      <vt:lpstr>External review</vt:lpstr>
      <vt:lpstr>Proposed plan for experimental demonstration of PCA-based CeC</vt:lpstr>
      <vt:lpstr>continued …</vt:lpstr>
      <vt:lpstr>Milestones: minor in italic, major - bold</vt:lpstr>
      <vt:lpstr>PowerPoint Presentation</vt:lpstr>
      <vt:lpstr>Conclusions</vt:lpstr>
      <vt:lpstr>HW questions</vt:lpstr>
      <vt:lpstr>Funding for CeC</vt:lpstr>
      <vt:lpstr>Details</vt:lpstr>
      <vt:lpstr>Details</vt:lpstr>
      <vt:lpstr>Since start of DoE NP R&amp;D DE-FOA-0000339 support we are filing quarterly reports including milestones and main concerns</vt:lpstr>
      <vt:lpstr>Proposed CeC plan</vt:lpstr>
      <vt:lpstr>PowerPoint Presentation</vt:lpstr>
      <vt:lpstr>Estimation of resources for FY21-FY23</vt:lpstr>
      <vt:lpstr>Back-up</vt:lpstr>
      <vt:lpstr>PowerPoint Presentation</vt:lpstr>
      <vt:lpstr>Hadron cooling techniques I</vt:lpstr>
      <vt:lpstr>Hadron cooling techniques II</vt:lpstr>
      <vt:lpstr>Simulated performance: full 3D treatment</vt:lpstr>
      <vt:lpstr>Changing CeC amplifier from FEL to PCA</vt:lpstr>
      <vt:lpstr>CeC with PCA: status</vt:lpstr>
      <vt:lpstr>PowerPoint Presentation</vt:lpstr>
      <vt:lpstr>What can be tested experimentally?</vt:lpstr>
      <vt:lpstr>Sensitivity studies using SPACE</vt:lpstr>
      <vt:lpstr>Simulating PCA at γ=28.5 using code SPACE*</vt:lpstr>
      <vt:lpstr>Distribution of the decrements: linear kick</vt:lpstr>
      <vt:lpstr>Distribution of the decrements: Real kick</vt:lpstr>
      <vt:lpstr>How to evaluate CeC: the original recipe Free Electron Lasers and High-energy Electron Cooling, V. N. Litvinenko, Ya. S. Derbenev, 29th International Free Electron Laser Conference, Novosibirsk, Russia, August 27-31, 2007  </vt:lpstr>
      <vt:lpstr>How to evaluate CeC: the original recipe Free Electron Lasers and High-energy Electron Cooling, V. N. Litvinenko, Ya. S. Derbenev, 29th International Free Electron Laser Conference, Novosibirsk, Russia, August 27-31, 2007  </vt:lpstr>
      <vt:lpstr>Distribution of the decrements: a simple case</vt:lpstr>
      <vt:lpstr>SR radiation and IR detector sensitivity</vt:lpstr>
      <vt:lpstr>Baseline (shot noise level) measurements</vt:lpstr>
      <vt:lpstr>What is Plasma-Cascade Amplifier</vt:lpstr>
      <vt:lpstr>PCA performance as function of beam emittance, energy spread and optics mismatch for the beam with 75 A peak current</vt:lpstr>
      <vt:lpstr>Beam dynamics</vt:lpstr>
      <vt:lpstr>Low Energy Beam Transport Optimization</vt:lpstr>
      <vt:lpstr> Optimized Electron Beam </vt:lpstr>
      <vt:lpstr>New IR diagnostics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 Abramowitz</dc:creator>
  <cp:keywords/>
  <dc:description/>
  <cp:lastModifiedBy>Litvinenko, Vladimir</cp:lastModifiedBy>
  <cp:revision>396</cp:revision>
  <cp:lastPrinted>2018-06-06T20:58:21Z</cp:lastPrinted>
  <dcterms:created xsi:type="dcterms:W3CDTF">2018-01-31T21:41:27Z</dcterms:created>
  <dcterms:modified xsi:type="dcterms:W3CDTF">2019-09-18T16:39:59Z</dcterms:modified>
  <cp:category/>
</cp:coreProperties>
</file>