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1072" r:id="rId2"/>
    <p:sldId id="1062" r:id="rId3"/>
    <p:sldId id="1063" r:id="rId4"/>
    <p:sldId id="710" r:id="rId5"/>
    <p:sldId id="711" r:id="rId6"/>
    <p:sldId id="1065" r:id="rId7"/>
    <p:sldId id="1073" r:id="rId8"/>
    <p:sldId id="914" r:id="rId9"/>
    <p:sldId id="259" r:id="rId10"/>
    <p:sldId id="1074" r:id="rId11"/>
    <p:sldId id="1070" r:id="rId12"/>
    <p:sldId id="1069" r:id="rId13"/>
    <p:sldId id="723" r:id="rId14"/>
    <p:sldId id="264" r:id="rId15"/>
    <p:sldId id="738" r:id="rId16"/>
    <p:sldId id="555" r:id="rId1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A00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28" autoAdjust="0"/>
    <p:restoredTop sz="94935" autoAdjust="0"/>
  </p:normalViewPr>
  <p:slideViewPr>
    <p:cSldViewPr snapToGrid="0" snapToObjects="1">
      <p:cViewPr varScale="1">
        <p:scale>
          <a:sx n="124" d="100"/>
          <a:sy n="124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322"/>
    </p:cViewPr>
  </p:sorterViewPr>
  <p:notesViewPr>
    <p:cSldViewPr snapToGrid="0" snapToObjects="1">
      <p:cViewPr varScale="1">
        <p:scale>
          <a:sx n="121" d="100"/>
          <a:sy n="121" d="100"/>
        </p:scale>
        <p:origin x="41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6FA354D-E167-4CD6-AAC8-3D20FE2022C1}" type="datetimeFigureOut">
              <a:rPr lang="en-US" smtClean="0"/>
              <a:t>9/18/19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77AFDDB0-E3C2-47F2-A206-5A4B71ED74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72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6351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 defTabSz="926351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 defTabSz="926351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 defTabSz="926351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 defTabSz="926351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defTabSz="9263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defTabSz="9263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defTabSz="9263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defTabSz="926351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3EC2722-9265-9645-9F2F-EEAC9AE24840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5863" y="695325"/>
            <a:ext cx="4635500" cy="3476625"/>
          </a:xfrm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027" y="4405335"/>
            <a:ext cx="5131647" cy="417034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32" tIns="46468" rIns="92932" bIns="46468"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0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dirty="0">
                <a:solidFill>
                  <a:srgbClr val="0000FF"/>
                </a:solidFill>
                <a:latin typeface="Helvetica" pitchFamily="2" charset="0"/>
              </a:rPr>
              <a:t>AIP funding in place before start – DOE Financial Handbook, Chap. 24, issued May 2018 (also raises AIP max to $20M)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AC356E-086B-0044-B74E-5E69526ECEB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647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18C55E-B25D-49F7-AC7B-3685D67F1C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7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orbit bumps first installed in Run-14</a:t>
            </a:r>
          </a:p>
          <a:p>
            <a:r>
              <a:rPr lang="en-US" dirty="0"/>
              <a:t>bo6-qd3-ps failure on 03/18/2016 led to beam abort, quench, and damaged diode in Run-16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A97D6-5295-4A65-89E7-89E65054F3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03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7053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0276E3CF-1F7C-3E4B-BE12-491324EF7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96839"/>
            <a:ext cx="8677275" cy="47466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29B15D-B88A-A742-9EC5-C3559FBBC8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66700" y="685801"/>
            <a:ext cx="8677275" cy="6172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4513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0632" y="155774"/>
            <a:ext cx="8614610" cy="530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632" y="789272"/>
            <a:ext cx="8614609" cy="5390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79F3-9CB0-3847-8AED-53A6B379E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work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EE605-E97C-C34C-9882-E5501F1CF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Outline plan for systems and infrastructure improvement to enable operability and sustainability of RHIC and injectors for the next 10 years and beyond (include where appropriate needs/opportunities/synergies of other program MIRP, NSRL, Tandem, ATF). </a:t>
            </a:r>
          </a:p>
          <a:p>
            <a:endParaRPr lang="en-US" sz="2400" dirty="0"/>
          </a:p>
          <a:p>
            <a:r>
              <a:rPr lang="en-US" sz="2400" dirty="0"/>
              <a:t>Specifically address the cost and benefit of updating </a:t>
            </a:r>
            <a:br>
              <a:rPr lang="en-US" sz="2400" dirty="0"/>
            </a:br>
            <a:r>
              <a:rPr lang="en-US" sz="2400" dirty="0"/>
              <a:t>and/or maintaining (1) </a:t>
            </a:r>
            <a:r>
              <a:rPr lang="en-US" sz="2400" dirty="0" err="1"/>
              <a:t>cryoplant</a:t>
            </a:r>
            <a:r>
              <a:rPr lang="en-US" sz="2400" dirty="0"/>
              <a:t> and cryo-distribution </a:t>
            </a:r>
            <a:br>
              <a:rPr lang="en-US" sz="2400" dirty="0"/>
            </a:br>
            <a:r>
              <a:rPr lang="en-US" sz="2400" dirty="0"/>
              <a:t>and (2) controls and machine protection.</a:t>
            </a:r>
          </a:p>
        </p:txBody>
      </p:sp>
    </p:spTree>
    <p:extLst>
      <p:ext uri="{BB962C8B-B14F-4D97-AF65-F5344CB8AC3E}">
        <p14:creationId xmlns:p14="http://schemas.microsoft.com/office/powerpoint/2010/main" val="2243999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29DCF-DAAF-3140-880D-DE53FE8FD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Controls </a:t>
            </a:r>
            <a:r>
              <a:rPr lang="en-US" sz="2700" b="0" dirty="0"/>
              <a:t>($32M in 25+ year estimate)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32E6-B860-974D-8403-E997D7999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Largest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VME chassis replacement ($2.1M)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could be ~$300k if only PS/fans are replace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VME module replacement ($13.5M)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VME technology may become obsolete </a:t>
            </a:r>
            <a:br>
              <a:rPr lang="en-US" sz="1800" dirty="0">
                <a:solidFill>
                  <a:srgbClr val="0000FF"/>
                </a:solidFill>
              </a:rPr>
            </a:br>
            <a:r>
              <a:rPr lang="en-US" sz="1800" dirty="0">
                <a:solidFill>
                  <a:srgbClr val="0000FF"/>
                </a:solidFill>
              </a:rPr>
              <a:t>(architecture developed in the late 1970s, but large installed base world-wide, some new platforms like ATCA/</a:t>
            </a:r>
            <a:r>
              <a:rPr lang="en-US" sz="1800" dirty="0" err="1">
                <a:solidFill>
                  <a:srgbClr val="0000FF"/>
                </a:solidFill>
                <a:latin typeface="Symbol" pitchFamily="2" charset="2"/>
              </a:rPr>
              <a:t>m</a:t>
            </a:r>
            <a:r>
              <a:rPr lang="en-US" sz="1800" dirty="0" err="1">
                <a:solidFill>
                  <a:srgbClr val="0000FF"/>
                </a:solidFill>
              </a:rPr>
              <a:t>TCA</a:t>
            </a:r>
            <a:r>
              <a:rPr lang="en-US" sz="1800" dirty="0">
                <a:solidFill>
                  <a:srgbClr val="0000FF"/>
                </a:solidFill>
              </a:rPr>
              <a:t> exist)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will not abandon pre-maturely to extract full value from installed 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RHIC Access Control System ($2M)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plan to do as capital project, funding FY2019-22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should last for lifetime of BNL EIC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additions for BNL EIC &lt;$500k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Host computer, work stations, </a:t>
            </a:r>
            <a:br>
              <a:rPr lang="en-US" dirty="0"/>
            </a:br>
            <a:r>
              <a:rPr lang="en-US" dirty="0"/>
              <a:t>consoles </a:t>
            </a:r>
            <a:r>
              <a:rPr lang="en-US" dirty="0" err="1"/>
              <a:t>etc</a:t>
            </a:r>
            <a:r>
              <a:rPr lang="en-US" dirty="0"/>
              <a:t> ($2.4M)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ongoing effort, funded by operations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452FC-8F03-E04F-981D-9FA358AC107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129D8-F298-AD43-BA65-1F26AB727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10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420C0B-D1BF-8743-9BD1-6458B08740B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27" y="592718"/>
            <a:ext cx="2434172" cy="18256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A9EF4-A4CE-4B47-AAAC-D934D8A9F7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7447" y="3479800"/>
            <a:ext cx="2486025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83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RHIC Machine/Experiment Protection upgrade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E60C40-2068-2042-8B04-D6CCA1E26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652666"/>
            <a:ext cx="8544339" cy="5757862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10-20 </a:t>
            </a:r>
            <a:r>
              <a:rPr lang="en-US" dirty="0">
                <a:solidFill>
                  <a:srgbClr val="FF0000"/>
                </a:solidFill>
              </a:rPr>
              <a:t>abort kicker pre-fires</a:t>
            </a:r>
            <a:r>
              <a:rPr lang="en-US" dirty="0"/>
              <a:t> per year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Predominately caused by beam loss and resulting showers</a:t>
            </a:r>
            <a:br>
              <a:rPr lang="en-US" dirty="0"/>
            </a:br>
            <a:r>
              <a:rPr lang="en-US" sz="1600" dirty="0">
                <a:solidFill>
                  <a:srgbClr val="0000FF"/>
                </a:solidFill>
              </a:rPr>
              <a:t>(no pre-fires in Ru+Ru/Zr+Zr; very small secondary beams from collisions – BFPP ~ Z</a:t>
            </a:r>
            <a:r>
              <a:rPr lang="en-US" sz="1600" baseline="30000" dirty="0">
                <a:solidFill>
                  <a:srgbClr val="0000FF"/>
                </a:solidFill>
              </a:rPr>
              <a:t>7</a:t>
            </a:r>
            <a:r>
              <a:rPr lang="en-US" sz="1600" dirty="0">
                <a:solidFill>
                  <a:srgbClr val="0000FF"/>
                </a:solidFill>
              </a:rPr>
              <a:t>, 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EMD ~ Z</a:t>
            </a:r>
            <a:r>
              <a:rPr lang="en-US" sz="1600" baseline="30000" dirty="0">
                <a:solidFill>
                  <a:srgbClr val="0000FF"/>
                </a:solidFill>
              </a:rPr>
              <a:t>2</a:t>
            </a:r>
            <a:r>
              <a:rPr lang="en-US" sz="1600" dirty="0">
                <a:solidFill>
                  <a:srgbClr val="0000FF"/>
                </a:solidFill>
              </a:rPr>
              <a:t>, Z(Au) = 79, Z(Ru/</a:t>
            </a:r>
            <a:r>
              <a:rPr lang="en-US" sz="1600" dirty="0" err="1">
                <a:solidFill>
                  <a:srgbClr val="0000FF"/>
                </a:solidFill>
              </a:rPr>
              <a:t>Zr</a:t>
            </a:r>
            <a:r>
              <a:rPr lang="en-US" sz="1600" dirty="0">
                <a:solidFill>
                  <a:srgbClr val="0000FF"/>
                </a:solidFill>
              </a:rPr>
              <a:t>) = 44/40; very low beam losses due to stochastic cooling)</a:t>
            </a:r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endParaRPr lang="en-US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In the past some pre-fires have damaged detector components, notably in asymmetric Cu+Au and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p+Au operation</a:t>
            </a:r>
            <a:br>
              <a:rPr lang="en-US" dirty="0"/>
            </a:br>
            <a:endParaRPr lang="en-US" dirty="0"/>
          </a:p>
          <a:p>
            <a:pPr marL="342900" indent="-342900">
              <a:lnSpc>
                <a:spcPct val="110000"/>
              </a:lnSpc>
              <a:buFont typeface="Arial" charset="0"/>
              <a:buChar char="•"/>
            </a:pPr>
            <a:r>
              <a:rPr lang="en-US" dirty="0"/>
              <a:t>Need pre-fire suppression for sPHENIX </a:t>
            </a:r>
            <a:br>
              <a:rPr lang="en-US" dirty="0"/>
            </a:br>
            <a:r>
              <a:rPr lang="en-US" sz="2200" dirty="0"/>
              <a:t>(Si detectors near beam pipe vulnerable)</a:t>
            </a:r>
            <a:r>
              <a:rPr lang="en-US" dirty="0"/>
              <a:t> </a:t>
            </a:r>
            <a:br>
              <a:rPr lang="en-US" dirty="0">
                <a:solidFill>
                  <a:srgbClr val="FF0000"/>
                </a:solidFill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0725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</a:t>
            </a:r>
            <a:r>
              <a:rPr lang="en-US" b="0" dirty="0">
                <a:solidFill>
                  <a:srgbClr val="FF0000"/>
                </a:solidFill>
              </a:rPr>
              <a:t>                    </a:t>
            </a:r>
            <a:r>
              <a:rPr lang="en-US" b="0" dirty="0"/>
              <a:t>Approach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8DDCAFD-C836-AD44-B3FA-850C3334DE41}"/>
              </a:ext>
            </a:extLst>
          </p:cNvPr>
          <p:cNvGrpSpPr/>
          <p:nvPr/>
        </p:nvGrpSpPr>
        <p:grpSpPr>
          <a:xfrm>
            <a:off x="168801" y="4543896"/>
            <a:ext cx="8791694" cy="2329288"/>
            <a:chOff x="-562094" y="1437641"/>
            <a:chExt cx="8791694" cy="23292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6E82B7-A6A9-C841-9AD6-6993F4C57A06}"/>
                </a:ext>
              </a:extLst>
            </p:cNvPr>
            <p:cNvGrpSpPr/>
            <p:nvPr/>
          </p:nvGrpSpPr>
          <p:grpSpPr>
            <a:xfrm>
              <a:off x="2057400" y="1437641"/>
              <a:ext cx="6172200" cy="1796704"/>
              <a:chOff x="2057400" y="1446606"/>
              <a:chExt cx="6172200" cy="1796704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0638650-11A7-0449-B983-21123894FDE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200400" y="2397412"/>
                <a:ext cx="565575" cy="288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6FB05BE-06C2-C04C-8A79-EC12D6FE351A}"/>
                  </a:ext>
                </a:extLst>
              </p:cNvPr>
              <p:cNvSpPr/>
              <p:nvPr/>
            </p:nvSpPr>
            <p:spPr bwMode="auto">
              <a:xfrm>
                <a:off x="2438400" y="2133600"/>
                <a:ext cx="762000" cy="533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210E09-E66B-EF45-9233-003625FFF032}"/>
                  </a:ext>
                </a:extLst>
              </p:cNvPr>
              <p:cNvSpPr txBox="1"/>
              <p:nvPr/>
            </p:nvSpPr>
            <p:spPr>
              <a:xfrm>
                <a:off x="2472618" y="2207213"/>
                <a:ext cx="70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/>
                  <a:t>PFN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EFACC696-3BCC-AA4E-A2E5-B22C16FB8DA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13698" y="2400300"/>
                <a:ext cx="567902" cy="3238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2C6CFB3-9C4A-074E-942F-495B4FC86C04}"/>
                  </a:ext>
                </a:extLst>
              </p:cNvPr>
              <p:cNvCxnSpPr/>
              <p:nvPr/>
            </p:nvCxnSpPr>
            <p:spPr bwMode="auto">
              <a:xfrm rot="-1800000">
                <a:off x="5145870" y="2266950"/>
                <a:ext cx="5334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678144E6-7D59-4E42-9C99-E6EB9052F1A3}"/>
                  </a:ext>
                </a:extLst>
              </p:cNvPr>
              <p:cNvCxnSpPr/>
              <p:nvPr/>
            </p:nvCxnSpPr>
            <p:spPr bwMode="auto">
              <a:xfrm>
                <a:off x="5715000" y="2400300"/>
                <a:ext cx="876300" cy="952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AC36DEF-B295-3B4C-871E-AD039F0671F4}"/>
                  </a:ext>
                </a:extLst>
              </p:cNvPr>
              <p:cNvCxnSpPr/>
              <p:nvPr/>
            </p:nvCxnSpPr>
            <p:spPr bwMode="auto">
              <a:xfrm>
                <a:off x="7338870" y="2409825"/>
                <a:ext cx="762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2268ED5D-23FC-5746-A03E-14555F23621B}"/>
                  </a:ext>
                </a:extLst>
              </p:cNvPr>
              <p:cNvCxnSpPr/>
              <p:nvPr/>
            </p:nvCxnSpPr>
            <p:spPr bwMode="auto">
              <a:xfrm>
                <a:off x="8077200" y="2409825"/>
                <a:ext cx="0" cy="48577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FD1CF49-D473-D646-90E2-A0867F276D5F}"/>
                  </a:ext>
                </a:extLst>
              </p:cNvPr>
              <p:cNvCxnSpPr/>
              <p:nvPr/>
            </p:nvCxnSpPr>
            <p:spPr bwMode="auto">
              <a:xfrm>
                <a:off x="7935816" y="2895600"/>
                <a:ext cx="293784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AB1F43A-8B89-624B-93C8-1E803ABF4CD3}"/>
                  </a:ext>
                </a:extLst>
              </p:cNvPr>
              <p:cNvCxnSpPr/>
              <p:nvPr/>
            </p:nvCxnSpPr>
            <p:spPr bwMode="auto">
              <a:xfrm>
                <a:off x="8016525" y="3019425"/>
                <a:ext cx="11326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7D3274-2CDE-CB40-A5DF-CD6049CA3B9C}"/>
                  </a:ext>
                </a:extLst>
              </p:cNvPr>
              <p:cNvSpPr txBox="1"/>
              <p:nvPr/>
            </p:nvSpPr>
            <p:spPr>
              <a:xfrm>
                <a:off x="6581656" y="2105025"/>
                <a:ext cx="72006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/>
                  <a:t>abort</a:t>
                </a:r>
                <a:br>
                  <a:rPr lang="en-US" sz="1600" dirty="0"/>
                </a:br>
                <a:r>
                  <a:rPr lang="en-US" sz="1600" dirty="0"/>
                  <a:t>kicker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CF43190-4872-E746-84D4-AFFF3F6E92AD}"/>
                  </a:ext>
                </a:extLst>
              </p:cNvPr>
              <p:cNvSpPr txBox="1"/>
              <p:nvPr/>
            </p:nvSpPr>
            <p:spPr>
              <a:xfrm>
                <a:off x="5262118" y="1671935"/>
                <a:ext cx="8338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thyratron </a:t>
                </a:r>
                <a:br>
                  <a:rPr lang="en-US" sz="1200" dirty="0"/>
                </a:br>
                <a:r>
                  <a:rPr lang="en-US" sz="1200" dirty="0"/>
                  <a:t>tube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26A3414-DEE8-A146-B860-09084900BFA7}"/>
                  </a:ext>
                </a:extLst>
              </p:cNvPr>
              <p:cNvGrpSpPr/>
              <p:nvPr/>
            </p:nvGrpSpPr>
            <p:grpSpPr>
              <a:xfrm>
                <a:off x="3446830" y="1446606"/>
                <a:ext cx="1734770" cy="1796704"/>
                <a:chOff x="3446830" y="1446606"/>
                <a:chExt cx="1734770" cy="1796704"/>
              </a:xfrm>
            </p:grpSpPr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94952981-7E49-3D4B-927F-B09BFEDE0F57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 flipV="1">
                  <a:off x="3759875" y="1973169"/>
                  <a:ext cx="386925" cy="23226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/>
                </a:ln>
                <a:effectLst/>
              </p:spPr>
            </p:cxn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68B3CDE-2894-9B4B-A461-88B9D9669D83}"/>
                    </a:ext>
                  </a:extLst>
                </p:cNvPr>
                <p:cNvSpPr txBox="1"/>
                <p:nvPr/>
              </p:nvSpPr>
              <p:spPr>
                <a:xfrm>
                  <a:off x="3446830" y="1446606"/>
                  <a:ext cx="173477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dirty="0"/>
                    <a:t>redundant mechanical </a:t>
                  </a:r>
                  <a:br>
                    <a:rPr lang="en-US" sz="1200" dirty="0"/>
                  </a:br>
                  <a:r>
                    <a:rPr lang="en-US" sz="1200" dirty="0"/>
                    <a:t>relays (added)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A257B23-8DA7-E14A-B1DA-BA496B3264C0}"/>
                    </a:ext>
                  </a:extLst>
                </p:cNvPr>
                <p:cNvSpPr txBox="1"/>
                <p:nvPr/>
              </p:nvSpPr>
              <p:spPr>
                <a:xfrm>
                  <a:off x="3517877" y="2781645"/>
                  <a:ext cx="131318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solidFill>
                        <a:srgbClr val="FF0000"/>
                      </a:solidFill>
                    </a:rPr>
                    <a:t>slow</a:t>
                  </a:r>
                  <a:r>
                    <a:rPr lang="en-US" sz="1200" dirty="0"/>
                    <a:t> (470 turns)</a:t>
                  </a:r>
                  <a:br>
                    <a:rPr lang="en-US" sz="1200" dirty="0"/>
                  </a:br>
                  <a:r>
                    <a:rPr lang="en-US" sz="1200" dirty="0"/>
                    <a:t>no pre-fires</a:t>
                  </a:r>
                </a:p>
              </p:txBody>
            </p:sp>
          </p:grp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874B892-4916-BA4A-9805-875BE441ED1B}"/>
                  </a:ext>
                </a:extLst>
              </p:cNvPr>
              <p:cNvCxnSpPr/>
              <p:nvPr/>
            </p:nvCxnSpPr>
            <p:spPr bwMode="auto">
              <a:xfrm flipV="1">
                <a:off x="2057400" y="2400300"/>
                <a:ext cx="381000" cy="9525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C34FDCA-62EA-CB48-9D99-FE098CF933F7}"/>
                </a:ext>
              </a:extLst>
            </p:cNvPr>
            <p:cNvGrpSpPr/>
            <p:nvPr/>
          </p:nvGrpSpPr>
          <p:grpSpPr>
            <a:xfrm>
              <a:off x="-562094" y="1769179"/>
              <a:ext cx="8737218" cy="1997750"/>
              <a:chOff x="-562094" y="1769179"/>
              <a:chExt cx="8737218" cy="199775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EBAB214-932E-F447-9474-6316FBF75738}"/>
                  </a:ext>
                </a:extLst>
              </p:cNvPr>
              <p:cNvSpPr/>
              <p:nvPr/>
            </p:nvSpPr>
            <p:spPr bwMode="auto">
              <a:xfrm>
                <a:off x="6576870" y="2143125"/>
                <a:ext cx="762000" cy="533400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21E05A2-DEBC-6048-9568-49729521DD83}"/>
                  </a:ext>
                </a:extLst>
              </p:cNvPr>
              <p:cNvCxnSpPr/>
              <p:nvPr/>
            </p:nvCxnSpPr>
            <p:spPr bwMode="auto">
              <a:xfrm>
                <a:off x="7992708" y="2952750"/>
                <a:ext cx="182416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EBD9991-EE40-9340-A02D-010C16968F9A}"/>
                  </a:ext>
                </a:extLst>
              </p:cNvPr>
              <p:cNvSpPr txBox="1"/>
              <p:nvPr/>
            </p:nvSpPr>
            <p:spPr>
              <a:xfrm>
                <a:off x="5017327" y="2788724"/>
                <a:ext cx="11047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fast (&lt; 1 turn)</a:t>
                </a:r>
                <a:br>
                  <a:rPr lang="en-US" sz="1200" dirty="0"/>
                </a:br>
                <a:r>
                  <a:rPr lang="en-US" sz="1200" b="1" dirty="0">
                    <a:solidFill>
                      <a:srgbClr val="FF0000"/>
                    </a:solidFill>
                  </a:rPr>
                  <a:t>pre-fires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D4BC8BE-91BD-6846-AD8D-9C0441FA3CDE}"/>
                  </a:ext>
                </a:extLst>
              </p:cNvPr>
              <p:cNvSpPr txBox="1"/>
              <p:nvPr/>
            </p:nvSpPr>
            <p:spPr>
              <a:xfrm>
                <a:off x="3493834" y="3243709"/>
                <a:ext cx="15376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FF0000"/>
                    </a:solidFill>
                  </a:rPr>
                  <a:t>closes 1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st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u="sng" dirty="0">
                    <a:solidFill>
                      <a:srgbClr val="FF0000"/>
                    </a:solidFill>
                  </a:rPr>
                  <a:t>not</a:t>
                </a:r>
                <a:r>
                  <a:rPr lang="en-US" sz="1400" dirty="0">
                    <a:solidFill>
                      <a:srgbClr val="FF0000"/>
                    </a:solidFill>
                  </a:rPr>
                  <a:t> synchronized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4F57D9D-C002-AE47-B3DA-20D27B69FCEA}"/>
                  </a:ext>
                </a:extLst>
              </p:cNvPr>
              <p:cNvSpPr txBox="1"/>
              <p:nvPr/>
            </p:nvSpPr>
            <p:spPr>
              <a:xfrm>
                <a:off x="5049156" y="3229155"/>
                <a:ext cx="24128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FF0000"/>
                    </a:solidFill>
                  </a:rPr>
                  <a:t>closes 2</a:t>
                </a:r>
                <a:r>
                  <a:rPr lang="en-US" sz="1400" baseline="30000" dirty="0">
                    <a:solidFill>
                      <a:srgbClr val="FF0000"/>
                    </a:solidFill>
                  </a:rPr>
                  <a:t>nd</a:t>
                </a:r>
                <a:r>
                  <a:rPr lang="en-US" sz="1400" dirty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rgbClr val="FF0000"/>
                    </a:solidFill>
                  </a:rPr>
                  <a:t>synchronized with abort gap</a:t>
                </a:r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5900D6B8-C1FE-A843-8B66-435A5642319C}"/>
                  </a:ext>
                </a:extLst>
              </p:cNvPr>
              <p:cNvGrpSpPr/>
              <p:nvPr/>
            </p:nvGrpSpPr>
            <p:grpSpPr>
              <a:xfrm>
                <a:off x="-562094" y="1769179"/>
                <a:ext cx="4328069" cy="1812221"/>
                <a:chOff x="-562094" y="1769179"/>
                <a:chExt cx="4328069" cy="1812221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9F76E836-61C9-5E4A-B5EB-9B5100482C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contrast="-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62094" y="1769179"/>
                  <a:ext cx="2416294" cy="1812221"/>
                </a:xfrm>
                <a:prstGeom prst="rect">
                  <a:avLst/>
                </a:prstGeom>
              </p:spPr>
            </p:pic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5A3C79AF-B923-4B44-9B5B-31EA04DA99C9}"/>
                    </a:ext>
                  </a:extLst>
                </p:cNvPr>
                <p:cNvCxnSpPr/>
                <p:nvPr/>
              </p:nvCxnSpPr>
              <p:spPr bwMode="auto">
                <a:xfrm flipH="1">
                  <a:off x="1122643" y="1905000"/>
                  <a:ext cx="2643332" cy="17573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00CC66"/>
                  </a:solidFill>
                  <a:prstDash val="sysDash"/>
                  <a:round/>
                  <a:headEnd type="none" w="lg" len="med"/>
                  <a:tailEnd type="stealth" w="lg" len="med"/>
                </a:ln>
                <a:effectLst/>
              </p:spPr>
            </p:cxnSp>
          </p:grpSp>
        </p:grpSp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FD7D8088-1204-8B4B-B67D-F906C85F3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61" y="692169"/>
            <a:ext cx="8847518" cy="38714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900" dirty="0"/>
              <a:t>Abort kicker pre-fires can be greatly reduced by moving HV switches out </a:t>
            </a:r>
            <a:br>
              <a:rPr lang="en-US" sz="1900" dirty="0"/>
            </a:br>
            <a:r>
              <a:rPr lang="en-US" sz="1900" dirty="0"/>
              <a:t>of tunnel, and by momentum collimation </a:t>
            </a:r>
            <a:r>
              <a:rPr lang="en-US" sz="1600" dirty="0"/>
              <a:t>(also protects the QP diodes)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1900" dirty="0">
                <a:solidFill>
                  <a:srgbClr val="0432FF"/>
                </a:solidFill>
              </a:rPr>
              <a:t>=&gt; would be expensive upgrades (several $M)</a:t>
            </a:r>
          </a:p>
          <a:p>
            <a:pPr>
              <a:lnSpc>
                <a:spcPct val="120000"/>
              </a:lnSpc>
            </a:pPr>
            <a:r>
              <a:rPr lang="en-US" sz="1900" dirty="0"/>
              <a:t>More cost effective upgrade selected: 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Add serial switches to RHIC abort kickers to suppress pre-fires </a:t>
            </a:r>
            <a:r>
              <a:rPr lang="en-US" sz="1200" dirty="0"/>
              <a:t>(+6 ms delay)</a:t>
            </a:r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Delay energy extraction from </a:t>
            </a:r>
            <a:r>
              <a:rPr lang="en-US" sz="1800" dirty="0" err="1"/>
              <a:t>sc</a:t>
            </a:r>
            <a:r>
              <a:rPr lang="en-US" sz="1800" dirty="0"/>
              <a:t> magnets after quench </a:t>
            </a:r>
            <a:r>
              <a:rPr lang="en-US" sz="1200" dirty="0"/>
              <a:t>(necessity not recognized initially)</a:t>
            </a:r>
            <a:endParaRPr lang="en-US" sz="1800" dirty="0"/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800" dirty="0"/>
              <a:t>New and modified inputs to permit link detecting precursors of large losses</a:t>
            </a:r>
            <a:br>
              <a:rPr lang="en-US" sz="1800" dirty="0"/>
            </a:br>
            <a:r>
              <a:rPr lang="en-US" sz="1400" dirty="0">
                <a:solidFill>
                  <a:srgbClr val="0432FF"/>
                </a:solidFill>
              </a:rPr>
              <a:t>lower BLM thresholds at store, RF systems, Orbit corrector PS (fast and slow), </a:t>
            </a:r>
            <a:br>
              <a:rPr lang="en-US" sz="1400" dirty="0">
                <a:solidFill>
                  <a:srgbClr val="0432FF"/>
                </a:solidFill>
              </a:rPr>
            </a:br>
            <a:r>
              <a:rPr lang="en-US" sz="1400" dirty="0">
                <a:solidFill>
                  <a:srgbClr val="0432FF"/>
                </a:solidFill>
              </a:rPr>
              <a:t>fast BPM readings (coherence signal from 10 Hz feedback system)</a:t>
            </a:r>
            <a:endParaRPr lang="en-US" sz="1400" dirty="0"/>
          </a:p>
          <a:p>
            <a:pPr marL="4572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600" dirty="0"/>
              <a:t>Monitor QP diode condition (measure voltage when diode becomes conductive)</a:t>
            </a:r>
            <a:br>
              <a:rPr lang="en-US" sz="1600" dirty="0"/>
            </a:br>
            <a:r>
              <a:rPr lang="en-US" sz="1400" dirty="0">
                <a:solidFill>
                  <a:srgbClr val="0432FF"/>
                </a:solidFill>
              </a:rPr>
              <a:t>with sPHENIX run plan expect ~3-4x increase in distributed losses due to secondary beams</a:t>
            </a:r>
            <a:br>
              <a:rPr lang="en-US" sz="1400" dirty="0">
                <a:solidFill>
                  <a:srgbClr val="0432FF"/>
                </a:solidFill>
              </a:rPr>
            </a:br>
            <a:r>
              <a:rPr lang="en-US" sz="1400" dirty="0">
                <a:solidFill>
                  <a:srgbClr val="0432FF"/>
                </a:solidFill>
              </a:rPr>
              <a:t>from Au+Au luminosity over lifetime of RHIC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A631AC8-53F9-024E-A24D-C560193642DE}"/>
              </a:ext>
            </a:extLst>
          </p:cNvPr>
          <p:cNvSpPr txBox="1"/>
          <p:nvPr/>
        </p:nvSpPr>
        <p:spPr>
          <a:xfrm>
            <a:off x="95503" y="4578366"/>
            <a:ext cx="3092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Abort kicker switches schematic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0F05421-F8E8-EE4C-9D39-7F6236239E75}"/>
              </a:ext>
            </a:extLst>
          </p:cNvPr>
          <p:cNvCxnSpPr>
            <a:cxnSpLocks/>
          </p:cNvCxnSpPr>
          <p:nvPr/>
        </p:nvCxnSpPr>
        <p:spPr bwMode="auto">
          <a:xfrm flipV="1">
            <a:off x="4500889" y="5464599"/>
            <a:ext cx="390446" cy="22366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833763-C0CC-0840-A570-A1301E85347C}"/>
              </a:ext>
            </a:extLst>
          </p:cNvPr>
          <p:cNvCxnSpPr/>
          <p:nvPr/>
        </p:nvCxnSpPr>
        <p:spPr bwMode="auto">
          <a:xfrm flipV="1">
            <a:off x="4963594" y="5259639"/>
            <a:ext cx="381000" cy="95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AEE864-48FA-7045-9141-3572E7DC49E2}"/>
              </a:ext>
            </a:extLst>
          </p:cNvPr>
          <p:cNvCxnSpPr/>
          <p:nvPr/>
        </p:nvCxnSpPr>
        <p:spPr bwMode="auto">
          <a:xfrm flipV="1">
            <a:off x="4973682" y="5651082"/>
            <a:ext cx="381000" cy="9525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AACE4EB-A0B6-1342-BCDD-9E9534433869}"/>
              </a:ext>
            </a:extLst>
          </p:cNvPr>
          <p:cNvCxnSpPr>
            <a:cxnSpLocks/>
          </p:cNvCxnSpPr>
          <p:nvPr/>
        </p:nvCxnSpPr>
        <p:spPr bwMode="auto">
          <a:xfrm>
            <a:off x="4496870" y="5303524"/>
            <a:ext cx="0" cy="3799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1FB3F8E-0A85-474C-830F-C3731AA7E80A}"/>
              </a:ext>
            </a:extLst>
          </p:cNvPr>
          <p:cNvCxnSpPr>
            <a:cxnSpLocks/>
          </p:cNvCxnSpPr>
          <p:nvPr/>
        </p:nvCxnSpPr>
        <p:spPr bwMode="auto">
          <a:xfrm>
            <a:off x="5344594" y="5262228"/>
            <a:ext cx="0" cy="379976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5885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3032C-1677-354D-928A-E86E20D5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MPS upgrade     </a:t>
            </a:r>
            <a:r>
              <a:rPr lang="en-US" b="0" dirty="0">
                <a:solidFill>
                  <a:srgbClr val="FF0000"/>
                </a:solidFill>
              </a:rPr>
              <a:t>                      </a:t>
            </a:r>
            <a:r>
              <a:rPr lang="en-US" b="0" dirty="0"/>
              <a:t>Status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8B939-3198-3B41-BA31-9919F49DD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Serial switches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shortened closing time from 30 ms to 6 ms </a:t>
            </a:r>
            <a:r>
              <a:rPr lang="en-US" sz="1800" dirty="0">
                <a:solidFill>
                  <a:srgbClr val="0432FF"/>
                </a:solidFill>
              </a:rPr>
              <a:t>(2350 to 470 turns)</a:t>
            </a:r>
            <a:endParaRPr lang="en-US" dirty="0">
              <a:solidFill>
                <a:srgbClr val="0432FF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installed redundant trigger units in Blue and Yellow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dirty="0">
                <a:solidFill>
                  <a:srgbClr val="0432FF"/>
                </a:solidFill>
              </a:rPr>
              <a:t>  </a:t>
            </a:r>
            <a:r>
              <a:rPr lang="en-US" sz="1900" dirty="0">
                <a:solidFill>
                  <a:srgbClr val="0432FF"/>
                </a:solidFill>
              </a:rPr>
              <a:t>(prevents a failure mode observed in Run-17 test)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Blue abort kicker relays active since 05/22/19, Yellow 06/19/19</a:t>
            </a:r>
            <a:br>
              <a:rPr lang="en-US" dirty="0">
                <a:solidFill>
                  <a:srgbClr val="0432FF"/>
                </a:solidFill>
              </a:rPr>
            </a:br>
            <a:endParaRPr lang="en-US" dirty="0">
              <a:solidFill>
                <a:srgbClr val="0432FF"/>
              </a:solidFill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dirty="0"/>
              <a:t>New beam permit inputs 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432FF"/>
                </a:solidFill>
              </a:rPr>
              <a:t>All hardware implemented except fast corrector PS input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sz="2200" dirty="0">
                <a:solidFill>
                  <a:srgbClr val="0432FF"/>
                </a:solidFill>
              </a:rPr>
              <a:t>(almost all parts in hand for installation this year)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FF0000"/>
                </a:solidFill>
              </a:rPr>
              <a:t>Still need to upgrade configuration control of all inputs 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for use at full energy and intensity </a:t>
            </a:r>
            <a:r>
              <a:rPr lang="en-US" sz="1900" dirty="0">
                <a:solidFill>
                  <a:srgbClr val="FF0000"/>
                </a:solidFill>
              </a:rPr>
              <a:t>(time-dependent individual thresholds) </a:t>
            </a:r>
            <a:endParaRPr lang="en-US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solidFill>
                  <a:srgbClr val="0000FF"/>
                </a:solidFill>
              </a:rPr>
              <a:t>Expect completion in time for sPHENIX </a:t>
            </a:r>
          </a:p>
        </p:txBody>
      </p:sp>
    </p:spTree>
    <p:extLst>
      <p:ext uri="{BB962C8B-B14F-4D97-AF65-F5344CB8AC3E}">
        <p14:creationId xmlns:p14="http://schemas.microsoft.com/office/powerpoint/2010/main" val="173362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29F4C3-366D-4A9B-BB35-F60D095B052C}"/>
              </a:ext>
            </a:extLst>
          </p:cNvPr>
          <p:cNvSpPr txBox="1"/>
          <p:nvPr/>
        </p:nvSpPr>
        <p:spPr bwMode="auto">
          <a:xfrm>
            <a:off x="2857500" y="2857500"/>
            <a:ext cx="28787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0" dirty="0">
                <a:solidFill>
                  <a:srgbClr val="000000"/>
                </a:solidFill>
                <a:latin typeface="Helvetica"/>
                <a:cs typeface="Helvetica"/>
              </a:rPr>
              <a:t>Back-up material</a:t>
            </a:r>
          </a:p>
        </p:txBody>
      </p:sp>
    </p:spTree>
    <p:extLst>
      <p:ext uri="{BB962C8B-B14F-4D97-AF65-F5344CB8AC3E}">
        <p14:creationId xmlns:p14="http://schemas.microsoft.com/office/powerpoint/2010/main" val="665019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C5E0-CB9E-CA4F-8A5E-CFC9C83F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77" y="146468"/>
            <a:ext cx="8866380" cy="549272"/>
          </a:xfrm>
        </p:spPr>
        <p:txBody>
          <a:bodyPr>
            <a:noAutofit/>
          </a:bodyPr>
          <a:lstStyle/>
          <a:p>
            <a:r>
              <a:rPr lang="en-US" sz="2400" dirty="0"/>
              <a:t>Zr+Zr / Ru+Ru is a good data point for low loss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B3FAC-84F1-D948-ACA0-195863BAF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3837" indent="-342900">
              <a:spcBef>
                <a:spcPts val="0"/>
              </a:spcBef>
            </a:pPr>
            <a:r>
              <a:rPr lang="en-US" sz="2000" dirty="0"/>
              <a:t>Main source of losses for Au+Au (&gt;90%) are secondary beams created </a:t>
            </a:r>
            <a:br>
              <a:rPr lang="en-US" sz="2000" dirty="0"/>
            </a:br>
            <a:r>
              <a:rPr lang="en-US" sz="2000" dirty="0"/>
              <a:t>  in collision (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tot</a:t>
            </a:r>
            <a:r>
              <a:rPr lang="en-US" sz="2000" dirty="0"/>
              <a:t>=218b with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BFPP</a:t>
            </a:r>
            <a:r>
              <a:rPr lang="en-US" sz="2000" dirty="0"/>
              <a:t>=117b,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EMD</a:t>
            </a:r>
            <a:r>
              <a:rPr lang="en-US" sz="2000" dirty="0"/>
              <a:t>=94b,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/>
              <a:t>nucl</a:t>
            </a:r>
            <a:r>
              <a:rPr lang="en-US" sz="2000" dirty="0"/>
              <a:t>=7b)</a:t>
            </a:r>
            <a:br>
              <a:rPr lang="en-US" sz="2000" dirty="0"/>
            </a:br>
            <a:r>
              <a:rPr lang="en-US" sz="2000" dirty="0"/>
              <a:t>     </a:t>
            </a:r>
            <a:r>
              <a:rPr lang="en-US" sz="1600" dirty="0">
                <a:solidFill>
                  <a:srgbClr val="0432FF"/>
                </a:solidFill>
              </a:rPr>
              <a:t>BFPP = Bound-Free Pair Production – Au ion captures e</a:t>
            </a:r>
            <a:r>
              <a:rPr lang="en-US" sz="1600" baseline="30000" dirty="0">
                <a:solidFill>
                  <a:srgbClr val="0432FF"/>
                </a:solidFill>
              </a:rPr>
              <a:t>-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    EMD = Electro-Magnetic Dissociation – Au ion expels n</a:t>
            </a:r>
          </a:p>
          <a:p>
            <a:pPr marL="223837" indent="-342900">
              <a:spcBef>
                <a:spcPts val="0"/>
              </a:spcBef>
            </a:pPr>
            <a:r>
              <a:rPr lang="en-US" sz="2000" dirty="0"/>
              <a:t>BFPP and EMD create large momentum deviation </a:t>
            </a:r>
            <a:r>
              <a:rPr lang="en-US" sz="1600" dirty="0"/>
              <a:t>(1%, 0.5%) </a:t>
            </a:r>
            <a:r>
              <a:rPr lang="en-US" sz="2000" dirty="0"/>
              <a:t>ion beams</a:t>
            </a:r>
          </a:p>
          <a:p>
            <a:pPr marL="223837" indent="-342900">
              <a:spcBef>
                <a:spcPts val="0"/>
              </a:spcBef>
            </a:pPr>
            <a:r>
              <a:rPr lang="en-US" sz="2000" dirty="0"/>
              <a:t>Secondary beams from Zr+Zr/Ru+Ru collisions greatly reduced</a:t>
            </a:r>
            <a:br>
              <a:rPr lang="en-US" sz="2000" dirty="0"/>
            </a:br>
            <a:r>
              <a:rPr lang="en-US" sz="1600" dirty="0">
                <a:solidFill>
                  <a:srgbClr val="0432FF"/>
                </a:solidFill>
              </a:rPr>
              <a:t>      BFPP cross section ~Z</a:t>
            </a:r>
            <a:r>
              <a:rPr lang="en-US" sz="1600" baseline="30000" dirty="0">
                <a:solidFill>
                  <a:srgbClr val="0432FF"/>
                </a:solidFill>
              </a:rPr>
              <a:t>7</a:t>
            </a:r>
            <a:r>
              <a:rPr lang="en-US" sz="1600" dirty="0">
                <a:solidFill>
                  <a:srgbClr val="0432FF"/>
                </a:solidFill>
              </a:rPr>
              <a:t> =&gt; 60x reduction (</a:t>
            </a:r>
            <a:r>
              <a:rPr lang="en-US" sz="1600" dirty="0" err="1">
                <a:solidFill>
                  <a:srgbClr val="0432FF"/>
                </a:solidFill>
              </a:rPr>
              <a:t>Z</a:t>
            </a:r>
            <a:r>
              <a:rPr lang="en-US" sz="1600" baseline="-25000" dirty="0" err="1">
                <a:solidFill>
                  <a:srgbClr val="0432FF"/>
                </a:solidFill>
              </a:rPr>
              <a:t>Au</a:t>
            </a:r>
            <a:r>
              <a:rPr lang="en-US" sz="1600" dirty="0">
                <a:solidFill>
                  <a:srgbClr val="0432FF"/>
                </a:solidFill>
              </a:rPr>
              <a:t> = 79, </a:t>
            </a:r>
            <a:r>
              <a:rPr lang="en-US" sz="1600" dirty="0" err="1">
                <a:solidFill>
                  <a:srgbClr val="0432FF"/>
                </a:solidFill>
              </a:rPr>
              <a:t>Z</a:t>
            </a:r>
            <a:r>
              <a:rPr lang="en-US" sz="1600" baseline="-25000" dirty="0" err="1">
                <a:solidFill>
                  <a:srgbClr val="0432FF"/>
                </a:solidFill>
              </a:rPr>
              <a:t>Ru</a:t>
            </a:r>
            <a:r>
              <a:rPr lang="en-US" sz="1600" dirty="0">
                <a:solidFill>
                  <a:srgbClr val="0432FF"/>
                </a:solidFill>
              </a:rPr>
              <a:t> = 44)</a:t>
            </a:r>
            <a:br>
              <a:rPr lang="en-US" sz="1600" dirty="0">
                <a:solidFill>
                  <a:srgbClr val="0432FF"/>
                </a:solidFill>
              </a:rPr>
            </a:br>
            <a:r>
              <a:rPr lang="en-US" sz="1600" dirty="0">
                <a:solidFill>
                  <a:srgbClr val="0432FF"/>
                </a:solidFill>
              </a:rPr>
              <a:t>      EMD  cross section ~Z</a:t>
            </a:r>
            <a:r>
              <a:rPr lang="en-US" sz="1600" baseline="30000" dirty="0">
                <a:solidFill>
                  <a:srgbClr val="0432FF"/>
                </a:solidFill>
              </a:rPr>
              <a:t>2</a:t>
            </a:r>
            <a:r>
              <a:rPr lang="en-US" sz="1600" dirty="0">
                <a:solidFill>
                  <a:srgbClr val="0432FF"/>
                </a:solidFill>
              </a:rPr>
              <a:t> =&gt; 3x reduction</a:t>
            </a:r>
          </a:p>
          <a:p>
            <a:pPr marL="223837" indent="-342900">
              <a:spcBef>
                <a:spcPts val="0"/>
              </a:spcBef>
            </a:pPr>
            <a:r>
              <a:rPr lang="en-US" sz="2000" dirty="0"/>
              <a:t>Stochastic cooling then gives very low loss operation since it contains</a:t>
            </a:r>
            <a:br>
              <a:rPr lang="en-US" sz="2000" dirty="0"/>
            </a:br>
            <a:r>
              <a:rPr lang="en-US" sz="2000" dirty="0"/>
              <a:t>  all other losses (IBS, beam-beam, other nonlinear)</a:t>
            </a:r>
          </a:p>
          <a:p>
            <a:pPr marL="338137" lvl="1" indent="0">
              <a:buNone/>
            </a:pPr>
            <a:endParaRPr lang="en-US" dirty="0"/>
          </a:p>
          <a:p>
            <a:pPr marL="0" lvl="1" indent="0">
              <a:buNone/>
            </a:pPr>
            <a:r>
              <a:rPr lang="en-US" dirty="0"/>
              <a:t>=&gt; had weeks with 2 and 5 </a:t>
            </a:r>
            <a:br>
              <a:rPr lang="en-US" dirty="0"/>
            </a:br>
            <a:r>
              <a:rPr lang="en-US" dirty="0"/>
              <a:t>     failure hours </a:t>
            </a:r>
            <a:r>
              <a:rPr lang="en-US" sz="1400" dirty="0">
                <a:solidFill>
                  <a:srgbClr val="0432FF"/>
                </a:solidFill>
              </a:rPr>
              <a:t>(otherwise &lt;20 h is good) </a:t>
            </a:r>
          </a:p>
          <a:p>
            <a:pPr marL="0" lvl="1" indent="0">
              <a:buNone/>
            </a:pPr>
            <a:r>
              <a:rPr lang="en-US" dirty="0"/>
              <a:t>=&gt; no abort kicker pre-fires </a:t>
            </a:r>
            <a:br>
              <a:rPr lang="en-US" sz="2000" dirty="0">
                <a:solidFill>
                  <a:srgbClr val="0432FF"/>
                </a:solidFill>
              </a:rPr>
            </a:br>
            <a:r>
              <a:rPr lang="en-US" sz="2000" dirty="0">
                <a:solidFill>
                  <a:srgbClr val="0432FF"/>
                </a:solidFill>
              </a:rPr>
              <a:t>      </a:t>
            </a:r>
            <a:r>
              <a:rPr lang="en-US" sz="1400" dirty="0">
                <a:solidFill>
                  <a:srgbClr val="0432FF"/>
                </a:solidFill>
              </a:rPr>
              <a:t>(typically 10-20/year)</a:t>
            </a:r>
          </a:p>
          <a:p>
            <a:pPr marL="0" lvl="1" indent="0">
              <a:buNone/>
            </a:pPr>
            <a:r>
              <a:rPr lang="en-US" dirty="0"/>
              <a:t>=&gt; very few SEU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C4F3-24AD-2D4E-AAA7-1D4EDA845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478" y="3708525"/>
            <a:ext cx="4528521" cy="286709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1A554A-21EB-C74D-BD43-0FA816973CA0}"/>
              </a:ext>
            </a:extLst>
          </p:cNvPr>
          <p:cNvCxnSpPr>
            <a:cxnSpLocks/>
          </p:cNvCxnSpPr>
          <p:nvPr/>
        </p:nvCxnSpPr>
        <p:spPr>
          <a:xfrm>
            <a:off x="2623457" y="5459673"/>
            <a:ext cx="187742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32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truck, building, ceiling&#13;&#10;&#13;&#10;Description automatically generated">
            <a:extLst>
              <a:ext uri="{FF2B5EF4-FFF2-40B4-BE49-F238E27FC236}">
                <a16:creationId xmlns:a16="http://schemas.microsoft.com/office/drawing/2014/main" id="{D5ABF41E-C3A1-194B-8261-DFBA09D5A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4778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A7F0DC-EAD0-574A-8C78-CBCCBD861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14338"/>
          </a:xfrm>
        </p:spPr>
        <p:txBody>
          <a:bodyPr>
            <a:noAutofit/>
          </a:bodyPr>
          <a:lstStyle/>
          <a:p>
            <a:r>
              <a:rPr lang="en-US" sz="2400" dirty="0"/>
              <a:t>RHIC Capital Project</a:t>
            </a:r>
            <a:r>
              <a:rPr lang="en-US" sz="2400" b="0" dirty="0">
                <a:solidFill>
                  <a:srgbClr val="FF0000"/>
                </a:solidFill>
              </a:rPr>
              <a:t>                               Extended EBIS</a:t>
            </a: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828EB7-FA2B-5D4D-ABF5-05F24C69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r"/>
              </a:tabLst>
              <a:defRPr/>
            </a:pPr>
            <a:r>
              <a:rPr lang="en-US"/>
              <a:t>Wolfram Fischer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1B589D-A17F-7F47-924D-134FABB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16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C21B2-9029-D04A-95D8-7D48BA6B6EEF}"/>
              </a:ext>
            </a:extLst>
          </p:cNvPr>
          <p:cNvSpPr txBox="1"/>
          <p:nvPr/>
        </p:nvSpPr>
        <p:spPr>
          <a:xfrm>
            <a:off x="409743" y="800100"/>
            <a:ext cx="773430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New and reinforced spare EBIS solenoids in Test Area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B149C0-578F-3046-AF97-B30BB002C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5143"/>
            <a:ext cx="3128289" cy="19813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C80A8-5940-EB41-8249-0AD71A0769FE}"/>
              </a:ext>
            </a:extLst>
          </p:cNvPr>
          <p:cNvSpPr txBox="1"/>
          <p:nvPr/>
        </p:nvSpPr>
        <p:spPr>
          <a:xfrm>
            <a:off x="4639126" y="5560831"/>
            <a:ext cx="435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b="0" dirty="0">
                <a:solidFill>
                  <a:srgbClr val="0000FF"/>
                </a:solidFill>
                <a:latin typeface="Helvetica" pitchFamily="2" charset="0"/>
              </a:rPr>
              <a:t>transported 5 A electron beam through</a:t>
            </a:r>
            <a:br>
              <a:rPr lang="en-US" sz="1800" b="0" dirty="0">
                <a:solidFill>
                  <a:srgbClr val="0000FF"/>
                </a:solidFill>
                <a:latin typeface="Helvetica" pitchFamily="2" charset="0"/>
              </a:rPr>
            </a:br>
            <a:r>
              <a:rPr lang="en-US" sz="1800" b="0" dirty="0">
                <a:solidFill>
                  <a:srgbClr val="0000FF"/>
                </a:solidFill>
                <a:latin typeface="Helvetica" pitchFamily="2" charset="0"/>
              </a:rPr>
              <a:t>first (left) solenoid with smaller aperture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6332C9-2FB3-5242-8008-812966377A5A}"/>
              </a:ext>
            </a:extLst>
          </p:cNvPr>
          <p:cNvSpPr txBox="1"/>
          <p:nvPr/>
        </p:nvSpPr>
        <p:spPr>
          <a:xfrm>
            <a:off x="114300" y="6211669"/>
            <a:ext cx="2844048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600" b="0" dirty="0">
                <a:latin typeface="Helvetica" pitchFamily="2" charset="0"/>
              </a:rPr>
              <a:t>new system for gas elements</a:t>
            </a:r>
            <a:br>
              <a:rPr lang="en-US" sz="1600" b="0" dirty="0">
                <a:latin typeface="Helvetica" pitchFamily="2" charset="0"/>
              </a:rPr>
            </a:br>
            <a:r>
              <a:rPr lang="en-US" sz="1600" b="0" dirty="0">
                <a:latin typeface="Helvetica" pitchFamily="2" charset="0"/>
              </a:rPr>
              <a:t>including polarized He-3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75B478-C62F-6246-BAA7-D476B8E96883}"/>
              </a:ext>
            </a:extLst>
          </p:cNvPr>
          <p:cNvCxnSpPr/>
          <p:nvPr/>
        </p:nvCxnSpPr>
        <p:spPr bwMode="auto">
          <a:xfrm flipV="1">
            <a:off x="2514600" y="3200400"/>
            <a:ext cx="1028700" cy="137160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9094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94325"/>
            <a:ext cx="9155113" cy="1463675"/>
          </a:xfrm>
          <a:solidFill>
            <a:srgbClr val="FFFFFF"/>
          </a:solidFill>
        </p:spPr>
        <p:txBody>
          <a:bodyPr>
            <a:normAutofit fontScale="62500" lnSpcReduction="20000"/>
          </a:bodyPr>
          <a:lstStyle/>
          <a:p>
            <a:pPr eaLnBrk="1" hangingPunct="1">
              <a:defRPr/>
            </a:pPr>
            <a:r>
              <a:rPr lang="en-US" dirty="0"/>
              <a:t>Highly flexible and only US Hadron Collider exploring the QCD phase diagram and the spin of the proton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Injectors also provide beams for unique applications: Isotope production (BLIP/TPL); Cosmic radiation simulation (NSRL); Commercial applications (Tandem)</a:t>
            </a:r>
          </a:p>
          <a:p>
            <a:pPr eaLnBrk="1" hangingPunct="1">
              <a:defRPr/>
            </a:pPr>
            <a:r>
              <a:rPr lang="en-US" dirty="0"/>
              <a:t>R&amp;D for future facilities and accelerator applications (SRF, ATF, Cooling)</a:t>
            </a:r>
          </a:p>
          <a:p>
            <a:pPr eaLnBrk="1" hangingPunct="1">
              <a:defRPr/>
            </a:pPr>
            <a:endParaRPr lang="en-US" dirty="0"/>
          </a:p>
        </p:txBody>
      </p:sp>
      <p:grpSp>
        <p:nvGrpSpPr>
          <p:cNvPr id="23555" name="Group 1"/>
          <p:cNvGrpSpPr>
            <a:grpSpLocks/>
          </p:cNvGrpSpPr>
          <p:nvPr/>
        </p:nvGrpSpPr>
        <p:grpSpPr bwMode="auto">
          <a:xfrm>
            <a:off x="-52388" y="590607"/>
            <a:ext cx="9196388" cy="4572000"/>
            <a:chOff x="-52388" y="786194"/>
            <a:chExt cx="9196388" cy="4572001"/>
          </a:xfrm>
        </p:grpSpPr>
        <p:pic>
          <p:nvPicPr>
            <p:cNvPr id="2355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4" b="20947"/>
            <a:stretch>
              <a:fillRect/>
            </a:stretch>
          </p:blipFill>
          <p:spPr bwMode="auto">
            <a:xfrm>
              <a:off x="0" y="786194"/>
              <a:ext cx="9144000" cy="45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57" name="Oval 3"/>
            <p:cNvSpPr>
              <a:spLocks noChangeArrowheads="1"/>
            </p:cNvSpPr>
            <p:nvPr/>
          </p:nvSpPr>
          <p:spPr bwMode="auto">
            <a:xfrm>
              <a:off x="914400" y="940788"/>
              <a:ext cx="7924800" cy="16764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558" name="Oval 4"/>
            <p:cNvSpPr>
              <a:spLocks noChangeArrowheads="1"/>
            </p:cNvSpPr>
            <p:nvPr/>
          </p:nvSpPr>
          <p:spPr bwMode="auto">
            <a:xfrm>
              <a:off x="914400" y="972538"/>
              <a:ext cx="7924800" cy="16764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559" name="Line 5"/>
            <p:cNvSpPr>
              <a:spLocks noChangeShapeType="1"/>
            </p:cNvSpPr>
            <p:nvPr/>
          </p:nvSpPr>
          <p:spPr bwMode="auto">
            <a:xfrm flipH="1">
              <a:off x="3200400" y="2845788"/>
              <a:ext cx="304800" cy="4572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Line 6"/>
            <p:cNvSpPr>
              <a:spLocks noChangeShapeType="1"/>
            </p:cNvSpPr>
            <p:nvPr/>
          </p:nvSpPr>
          <p:spPr bwMode="auto">
            <a:xfrm>
              <a:off x="3200400" y="3302988"/>
              <a:ext cx="76200" cy="5334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Arc 7"/>
            <p:cNvSpPr>
              <a:spLocks/>
            </p:cNvSpPr>
            <p:nvPr/>
          </p:nvSpPr>
          <p:spPr bwMode="auto">
            <a:xfrm>
              <a:off x="3200400" y="2540988"/>
              <a:ext cx="304800" cy="304800"/>
            </a:xfrm>
            <a:custGeom>
              <a:avLst/>
              <a:gdLst>
                <a:gd name="T0" fmla="*/ 0 w 21600"/>
                <a:gd name="T1" fmla="*/ 0 h 25397"/>
                <a:gd name="T2" fmla="*/ 2147483647 w 21600"/>
                <a:gd name="T3" fmla="*/ 2147483647 h 25397"/>
                <a:gd name="T4" fmla="*/ 0 w 21600"/>
                <a:gd name="T5" fmla="*/ 2147483647 h 25397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397"/>
                <a:gd name="T11" fmla="*/ 21600 w 21600"/>
                <a:gd name="T12" fmla="*/ 25397 h 253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397" fill="none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73"/>
                    <a:pt x="21487" y="24143"/>
                    <a:pt x="21263" y="25396"/>
                  </a:cubicBezTo>
                </a:path>
                <a:path w="21600" h="25397" stroke="0" extrusionOk="0">
                  <a:moveTo>
                    <a:pt x="0" y="-1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73"/>
                    <a:pt x="21487" y="24143"/>
                    <a:pt x="21263" y="25396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2" name="Freeform 8"/>
            <p:cNvSpPr>
              <a:spLocks/>
            </p:cNvSpPr>
            <p:nvPr/>
          </p:nvSpPr>
          <p:spPr bwMode="auto">
            <a:xfrm>
              <a:off x="3505200" y="2628300"/>
              <a:ext cx="539750" cy="228600"/>
            </a:xfrm>
            <a:custGeom>
              <a:avLst/>
              <a:gdLst>
                <a:gd name="T0" fmla="*/ 0 w 288"/>
                <a:gd name="T1" fmla="*/ 2147483647 h 144"/>
                <a:gd name="T2" fmla="*/ 2147483647 w 288"/>
                <a:gd name="T3" fmla="*/ 2147483647 h 144"/>
                <a:gd name="T4" fmla="*/ 2147483647 w 288"/>
                <a:gd name="T5" fmla="*/ 0 h 144"/>
                <a:gd name="T6" fmla="*/ 0 60000 65536"/>
                <a:gd name="T7" fmla="*/ 0 60000 65536"/>
                <a:gd name="T8" fmla="*/ 0 60000 65536"/>
                <a:gd name="T9" fmla="*/ 0 w 288"/>
                <a:gd name="T10" fmla="*/ 0 h 144"/>
                <a:gd name="T11" fmla="*/ 288 w 288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44">
                  <a:moveTo>
                    <a:pt x="0" y="144"/>
                  </a:moveTo>
                  <a:cubicBezTo>
                    <a:pt x="24" y="108"/>
                    <a:pt x="48" y="72"/>
                    <a:pt x="96" y="48"/>
                  </a:cubicBezTo>
                  <a:cubicBezTo>
                    <a:pt x="144" y="24"/>
                    <a:pt x="256" y="8"/>
                    <a:pt x="288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Line 9"/>
            <p:cNvSpPr>
              <a:spLocks noChangeShapeType="1"/>
            </p:cNvSpPr>
            <p:nvPr/>
          </p:nvSpPr>
          <p:spPr bwMode="auto">
            <a:xfrm rot="20365824" flipH="1">
              <a:off x="1274763" y="3642713"/>
              <a:ext cx="233362" cy="133350"/>
            </a:xfrm>
            <a:prstGeom prst="lin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4" name="Line 10"/>
            <p:cNvSpPr>
              <a:spLocks noChangeShapeType="1"/>
            </p:cNvSpPr>
            <p:nvPr/>
          </p:nvSpPr>
          <p:spPr bwMode="auto">
            <a:xfrm>
              <a:off x="277813" y="3287113"/>
              <a:ext cx="733425" cy="32385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5" name="Line 11"/>
            <p:cNvSpPr>
              <a:spLocks noChangeShapeType="1"/>
            </p:cNvSpPr>
            <p:nvPr/>
          </p:nvSpPr>
          <p:spPr bwMode="auto">
            <a:xfrm rot="855002" flipV="1">
              <a:off x="1016000" y="3534763"/>
              <a:ext cx="26988" cy="793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6" name="Line 12"/>
            <p:cNvSpPr>
              <a:spLocks noChangeShapeType="1"/>
            </p:cNvSpPr>
            <p:nvPr/>
          </p:nvSpPr>
          <p:spPr bwMode="auto">
            <a:xfrm>
              <a:off x="1066800" y="3531588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3"/>
            <p:cNvSpPr>
              <a:spLocks noChangeShapeType="1"/>
            </p:cNvSpPr>
            <p:nvPr/>
          </p:nvSpPr>
          <p:spPr bwMode="auto">
            <a:xfrm rot="855002" flipV="1">
              <a:off x="149225" y="3247425"/>
              <a:ext cx="150813" cy="1301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4"/>
            <p:cNvSpPr>
              <a:spLocks noChangeShapeType="1"/>
            </p:cNvSpPr>
            <p:nvPr/>
          </p:nvSpPr>
          <p:spPr bwMode="auto">
            <a:xfrm rot="855002" flipV="1">
              <a:off x="44450" y="3195038"/>
              <a:ext cx="150813" cy="1301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15"/>
            <p:cNvSpPr>
              <a:spLocks noChangeShapeType="1"/>
            </p:cNvSpPr>
            <p:nvPr/>
          </p:nvSpPr>
          <p:spPr bwMode="auto">
            <a:xfrm rot="-741322">
              <a:off x="44450" y="3285525"/>
              <a:ext cx="92075" cy="76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16"/>
            <p:cNvSpPr>
              <a:spLocks noChangeShapeType="1"/>
            </p:cNvSpPr>
            <p:nvPr/>
          </p:nvSpPr>
          <p:spPr bwMode="auto">
            <a:xfrm rot="-369779">
              <a:off x="200025" y="3202975"/>
              <a:ext cx="109538" cy="76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Line 17"/>
            <p:cNvSpPr>
              <a:spLocks noChangeShapeType="1"/>
            </p:cNvSpPr>
            <p:nvPr/>
          </p:nvSpPr>
          <p:spPr bwMode="auto">
            <a:xfrm rot="344547">
              <a:off x="1031875" y="3583975"/>
              <a:ext cx="26988" cy="344488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Line 18"/>
            <p:cNvSpPr>
              <a:spLocks noChangeShapeType="1"/>
            </p:cNvSpPr>
            <p:nvPr/>
          </p:nvSpPr>
          <p:spPr bwMode="auto">
            <a:xfrm>
              <a:off x="1041400" y="3926875"/>
              <a:ext cx="101600" cy="138113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3" name="Line 19"/>
            <p:cNvSpPr>
              <a:spLocks noChangeShapeType="1"/>
            </p:cNvSpPr>
            <p:nvPr/>
          </p:nvSpPr>
          <p:spPr bwMode="auto">
            <a:xfrm>
              <a:off x="1143000" y="4064988"/>
              <a:ext cx="1066800" cy="7620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Line 20"/>
            <p:cNvSpPr>
              <a:spLocks noChangeShapeType="1"/>
            </p:cNvSpPr>
            <p:nvPr/>
          </p:nvSpPr>
          <p:spPr bwMode="auto">
            <a:xfrm>
              <a:off x="2209800" y="4826988"/>
              <a:ext cx="304800" cy="152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Line 21"/>
            <p:cNvSpPr>
              <a:spLocks noChangeShapeType="1"/>
            </p:cNvSpPr>
            <p:nvPr/>
          </p:nvSpPr>
          <p:spPr bwMode="auto">
            <a:xfrm>
              <a:off x="2514600" y="4979388"/>
              <a:ext cx="3200400" cy="1524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Line 22"/>
            <p:cNvSpPr>
              <a:spLocks noChangeShapeType="1"/>
            </p:cNvSpPr>
            <p:nvPr/>
          </p:nvSpPr>
          <p:spPr bwMode="auto">
            <a:xfrm flipH="1">
              <a:off x="5638800" y="5131788"/>
              <a:ext cx="76200" cy="109537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Rectangle 23"/>
            <p:cNvSpPr>
              <a:spLocks noChangeArrowheads="1"/>
            </p:cNvSpPr>
            <p:nvPr/>
          </p:nvSpPr>
          <p:spPr bwMode="auto">
            <a:xfrm rot="183840">
              <a:off x="4572000" y="5131788"/>
              <a:ext cx="304800" cy="76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578" name="Rectangle 24"/>
            <p:cNvSpPr>
              <a:spLocks noChangeArrowheads="1"/>
            </p:cNvSpPr>
            <p:nvPr/>
          </p:nvSpPr>
          <p:spPr bwMode="auto">
            <a:xfrm rot="183840">
              <a:off x="5105400" y="5168300"/>
              <a:ext cx="304800" cy="762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579" name="Line 25"/>
            <p:cNvSpPr>
              <a:spLocks noChangeShapeType="1"/>
            </p:cNvSpPr>
            <p:nvPr/>
          </p:nvSpPr>
          <p:spPr bwMode="auto">
            <a:xfrm rot="216884" flipH="1">
              <a:off x="5410200" y="5223863"/>
              <a:ext cx="255588" cy="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0" name="Line 26"/>
            <p:cNvSpPr>
              <a:spLocks noChangeShapeType="1"/>
            </p:cNvSpPr>
            <p:nvPr/>
          </p:nvSpPr>
          <p:spPr bwMode="auto">
            <a:xfrm rot="216884" flipH="1">
              <a:off x="4876800" y="5177825"/>
              <a:ext cx="152400" cy="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Line 27"/>
            <p:cNvSpPr>
              <a:spLocks noChangeShapeType="1"/>
            </p:cNvSpPr>
            <p:nvPr/>
          </p:nvSpPr>
          <p:spPr bwMode="auto">
            <a:xfrm rot="216884" flipH="1">
              <a:off x="5030788" y="5128613"/>
              <a:ext cx="76200" cy="762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2" name="Line 28"/>
            <p:cNvSpPr>
              <a:spLocks noChangeShapeType="1"/>
            </p:cNvSpPr>
            <p:nvPr/>
          </p:nvSpPr>
          <p:spPr bwMode="auto">
            <a:xfrm rot="274163" flipH="1">
              <a:off x="5105400" y="5136550"/>
              <a:ext cx="381000" cy="9525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3" name="Line 29"/>
            <p:cNvSpPr>
              <a:spLocks noChangeShapeType="1"/>
            </p:cNvSpPr>
            <p:nvPr/>
          </p:nvSpPr>
          <p:spPr bwMode="auto">
            <a:xfrm rot="216884" flipH="1" flipV="1">
              <a:off x="5480050" y="5141313"/>
              <a:ext cx="76200" cy="76200"/>
            </a:xfrm>
            <a:prstGeom prst="line">
              <a:avLst/>
            </a:prstGeom>
            <a:noFill/>
            <a:ln w="25400">
              <a:solidFill>
                <a:srgbClr val="FFCC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4" name="Line 34"/>
            <p:cNvSpPr>
              <a:spLocks noChangeShapeType="1"/>
            </p:cNvSpPr>
            <p:nvPr/>
          </p:nvSpPr>
          <p:spPr bwMode="auto">
            <a:xfrm flipH="1">
              <a:off x="3200400" y="3912588"/>
              <a:ext cx="228600" cy="12382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5" name="Line 35"/>
            <p:cNvSpPr>
              <a:spLocks noChangeShapeType="1"/>
            </p:cNvSpPr>
            <p:nvPr/>
          </p:nvSpPr>
          <p:spPr bwMode="auto">
            <a:xfrm flipH="1">
              <a:off x="3276600" y="3607788"/>
              <a:ext cx="304800" cy="3810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Line 36"/>
            <p:cNvSpPr>
              <a:spLocks noChangeShapeType="1"/>
            </p:cNvSpPr>
            <p:nvPr/>
          </p:nvSpPr>
          <p:spPr bwMode="auto">
            <a:xfrm flipH="1">
              <a:off x="3429000" y="3760188"/>
              <a:ext cx="152400" cy="1524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7" name="Line 37"/>
            <p:cNvSpPr>
              <a:spLocks noChangeShapeType="1"/>
            </p:cNvSpPr>
            <p:nvPr/>
          </p:nvSpPr>
          <p:spPr bwMode="auto">
            <a:xfrm flipH="1">
              <a:off x="3429000" y="3760188"/>
              <a:ext cx="381000" cy="1524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8" name="Line 38"/>
            <p:cNvSpPr>
              <a:spLocks noChangeShapeType="1"/>
            </p:cNvSpPr>
            <p:nvPr/>
          </p:nvSpPr>
          <p:spPr bwMode="auto">
            <a:xfrm rot="20674670" flipH="1">
              <a:off x="3733800" y="3683988"/>
              <a:ext cx="152400" cy="7620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89" name="Line 41"/>
            <p:cNvSpPr>
              <a:spLocks noChangeShapeType="1"/>
            </p:cNvSpPr>
            <p:nvPr/>
          </p:nvSpPr>
          <p:spPr bwMode="auto">
            <a:xfrm flipH="1" flipV="1">
              <a:off x="3124200" y="3074388"/>
              <a:ext cx="76200" cy="228600"/>
            </a:xfrm>
            <a:prstGeom prst="line">
              <a:avLst/>
            </a:prstGeom>
            <a:noFill/>
            <a:ln w="25400">
              <a:solidFill>
                <a:srgbClr val="00C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0" name="Line 42"/>
            <p:cNvSpPr>
              <a:spLocks noChangeShapeType="1"/>
            </p:cNvSpPr>
            <p:nvPr/>
          </p:nvSpPr>
          <p:spPr bwMode="auto">
            <a:xfrm rot="13263285" flipV="1">
              <a:off x="1322388" y="3410938"/>
              <a:ext cx="215900" cy="160337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Rectangle 43"/>
            <p:cNvSpPr>
              <a:spLocks noChangeArrowheads="1"/>
            </p:cNvSpPr>
            <p:nvPr/>
          </p:nvSpPr>
          <p:spPr bwMode="auto">
            <a:xfrm rot="4257526">
              <a:off x="1873250" y="3342675"/>
              <a:ext cx="76200" cy="152400"/>
            </a:xfrm>
            <a:prstGeom prst="rect">
              <a:avLst/>
            </a:prstGeom>
            <a:solidFill>
              <a:srgbClr val="800080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592" name="Line 44"/>
            <p:cNvSpPr>
              <a:spLocks noChangeShapeType="1"/>
            </p:cNvSpPr>
            <p:nvPr/>
          </p:nvSpPr>
          <p:spPr bwMode="auto">
            <a:xfrm rot="21414741" flipH="1">
              <a:off x="1555750" y="3450625"/>
              <a:ext cx="284163" cy="49213"/>
            </a:xfrm>
            <a:prstGeom prst="line">
              <a:avLst/>
            </a:prstGeom>
            <a:noFill/>
            <a:ln w="25400">
              <a:solidFill>
                <a:srgbClr val="99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93" name="Text Box 45"/>
            <p:cNvSpPr txBox="1">
              <a:spLocks noChangeArrowheads="1"/>
            </p:cNvSpPr>
            <p:nvPr/>
          </p:nvSpPr>
          <p:spPr bwMode="auto">
            <a:xfrm>
              <a:off x="4216400" y="1374175"/>
              <a:ext cx="1062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RHIC</a:t>
              </a:r>
            </a:p>
          </p:txBody>
        </p:sp>
        <p:sp>
          <p:nvSpPr>
            <p:cNvPr id="23594" name="Text Box 46"/>
            <p:cNvSpPr txBox="1">
              <a:spLocks noChangeArrowheads="1"/>
            </p:cNvSpPr>
            <p:nvPr/>
          </p:nvSpPr>
          <p:spPr bwMode="auto">
            <a:xfrm>
              <a:off x="1477963" y="3042638"/>
              <a:ext cx="674687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NSRL</a:t>
              </a:r>
            </a:p>
          </p:txBody>
        </p:sp>
        <p:sp>
          <p:nvSpPr>
            <p:cNvPr id="23595" name="Text Box 47"/>
            <p:cNvSpPr txBox="1">
              <a:spLocks noChangeArrowheads="1"/>
            </p:cNvSpPr>
            <p:nvPr/>
          </p:nvSpPr>
          <p:spPr bwMode="auto">
            <a:xfrm>
              <a:off x="-52388" y="2933100"/>
              <a:ext cx="758826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LINAC</a:t>
              </a:r>
            </a:p>
          </p:txBody>
        </p:sp>
        <p:sp>
          <p:nvSpPr>
            <p:cNvPr id="23596" name="Text Box 48"/>
            <p:cNvSpPr txBox="1">
              <a:spLocks noChangeArrowheads="1"/>
            </p:cNvSpPr>
            <p:nvPr/>
          </p:nvSpPr>
          <p:spPr bwMode="auto">
            <a:xfrm>
              <a:off x="923925" y="3234725"/>
              <a:ext cx="86360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Booster</a:t>
              </a:r>
            </a:p>
          </p:txBody>
        </p:sp>
        <p:sp>
          <p:nvSpPr>
            <p:cNvPr id="23597" name="Text Box 49"/>
            <p:cNvSpPr txBox="1">
              <a:spLocks noChangeArrowheads="1"/>
            </p:cNvSpPr>
            <p:nvPr/>
          </p:nvSpPr>
          <p:spPr bwMode="auto">
            <a:xfrm>
              <a:off x="1920875" y="3644300"/>
              <a:ext cx="68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AGS</a:t>
              </a:r>
            </a:p>
          </p:txBody>
        </p:sp>
        <p:sp>
          <p:nvSpPr>
            <p:cNvPr id="23598" name="Text Box 50"/>
            <p:cNvSpPr txBox="1">
              <a:spLocks noChangeArrowheads="1"/>
            </p:cNvSpPr>
            <p:nvPr/>
          </p:nvSpPr>
          <p:spPr bwMode="auto">
            <a:xfrm>
              <a:off x="4679905" y="4830722"/>
              <a:ext cx="968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Tandems</a:t>
              </a:r>
            </a:p>
          </p:txBody>
        </p:sp>
        <p:sp>
          <p:nvSpPr>
            <p:cNvPr id="23599" name="Rectangle 51"/>
            <p:cNvSpPr>
              <a:spLocks noChangeArrowheads="1"/>
            </p:cNvSpPr>
            <p:nvPr/>
          </p:nvSpPr>
          <p:spPr bwMode="auto">
            <a:xfrm rot="219660">
              <a:off x="3581400" y="2540988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0" name="Rectangle 52"/>
            <p:cNvSpPr>
              <a:spLocks noChangeArrowheads="1"/>
            </p:cNvSpPr>
            <p:nvPr/>
          </p:nvSpPr>
          <p:spPr bwMode="auto">
            <a:xfrm rot="3112852">
              <a:off x="900113" y="1909162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1" name="Rectangle 53"/>
            <p:cNvSpPr>
              <a:spLocks noChangeArrowheads="1"/>
            </p:cNvSpPr>
            <p:nvPr/>
          </p:nvSpPr>
          <p:spPr bwMode="auto">
            <a:xfrm rot="-771096">
              <a:off x="7829550" y="2283813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2" name="Rectangle 54"/>
            <p:cNvSpPr>
              <a:spLocks noChangeArrowheads="1"/>
            </p:cNvSpPr>
            <p:nvPr/>
          </p:nvSpPr>
          <p:spPr bwMode="auto">
            <a:xfrm rot="1180436">
              <a:off x="8226425" y="1328138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3" name="Rectangle 55"/>
            <p:cNvSpPr>
              <a:spLocks noChangeArrowheads="1"/>
            </p:cNvSpPr>
            <p:nvPr/>
          </p:nvSpPr>
          <p:spPr bwMode="auto">
            <a:xfrm rot="181585">
              <a:off x="5627688" y="924913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4" name="Rectangle 56"/>
            <p:cNvSpPr>
              <a:spLocks noChangeArrowheads="1"/>
            </p:cNvSpPr>
            <p:nvPr/>
          </p:nvSpPr>
          <p:spPr bwMode="auto">
            <a:xfrm rot="-581619">
              <a:off x="2498725" y="1061438"/>
              <a:ext cx="152400" cy="98425"/>
            </a:xfrm>
            <a:prstGeom prst="rect">
              <a:avLst/>
            </a:prstGeom>
            <a:noFill/>
            <a:ln w="254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05" name="Text Box 57"/>
            <p:cNvSpPr txBox="1">
              <a:spLocks noChangeArrowheads="1"/>
            </p:cNvSpPr>
            <p:nvPr/>
          </p:nvSpPr>
          <p:spPr bwMode="auto">
            <a:xfrm>
              <a:off x="3818853" y="2663225"/>
              <a:ext cx="6601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STAR</a:t>
              </a:r>
            </a:p>
          </p:txBody>
        </p:sp>
        <p:sp>
          <p:nvSpPr>
            <p:cNvPr id="23606" name="Text Box 58"/>
            <p:cNvSpPr txBox="1">
              <a:spLocks noChangeArrowheads="1"/>
            </p:cNvSpPr>
            <p:nvPr/>
          </p:nvSpPr>
          <p:spPr bwMode="auto">
            <a:xfrm>
              <a:off x="140712" y="2033338"/>
              <a:ext cx="108234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(s)PHENIX</a:t>
              </a:r>
            </a:p>
          </p:txBody>
        </p:sp>
        <p:sp>
          <p:nvSpPr>
            <p:cNvPr id="23607" name="Text Box 59"/>
            <p:cNvSpPr txBox="1">
              <a:spLocks noChangeArrowheads="1"/>
            </p:cNvSpPr>
            <p:nvPr/>
          </p:nvSpPr>
          <p:spPr bwMode="auto">
            <a:xfrm>
              <a:off x="2080062" y="1151925"/>
              <a:ext cx="151836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lenses</a:t>
              </a:r>
            </a:p>
          </p:txBody>
        </p:sp>
        <p:sp>
          <p:nvSpPr>
            <p:cNvPr id="23608" name="Text Box 60"/>
            <p:cNvSpPr txBox="1">
              <a:spLocks noChangeArrowheads="1"/>
            </p:cNvSpPr>
            <p:nvPr/>
          </p:nvSpPr>
          <p:spPr bwMode="auto">
            <a:xfrm>
              <a:off x="4913544" y="977300"/>
              <a:ext cx="187755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Polarized Jet Target</a:t>
              </a:r>
            </a:p>
          </p:txBody>
        </p:sp>
        <p:sp>
          <p:nvSpPr>
            <p:cNvPr id="23609" name="Text Box 61"/>
            <p:cNvSpPr txBox="1">
              <a:spLocks noChangeArrowheads="1"/>
            </p:cNvSpPr>
            <p:nvPr/>
          </p:nvSpPr>
          <p:spPr bwMode="auto">
            <a:xfrm>
              <a:off x="7823137" y="2348900"/>
              <a:ext cx="42398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RF</a:t>
              </a:r>
            </a:p>
          </p:txBody>
        </p:sp>
        <p:sp>
          <p:nvSpPr>
            <p:cNvPr id="23610" name="Text Box 62"/>
            <p:cNvSpPr txBox="1">
              <a:spLocks noChangeArrowheads="1"/>
            </p:cNvSpPr>
            <p:nvPr/>
          </p:nvSpPr>
          <p:spPr bwMode="auto">
            <a:xfrm>
              <a:off x="6899831" y="1405925"/>
              <a:ext cx="15911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Electron cooling</a:t>
              </a:r>
            </a:p>
          </p:txBody>
        </p:sp>
        <p:sp>
          <p:nvSpPr>
            <p:cNvPr id="23611" name="Line 66"/>
            <p:cNvSpPr>
              <a:spLocks noChangeShapeType="1"/>
            </p:cNvSpPr>
            <p:nvPr/>
          </p:nvSpPr>
          <p:spPr bwMode="auto">
            <a:xfrm>
              <a:off x="836613" y="3499838"/>
              <a:ext cx="220662" cy="100012"/>
            </a:xfrm>
            <a:prstGeom prst="line">
              <a:avLst/>
            </a:prstGeom>
            <a:noFill/>
            <a:ln w="254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12" name="Oval 67"/>
            <p:cNvSpPr>
              <a:spLocks noChangeArrowheads="1"/>
            </p:cNvSpPr>
            <p:nvPr/>
          </p:nvSpPr>
          <p:spPr bwMode="auto">
            <a:xfrm>
              <a:off x="1044575" y="3480788"/>
              <a:ext cx="473075" cy="166687"/>
            </a:xfrm>
            <a:prstGeom prst="ellipse">
              <a:avLst/>
            </a:prstGeom>
            <a:noFill/>
            <a:ln w="25400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13" name="Oval 68"/>
            <p:cNvSpPr>
              <a:spLocks noChangeArrowheads="1"/>
            </p:cNvSpPr>
            <p:nvPr/>
          </p:nvSpPr>
          <p:spPr bwMode="auto">
            <a:xfrm>
              <a:off x="1295400" y="3504600"/>
              <a:ext cx="1981200" cy="758825"/>
            </a:xfrm>
            <a:prstGeom prst="ellips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Helvetica" charset="0"/>
                <a:cs typeface="Helvetica" charset="0"/>
              </a:endParaRPr>
            </a:p>
          </p:txBody>
        </p:sp>
        <p:sp>
          <p:nvSpPr>
            <p:cNvPr id="23614" name="Freeform 69"/>
            <p:cNvSpPr>
              <a:spLocks/>
            </p:cNvSpPr>
            <p:nvPr/>
          </p:nvSpPr>
          <p:spPr bwMode="auto">
            <a:xfrm>
              <a:off x="706438" y="3414113"/>
              <a:ext cx="246062" cy="107950"/>
            </a:xfrm>
            <a:custGeom>
              <a:avLst/>
              <a:gdLst>
                <a:gd name="T0" fmla="*/ 0 w 126"/>
                <a:gd name="T1" fmla="*/ 2147483647 h 67"/>
                <a:gd name="T2" fmla="*/ 2147483647 w 126"/>
                <a:gd name="T3" fmla="*/ 2147483647 h 67"/>
                <a:gd name="T4" fmla="*/ 2147483647 w 126"/>
                <a:gd name="T5" fmla="*/ 2147483647 h 67"/>
                <a:gd name="T6" fmla="*/ 2147483647 w 126"/>
                <a:gd name="T7" fmla="*/ 0 h 67"/>
                <a:gd name="T8" fmla="*/ 0 w 126"/>
                <a:gd name="T9" fmla="*/ 2147483647 h 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"/>
                <a:gd name="T16" fmla="*/ 0 h 67"/>
                <a:gd name="T17" fmla="*/ 126 w 126"/>
                <a:gd name="T18" fmla="*/ 67 h 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" h="67">
                  <a:moveTo>
                    <a:pt x="0" y="24"/>
                  </a:moveTo>
                  <a:lnTo>
                    <a:pt x="93" y="67"/>
                  </a:lnTo>
                  <a:lnTo>
                    <a:pt x="126" y="45"/>
                  </a:lnTo>
                  <a:lnTo>
                    <a:pt x="33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66FF"/>
            </a:solidFill>
            <a:ln w="9525">
              <a:solidFill>
                <a:srgbClr val="0066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615" name="Text Box 70"/>
            <p:cNvSpPr txBox="1">
              <a:spLocks noChangeArrowheads="1"/>
            </p:cNvSpPr>
            <p:nvPr/>
          </p:nvSpPr>
          <p:spPr bwMode="auto">
            <a:xfrm>
              <a:off x="546100" y="3110900"/>
              <a:ext cx="603250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EBIS</a:t>
              </a:r>
            </a:p>
          </p:txBody>
        </p:sp>
        <p:sp>
          <p:nvSpPr>
            <p:cNvPr id="23616" name="Text Box 70"/>
            <p:cNvSpPr txBox="1">
              <a:spLocks noChangeArrowheads="1"/>
            </p:cNvSpPr>
            <p:nvPr/>
          </p:nvSpPr>
          <p:spPr bwMode="auto">
            <a:xfrm>
              <a:off x="342900" y="3564925"/>
              <a:ext cx="5953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BLIP</a:t>
              </a:r>
            </a:p>
          </p:txBody>
        </p:sp>
        <p:sp>
          <p:nvSpPr>
            <p:cNvPr id="23617" name="Text Box 70"/>
            <p:cNvSpPr txBox="1">
              <a:spLocks noChangeArrowheads="1"/>
            </p:cNvSpPr>
            <p:nvPr/>
          </p:nvSpPr>
          <p:spPr bwMode="auto">
            <a:xfrm>
              <a:off x="4647512" y="3398257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SRF</a:t>
              </a:r>
            </a:p>
          </p:txBody>
        </p:sp>
        <p:sp>
          <p:nvSpPr>
            <p:cNvPr id="23619" name="Text Box 70"/>
            <p:cNvSpPr txBox="1">
              <a:spLocks noChangeArrowheads="1"/>
            </p:cNvSpPr>
            <p:nvPr/>
          </p:nvSpPr>
          <p:spPr bwMode="auto">
            <a:xfrm>
              <a:off x="4607781" y="4281720"/>
              <a:ext cx="52375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TPL</a:t>
              </a:r>
            </a:p>
          </p:txBody>
        </p:sp>
        <p:sp>
          <p:nvSpPr>
            <p:cNvPr id="23620" name="Text Box 70"/>
            <p:cNvSpPr txBox="1">
              <a:spLocks noChangeArrowheads="1"/>
            </p:cNvSpPr>
            <p:nvPr/>
          </p:nvSpPr>
          <p:spPr bwMode="auto">
            <a:xfrm>
              <a:off x="8304421" y="4901600"/>
              <a:ext cx="52042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400" b="1">
                  <a:solidFill>
                    <a:schemeClr val="bg1"/>
                  </a:solidFill>
                  <a:latin typeface="Helvetica" charset="0"/>
                  <a:cs typeface="Helvetica" charset="0"/>
                </a:rPr>
                <a:t>ATF</a:t>
              </a:r>
            </a:p>
          </p:txBody>
        </p:sp>
      </p:grpSp>
      <p:sp>
        <p:nvSpPr>
          <p:cNvPr id="70" name="Text Box 70">
            <a:extLst>
              <a:ext uri="{FF2B5EF4-FFF2-40B4-BE49-F238E27FC236}">
                <a16:creationId xmlns:a16="http://schemas.microsoft.com/office/drawing/2014/main" id="{7D7D6EC9-DC2A-944F-B28F-166AD5036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578423"/>
            <a:ext cx="5645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chemeClr val="bg1"/>
                </a:solidFill>
                <a:latin typeface="Helvetica" charset="0"/>
                <a:cs typeface="Helvetica" charset="0"/>
              </a:rPr>
              <a:t>UED</a:t>
            </a:r>
            <a:endParaRPr lang="en-US" sz="1400" b="1" dirty="0">
              <a:solidFill>
                <a:schemeClr val="bg1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75327DF6-0B4C-FA40-894F-7BE727800FA1}"/>
              </a:ext>
            </a:extLst>
          </p:cNvPr>
          <p:cNvSpPr txBox="1">
            <a:spLocks/>
          </p:cNvSpPr>
          <p:nvPr/>
        </p:nvSpPr>
        <p:spPr>
          <a:xfrm>
            <a:off x="0" y="154364"/>
            <a:ext cx="9144000" cy="5544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Helvetica" panose="020B0604020202020204" pitchFamily="34" charset="0"/>
                <a:cs typeface="Helvetica" panose="020B0604020202020204" pitchFamily="34" charset="0"/>
              </a:rPr>
              <a:t>Relativistic Heavy Ion Collider (RHIC) Overview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BA3FC66-50E0-F247-B77F-08D5FD698878}"/>
              </a:ext>
            </a:extLst>
          </p:cNvPr>
          <p:cNvSpPr txBox="1"/>
          <p:nvPr/>
        </p:nvSpPr>
        <p:spPr>
          <a:xfrm>
            <a:off x="5320662" y="2647784"/>
            <a:ext cx="369731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400" b="0" dirty="0">
                <a:latin typeface="Arial"/>
                <a:cs typeface="Arial"/>
              </a:rPr>
              <a:t>Circumference   : 3.8 km</a:t>
            </a:r>
          </a:p>
          <a:p>
            <a:pPr algn="l"/>
            <a:r>
              <a:rPr lang="en-US" sz="1400" b="0" dirty="0">
                <a:latin typeface="Arial"/>
                <a:cs typeface="Arial"/>
              </a:rPr>
              <a:t>Max dipole fiel</a:t>
            </a:r>
            <a:r>
              <a:rPr lang="en-US" sz="1400" dirty="0">
                <a:latin typeface="Arial"/>
                <a:cs typeface="Arial"/>
              </a:rPr>
              <a:t>d </a:t>
            </a:r>
            <a:r>
              <a:rPr lang="en-US" sz="1400" b="0" dirty="0">
                <a:latin typeface="Arial"/>
                <a:cs typeface="Arial"/>
              </a:rPr>
              <a:t>: 3.5 T</a:t>
            </a:r>
            <a:br>
              <a:rPr lang="en-US" sz="1400" b="0" dirty="0">
                <a:latin typeface="Arial"/>
                <a:cs typeface="Arial"/>
              </a:rPr>
            </a:br>
            <a:r>
              <a:rPr lang="en-US" sz="1400" b="0" dirty="0">
                <a:latin typeface="Arial"/>
                <a:cs typeface="Arial"/>
              </a:rPr>
              <a:t>Energy               : 255 GeV p</a:t>
            </a:r>
            <a:br>
              <a:rPr lang="en-US" sz="1400" b="0" dirty="0">
                <a:latin typeface="Arial"/>
                <a:cs typeface="Arial"/>
              </a:rPr>
            </a:br>
            <a:r>
              <a:rPr lang="en-US" sz="1400" b="0" dirty="0">
                <a:latin typeface="Arial"/>
                <a:cs typeface="Arial"/>
              </a:rPr>
              <a:t>	        : 100 GeV/nucleon Au</a:t>
            </a:r>
          </a:p>
          <a:p>
            <a:pPr algn="l"/>
            <a:r>
              <a:rPr lang="en-US" sz="1400" b="0" dirty="0">
                <a:latin typeface="Arial"/>
                <a:cs typeface="Arial"/>
              </a:rPr>
              <a:t>Species              : p</a:t>
            </a:r>
            <a:r>
              <a:rPr lang="en-US" sz="1400" dirty="0">
                <a:latin typeface="Wingdings 3" charset="2"/>
                <a:cs typeface="Wingdings 3" charset="2"/>
              </a:rPr>
              <a:t>h</a:t>
            </a:r>
            <a:r>
              <a:rPr lang="en-US" sz="1400" b="0" dirty="0">
                <a:latin typeface="Arial"/>
                <a:cs typeface="Arial"/>
              </a:rPr>
              <a:t> to U (incl. asymmetric)</a:t>
            </a:r>
            <a:br>
              <a:rPr lang="en-US" sz="1400" b="0" dirty="0">
                <a:latin typeface="Arial"/>
                <a:cs typeface="Arial"/>
              </a:rPr>
            </a:br>
            <a:r>
              <a:rPr lang="en-US" sz="1400" b="0" dirty="0">
                <a:latin typeface="Arial"/>
                <a:cs typeface="Arial"/>
              </a:rPr>
              <a:t>Experiments       : STAR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b="0" dirty="0">
                <a:latin typeface="Arial"/>
                <a:cs typeface="Arial"/>
              </a:rPr>
              <a:t>(</a:t>
            </a:r>
            <a:r>
              <a:rPr lang="en-US" sz="1400" dirty="0">
                <a:latin typeface="Wingdings 3" charset="2"/>
                <a:cs typeface="Wingdings 3" charset="2"/>
              </a:rPr>
              <a:t>g</a:t>
            </a:r>
            <a:r>
              <a:rPr lang="en-US" sz="1400" b="0" dirty="0">
                <a:latin typeface="Arial"/>
                <a:cs typeface="Arial"/>
              </a:rPr>
              <a:t> sPHENIX)</a:t>
            </a:r>
          </a:p>
        </p:txBody>
      </p:sp>
    </p:spTree>
    <p:extLst>
      <p:ext uri="{BB962C8B-B14F-4D97-AF65-F5344CB8AC3E}">
        <p14:creationId xmlns:p14="http://schemas.microsoft.com/office/powerpoint/2010/main" val="1230635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12C2AC7-9498-9D48-823B-0BFE8B967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4" y="480617"/>
            <a:ext cx="7815714" cy="395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3C63CA-9F7D-A64F-85FC-9AB2D1BB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409" y="152400"/>
            <a:ext cx="8328991" cy="1325563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RHIC hadron complex historical reliability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9FC5D-0298-1E41-8D15-DC56C2D8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36505-0530-8448-9750-69C74E8F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3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27A0B-32A3-5844-8D07-438856BB71AD}"/>
              </a:ext>
            </a:extLst>
          </p:cNvPr>
          <p:cNvSpPr txBox="1"/>
          <p:nvPr/>
        </p:nvSpPr>
        <p:spPr>
          <a:xfrm>
            <a:off x="35967" y="4488385"/>
            <a:ext cx="8836073" cy="215443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    </a:t>
            </a:r>
            <a:r>
              <a:rPr lang="en-US" sz="2000" dirty="0"/>
              <a:t>RHIC	turned on 2000	=&gt; 19 years of operation</a:t>
            </a:r>
          </a:p>
          <a:p>
            <a:r>
              <a:rPr lang="en-US" sz="2000" dirty="0"/>
              <a:t>    AGS		   1960	=&gt; 59 years</a:t>
            </a:r>
          </a:p>
          <a:p>
            <a:r>
              <a:rPr lang="en-US" sz="2000" dirty="0"/>
              <a:t>    Booster	   1989	=&gt; 28 years </a:t>
            </a:r>
          </a:p>
          <a:p>
            <a:r>
              <a:rPr lang="en-US" sz="2000" dirty="0"/>
              <a:t>    Linac		   1970	=&gt; 49 years</a:t>
            </a:r>
            <a:endParaRPr lang="en-US" sz="1600" dirty="0"/>
          </a:p>
          <a:p>
            <a:endParaRPr lang="en-US" sz="1400" dirty="0"/>
          </a:p>
          <a:p>
            <a:pPr marL="285750" indent="-285750">
              <a:buFont typeface="Symbol" pitchFamily="2" charset="2"/>
              <a:buChar char="Þ"/>
            </a:pPr>
            <a:r>
              <a:rPr lang="en-US" sz="2000" b="1" dirty="0">
                <a:solidFill>
                  <a:srgbClr val="0000FF"/>
                </a:solidFill>
              </a:rPr>
              <a:t> Machine age alone not a good guide for reliability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en-US" sz="2000" b="1" dirty="0">
                <a:solidFill>
                  <a:srgbClr val="0000FF"/>
                </a:solidFill>
              </a:rPr>
              <a:t> Can maintain accelerators in good working order </a:t>
            </a:r>
            <a:r>
              <a:rPr lang="en-US" dirty="0">
                <a:solidFill>
                  <a:srgbClr val="0000FF"/>
                </a:solidFill>
              </a:rPr>
              <a:t>(almost)</a:t>
            </a:r>
            <a:r>
              <a:rPr lang="en-US" sz="2000" b="1" dirty="0">
                <a:solidFill>
                  <a:srgbClr val="0000FF"/>
                </a:solidFill>
              </a:rPr>
              <a:t> indefinitely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46E07E-4E11-1B4D-AC59-7B525B3110E2}"/>
              </a:ext>
            </a:extLst>
          </p:cNvPr>
          <p:cNvSpPr txBox="1"/>
          <p:nvPr/>
        </p:nvSpPr>
        <p:spPr>
          <a:xfrm>
            <a:off x="4039340" y="2521508"/>
            <a:ext cx="3169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Dramatic performance increase over 20 y</a:t>
            </a:r>
            <a:br>
              <a:rPr lang="en-US" sz="1200" dirty="0">
                <a:solidFill>
                  <a:srgbClr val="FF0000"/>
                </a:solidFill>
              </a:rPr>
            </a:br>
            <a:r>
              <a:rPr lang="en-US" sz="1200" dirty="0">
                <a:solidFill>
                  <a:srgbClr val="FF0000"/>
                </a:solidFill>
              </a:rPr>
              <a:t>Au+Au </a:t>
            </a:r>
            <a:r>
              <a:rPr lang="en-US" sz="1200" i="1" dirty="0">
                <a:solidFill>
                  <a:srgbClr val="FF0000"/>
                </a:solidFill>
              </a:rPr>
              <a:t>L</a:t>
            </a:r>
            <a:r>
              <a:rPr lang="en-US" sz="1200" baseline="-25000" dirty="0">
                <a:solidFill>
                  <a:srgbClr val="FF0000"/>
                </a:solidFill>
              </a:rPr>
              <a:t>avg</a:t>
            </a:r>
            <a:r>
              <a:rPr lang="en-US" sz="1200" dirty="0">
                <a:solidFill>
                  <a:srgbClr val="FF0000"/>
                </a:solidFill>
              </a:rPr>
              <a:t> now 44x design (at full energy)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C2D5EF-E619-614D-94A9-E9BBA8CC4015}"/>
              </a:ext>
            </a:extLst>
          </p:cNvPr>
          <p:cNvSpPr txBox="1"/>
          <p:nvPr/>
        </p:nvSpPr>
        <p:spPr>
          <a:xfrm>
            <a:off x="6306914" y="797419"/>
            <a:ext cx="2565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Current increased 5x over last 25 y</a:t>
            </a:r>
          </a:p>
        </p:txBody>
      </p:sp>
    </p:spTree>
    <p:extLst>
      <p:ext uri="{BB962C8B-B14F-4D97-AF65-F5344CB8AC3E}">
        <p14:creationId xmlns:p14="http://schemas.microsoft.com/office/powerpoint/2010/main" val="32120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63CA-9F7D-A64F-85FC-9AB2D1BB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6425"/>
            <a:ext cx="8328991" cy="580096"/>
          </a:xfrm>
        </p:spPr>
        <p:txBody>
          <a:bodyPr>
            <a:noAutofit/>
          </a:bodyPr>
          <a:lstStyle/>
          <a:p>
            <a:pPr algn="l"/>
            <a:r>
              <a:rPr lang="en-US" sz="3200" dirty="0"/>
              <a:t>Upgrade planning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6921B-CC99-CD4C-967B-9AA490F6C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089" y="1089061"/>
            <a:ext cx="8633791" cy="496241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2011 decadal upgrade plan for RHIC and injector complex,</a:t>
            </a:r>
            <a:br>
              <a:rPr lang="en-US" sz="2000" dirty="0"/>
            </a:br>
            <a:r>
              <a:rPr lang="en-US" sz="2000" dirty="0"/>
              <a:t>in 2018 assessment for further 25+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Annual re-evaluation based on: 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need for performance upgrades (driven by user requests)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need for upgrades of obsolete systems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Last large planned performance upgrades for RHIC program are LEReC ($8.3M, complete 2019) and Extended EBIS ($1.8M, </a:t>
            </a:r>
            <a:br>
              <a:rPr lang="en-US" sz="2000" dirty="0"/>
            </a:br>
            <a:r>
              <a:rPr lang="en-US" sz="2000" dirty="0"/>
              <a:t>planned completion 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Upgrades funded as Accelerator Improvement Projects (AIP), Capital Projects (CP), and Operations (smaller upgrades)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Try to extract full value of installed system before replacement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Upgrades discussed with DOE NP in annual budget briefings, </a:t>
            </a:r>
            <a:br>
              <a:rPr lang="en-US" sz="2000" dirty="0"/>
            </a:br>
            <a:r>
              <a:rPr lang="en-US" sz="2000" dirty="0"/>
              <a:t>S&amp;T reviews, site visits, monthly phone calls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29FC5D-0298-1E41-8D15-DC56C2D8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36505-0530-8448-9750-69C74E8F6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4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10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3BC85-5B1D-3F45-B89C-46ACC3DEF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685800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2018 Estimates for 25+ years; RHIC </a:t>
            </a:r>
            <a:r>
              <a:rPr lang="en-US" sz="2000" b="0" dirty="0"/>
              <a:t>(6 y)</a:t>
            </a:r>
            <a:r>
              <a:rPr lang="en-US" sz="2000" dirty="0"/>
              <a:t> and BNL EIC </a:t>
            </a:r>
            <a:r>
              <a:rPr lang="en-US" sz="2000" b="0" dirty="0"/>
              <a:t>(19 y)</a:t>
            </a:r>
            <a:r>
              <a:rPr lang="en-US" sz="20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1B275A-C00A-584D-89AD-F9CCD28467DB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auto">
          <a:xfrm>
            <a:off x="76200" y="6553200"/>
            <a:ext cx="17526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r"/>
              </a:tabLs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Wolfram Fischer</a:t>
            </a:r>
            <a:endParaRPr lang="en-US" dirty="0">
              <a:latin typeface="Times New Roman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5CF7D0-0A2C-CF4D-AA7B-E292798D8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53440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 </a:t>
            </a:r>
            <a:fld id="{6DDFC27F-93F2-477E-AD06-9129FC5F425E}" type="slidenum">
              <a:rPr lang="en-US" smtClean="0"/>
              <a:pPr>
                <a:defRPr/>
              </a:pPr>
              <a:t>5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5C0D68-FB9B-1249-B921-6657FBBD9A08}"/>
              </a:ext>
            </a:extLst>
          </p:cNvPr>
          <p:cNvSpPr txBox="1"/>
          <p:nvPr/>
        </p:nvSpPr>
        <p:spPr>
          <a:xfrm>
            <a:off x="236618" y="4328760"/>
            <a:ext cx="8534400" cy="233910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>
                <a:solidFill>
                  <a:srgbClr val="0000FF"/>
                </a:solidFill>
              </a:rPr>
              <a:t>Comments: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</a:rPr>
              <a:t>based on expert judgement of expected system lifetimes, and expert cost estimates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</a:rPr>
              <a:t>approximately sorted into Ops and CE/AIP (based on funding needs)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</a:rPr>
              <a:t>late years probably do not fully capture upgrade needs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</a:rPr>
              <a:t>C-AD labor not included (historically used ~25 FTE for upgrades)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>
                <a:solidFill>
                  <a:srgbClr val="0000FF"/>
                </a:solidFill>
              </a:rPr>
              <a:t>plan to delay some large items (Booster MMPS $11.5M, Booster transformers $4.8M)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for as long as possible to extract full value of installation</a:t>
            </a:r>
          </a:p>
          <a:p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Main conclusion: present and future complex can be maintained for 25+ years with</a:t>
            </a:r>
            <a:br>
              <a:rPr lang="en-US" sz="1600" dirty="0">
                <a:solidFill>
                  <a:srgbClr val="FF0000"/>
                </a:solidFill>
                <a:latin typeface="Helvetica" pitchFamily="2" charset="0"/>
              </a:rPr>
            </a:br>
            <a:r>
              <a:rPr lang="en-US" sz="1600" dirty="0">
                <a:solidFill>
                  <a:srgbClr val="FF0000"/>
                </a:solidFill>
                <a:latin typeface="Helvetica" pitchFamily="2" charset="0"/>
              </a:rPr>
              <a:t>present funding level for Ops/AIP/CE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0AA21BB-42D3-0847-BD3A-41BFF7512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456249"/>
              </p:ext>
            </p:extLst>
          </p:nvPr>
        </p:nvGraphicFramePr>
        <p:xfrm>
          <a:off x="609600" y="773771"/>
          <a:ext cx="7467600" cy="3439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9010">
                  <a:extLst>
                    <a:ext uri="{9D8B030D-6E8A-4147-A177-3AD203B41FA5}">
                      <a16:colId xmlns:a16="http://schemas.microsoft.com/office/drawing/2014/main" val="2440247755"/>
                    </a:ext>
                  </a:extLst>
                </a:gridCol>
                <a:gridCol w="1750545">
                  <a:extLst>
                    <a:ext uri="{9D8B030D-6E8A-4147-A177-3AD203B41FA5}">
                      <a16:colId xmlns:a16="http://schemas.microsoft.com/office/drawing/2014/main" val="2673457437"/>
                    </a:ext>
                  </a:extLst>
                </a:gridCol>
                <a:gridCol w="764127">
                  <a:extLst>
                    <a:ext uri="{9D8B030D-6E8A-4147-A177-3AD203B41FA5}">
                      <a16:colId xmlns:a16="http://schemas.microsoft.com/office/drawing/2014/main" val="3775039281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105696278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829858815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2570618324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2555621403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2080113099"/>
                    </a:ext>
                  </a:extLst>
                </a:gridCol>
                <a:gridCol w="760653">
                  <a:extLst>
                    <a:ext uri="{9D8B030D-6E8A-4147-A177-3AD203B41FA5}">
                      <a16:colId xmlns:a16="http://schemas.microsoft.com/office/drawing/2014/main" val="2366510016"/>
                    </a:ext>
                  </a:extLst>
                </a:gridCol>
              </a:tblGrid>
              <a:tr h="21308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 (all numbers in $M) </a:t>
                      </a:r>
                      <a:endParaRPr lang="en-US" sz="1000" b="1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Total cost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>
                          <a:effectLst/>
                        </a:rPr>
                        <a:t> RHIC </a:t>
                      </a:r>
                      <a:endParaRPr lang="en-US" sz="10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BNL EIC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003850"/>
                  </a:ext>
                </a:extLst>
              </a:tr>
              <a:tr h="22830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 </a:t>
                      </a:r>
                      <a:endParaRPr lang="en-US" sz="1000" b="1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with OH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Total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Ops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CE/AIP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Total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Ops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u="none" strike="noStrike" dirty="0">
                          <a:effectLst/>
                        </a:rPr>
                        <a:t> CE/AIP </a:t>
                      </a:r>
                      <a:endParaRPr lang="en-US" sz="10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775898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1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Buildings</a:t>
                      </a:r>
                      <a:endParaRPr lang="en-US" sz="1000" b="0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52861441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2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Water Systems</a:t>
                      </a:r>
                      <a:endParaRPr lang="en-US" sz="1000" b="0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712731782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3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Electric Power Distribution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16.6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30933812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4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Electrical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42.2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56958705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5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Cryogenic Systems</a:t>
                      </a:r>
                      <a:endParaRPr lang="en-US" sz="1000" b="0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21.5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04922815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6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Vacuum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13.3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4.7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69321263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7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RF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22064622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8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Instrumentation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11.2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21477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  9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Controls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73339809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10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Preinjector Systems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9612422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  11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Other</a:t>
                      </a:r>
                      <a:endParaRPr lang="en-US" sz="1000" b="0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</a:t>
                      </a:r>
                    </a:p>
                  </a:txBody>
                  <a:tcPr marL="0" marR="0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266674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 dirty="0">
                          <a:effectLst/>
                        </a:rPr>
                        <a:t> Total cost </a:t>
                      </a:r>
                      <a:endParaRPr lang="en-US" sz="1000" b="1" i="0" u="none" strike="noStrike" dirty="0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158.3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37.9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70.9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</a:t>
                      </a:r>
                    </a:p>
                  </a:txBody>
                  <a:tcPr marL="0" marR="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94590533"/>
                  </a:ext>
                </a:extLst>
              </a:tr>
              <a:tr h="22830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u="none" strike="noStrike">
                          <a:effectLst/>
                        </a:rPr>
                        <a:t> Annual cost </a:t>
                      </a:r>
                      <a:endParaRPr lang="en-US" sz="1000" b="1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606961794"/>
                  </a:ext>
                </a:extLst>
              </a:tr>
              <a:tr h="213084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 Annual expected funding </a:t>
                      </a:r>
                      <a:endParaRPr lang="en-US" sz="1000" b="0" i="0" u="none" strike="noStrike">
                        <a:effectLst/>
                        <a:latin typeface="Times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05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70283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749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DEAA14-A21D-45FC-81AC-4D84A836E21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C5A408-55CD-3B4C-B47C-9C7BEF98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571500"/>
            <a:ext cx="8735410" cy="4733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1C325F-54A1-5B4E-8985-6EAFE845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96839"/>
            <a:ext cx="9212580" cy="360361"/>
          </a:xfrm>
        </p:spPr>
        <p:txBody>
          <a:bodyPr>
            <a:noAutofit/>
          </a:bodyPr>
          <a:lstStyle/>
          <a:p>
            <a:r>
              <a:rPr lang="en-US" sz="2200" b="0" dirty="0">
                <a:latin typeface="Helvetica" panose="020B0604020202020204" pitchFamily="34" charset="0"/>
                <a:cs typeface="Helvetica" panose="020B0604020202020204" pitchFamily="34" charset="0"/>
              </a:rPr>
              <a:t>Capital and Accelerator Improvement Projects Funding  (FY2017-2025)</a:t>
            </a:r>
            <a:endParaRPr 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9F56A7-92E3-8B48-8C54-76C8FEC5B6E4}"/>
              </a:ext>
            </a:extLst>
          </p:cNvPr>
          <p:cNvSpPr txBox="1"/>
          <p:nvPr/>
        </p:nvSpPr>
        <p:spPr>
          <a:xfrm>
            <a:off x="114300" y="5372100"/>
            <a:ext cx="54296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itchFamily="2" charset="0"/>
              </a:rPr>
              <a:t>Previous upgrades in 2 categories:</a:t>
            </a:r>
          </a:p>
          <a:p>
            <a:pPr marL="800100" lvl="1" indent="-342900" algn="l">
              <a:buSzPct val="100000"/>
              <a:buFont typeface="+mj-lt"/>
              <a:buAutoNum type="arabicPeriod"/>
            </a:pPr>
            <a:r>
              <a:rPr lang="en-US" sz="1600" b="0" dirty="0">
                <a:latin typeface="Helvetica" pitchFamily="2" charset="0"/>
              </a:rPr>
              <a:t>Performance upgrades</a:t>
            </a:r>
          </a:p>
          <a:p>
            <a:pPr marL="800100" lvl="1" indent="-342900" algn="l">
              <a:buSzPct val="100000"/>
              <a:buFont typeface="+mj-lt"/>
              <a:buAutoNum type="arabicPeriod"/>
            </a:pPr>
            <a:r>
              <a:rPr lang="en-US" sz="1600" b="0" dirty="0">
                <a:latin typeface="Helvetica" pitchFamily="2" charset="0"/>
              </a:rPr>
              <a:t>Maintenance/upgrades of technical infrastructure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600" b="0" dirty="0">
                <a:latin typeface="Helvetica" pitchFamily="2" charset="0"/>
              </a:rPr>
              <a:t>New upgrades now focus on 2. category</a:t>
            </a:r>
            <a:endParaRPr lang="en-US" sz="1400" b="0" dirty="0">
              <a:latin typeface="Helvetica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5D935B1-F064-AA49-9957-8E8B80498ACA}"/>
              </a:ext>
            </a:extLst>
          </p:cNvPr>
          <p:cNvGrpSpPr/>
          <p:nvPr/>
        </p:nvGrpSpPr>
        <p:grpSpPr>
          <a:xfrm>
            <a:off x="6172200" y="4800600"/>
            <a:ext cx="2803973" cy="1600201"/>
            <a:chOff x="6529370" y="4821846"/>
            <a:chExt cx="2689519" cy="1527400"/>
          </a:xfrm>
          <a:solidFill>
            <a:schemeClr val="accent3"/>
          </a:solidFill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E38DCFE-5131-9F46-9029-BFAF7EF000A7}"/>
                </a:ext>
              </a:extLst>
            </p:cNvPr>
            <p:cNvSpPr txBox="1"/>
            <p:nvPr/>
          </p:nvSpPr>
          <p:spPr>
            <a:xfrm>
              <a:off x="6529370" y="5908584"/>
              <a:ext cx="2689519" cy="44066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200" b="0" dirty="0">
                  <a:latin typeface="Helvetica" pitchFamily="2" charset="0"/>
                </a:rPr>
                <a:t>M&amp;S+25 FTE is approx. 0.5% of RHIC</a:t>
              </a:r>
              <a:br>
                <a:rPr lang="en-US" sz="1200" b="0" dirty="0">
                  <a:latin typeface="Helvetica" pitchFamily="2" charset="0"/>
                </a:rPr>
              </a:br>
              <a:r>
                <a:rPr lang="en-US" sz="1200" b="0" dirty="0">
                  <a:latin typeface="Helvetica" pitchFamily="2" charset="0"/>
                </a:rPr>
                <a:t>hadron complex replacement value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BDE156C7-268C-ED41-8862-2F90BAF1A50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502789" y="4821846"/>
              <a:ext cx="1" cy="971056"/>
            </a:xfrm>
            <a:prstGeom prst="straightConnector1">
              <a:avLst/>
            </a:prstGeom>
            <a:grp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EFE4C7-3402-7F4C-A10F-C76F8D27D5E0}"/>
              </a:ext>
            </a:extLst>
          </p:cNvPr>
          <p:cNvGrpSpPr/>
          <p:nvPr/>
        </p:nvGrpSpPr>
        <p:grpSpPr>
          <a:xfrm>
            <a:off x="228599" y="896685"/>
            <a:ext cx="8829671" cy="292388"/>
            <a:chOff x="572442" y="1209768"/>
            <a:chExt cx="8070730" cy="2923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8B497D-1319-0A48-8B5E-C89E09C06517}"/>
                </a:ext>
              </a:extLst>
            </p:cNvPr>
            <p:cNvSpPr txBox="1"/>
            <p:nvPr/>
          </p:nvSpPr>
          <p:spPr>
            <a:xfrm>
              <a:off x="572442" y="1237875"/>
              <a:ext cx="8070730" cy="24938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noAutofit/>
            </a:bodyPr>
            <a:lstStyle/>
            <a:p>
              <a:pPr algn="l"/>
              <a:endParaRPr lang="en-US" sz="1800" b="0" dirty="0">
                <a:solidFill>
                  <a:srgbClr val="0000FF"/>
                </a:solidFill>
                <a:latin typeface="Helvetica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7C4CCAD-2EED-6F42-A0A5-756159296984}"/>
                </a:ext>
              </a:extLst>
            </p:cNvPr>
            <p:cNvSpPr txBox="1"/>
            <p:nvPr/>
          </p:nvSpPr>
          <p:spPr>
            <a:xfrm>
              <a:off x="5364423" y="1209768"/>
              <a:ext cx="3151980" cy="29238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300" b="0" dirty="0">
                  <a:solidFill>
                    <a:srgbClr val="FF0000"/>
                  </a:solidFill>
                  <a:latin typeface="Helvetica" pitchFamily="2" charset="0"/>
                </a:rPr>
                <a:t>remaining performance upgrade (until 2020)</a:t>
              </a:r>
            </a:p>
          </p:txBody>
        </p: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D89C9CD-36AE-447F-9D84-DB947A69F6D5}"/>
              </a:ext>
            </a:extLst>
          </p:cNvPr>
          <p:cNvSpPr txBox="1">
            <a:spLocks/>
          </p:cNvSpPr>
          <p:nvPr/>
        </p:nvSpPr>
        <p:spPr bwMode="auto">
          <a:xfrm>
            <a:off x="8667750" y="6553200"/>
            <a:ext cx="4572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4458C1C5-6436-4E31-8D48-2E701D44914F}" type="slidenum">
              <a:rPr lang="en-US" smtClean="0"/>
              <a:pPr>
                <a:defRPr/>
              </a:pPr>
              <a:t>6</a:t>
            </a:fld>
            <a:r>
              <a:rPr lang="en-US"/>
              <a:t> </a:t>
            </a:r>
            <a:endParaRPr lang="en-US" sz="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0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DA135-6D8D-884B-BF51-ADBF113E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Synergies with other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E596D-6CF7-944C-879A-616A29C04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" y="808522"/>
            <a:ext cx="8787862" cy="564040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BLIP </a:t>
            </a:r>
          </a:p>
          <a:p>
            <a:pPr lvl="1"/>
            <a:r>
              <a:rPr lang="en-US" sz="2000" dirty="0"/>
              <a:t>99.9% of all Linac accelerated protons go to BLIP</a:t>
            </a:r>
            <a:br>
              <a:rPr lang="en-US" sz="2000" dirty="0"/>
            </a:br>
            <a:r>
              <a:rPr lang="en-US" sz="1600" dirty="0">
                <a:solidFill>
                  <a:srgbClr val="0000FF"/>
                </a:solidFill>
              </a:rPr>
              <a:t>(can change energy and optics pulse by pulse, at 6.67 Hz)</a:t>
            </a:r>
            <a:endParaRPr lang="en-US" sz="2000" dirty="0">
              <a:solidFill>
                <a:srgbClr val="0000FF"/>
              </a:solidFill>
            </a:endParaRPr>
          </a:p>
          <a:p>
            <a:pPr lvl="1"/>
            <a:r>
              <a:rPr lang="en-US" sz="2000" dirty="0"/>
              <a:t>Planned 2x intensity upgrade for BLIP will replace</a:t>
            </a:r>
            <a:br>
              <a:rPr lang="en-US" sz="2000" dirty="0"/>
            </a:br>
            <a:r>
              <a:rPr lang="en-US" sz="2000" dirty="0"/>
              <a:t>all pulsed 165 quadrupole PS 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NSRL</a:t>
            </a:r>
          </a:p>
          <a:p>
            <a:pPr lvl="1"/>
            <a:r>
              <a:rPr lang="en-US" sz="2000" dirty="0"/>
              <a:t>Booster costs shared by NASA (20%)</a:t>
            </a:r>
          </a:p>
          <a:p>
            <a:pPr lvl="1"/>
            <a:r>
              <a:rPr lang="en-US" sz="2000" dirty="0"/>
              <a:t>NASA also shares in cost of upgrades</a:t>
            </a:r>
            <a:br>
              <a:rPr lang="en-US" sz="2000" dirty="0"/>
            </a:br>
            <a:r>
              <a:rPr lang="en-US" sz="2000" dirty="0"/>
              <a:t>if there are benefits to NSRL</a:t>
            </a:r>
            <a:br>
              <a:rPr lang="en-US" sz="2000" dirty="0"/>
            </a:br>
            <a:r>
              <a:rPr lang="en-US" sz="1600" dirty="0">
                <a:solidFill>
                  <a:srgbClr val="0000FF"/>
                </a:solidFill>
              </a:rPr>
              <a:t>(e.g. infrastructure upgrade for Extended EBIS since 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it will provide better beams from noble gases with gas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cell that is also used to make polarized He-3 beam)</a:t>
            </a:r>
            <a:endParaRPr lang="en-US" dirty="0">
              <a:solidFill>
                <a:srgbClr val="0000FF"/>
              </a:solidFill>
            </a:endParaRPr>
          </a:p>
          <a:p>
            <a:br>
              <a:rPr lang="en-US" sz="2400" dirty="0"/>
            </a:br>
            <a:r>
              <a:rPr lang="en-US" sz="2400" dirty="0"/>
              <a:t>Tandem</a:t>
            </a:r>
          </a:p>
          <a:p>
            <a:pPr lvl="1"/>
            <a:r>
              <a:rPr lang="en-US" sz="2000" dirty="0"/>
              <a:t>Stand-alone facility for SEU/industry/NASA shielding tests,</a:t>
            </a:r>
            <a:br>
              <a:rPr lang="en-US" sz="2000" dirty="0"/>
            </a:br>
            <a:r>
              <a:rPr lang="en-US" sz="2000" dirty="0"/>
              <a:t>revenue covers costs</a:t>
            </a:r>
          </a:p>
          <a:p>
            <a:pPr lvl="1"/>
            <a:r>
              <a:rPr lang="en-US" sz="2000" dirty="0"/>
              <a:t>Maintain transfer line to Booster for some needs</a:t>
            </a:r>
            <a:br>
              <a:rPr lang="en-US" sz="2000" dirty="0"/>
            </a:br>
            <a:r>
              <a:rPr lang="en-US" sz="1600" dirty="0">
                <a:solidFill>
                  <a:srgbClr val="0000FF"/>
                </a:solidFill>
              </a:rPr>
              <a:t>(p for NSRL, backup for EBIS, low consumption Ru-96 source, low momentum beams)</a:t>
            </a: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C9D54-4C41-1842-BE81-370CFDED8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862" y="2553098"/>
            <a:ext cx="3058513" cy="19371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79A3E9-1D74-D547-B64B-9E777371B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95" y="155774"/>
            <a:ext cx="2001624" cy="15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9EEA-D9BD-1B46-B3EB-E240B7CCE0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/>
              <a:t>Original 4K refrigerator from </a:t>
            </a:r>
            <a:br>
              <a:rPr lang="en-US" dirty="0"/>
            </a:br>
            <a:r>
              <a:rPr lang="en-US" dirty="0"/>
              <a:t>Isabelle, upgraded several </a:t>
            </a:r>
            <a:br>
              <a:rPr lang="en-US" dirty="0"/>
            </a:br>
            <a:r>
              <a:rPr lang="en-US" dirty="0"/>
              <a:t>times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/>
              <a:t>Largest items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He plant compressor system </a:t>
            </a:r>
          </a:p>
          <a:p>
            <a:pPr marL="800100" lvl="1" indent="-342900"/>
            <a:r>
              <a:rPr lang="en-US" dirty="0">
                <a:solidFill>
                  <a:srgbClr val="0000FF"/>
                </a:solidFill>
              </a:rPr>
              <a:t>2 new 2</a:t>
            </a:r>
            <a:r>
              <a:rPr lang="en-US" baseline="30000" dirty="0">
                <a:solidFill>
                  <a:srgbClr val="0000FF"/>
                </a:solidFill>
              </a:rPr>
              <a:t>nd</a:t>
            </a:r>
            <a:r>
              <a:rPr lang="en-US" dirty="0">
                <a:solidFill>
                  <a:srgbClr val="0000FF"/>
                </a:solidFill>
              </a:rPr>
              <a:t> stage 2250 hp Helium compressors, upgrade the oil coolers on the compressor skids, and the intercoolers and aftercoolers, skid control panels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Central plant cold box system</a:t>
            </a:r>
          </a:p>
          <a:p>
            <a:pPr marL="681037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FF"/>
                </a:solidFill>
              </a:rPr>
              <a:t>minimum is the upgrade from oil bearing expanders to gas bearing expanders</a:t>
            </a:r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Cryo control upgrades will allow for cryogenic operation without shift personnel, and reduce He losses (presently ~40%)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906BE1-5A52-443D-BE37-6C7AD54FB3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9" y="823364"/>
            <a:ext cx="3842586" cy="157565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48AA3A-F2E1-B643-B72A-6769C364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55774"/>
            <a:ext cx="8614610" cy="53002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/>
              <a:t>Cryo</a:t>
            </a:r>
            <a:r>
              <a:rPr lang="en-US" dirty="0"/>
              <a:t> systems </a:t>
            </a:r>
            <a:r>
              <a:rPr lang="en-US" sz="2700" b="0" dirty="0"/>
              <a:t>($24M in estimate)</a:t>
            </a:r>
          </a:p>
        </p:txBody>
      </p:sp>
    </p:spTree>
    <p:extLst>
      <p:ext uri="{BB962C8B-B14F-4D97-AF65-F5344CB8AC3E}">
        <p14:creationId xmlns:p14="http://schemas.microsoft.com/office/powerpoint/2010/main" val="34987001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430" y="254924"/>
            <a:ext cx="8354929" cy="65833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Cryo upgrade study: new plant vs upgrade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BDF3B0-42D0-40AC-8BCE-7E24A2B774EF}"/>
              </a:ext>
            </a:extLst>
          </p:cNvPr>
          <p:cNvGraphicFramePr>
            <a:graphicFrameLocks noGrp="1"/>
          </p:cNvGraphicFramePr>
          <p:nvPr/>
        </p:nvGraphicFramePr>
        <p:xfrm>
          <a:off x="197430" y="1050695"/>
          <a:ext cx="8749139" cy="2763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9075">
                  <a:extLst>
                    <a:ext uri="{9D8B030D-6E8A-4147-A177-3AD203B41FA5}">
                      <a16:colId xmlns:a16="http://schemas.microsoft.com/office/drawing/2014/main" val="2388475389"/>
                    </a:ext>
                  </a:extLst>
                </a:gridCol>
                <a:gridCol w="1397320">
                  <a:extLst>
                    <a:ext uri="{9D8B030D-6E8A-4147-A177-3AD203B41FA5}">
                      <a16:colId xmlns:a16="http://schemas.microsoft.com/office/drawing/2014/main" val="2067573800"/>
                    </a:ext>
                  </a:extLst>
                </a:gridCol>
                <a:gridCol w="1427224">
                  <a:extLst>
                    <a:ext uri="{9D8B030D-6E8A-4147-A177-3AD203B41FA5}">
                      <a16:colId xmlns:a16="http://schemas.microsoft.com/office/drawing/2014/main" val="1066537815"/>
                    </a:ext>
                  </a:extLst>
                </a:gridCol>
                <a:gridCol w="1515635">
                  <a:extLst>
                    <a:ext uri="{9D8B030D-6E8A-4147-A177-3AD203B41FA5}">
                      <a16:colId xmlns:a16="http://schemas.microsoft.com/office/drawing/2014/main" val="3416720574"/>
                    </a:ext>
                  </a:extLst>
                </a:gridCol>
                <a:gridCol w="1059885">
                  <a:extLst>
                    <a:ext uri="{9D8B030D-6E8A-4147-A177-3AD203B41FA5}">
                      <a16:colId xmlns:a16="http://schemas.microsoft.com/office/drawing/2014/main" val="23319352"/>
                    </a:ext>
                  </a:extLst>
                </a:gridCol>
              </a:tblGrid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NEW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Demolition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412747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New 4.5K Coldbox</a:t>
                      </a:r>
                    </a:p>
                    <a:p>
                      <a:r>
                        <a:rPr lang="en-US"/>
                        <a:t>Carnot work = 2MW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 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36.5M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96997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New Compressors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14.3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264839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Warm piping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01979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55.6 ± 5?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66172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4C044B-FD11-4F73-9DBE-0F8C7D85DEF6}"/>
              </a:ext>
            </a:extLst>
          </p:cNvPr>
          <p:cNvGraphicFramePr>
            <a:graphicFrameLocks noGrp="1"/>
          </p:cNvGraphicFramePr>
          <p:nvPr/>
        </p:nvGraphicFramePr>
        <p:xfrm>
          <a:off x="197430" y="3821167"/>
          <a:ext cx="8749139" cy="2123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1983">
                  <a:extLst>
                    <a:ext uri="{9D8B030D-6E8A-4147-A177-3AD203B41FA5}">
                      <a16:colId xmlns:a16="http://schemas.microsoft.com/office/drawing/2014/main" val="2388475389"/>
                    </a:ext>
                  </a:extLst>
                </a:gridCol>
                <a:gridCol w="1414412">
                  <a:extLst>
                    <a:ext uri="{9D8B030D-6E8A-4147-A177-3AD203B41FA5}">
                      <a16:colId xmlns:a16="http://schemas.microsoft.com/office/drawing/2014/main" val="2067573800"/>
                    </a:ext>
                  </a:extLst>
                </a:gridCol>
                <a:gridCol w="1427224">
                  <a:extLst>
                    <a:ext uri="{9D8B030D-6E8A-4147-A177-3AD203B41FA5}">
                      <a16:colId xmlns:a16="http://schemas.microsoft.com/office/drawing/2014/main" val="1066537815"/>
                    </a:ext>
                  </a:extLst>
                </a:gridCol>
                <a:gridCol w="1515635">
                  <a:extLst>
                    <a:ext uri="{9D8B030D-6E8A-4147-A177-3AD203B41FA5}">
                      <a16:colId xmlns:a16="http://schemas.microsoft.com/office/drawing/2014/main" val="3416720574"/>
                    </a:ext>
                  </a:extLst>
                </a:gridCol>
                <a:gridCol w="1059885">
                  <a:extLst>
                    <a:ext uri="{9D8B030D-6E8A-4147-A177-3AD203B41FA5}">
                      <a16:colId xmlns:a16="http://schemas.microsoft.com/office/drawing/2014/main" val="23319352"/>
                    </a:ext>
                  </a:extLst>
                </a:gridCol>
              </a:tblGrid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UPGRADE OLD PLANT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Equipment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Demolition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Installation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412747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New expanders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2.4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96997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r>
                        <a:rPr lang="en-US"/>
                        <a:t>Heatexchangers for Compressors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0.2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0264839"/>
                  </a:ext>
                </a:extLst>
              </a:tr>
              <a:tr h="494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17.7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6617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6350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-0917_DOE_ST_Review-RHIC_Operations" id="{D7E9F916-DB2C-4ECB-B51B-7C7029ED0B81}" vid="{625A2E9F-BB5B-43EA-8706-47E21ACBD2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2019-0917_DOE_ST_Review-RHIC_Operations</Template>
  <TotalTime>4305</TotalTime>
  <Words>878</Words>
  <Application>Microsoft Macintosh PowerPoint</Application>
  <PresentationFormat>On-screen Show (4:3)</PresentationFormat>
  <Paragraphs>338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Helvetica</vt:lpstr>
      <vt:lpstr>Symbol</vt:lpstr>
      <vt:lpstr>Times</vt:lpstr>
      <vt:lpstr>Times New Roman</vt:lpstr>
      <vt:lpstr>Wingdings 3</vt:lpstr>
      <vt:lpstr>Office Theme</vt:lpstr>
      <vt:lpstr>Home work question</vt:lpstr>
      <vt:lpstr>PowerPoint Presentation</vt:lpstr>
      <vt:lpstr>RHIC hadron complex historical reliability </vt:lpstr>
      <vt:lpstr>Upgrade planning process</vt:lpstr>
      <vt:lpstr>2018 Estimates for 25+ years; RHIC (6 y) and BNL EIC (19 y) </vt:lpstr>
      <vt:lpstr>Capital and Accelerator Improvement Projects Funding  (FY2017-2025)</vt:lpstr>
      <vt:lpstr>Synergies with other programs</vt:lpstr>
      <vt:lpstr>Cryo systems ($24M in estimate)</vt:lpstr>
      <vt:lpstr>Cryo upgrade study: new plant vs upgrade</vt:lpstr>
      <vt:lpstr>Controls ($32M in 25+ year estimate)</vt:lpstr>
      <vt:lpstr>RHIC Machine/Experiment Protection upgrade</vt:lpstr>
      <vt:lpstr>RHIC MPS upgrade                         Approach</vt:lpstr>
      <vt:lpstr>RHIC MPS upgrade                           Status</vt:lpstr>
      <vt:lpstr>PowerPoint Presentation</vt:lpstr>
      <vt:lpstr>Zr+Zr / Ru+Ru is a good data point for low loss operation</vt:lpstr>
      <vt:lpstr>RHIC Capital Project                               Extended EBIS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Relativistic Heavy Ion Collider  RHIC Operations</dc:title>
  <dc:subject/>
  <dc:creator>Minty, Michiko</dc:creator>
  <cp:keywords/>
  <dc:description/>
  <cp:lastModifiedBy>Roser, Thomas</cp:lastModifiedBy>
  <cp:revision>478</cp:revision>
  <cp:lastPrinted>2019-09-13T16:41:08Z</cp:lastPrinted>
  <dcterms:created xsi:type="dcterms:W3CDTF">2019-08-28T12:19:27Z</dcterms:created>
  <dcterms:modified xsi:type="dcterms:W3CDTF">2019-09-18T14:48:16Z</dcterms:modified>
  <cp:category/>
</cp:coreProperties>
</file>