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6" r:id="rId2"/>
    <p:sldId id="355" r:id="rId3"/>
    <p:sldId id="448" r:id="rId4"/>
    <p:sldId id="426" r:id="rId5"/>
    <p:sldId id="434" r:id="rId6"/>
    <p:sldId id="432" r:id="rId7"/>
    <p:sldId id="464" r:id="rId8"/>
    <p:sldId id="437" r:id="rId9"/>
    <p:sldId id="431" r:id="rId10"/>
    <p:sldId id="402" r:id="rId11"/>
    <p:sldId id="463" r:id="rId12"/>
    <p:sldId id="435" r:id="rId13"/>
    <p:sldId id="459" r:id="rId14"/>
    <p:sldId id="460" r:id="rId15"/>
    <p:sldId id="462" r:id="rId16"/>
    <p:sldId id="449" r:id="rId17"/>
    <p:sldId id="375" r:id="rId18"/>
    <p:sldId id="377" r:id="rId19"/>
    <p:sldId id="378" r:id="rId20"/>
    <p:sldId id="453" r:id="rId21"/>
    <p:sldId id="371" r:id="rId22"/>
    <p:sldId id="372" r:id="rId23"/>
    <p:sldId id="439" r:id="rId24"/>
    <p:sldId id="440" r:id="rId25"/>
    <p:sldId id="450" r:id="rId26"/>
    <p:sldId id="368" r:id="rId27"/>
    <p:sldId id="370" r:id="rId28"/>
    <p:sldId id="364" r:id="rId29"/>
    <p:sldId id="366" r:id="rId30"/>
    <p:sldId id="365" r:id="rId31"/>
    <p:sldId id="367" r:id="rId32"/>
    <p:sldId id="451" r:id="rId33"/>
    <p:sldId id="369" r:id="rId34"/>
    <p:sldId id="452" r:id="rId35"/>
    <p:sldId id="376" r:id="rId36"/>
    <p:sldId id="454" r:id="rId37"/>
    <p:sldId id="415" r:id="rId38"/>
    <p:sldId id="383" r:id="rId39"/>
    <p:sldId id="457" r:id="rId40"/>
    <p:sldId id="458" r:id="rId41"/>
    <p:sldId id="46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43"/>
  </p:normalViewPr>
  <p:slideViewPr>
    <p:cSldViewPr snapToGrid="0" snapToObjects="1">
      <p:cViewPr varScale="1">
        <p:scale>
          <a:sx n="90" d="100"/>
          <a:sy n="90" d="100"/>
        </p:scale>
        <p:origin x="88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2F995C-5AAB-6F46-B0AB-763FA3F2A7FB}" type="datetimeFigureOut">
              <a:rPr lang="en-US" smtClean="0"/>
              <a:t>7/1/19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5B4404-269E-7C4D-8502-72BB4109D896}" type="slidenum">
              <a:rPr lang="en-US" smtClean="0"/>
              <a:t>‹#›</a:t>
            </a:fld>
            <a:endParaRPr lang="en-US"/>
          </a:p>
        </p:txBody>
      </p:sp>
    </p:spTree>
    <p:extLst>
      <p:ext uri="{BB962C8B-B14F-4D97-AF65-F5344CB8AC3E}">
        <p14:creationId xmlns:p14="http://schemas.microsoft.com/office/powerpoint/2010/main" val="1962526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BC6B1-1AA7-254B-9FD3-84D1DE9FADB0}" type="datetimeFigureOut">
              <a:rPr lang="en-US" smtClean="0"/>
              <a:t>7/1/19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74DCD-801A-2B42-ACCC-12BB93B6F134}" type="slidenum">
              <a:rPr lang="en-US" smtClean="0"/>
              <a:t>‹#›</a:t>
            </a:fld>
            <a:endParaRPr lang="en-US"/>
          </a:p>
        </p:txBody>
      </p:sp>
    </p:spTree>
    <p:extLst>
      <p:ext uri="{BB962C8B-B14F-4D97-AF65-F5344CB8AC3E}">
        <p14:creationId xmlns:p14="http://schemas.microsoft.com/office/powerpoint/2010/main" val="22143583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r>
              <a:rPr lang="en-US"/>
              <a:t>TGM 13 March 2013</a:t>
            </a:r>
          </a:p>
        </p:txBody>
      </p:sp>
      <p:sp>
        <p:nvSpPr>
          <p:cNvPr id="5" name="Footer Placeholder 4"/>
          <p:cNvSpPr>
            <a:spLocks noGrp="1"/>
          </p:cNvSpPr>
          <p:nvPr>
            <p:ph type="ftr" sz="quarter" idx="11"/>
          </p:nvPr>
        </p:nvSpPr>
        <p:spPr/>
        <p:txBody>
          <a:bodyPr/>
          <a:lstStyle/>
          <a:p>
            <a:r>
              <a:rPr lang="en-US"/>
              <a:t>MEPhi May 2015</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TGM 13 March 2013</a:t>
            </a:r>
          </a:p>
        </p:txBody>
      </p:sp>
      <p:sp>
        <p:nvSpPr>
          <p:cNvPr id="6" name="Footer Placeholder 5"/>
          <p:cNvSpPr>
            <a:spLocks noGrp="1"/>
          </p:cNvSpPr>
          <p:nvPr>
            <p:ph type="ftr" sz="quarter" idx="11"/>
          </p:nvPr>
        </p:nvSpPr>
        <p:spPr/>
        <p:txBody>
          <a:bodyPr/>
          <a:lstStyle/>
          <a:p>
            <a:r>
              <a:rPr lang="en-US"/>
              <a:t>MEPhi May 2015</a:t>
            </a:r>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r>
              <a:rPr lang="en-US"/>
              <a:t>TGM 13 March 2013</a:t>
            </a:r>
          </a:p>
        </p:txBody>
      </p:sp>
      <p:sp>
        <p:nvSpPr>
          <p:cNvPr id="5" name="Footer Placeholder 4"/>
          <p:cNvSpPr>
            <a:spLocks noGrp="1"/>
          </p:cNvSpPr>
          <p:nvPr>
            <p:ph type="ftr" sz="quarter" idx="11"/>
          </p:nvPr>
        </p:nvSpPr>
        <p:spPr/>
        <p:txBody>
          <a:bodyPr/>
          <a:lstStyle/>
          <a:p>
            <a:r>
              <a:rPr lang="en-US"/>
              <a:t>MEPhi May 2015</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r>
              <a:rPr lang="en-US"/>
              <a:t>TGM 13 March 2013</a:t>
            </a:r>
          </a:p>
        </p:txBody>
      </p:sp>
      <p:sp>
        <p:nvSpPr>
          <p:cNvPr id="5" name="Footer Placeholder 4"/>
          <p:cNvSpPr>
            <a:spLocks noGrp="1"/>
          </p:cNvSpPr>
          <p:nvPr>
            <p:ph type="ftr" sz="quarter" idx="11"/>
          </p:nvPr>
        </p:nvSpPr>
        <p:spPr/>
        <p:txBody>
          <a:bodyPr/>
          <a:lstStyle/>
          <a:p>
            <a:r>
              <a:rPr lang="en-US"/>
              <a:t>MEPhi May 2015</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r>
              <a:rPr lang="en-US"/>
              <a:t>TGM 13 March 2013</a:t>
            </a:r>
            <a:endParaRPr lang="en-US" dirty="0"/>
          </a:p>
        </p:txBody>
      </p:sp>
      <p:sp>
        <p:nvSpPr>
          <p:cNvPr id="5" name="Footer Placeholder 4"/>
          <p:cNvSpPr>
            <a:spLocks noGrp="1"/>
          </p:cNvSpPr>
          <p:nvPr>
            <p:ph type="ftr" sz="quarter" idx="11"/>
          </p:nvPr>
        </p:nvSpPr>
        <p:spPr/>
        <p:txBody>
          <a:bodyPr/>
          <a:lstStyle/>
          <a:p>
            <a:r>
              <a:rPr lang="en-US"/>
              <a:t>MEPhi May 2015</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r>
              <a:rPr lang="en-US"/>
              <a:t>TGM 13 March 2013</a:t>
            </a:r>
          </a:p>
        </p:txBody>
      </p:sp>
      <p:sp>
        <p:nvSpPr>
          <p:cNvPr id="5" name="Footer Placeholder 4"/>
          <p:cNvSpPr>
            <a:spLocks noGrp="1"/>
          </p:cNvSpPr>
          <p:nvPr>
            <p:ph type="ftr" sz="quarter" idx="11"/>
          </p:nvPr>
        </p:nvSpPr>
        <p:spPr/>
        <p:txBody>
          <a:bodyPr/>
          <a:lstStyle/>
          <a:p>
            <a:r>
              <a:rPr lang="en-US"/>
              <a:t>MEPhi May 2015</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TGM 13 March 2013</a:t>
            </a:r>
          </a:p>
        </p:txBody>
      </p:sp>
      <p:sp>
        <p:nvSpPr>
          <p:cNvPr id="5" name="Footer Placeholder 4"/>
          <p:cNvSpPr>
            <a:spLocks noGrp="1"/>
          </p:cNvSpPr>
          <p:nvPr>
            <p:ph type="ftr" sz="quarter" idx="11"/>
          </p:nvPr>
        </p:nvSpPr>
        <p:spPr/>
        <p:txBody>
          <a:bodyPr/>
          <a:lstStyle/>
          <a:p>
            <a:r>
              <a:rPr lang="en-US"/>
              <a:t>MEPhi May 2015</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r>
              <a:rPr lang="en-US"/>
              <a:t>TGM 13 March 2013</a:t>
            </a:r>
          </a:p>
        </p:txBody>
      </p:sp>
      <p:sp>
        <p:nvSpPr>
          <p:cNvPr id="6" name="Footer Placeholder 5"/>
          <p:cNvSpPr>
            <a:spLocks noGrp="1"/>
          </p:cNvSpPr>
          <p:nvPr>
            <p:ph type="ftr" sz="quarter" idx="11"/>
          </p:nvPr>
        </p:nvSpPr>
        <p:spPr/>
        <p:txBody>
          <a:bodyPr/>
          <a:lstStyle/>
          <a:p>
            <a:r>
              <a:rPr lang="en-US"/>
              <a:t>MEPhi May 2015</a:t>
            </a:r>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r>
              <a:rPr lang="en-US"/>
              <a:t>TGM 13 March 2013</a:t>
            </a:r>
          </a:p>
        </p:txBody>
      </p:sp>
      <p:sp>
        <p:nvSpPr>
          <p:cNvPr id="8" name="Footer Placeholder 7"/>
          <p:cNvSpPr>
            <a:spLocks noGrp="1"/>
          </p:cNvSpPr>
          <p:nvPr>
            <p:ph type="ftr" sz="quarter" idx="11"/>
          </p:nvPr>
        </p:nvSpPr>
        <p:spPr/>
        <p:txBody>
          <a:bodyPr/>
          <a:lstStyle/>
          <a:p>
            <a:r>
              <a:rPr lang="en-US"/>
              <a:t>MEPhi May 2015</a:t>
            </a:r>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r>
              <a:rPr lang="en-US"/>
              <a:t>TGM 13 March 2013</a:t>
            </a:r>
          </a:p>
        </p:txBody>
      </p:sp>
      <p:sp>
        <p:nvSpPr>
          <p:cNvPr id="4" name="Footer Placeholder 3"/>
          <p:cNvSpPr>
            <a:spLocks noGrp="1"/>
          </p:cNvSpPr>
          <p:nvPr>
            <p:ph type="ftr" sz="quarter" idx="11"/>
          </p:nvPr>
        </p:nvSpPr>
        <p:spPr/>
        <p:txBody>
          <a:bodyPr/>
          <a:lstStyle/>
          <a:p>
            <a:r>
              <a:rPr lang="en-US"/>
              <a:t>MEPhi May 2015</a:t>
            </a:r>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TGM 13 March 2013</a:t>
            </a:r>
          </a:p>
        </p:txBody>
      </p:sp>
      <p:sp>
        <p:nvSpPr>
          <p:cNvPr id="3" name="Footer Placeholder 2"/>
          <p:cNvSpPr>
            <a:spLocks noGrp="1"/>
          </p:cNvSpPr>
          <p:nvPr>
            <p:ph type="ftr" sz="quarter" idx="11"/>
          </p:nvPr>
        </p:nvSpPr>
        <p:spPr/>
        <p:txBody>
          <a:bodyPr/>
          <a:lstStyle/>
          <a:p>
            <a:r>
              <a:rPr lang="en-US"/>
              <a:t>MEPhi May 2015</a:t>
            </a:r>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TGM 13 March 2013</a:t>
            </a:r>
          </a:p>
        </p:txBody>
      </p:sp>
      <p:sp>
        <p:nvSpPr>
          <p:cNvPr id="6" name="Footer Placeholder 5"/>
          <p:cNvSpPr>
            <a:spLocks noGrp="1"/>
          </p:cNvSpPr>
          <p:nvPr>
            <p:ph type="ftr" sz="quarter" idx="11"/>
          </p:nvPr>
        </p:nvSpPr>
        <p:spPr/>
        <p:txBody>
          <a:bodyPr/>
          <a:lstStyle/>
          <a:p>
            <a:r>
              <a:rPr lang="en-US"/>
              <a:t>MEPhi May 2015</a:t>
            </a:r>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r>
              <a:rPr lang="en-US"/>
              <a:t>TGM 13 March 2013</a:t>
            </a:r>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a:t>MEPhi May 2015</a:t>
            </a:r>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28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Lies,_damned_lies,_and_statistic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rcamera.as.arizona.edu/NatSci102/NatSci102/lectures/tycho.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8020" y="1332332"/>
            <a:ext cx="6334721" cy="3170190"/>
          </a:xfrm>
        </p:spPr>
        <p:txBody>
          <a:bodyPr/>
          <a:lstStyle/>
          <a:p>
            <a:r>
              <a:rPr lang="en-US" sz="4000" dirty="0"/>
              <a:t>Statistics and Hypothesis Testing in Science</a:t>
            </a:r>
          </a:p>
        </p:txBody>
      </p:sp>
      <p:sp>
        <p:nvSpPr>
          <p:cNvPr id="4" name="TextBox 3"/>
          <p:cNvSpPr txBox="1"/>
          <p:nvPr/>
        </p:nvSpPr>
        <p:spPr>
          <a:xfrm>
            <a:off x="5050373" y="5051411"/>
            <a:ext cx="3347491" cy="1200328"/>
          </a:xfrm>
          <a:prstGeom prst="rect">
            <a:avLst/>
          </a:prstGeom>
          <a:noFill/>
        </p:spPr>
        <p:txBody>
          <a:bodyPr wrap="none" rtlCol="0">
            <a:spAutoFit/>
          </a:bodyPr>
          <a:lstStyle/>
          <a:p>
            <a:r>
              <a:rPr lang="en-US" sz="2400" dirty="0"/>
              <a:t>      Allen Mincer </a:t>
            </a:r>
          </a:p>
          <a:p>
            <a:r>
              <a:rPr lang="en-US" sz="2400" dirty="0"/>
              <a:t>   New York University</a:t>
            </a:r>
          </a:p>
          <a:p>
            <a:r>
              <a:rPr lang="en-US" sz="2400" dirty="0"/>
              <a:t>        July 2019</a:t>
            </a:r>
          </a:p>
        </p:txBody>
      </p:sp>
      <p:sp>
        <p:nvSpPr>
          <p:cNvPr id="6" name="Slide Number Placeholder 5"/>
          <p:cNvSpPr>
            <a:spLocks noGrp="1"/>
          </p:cNvSpPr>
          <p:nvPr>
            <p:ph type="sldNum" sz="quarter" idx="12"/>
          </p:nvPr>
        </p:nvSpPr>
        <p:spPr>
          <a:xfrm>
            <a:off x="7897906" y="6289474"/>
            <a:ext cx="990600" cy="365125"/>
          </a:xfrm>
        </p:spPr>
        <p:txBody>
          <a:bodyPr/>
          <a:lstStyle/>
          <a:p>
            <a:fld id="{7F5CE407-6216-4202-80E4-A30DC2F709B2}" type="slidenum">
              <a:rPr lang="en-US" smtClean="0"/>
              <a:t>1</a:t>
            </a:fld>
            <a:endParaRPr lang="en-US" dirty="0"/>
          </a:p>
        </p:txBody>
      </p:sp>
      <p:sp>
        <p:nvSpPr>
          <p:cNvPr id="3" name="Footer Placeholder 2"/>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3614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762000" y="76200"/>
            <a:ext cx="8153400" cy="643467"/>
          </a:xfrm>
        </p:spPr>
        <p:txBody>
          <a:bodyPr/>
          <a:lstStyle/>
          <a:p>
            <a:pPr eaLnBrk="1" hangingPunct="1"/>
            <a:r>
              <a:rPr lang="en-US" dirty="0">
                <a:latin typeface="Arial Narrow" charset="0"/>
              </a:rPr>
              <a:t>Selecting critical regions</a:t>
            </a:r>
          </a:p>
        </p:txBody>
      </p:sp>
      <p:sp>
        <p:nvSpPr>
          <p:cNvPr id="80898" name="Rectangle 3"/>
          <p:cNvSpPr>
            <a:spLocks noGrp="1" noChangeArrowheads="1"/>
          </p:cNvSpPr>
          <p:nvPr>
            <p:ph type="body" idx="1"/>
          </p:nvPr>
        </p:nvSpPr>
        <p:spPr>
          <a:xfrm>
            <a:off x="0" y="620889"/>
            <a:ext cx="9144000" cy="3587478"/>
          </a:xfrm>
        </p:spPr>
        <p:txBody>
          <a:bodyPr>
            <a:normAutofit fontScale="85000" lnSpcReduction="10000"/>
          </a:bodyPr>
          <a:lstStyle/>
          <a:p>
            <a:pPr eaLnBrk="1" hangingPunct="1"/>
            <a:r>
              <a:rPr lang="en-US" sz="2400" dirty="0">
                <a:latin typeface="Arial" charset="0"/>
              </a:rPr>
              <a:t>Above ideas used in one guise or another in  all hypothesis tests in science.</a:t>
            </a:r>
          </a:p>
          <a:p>
            <a:pPr eaLnBrk="1" hangingPunct="1"/>
            <a:r>
              <a:rPr lang="en-US" sz="2400" dirty="0">
                <a:latin typeface="Arial" charset="0"/>
              </a:rPr>
              <a:t>Consider the pdf’s sketched below.</a:t>
            </a:r>
          </a:p>
          <a:p>
            <a:pPr eaLnBrk="1" hangingPunct="1"/>
            <a:r>
              <a:rPr lang="en-US" sz="2400" dirty="0">
                <a:latin typeface="Arial" charset="0"/>
              </a:rPr>
              <a:t>We will retain the null hypothesis if x</a:t>
            </a:r>
            <a:r>
              <a:rPr lang="en-US" sz="2400" baseline="-25000" dirty="0">
                <a:latin typeface="Arial" charset="0"/>
              </a:rPr>
              <a:t>M</a:t>
            </a:r>
            <a:r>
              <a:rPr lang="en-US" sz="2400" dirty="0">
                <a:latin typeface="Arial" charset="0"/>
              </a:rPr>
              <a:t> &lt; </a:t>
            </a:r>
            <a:r>
              <a:rPr lang="en-US" sz="2400" dirty="0">
                <a:solidFill>
                  <a:srgbClr val="00B050"/>
                </a:solidFill>
                <a:latin typeface="Arial" charset="0"/>
              </a:rPr>
              <a:t>X</a:t>
            </a:r>
            <a:r>
              <a:rPr lang="en-US" sz="2400" baseline="-25000" dirty="0">
                <a:solidFill>
                  <a:srgbClr val="00B050"/>
                </a:solidFill>
                <a:latin typeface="Arial" charset="0"/>
              </a:rPr>
              <a:t>T</a:t>
            </a:r>
            <a:r>
              <a:rPr lang="en-US" sz="2400" dirty="0">
                <a:latin typeface="Arial" charset="0"/>
              </a:rPr>
              <a:t>.  Otherwise we reject it.</a:t>
            </a:r>
          </a:p>
          <a:p>
            <a:r>
              <a:rPr lang="en-US" sz="2400" dirty="0">
                <a:latin typeface="Arial" charset="0"/>
              </a:rPr>
              <a:t> As we move the green line to the right, we decrease the error of the first kind (integral of P(x|H0) above the line) and increase error of the second kind (integral </a:t>
            </a:r>
            <a:r>
              <a:rPr lang="en-US" dirty="0">
                <a:latin typeface="Arial" charset="0"/>
              </a:rPr>
              <a:t>of P(x|H1) below the line) </a:t>
            </a:r>
            <a:endParaRPr lang="en-US" sz="2400" dirty="0">
              <a:latin typeface="Arial" charset="0"/>
            </a:endParaRPr>
          </a:p>
          <a:p>
            <a:pPr eaLnBrk="1" hangingPunct="1"/>
            <a:r>
              <a:rPr lang="en-US" sz="2400" dirty="0">
                <a:latin typeface="Arial" charset="0"/>
              </a:rPr>
              <a:t>Curve need not be normal, but easy to calculate probabilities for normal</a:t>
            </a:r>
          </a:p>
          <a:p>
            <a:pPr eaLnBrk="1" hangingPunct="1"/>
            <a:r>
              <a:rPr lang="en-US" dirty="0">
                <a:latin typeface="Arial" charset="0"/>
              </a:rPr>
              <a:t>Where do you put the green line?</a:t>
            </a:r>
            <a:endParaRPr lang="en-US" sz="2400" dirty="0">
              <a:latin typeface="Arial" charset="0"/>
            </a:endParaRPr>
          </a:p>
        </p:txBody>
      </p:sp>
      <p:grpSp>
        <p:nvGrpSpPr>
          <p:cNvPr id="80899" name="Group 18"/>
          <p:cNvGrpSpPr>
            <a:grpSpLocks/>
          </p:cNvGrpSpPr>
          <p:nvPr/>
        </p:nvGrpSpPr>
        <p:grpSpPr bwMode="auto">
          <a:xfrm>
            <a:off x="1705510" y="4489807"/>
            <a:ext cx="5986282" cy="2243454"/>
            <a:chOff x="144" y="1440"/>
            <a:chExt cx="5472" cy="2304"/>
          </a:xfrm>
        </p:grpSpPr>
        <p:sp>
          <p:nvSpPr>
            <p:cNvPr id="80900" name="Freeform 4"/>
            <p:cNvSpPr>
              <a:spLocks/>
            </p:cNvSpPr>
            <p:nvPr/>
          </p:nvSpPr>
          <p:spPr bwMode="auto">
            <a:xfrm>
              <a:off x="432" y="1992"/>
              <a:ext cx="4224" cy="1272"/>
            </a:xfrm>
            <a:custGeom>
              <a:avLst/>
              <a:gdLst>
                <a:gd name="T0" fmla="*/ 0 w 4224"/>
                <a:gd name="T1" fmla="*/ 1032 h 1272"/>
                <a:gd name="T2" fmla="*/ 672 w 4224"/>
                <a:gd name="T3" fmla="*/ 1032 h 1272"/>
                <a:gd name="T4" fmla="*/ 1008 w 4224"/>
                <a:gd name="T5" fmla="*/ 264 h 1272"/>
                <a:gd name="T6" fmla="*/ 1296 w 4224"/>
                <a:gd name="T7" fmla="*/ 24 h 1272"/>
                <a:gd name="T8" fmla="*/ 1680 w 4224"/>
                <a:gd name="T9" fmla="*/ 120 h 1272"/>
                <a:gd name="T10" fmla="*/ 1872 w 4224"/>
                <a:gd name="T11" fmla="*/ 552 h 1272"/>
                <a:gd name="T12" fmla="*/ 2448 w 4224"/>
                <a:gd name="T13" fmla="*/ 984 h 1272"/>
                <a:gd name="T14" fmla="*/ 3024 w 4224"/>
                <a:gd name="T15" fmla="*/ 1224 h 1272"/>
                <a:gd name="T16" fmla="*/ 4224 w 4224"/>
                <a:gd name="T17" fmla="*/ 1272 h 12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24"/>
                <a:gd name="T28" fmla="*/ 0 h 1272"/>
                <a:gd name="T29" fmla="*/ 4224 w 4224"/>
                <a:gd name="T30" fmla="*/ 1272 h 12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24" h="1272">
                  <a:moveTo>
                    <a:pt x="0" y="1032"/>
                  </a:moveTo>
                  <a:cubicBezTo>
                    <a:pt x="252" y="1096"/>
                    <a:pt x="504" y="1160"/>
                    <a:pt x="672" y="1032"/>
                  </a:cubicBezTo>
                  <a:cubicBezTo>
                    <a:pt x="840" y="904"/>
                    <a:pt x="904" y="432"/>
                    <a:pt x="1008" y="264"/>
                  </a:cubicBezTo>
                  <a:cubicBezTo>
                    <a:pt x="1112" y="96"/>
                    <a:pt x="1184" y="48"/>
                    <a:pt x="1296" y="24"/>
                  </a:cubicBezTo>
                  <a:cubicBezTo>
                    <a:pt x="1408" y="0"/>
                    <a:pt x="1584" y="32"/>
                    <a:pt x="1680" y="120"/>
                  </a:cubicBezTo>
                  <a:cubicBezTo>
                    <a:pt x="1776" y="208"/>
                    <a:pt x="1744" y="408"/>
                    <a:pt x="1872" y="552"/>
                  </a:cubicBezTo>
                  <a:cubicBezTo>
                    <a:pt x="2000" y="696"/>
                    <a:pt x="2256" y="872"/>
                    <a:pt x="2448" y="984"/>
                  </a:cubicBezTo>
                  <a:cubicBezTo>
                    <a:pt x="2640" y="1096"/>
                    <a:pt x="2728" y="1176"/>
                    <a:pt x="3024" y="1224"/>
                  </a:cubicBezTo>
                  <a:cubicBezTo>
                    <a:pt x="3320" y="1272"/>
                    <a:pt x="4024" y="1264"/>
                    <a:pt x="4224" y="1272"/>
                  </a:cubicBezTo>
                </a:path>
              </a:pathLst>
            </a:custGeom>
            <a:noFill/>
            <a:ln w="76200" cap="flat" cmpd="sng">
              <a:solidFill>
                <a:srgbClr val="FF00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80901" name="Freeform 8"/>
            <p:cNvSpPr>
              <a:spLocks/>
            </p:cNvSpPr>
            <p:nvPr/>
          </p:nvSpPr>
          <p:spPr bwMode="auto">
            <a:xfrm>
              <a:off x="1440" y="2400"/>
              <a:ext cx="4032" cy="904"/>
            </a:xfrm>
            <a:custGeom>
              <a:avLst/>
              <a:gdLst>
                <a:gd name="T0" fmla="*/ 0 w 4032"/>
                <a:gd name="T1" fmla="*/ 7 h 1360"/>
                <a:gd name="T2" fmla="*/ 240 w 4032"/>
                <a:gd name="T3" fmla="*/ 6 h 1360"/>
                <a:gd name="T4" fmla="*/ 288 w 4032"/>
                <a:gd name="T5" fmla="*/ 5 h 1360"/>
                <a:gd name="T6" fmla="*/ 384 w 4032"/>
                <a:gd name="T7" fmla="*/ 4 h 1360"/>
                <a:gd name="T8" fmla="*/ 480 w 4032"/>
                <a:gd name="T9" fmla="*/ 3 h 1360"/>
                <a:gd name="T10" fmla="*/ 720 w 4032"/>
                <a:gd name="T11" fmla="*/ 2 h 1360"/>
                <a:gd name="T12" fmla="*/ 1008 w 4032"/>
                <a:gd name="T13" fmla="*/ 2 h 1360"/>
                <a:gd name="T14" fmla="*/ 1440 w 4032"/>
                <a:gd name="T15" fmla="*/ 1 h 1360"/>
                <a:gd name="T16" fmla="*/ 1824 w 4032"/>
                <a:gd name="T17" fmla="*/ 1 h 1360"/>
                <a:gd name="T18" fmla="*/ 2160 w 4032"/>
                <a:gd name="T19" fmla="*/ 1 h 1360"/>
                <a:gd name="T20" fmla="*/ 2544 w 4032"/>
                <a:gd name="T21" fmla="*/ 2 h 1360"/>
                <a:gd name="T22" fmla="*/ 3120 w 4032"/>
                <a:gd name="T23" fmla="*/ 4 h 1360"/>
                <a:gd name="T24" fmla="*/ 3504 w 4032"/>
                <a:gd name="T25" fmla="*/ 7 h 1360"/>
                <a:gd name="T26" fmla="*/ 3840 w 4032"/>
                <a:gd name="T27" fmla="*/ 7 h 1360"/>
                <a:gd name="T28" fmla="*/ 4032 w 4032"/>
                <a:gd name="T29" fmla="*/ 7 h 13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032"/>
                <a:gd name="T46" fmla="*/ 0 h 1360"/>
                <a:gd name="T47" fmla="*/ 4032 w 4032"/>
                <a:gd name="T48" fmla="*/ 1360 h 13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032" h="1360">
                  <a:moveTo>
                    <a:pt x="0" y="1272"/>
                  </a:moveTo>
                  <a:cubicBezTo>
                    <a:pt x="96" y="1252"/>
                    <a:pt x="192" y="1232"/>
                    <a:pt x="240" y="1176"/>
                  </a:cubicBezTo>
                  <a:cubicBezTo>
                    <a:pt x="288" y="1120"/>
                    <a:pt x="264" y="992"/>
                    <a:pt x="288" y="936"/>
                  </a:cubicBezTo>
                  <a:cubicBezTo>
                    <a:pt x="312" y="880"/>
                    <a:pt x="352" y="888"/>
                    <a:pt x="384" y="840"/>
                  </a:cubicBezTo>
                  <a:cubicBezTo>
                    <a:pt x="416" y="792"/>
                    <a:pt x="424" y="712"/>
                    <a:pt x="480" y="648"/>
                  </a:cubicBezTo>
                  <a:cubicBezTo>
                    <a:pt x="536" y="584"/>
                    <a:pt x="632" y="488"/>
                    <a:pt x="720" y="456"/>
                  </a:cubicBezTo>
                  <a:cubicBezTo>
                    <a:pt x="808" y="424"/>
                    <a:pt x="888" y="496"/>
                    <a:pt x="1008" y="456"/>
                  </a:cubicBezTo>
                  <a:cubicBezTo>
                    <a:pt x="1128" y="416"/>
                    <a:pt x="1304" y="288"/>
                    <a:pt x="1440" y="216"/>
                  </a:cubicBezTo>
                  <a:cubicBezTo>
                    <a:pt x="1576" y="144"/>
                    <a:pt x="1704" y="48"/>
                    <a:pt x="1824" y="24"/>
                  </a:cubicBezTo>
                  <a:cubicBezTo>
                    <a:pt x="1944" y="0"/>
                    <a:pt x="2040" y="8"/>
                    <a:pt x="2160" y="72"/>
                  </a:cubicBezTo>
                  <a:cubicBezTo>
                    <a:pt x="2280" y="136"/>
                    <a:pt x="2384" y="288"/>
                    <a:pt x="2544" y="408"/>
                  </a:cubicBezTo>
                  <a:cubicBezTo>
                    <a:pt x="2704" y="528"/>
                    <a:pt x="2960" y="648"/>
                    <a:pt x="3120" y="792"/>
                  </a:cubicBezTo>
                  <a:cubicBezTo>
                    <a:pt x="3280" y="936"/>
                    <a:pt x="3384" y="1184"/>
                    <a:pt x="3504" y="1272"/>
                  </a:cubicBezTo>
                  <a:cubicBezTo>
                    <a:pt x="3624" y="1360"/>
                    <a:pt x="3752" y="1320"/>
                    <a:pt x="3840" y="1320"/>
                  </a:cubicBezTo>
                  <a:cubicBezTo>
                    <a:pt x="3928" y="1320"/>
                    <a:pt x="4000" y="1280"/>
                    <a:pt x="4032" y="1272"/>
                  </a:cubicBezTo>
                </a:path>
              </a:pathLst>
            </a:custGeom>
            <a:noFill/>
            <a:ln w="76200" cap="flat" cmpd="sng">
              <a:solidFill>
                <a:srgbClr val="3366FF"/>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80902" name="Line 9"/>
            <p:cNvSpPr>
              <a:spLocks noChangeShapeType="1"/>
            </p:cNvSpPr>
            <p:nvPr/>
          </p:nvSpPr>
          <p:spPr bwMode="auto">
            <a:xfrm>
              <a:off x="432" y="3024"/>
              <a:ext cx="0" cy="288"/>
            </a:xfrm>
            <a:prstGeom prst="line">
              <a:avLst/>
            </a:prstGeom>
            <a:noFill/>
            <a:ln w="762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3" name="Line 10"/>
            <p:cNvSpPr>
              <a:spLocks noChangeShapeType="1"/>
            </p:cNvSpPr>
            <p:nvPr/>
          </p:nvSpPr>
          <p:spPr bwMode="auto">
            <a:xfrm flipH="1">
              <a:off x="144" y="3312"/>
              <a:ext cx="288" cy="0"/>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4" name="Text Box 11"/>
            <p:cNvSpPr txBox="1">
              <a:spLocks noChangeArrowheads="1"/>
            </p:cNvSpPr>
            <p:nvPr/>
          </p:nvSpPr>
          <p:spPr bwMode="auto">
            <a:xfrm>
              <a:off x="939" y="1529"/>
              <a:ext cx="1002" cy="4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76200">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800" dirty="0">
                  <a:solidFill>
                    <a:srgbClr val="FF0000"/>
                  </a:solidFill>
                </a:rPr>
                <a:t>P(x|H0)</a:t>
              </a:r>
            </a:p>
          </p:txBody>
        </p:sp>
        <p:sp>
          <p:nvSpPr>
            <p:cNvPr id="80905" name="Text Box 12"/>
            <p:cNvSpPr txBox="1">
              <a:spLocks noChangeArrowheads="1"/>
            </p:cNvSpPr>
            <p:nvPr/>
          </p:nvSpPr>
          <p:spPr bwMode="auto">
            <a:xfrm>
              <a:off x="3042" y="1881"/>
              <a:ext cx="1002" cy="4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76200">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800" dirty="0">
                  <a:solidFill>
                    <a:srgbClr val="0066FF"/>
                  </a:solidFill>
                </a:rPr>
                <a:t>P(x|H1)</a:t>
              </a:r>
            </a:p>
          </p:txBody>
        </p:sp>
        <p:sp>
          <p:nvSpPr>
            <p:cNvPr id="80906" name="Line 13"/>
            <p:cNvSpPr>
              <a:spLocks noChangeShapeType="1"/>
            </p:cNvSpPr>
            <p:nvPr/>
          </p:nvSpPr>
          <p:spPr bwMode="auto">
            <a:xfrm>
              <a:off x="144" y="1488"/>
              <a:ext cx="0" cy="1824"/>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7" name="Line 14"/>
            <p:cNvSpPr>
              <a:spLocks noChangeShapeType="1"/>
            </p:cNvSpPr>
            <p:nvPr/>
          </p:nvSpPr>
          <p:spPr bwMode="auto">
            <a:xfrm>
              <a:off x="144" y="3312"/>
              <a:ext cx="5472" cy="0"/>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8" name="Text Box 15"/>
            <p:cNvSpPr txBox="1">
              <a:spLocks noChangeArrowheads="1"/>
            </p:cNvSpPr>
            <p:nvPr/>
          </p:nvSpPr>
          <p:spPr bwMode="auto">
            <a:xfrm>
              <a:off x="2246" y="3401"/>
              <a:ext cx="265" cy="3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76200">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800"/>
                <a:t>X</a:t>
              </a:r>
            </a:p>
          </p:txBody>
        </p:sp>
        <p:sp>
          <p:nvSpPr>
            <p:cNvPr id="80909" name="Line 16"/>
            <p:cNvSpPr>
              <a:spLocks noChangeShapeType="1"/>
            </p:cNvSpPr>
            <p:nvPr/>
          </p:nvSpPr>
          <p:spPr bwMode="auto">
            <a:xfrm>
              <a:off x="2544" y="3552"/>
              <a:ext cx="336" cy="0"/>
            </a:xfrm>
            <a:prstGeom prst="line">
              <a:avLst/>
            </a:prstGeom>
            <a:noFill/>
            <a:ln w="7620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80910" name="Line 17"/>
            <p:cNvSpPr>
              <a:spLocks noChangeShapeType="1"/>
            </p:cNvSpPr>
            <p:nvPr/>
          </p:nvSpPr>
          <p:spPr bwMode="auto">
            <a:xfrm>
              <a:off x="2016" y="1440"/>
              <a:ext cx="0" cy="2304"/>
            </a:xfrm>
            <a:prstGeom prst="line">
              <a:avLst/>
            </a:prstGeom>
            <a:noFill/>
            <a:ln w="76200">
              <a:solidFill>
                <a:srgbClr val="00FF00"/>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16" name="Footer Placeholder 2">
            <a:extLst>
              <a:ext uri="{FF2B5EF4-FFF2-40B4-BE49-F238E27FC236}">
                <a16:creationId xmlns:a16="http://schemas.microsoft.com/office/drawing/2014/main" id="{E681FC86-A21A-9F4F-A696-E6259DBAF4BB}"/>
              </a:ext>
            </a:extLst>
          </p:cNvPr>
          <p:cNvSpPr>
            <a:spLocks noGrp="1"/>
          </p:cNvSpPr>
          <p:nvPr>
            <p:ph type="ftr" sz="quarter" idx="11"/>
          </p:nvPr>
        </p:nvSpPr>
        <p:spPr>
          <a:xfrm>
            <a:off x="264459" y="6275668"/>
            <a:ext cx="1667084" cy="365125"/>
          </a:xfrm>
        </p:spPr>
        <p:txBody>
          <a:bodyPr/>
          <a:lstStyle/>
          <a:p>
            <a:r>
              <a:rPr lang="en-US" dirty="0"/>
              <a:t>BNL June 2019</a:t>
            </a:r>
          </a:p>
        </p:txBody>
      </p:sp>
      <p:sp>
        <p:nvSpPr>
          <p:cNvPr id="2" name="TextBox 1">
            <a:extLst>
              <a:ext uri="{FF2B5EF4-FFF2-40B4-BE49-F238E27FC236}">
                <a16:creationId xmlns:a16="http://schemas.microsoft.com/office/drawing/2014/main" id="{EB13FC1D-B600-BF4A-88C7-64FF2BD83BA1}"/>
              </a:ext>
            </a:extLst>
          </p:cNvPr>
          <p:cNvSpPr txBox="1"/>
          <p:nvPr/>
        </p:nvSpPr>
        <p:spPr>
          <a:xfrm>
            <a:off x="3296593" y="6399275"/>
            <a:ext cx="494046" cy="461665"/>
          </a:xfrm>
          <a:prstGeom prst="rect">
            <a:avLst/>
          </a:prstGeom>
          <a:noFill/>
        </p:spPr>
        <p:txBody>
          <a:bodyPr wrap="none" rtlCol="0">
            <a:spAutoFit/>
          </a:bodyPr>
          <a:lstStyle/>
          <a:p>
            <a:r>
              <a:rPr lang="en-US" sz="2400" dirty="0">
                <a:solidFill>
                  <a:srgbClr val="00B050"/>
                </a:solidFill>
              </a:rPr>
              <a:t>X</a:t>
            </a:r>
            <a:r>
              <a:rPr lang="en-US" sz="2400" baseline="-25000" dirty="0">
                <a:solidFill>
                  <a:srgbClr val="00B050"/>
                </a:solidFill>
              </a:rPr>
              <a:t>T</a:t>
            </a:r>
          </a:p>
        </p:txBody>
      </p:sp>
    </p:spTree>
    <p:extLst>
      <p:ext uri="{BB962C8B-B14F-4D97-AF65-F5344CB8AC3E}">
        <p14:creationId xmlns:p14="http://schemas.microsoft.com/office/powerpoint/2010/main" val="65513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762000" y="76200"/>
            <a:ext cx="8153400" cy="643467"/>
          </a:xfrm>
        </p:spPr>
        <p:txBody>
          <a:bodyPr/>
          <a:lstStyle/>
          <a:p>
            <a:pPr eaLnBrk="1" hangingPunct="1"/>
            <a:r>
              <a:rPr lang="en-US" dirty="0">
                <a:latin typeface="Arial Narrow" charset="0"/>
              </a:rPr>
              <a:t>Selecting critical regions</a:t>
            </a:r>
          </a:p>
        </p:txBody>
      </p:sp>
      <p:sp>
        <p:nvSpPr>
          <p:cNvPr id="80898" name="Rectangle 3"/>
          <p:cNvSpPr>
            <a:spLocks noGrp="1" noChangeArrowheads="1"/>
          </p:cNvSpPr>
          <p:nvPr>
            <p:ph type="body" idx="1"/>
          </p:nvPr>
        </p:nvSpPr>
        <p:spPr>
          <a:xfrm>
            <a:off x="0" y="620888"/>
            <a:ext cx="9144000" cy="4522983"/>
          </a:xfrm>
        </p:spPr>
        <p:txBody>
          <a:bodyPr>
            <a:normAutofit fontScale="85000" lnSpcReduction="10000"/>
          </a:bodyPr>
          <a:lstStyle/>
          <a:p>
            <a:pPr eaLnBrk="1" hangingPunct="1"/>
            <a:r>
              <a:rPr lang="en-US" sz="2400" dirty="0">
                <a:latin typeface="Arial" charset="0"/>
              </a:rPr>
              <a:t>Above ideas used in one guise or another in  all hypothesis tests in science.</a:t>
            </a:r>
          </a:p>
          <a:p>
            <a:pPr eaLnBrk="1" hangingPunct="1"/>
            <a:r>
              <a:rPr lang="en-US" sz="2400" dirty="0">
                <a:latin typeface="Arial" charset="0"/>
              </a:rPr>
              <a:t>Consider the pdf’s sketched below.</a:t>
            </a:r>
          </a:p>
          <a:p>
            <a:pPr eaLnBrk="1" hangingPunct="1"/>
            <a:r>
              <a:rPr lang="en-US" sz="2400" dirty="0">
                <a:latin typeface="Arial" charset="0"/>
              </a:rPr>
              <a:t>We will retain the null hypothesis if x</a:t>
            </a:r>
            <a:r>
              <a:rPr lang="en-US" sz="2400" baseline="-25000" dirty="0">
                <a:latin typeface="Arial" charset="0"/>
              </a:rPr>
              <a:t>M</a:t>
            </a:r>
            <a:r>
              <a:rPr lang="en-US" sz="2400" dirty="0">
                <a:latin typeface="Arial" charset="0"/>
              </a:rPr>
              <a:t> &lt; </a:t>
            </a:r>
            <a:r>
              <a:rPr lang="en-US" sz="2400" dirty="0">
                <a:solidFill>
                  <a:srgbClr val="00B050"/>
                </a:solidFill>
                <a:latin typeface="Arial" charset="0"/>
              </a:rPr>
              <a:t>X</a:t>
            </a:r>
            <a:r>
              <a:rPr lang="en-US" sz="2400" baseline="-25000" dirty="0">
                <a:solidFill>
                  <a:srgbClr val="00B050"/>
                </a:solidFill>
                <a:latin typeface="Arial" charset="0"/>
              </a:rPr>
              <a:t>T</a:t>
            </a:r>
            <a:r>
              <a:rPr lang="en-US" sz="2400" dirty="0">
                <a:latin typeface="Arial" charset="0"/>
              </a:rPr>
              <a:t>.  Otherwise we reject it.</a:t>
            </a:r>
          </a:p>
          <a:p>
            <a:r>
              <a:rPr lang="en-US" sz="2400" dirty="0">
                <a:latin typeface="Arial" charset="0"/>
              </a:rPr>
              <a:t> As we move the green line to the right, we decrease the error of the first kind (integral of P(x|H0) above the line) and increase error of the second kind (integral </a:t>
            </a:r>
            <a:r>
              <a:rPr lang="en-US" dirty="0">
                <a:latin typeface="Arial" charset="0"/>
              </a:rPr>
              <a:t>of P(x|H1) below the line) </a:t>
            </a:r>
            <a:endParaRPr lang="en-US" sz="2400" dirty="0">
              <a:latin typeface="Arial" charset="0"/>
            </a:endParaRPr>
          </a:p>
          <a:p>
            <a:pPr eaLnBrk="1" hangingPunct="1"/>
            <a:r>
              <a:rPr lang="en-US" sz="2400" dirty="0">
                <a:latin typeface="Arial" charset="0"/>
              </a:rPr>
              <a:t>Curve need not be normal, but easy to calculate probabilities for normal</a:t>
            </a:r>
          </a:p>
          <a:p>
            <a:pPr eaLnBrk="1" hangingPunct="1"/>
            <a:r>
              <a:rPr lang="en-US" dirty="0">
                <a:latin typeface="Arial" charset="0"/>
              </a:rPr>
              <a:t>Where do you put the green line?</a:t>
            </a:r>
          </a:p>
          <a:p>
            <a:r>
              <a:rPr lang="en-US" dirty="0">
                <a:latin typeface="Arial" charset="0"/>
              </a:rPr>
              <a:t>The choice of permissible error is completely arbitrary: there no scientific or mathematical way to favor a particular value of X</a:t>
            </a:r>
            <a:r>
              <a:rPr lang="en-US" baseline="-25000" dirty="0">
                <a:latin typeface="Arial" charset="0"/>
              </a:rPr>
              <a:t>T</a:t>
            </a:r>
            <a:r>
              <a:rPr lang="en-US" dirty="0">
                <a:latin typeface="Arial" charset="0"/>
              </a:rPr>
              <a:t>.</a:t>
            </a:r>
          </a:p>
          <a:p>
            <a:pPr eaLnBrk="1" hangingPunct="1"/>
            <a:endParaRPr lang="en-US" sz="2400" dirty="0">
              <a:latin typeface="Arial" charset="0"/>
            </a:endParaRPr>
          </a:p>
        </p:txBody>
      </p:sp>
      <p:sp>
        <p:nvSpPr>
          <p:cNvPr id="80900" name="Freeform 4"/>
          <p:cNvSpPr>
            <a:spLocks/>
          </p:cNvSpPr>
          <p:nvPr/>
        </p:nvSpPr>
        <p:spPr bwMode="auto">
          <a:xfrm>
            <a:off x="3188586" y="5433558"/>
            <a:ext cx="3669278" cy="943620"/>
          </a:xfrm>
          <a:custGeom>
            <a:avLst/>
            <a:gdLst>
              <a:gd name="T0" fmla="*/ 0 w 4224"/>
              <a:gd name="T1" fmla="*/ 1032 h 1272"/>
              <a:gd name="T2" fmla="*/ 672 w 4224"/>
              <a:gd name="T3" fmla="*/ 1032 h 1272"/>
              <a:gd name="T4" fmla="*/ 1008 w 4224"/>
              <a:gd name="T5" fmla="*/ 264 h 1272"/>
              <a:gd name="T6" fmla="*/ 1296 w 4224"/>
              <a:gd name="T7" fmla="*/ 24 h 1272"/>
              <a:gd name="T8" fmla="*/ 1680 w 4224"/>
              <a:gd name="T9" fmla="*/ 120 h 1272"/>
              <a:gd name="T10" fmla="*/ 1872 w 4224"/>
              <a:gd name="T11" fmla="*/ 552 h 1272"/>
              <a:gd name="T12" fmla="*/ 2448 w 4224"/>
              <a:gd name="T13" fmla="*/ 984 h 1272"/>
              <a:gd name="T14" fmla="*/ 3024 w 4224"/>
              <a:gd name="T15" fmla="*/ 1224 h 1272"/>
              <a:gd name="T16" fmla="*/ 4224 w 4224"/>
              <a:gd name="T17" fmla="*/ 1272 h 12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24"/>
              <a:gd name="T28" fmla="*/ 0 h 1272"/>
              <a:gd name="T29" fmla="*/ 4224 w 4224"/>
              <a:gd name="T30" fmla="*/ 1272 h 12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24" h="1272">
                <a:moveTo>
                  <a:pt x="0" y="1032"/>
                </a:moveTo>
                <a:cubicBezTo>
                  <a:pt x="252" y="1096"/>
                  <a:pt x="504" y="1160"/>
                  <a:pt x="672" y="1032"/>
                </a:cubicBezTo>
                <a:cubicBezTo>
                  <a:pt x="840" y="904"/>
                  <a:pt x="904" y="432"/>
                  <a:pt x="1008" y="264"/>
                </a:cubicBezTo>
                <a:cubicBezTo>
                  <a:pt x="1112" y="96"/>
                  <a:pt x="1184" y="48"/>
                  <a:pt x="1296" y="24"/>
                </a:cubicBezTo>
                <a:cubicBezTo>
                  <a:pt x="1408" y="0"/>
                  <a:pt x="1584" y="32"/>
                  <a:pt x="1680" y="120"/>
                </a:cubicBezTo>
                <a:cubicBezTo>
                  <a:pt x="1776" y="208"/>
                  <a:pt x="1744" y="408"/>
                  <a:pt x="1872" y="552"/>
                </a:cubicBezTo>
                <a:cubicBezTo>
                  <a:pt x="2000" y="696"/>
                  <a:pt x="2256" y="872"/>
                  <a:pt x="2448" y="984"/>
                </a:cubicBezTo>
                <a:cubicBezTo>
                  <a:pt x="2640" y="1096"/>
                  <a:pt x="2728" y="1176"/>
                  <a:pt x="3024" y="1224"/>
                </a:cubicBezTo>
                <a:cubicBezTo>
                  <a:pt x="3320" y="1272"/>
                  <a:pt x="4024" y="1264"/>
                  <a:pt x="4224" y="1272"/>
                </a:cubicBezTo>
              </a:path>
            </a:pathLst>
          </a:custGeom>
          <a:noFill/>
          <a:ln w="76200" cap="flat" cmpd="sng">
            <a:solidFill>
              <a:srgbClr val="FF00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80901" name="Freeform 8"/>
          <p:cNvSpPr>
            <a:spLocks/>
          </p:cNvSpPr>
          <p:nvPr/>
        </p:nvSpPr>
        <p:spPr bwMode="auto">
          <a:xfrm>
            <a:off x="4064209" y="5736229"/>
            <a:ext cx="3502493" cy="670623"/>
          </a:xfrm>
          <a:custGeom>
            <a:avLst/>
            <a:gdLst>
              <a:gd name="T0" fmla="*/ 0 w 4032"/>
              <a:gd name="T1" fmla="*/ 7 h 1360"/>
              <a:gd name="T2" fmla="*/ 240 w 4032"/>
              <a:gd name="T3" fmla="*/ 6 h 1360"/>
              <a:gd name="T4" fmla="*/ 288 w 4032"/>
              <a:gd name="T5" fmla="*/ 5 h 1360"/>
              <a:gd name="T6" fmla="*/ 384 w 4032"/>
              <a:gd name="T7" fmla="*/ 4 h 1360"/>
              <a:gd name="T8" fmla="*/ 480 w 4032"/>
              <a:gd name="T9" fmla="*/ 3 h 1360"/>
              <a:gd name="T10" fmla="*/ 720 w 4032"/>
              <a:gd name="T11" fmla="*/ 2 h 1360"/>
              <a:gd name="T12" fmla="*/ 1008 w 4032"/>
              <a:gd name="T13" fmla="*/ 2 h 1360"/>
              <a:gd name="T14" fmla="*/ 1440 w 4032"/>
              <a:gd name="T15" fmla="*/ 1 h 1360"/>
              <a:gd name="T16" fmla="*/ 1824 w 4032"/>
              <a:gd name="T17" fmla="*/ 1 h 1360"/>
              <a:gd name="T18" fmla="*/ 2160 w 4032"/>
              <a:gd name="T19" fmla="*/ 1 h 1360"/>
              <a:gd name="T20" fmla="*/ 2544 w 4032"/>
              <a:gd name="T21" fmla="*/ 2 h 1360"/>
              <a:gd name="T22" fmla="*/ 3120 w 4032"/>
              <a:gd name="T23" fmla="*/ 4 h 1360"/>
              <a:gd name="T24" fmla="*/ 3504 w 4032"/>
              <a:gd name="T25" fmla="*/ 7 h 1360"/>
              <a:gd name="T26" fmla="*/ 3840 w 4032"/>
              <a:gd name="T27" fmla="*/ 7 h 1360"/>
              <a:gd name="T28" fmla="*/ 4032 w 4032"/>
              <a:gd name="T29" fmla="*/ 7 h 13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032"/>
              <a:gd name="T46" fmla="*/ 0 h 1360"/>
              <a:gd name="T47" fmla="*/ 4032 w 4032"/>
              <a:gd name="T48" fmla="*/ 1360 h 13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032" h="1360">
                <a:moveTo>
                  <a:pt x="0" y="1272"/>
                </a:moveTo>
                <a:cubicBezTo>
                  <a:pt x="96" y="1252"/>
                  <a:pt x="192" y="1232"/>
                  <a:pt x="240" y="1176"/>
                </a:cubicBezTo>
                <a:cubicBezTo>
                  <a:pt x="288" y="1120"/>
                  <a:pt x="264" y="992"/>
                  <a:pt x="288" y="936"/>
                </a:cubicBezTo>
                <a:cubicBezTo>
                  <a:pt x="312" y="880"/>
                  <a:pt x="352" y="888"/>
                  <a:pt x="384" y="840"/>
                </a:cubicBezTo>
                <a:cubicBezTo>
                  <a:pt x="416" y="792"/>
                  <a:pt x="424" y="712"/>
                  <a:pt x="480" y="648"/>
                </a:cubicBezTo>
                <a:cubicBezTo>
                  <a:pt x="536" y="584"/>
                  <a:pt x="632" y="488"/>
                  <a:pt x="720" y="456"/>
                </a:cubicBezTo>
                <a:cubicBezTo>
                  <a:pt x="808" y="424"/>
                  <a:pt x="888" y="496"/>
                  <a:pt x="1008" y="456"/>
                </a:cubicBezTo>
                <a:cubicBezTo>
                  <a:pt x="1128" y="416"/>
                  <a:pt x="1304" y="288"/>
                  <a:pt x="1440" y="216"/>
                </a:cubicBezTo>
                <a:cubicBezTo>
                  <a:pt x="1576" y="144"/>
                  <a:pt x="1704" y="48"/>
                  <a:pt x="1824" y="24"/>
                </a:cubicBezTo>
                <a:cubicBezTo>
                  <a:pt x="1944" y="0"/>
                  <a:pt x="2040" y="8"/>
                  <a:pt x="2160" y="72"/>
                </a:cubicBezTo>
                <a:cubicBezTo>
                  <a:pt x="2280" y="136"/>
                  <a:pt x="2384" y="288"/>
                  <a:pt x="2544" y="408"/>
                </a:cubicBezTo>
                <a:cubicBezTo>
                  <a:pt x="2704" y="528"/>
                  <a:pt x="2960" y="648"/>
                  <a:pt x="3120" y="792"/>
                </a:cubicBezTo>
                <a:cubicBezTo>
                  <a:pt x="3280" y="936"/>
                  <a:pt x="3384" y="1184"/>
                  <a:pt x="3504" y="1272"/>
                </a:cubicBezTo>
                <a:cubicBezTo>
                  <a:pt x="3624" y="1360"/>
                  <a:pt x="3752" y="1320"/>
                  <a:pt x="3840" y="1320"/>
                </a:cubicBezTo>
                <a:cubicBezTo>
                  <a:pt x="3928" y="1320"/>
                  <a:pt x="4000" y="1280"/>
                  <a:pt x="4032" y="1272"/>
                </a:cubicBezTo>
              </a:path>
            </a:pathLst>
          </a:custGeom>
          <a:noFill/>
          <a:ln w="76200" cap="flat" cmpd="sng">
            <a:solidFill>
              <a:srgbClr val="3366FF"/>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80902" name="Line 9"/>
          <p:cNvSpPr>
            <a:spLocks noChangeShapeType="1"/>
          </p:cNvSpPr>
          <p:nvPr/>
        </p:nvSpPr>
        <p:spPr bwMode="auto">
          <a:xfrm>
            <a:off x="3188586" y="6199137"/>
            <a:ext cx="0" cy="213650"/>
          </a:xfrm>
          <a:prstGeom prst="line">
            <a:avLst/>
          </a:prstGeom>
          <a:noFill/>
          <a:ln w="762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3" name="Line 10"/>
          <p:cNvSpPr>
            <a:spLocks noChangeShapeType="1"/>
          </p:cNvSpPr>
          <p:nvPr/>
        </p:nvSpPr>
        <p:spPr bwMode="auto">
          <a:xfrm flipH="1">
            <a:off x="2938408" y="6412786"/>
            <a:ext cx="250178" cy="0"/>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4" name="Text Box 11"/>
          <p:cNvSpPr txBox="1">
            <a:spLocks noChangeArrowheads="1"/>
          </p:cNvSpPr>
          <p:nvPr/>
        </p:nvSpPr>
        <p:spPr bwMode="auto">
          <a:xfrm>
            <a:off x="3014596" y="4973946"/>
            <a:ext cx="870411" cy="32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76200">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800" dirty="0">
                <a:solidFill>
                  <a:srgbClr val="FF0000"/>
                </a:solidFill>
              </a:rPr>
              <a:t>P(x|H0)</a:t>
            </a:r>
          </a:p>
        </p:txBody>
      </p:sp>
      <p:sp>
        <p:nvSpPr>
          <p:cNvPr id="80905" name="Text Box 12"/>
          <p:cNvSpPr txBox="1">
            <a:spLocks noChangeArrowheads="1"/>
          </p:cNvSpPr>
          <p:nvPr/>
        </p:nvSpPr>
        <p:spPr bwMode="auto">
          <a:xfrm>
            <a:off x="5501967" y="5166126"/>
            <a:ext cx="870411" cy="32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76200">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800" dirty="0">
                <a:solidFill>
                  <a:srgbClr val="0066FF"/>
                </a:solidFill>
              </a:rPr>
              <a:t>P(x|H1)</a:t>
            </a:r>
          </a:p>
        </p:txBody>
      </p:sp>
      <p:sp>
        <p:nvSpPr>
          <p:cNvPr id="80906" name="Line 13"/>
          <p:cNvSpPr>
            <a:spLocks noChangeShapeType="1"/>
          </p:cNvSpPr>
          <p:nvPr/>
        </p:nvSpPr>
        <p:spPr bwMode="auto">
          <a:xfrm>
            <a:off x="2938408" y="5059671"/>
            <a:ext cx="0" cy="1353115"/>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7" name="Line 14"/>
          <p:cNvSpPr>
            <a:spLocks noChangeShapeType="1"/>
          </p:cNvSpPr>
          <p:nvPr/>
        </p:nvSpPr>
        <p:spPr bwMode="auto">
          <a:xfrm>
            <a:off x="2938408" y="6412786"/>
            <a:ext cx="4753383" cy="0"/>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8" name="Text Box 15"/>
          <p:cNvSpPr txBox="1">
            <a:spLocks noChangeArrowheads="1"/>
          </p:cNvSpPr>
          <p:nvPr/>
        </p:nvSpPr>
        <p:spPr bwMode="auto">
          <a:xfrm>
            <a:off x="5087567" y="6377178"/>
            <a:ext cx="230199" cy="2425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76200">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800" dirty="0"/>
              <a:t>X</a:t>
            </a:r>
          </a:p>
        </p:txBody>
      </p:sp>
      <p:sp>
        <p:nvSpPr>
          <p:cNvPr id="80909" name="Line 16"/>
          <p:cNvSpPr>
            <a:spLocks noChangeShapeType="1"/>
          </p:cNvSpPr>
          <p:nvPr/>
        </p:nvSpPr>
        <p:spPr bwMode="auto">
          <a:xfrm flipV="1">
            <a:off x="5612400" y="6599784"/>
            <a:ext cx="791948" cy="1"/>
          </a:xfrm>
          <a:prstGeom prst="line">
            <a:avLst/>
          </a:prstGeom>
          <a:noFill/>
          <a:ln w="7620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80910" name="Line 17"/>
          <p:cNvSpPr>
            <a:spLocks noChangeShapeType="1"/>
          </p:cNvSpPr>
          <p:nvPr/>
        </p:nvSpPr>
        <p:spPr bwMode="auto">
          <a:xfrm>
            <a:off x="4564565" y="5024063"/>
            <a:ext cx="0" cy="1709198"/>
          </a:xfrm>
          <a:prstGeom prst="line">
            <a:avLst/>
          </a:prstGeom>
          <a:noFill/>
          <a:ln w="76200">
            <a:solidFill>
              <a:srgbClr val="00FF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6" name="Footer Placeholder 2">
            <a:extLst>
              <a:ext uri="{FF2B5EF4-FFF2-40B4-BE49-F238E27FC236}">
                <a16:creationId xmlns:a16="http://schemas.microsoft.com/office/drawing/2014/main" id="{E681FC86-A21A-9F4F-A696-E6259DBAF4BB}"/>
              </a:ext>
            </a:extLst>
          </p:cNvPr>
          <p:cNvSpPr>
            <a:spLocks noGrp="1"/>
          </p:cNvSpPr>
          <p:nvPr>
            <p:ph type="ftr" sz="quarter" idx="11"/>
          </p:nvPr>
        </p:nvSpPr>
        <p:spPr>
          <a:xfrm>
            <a:off x="264459" y="6275668"/>
            <a:ext cx="1667084" cy="365125"/>
          </a:xfrm>
        </p:spPr>
        <p:txBody>
          <a:bodyPr/>
          <a:lstStyle/>
          <a:p>
            <a:r>
              <a:rPr lang="en-US" dirty="0"/>
              <a:t>BNL June 2019</a:t>
            </a:r>
          </a:p>
        </p:txBody>
      </p:sp>
      <p:sp>
        <p:nvSpPr>
          <p:cNvPr id="2" name="TextBox 1">
            <a:extLst>
              <a:ext uri="{FF2B5EF4-FFF2-40B4-BE49-F238E27FC236}">
                <a16:creationId xmlns:a16="http://schemas.microsoft.com/office/drawing/2014/main" id="{EB13FC1D-B600-BF4A-88C7-64FF2BD83BA1}"/>
              </a:ext>
            </a:extLst>
          </p:cNvPr>
          <p:cNvSpPr txBox="1"/>
          <p:nvPr/>
        </p:nvSpPr>
        <p:spPr>
          <a:xfrm>
            <a:off x="4067364" y="6399433"/>
            <a:ext cx="494046" cy="461665"/>
          </a:xfrm>
          <a:prstGeom prst="rect">
            <a:avLst/>
          </a:prstGeom>
          <a:noFill/>
        </p:spPr>
        <p:txBody>
          <a:bodyPr wrap="none" rtlCol="0">
            <a:spAutoFit/>
          </a:bodyPr>
          <a:lstStyle/>
          <a:p>
            <a:r>
              <a:rPr lang="en-US" sz="2400" dirty="0">
                <a:solidFill>
                  <a:srgbClr val="00B050"/>
                </a:solidFill>
              </a:rPr>
              <a:t>X</a:t>
            </a:r>
            <a:r>
              <a:rPr lang="en-US" sz="2400" baseline="-25000" dirty="0">
                <a:solidFill>
                  <a:srgbClr val="00B050"/>
                </a:solidFill>
              </a:rPr>
              <a:t>T</a:t>
            </a:r>
          </a:p>
        </p:txBody>
      </p:sp>
    </p:spTree>
    <p:extLst>
      <p:ext uri="{BB962C8B-B14F-4D97-AF65-F5344CB8AC3E}">
        <p14:creationId xmlns:p14="http://schemas.microsoft.com/office/powerpoint/2010/main" val="2833133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0" y="0"/>
            <a:ext cx="8915400" cy="1417834"/>
          </a:xfrm>
        </p:spPr>
        <p:txBody>
          <a:bodyPr/>
          <a:lstStyle/>
          <a:p>
            <a:pPr eaLnBrk="1" hangingPunct="1"/>
            <a:r>
              <a:rPr lang="en-US" dirty="0">
                <a:latin typeface="Arial Narrow" charset="0"/>
              </a:rPr>
              <a:t>But beware of the physical interpretation of the normal distribution</a:t>
            </a:r>
          </a:p>
        </p:txBody>
      </p:sp>
      <p:sp>
        <p:nvSpPr>
          <p:cNvPr id="75778" name="Rectangle 3"/>
          <p:cNvSpPr>
            <a:spLocks noGrp="1" noChangeArrowheads="1"/>
          </p:cNvSpPr>
          <p:nvPr>
            <p:ph type="body" idx="1"/>
          </p:nvPr>
        </p:nvSpPr>
        <p:spPr>
          <a:xfrm>
            <a:off x="0" y="1592494"/>
            <a:ext cx="8915400" cy="4503506"/>
          </a:xfrm>
        </p:spPr>
        <p:txBody>
          <a:bodyPr/>
          <a:lstStyle/>
          <a:p>
            <a:pPr eaLnBrk="1" hangingPunct="1"/>
            <a:r>
              <a:rPr lang="en-US" dirty="0">
                <a:latin typeface="Arial" charset="0"/>
              </a:rPr>
              <a:t>Does it make sense to grade a class this way?</a:t>
            </a:r>
          </a:p>
          <a:p>
            <a:pPr lvl="1" eaLnBrk="1" hangingPunct="1"/>
            <a:r>
              <a:rPr lang="en-US" dirty="0">
                <a:latin typeface="Arial" charset="0"/>
              </a:rPr>
              <a:t>What is an average student?</a:t>
            </a:r>
          </a:p>
          <a:p>
            <a:pPr lvl="1" eaLnBrk="1" hangingPunct="1"/>
            <a:r>
              <a:rPr lang="en-US" dirty="0">
                <a:latin typeface="Arial" charset="0"/>
              </a:rPr>
              <a:t>What are the deviations from average?</a:t>
            </a:r>
          </a:p>
          <a:p>
            <a:pPr eaLnBrk="1" hangingPunct="1"/>
            <a:r>
              <a:rPr lang="en-US" altLang="ja-JP" dirty="0">
                <a:latin typeface="Arial" charset="0"/>
              </a:rPr>
              <a:t>Pregnancy and the meaning of average woman </a:t>
            </a:r>
          </a:p>
          <a:p>
            <a:pPr lvl="1"/>
            <a:r>
              <a:rPr lang="en-US" altLang="ja-JP" dirty="0">
                <a:latin typeface="Arial" charset="0"/>
              </a:rPr>
              <a:t>Does the average human gestation time mean that a woman  going longer than average should be induced?</a:t>
            </a:r>
          </a:p>
          <a:p>
            <a:pPr lvl="1"/>
            <a:r>
              <a:rPr lang="en-US" altLang="ja-JP" dirty="0">
                <a:latin typeface="Arial" charset="0"/>
              </a:rPr>
              <a:t>How much longer?</a:t>
            </a:r>
          </a:p>
          <a:p>
            <a:pPr lvl="1"/>
            <a:r>
              <a:rPr lang="en-US" altLang="ja-JP" dirty="0">
                <a:latin typeface="Arial" charset="0"/>
              </a:rPr>
              <a:t>What if that woman has a history of longer  pregnancies?</a:t>
            </a:r>
          </a:p>
          <a:p>
            <a:pPr eaLnBrk="1" hangingPunct="1"/>
            <a:endParaRPr lang="en-US" dirty="0">
              <a:latin typeface="Arial" charset="0"/>
            </a:endParaRPr>
          </a:p>
        </p:txBody>
      </p:sp>
      <p:sp>
        <p:nvSpPr>
          <p:cNvPr id="4" name="Footer Placeholder 2">
            <a:extLst>
              <a:ext uri="{FF2B5EF4-FFF2-40B4-BE49-F238E27FC236}">
                <a16:creationId xmlns:a16="http://schemas.microsoft.com/office/drawing/2014/main" id="{4C9D25C2-0E0C-7F45-A1E2-B75A2E840FA3}"/>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4036256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0" y="0"/>
            <a:ext cx="9144000" cy="739739"/>
          </a:xfrm>
        </p:spPr>
        <p:txBody>
          <a:bodyPr/>
          <a:lstStyle/>
          <a:p>
            <a:pPr eaLnBrk="1" hangingPunct="1"/>
            <a:r>
              <a:rPr lang="en-US" dirty="0">
                <a:latin typeface="Arial Narrow" charset="0"/>
              </a:rPr>
              <a:t>Beware a subtle trap</a:t>
            </a:r>
          </a:p>
        </p:txBody>
      </p:sp>
      <p:sp>
        <p:nvSpPr>
          <p:cNvPr id="75778" name="Rectangle 3"/>
          <p:cNvSpPr>
            <a:spLocks noGrp="1" noChangeArrowheads="1"/>
          </p:cNvSpPr>
          <p:nvPr>
            <p:ph type="body" idx="1"/>
          </p:nvPr>
        </p:nvSpPr>
        <p:spPr>
          <a:xfrm>
            <a:off x="0" y="739738"/>
            <a:ext cx="9144000" cy="6118261"/>
          </a:xfrm>
        </p:spPr>
        <p:txBody>
          <a:bodyPr/>
          <a:lstStyle/>
          <a:p>
            <a:r>
              <a:rPr lang="en-US" dirty="0">
                <a:latin typeface="Arial" charset="0"/>
              </a:rPr>
              <a:t>P(x</a:t>
            </a:r>
            <a:r>
              <a:rPr lang="en-US" baseline="-25000" dirty="0">
                <a:latin typeface="Arial" charset="0"/>
              </a:rPr>
              <a:t>M</a:t>
            </a:r>
            <a:r>
              <a:rPr lang="en-US" dirty="0">
                <a:latin typeface="Arial" charset="0"/>
              </a:rPr>
              <a:t>|α) ≠ P(α|x</a:t>
            </a:r>
            <a:r>
              <a:rPr lang="en-US" baseline="-25000" dirty="0">
                <a:latin typeface="Arial" charset="0"/>
              </a:rPr>
              <a:t>M</a:t>
            </a:r>
            <a:r>
              <a:rPr lang="en-US" dirty="0">
                <a:latin typeface="Arial" charset="0"/>
              </a:rPr>
              <a:t>) </a:t>
            </a:r>
          </a:p>
          <a:p>
            <a:r>
              <a:rPr lang="en-US" dirty="0">
                <a:latin typeface="Arial" charset="0"/>
              </a:rPr>
              <a:t>(Is Bayesian statistics a cure?)</a:t>
            </a:r>
          </a:p>
          <a:p>
            <a:r>
              <a:rPr lang="en-US" altLang="ja-JP" dirty="0">
                <a:latin typeface="Arial" charset="0"/>
              </a:rPr>
              <a:t>Example: A medical test gives positive result if someone has a disease 99% of the time, and only 1% false negatives.  A person tests positive.  What is the probability they have the disease?</a:t>
            </a:r>
          </a:p>
          <a:p>
            <a:pPr eaLnBrk="1" hangingPunct="1"/>
            <a:endParaRPr lang="en-US" dirty="0">
              <a:latin typeface="Arial" charset="0"/>
            </a:endParaRPr>
          </a:p>
        </p:txBody>
      </p:sp>
      <p:sp>
        <p:nvSpPr>
          <p:cNvPr id="4" name="Footer Placeholder 2">
            <a:extLst>
              <a:ext uri="{FF2B5EF4-FFF2-40B4-BE49-F238E27FC236}">
                <a16:creationId xmlns:a16="http://schemas.microsoft.com/office/drawing/2014/main" id="{4C9D25C2-0E0C-7F45-A1E2-B75A2E840FA3}"/>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939447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0" y="0"/>
            <a:ext cx="9144000" cy="739739"/>
          </a:xfrm>
        </p:spPr>
        <p:txBody>
          <a:bodyPr/>
          <a:lstStyle/>
          <a:p>
            <a:pPr eaLnBrk="1" hangingPunct="1"/>
            <a:r>
              <a:rPr lang="en-US" dirty="0">
                <a:latin typeface="Arial Narrow" charset="0"/>
              </a:rPr>
              <a:t>Beware a subtle trap</a:t>
            </a:r>
          </a:p>
        </p:txBody>
      </p:sp>
      <p:sp>
        <p:nvSpPr>
          <p:cNvPr id="75778" name="Rectangle 3"/>
          <p:cNvSpPr>
            <a:spLocks noGrp="1" noChangeArrowheads="1"/>
          </p:cNvSpPr>
          <p:nvPr>
            <p:ph type="body" idx="1"/>
          </p:nvPr>
        </p:nvSpPr>
        <p:spPr>
          <a:xfrm>
            <a:off x="0" y="739738"/>
            <a:ext cx="9144000" cy="6118261"/>
          </a:xfrm>
        </p:spPr>
        <p:txBody>
          <a:bodyPr/>
          <a:lstStyle/>
          <a:p>
            <a:r>
              <a:rPr lang="en-US" dirty="0">
                <a:latin typeface="Arial" charset="0"/>
              </a:rPr>
              <a:t>P(x</a:t>
            </a:r>
            <a:r>
              <a:rPr lang="en-US" baseline="-25000" dirty="0">
                <a:latin typeface="Arial" charset="0"/>
              </a:rPr>
              <a:t>M</a:t>
            </a:r>
            <a:r>
              <a:rPr lang="en-US" dirty="0">
                <a:latin typeface="Arial" charset="0"/>
              </a:rPr>
              <a:t>|α) ≠ P(α|x</a:t>
            </a:r>
            <a:r>
              <a:rPr lang="en-US" baseline="-25000" dirty="0">
                <a:latin typeface="Arial" charset="0"/>
              </a:rPr>
              <a:t>M</a:t>
            </a:r>
            <a:r>
              <a:rPr lang="en-US" dirty="0">
                <a:latin typeface="Arial" charset="0"/>
              </a:rPr>
              <a:t>) </a:t>
            </a:r>
          </a:p>
          <a:p>
            <a:r>
              <a:rPr lang="en-US" dirty="0">
                <a:latin typeface="Arial" charset="0"/>
              </a:rPr>
              <a:t>(Is Bayesian statistics a cure?)</a:t>
            </a:r>
          </a:p>
          <a:p>
            <a:r>
              <a:rPr lang="en-US" altLang="ja-JP" dirty="0">
                <a:latin typeface="Arial" charset="0"/>
              </a:rPr>
              <a:t>Example: A medical test gives positive result if someone has a disease 99% of the time, and only 1% false negatives.  A person tests positive.  What is the probability they have the disease?</a:t>
            </a:r>
          </a:p>
          <a:p>
            <a:r>
              <a:rPr lang="en-US" altLang="ja-JP" dirty="0">
                <a:latin typeface="Arial" charset="0"/>
              </a:rPr>
              <a:t>Assume that this is a rare disease that only 1/1,000,000 in the population have</a:t>
            </a:r>
          </a:p>
          <a:p>
            <a:r>
              <a:rPr lang="en-US" altLang="ja-JP" dirty="0">
                <a:latin typeface="Arial" charset="0"/>
              </a:rPr>
              <a:t>Assume we test the full population:</a:t>
            </a:r>
          </a:p>
          <a:p>
            <a:pPr lvl="1"/>
            <a:r>
              <a:rPr lang="en-US" altLang="ja-JP" dirty="0">
                <a:latin typeface="Arial" charset="0"/>
              </a:rPr>
              <a:t>The one who has it will test positive.</a:t>
            </a:r>
          </a:p>
          <a:p>
            <a:pPr lvl="1"/>
            <a:r>
              <a:rPr lang="en-US" altLang="ja-JP" dirty="0">
                <a:latin typeface="Arial" charset="0"/>
              </a:rPr>
              <a:t>0.01 * 999,999 ~ 10,000 others will test positive</a:t>
            </a:r>
          </a:p>
          <a:p>
            <a:pPr lvl="1"/>
            <a:r>
              <a:rPr lang="en-US" altLang="ja-JP" dirty="0">
                <a:latin typeface="Arial" charset="0"/>
              </a:rPr>
              <a:t>So only 1/10,001 = 0.01% of those who test positive have the disease.</a:t>
            </a:r>
          </a:p>
          <a:p>
            <a:pPr eaLnBrk="1" hangingPunct="1"/>
            <a:endParaRPr lang="en-US" dirty="0">
              <a:latin typeface="Arial" charset="0"/>
            </a:endParaRPr>
          </a:p>
        </p:txBody>
      </p:sp>
    </p:spTree>
    <p:extLst>
      <p:ext uri="{BB962C8B-B14F-4D97-AF65-F5344CB8AC3E}">
        <p14:creationId xmlns:p14="http://schemas.microsoft.com/office/powerpoint/2010/main" val="3696830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762000" y="76200"/>
            <a:ext cx="8153400" cy="643467"/>
          </a:xfrm>
        </p:spPr>
        <p:txBody>
          <a:bodyPr/>
          <a:lstStyle/>
          <a:p>
            <a:pPr eaLnBrk="1" hangingPunct="1"/>
            <a:r>
              <a:rPr lang="en-US" dirty="0">
                <a:latin typeface="Arial Narrow" charset="0"/>
              </a:rPr>
              <a:t>p values</a:t>
            </a:r>
          </a:p>
        </p:txBody>
      </p:sp>
      <p:sp>
        <p:nvSpPr>
          <p:cNvPr id="80898" name="Rectangle 3"/>
          <p:cNvSpPr>
            <a:spLocks noGrp="1" noChangeArrowheads="1"/>
          </p:cNvSpPr>
          <p:nvPr>
            <p:ph type="body" idx="1"/>
          </p:nvPr>
        </p:nvSpPr>
        <p:spPr>
          <a:xfrm>
            <a:off x="0" y="620890"/>
            <a:ext cx="9144000" cy="1998940"/>
          </a:xfrm>
        </p:spPr>
        <p:txBody>
          <a:bodyPr>
            <a:normAutofit/>
          </a:bodyPr>
          <a:lstStyle/>
          <a:p>
            <a:pPr eaLnBrk="1" hangingPunct="1"/>
            <a:r>
              <a:rPr lang="en-US" dirty="0">
                <a:latin typeface="Arial" charset="0"/>
              </a:rPr>
              <a:t>If we measure x</a:t>
            </a:r>
            <a:r>
              <a:rPr lang="en-US" baseline="-25000" dirty="0">
                <a:latin typeface="Arial" charset="0"/>
              </a:rPr>
              <a:t>M</a:t>
            </a:r>
            <a:r>
              <a:rPr lang="en-US" dirty="0">
                <a:latin typeface="Arial" charset="0"/>
              </a:rPr>
              <a:t>, the integral of p(x|H0) above x</a:t>
            </a:r>
            <a:r>
              <a:rPr lang="en-US" baseline="-25000" dirty="0">
                <a:latin typeface="Arial" charset="0"/>
              </a:rPr>
              <a:t>M</a:t>
            </a:r>
            <a:r>
              <a:rPr lang="en-US" dirty="0">
                <a:latin typeface="Arial" charset="0"/>
              </a:rPr>
              <a:t> is called the p value of the measurement.  It is the probability that if the null hypothesis were correct we would get a value at least as large as the measured one.  A small p value means that it is very unlikely that one would get a measurement this large under H0.</a:t>
            </a:r>
            <a:endParaRPr lang="en-US" sz="2400" dirty="0">
              <a:latin typeface="Arial" charset="0"/>
            </a:endParaRPr>
          </a:p>
        </p:txBody>
      </p:sp>
      <p:sp>
        <p:nvSpPr>
          <p:cNvPr id="80900" name="Freeform 4"/>
          <p:cNvSpPr>
            <a:spLocks/>
          </p:cNvSpPr>
          <p:nvPr/>
        </p:nvSpPr>
        <p:spPr bwMode="auto">
          <a:xfrm>
            <a:off x="968171" y="3284076"/>
            <a:ext cx="5879927" cy="1535509"/>
          </a:xfrm>
          <a:custGeom>
            <a:avLst/>
            <a:gdLst>
              <a:gd name="T0" fmla="*/ 0 w 4224"/>
              <a:gd name="T1" fmla="*/ 1032 h 1272"/>
              <a:gd name="T2" fmla="*/ 672 w 4224"/>
              <a:gd name="T3" fmla="*/ 1032 h 1272"/>
              <a:gd name="T4" fmla="*/ 1008 w 4224"/>
              <a:gd name="T5" fmla="*/ 264 h 1272"/>
              <a:gd name="T6" fmla="*/ 1296 w 4224"/>
              <a:gd name="T7" fmla="*/ 24 h 1272"/>
              <a:gd name="T8" fmla="*/ 1680 w 4224"/>
              <a:gd name="T9" fmla="*/ 120 h 1272"/>
              <a:gd name="T10" fmla="*/ 1872 w 4224"/>
              <a:gd name="T11" fmla="*/ 552 h 1272"/>
              <a:gd name="T12" fmla="*/ 2448 w 4224"/>
              <a:gd name="T13" fmla="*/ 984 h 1272"/>
              <a:gd name="T14" fmla="*/ 3024 w 4224"/>
              <a:gd name="T15" fmla="*/ 1224 h 1272"/>
              <a:gd name="T16" fmla="*/ 4224 w 4224"/>
              <a:gd name="T17" fmla="*/ 1272 h 12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24"/>
              <a:gd name="T28" fmla="*/ 0 h 1272"/>
              <a:gd name="T29" fmla="*/ 4224 w 4224"/>
              <a:gd name="T30" fmla="*/ 1272 h 12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24" h="1272">
                <a:moveTo>
                  <a:pt x="0" y="1032"/>
                </a:moveTo>
                <a:cubicBezTo>
                  <a:pt x="252" y="1096"/>
                  <a:pt x="504" y="1160"/>
                  <a:pt x="672" y="1032"/>
                </a:cubicBezTo>
                <a:cubicBezTo>
                  <a:pt x="840" y="904"/>
                  <a:pt x="904" y="432"/>
                  <a:pt x="1008" y="264"/>
                </a:cubicBezTo>
                <a:cubicBezTo>
                  <a:pt x="1112" y="96"/>
                  <a:pt x="1184" y="48"/>
                  <a:pt x="1296" y="24"/>
                </a:cubicBezTo>
                <a:cubicBezTo>
                  <a:pt x="1408" y="0"/>
                  <a:pt x="1584" y="32"/>
                  <a:pt x="1680" y="120"/>
                </a:cubicBezTo>
                <a:cubicBezTo>
                  <a:pt x="1776" y="208"/>
                  <a:pt x="1744" y="408"/>
                  <a:pt x="1872" y="552"/>
                </a:cubicBezTo>
                <a:cubicBezTo>
                  <a:pt x="2000" y="696"/>
                  <a:pt x="2256" y="872"/>
                  <a:pt x="2448" y="984"/>
                </a:cubicBezTo>
                <a:cubicBezTo>
                  <a:pt x="2640" y="1096"/>
                  <a:pt x="2728" y="1176"/>
                  <a:pt x="3024" y="1224"/>
                </a:cubicBezTo>
                <a:cubicBezTo>
                  <a:pt x="3320" y="1272"/>
                  <a:pt x="4024" y="1264"/>
                  <a:pt x="4224" y="1272"/>
                </a:cubicBezTo>
              </a:path>
            </a:pathLst>
          </a:custGeom>
          <a:noFill/>
          <a:ln w="76200" cap="flat" cmpd="sng">
            <a:solidFill>
              <a:srgbClr val="FF00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80902" name="Line 9"/>
          <p:cNvSpPr>
            <a:spLocks noChangeShapeType="1"/>
          </p:cNvSpPr>
          <p:nvPr/>
        </p:nvSpPr>
        <p:spPr bwMode="auto">
          <a:xfrm>
            <a:off x="968171" y="4529867"/>
            <a:ext cx="0" cy="347663"/>
          </a:xfrm>
          <a:prstGeom prst="line">
            <a:avLst/>
          </a:prstGeom>
          <a:noFill/>
          <a:ln w="7620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3" name="Line 10"/>
          <p:cNvSpPr>
            <a:spLocks noChangeShapeType="1"/>
          </p:cNvSpPr>
          <p:nvPr/>
        </p:nvSpPr>
        <p:spPr bwMode="auto">
          <a:xfrm flipH="1">
            <a:off x="567267" y="4877529"/>
            <a:ext cx="400904" cy="0"/>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4" name="Text Box 11"/>
          <p:cNvSpPr txBox="1">
            <a:spLocks noChangeArrowheads="1"/>
          </p:cNvSpPr>
          <p:nvPr/>
        </p:nvSpPr>
        <p:spPr bwMode="auto">
          <a:xfrm>
            <a:off x="1673929" y="2725160"/>
            <a:ext cx="1394812" cy="5227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76200">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800" dirty="0">
                <a:solidFill>
                  <a:srgbClr val="FF0000"/>
                </a:solidFill>
              </a:rPr>
              <a:t>P(x|H0)</a:t>
            </a:r>
          </a:p>
        </p:txBody>
      </p:sp>
      <p:sp>
        <p:nvSpPr>
          <p:cNvPr id="80906" name="Line 13"/>
          <p:cNvSpPr>
            <a:spLocks noChangeShapeType="1"/>
          </p:cNvSpPr>
          <p:nvPr/>
        </p:nvSpPr>
        <p:spPr bwMode="auto">
          <a:xfrm>
            <a:off x="567267" y="2675667"/>
            <a:ext cx="0" cy="2201863"/>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7" name="Line 14"/>
          <p:cNvSpPr>
            <a:spLocks noChangeShapeType="1"/>
          </p:cNvSpPr>
          <p:nvPr/>
        </p:nvSpPr>
        <p:spPr bwMode="auto">
          <a:xfrm>
            <a:off x="567267" y="4877529"/>
            <a:ext cx="7617178" cy="0"/>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0908" name="Text Box 15"/>
          <p:cNvSpPr txBox="1">
            <a:spLocks noChangeArrowheads="1"/>
          </p:cNvSpPr>
          <p:nvPr/>
        </p:nvSpPr>
        <p:spPr bwMode="auto">
          <a:xfrm>
            <a:off x="3493310" y="4984967"/>
            <a:ext cx="42351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76200">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800" dirty="0"/>
              <a:t>X</a:t>
            </a:r>
            <a:endParaRPr lang="en-US" sz="2800" baseline="-25000" dirty="0"/>
          </a:p>
        </p:txBody>
      </p:sp>
      <p:sp>
        <p:nvSpPr>
          <p:cNvPr id="80909" name="Line 16"/>
          <p:cNvSpPr>
            <a:spLocks noChangeShapeType="1"/>
          </p:cNvSpPr>
          <p:nvPr/>
        </p:nvSpPr>
        <p:spPr bwMode="auto">
          <a:xfrm>
            <a:off x="3908135" y="5167248"/>
            <a:ext cx="467721" cy="0"/>
          </a:xfrm>
          <a:prstGeom prst="line">
            <a:avLst/>
          </a:prstGeom>
          <a:noFill/>
          <a:ln w="7620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80910" name="Line 17"/>
          <p:cNvSpPr>
            <a:spLocks noChangeShapeType="1"/>
          </p:cNvSpPr>
          <p:nvPr/>
        </p:nvSpPr>
        <p:spPr bwMode="auto">
          <a:xfrm>
            <a:off x="4787757" y="4107763"/>
            <a:ext cx="8703" cy="769766"/>
          </a:xfrm>
          <a:prstGeom prst="line">
            <a:avLst/>
          </a:prstGeom>
          <a:noFill/>
          <a:ln w="76200">
            <a:solidFill>
              <a:schemeClr val="accent4">
                <a:lumMod val="50000"/>
              </a:schemeClr>
            </a:solidFill>
            <a:prstDash val="sysDot"/>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16" name="Rectangle 3"/>
          <p:cNvSpPr txBox="1">
            <a:spLocks noChangeArrowheads="1"/>
          </p:cNvSpPr>
          <p:nvPr/>
        </p:nvSpPr>
        <p:spPr>
          <a:xfrm>
            <a:off x="29365" y="5505560"/>
            <a:ext cx="9144000" cy="1352439"/>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dirty="0">
                <a:latin typeface="Arial" charset="0"/>
              </a:rPr>
              <a:t>Note that it is statistically “dangerous” to use the p-value to decide how significant a result is, as opposed to just comparing the result to a threshold determined before looking at the data. </a:t>
            </a:r>
          </a:p>
        </p:txBody>
      </p:sp>
      <p:sp>
        <p:nvSpPr>
          <p:cNvPr id="2" name="TextBox 1">
            <a:extLst>
              <a:ext uri="{FF2B5EF4-FFF2-40B4-BE49-F238E27FC236}">
                <a16:creationId xmlns:a16="http://schemas.microsoft.com/office/drawing/2014/main" id="{8ED8C6CC-A98A-A043-AF8D-45C2495B0B27}"/>
              </a:ext>
            </a:extLst>
          </p:cNvPr>
          <p:cNvSpPr txBox="1"/>
          <p:nvPr/>
        </p:nvSpPr>
        <p:spPr>
          <a:xfrm>
            <a:off x="4643921" y="4881776"/>
            <a:ext cx="516488" cy="461665"/>
          </a:xfrm>
          <a:prstGeom prst="rect">
            <a:avLst/>
          </a:prstGeom>
          <a:noFill/>
        </p:spPr>
        <p:txBody>
          <a:bodyPr wrap="none" rtlCol="0">
            <a:spAutoFit/>
          </a:bodyPr>
          <a:lstStyle/>
          <a:p>
            <a:r>
              <a:rPr lang="en-US" sz="2400" dirty="0"/>
              <a:t>x</a:t>
            </a:r>
            <a:r>
              <a:rPr lang="en-US" sz="2400" baseline="-25000" dirty="0"/>
              <a:t>M</a:t>
            </a:r>
            <a:endParaRPr lang="en-US" sz="2400" dirty="0"/>
          </a:p>
        </p:txBody>
      </p:sp>
    </p:spTree>
    <p:extLst>
      <p:ext uri="{BB962C8B-B14F-4D97-AF65-F5344CB8AC3E}">
        <p14:creationId xmlns:p14="http://schemas.microsoft.com/office/powerpoint/2010/main" val="4190785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8219"/>
            <a:ext cx="9144000" cy="640752"/>
          </a:xfrm>
        </p:spPr>
        <p:txBody>
          <a:bodyPr/>
          <a:lstStyle/>
          <a:p>
            <a:r>
              <a:rPr lang="en-US" sz="3600" dirty="0"/>
              <a:t>Example 1: Eddington Eclipse Expeditions</a:t>
            </a:r>
          </a:p>
        </p:txBody>
      </p:sp>
      <p:sp>
        <p:nvSpPr>
          <p:cNvPr id="5" name="Slide Number Placeholder 4"/>
          <p:cNvSpPr>
            <a:spLocks noGrp="1"/>
          </p:cNvSpPr>
          <p:nvPr>
            <p:ph type="sldNum" sz="quarter" idx="12"/>
          </p:nvPr>
        </p:nvSpPr>
        <p:spPr/>
        <p:txBody>
          <a:bodyPr/>
          <a:lstStyle/>
          <a:p>
            <a:fld id="{7F5CE407-6216-4202-80E4-A30DC2F709B2}" type="slidenum">
              <a:rPr lang="en-US" smtClean="0"/>
              <a:t>16</a:t>
            </a:fld>
            <a:endParaRPr lang="en-US" dirty="0"/>
          </a:p>
        </p:txBody>
      </p:sp>
      <p:sp>
        <p:nvSpPr>
          <p:cNvPr id="6" name="Footer Placeholder 2">
            <a:extLst>
              <a:ext uri="{FF2B5EF4-FFF2-40B4-BE49-F238E27FC236}">
                <a16:creationId xmlns:a16="http://schemas.microsoft.com/office/drawing/2014/main" id="{0403ABF3-01BF-7E48-A833-C588B67CD460}"/>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72341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err="1"/>
              <a:t>Eddington</a:t>
            </a:r>
            <a:r>
              <a:rPr lang="en-US" sz="3600" dirty="0"/>
              <a:t> Eclipse Expeditions 1</a:t>
            </a:r>
          </a:p>
        </p:txBody>
      </p:sp>
      <p:sp>
        <p:nvSpPr>
          <p:cNvPr id="3" name="Content Placeholder 2"/>
          <p:cNvSpPr>
            <a:spLocks noGrp="1"/>
          </p:cNvSpPr>
          <p:nvPr>
            <p:ph idx="1"/>
          </p:nvPr>
        </p:nvSpPr>
        <p:spPr>
          <a:xfrm>
            <a:off x="0" y="641384"/>
            <a:ext cx="9144000" cy="5999409"/>
          </a:xfrm>
        </p:spPr>
        <p:txBody>
          <a:bodyPr>
            <a:noAutofit/>
          </a:bodyPr>
          <a:lstStyle/>
          <a:p>
            <a:r>
              <a:rPr lang="en-US" sz="2800" dirty="0"/>
              <a:t>Reading: “Relativity and Eclipses: The British expeditions of 1919 and their predecessors,” J. </a:t>
            </a:r>
            <a:r>
              <a:rPr lang="en-US" sz="2800" dirty="0" err="1"/>
              <a:t>Earman</a:t>
            </a:r>
            <a:r>
              <a:rPr lang="en-US" sz="2800" dirty="0"/>
              <a:t> and C. </a:t>
            </a:r>
            <a:r>
              <a:rPr lang="en-US" sz="2800" dirty="0" err="1"/>
              <a:t>Glymour</a:t>
            </a:r>
            <a:r>
              <a:rPr lang="en-US" sz="2800" dirty="0"/>
              <a:t>, Hist. Stud. Phys. Sci. 11:1 1980 pp. 49 – 85</a:t>
            </a:r>
          </a:p>
          <a:p>
            <a:r>
              <a:rPr lang="en-US" sz="2800" dirty="0" err="1"/>
              <a:t>Earman</a:t>
            </a:r>
            <a:r>
              <a:rPr lang="en-US" sz="2800" dirty="0"/>
              <a:t> and </a:t>
            </a:r>
            <a:r>
              <a:rPr lang="en-US" sz="2800" dirty="0" err="1"/>
              <a:t>Glymour</a:t>
            </a:r>
            <a:r>
              <a:rPr lang="en-US" sz="2800" dirty="0"/>
              <a:t> review results of the 3 measurements overseen by Eddington in 1919 to measure deflection of starlight by the sun as viewed during a solar eclipse</a:t>
            </a:r>
          </a:p>
          <a:p>
            <a:r>
              <a:rPr lang="en-US" sz="2800" dirty="0"/>
              <a:t>Possibilities considered:</a:t>
            </a:r>
          </a:p>
          <a:p>
            <a:pPr lvl="1"/>
            <a:r>
              <a:rPr lang="en-US" sz="2800" dirty="0"/>
              <a:t>Light massless, so zero deflection.</a:t>
            </a:r>
          </a:p>
          <a:p>
            <a:pPr lvl="1"/>
            <a:r>
              <a:rPr lang="en-US" sz="2800" dirty="0"/>
              <a:t>M= E/c</a:t>
            </a:r>
            <a:r>
              <a:rPr lang="en-US" sz="2800" baseline="30000" dirty="0"/>
              <a:t>2</a:t>
            </a:r>
            <a:r>
              <a:rPr lang="en-US" sz="2800" dirty="0"/>
              <a:t> gives 0.87” </a:t>
            </a:r>
          </a:p>
          <a:p>
            <a:pPr lvl="1"/>
            <a:r>
              <a:rPr lang="en-US" sz="2800" dirty="0"/>
              <a:t>General relativity: 1.74”</a:t>
            </a:r>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17</a:t>
            </a:fld>
            <a:endParaRPr lang="en-US" dirty="0"/>
          </a:p>
        </p:txBody>
      </p:sp>
    </p:spTree>
    <p:extLst>
      <p:ext uri="{BB962C8B-B14F-4D97-AF65-F5344CB8AC3E}">
        <p14:creationId xmlns:p14="http://schemas.microsoft.com/office/powerpoint/2010/main" val="1095523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err="1"/>
              <a:t>Eddington</a:t>
            </a:r>
            <a:r>
              <a:rPr lang="en-US" sz="3600" dirty="0"/>
              <a:t> Eclipse Expeditions 2</a:t>
            </a:r>
          </a:p>
        </p:txBody>
      </p:sp>
      <p:sp>
        <p:nvSpPr>
          <p:cNvPr id="3" name="Content Placeholder 2"/>
          <p:cNvSpPr>
            <a:spLocks noGrp="1"/>
          </p:cNvSpPr>
          <p:nvPr>
            <p:ph idx="1"/>
          </p:nvPr>
        </p:nvSpPr>
        <p:spPr>
          <a:xfrm>
            <a:off x="0" y="641384"/>
            <a:ext cx="9144000" cy="5862251"/>
          </a:xfrm>
        </p:spPr>
        <p:txBody>
          <a:bodyPr>
            <a:noAutofit/>
          </a:bodyPr>
          <a:lstStyle/>
          <a:p>
            <a:r>
              <a:rPr lang="en-US" sz="1800" dirty="0"/>
              <a:t>A. </a:t>
            </a:r>
            <a:r>
              <a:rPr lang="en-US" sz="1800" dirty="0" err="1"/>
              <a:t>Crommelin</a:t>
            </a:r>
            <a:r>
              <a:rPr lang="en-US" sz="1800" dirty="0"/>
              <a:t> and C. Davidson </a:t>
            </a:r>
            <a:r>
              <a:rPr lang="en-US" sz="1800" dirty="0" err="1"/>
              <a:t>Sobral</a:t>
            </a:r>
            <a:r>
              <a:rPr lang="en-US" sz="1800" dirty="0"/>
              <a:t>, N.E. 50 miles inland from the coast of Brazil</a:t>
            </a:r>
          </a:p>
          <a:p>
            <a:pPr lvl="1"/>
            <a:r>
              <a:rPr lang="en-US" sz="1800" dirty="0" err="1"/>
              <a:t>Sobral</a:t>
            </a:r>
            <a:r>
              <a:rPr lang="en-US" sz="1800" dirty="0"/>
              <a:t> 3.43m focal length </a:t>
            </a:r>
            <a:r>
              <a:rPr lang="en-US" sz="1800" dirty="0" err="1"/>
              <a:t>astrographic</a:t>
            </a:r>
            <a:r>
              <a:rPr lang="en-US" sz="1800" dirty="0"/>
              <a:t> telescope 0.86” </a:t>
            </a:r>
            <a:r>
              <a:rPr lang="en-US" sz="1800" dirty="0" err="1"/>
              <a:t>s.d</a:t>
            </a:r>
            <a:r>
              <a:rPr lang="en-US" sz="1800" dirty="0"/>
              <a:t> 0.48”</a:t>
            </a:r>
          </a:p>
          <a:p>
            <a:pPr lvl="1"/>
            <a:r>
              <a:rPr lang="en-US" sz="1800" dirty="0" err="1"/>
              <a:t>Sobral</a:t>
            </a:r>
            <a:r>
              <a:rPr lang="en-US" sz="1800" dirty="0"/>
              <a:t> 19 foot focal length 4 inch aperture “unequivocally the best.” 1.98” probable error 0.12” </a:t>
            </a:r>
            <a:r>
              <a:rPr lang="en-US" sz="1800" dirty="0" err="1"/>
              <a:t>s.d.</a:t>
            </a:r>
            <a:r>
              <a:rPr lang="en-US" sz="1800" dirty="0"/>
              <a:t> 0.178”</a:t>
            </a:r>
          </a:p>
          <a:p>
            <a:r>
              <a:rPr lang="en-US" sz="1800" dirty="0"/>
              <a:t>A. </a:t>
            </a:r>
            <a:r>
              <a:rPr lang="en-US" sz="1800" dirty="0" err="1"/>
              <a:t>Eddington</a:t>
            </a:r>
            <a:r>
              <a:rPr lang="en-US" sz="1800" dirty="0"/>
              <a:t> and E. </a:t>
            </a:r>
            <a:r>
              <a:rPr lang="en-US" sz="1800" dirty="0" err="1"/>
              <a:t>Cottingham</a:t>
            </a:r>
            <a:r>
              <a:rPr lang="en-US" sz="1800" dirty="0"/>
              <a:t>, Principe, island off the coast of West Africa. </a:t>
            </a:r>
          </a:p>
          <a:p>
            <a:pPr lvl="1"/>
            <a:r>
              <a:rPr lang="en-US" sz="1800" dirty="0" err="1"/>
              <a:t>Astrographic</a:t>
            </a:r>
            <a:r>
              <a:rPr lang="en-US" sz="1800" dirty="0"/>
              <a:t> telescope 1.61” probable error 0.30” </a:t>
            </a:r>
            <a:r>
              <a:rPr lang="en-US" sz="1800" dirty="0" err="1"/>
              <a:t>s.d.</a:t>
            </a:r>
            <a:r>
              <a:rPr lang="en-US" sz="1800" dirty="0"/>
              <a:t> 0.444”</a:t>
            </a:r>
          </a:p>
          <a:p>
            <a:r>
              <a:rPr lang="en-US" sz="1800" dirty="0"/>
              <a:t>J. </a:t>
            </a:r>
            <a:r>
              <a:rPr lang="en-US" sz="1800" dirty="0" err="1"/>
              <a:t>Earman</a:t>
            </a:r>
            <a:r>
              <a:rPr lang="en-US" sz="1800" dirty="0"/>
              <a:t> and C. </a:t>
            </a:r>
            <a:r>
              <a:rPr lang="en-US" sz="1800" dirty="0" err="1"/>
              <a:t>Glymour</a:t>
            </a:r>
            <a:r>
              <a:rPr lang="en-US" sz="1800" dirty="0"/>
              <a:t>:</a:t>
            </a:r>
          </a:p>
          <a:p>
            <a:pPr marL="336550" lvl="1" indent="0">
              <a:buNone/>
            </a:pPr>
            <a:r>
              <a:rPr lang="en-US" sz="1800" dirty="0"/>
              <a:t> `The evidence that the </a:t>
            </a:r>
            <a:r>
              <a:rPr lang="en-US" sz="1800" dirty="0" err="1"/>
              <a:t>Sobral</a:t>
            </a:r>
            <a:r>
              <a:rPr lang="en-US" sz="1800" dirty="0"/>
              <a:t> 1.98” mean with 0.178” standard deviation provides for the Einstein value of 1.74” is not enormously better than the evidence that the Principe </a:t>
            </a:r>
            <a:r>
              <a:rPr lang="en-US" sz="1800" dirty="0" err="1"/>
              <a:t>astrographic</a:t>
            </a:r>
            <a:r>
              <a:rPr lang="en-US" sz="1800" dirty="0"/>
              <a:t> 1.61” mean and 0.444” standard deviation  provides for the Newtonian value of 0.87”. The 1.98” mean is about 1.3 standard deviations away from 1.74” ; the 1.61” mean is about 1.7 standard deviations away from 0.87” ‘</a:t>
            </a:r>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18</a:t>
            </a:fld>
            <a:endParaRPr lang="en-US" dirty="0"/>
          </a:p>
        </p:txBody>
      </p:sp>
      <p:sp>
        <p:nvSpPr>
          <p:cNvPr id="4" name="Footer Placeholder 3"/>
          <p:cNvSpPr>
            <a:spLocks noGrp="1"/>
          </p:cNvSpPr>
          <p:nvPr>
            <p:ph type="ftr" sz="quarter" idx="11"/>
          </p:nvPr>
        </p:nvSpPr>
        <p:spPr/>
        <p:txBody>
          <a:bodyPr/>
          <a:lstStyle/>
          <a:p>
            <a:r>
              <a:rPr lang="en-US" dirty="0" err="1"/>
              <a:t>MEPhi</a:t>
            </a:r>
            <a:r>
              <a:rPr lang="en-US" dirty="0"/>
              <a:t> May 2015</a:t>
            </a:r>
          </a:p>
        </p:txBody>
      </p:sp>
    </p:spTree>
    <p:extLst>
      <p:ext uri="{BB962C8B-B14F-4D97-AF65-F5344CB8AC3E}">
        <p14:creationId xmlns:p14="http://schemas.microsoft.com/office/powerpoint/2010/main" val="3930053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err="1"/>
              <a:t>Eddington</a:t>
            </a:r>
            <a:r>
              <a:rPr lang="en-US" sz="3600" dirty="0"/>
              <a:t> Eclipse Expeditions 3</a:t>
            </a:r>
          </a:p>
        </p:txBody>
      </p:sp>
      <p:sp>
        <p:nvSpPr>
          <p:cNvPr id="3" name="Content Placeholder 2"/>
          <p:cNvSpPr>
            <a:spLocks noGrp="1"/>
          </p:cNvSpPr>
          <p:nvPr>
            <p:ph idx="1"/>
          </p:nvPr>
        </p:nvSpPr>
        <p:spPr>
          <a:xfrm>
            <a:off x="0" y="641384"/>
            <a:ext cx="9144000" cy="5862251"/>
          </a:xfrm>
        </p:spPr>
        <p:txBody>
          <a:bodyPr>
            <a:noAutofit/>
          </a:bodyPr>
          <a:lstStyle/>
          <a:p>
            <a:r>
              <a:rPr lang="en-US" sz="1800" dirty="0"/>
              <a:t>A. </a:t>
            </a:r>
            <a:r>
              <a:rPr lang="en-US" sz="1800" dirty="0" err="1"/>
              <a:t>Crommelin</a:t>
            </a:r>
            <a:r>
              <a:rPr lang="en-US" sz="1800" dirty="0"/>
              <a:t> and C. Davidson </a:t>
            </a:r>
            <a:r>
              <a:rPr lang="en-US" sz="1800" dirty="0" err="1"/>
              <a:t>Sobral</a:t>
            </a:r>
            <a:r>
              <a:rPr lang="en-US" sz="1800" dirty="0"/>
              <a:t>, N.E. 50 miles inland from the coast of Brazil</a:t>
            </a:r>
          </a:p>
          <a:p>
            <a:pPr lvl="1"/>
            <a:r>
              <a:rPr lang="en-US" sz="1800" dirty="0" err="1"/>
              <a:t>Sobral</a:t>
            </a:r>
            <a:r>
              <a:rPr lang="en-US" sz="1800" dirty="0"/>
              <a:t> 3.43m focal length </a:t>
            </a:r>
            <a:r>
              <a:rPr lang="en-US" sz="1800" dirty="0" err="1"/>
              <a:t>astrographic</a:t>
            </a:r>
            <a:r>
              <a:rPr lang="en-US" sz="1800" dirty="0"/>
              <a:t> telescope 0.86” </a:t>
            </a:r>
            <a:r>
              <a:rPr lang="en-US" sz="1800" dirty="0" err="1"/>
              <a:t>s.d</a:t>
            </a:r>
            <a:r>
              <a:rPr lang="en-US" sz="1800" dirty="0"/>
              <a:t> 0.48”</a:t>
            </a:r>
          </a:p>
          <a:p>
            <a:pPr lvl="1"/>
            <a:r>
              <a:rPr lang="en-US" sz="1800" dirty="0" err="1"/>
              <a:t>Sobral</a:t>
            </a:r>
            <a:r>
              <a:rPr lang="en-US" sz="1800" dirty="0"/>
              <a:t> 19 foot focal length 4 inch aperture “unequivocally the best.” 1.98” probable error 0.12” </a:t>
            </a:r>
            <a:r>
              <a:rPr lang="en-US" sz="1800" dirty="0" err="1"/>
              <a:t>s.d.</a:t>
            </a:r>
            <a:r>
              <a:rPr lang="en-US" sz="1800" dirty="0"/>
              <a:t> 0.178”</a:t>
            </a:r>
          </a:p>
          <a:p>
            <a:r>
              <a:rPr lang="en-US" sz="1800" dirty="0"/>
              <a:t>A. </a:t>
            </a:r>
            <a:r>
              <a:rPr lang="en-US" sz="1800" dirty="0" err="1"/>
              <a:t>Eddington</a:t>
            </a:r>
            <a:r>
              <a:rPr lang="en-US" sz="1800" dirty="0"/>
              <a:t> and E. </a:t>
            </a:r>
            <a:r>
              <a:rPr lang="en-US" sz="1800" dirty="0" err="1"/>
              <a:t>Cottingham</a:t>
            </a:r>
            <a:r>
              <a:rPr lang="en-US" sz="1800" dirty="0"/>
              <a:t>, Principe, island off the coast of West Africa. </a:t>
            </a:r>
          </a:p>
          <a:p>
            <a:pPr lvl="1"/>
            <a:r>
              <a:rPr lang="en-US" sz="1800" dirty="0" err="1"/>
              <a:t>Astrographic</a:t>
            </a:r>
            <a:r>
              <a:rPr lang="en-US" sz="1800" dirty="0"/>
              <a:t> telescope 1.61” probable error 0.30” </a:t>
            </a:r>
            <a:r>
              <a:rPr lang="en-US" sz="1800" dirty="0" err="1"/>
              <a:t>s.d.</a:t>
            </a:r>
            <a:r>
              <a:rPr lang="en-US" sz="1800" dirty="0"/>
              <a:t> 0.444”</a:t>
            </a:r>
          </a:p>
          <a:p>
            <a:r>
              <a:rPr lang="en-US" sz="1800" dirty="0"/>
              <a:t>J. </a:t>
            </a:r>
            <a:r>
              <a:rPr lang="en-US" sz="1800" dirty="0" err="1"/>
              <a:t>Earman</a:t>
            </a:r>
            <a:r>
              <a:rPr lang="en-US" sz="1800" dirty="0"/>
              <a:t> and C. </a:t>
            </a:r>
            <a:r>
              <a:rPr lang="en-US" sz="1800" dirty="0" err="1"/>
              <a:t>Glymour</a:t>
            </a:r>
            <a:r>
              <a:rPr lang="en-US" sz="1800" dirty="0"/>
              <a:t>:</a:t>
            </a:r>
          </a:p>
          <a:p>
            <a:pPr marL="336550" lvl="1" indent="0">
              <a:buNone/>
            </a:pPr>
            <a:r>
              <a:rPr lang="en-US" sz="1800" dirty="0"/>
              <a:t> `The evidence that the </a:t>
            </a:r>
            <a:r>
              <a:rPr lang="en-US" sz="1800" dirty="0" err="1"/>
              <a:t>Sobral</a:t>
            </a:r>
            <a:r>
              <a:rPr lang="en-US" sz="1800" dirty="0"/>
              <a:t> 1.98” mean with 0.178” standard deviation provides for the Einstein value of 1.74” is not enormously better than the evidence that the Principe </a:t>
            </a:r>
            <a:r>
              <a:rPr lang="en-US" sz="1800" dirty="0" err="1"/>
              <a:t>astrographic</a:t>
            </a:r>
            <a:r>
              <a:rPr lang="en-US" sz="1800" dirty="0"/>
              <a:t> 1.61” mean and 0.444” standard deviation  provides for the Newtonian value of 0.87”. The 1.98” mean is about 1.3 standard deviations away from 1.74” ; the 1.61” mean is about 1.7 standard deviations away from 0.87” ‘</a:t>
            </a:r>
          </a:p>
          <a:p>
            <a:r>
              <a:rPr lang="en-US" sz="1800" dirty="0"/>
              <a:t>But 1.98” with </a:t>
            </a:r>
            <a:r>
              <a:rPr lang="en-US" sz="1800" dirty="0" err="1"/>
              <a:t>s.d.</a:t>
            </a:r>
            <a:r>
              <a:rPr lang="en-US" sz="1800" dirty="0"/>
              <a:t> 0.178 rules out 0.87, but 1.61 </a:t>
            </a:r>
            <a:r>
              <a:rPr lang="en-US" sz="1800" dirty="0" err="1"/>
              <a:t>s.d</a:t>
            </a:r>
            <a:r>
              <a:rPr lang="en-US" sz="1800" dirty="0"/>
              <a:t> 0.444 and 0.86 </a:t>
            </a:r>
            <a:r>
              <a:rPr lang="en-US" sz="1800" dirty="0" err="1"/>
              <a:t>s.d</a:t>
            </a:r>
            <a:r>
              <a:rPr lang="en-US" sz="1800" dirty="0"/>
              <a:t> 0.48 do not rule out 1.74” !</a:t>
            </a:r>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19</a:t>
            </a:fld>
            <a:endParaRPr lang="en-US" dirty="0"/>
          </a:p>
        </p:txBody>
      </p:sp>
      <p:sp>
        <p:nvSpPr>
          <p:cNvPr id="4" name="Footer Placeholder 3"/>
          <p:cNvSpPr>
            <a:spLocks noGrp="1"/>
          </p:cNvSpPr>
          <p:nvPr>
            <p:ph type="ftr" sz="quarter" idx="11"/>
          </p:nvPr>
        </p:nvSpPr>
        <p:spPr/>
        <p:txBody>
          <a:bodyPr/>
          <a:lstStyle/>
          <a:p>
            <a:r>
              <a:rPr lang="en-US" dirty="0" err="1"/>
              <a:t>MEPhi</a:t>
            </a:r>
            <a:r>
              <a:rPr lang="en-US" dirty="0"/>
              <a:t> May 2015</a:t>
            </a:r>
          </a:p>
        </p:txBody>
      </p:sp>
    </p:spTree>
    <p:extLst>
      <p:ext uri="{BB962C8B-B14F-4D97-AF65-F5344CB8AC3E}">
        <p14:creationId xmlns:p14="http://schemas.microsoft.com/office/powerpoint/2010/main" val="183296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On Statistics</a:t>
            </a:r>
          </a:p>
        </p:txBody>
      </p:sp>
      <p:sp>
        <p:nvSpPr>
          <p:cNvPr id="3" name="Content Placeholder 2"/>
          <p:cNvSpPr>
            <a:spLocks noGrp="1"/>
          </p:cNvSpPr>
          <p:nvPr>
            <p:ph idx="1"/>
          </p:nvPr>
        </p:nvSpPr>
        <p:spPr>
          <a:xfrm>
            <a:off x="0" y="641384"/>
            <a:ext cx="9144000" cy="6189881"/>
          </a:xfrm>
        </p:spPr>
        <p:txBody>
          <a:bodyPr>
            <a:noAutofit/>
          </a:bodyPr>
          <a:lstStyle/>
          <a:p>
            <a:pPr marL="0" indent="0">
              <a:buNone/>
            </a:pPr>
            <a:r>
              <a:rPr lang="en-US" sz="2700" dirty="0">
                <a:latin typeface="Times New Roman" panose="02020603050405020304" pitchFamily="18" charset="0"/>
                <a:cs typeface="Times New Roman" panose="02020603050405020304" pitchFamily="18" charset="0"/>
              </a:rPr>
              <a:t>Mark Twain popularized the saying [see end of quote] in Chapters from My Autobiography, published in the North American Review in 1906. "Figures often beguile me," he wrote, "particularly when I have the arranging of them myself; in which case the remark attributed to Disraeli would often apply with justice and force: 'There are three kinds of lies: lies, damned lies, and statistics.’ ’’ </a:t>
            </a:r>
          </a:p>
          <a:p>
            <a:pPr marL="0" indent="0">
              <a:buNone/>
            </a:pPr>
            <a:r>
              <a:rPr lang="en-US" sz="2000" dirty="0">
                <a:hlinkClick r:id="rId2"/>
              </a:rPr>
              <a:t>https://en.wikipedia.org/wiki/Lies,_damned_lies,_and_statistics</a:t>
            </a:r>
            <a:endParaRPr lang="en-US" sz="2000" dirty="0"/>
          </a:p>
          <a:p>
            <a:pPr marL="0" indent="0">
              <a:buNone/>
            </a:pPr>
            <a:endParaRPr lang="en-US" sz="2000" dirty="0"/>
          </a:p>
          <a:p>
            <a:pPr marL="0" indent="0">
              <a:buNone/>
            </a:pPr>
            <a:r>
              <a:rPr lang="en-US" sz="2000" dirty="0"/>
              <a:t>(The actual actual of the quote seems to be unknown)</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2</a:t>
            </a:fld>
            <a:endParaRPr lang="en-US" dirty="0"/>
          </a:p>
        </p:txBody>
      </p:sp>
      <p:sp>
        <p:nvSpPr>
          <p:cNvPr id="6" name="Footer Placeholder 2">
            <a:extLst>
              <a:ext uri="{FF2B5EF4-FFF2-40B4-BE49-F238E27FC236}">
                <a16:creationId xmlns:a16="http://schemas.microsoft.com/office/drawing/2014/main" id="{58F79C71-5D9E-C046-BE61-E5231A1C5DAC}"/>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1443015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8219"/>
            <a:ext cx="9144000" cy="640752"/>
          </a:xfrm>
        </p:spPr>
        <p:txBody>
          <a:bodyPr/>
          <a:lstStyle/>
          <a:p>
            <a:r>
              <a:rPr lang="en-US" sz="3600" dirty="0"/>
              <a:t>Example 2: AIDS Vaccine</a:t>
            </a:r>
          </a:p>
        </p:txBody>
      </p:sp>
      <p:sp>
        <p:nvSpPr>
          <p:cNvPr id="5" name="Slide Number Placeholder 4"/>
          <p:cNvSpPr>
            <a:spLocks noGrp="1"/>
          </p:cNvSpPr>
          <p:nvPr>
            <p:ph type="sldNum" sz="quarter" idx="12"/>
          </p:nvPr>
        </p:nvSpPr>
        <p:spPr/>
        <p:txBody>
          <a:bodyPr/>
          <a:lstStyle/>
          <a:p>
            <a:fld id="{7F5CE407-6216-4202-80E4-A30DC2F709B2}" type="slidenum">
              <a:rPr lang="en-US" smtClean="0"/>
              <a:t>20</a:t>
            </a:fld>
            <a:endParaRPr lang="en-US" dirty="0"/>
          </a:p>
        </p:txBody>
      </p:sp>
      <p:sp>
        <p:nvSpPr>
          <p:cNvPr id="6" name="Footer Placeholder 2">
            <a:extLst>
              <a:ext uri="{FF2B5EF4-FFF2-40B4-BE49-F238E27FC236}">
                <a16:creationId xmlns:a16="http://schemas.microsoft.com/office/drawing/2014/main" id="{0403ABF3-01BF-7E48-A833-C588B67CD460}"/>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3263862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AIDS Vaccine 1</a:t>
            </a:r>
          </a:p>
        </p:txBody>
      </p:sp>
      <p:sp>
        <p:nvSpPr>
          <p:cNvPr id="3" name="Content Placeholder 2"/>
          <p:cNvSpPr>
            <a:spLocks noGrp="1"/>
          </p:cNvSpPr>
          <p:nvPr>
            <p:ph idx="1"/>
          </p:nvPr>
        </p:nvSpPr>
        <p:spPr>
          <a:xfrm>
            <a:off x="0" y="641384"/>
            <a:ext cx="9144000" cy="5634283"/>
          </a:xfrm>
        </p:spPr>
        <p:txBody>
          <a:bodyPr>
            <a:noAutofit/>
          </a:bodyPr>
          <a:lstStyle/>
          <a:p>
            <a:pPr lvl="0"/>
            <a:r>
              <a:rPr lang="en-US" sz="1800" dirty="0"/>
              <a:t>Reading:</a:t>
            </a:r>
          </a:p>
          <a:p>
            <a:pPr lvl="1"/>
            <a:r>
              <a:rPr lang="en-US" sz="1600" dirty="0"/>
              <a:t>“Vaccine for AIDS Passes Trial; Limits of Success to be Studied,” D.G. McNeil Jr., NY Times Sep. 25, 2009 p. A1.</a:t>
            </a:r>
          </a:p>
          <a:p>
            <a:pPr lvl="1"/>
            <a:r>
              <a:rPr lang="en-US" sz="1600" dirty="0"/>
              <a:t>“If AIDS Went the Way of Smallpox,” D.G. McNeil Jr., NY Times Sep. 27, 2009, Week In Review, p. 1. </a:t>
            </a:r>
          </a:p>
          <a:p>
            <a:r>
              <a:rPr lang="en-US" sz="1800" dirty="0"/>
              <a:t>Tested RV144, a combination of  two genetically engineered vaccines, neither of which  had worked on humans before.</a:t>
            </a:r>
          </a:p>
          <a:p>
            <a:r>
              <a:rPr lang="en-US" sz="1800" dirty="0"/>
              <a:t>6 year clinical trial in which more than 16,402 volunteers (men and women ages 18 – 30) in Thailand were vaccinated. Cost $105M</a:t>
            </a:r>
          </a:p>
          <a:p>
            <a:r>
              <a:rPr lang="en-US" sz="1800" dirty="0"/>
              <a:t>74 who got placebos were infected; 51 who got the vaccine were infected.</a:t>
            </a:r>
          </a:p>
          <a:p>
            <a:r>
              <a:rPr lang="en-US" sz="1800" dirty="0"/>
              <a:t>Col. Jerome H. Kim, physician and manager of the Army’s HIV vaccine program, said it was statistically significant and meant that the vaccine was 31.2% effective</a:t>
            </a:r>
          </a:p>
          <a:p>
            <a:pPr lvl="1"/>
            <a:endParaRPr lang="en-US" sz="1800" dirty="0"/>
          </a:p>
          <a:p>
            <a:endParaRPr lang="en-US" sz="20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21</a:t>
            </a:fld>
            <a:endParaRPr lang="en-US" dirty="0"/>
          </a:p>
        </p:txBody>
      </p:sp>
      <p:sp>
        <p:nvSpPr>
          <p:cNvPr id="6" name="Footer Placeholder 2">
            <a:extLst>
              <a:ext uri="{FF2B5EF4-FFF2-40B4-BE49-F238E27FC236}">
                <a16:creationId xmlns:a16="http://schemas.microsoft.com/office/drawing/2014/main" id="{9659CCAC-7CEF-5E4A-A8BF-4F21ADAD549C}"/>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637456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AIDS Vaccine 2</a:t>
            </a:r>
          </a:p>
        </p:txBody>
      </p:sp>
      <p:sp>
        <p:nvSpPr>
          <p:cNvPr id="3" name="Content Placeholder 2"/>
          <p:cNvSpPr>
            <a:spLocks noGrp="1"/>
          </p:cNvSpPr>
          <p:nvPr>
            <p:ph idx="1"/>
          </p:nvPr>
        </p:nvSpPr>
        <p:spPr>
          <a:xfrm>
            <a:off x="0" y="641384"/>
            <a:ext cx="9144000" cy="5634283"/>
          </a:xfrm>
        </p:spPr>
        <p:txBody>
          <a:bodyPr>
            <a:noAutofit/>
          </a:bodyPr>
          <a:lstStyle/>
          <a:p>
            <a:r>
              <a:rPr lang="en-US" sz="1800" dirty="0"/>
              <a:t>74 who got placebos were infected; 51 who got the vaccine were infected.</a:t>
            </a:r>
          </a:p>
          <a:p>
            <a:r>
              <a:rPr lang="en-US" sz="1800" dirty="0"/>
              <a:t>Comment 1:</a:t>
            </a:r>
          </a:p>
          <a:p>
            <a:pPr lvl="1"/>
            <a:r>
              <a:rPr lang="en-US" sz="1600" dirty="0"/>
              <a:t>Placebo     P = 74 ± √74 = 74 ± 8.6 </a:t>
            </a:r>
          </a:p>
          <a:p>
            <a:pPr lvl="1"/>
            <a:r>
              <a:rPr lang="en-US" sz="1600" dirty="0"/>
              <a:t>Vaccinated V = 51 ± √51 = 51 ± 7.1</a:t>
            </a:r>
          </a:p>
          <a:p>
            <a:pPr lvl="1"/>
            <a:r>
              <a:rPr lang="en-US" sz="1600" dirty="0"/>
              <a:t>P – V = 74 − 51 ± √ (74+51) = 23 ± 11.2  </a:t>
            </a:r>
          </a:p>
          <a:p>
            <a:pPr lvl="1"/>
            <a:r>
              <a:rPr lang="en-US" sz="1600" dirty="0"/>
              <a:t>Is 2 </a:t>
            </a:r>
            <a:r>
              <a:rPr lang="en-US" sz="1600" dirty="0" err="1"/>
              <a:t>σ</a:t>
            </a:r>
            <a:r>
              <a:rPr lang="en-US" sz="1600" dirty="0"/>
              <a:t> statistically significant? </a:t>
            </a:r>
            <a:endParaRPr lang="en-US" sz="1800" dirty="0"/>
          </a:p>
          <a:p>
            <a:endParaRPr lang="en-US" sz="20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22</a:t>
            </a:fld>
            <a:endParaRPr lang="en-US" dirty="0"/>
          </a:p>
        </p:txBody>
      </p:sp>
      <p:sp>
        <p:nvSpPr>
          <p:cNvPr id="6" name="Footer Placeholder 2">
            <a:extLst>
              <a:ext uri="{FF2B5EF4-FFF2-40B4-BE49-F238E27FC236}">
                <a16:creationId xmlns:a16="http://schemas.microsoft.com/office/drawing/2014/main" id="{66D7C108-E29C-9A42-B471-B2091B9AB8CA}"/>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2511139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AIDS Vaccine 3</a:t>
            </a:r>
          </a:p>
        </p:txBody>
      </p:sp>
      <p:sp>
        <p:nvSpPr>
          <p:cNvPr id="3" name="Content Placeholder 2"/>
          <p:cNvSpPr>
            <a:spLocks noGrp="1"/>
          </p:cNvSpPr>
          <p:nvPr>
            <p:ph idx="1"/>
          </p:nvPr>
        </p:nvSpPr>
        <p:spPr>
          <a:xfrm>
            <a:off x="0" y="641384"/>
            <a:ext cx="9144000" cy="5634283"/>
          </a:xfrm>
        </p:spPr>
        <p:txBody>
          <a:bodyPr>
            <a:noAutofit/>
          </a:bodyPr>
          <a:lstStyle/>
          <a:p>
            <a:r>
              <a:rPr lang="en-US" sz="1800" dirty="0"/>
              <a:t>74 who got placebos were infected; 51 who got the vaccine were infected.</a:t>
            </a:r>
          </a:p>
          <a:p>
            <a:r>
              <a:rPr lang="en-US" sz="1800" dirty="0"/>
              <a:t>Comment 1:</a:t>
            </a:r>
          </a:p>
          <a:p>
            <a:pPr lvl="1"/>
            <a:r>
              <a:rPr lang="en-US" sz="1600" dirty="0"/>
              <a:t>Placebo     P = 74 ± √74 = 74 ± 8.6 </a:t>
            </a:r>
          </a:p>
          <a:p>
            <a:pPr lvl="1"/>
            <a:r>
              <a:rPr lang="en-US" sz="1600" dirty="0"/>
              <a:t>Vaccinated V = 51 ± √51 = 51 ± 7.1</a:t>
            </a:r>
          </a:p>
          <a:p>
            <a:pPr lvl="1"/>
            <a:r>
              <a:rPr lang="en-US" sz="1600" dirty="0"/>
              <a:t>P – V = 74 − 51 ± √ (74+51) = 23 ± 11.2  </a:t>
            </a:r>
          </a:p>
          <a:p>
            <a:pPr lvl="1"/>
            <a:r>
              <a:rPr lang="en-US" sz="1600" dirty="0"/>
              <a:t>Is 2 </a:t>
            </a:r>
            <a:r>
              <a:rPr lang="en-US" sz="1600" dirty="0" err="1"/>
              <a:t>σ</a:t>
            </a:r>
            <a:r>
              <a:rPr lang="en-US" sz="1600" dirty="0"/>
              <a:t> statistically significant? </a:t>
            </a:r>
          </a:p>
          <a:p>
            <a:r>
              <a:rPr lang="en-US" sz="1800" dirty="0"/>
              <a:t>Comment 2:</a:t>
            </a:r>
          </a:p>
          <a:p>
            <a:pPr lvl="1"/>
            <a:r>
              <a:rPr lang="en-US" sz="1600" dirty="0"/>
              <a:t>Null hypothesis is it doesn’t work</a:t>
            </a:r>
          </a:p>
          <a:p>
            <a:pPr lvl="1"/>
            <a:r>
              <a:rPr lang="en-US" sz="1600" dirty="0"/>
              <a:t>The average expected is then (74+51)/2 = 62.5</a:t>
            </a:r>
          </a:p>
          <a:p>
            <a:pPr lvl="1"/>
            <a:r>
              <a:rPr lang="en-US" sz="1600" dirty="0"/>
              <a:t>About 1.5 sigma from 51 and 74</a:t>
            </a:r>
            <a:endParaRPr lang="en-US" sz="1800" dirty="0"/>
          </a:p>
          <a:p>
            <a:endParaRPr lang="en-US" sz="20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23</a:t>
            </a:fld>
            <a:endParaRPr lang="en-US" dirty="0"/>
          </a:p>
        </p:txBody>
      </p:sp>
      <p:sp>
        <p:nvSpPr>
          <p:cNvPr id="6" name="Footer Placeholder 2">
            <a:extLst>
              <a:ext uri="{FF2B5EF4-FFF2-40B4-BE49-F238E27FC236}">
                <a16:creationId xmlns:a16="http://schemas.microsoft.com/office/drawing/2014/main" id="{D6C34AF9-034C-6E4F-95DA-221E28CE2A4D}"/>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1448080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AIDS Vaccine 4</a:t>
            </a:r>
          </a:p>
        </p:txBody>
      </p:sp>
      <p:sp>
        <p:nvSpPr>
          <p:cNvPr id="3" name="Content Placeholder 2"/>
          <p:cNvSpPr>
            <a:spLocks noGrp="1"/>
          </p:cNvSpPr>
          <p:nvPr>
            <p:ph idx="1"/>
          </p:nvPr>
        </p:nvSpPr>
        <p:spPr>
          <a:xfrm>
            <a:off x="0" y="641384"/>
            <a:ext cx="9144000" cy="5634283"/>
          </a:xfrm>
        </p:spPr>
        <p:txBody>
          <a:bodyPr>
            <a:noAutofit/>
          </a:bodyPr>
          <a:lstStyle/>
          <a:p>
            <a:r>
              <a:rPr lang="en-US" sz="1800" dirty="0"/>
              <a:t>74 who got placebos were infected; 51 who got the vaccine were infected.</a:t>
            </a:r>
          </a:p>
          <a:p>
            <a:r>
              <a:rPr lang="en-US" sz="1800" dirty="0"/>
              <a:t>Comment 1:</a:t>
            </a:r>
          </a:p>
          <a:p>
            <a:pPr lvl="1"/>
            <a:r>
              <a:rPr lang="en-US" sz="1600" dirty="0"/>
              <a:t>Placebo     P = 74 ± √74 = 74 ± 8.6 </a:t>
            </a:r>
          </a:p>
          <a:p>
            <a:pPr lvl="1"/>
            <a:r>
              <a:rPr lang="en-US" sz="1600" dirty="0"/>
              <a:t>Vaccinated V = 51 ± √51 = 51 ± 7.1</a:t>
            </a:r>
          </a:p>
          <a:p>
            <a:pPr lvl="1"/>
            <a:r>
              <a:rPr lang="en-US" sz="1600" dirty="0"/>
              <a:t>P – V = 74 − 51 ± √ (74+51) = 23 ± 11.2  </a:t>
            </a:r>
          </a:p>
          <a:p>
            <a:pPr lvl="1"/>
            <a:r>
              <a:rPr lang="en-US" sz="1600" dirty="0"/>
              <a:t>Is 2 </a:t>
            </a:r>
            <a:r>
              <a:rPr lang="en-US" sz="1600" dirty="0" err="1"/>
              <a:t>σ</a:t>
            </a:r>
            <a:r>
              <a:rPr lang="en-US" sz="1600" dirty="0"/>
              <a:t> statistically significant? </a:t>
            </a:r>
          </a:p>
          <a:p>
            <a:r>
              <a:rPr lang="en-US" sz="1800" dirty="0"/>
              <a:t>Comment 2:</a:t>
            </a:r>
          </a:p>
          <a:p>
            <a:pPr lvl="1"/>
            <a:r>
              <a:rPr lang="en-US" sz="1600" dirty="0"/>
              <a:t>Null hypothesis is it doesn’t work</a:t>
            </a:r>
          </a:p>
          <a:p>
            <a:pPr lvl="1"/>
            <a:r>
              <a:rPr lang="en-US" sz="1600" dirty="0"/>
              <a:t>The average expected is then (74+51)/2 = 62.5</a:t>
            </a:r>
          </a:p>
          <a:p>
            <a:pPr lvl="1"/>
            <a:r>
              <a:rPr lang="en-US" sz="1600" dirty="0"/>
              <a:t>About 1.5 sigma from 51 and 74</a:t>
            </a:r>
          </a:p>
          <a:p>
            <a:r>
              <a:rPr lang="en-US" sz="1800" dirty="0"/>
              <a:t>Comment 3:</a:t>
            </a:r>
          </a:p>
          <a:p>
            <a:pPr lvl="1"/>
            <a:r>
              <a:rPr lang="en-US" sz="1600" dirty="0"/>
              <a:t>What does it mean for a vaccine to be 31.2% effective?</a:t>
            </a:r>
          </a:p>
          <a:p>
            <a:pPr lvl="1"/>
            <a:r>
              <a:rPr lang="en-US" sz="1600" dirty="0"/>
              <a:t>(of course too many decimal places in 31.2)</a:t>
            </a:r>
          </a:p>
          <a:p>
            <a:pPr lvl="1"/>
            <a:r>
              <a:rPr lang="en-US" sz="1600" dirty="0"/>
              <a:t>Can 2 useless vaccines together make a good one? What is the </a:t>
            </a:r>
            <a:r>
              <a:rPr lang="en-US" sz="1600" dirty="0" err="1"/>
              <a:t>Bayseian</a:t>
            </a:r>
            <a:r>
              <a:rPr lang="en-US" sz="1600" dirty="0"/>
              <a:t> statistics on this?</a:t>
            </a:r>
          </a:p>
          <a:p>
            <a:pPr lvl="1"/>
            <a:endParaRPr lang="en-US" sz="1800" dirty="0"/>
          </a:p>
          <a:p>
            <a:endParaRPr lang="en-US" sz="20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24</a:t>
            </a:fld>
            <a:endParaRPr lang="en-US" dirty="0"/>
          </a:p>
        </p:txBody>
      </p:sp>
      <p:sp>
        <p:nvSpPr>
          <p:cNvPr id="6" name="Footer Placeholder 2">
            <a:extLst>
              <a:ext uri="{FF2B5EF4-FFF2-40B4-BE49-F238E27FC236}">
                <a16:creationId xmlns:a16="http://schemas.microsoft.com/office/drawing/2014/main" id="{A659E398-E905-A54C-80F1-DF923E2D2832}"/>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3742894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8219"/>
            <a:ext cx="9144000" cy="640752"/>
          </a:xfrm>
        </p:spPr>
        <p:txBody>
          <a:bodyPr/>
          <a:lstStyle/>
          <a:p>
            <a:r>
              <a:rPr lang="en-US" sz="3600" dirty="0"/>
              <a:t>Example 3: Choice Rationalization</a:t>
            </a:r>
          </a:p>
        </p:txBody>
      </p:sp>
      <p:sp>
        <p:nvSpPr>
          <p:cNvPr id="5" name="Slide Number Placeholder 4"/>
          <p:cNvSpPr>
            <a:spLocks noGrp="1"/>
          </p:cNvSpPr>
          <p:nvPr>
            <p:ph type="sldNum" sz="quarter" idx="12"/>
          </p:nvPr>
        </p:nvSpPr>
        <p:spPr/>
        <p:txBody>
          <a:bodyPr/>
          <a:lstStyle/>
          <a:p>
            <a:fld id="{7F5CE407-6216-4202-80E4-A30DC2F709B2}" type="slidenum">
              <a:rPr lang="en-US" smtClean="0"/>
              <a:t>25</a:t>
            </a:fld>
            <a:endParaRPr lang="en-US" dirty="0"/>
          </a:p>
        </p:txBody>
      </p:sp>
      <p:sp>
        <p:nvSpPr>
          <p:cNvPr id="6" name="Footer Placeholder 2">
            <a:extLst>
              <a:ext uri="{FF2B5EF4-FFF2-40B4-BE49-F238E27FC236}">
                <a16:creationId xmlns:a16="http://schemas.microsoft.com/office/drawing/2014/main" id="{0403ABF3-01BF-7E48-A833-C588B67CD460}"/>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2723615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Cognitive Dissonance 1</a:t>
            </a:r>
          </a:p>
        </p:txBody>
      </p:sp>
      <p:sp>
        <p:nvSpPr>
          <p:cNvPr id="3" name="Content Placeholder 2"/>
          <p:cNvSpPr>
            <a:spLocks noGrp="1"/>
          </p:cNvSpPr>
          <p:nvPr>
            <p:ph idx="1"/>
          </p:nvPr>
        </p:nvSpPr>
        <p:spPr>
          <a:xfrm>
            <a:off x="0" y="641384"/>
            <a:ext cx="9144000" cy="5634283"/>
          </a:xfrm>
        </p:spPr>
        <p:txBody>
          <a:bodyPr>
            <a:noAutofit/>
          </a:bodyPr>
          <a:lstStyle/>
          <a:p>
            <a:r>
              <a:rPr lang="en-US" sz="2200" dirty="0"/>
              <a:t>Reading: “And Behind Door No. 1, a Fatal Flaw,” J. Tierney, NY Times, Science Times, April 8, 2008, p. F1 </a:t>
            </a:r>
          </a:p>
          <a:p>
            <a:r>
              <a:rPr lang="en-US" sz="2200" dirty="0"/>
              <a:t>“Choice rationalization: once we reject something, we tell ourselves we never really liked it anyway (and thereby spare ourselves the painfully dissonant thought that we made the wrong choice).”</a:t>
            </a:r>
          </a:p>
          <a:p>
            <a:r>
              <a:rPr lang="en-US" sz="2200" dirty="0"/>
              <a:t>2007 Yale experiment with monkeys:  </a:t>
            </a:r>
          </a:p>
          <a:p>
            <a:pPr lvl="1"/>
            <a:r>
              <a:rPr lang="en-US" dirty="0"/>
              <a:t>Presented choice of red and blue cadies (M&amp;Ms).</a:t>
            </a:r>
          </a:p>
          <a:p>
            <a:pPr lvl="1"/>
            <a:r>
              <a:rPr lang="en-US" dirty="0"/>
              <a:t>If they chose red, they were given a choice of blue and green.</a:t>
            </a:r>
          </a:p>
          <a:p>
            <a:pPr lvl="1"/>
            <a:r>
              <a:rPr lang="en-US" dirty="0"/>
              <a:t>2/3 of the time they choose green</a:t>
            </a:r>
          </a:p>
          <a:p>
            <a:pPr lvl="1"/>
            <a:r>
              <a:rPr lang="en-US" dirty="0"/>
              <a:t>Explained as monkeys also show cognitive dissonance</a:t>
            </a:r>
            <a:endParaRPr lang="en-US" sz="2000" dirty="0"/>
          </a:p>
          <a:p>
            <a:pPr lvl="1"/>
            <a:endParaRPr lang="en-US" sz="1800" dirty="0"/>
          </a:p>
          <a:p>
            <a:pPr lvl="1"/>
            <a:endParaRPr lang="en-US" sz="1800" dirty="0"/>
          </a:p>
          <a:p>
            <a:endParaRPr lang="en-US" sz="20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26</a:t>
            </a:fld>
            <a:endParaRPr lang="en-US" dirty="0"/>
          </a:p>
        </p:txBody>
      </p:sp>
      <p:sp>
        <p:nvSpPr>
          <p:cNvPr id="6" name="Footer Placeholder 2">
            <a:extLst>
              <a:ext uri="{FF2B5EF4-FFF2-40B4-BE49-F238E27FC236}">
                <a16:creationId xmlns:a16="http://schemas.microsoft.com/office/drawing/2014/main" id="{51C32381-98B9-E84E-B9DB-2ABA1B87830A}"/>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4237914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Cognitive Dissonance 1</a:t>
            </a:r>
          </a:p>
        </p:txBody>
      </p:sp>
      <p:sp>
        <p:nvSpPr>
          <p:cNvPr id="3" name="Content Placeholder 2"/>
          <p:cNvSpPr>
            <a:spLocks noGrp="1"/>
          </p:cNvSpPr>
          <p:nvPr>
            <p:ph idx="1"/>
          </p:nvPr>
        </p:nvSpPr>
        <p:spPr>
          <a:xfrm>
            <a:off x="0" y="641384"/>
            <a:ext cx="9144000" cy="5634283"/>
          </a:xfrm>
        </p:spPr>
        <p:txBody>
          <a:bodyPr>
            <a:noAutofit/>
          </a:bodyPr>
          <a:lstStyle/>
          <a:p>
            <a:r>
              <a:rPr lang="en-US" sz="2200" dirty="0"/>
              <a:t>Reading: “And Behind Door No. 1, a Fatal Flaw,” J. Tierney, NY Times, Science Times, April 8, 2008, p. F1 </a:t>
            </a:r>
          </a:p>
          <a:p>
            <a:r>
              <a:rPr lang="en-US" sz="2200" dirty="0"/>
              <a:t>“Choice rationalization: once we reject something, we tell ourselves we never really liked it anyway (and thereby spare ourselves the painfully dissonant thought that we made the wrong choice).”</a:t>
            </a:r>
          </a:p>
          <a:p>
            <a:r>
              <a:rPr lang="en-US" sz="2200" dirty="0"/>
              <a:t>2007 Yale experiment with monkeys:  </a:t>
            </a:r>
          </a:p>
          <a:p>
            <a:pPr lvl="1"/>
            <a:r>
              <a:rPr lang="en-US" dirty="0"/>
              <a:t>Presented choice of red and blue candies (M&amp;Ms).</a:t>
            </a:r>
          </a:p>
          <a:p>
            <a:pPr lvl="1"/>
            <a:r>
              <a:rPr lang="en-US" dirty="0"/>
              <a:t>If they chose red, they are given a choice of blue and green.</a:t>
            </a:r>
          </a:p>
          <a:p>
            <a:pPr lvl="1"/>
            <a:r>
              <a:rPr lang="en-US" dirty="0"/>
              <a:t>2/3 of the time they choose green</a:t>
            </a:r>
          </a:p>
          <a:p>
            <a:pPr lvl="1"/>
            <a:r>
              <a:rPr lang="en-US" dirty="0"/>
              <a:t>Explained as monkeys also show cognitive dissonance</a:t>
            </a:r>
          </a:p>
          <a:p>
            <a:r>
              <a:rPr lang="en-US" sz="2200" dirty="0"/>
              <a:t>But this is just the Monty Hall problem:</a:t>
            </a:r>
          </a:p>
          <a:p>
            <a:endParaRPr lang="en-US" sz="2000" dirty="0"/>
          </a:p>
          <a:p>
            <a:pPr lvl="1"/>
            <a:endParaRPr lang="en-US" sz="1800" dirty="0"/>
          </a:p>
          <a:p>
            <a:pPr lvl="1"/>
            <a:endParaRPr lang="en-US" sz="1800" dirty="0"/>
          </a:p>
          <a:p>
            <a:endParaRPr lang="en-US" sz="20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27</a:t>
            </a:fld>
            <a:endParaRPr lang="en-US" dirty="0"/>
          </a:p>
        </p:txBody>
      </p:sp>
      <p:sp>
        <p:nvSpPr>
          <p:cNvPr id="6" name="Footer Placeholder 2">
            <a:extLst>
              <a:ext uri="{FF2B5EF4-FFF2-40B4-BE49-F238E27FC236}">
                <a16:creationId xmlns:a16="http://schemas.microsoft.com/office/drawing/2014/main" id="{C76550B9-74ED-1D45-9F51-AC625CA27285}"/>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2406084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7077" y="2362200"/>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1</a:t>
            </a:r>
          </a:p>
        </p:txBody>
      </p:sp>
      <p:sp>
        <p:nvSpPr>
          <p:cNvPr id="2" name="Title 1"/>
          <p:cNvSpPr>
            <a:spLocks noGrp="1"/>
          </p:cNvSpPr>
          <p:nvPr>
            <p:ph type="title"/>
          </p:nvPr>
        </p:nvSpPr>
        <p:spPr>
          <a:xfrm>
            <a:off x="90712" y="632"/>
            <a:ext cx="5849200" cy="640752"/>
          </a:xfrm>
        </p:spPr>
        <p:txBody>
          <a:bodyPr/>
          <a:lstStyle/>
          <a:p>
            <a:r>
              <a:rPr lang="en-US" sz="3600" dirty="0"/>
              <a:t>Monty Hall Problem 1</a:t>
            </a:r>
          </a:p>
        </p:txBody>
      </p:sp>
      <p:sp>
        <p:nvSpPr>
          <p:cNvPr id="5" name="Slide Number Placeholder 4"/>
          <p:cNvSpPr>
            <a:spLocks noGrp="1"/>
          </p:cNvSpPr>
          <p:nvPr>
            <p:ph type="sldNum" sz="quarter" idx="12"/>
          </p:nvPr>
        </p:nvSpPr>
        <p:spPr/>
        <p:txBody>
          <a:bodyPr/>
          <a:lstStyle/>
          <a:p>
            <a:fld id="{7F5CE407-6216-4202-80E4-A30DC2F709B2}" type="slidenum">
              <a:rPr lang="en-US" smtClean="0"/>
              <a:t>28</a:t>
            </a:fld>
            <a:endParaRPr lang="en-US" dirty="0"/>
          </a:p>
        </p:txBody>
      </p:sp>
      <p:sp>
        <p:nvSpPr>
          <p:cNvPr id="11" name="Rectangle 10"/>
          <p:cNvSpPr/>
          <p:nvPr/>
        </p:nvSpPr>
        <p:spPr>
          <a:xfrm>
            <a:off x="3563409" y="2362200"/>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2</a:t>
            </a:r>
          </a:p>
        </p:txBody>
      </p:sp>
      <p:sp>
        <p:nvSpPr>
          <p:cNvPr id="12" name="Rectangle 11"/>
          <p:cNvSpPr/>
          <p:nvPr/>
        </p:nvSpPr>
        <p:spPr>
          <a:xfrm>
            <a:off x="6462805" y="2362200"/>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3</a:t>
            </a:r>
          </a:p>
        </p:txBody>
      </p:sp>
      <p:sp>
        <p:nvSpPr>
          <p:cNvPr id="14" name="TextBox 13"/>
          <p:cNvSpPr txBox="1"/>
          <p:nvPr/>
        </p:nvSpPr>
        <p:spPr>
          <a:xfrm>
            <a:off x="793802" y="1061982"/>
            <a:ext cx="5146110" cy="523220"/>
          </a:xfrm>
          <a:prstGeom prst="rect">
            <a:avLst/>
          </a:prstGeom>
          <a:noFill/>
        </p:spPr>
        <p:txBody>
          <a:bodyPr wrap="none" rtlCol="0">
            <a:spAutoFit/>
          </a:bodyPr>
          <a:lstStyle/>
          <a:p>
            <a:r>
              <a:rPr lang="en-US" sz="2800" dirty="0"/>
              <a:t>Behind one of these 3 doors:</a:t>
            </a:r>
          </a:p>
        </p:txBody>
      </p:sp>
      <p:pic>
        <p:nvPicPr>
          <p:cNvPr id="15" name="Picture 14" descr="money-ba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4259" y="179589"/>
            <a:ext cx="2057018" cy="2069336"/>
          </a:xfrm>
          <a:prstGeom prst="rect">
            <a:avLst/>
          </a:prstGeom>
        </p:spPr>
      </p:pic>
      <p:sp>
        <p:nvSpPr>
          <p:cNvPr id="10" name="Footer Placeholder 2">
            <a:extLst>
              <a:ext uri="{FF2B5EF4-FFF2-40B4-BE49-F238E27FC236}">
                <a16:creationId xmlns:a16="http://schemas.microsoft.com/office/drawing/2014/main" id="{2929749D-A9C4-F543-8281-5EB0C96FA25C}"/>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1521410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7077" y="1629121"/>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1</a:t>
            </a:r>
          </a:p>
        </p:txBody>
      </p:sp>
      <p:sp>
        <p:nvSpPr>
          <p:cNvPr id="2" name="Title 1"/>
          <p:cNvSpPr>
            <a:spLocks noGrp="1"/>
          </p:cNvSpPr>
          <p:nvPr>
            <p:ph type="title"/>
          </p:nvPr>
        </p:nvSpPr>
        <p:spPr>
          <a:xfrm>
            <a:off x="90712" y="632"/>
            <a:ext cx="9053288" cy="640752"/>
          </a:xfrm>
        </p:spPr>
        <p:txBody>
          <a:bodyPr/>
          <a:lstStyle/>
          <a:p>
            <a:r>
              <a:rPr lang="en-US" sz="3600" dirty="0"/>
              <a:t>Monty Hall Problem 2</a:t>
            </a:r>
          </a:p>
        </p:txBody>
      </p:sp>
      <p:sp>
        <p:nvSpPr>
          <p:cNvPr id="5" name="Slide Number Placeholder 4"/>
          <p:cNvSpPr>
            <a:spLocks noGrp="1"/>
          </p:cNvSpPr>
          <p:nvPr>
            <p:ph type="sldNum" sz="quarter" idx="12"/>
          </p:nvPr>
        </p:nvSpPr>
        <p:spPr/>
        <p:txBody>
          <a:bodyPr/>
          <a:lstStyle/>
          <a:p>
            <a:fld id="{7F5CE407-6216-4202-80E4-A30DC2F709B2}" type="slidenum">
              <a:rPr lang="en-US" smtClean="0"/>
              <a:t>29</a:t>
            </a:fld>
            <a:endParaRPr lang="en-US" dirty="0"/>
          </a:p>
        </p:txBody>
      </p:sp>
      <p:sp>
        <p:nvSpPr>
          <p:cNvPr id="11" name="Rectangle 10"/>
          <p:cNvSpPr/>
          <p:nvPr/>
        </p:nvSpPr>
        <p:spPr>
          <a:xfrm>
            <a:off x="3563409" y="1629121"/>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2</a:t>
            </a:r>
          </a:p>
        </p:txBody>
      </p:sp>
      <p:sp>
        <p:nvSpPr>
          <p:cNvPr id="12" name="Rectangle 11"/>
          <p:cNvSpPr/>
          <p:nvPr/>
        </p:nvSpPr>
        <p:spPr>
          <a:xfrm>
            <a:off x="6462805" y="1629121"/>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3</a:t>
            </a:r>
          </a:p>
        </p:txBody>
      </p:sp>
      <p:sp>
        <p:nvSpPr>
          <p:cNvPr id="3" name="TextBox 2"/>
          <p:cNvSpPr txBox="1"/>
          <p:nvPr/>
        </p:nvSpPr>
        <p:spPr>
          <a:xfrm>
            <a:off x="627077" y="5444671"/>
            <a:ext cx="2180962" cy="461665"/>
          </a:xfrm>
          <a:prstGeom prst="rect">
            <a:avLst/>
          </a:prstGeom>
          <a:noFill/>
        </p:spPr>
        <p:txBody>
          <a:bodyPr wrap="square" rtlCol="0">
            <a:spAutoFit/>
          </a:bodyPr>
          <a:lstStyle/>
          <a:p>
            <a:r>
              <a:rPr lang="en-US" sz="2400" dirty="0"/>
              <a:t>You choose 1</a:t>
            </a:r>
          </a:p>
        </p:txBody>
      </p:sp>
      <p:sp>
        <p:nvSpPr>
          <p:cNvPr id="9" name="Footer Placeholder 2">
            <a:extLst>
              <a:ext uri="{FF2B5EF4-FFF2-40B4-BE49-F238E27FC236}">
                <a16:creationId xmlns:a16="http://schemas.microsoft.com/office/drawing/2014/main" id="{97F99348-E12E-E040-86EB-DE86632B0A81}"/>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1360943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8219"/>
            <a:ext cx="9144000" cy="640752"/>
          </a:xfrm>
        </p:spPr>
        <p:txBody>
          <a:bodyPr/>
          <a:lstStyle/>
          <a:p>
            <a:r>
              <a:rPr lang="en-US" sz="3600" dirty="0"/>
              <a:t>Introduction to Hypothesis Testing</a:t>
            </a:r>
          </a:p>
        </p:txBody>
      </p:sp>
      <p:sp>
        <p:nvSpPr>
          <p:cNvPr id="5" name="Slide Number Placeholder 4"/>
          <p:cNvSpPr>
            <a:spLocks noGrp="1"/>
          </p:cNvSpPr>
          <p:nvPr>
            <p:ph type="sldNum" sz="quarter" idx="12"/>
          </p:nvPr>
        </p:nvSpPr>
        <p:spPr/>
        <p:txBody>
          <a:bodyPr/>
          <a:lstStyle/>
          <a:p>
            <a:fld id="{7F5CE407-6216-4202-80E4-A30DC2F709B2}" type="slidenum">
              <a:rPr lang="en-US" smtClean="0"/>
              <a:t>3</a:t>
            </a:fld>
            <a:endParaRPr lang="en-US" dirty="0"/>
          </a:p>
        </p:txBody>
      </p:sp>
      <p:sp>
        <p:nvSpPr>
          <p:cNvPr id="6" name="Footer Placeholder 2">
            <a:extLst>
              <a:ext uri="{FF2B5EF4-FFF2-40B4-BE49-F238E27FC236}">
                <a16:creationId xmlns:a16="http://schemas.microsoft.com/office/drawing/2014/main" id="{0403ABF3-01BF-7E48-A833-C588B67CD460}"/>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3954067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7077" y="1629121"/>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1</a:t>
            </a:r>
          </a:p>
        </p:txBody>
      </p:sp>
      <p:sp>
        <p:nvSpPr>
          <p:cNvPr id="2" name="Title 1"/>
          <p:cNvSpPr>
            <a:spLocks noGrp="1"/>
          </p:cNvSpPr>
          <p:nvPr>
            <p:ph type="title"/>
          </p:nvPr>
        </p:nvSpPr>
        <p:spPr>
          <a:xfrm>
            <a:off x="90712" y="632"/>
            <a:ext cx="9053288" cy="640752"/>
          </a:xfrm>
        </p:spPr>
        <p:txBody>
          <a:bodyPr/>
          <a:lstStyle/>
          <a:p>
            <a:r>
              <a:rPr lang="en-US" sz="3600" dirty="0"/>
              <a:t>Monty Hall Problem 3</a:t>
            </a:r>
          </a:p>
        </p:txBody>
      </p:sp>
      <p:sp>
        <p:nvSpPr>
          <p:cNvPr id="5" name="Slide Number Placeholder 4"/>
          <p:cNvSpPr>
            <a:spLocks noGrp="1"/>
          </p:cNvSpPr>
          <p:nvPr>
            <p:ph type="sldNum" sz="quarter" idx="12"/>
          </p:nvPr>
        </p:nvSpPr>
        <p:spPr/>
        <p:txBody>
          <a:bodyPr/>
          <a:lstStyle/>
          <a:p>
            <a:fld id="{7F5CE407-6216-4202-80E4-A30DC2F709B2}" type="slidenum">
              <a:rPr lang="en-US" smtClean="0"/>
              <a:t>30</a:t>
            </a:fld>
            <a:endParaRPr lang="en-US" dirty="0"/>
          </a:p>
        </p:txBody>
      </p:sp>
      <p:sp>
        <p:nvSpPr>
          <p:cNvPr id="11" name="Rectangle 10"/>
          <p:cNvSpPr/>
          <p:nvPr/>
        </p:nvSpPr>
        <p:spPr>
          <a:xfrm>
            <a:off x="3563409" y="1629121"/>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2</a:t>
            </a:r>
          </a:p>
        </p:txBody>
      </p:sp>
      <p:sp>
        <p:nvSpPr>
          <p:cNvPr id="12" name="Rectangle 11"/>
          <p:cNvSpPr/>
          <p:nvPr/>
        </p:nvSpPr>
        <p:spPr>
          <a:xfrm>
            <a:off x="6462805" y="1629121"/>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3</a:t>
            </a:r>
          </a:p>
        </p:txBody>
      </p:sp>
      <p:pic>
        <p:nvPicPr>
          <p:cNvPr id="3" name="Picture 2" descr="PotatoSack.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59986" y="2245797"/>
            <a:ext cx="1988300" cy="2603067"/>
          </a:xfrm>
          <a:prstGeom prst="rect">
            <a:avLst/>
          </a:prstGeom>
        </p:spPr>
      </p:pic>
      <p:sp>
        <p:nvSpPr>
          <p:cNvPr id="9" name="TextBox 8"/>
          <p:cNvSpPr txBox="1"/>
          <p:nvPr/>
        </p:nvSpPr>
        <p:spPr>
          <a:xfrm>
            <a:off x="732902" y="5444671"/>
            <a:ext cx="1978880" cy="461665"/>
          </a:xfrm>
          <a:prstGeom prst="rect">
            <a:avLst/>
          </a:prstGeom>
          <a:noFill/>
        </p:spPr>
        <p:txBody>
          <a:bodyPr wrap="square" rtlCol="0">
            <a:spAutoFit/>
          </a:bodyPr>
          <a:lstStyle/>
          <a:p>
            <a:r>
              <a:rPr lang="en-US" sz="2400" dirty="0"/>
              <a:t>You chose 1</a:t>
            </a:r>
          </a:p>
        </p:txBody>
      </p:sp>
      <p:sp>
        <p:nvSpPr>
          <p:cNvPr id="7" name="TextBox 6"/>
          <p:cNvSpPr txBox="1"/>
          <p:nvPr/>
        </p:nvSpPr>
        <p:spPr>
          <a:xfrm>
            <a:off x="6243716" y="5494367"/>
            <a:ext cx="2545562" cy="1200328"/>
          </a:xfrm>
          <a:prstGeom prst="rect">
            <a:avLst/>
          </a:prstGeom>
          <a:noFill/>
        </p:spPr>
        <p:txBody>
          <a:bodyPr wrap="square" rtlCol="0">
            <a:spAutoFit/>
          </a:bodyPr>
          <a:lstStyle/>
          <a:p>
            <a:r>
              <a:rPr lang="en-US" sz="2400" dirty="0"/>
              <a:t>Monty Hall shows you what is behind 3</a:t>
            </a:r>
          </a:p>
        </p:txBody>
      </p:sp>
      <p:sp>
        <p:nvSpPr>
          <p:cNvPr id="13" name="Footer Placeholder 2">
            <a:extLst>
              <a:ext uri="{FF2B5EF4-FFF2-40B4-BE49-F238E27FC236}">
                <a16:creationId xmlns:a16="http://schemas.microsoft.com/office/drawing/2014/main" id="{E3D8BD95-6C76-AF4B-B8F6-E0194B1A0316}"/>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774845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7077" y="1629121"/>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1</a:t>
            </a:r>
          </a:p>
        </p:txBody>
      </p:sp>
      <p:sp>
        <p:nvSpPr>
          <p:cNvPr id="2" name="Title 1"/>
          <p:cNvSpPr>
            <a:spLocks noGrp="1"/>
          </p:cNvSpPr>
          <p:nvPr>
            <p:ph type="title"/>
          </p:nvPr>
        </p:nvSpPr>
        <p:spPr>
          <a:xfrm>
            <a:off x="90712" y="632"/>
            <a:ext cx="9053288" cy="640752"/>
          </a:xfrm>
        </p:spPr>
        <p:txBody>
          <a:bodyPr/>
          <a:lstStyle/>
          <a:p>
            <a:r>
              <a:rPr lang="en-US" sz="3600" dirty="0"/>
              <a:t>Monty Hall Problem 4</a:t>
            </a:r>
          </a:p>
        </p:txBody>
      </p:sp>
      <p:sp>
        <p:nvSpPr>
          <p:cNvPr id="5" name="Slide Number Placeholder 4"/>
          <p:cNvSpPr>
            <a:spLocks noGrp="1"/>
          </p:cNvSpPr>
          <p:nvPr>
            <p:ph type="sldNum" sz="quarter" idx="12"/>
          </p:nvPr>
        </p:nvSpPr>
        <p:spPr/>
        <p:txBody>
          <a:bodyPr/>
          <a:lstStyle/>
          <a:p>
            <a:fld id="{7F5CE407-6216-4202-80E4-A30DC2F709B2}" type="slidenum">
              <a:rPr lang="en-US" smtClean="0"/>
              <a:t>31</a:t>
            </a:fld>
            <a:endParaRPr lang="en-US" dirty="0"/>
          </a:p>
        </p:txBody>
      </p:sp>
      <p:sp>
        <p:nvSpPr>
          <p:cNvPr id="11" name="Rectangle 10"/>
          <p:cNvSpPr/>
          <p:nvPr/>
        </p:nvSpPr>
        <p:spPr>
          <a:xfrm>
            <a:off x="3563409" y="1629121"/>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2</a:t>
            </a:r>
          </a:p>
        </p:txBody>
      </p:sp>
      <p:sp>
        <p:nvSpPr>
          <p:cNvPr id="12" name="Rectangle 11"/>
          <p:cNvSpPr/>
          <p:nvPr/>
        </p:nvSpPr>
        <p:spPr>
          <a:xfrm>
            <a:off x="6462805" y="1629121"/>
            <a:ext cx="2180962" cy="37585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chemeClr val="tx1"/>
                </a:solidFill>
              </a:rPr>
              <a:t>3</a:t>
            </a:r>
          </a:p>
        </p:txBody>
      </p:sp>
      <p:pic>
        <p:nvPicPr>
          <p:cNvPr id="3" name="Picture 2" descr="PotatoSack.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59986" y="2245797"/>
            <a:ext cx="1988300" cy="2603067"/>
          </a:xfrm>
          <a:prstGeom prst="rect">
            <a:avLst/>
          </a:prstGeom>
        </p:spPr>
      </p:pic>
      <p:sp>
        <p:nvSpPr>
          <p:cNvPr id="7" name="TextBox 6"/>
          <p:cNvSpPr txBox="1"/>
          <p:nvPr/>
        </p:nvSpPr>
        <p:spPr>
          <a:xfrm>
            <a:off x="1" y="646893"/>
            <a:ext cx="9144000" cy="954107"/>
          </a:xfrm>
          <a:prstGeom prst="rect">
            <a:avLst/>
          </a:prstGeom>
          <a:noFill/>
        </p:spPr>
        <p:txBody>
          <a:bodyPr wrap="square" rtlCol="0">
            <a:spAutoFit/>
          </a:bodyPr>
          <a:lstStyle/>
          <a:p>
            <a:r>
              <a:rPr lang="en-US" sz="2800" dirty="0"/>
              <a:t>     You are given the choice to switch from 1 to 2. </a:t>
            </a:r>
          </a:p>
          <a:p>
            <a:r>
              <a:rPr lang="en-US" sz="2800" dirty="0"/>
              <a:t>                         Should you switch?</a:t>
            </a:r>
          </a:p>
        </p:txBody>
      </p:sp>
      <p:sp>
        <p:nvSpPr>
          <p:cNvPr id="10" name="Footer Placeholder 2">
            <a:extLst>
              <a:ext uri="{FF2B5EF4-FFF2-40B4-BE49-F238E27FC236}">
                <a16:creationId xmlns:a16="http://schemas.microsoft.com/office/drawing/2014/main" id="{7BE4CE03-6353-914D-973B-4B0DBB09649E}"/>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2000619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492528"/>
          </a:xfrm>
        </p:spPr>
        <p:txBody>
          <a:bodyPr/>
          <a:lstStyle/>
          <a:p>
            <a:r>
              <a:rPr lang="en-US" sz="2800" dirty="0"/>
              <a:t>Monty Hall Problem 5</a:t>
            </a:r>
          </a:p>
        </p:txBody>
      </p:sp>
      <p:sp>
        <p:nvSpPr>
          <p:cNvPr id="3" name="Content Placeholder 2"/>
          <p:cNvSpPr>
            <a:spLocks noGrp="1"/>
          </p:cNvSpPr>
          <p:nvPr>
            <p:ph idx="1"/>
          </p:nvPr>
        </p:nvSpPr>
        <p:spPr>
          <a:xfrm>
            <a:off x="0" y="349323"/>
            <a:ext cx="9144000" cy="6477855"/>
          </a:xfrm>
        </p:spPr>
        <p:txBody>
          <a:bodyPr>
            <a:noAutofit/>
          </a:bodyPr>
          <a:lstStyle/>
          <a:p>
            <a:pPr marL="0" indent="0">
              <a:buNone/>
            </a:pPr>
            <a:r>
              <a:rPr lang="en-US" sz="2000" dirty="0"/>
              <a:t>True door   1st choice     Switch Result     Don’t Switch Result</a:t>
            </a:r>
          </a:p>
          <a:p>
            <a:pPr marL="0" indent="0">
              <a:buNone/>
            </a:pPr>
            <a:r>
              <a:rPr lang="en-US" sz="2000" dirty="0"/>
              <a:t>          1             1                 Lose                     Win</a:t>
            </a:r>
          </a:p>
          <a:p>
            <a:pPr marL="0" indent="0">
              <a:buNone/>
            </a:pPr>
            <a:r>
              <a:rPr lang="en-US" sz="2000" dirty="0"/>
              <a:t>                         2                  Win                      Lose</a:t>
            </a:r>
          </a:p>
          <a:p>
            <a:pPr marL="0" indent="0">
              <a:buNone/>
            </a:pPr>
            <a:r>
              <a:rPr lang="en-US" sz="2000" dirty="0"/>
              <a:t>                         3                  Win                      Lose</a:t>
            </a:r>
          </a:p>
          <a:p>
            <a:pPr marL="0" indent="0">
              <a:buNone/>
            </a:pPr>
            <a:r>
              <a:rPr lang="en-US" sz="2000" dirty="0"/>
              <a:t>So you win                             2/3                      1/3</a:t>
            </a:r>
          </a:p>
          <a:p>
            <a:pPr marL="0" indent="0">
              <a:buNone/>
            </a:pPr>
            <a:r>
              <a:rPr lang="en-US" sz="2000" dirty="0"/>
              <a:t>Why isn’t probability 50-50? Because MH biased it!</a:t>
            </a:r>
          </a:p>
          <a:p>
            <a:pPr marL="0" indent="0">
              <a:buNone/>
            </a:pPr>
            <a:r>
              <a:rPr lang="en-US" sz="2000" dirty="0"/>
              <a:t>If MH doesn’t show you a bad door, then:</a:t>
            </a:r>
          </a:p>
          <a:p>
            <a:pPr marL="0" indent="0">
              <a:buNone/>
            </a:pPr>
            <a:r>
              <a:rPr lang="en-US" sz="2000" dirty="0"/>
              <a:t>True door   1st choice     Switch Result     Don’t Switch Result</a:t>
            </a:r>
          </a:p>
          <a:p>
            <a:pPr marL="0" indent="0">
              <a:buNone/>
            </a:pPr>
            <a:r>
              <a:rPr lang="en-US" sz="2000" dirty="0"/>
              <a:t>          1             1              Lose  2/2                   Win </a:t>
            </a:r>
          </a:p>
          <a:p>
            <a:pPr marL="0" indent="0">
              <a:buNone/>
            </a:pPr>
            <a:r>
              <a:rPr lang="en-US" sz="2000" dirty="0"/>
              <a:t>                         2              Win   1/2                   Lose </a:t>
            </a:r>
          </a:p>
          <a:p>
            <a:pPr marL="0" indent="0">
              <a:buNone/>
            </a:pPr>
            <a:r>
              <a:rPr lang="en-US" sz="2000" dirty="0"/>
              <a:t>                         3              Win    1/2                  Lose </a:t>
            </a:r>
          </a:p>
          <a:p>
            <a:pPr marL="0" indent="0">
              <a:buNone/>
            </a:pPr>
            <a:r>
              <a:rPr lang="en-US" sz="2000" dirty="0"/>
              <a:t>So you win                          2/6 = 1/3                  1/3</a:t>
            </a:r>
          </a:p>
          <a:p>
            <a:pPr marL="0" indent="0">
              <a:buNone/>
            </a:pPr>
            <a:endParaRPr lang="en-US" sz="2300" dirty="0"/>
          </a:p>
          <a:p>
            <a:pPr marL="0" indent="0">
              <a:buNone/>
            </a:pPr>
            <a:endParaRPr lang="en-US" sz="2300" dirty="0"/>
          </a:p>
          <a:p>
            <a:endParaRPr lang="en-US" sz="2300" dirty="0"/>
          </a:p>
          <a:p>
            <a:endParaRPr lang="en-US" sz="2300" dirty="0"/>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32</a:t>
            </a:fld>
            <a:endParaRPr lang="en-US" dirty="0"/>
          </a:p>
        </p:txBody>
      </p:sp>
    </p:spTree>
    <p:extLst>
      <p:ext uri="{BB962C8B-B14F-4D97-AF65-F5344CB8AC3E}">
        <p14:creationId xmlns:p14="http://schemas.microsoft.com/office/powerpoint/2010/main" val="2302362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Cognitive Dissonance 2</a:t>
            </a:r>
          </a:p>
        </p:txBody>
      </p:sp>
      <p:sp>
        <p:nvSpPr>
          <p:cNvPr id="5" name="Slide Number Placeholder 4"/>
          <p:cNvSpPr>
            <a:spLocks noGrp="1"/>
          </p:cNvSpPr>
          <p:nvPr>
            <p:ph type="sldNum" sz="quarter" idx="12"/>
          </p:nvPr>
        </p:nvSpPr>
        <p:spPr/>
        <p:txBody>
          <a:bodyPr/>
          <a:lstStyle/>
          <a:p>
            <a:fld id="{7F5CE407-6216-4202-80E4-A30DC2F709B2}" type="slidenum">
              <a:rPr lang="en-US" smtClean="0"/>
              <a:t>33</a:t>
            </a:fld>
            <a:endParaRPr lang="en-US" dirty="0"/>
          </a:p>
        </p:txBody>
      </p:sp>
      <p:pic>
        <p:nvPicPr>
          <p:cNvPr id="7" name="Picture 6" descr="MonkeyCognitiveDissonanc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04323" y="903588"/>
            <a:ext cx="7486733" cy="5309510"/>
          </a:xfrm>
          <a:prstGeom prst="rect">
            <a:avLst/>
          </a:prstGeom>
        </p:spPr>
      </p:pic>
      <p:sp>
        <p:nvSpPr>
          <p:cNvPr id="3" name="TextBox 2">
            <a:extLst>
              <a:ext uri="{FF2B5EF4-FFF2-40B4-BE49-F238E27FC236}">
                <a16:creationId xmlns:a16="http://schemas.microsoft.com/office/drawing/2014/main" id="{7AD5FC00-864F-6F43-9602-6AF74ABE8AE4}"/>
              </a:ext>
            </a:extLst>
          </p:cNvPr>
          <p:cNvSpPr txBox="1"/>
          <p:nvPr/>
        </p:nvSpPr>
        <p:spPr>
          <a:xfrm>
            <a:off x="641461" y="6271461"/>
            <a:ext cx="7649595" cy="369332"/>
          </a:xfrm>
          <a:prstGeom prst="rect">
            <a:avLst/>
          </a:prstGeom>
          <a:noFill/>
        </p:spPr>
        <p:txBody>
          <a:bodyPr wrap="none" rtlCol="0">
            <a:spAutoFit/>
          </a:bodyPr>
          <a:lstStyle/>
          <a:p>
            <a:r>
              <a:rPr lang="en-US" dirty="0"/>
              <a:t>Since Monkey chose red at first, twice as many ways to to keep green</a:t>
            </a:r>
          </a:p>
        </p:txBody>
      </p:sp>
      <p:sp>
        <p:nvSpPr>
          <p:cNvPr id="8" name="TextBox 7">
            <a:extLst>
              <a:ext uri="{FF2B5EF4-FFF2-40B4-BE49-F238E27FC236}">
                <a16:creationId xmlns:a16="http://schemas.microsoft.com/office/drawing/2014/main" id="{5A6445CB-E417-3F4E-9E58-C884FC17EBEB}"/>
              </a:ext>
            </a:extLst>
          </p:cNvPr>
          <p:cNvSpPr txBox="1"/>
          <p:nvPr/>
        </p:nvSpPr>
        <p:spPr>
          <a:xfrm>
            <a:off x="184935" y="468914"/>
            <a:ext cx="8658708" cy="461665"/>
          </a:xfrm>
          <a:prstGeom prst="rect">
            <a:avLst/>
          </a:prstGeom>
          <a:noFill/>
        </p:spPr>
        <p:txBody>
          <a:bodyPr wrap="square" rtlCol="0">
            <a:spAutoFit/>
          </a:bodyPr>
          <a:lstStyle/>
          <a:p>
            <a:r>
              <a:rPr lang="en-US" sz="2400" dirty="0"/>
              <a:t>3 ways to choose red over blue:     Result of 2</a:t>
            </a:r>
            <a:r>
              <a:rPr lang="en-US" sz="2400" baseline="30000" dirty="0"/>
              <a:t>nd</a:t>
            </a:r>
            <a:r>
              <a:rPr lang="en-US" sz="2400" dirty="0"/>
              <a:t> choice:</a:t>
            </a:r>
          </a:p>
        </p:txBody>
      </p:sp>
    </p:spTree>
    <p:extLst>
      <p:ext uri="{BB962C8B-B14F-4D97-AF65-F5344CB8AC3E}">
        <p14:creationId xmlns:p14="http://schemas.microsoft.com/office/powerpoint/2010/main" val="3677404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8219"/>
            <a:ext cx="9144000" cy="640752"/>
          </a:xfrm>
        </p:spPr>
        <p:txBody>
          <a:bodyPr/>
          <a:lstStyle/>
          <a:p>
            <a:r>
              <a:rPr lang="en-US" sz="3600" dirty="0"/>
              <a:t>Example 4: ESP</a:t>
            </a:r>
          </a:p>
        </p:txBody>
      </p:sp>
      <p:sp>
        <p:nvSpPr>
          <p:cNvPr id="5" name="Slide Number Placeholder 4"/>
          <p:cNvSpPr>
            <a:spLocks noGrp="1"/>
          </p:cNvSpPr>
          <p:nvPr>
            <p:ph type="sldNum" sz="quarter" idx="12"/>
          </p:nvPr>
        </p:nvSpPr>
        <p:spPr/>
        <p:txBody>
          <a:bodyPr/>
          <a:lstStyle/>
          <a:p>
            <a:fld id="{7F5CE407-6216-4202-80E4-A30DC2F709B2}" type="slidenum">
              <a:rPr lang="en-US" smtClean="0"/>
              <a:t>34</a:t>
            </a:fld>
            <a:endParaRPr lang="en-US" dirty="0"/>
          </a:p>
        </p:txBody>
      </p:sp>
      <p:sp>
        <p:nvSpPr>
          <p:cNvPr id="6" name="Footer Placeholder 2">
            <a:extLst>
              <a:ext uri="{FF2B5EF4-FFF2-40B4-BE49-F238E27FC236}">
                <a16:creationId xmlns:a16="http://schemas.microsoft.com/office/drawing/2014/main" id="{0403ABF3-01BF-7E48-A833-C588B67CD460}"/>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2730547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02269"/>
          </a:xfrm>
        </p:spPr>
        <p:txBody>
          <a:bodyPr/>
          <a:lstStyle/>
          <a:p>
            <a:r>
              <a:rPr lang="en-US" sz="3600" dirty="0"/>
              <a:t>ESP Experiment</a:t>
            </a:r>
          </a:p>
        </p:txBody>
      </p:sp>
      <p:sp>
        <p:nvSpPr>
          <p:cNvPr id="3" name="Content Placeholder 2"/>
          <p:cNvSpPr>
            <a:spLocks noGrp="1"/>
          </p:cNvSpPr>
          <p:nvPr>
            <p:ph idx="1"/>
          </p:nvPr>
        </p:nvSpPr>
        <p:spPr>
          <a:xfrm>
            <a:off x="0" y="564419"/>
            <a:ext cx="9144000" cy="5887907"/>
          </a:xfrm>
        </p:spPr>
        <p:txBody>
          <a:bodyPr>
            <a:noAutofit/>
          </a:bodyPr>
          <a:lstStyle/>
          <a:p>
            <a:pPr lvl="0"/>
            <a:r>
              <a:rPr lang="en-US" sz="1800" dirty="0"/>
              <a:t>Reading: R. L. Park, </a:t>
            </a:r>
            <a:r>
              <a:rPr lang="en-US" sz="1800" u="sng" dirty="0"/>
              <a:t>Voodoo Science</a:t>
            </a:r>
            <a:r>
              <a:rPr lang="en-US" sz="1800" dirty="0"/>
              <a:t>, Oxford University Press, 2002, pp. 40 to 43</a:t>
            </a:r>
          </a:p>
          <a:p>
            <a:pPr lvl="0"/>
            <a:r>
              <a:rPr lang="en-US" sz="1800" dirty="0"/>
              <a:t>J.B. Rhine Duke University, 1934:</a:t>
            </a:r>
          </a:p>
          <a:p>
            <a:pPr lvl="1"/>
            <a:r>
              <a:rPr lang="en-US" sz="1800" dirty="0"/>
              <a:t>Hundreds of thousands of ESP deck (cards with 5 different shapes) trials. </a:t>
            </a:r>
          </a:p>
          <a:p>
            <a:pPr lvl="1"/>
            <a:r>
              <a:rPr lang="en-US" sz="1800" dirty="0"/>
              <a:t>Finds success rate slightly higher than 20% </a:t>
            </a:r>
          </a:p>
          <a:p>
            <a:pPr lvl="0"/>
            <a:r>
              <a:rPr lang="en-US" sz="1800" dirty="0"/>
              <a:t>Irving Langmuir (1932 Nobel Prize for molecular films studies) asks to visit Rhine.</a:t>
            </a:r>
          </a:p>
          <a:p>
            <a:pPr lvl="1"/>
            <a:r>
              <a:rPr lang="en-US" sz="1800" dirty="0"/>
              <a:t>Rhine agrees and even urged Langmuir to publish his views.  </a:t>
            </a:r>
          </a:p>
          <a:p>
            <a:pPr lvl="1"/>
            <a:r>
              <a:rPr lang="en-US" sz="1800" dirty="0"/>
              <a:t>Says that result would be to attract more graduate students and funding.</a:t>
            </a:r>
          </a:p>
          <a:p>
            <a:r>
              <a:rPr lang="en-US" sz="1800" dirty="0"/>
              <a:t>Result:</a:t>
            </a:r>
          </a:p>
          <a:p>
            <a:pPr lvl="1"/>
            <a:r>
              <a:rPr lang="en-US" sz="1800" dirty="0"/>
              <a:t>Langmuir finds Rhine threw out results from people who got very low scores, because they disliked him and were purposely guessing wrong.</a:t>
            </a:r>
          </a:p>
          <a:p>
            <a:pPr lvl="1"/>
            <a:r>
              <a:rPr lang="en-US" sz="1800" dirty="0"/>
              <a:t> Reporter didn’t understand statistics, and wrote that a famous Nobel laureate was checking into ESP. </a:t>
            </a:r>
          </a:p>
          <a:p>
            <a:pPr lvl="1"/>
            <a:r>
              <a:rPr lang="en-US" sz="1800" dirty="0"/>
              <a:t>“Rhine was overwhelmed with new graduate students and offers of financial support.”</a:t>
            </a:r>
          </a:p>
          <a:p>
            <a:endParaRPr lang="en-US" sz="20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35</a:t>
            </a:fld>
            <a:endParaRPr lang="en-US" dirty="0"/>
          </a:p>
        </p:txBody>
      </p:sp>
      <p:sp>
        <p:nvSpPr>
          <p:cNvPr id="6" name="Footer Placeholder 2">
            <a:extLst>
              <a:ext uri="{FF2B5EF4-FFF2-40B4-BE49-F238E27FC236}">
                <a16:creationId xmlns:a16="http://schemas.microsoft.com/office/drawing/2014/main" id="{36E8B60E-998E-CF4F-9279-829136F7F9F7}"/>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4144244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8219"/>
            <a:ext cx="9144000" cy="640752"/>
          </a:xfrm>
        </p:spPr>
        <p:txBody>
          <a:bodyPr/>
          <a:lstStyle/>
          <a:p>
            <a:r>
              <a:rPr lang="en-US" sz="3600" dirty="0"/>
              <a:t>Example 5: Millikan</a:t>
            </a:r>
          </a:p>
        </p:txBody>
      </p:sp>
      <p:sp>
        <p:nvSpPr>
          <p:cNvPr id="5" name="Slide Number Placeholder 4"/>
          <p:cNvSpPr>
            <a:spLocks noGrp="1"/>
          </p:cNvSpPr>
          <p:nvPr>
            <p:ph type="sldNum" sz="quarter" idx="12"/>
          </p:nvPr>
        </p:nvSpPr>
        <p:spPr/>
        <p:txBody>
          <a:bodyPr/>
          <a:lstStyle/>
          <a:p>
            <a:fld id="{7F5CE407-6216-4202-80E4-A30DC2F709B2}" type="slidenum">
              <a:rPr lang="en-US" smtClean="0"/>
              <a:t>36</a:t>
            </a:fld>
            <a:endParaRPr lang="en-US" dirty="0"/>
          </a:p>
        </p:txBody>
      </p:sp>
      <p:sp>
        <p:nvSpPr>
          <p:cNvPr id="6" name="Footer Placeholder 2">
            <a:extLst>
              <a:ext uri="{FF2B5EF4-FFF2-40B4-BE49-F238E27FC236}">
                <a16:creationId xmlns:a16="http://schemas.microsoft.com/office/drawing/2014/main" id="{0403ABF3-01BF-7E48-A833-C588B67CD460}"/>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2510576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Rejection of Data</a:t>
            </a:r>
          </a:p>
        </p:txBody>
      </p:sp>
      <p:sp>
        <p:nvSpPr>
          <p:cNvPr id="3" name="Content Placeholder 2"/>
          <p:cNvSpPr>
            <a:spLocks noGrp="1"/>
          </p:cNvSpPr>
          <p:nvPr>
            <p:ph idx="1"/>
          </p:nvPr>
        </p:nvSpPr>
        <p:spPr>
          <a:xfrm>
            <a:off x="0" y="641384"/>
            <a:ext cx="9144000" cy="6216616"/>
          </a:xfrm>
        </p:spPr>
        <p:txBody>
          <a:bodyPr>
            <a:noAutofit/>
          </a:bodyPr>
          <a:lstStyle/>
          <a:p>
            <a:r>
              <a:rPr lang="en-US" sz="2100" dirty="0"/>
              <a:t>Reading: </a:t>
            </a:r>
          </a:p>
          <a:p>
            <a:pPr lvl="1"/>
            <a:r>
              <a:rPr lang="en-US" sz="1900" dirty="0"/>
              <a:t>“An Introduction to Error Analysis,” J.R. Taylor, University Science Books, 1997 Chapter 6.</a:t>
            </a:r>
          </a:p>
          <a:p>
            <a:pPr lvl="1"/>
            <a:r>
              <a:rPr lang="en-US" sz="2100" dirty="0"/>
              <a:t>“Millikan’s Published and Unpublished Data on Oil Drops,” D. Franklin, Historical Studies in the Physical Sciences, 11:2, 185 – 201 (1981)</a:t>
            </a:r>
          </a:p>
          <a:p>
            <a:pPr lvl="1"/>
            <a:r>
              <a:rPr lang="en-US" sz="2100" dirty="0"/>
              <a:t>“In Defense of Robert Andrews Millikan,” D. Goodstein, Engineering and Science 2000 vol. 4 p.30</a:t>
            </a:r>
          </a:p>
          <a:p>
            <a:pPr lvl="1"/>
            <a:r>
              <a:rPr lang="en-US" sz="2100" dirty="0"/>
              <a:t>“My Work with Millikan on the </a:t>
            </a:r>
            <a:r>
              <a:rPr lang="en-US" sz="2100" dirty="0" err="1"/>
              <a:t>Oildrop</a:t>
            </a:r>
            <a:r>
              <a:rPr lang="en-US" sz="2100" dirty="0"/>
              <a:t> Experiment,” H. Fletcher, Physics Today June (1982) p. 43</a:t>
            </a:r>
          </a:p>
          <a:p>
            <a:r>
              <a:rPr lang="en-US" sz="2100" dirty="0" err="1"/>
              <a:t>Chauvenet’s</a:t>
            </a:r>
            <a:r>
              <a:rPr lang="en-US" sz="2100" dirty="0"/>
              <a:t> criterion: “If the suspected number of measurements as least as deviant as the suspect measurement is less than one-half, then the suspect measurement should be rejected. Obviously, the choice of one-half is arbitrary, but it is also reasonable and can be defended.” </a:t>
            </a:r>
          </a:p>
        </p:txBody>
      </p:sp>
      <p:sp>
        <p:nvSpPr>
          <p:cNvPr id="5" name="Slide Number Placeholder 4"/>
          <p:cNvSpPr>
            <a:spLocks noGrp="1"/>
          </p:cNvSpPr>
          <p:nvPr>
            <p:ph type="sldNum" sz="quarter" idx="12"/>
          </p:nvPr>
        </p:nvSpPr>
        <p:spPr/>
        <p:txBody>
          <a:bodyPr/>
          <a:lstStyle/>
          <a:p>
            <a:fld id="{7F5CE407-6216-4202-80E4-A30DC2F709B2}" type="slidenum">
              <a:rPr lang="en-US" smtClean="0"/>
              <a:t>37</a:t>
            </a:fld>
            <a:endParaRPr lang="en-US" dirty="0"/>
          </a:p>
        </p:txBody>
      </p:sp>
      <p:sp>
        <p:nvSpPr>
          <p:cNvPr id="6" name="Footer Placeholder 2">
            <a:extLst>
              <a:ext uri="{FF2B5EF4-FFF2-40B4-BE49-F238E27FC236}">
                <a16:creationId xmlns:a16="http://schemas.microsoft.com/office/drawing/2014/main" id="{F446A187-8CC8-3D4A-8675-195FF76A28B5}"/>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31766979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Millikan Oil Drop Experiment</a:t>
            </a:r>
          </a:p>
        </p:txBody>
      </p:sp>
      <p:sp>
        <p:nvSpPr>
          <p:cNvPr id="3" name="Content Placeholder 2"/>
          <p:cNvSpPr>
            <a:spLocks noGrp="1"/>
          </p:cNvSpPr>
          <p:nvPr>
            <p:ph idx="1"/>
          </p:nvPr>
        </p:nvSpPr>
        <p:spPr>
          <a:xfrm>
            <a:off x="0" y="641384"/>
            <a:ext cx="9144000" cy="6216616"/>
          </a:xfrm>
        </p:spPr>
        <p:txBody>
          <a:bodyPr>
            <a:noAutofit/>
          </a:bodyPr>
          <a:lstStyle/>
          <a:p>
            <a:r>
              <a:rPr lang="en-US" sz="1800" dirty="0"/>
              <a:t>“Millikan’s Published and Unpublished Data on Oil Drops,” D. Franklin, Historical Studies in the Physical Sciences, 11:2, 185 – 201 (1981)</a:t>
            </a:r>
          </a:p>
          <a:p>
            <a:pPr lvl="1"/>
            <a:r>
              <a:rPr lang="en-US" sz="1800" dirty="0"/>
              <a:t>“In presenting his final results in 1913, Millikan stated that the 58 drops under discussion had provided his entire set of data. ‘It is to be remarked, too, that this is not a selective set of drops but represents all of the drops experimented upon during 60 consecutive days during which time the apparatus was taken down several times and set up anew.’ “</a:t>
            </a:r>
          </a:p>
          <a:p>
            <a:pPr lvl="1"/>
            <a:r>
              <a:rPr lang="en-US" sz="1800" dirty="0"/>
              <a:t>Basic accusation is that Millikan’s goal was to show that the uncertainty in his method was smaller than for what other did, so he threw out drops that gave divergent results, and selectively analyzed the drops kept.</a:t>
            </a:r>
          </a:p>
          <a:p>
            <a:pPr lvl="1"/>
            <a:r>
              <a:rPr lang="en-US" sz="1800" dirty="0"/>
              <a:t>Indeed, if the thrown out drops are included, the average stays within errors but the spread is smaller. </a:t>
            </a:r>
          </a:p>
          <a:p>
            <a:r>
              <a:rPr lang="en-US" sz="1800" dirty="0"/>
              <a:t>D. Goodstein: </a:t>
            </a:r>
          </a:p>
          <a:p>
            <a:pPr lvl="1"/>
            <a:r>
              <a:rPr lang="en-US" sz="1800" dirty="0"/>
              <a:t>Millikan was referring not to the drops kept for e but for  for </a:t>
            </a:r>
            <a:r>
              <a:rPr lang="en-US" sz="1800" dirty="0" err="1"/>
              <a:t>Stokes’s</a:t>
            </a:r>
            <a:r>
              <a:rPr lang="en-US" sz="1800" dirty="0"/>
              <a:t> Law.</a:t>
            </a:r>
          </a:p>
          <a:p>
            <a:pPr lvl="1"/>
            <a:r>
              <a:rPr lang="en-US" sz="1800" dirty="0"/>
              <a:t>Millikan threw out other drops because as an experimenter who knew his apparatus, he knew what to trust.</a:t>
            </a:r>
          </a:p>
          <a:p>
            <a:r>
              <a:rPr lang="en-US" sz="2300" dirty="0"/>
              <a:t> </a:t>
            </a:r>
          </a:p>
          <a:p>
            <a:pPr lvl="1"/>
            <a:endParaRPr lang="en-US" sz="21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38</a:t>
            </a:fld>
            <a:endParaRPr lang="en-US" dirty="0"/>
          </a:p>
        </p:txBody>
      </p:sp>
      <p:sp>
        <p:nvSpPr>
          <p:cNvPr id="6" name="Footer Placeholder 2">
            <a:extLst>
              <a:ext uri="{FF2B5EF4-FFF2-40B4-BE49-F238E27FC236}">
                <a16:creationId xmlns:a16="http://schemas.microsoft.com/office/drawing/2014/main" id="{848D5270-50D6-BA4C-9E8F-F75C15E4AE19}"/>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3400638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8219"/>
            <a:ext cx="9144000" cy="640752"/>
          </a:xfrm>
        </p:spPr>
        <p:txBody>
          <a:bodyPr/>
          <a:lstStyle/>
          <a:p>
            <a:r>
              <a:rPr lang="en-US" sz="3600" dirty="0"/>
              <a:t>Example 6: publication bias and p hacking</a:t>
            </a:r>
          </a:p>
        </p:txBody>
      </p:sp>
      <p:sp>
        <p:nvSpPr>
          <p:cNvPr id="5" name="Slide Number Placeholder 4"/>
          <p:cNvSpPr>
            <a:spLocks noGrp="1"/>
          </p:cNvSpPr>
          <p:nvPr>
            <p:ph type="sldNum" sz="quarter" idx="12"/>
          </p:nvPr>
        </p:nvSpPr>
        <p:spPr/>
        <p:txBody>
          <a:bodyPr/>
          <a:lstStyle/>
          <a:p>
            <a:fld id="{7F5CE407-6216-4202-80E4-A30DC2F709B2}" type="slidenum">
              <a:rPr lang="en-US" smtClean="0"/>
              <a:t>39</a:t>
            </a:fld>
            <a:endParaRPr lang="en-US" dirty="0"/>
          </a:p>
        </p:txBody>
      </p:sp>
      <p:sp>
        <p:nvSpPr>
          <p:cNvPr id="6" name="Footer Placeholder 2">
            <a:extLst>
              <a:ext uri="{FF2B5EF4-FFF2-40B4-BE49-F238E27FC236}">
                <a16:creationId xmlns:a16="http://schemas.microsoft.com/office/drawing/2014/main" id="{0403ABF3-01BF-7E48-A833-C588B67CD460}"/>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798702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228600" y="76200"/>
            <a:ext cx="8458200" cy="838200"/>
          </a:xfrm>
        </p:spPr>
        <p:txBody>
          <a:bodyPr/>
          <a:lstStyle/>
          <a:p>
            <a:pPr eaLnBrk="1" hangingPunct="1"/>
            <a:r>
              <a:rPr lang="en-US" sz="3600" dirty="0">
                <a:latin typeface="Arial Narrow" charset="0"/>
              </a:rPr>
              <a:t>Hypothesis Testing</a:t>
            </a:r>
          </a:p>
        </p:txBody>
      </p:sp>
      <p:sp>
        <p:nvSpPr>
          <p:cNvPr id="77826" name="Rectangle 3"/>
          <p:cNvSpPr>
            <a:spLocks noGrp="1" noChangeArrowheads="1"/>
          </p:cNvSpPr>
          <p:nvPr>
            <p:ph type="body" idx="1"/>
          </p:nvPr>
        </p:nvSpPr>
        <p:spPr>
          <a:xfrm>
            <a:off x="0" y="990600"/>
            <a:ext cx="9144000" cy="5867400"/>
          </a:xfrm>
        </p:spPr>
        <p:txBody>
          <a:bodyPr/>
          <a:lstStyle/>
          <a:p>
            <a:pPr eaLnBrk="1" hangingPunct="1"/>
            <a:r>
              <a:rPr lang="en-US" sz="2400" dirty="0">
                <a:latin typeface="Arial" charset="0"/>
              </a:rPr>
              <a:t>Question:</a:t>
            </a:r>
          </a:p>
          <a:p>
            <a:pPr lvl="1" eaLnBrk="1" hangingPunct="1"/>
            <a:r>
              <a:rPr lang="en-US" sz="2200" dirty="0">
                <a:latin typeface="Arial" charset="0"/>
              </a:rPr>
              <a:t>A theory predicts a measurement should give 7  </a:t>
            </a:r>
          </a:p>
          <a:p>
            <a:pPr lvl="1" eaLnBrk="1" hangingPunct="1"/>
            <a:r>
              <a:rPr lang="en-US" dirty="0">
                <a:latin typeface="Arial" charset="0"/>
              </a:rPr>
              <a:t>M</a:t>
            </a:r>
            <a:r>
              <a:rPr lang="en-US" sz="2200" dirty="0">
                <a:latin typeface="Arial" charset="0"/>
              </a:rPr>
              <a:t>easurement gives 6</a:t>
            </a:r>
          </a:p>
          <a:p>
            <a:pPr lvl="1" eaLnBrk="1" hangingPunct="1"/>
            <a:r>
              <a:rPr lang="en-US" sz="2200" dirty="0">
                <a:latin typeface="Arial" charset="0"/>
              </a:rPr>
              <a:t>What can we say about the theory from the measurement?</a:t>
            </a:r>
          </a:p>
          <a:p>
            <a:pPr lvl="1" eaLnBrk="1" hangingPunct="1"/>
            <a:endParaRPr lang="en-US" sz="2200" dirty="0">
              <a:latin typeface="Arial" charset="0"/>
            </a:endParaRPr>
          </a:p>
        </p:txBody>
      </p:sp>
      <p:sp>
        <p:nvSpPr>
          <p:cNvPr id="5" name="Footer Placeholder 2">
            <a:extLst>
              <a:ext uri="{FF2B5EF4-FFF2-40B4-BE49-F238E27FC236}">
                <a16:creationId xmlns:a16="http://schemas.microsoft.com/office/drawing/2014/main" id="{16B3694D-B93A-E940-8D33-B440A5669A60}"/>
              </a:ext>
            </a:extLst>
          </p:cNvPr>
          <p:cNvSpPr>
            <a:spLocks noGrp="1"/>
          </p:cNvSpPr>
          <p:nvPr>
            <p:ph type="ftr" sz="quarter" idx="11"/>
          </p:nvPr>
        </p:nvSpPr>
        <p:spPr>
          <a:xfrm>
            <a:off x="264459" y="6275668"/>
            <a:ext cx="1667084" cy="365125"/>
          </a:xfrm>
        </p:spPr>
        <p:txBody>
          <a:bodyPr/>
          <a:lstStyle/>
          <a:p>
            <a:r>
              <a:rPr lang="en-US" dirty="0"/>
              <a:t>BNL June 2019</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Publication Bias and p hacking</a:t>
            </a:r>
          </a:p>
        </p:txBody>
      </p:sp>
      <p:sp>
        <p:nvSpPr>
          <p:cNvPr id="3" name="Content Placeholder 2"/>
          <p:cNvSpPr>
            <a:spLocks noGrp="1"/>
          </p:cNvSpPr>
          <p:nvPr>
            <p:ph idx="1"/>
          </p:nvPr>
        </p:nvSpPr>
        <p:spPr>
          <a:xfrm>
            <a:off x="0" y="641384"/>
            <a:ext cx="9144000" cy="6216616"/>
          </a:xfrm>
        </p:spPr>
        <p:txBody>
          <a:bodyPr>
            <a:noAutofit/>
          </a:bodyPr>
          <a:lstStyle/>
          <a:p>
            <a:pPr marL="0" indent="0">
              <a:buNone/>
            </a:pPr>
            <a:r>
              <a:rPr lang="en-US" sz="2100" dirty="0"/>
              <a:t>Publication Bias:</a:t>
            </a:r>
          </a:p>
          <a:p>
            <a:r>
              <a:rPr lang="en-US" sz="2100" dirty="0"/>
              <a:t>An experiment not showing a new result will rarely be interesting enough to publish.</a:t>
            </a:r>
          </a:p>
          <a:p>
            <a:r>
              <a:rPr lang="en-US" sz="2100" dirty="0"/>
              <a:t>What fraction of experiments conducted wind up finding something new?</a:t>
            </a:r>
          </a:p>
          <a:p>
            <a:r>
              <a:rPr lang="en-US" sz="2100" dirty="0"/>
              <a:t>If the criterion for rejecting the null hypothesis is p&lt;0.1, then 10% of conducted experiments will reject the null hypothesis when if it is correct. </a:t>
            </a:r>
          </a:p>
          <a:p>
            <a:pPr marL="0" indent="0">
              <a:buNone/>
            </a:pPr>
            <a:r>
              <a:rPr lang="en-US" sz="2100" dirty="0"/>
              <a:t>p hacking:</a:t>
            </a:r>
          </a:p>
          <a:p>
            <a:r>
              <a:rPr lang="en-US" sz="2100" dirty="0"/>
              <a:t>A single experiment can ask 10 different questions and on average 1 of these will have a p value &lt;0.1</a:t>
            </a:r>
          </a:p>
        </p:txBody>
      </p:sp>
      <p:sp>
        <p:nvSpPr>
          <p:cNvPr id="5" name="Slide Number Placeholder 4"/>
          <p:cNvSpPr>
            <a:spLocks noGrp="1"/>
          </p:cNvSpPr>
          <p:nvPr>
            <p:ph type="sldNum" sz="quarter" idx="12"/>
          </p:nvPr>
        </p:nvSpPr>
        <p:spPr/>
        <p:txBody>
          <a:bodyPr/>
          <a:lstStyle/>
          <a:p>
            <a:fld id="{7F5CE407-6216-4202-80E4-A30DC2F709B2}" type="slidenum">
              <a:rPr lang="en-US" smtClean="0"/>
              <a:t>40</a:t>
            </a:fld>
            <a:endParaRPr lang="en-US" dirty="0"/>
          </a:p>
        </p:txBody>
      </p:sp>
      <p:sp>
        <p:nvSpPr>
          <p:cNvPr id="6" name="Footer Placeholder 2">
            <a:extLst>
              <a:ext uri="{FF2B5EF4-FFF2-40B4-BE49-F238E27FC236}">
                <a16:creationId xmlns:a16="http://schemas.microsoft.com/office/drawing/2014/main" id="{F446A187-8CC8-3D4A-8675-195FF76A28B5}"/>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1628992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2" y="632"/>
            <a:ext cx="9053288" cy="640752"/>
          </a:xfrm>
        </p:spPr>
        <p:txBody>
          <a:bodyPr/>
          <a:lstStyle/>
          <a:p>
            <a:r>
              <a:rPr lang="en-US" sz="3600" dirty="0"/>
              <a:t>Disclaimer</a:t>
            </a:r>
          </a:p>
        </p:txBody>
      </p:sp>
      <p:sp>
        <p:nvSpPr>
          <p:cNvPr id="3" name="Content Placeholder 2"/>
          <p:cNvSpPr>
            <a:spLocks noGrp="1"/>
          </p:cNvSpPr>
          <p:nvPr>
            <p:ph idx="1"/>
          </p:nvPr>
        </p:nvSpPr>
        <p:spPr>
          <a:xfrm>
            <a:off x="0" y="641384"/>
            <a:ext cx="9144000" cy="6189881"/>
          </a:xfrm>
        </p:spPr>
        <p:txBody>
          <a:bodyPr>
            <a:noAutofit/>
          </a:bodyPr>
          <a:lstStyle/>
          <a:p>
            <a:r>
              <a:rPr lang="en-US" sz="2800" dirty="0"/>
              <a:t>Please don’t confuse this as attacking all the use of statistics in of science. </a:t>
            </a:r>
          </a:p>
          <a:p>
            <a:r>
              <a:rPr lang="en-US" sz="2800" dirty="0"/>
              <a:t>The point here is that it is very easy to get things wrong.  So if you read about something that you think makes no sense, you may be right.</a:t>
            </a:r>
          </a:p>
          <a:p>
            <a:r>
              <a:rPr lang="en-US" sz="2800" dirty="0"/>
              <a:t>And avoid believing the result you prefer just because you prefer it. </a:t>
            </a:r>
          </a:p>
          <a:p>
            <a:endParaRPr lang="en-US" sz="28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sz="2300" dirty="0"/>
          </a:p>
          <a:p>
            <a:endParaRPr lang="en-US"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t>41</a:t>
            </a:fld>
            <a:endParaRPr lang="en-US" dirty="0"/>
          </a:p>
        </p:txBody>
      </p:sp>
      <p:sp>
        <p:nvSpPr>
          <p:cNvPr id="6" name="Footer Placeholder 2">
            <a:extLst>
              <a:ext uri="{FF2B5EF4-FFF2-40B4-BE49-F238E27FC236}">
                <a16:creationId xmlns:a16="http://schemas.microsoft.com/office/drawing/2014/main" id="{0403ABF3-01BF-7E48-A833-C588B67CD460}"/>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382515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228600" y="76200"/>
            <a:ext cx="8458200" cy="838200"/>
          </a:xfrm>
        </p:spPr>
        <p:txBody>
          <a:bodyPr/>
          <a:lstStyle/>
          <a:p>
            <a:pPr eaLnBrk="1" hangingPunct="1"/>
            <a:r>
              <a:rPr lang="en-US" sz="3600" dirty="0">
                <a:latin typeface="Arial Narrow" charset="0"/>
              </a:rPr>
              <a:t>Hypothesis Testing</a:t>
            </a:r>
          </a:p>
        </p:txBody>
      </p:sp>
      <p:sp>
        <p:nvSpPr>
          <p:cNvPr id="77826" name="Rectangle 3"/>
          <p:cNvSpPr>
            <a:spLocks noGrp="1" noChangeArrowheads="1"/>
          </p:cNvSpPr>
          <p:nvPr>
            <p:ph type="body" idx="1"/>
          </p:nvPr>
        </p:nvSpPr>
        <p:spPr>
          <a:xfrm>
            <a:off x="0" y="990600"/>
            <a:ext cx="9144000" cy="5867400"/>
          </a:xfrm>
        </p:spPr>
        <p:txBody>
          <a:bodyPr/>
          <a:lstStyle/>
          <a:p>
            <a:pPr eaLnBrk="1" hangingPunct="1"/>
            <a:r>
              <a:rPr lang="en-US" sz="2400" dirty="0">
                <a:latin typeface="Arial" charset="0"/>
              </a:rPr>
              <a:t>Question:</a:t>
            </a:r>
          </a:p>
          <a:p>
            <a:pPr lvl="1" eaLnBrk="1" hangingPunct="1"/>
            <a:r>
              <a:rPr lang="en-US" sz="2200" dirty="0">
                <a:latin typeface="Arial" charset="0"/>
              </a:rPr>
              <a:t>A theory predicts a measurement should give 7  </a:t>
            </a:r>
          </a:p>
          <a:p>
            <a:pPr lvl="1" eaLnBrk="1" hangingPunct="1"/>
            <a:r>
              <a:rPr lang="en-US" dirty="0">
                <a:latin typeface="Arial" charset="0"/>
              </a:rPr>
              <a:t>M</a:t>
            </a:r>
            <a:r>
              <a:rPr lang="en-US" sz="2200" dirty="0">
                <a:latin typeface="Arial" charset="0"/>
              </a:rPr>
              <a:t>easurement gives 6</a:t>
            </a:r>
          </a:p>
          <a:p>
            <a:pPr lvl="1" eaLnBrk="1" hangingPunct="1"/>
            <a:r>
              <a:rPr lang="en-US" sz="2200" dirty="0">
                <a:latin typeface="Arial" charset="0"/>
              </a:rPr>
              <a:t>What can we say about the theory from the measurement?</a:t>
            </a:r>
          </a:p>
          <a:p>
            <a:r>
              <a:rPr lang="en-US" dirty="0">
                <a:latin typeface="Arial" charset="0"/>
              </a:rPr>
              <a:t>Question:</a:t>
            </a:r>
          </a:p>
          <a:p>
            <a:pPr lvl="1"/>
            <a:r>
              <a:rPr lang="en-US" dirty="0">
                <a:latin typeface="Arial" charset="0"/>
              </a:rPr>
              <a:t>A theory predicts a measurement should give 2.00233183714 </a:t>
            </a:r>
          </a:p>
          <a:p>
            <a:pPr lvl="1"/>
            <a:r>
              <a:rPr lang="en-US" dirty="0">
                <a:latin typeface="Arial" charset="0"/>
              </a:rPr>
              <a:t>Measurement gives 2.00233184160</a:t>
            </a:r>
          </a:p>
          <a:p>
            <a:pPr lvl="1"/>
            <a:r>
              <a:rPr lang="en-US" dirty="0">
                <a:latin typeface="Arial" charset="0"/>
              </a:rPr>
              <a:t>What can we say about the theory from the measurement?</a:t>
            </a:r>
          </a:p>
          <a:p>
            <a:pPr lvl="1" eaLnBrk="1" hangingPunct="1"/>
            <a:endParaRPr lang="en-US" sz="2200" dirty="0">
              <a:latin typeface="Arial" charset="0"/>
            </a:endParaRPr>
          </a:p>
        </p:txBody>
      </p:sp>
      <p:sp>
        <p:nvSpPr>
          <p:cNvPr id="4" name="Footer Placeholder 2">
            <a:extLst>
              <a:ext uri="{FF2B5EF4-FFF2-40B4-BE49-F238E27FC236}">
                <a16:creationId xmlns:a16="http://schemas.microsoft.com/office/drawing/2014/main" id="{B913B563-4BDE-7F49-A472-AC667F658ACF}"/>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94152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228600" y="76200"/>
            <a:ext cx="8458200" cy="838200"/>
          </a:xfrm>
        </p:spPr>
        <p:txBody>
          <a:bodyPr/>
          <a:lstStyle/>
          <a:p>
            <a:pPr eaLnBrk="1" hangingPunct="1"/>
            <a:r>
              <a:rPr lang="en-US" sz="3600" dirty="0">
                <a:latin typeface="Arial Narrow" charset="0"/>
              </a:rPr>
              <a:t>Hypothesis Testing</a:t>
            </a:r>
          </a:p>
        </p:txBody>
      </p:sp>
      <p:sp>
        <p:nvSpPr>
          <p:cNvPr id="77826" name="Rectangle 3"/>
          <p:cNvSpPr>
            <a:spLocks noGrp="1" noChangeArrowheads="1"/>
          </p:cNvSpPr>
          <p:nvPr>
            <p:ph type="body" idx="1"/>
          </p:nvPr>
        </p:nvSpPr>
        <p:spPr>
          <a:xfrm>
            <a:off x="0" y="990600"/>
            <a:ext cx="9144000" cy="5867400"/>
          </a:xfrm>
        </p:spPr>
        <p:txBody>
          <a:bodyPr>
            <a:normAutofit lnSpcReduction="10000"/>
          </a:bodyPr>
          <a:lstStyle/>
          <a:p>
            <a:pPr eaLnBrk="1" hangingPunct="1"/>
            <a:r>
              <a:rPr lang="en-US" sz="2000" dirty="0">
                <a:latin typeface="Arial" panose="020B0604020202020204" pitchFamily="34" charset="0"/>
                <a:cs typeface="Arial" panose="020B0604020202020204" pitchFamily="34" charset="0"/>
              </a:rPr>
              <a:t>Problem:</a:t>
            </a:r>
          </a:p>
          <a:p>
            <a:pPr lvl="1" eaLnBrk="1" hangingPunct="1"/>
            <a:r>
              <a:rPr lang="en-US" sz="2000" dirty="0">
                <a:latin typeface="Arial" panose="020B0604020202020204" pitchFamily="34" charset="0"/>
                <a:cs typeface="Arial" panose="020B0604020202020204" pitchFamily="34" charset="0"/>
              </a:rPr>
              <a:t>A theory predicts a measurement should give 7  </a:t>
            </a:r>
          </a:p>
          <a:p>
            <a:pPr lvl="1" eaLnBrk="1" hangingPunct="1"/>
            <a:r>
              <a:rPr lang="en-US" sz="2000" dirty="0">
                <a:latin typeface="Arial" panose="020B0604020202020204" pitchFamily="34" charset="0"/>
                <a:cs typeface="Arial" panose="020B0604020202020204" pitchFamily="34" charset="0"/>
              </a:rPr>
              <a:t>Measurement gives 6</a:t>
            </a:r>
          </a:p>
          <a:p>
            <a:pPr lvl="1" eaLnBrk="1" hangingPunct="1"/>
            <a:r>
              <a:rPr lang="en-US" sz="2000" dirty="0">
                <a:latin typeface="Arial" panose="020B0604020202020204" pitchFamily="34" charset="0"/>
                <a:cs typeface="Arial" panose="020B0604020202020204" pitchFamily="34" charset="0"/>
              </a:rPr>
              <a:t>What can we say about the theory from the measurement?</a:t>
            </a:r>
          </a:p>
          <a:p>
            <a:r>
              <a:rPr lang="en-US" sz="2000" dirty="0">
                <a:latin typeface="Arial" panose="020B0604020202020204" pitchFamily="34" charset="0"/>
                <a:cs typeface="Arial" panose="020B0604020202020204" pitchFamily="34" charset="0"/>
              </a:rPr>
              <a:t>Problem:</a:t>
            </a:r>
          </a:p>
          <a:p>
            <a:pPr lvl="1"/>
            <a:r>
              <a:rPr lang="en-US" sz="2000" dirty="0">
                <a:latin typeface="Arial" panose="020B0604020202020204" pitchFamily="34" charset="0"/>
                <a:cs typeface="Arial" panose="020B0604020202020204" pitchFamily="34" charset="0"/>
              </a:rPr>
              <a:t>A theory predicts a measurement should give 2.00233183714 </a:t>
            </a:r>
          </a:p>
          <a:p>
            <a:pPr lvl="1"/>
            <a:r>
              <a:rPr lang="en-US" sz="2000" dirty="0">
                <a:latin typeface="Arial" panose="020B0604020202020204" pitchFamily="34" charset="0"/>
                <a:cs typeface="Arial" panose="020B0604020202020204" pitchFamily="34" charset="0"/>
              </a:rPr>
              <a:t>Measurement gives 2.00233184160</a:t>
            </a:r>
          </a:p>
          <a:p>
            <a:pPr lvl="1"/>
            <a:r>
              <a:rPr lang="en-US" sz="2000" dirty="0">
                <a:latin typeface="Arial" panose="020B0604020202020204" pitchFamily="34" charset="0"/>
                <a:cs typeface="Arial" panose="020B0604020202020204" pitchFamily="34" charset="0"/>
              </a:rPr>
              <a:t>What can we say about the theory from the measurement?</a:t>
            </a:r>
          </a:p>
          <a:p>
            <a:r>
              <a:rPr lang="en-US" sz="2000" dirty="0" err="1">
                <a:latin typeface="Arial" panose="020B0604020202020204" pitchFamily="34" charset="0"/>
                <a:cs typeface="Arial" panose="020B0604020202020204" pitchFamily="34" charset="0"/>
              </a:rPr>
              <a:t>Tycho</a:t>
            </a:r>
            <a:r>
              <a:rPr lang="en-US" sz="2000" dirty="0">
                <a:latin typeface="Arial" panose="020B0604020202020204" pitchFamily="34" charset="0"/>
                <a:cs typeface="Arial" panose="020B0604020202020204" pitchFamily="34" charset="0"/>
              </a:rPr>
              <a:t> Brahe: “In addition to making observations of unprecedented accuracy, </a:t>
            </a:r>
            <a:r>
              <a:rPr lang="en-US" sz="2000" dirty="0" err="1">
                <a:latin typeface="Arial" panose="020B0604020202020204" pitchFamily="34" charset="0"/>
                <a:cs typeface="Arial" panose="020B0604020202020204" pitchFamily="34" charset="0"/>
              </a:rPr>
              <a:t>Tycho</a:t>
            </a:r>
            <a:r>
              <a:rPr lang="en-US" sz="2000" dirty="0">
                <a:latin typeface="Arial" panose="020B0604020202020204" pitchFamily="34" charset="0"/>
                <a:cs typeface="Arial" panose="020B0604020202020204" pitchFamily="34" charset="0"/>
              </a:rPr>
              <a:t> also developed the concept of attaching an uncertainty to each of his measurements” </a:t>
            </a:r>
            <a:r>
              <a:rPr lang="en-US" sz="2000" dirty="0">
                <a:latin typeface="Arial" panose="020B0604020202020204" pitchFamily="34" charset="0"/>
                <a:cs typeface="Arial" panose="020B0604020202020204" pitchFamily="34" charset="0"/>
                <a:hlinkClick r:id="rId2"/>
              </a:rPr>
              <a:t>http://ircamera.as.arizona.edu/NatSci102/NatSci102/lectures/tycho.htm</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One cannot really make a statement about agreement or disagreement between measurement and theory or between measurements  without knowing the uncertainties.</a:t>
            </a:r>
          </a:p>
        </p:txBody>
      </p:sp>
    </p:spTree>
    <p:extLst>
      <p:ext uri="{BB962C8B-B14F-4D97-AF65-F5344CB8AC3E}">
        <p14:creationId xmlns:p14="http://schemas.microsoft.com/office/powerpoint/2010/main" val="1230421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1769533" y="0"/>
            <a:ext cx="4953000" cy="990600"/>
          </a:xfrm>
        </p:spPr>
        <p:txBody>
          <a:bodyPr/>
          <a:lstStyle/>
          <a:p>
            <a:pPr eaLnBrk="1" hangingPunct="1"/>
            <a:r>
              <a:rPr lang="en-US" dirty="0">
                <a:latin typeface="Arial Narrow" charset="0"/>
              </a:rPr>
              <a:t> g-2</a:t>
            </a:r>
          </a:p>
        </p:txBody>
      </p:sp>
      <p:sp>
        <p:nvSpPr>
          <p:cNvPr id="78850" name="Rectangle 3"/>
          <p:cNvSpPr>
            <a:spLocks noGrp="1" noChangeArrowheads="1"/>
          </p:cNvSpPr>
          <p:nvPr>
            <p:ph type="body" idx="1"/>
          </p:nvPr>
        </p:nvSpPr>
        <p:spPr>
          <a:xfrm>
            <a:off x="0" y="990600"/>
            <a:ext cx="9144000" cy="5867399"/>
          </a:xfrm>
        </p:spPr>
        <p:txBody>
          <a:bodyPr>
            <a:normAutofit/>
          </a:bodyPr>
          <a:lstStyle/>
          <a:p>
            <a:pPr eaLnBrk="1" hangingPunct="1">
              <a:lnSpc>
                <a:spcPct val="90000"/>
              </a:lnSpc>
            </a:pPr>
            <a:r>
              <a:rPr lang="en-US" sz="2400" dirty="0">
                <a:latin typeface="Arial" charset="0"/>
              </a:rPr>
              <a:t>The second example above came from the “g-2” experiment</a:t>
            </a:r>
          </a:p>
          <a:p>
            <a:pPr eaLnBrk="1" hangingPunct="1">
              <a:lnSpc>
                <a:spcPct val="90000"/>
              </a:lnSpc>
            </a:pPr>
            <a:r>
              <a:rPr lang="en-US" sz="2400" dirty="0">
                <a:latin typeface="Arial" charset="0"/>
              </a:rPr>
              <a:t>G.W. Bennett </a:t>
            </a:r>
            <a:r>
              <a:rPr lang="en-US" sz="2400" dirty="0" err="1">
                <a:latin typeface="Arial" charset="0"/>
              </a:rPr>
              <a:t>et.al</a:t>
            </a:r>
            <a:r>
              <a:rPr lang="en-US" sz="2400" dirty="0">
                <a:latin typeface="Arial" charset="0"/>
              </a:rPr>
              <a:t>., Phys. Rev. D73, 072003 (2006) </a:t>
            </a:r>
          </a:p>
          <a:p>
            <a:pPr lvl="1" eaLnBrk="1" hangingPunct="1">
              <a:lnSpc>
                <a:spcPct val="90000"/>
              </a:lnSpc>
            </a:pPr>
            <a:r>
              <a:rPr lang="en-US" sz="2200" dirty="0" err="1">
                <a:latin typeface="Arial" charset="0"/>
              </a:rPr>
              <a:t>Exper</a:t>
            </a:r>
            <a:r>
              <a:rPr lang="en-US" sz="2200" dirty="0">
                <a:latin typeface="Arial" charset="0"/>
              </a:rPr>
              <a:t>.    (g-2)/2:  0.00116592080 (</a:t>
            </a:r>
            <a:r>
              <a:rPr lang="en-US" sz="2200" dirty="0">
                <a:latin typeface="Arial" charset="0"/>
                <a:cs typeface="Arial" charset="0"/>
              </a:rPr>
              <a:t>±</a:t>
            </a:r>
            <a:r>
              <a:rPr lang="en-US" sz="2200" dirty="0">
                <a:latin typeface="Arial" charset="0"/>
              </a:rPr>
              <a:t> 54 </a:t>
            </a:r>
            <a:r>
              <a:rPr lang="en-US" sz="2200" dirty="0">
                <a:latin typeface="Arial" charset="0"/>
                <a:cs typeface="Arial" charset="0"/>
              </a:rPr>
              <a:t>±</a:t>
            </a:r>
            <a:r>
              <a:rPr lang="en-US" sz="2200" dirty="0">
                <a:latin typeface="Arial" charset="0"/>
              </a:rPr>
              <a:t>33) = </a:t>
            </a:r>
            <a:r>
              <a:rPr lang="en-US" sz="2200" dirty="0">
                <a:latin typeface="Arial" charset="0"/>
                <a:cs typeface="Arial" charset="0"/>
              </a:rPr>
              <a:t>± 0.000000000</a:t>
            </a:r>
            <a:r>
              <a:rPr lang="en-US" sz="2200" dirty="0">
                <a:latin typeface="Arial" charset="0"/>
              </a:rPr>
              <a:t>63 </a:t>
            </a:r>
          </a:p>
          <a:p>
            <a:pPr lvl="1" eaLnBrk="1" hangingPunct="1">
              <a:lnSpc>
                <a:spcPct val="90000"/>
              </a:lnSpc>
            </a:pPr>
            <a:r>
              <a:rPr lang="en-US" sz="2200" dirty="0">
                <a:latin typeface="Arial" charset="0"/>
              </a:rPr>
              <a:t>Standard Model:  0.00116591857 </a:t>
            </a:r>
            <a:r>
              <a:rPr lang="en-US" sz="2200" dirty="0">
                <a:latin typeface="Arial" charset="0"/>
                <a:cs typeface="Arial" charset="0"/>
              </a:rPr>
              <a:t>±</a:t>
            </a:r>
            <a:r>
              <a:rPr lang="en-US" sz="2200" dirty="0">
                <a:latin typeface="Arial" charset="0"/>
              </a:rPr>
              <a:t> 0.00000000080</a:t>
            </a:r>
          </a:p>
          <a:p>
            <a:pPr marL="349250" lvl="1" indent="0" eaLnBrk="1" hangingPunct="1">
              <a:lnSpc>
                <a:spcPct val="90000"/>
              </a:lnSpc>
              <a:buNone/>
            </a:pPr>
            <a:r>
              <a:rPr lang="en-US" sz="2200" dirty="0">
                <a:latin typeface="Arial" charset="0"/>
              </a:rPr>
              <a:t>                                 </a:t>
            </a:r>
            <a:r>
              <a:rPr lang="en-US" dirty="0">
                <a:latin typeface="Arial" charset="0"/>
              </a:rPr>
              <a:t>(</a:t>
            </a:r>
            <a:r>
              <a:rPr lang="en-US" sz="2200" dirty="0">
                <a:latin typeface="Arial" charset="0"/>
              </a:rPr>
              <a:t>0.00116591820 </a:t>
            </a:r>
            <a:r>
              <a:rPr lang="en-US" sz="2200" dirty="0">
                <a:latin typeface="Arial" charset="0"/>
                <a:cs typeface="Arial" charset="0"/>
              </a:rPr>
              <a:t>±</a:t>
            </a:r>
            <a:r>
              <a:rPr lang="en-US" sz="2200" dirty="0">
                <a:latin typeface="Arial" charset="0"/>
              </a:rPr>
              <a:t> 0.00000000073)</a:t>
            </a:r>
          </a:p>
          <a:p>
            <a:pPr marL="349250" lvl="1" indent="0" eaLnBrk="1" hangingPunct="1">
              <a:lnSpc>
                <a:spcPct val="90000"/>
              </a:lnSpc>
              <a:buNone/>
            </a:pPr>
            <a:r>
              <a:rPr lang="en-US" dirty="0">
                <a:latin typeface="Arial" charset="0"/>
              </a:rPr>
              <a:t>    Experiment – Theory = 0.00000000223</a:t>
            </a:r>
          </a:p>
          <a:p>
            <a:pPr marL="349250" lvl="1" indent="0" eaLnBrk="1" hangingPunct="1">
              <a:lnSpc>
                <a:spcPct val="90000"/>
              </a:lnSpc>
              <a:buNone/>
            </a:pPr>
            <a:r>
              <a:rPr lang="en-US" dirty="0">
                <a:latin typeface="Arial" charset="0"/>
              </a:rPr>
              <a:t>                                          (0.00000000260) </a:t>
            </a:r>
          </a:p>
          <a:p>
            <a:pPr marL="349250" lvl="1" indent="0" eaLnBrk="1" hangingPunct="1">
              <a:lnSpc>
                <a:spcPct val="90000"/>
              </a:lnSpc>
              <a:buNone/>
            </a:pPr>
            <a:endParaRPr lang="en-US" sz="2200" dirty="0">
              <a:latin typeface="Arial" charset="0"/>
            </a:endParaRPr>
          </a:p>
          <a:p>
            <a:pPr marL="349250" lvl="1" indent="0" eaLnBrk="1" hangingPunct="1">
              <a:lnSpc>
                <a:spcPct val="90000"/>
              </a:lnSpc>
              <a:buNone/>
            </a:pPr>
            <a:endParaRPr lang="en-US" sz="2200" dirty="0">
              <a:latin typeface="Arial" charset="0"/>
            </a:endParaRPr>
          </a:p>
        </p:txBody>
      </p:sp>
      <p:sp>
        <p:nvSpPr>
          <p:cNvPr id="4" name="Footer Placeholder 2">
            <a:extLst>
              <a:ext uri="{FF2B5EF4-FFF2-40B4-BE49-F238E27FC236}">
                <a16:creationId xmlns:a16="http://schemas.microsoft.com/office/drawing/2014/main" id="{6CB266E3-6C03-1A4B-9083-37A7A62E477E}"/>
              </a:ext>
            </a:extLst>
          </p:cNvPr>
          <p:cNvSpPr>
            <a:spLocks noGrp="1"/>
          </p:cNvSpPr>
          <p:nvPr>
            <p:ph type="ftr" sz="quarter" idx="11"/>
          </p:nvPr>
        </p:nvSpPr>
        <p:spPr>
          <a:xfrm>
            <a:off x="264459" y="6275668"/>
            <a:ext cx="1667084" cy="365125"/>
          </a:xfrm>
        </p:spPr>
        <p:txBody>
          <a:bodyPr/>
          <a:lstStyle/>
          <a:p>
            <a:r>
              <a:rPr lang="en-US" dirty="0"/>
              <a:t>BNL June 2019</a:t>
            </a:r>
          </a:p>
        </p:txBody>
      </p:sp>
    </p:spTree>
    <p:extLst>
      <p:ext uri="{BB962C8B-B14F-4D97-AF65-F5344CB8AC3E}">
        <p14:creationId xmlns:p14="http://schemas.microsoft.com/office/powerpoint/2010/main" val="316715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0" y="0"/>
            <a:ext cx="9144000" cy="790222"/>
          </a:xfrm>
        </p:spPr>
        <p:txBody>
          <a:bodyPr/>
          <a:lstStyle/>
          <a:p>
            <a:pPr eaLnBrk="1" hangingPunct="1"/>
            <a:r>
              <a:rPr lang="en-US" sz="3600" dirty="0">
                <a:latin typeface="Arial Narrow" charset="0"/>
              </a:rPr>
              <a:t>Quantifying agreement or disagreement</a:t>
            </a:r>
          </a:p>
        </p:txBody>
      </p:sp>
      <p:sp>
        <p:nvSpPr>
          <p:cNvPr id="77826" name="Rectangle 3"/>
          <p:cNvSpPr>
            <a:spLocks noGrp="1" noChangeArrowheads="1"/>
          </p:cNvSpPr>
          <p:nvPr>
            <p:ph type="body" idx="1"/>
          </p:nvPr>
        </p:nvSpPr>
        <p:spPr>
          <a:xfrm>
            <a:off x="0" y="990600"/>
            <a:ext cx="9144000" cy="5867400"/>
          </a:xfrm>
        </p:spPr>
        <p:txBody>
          <a:bodyPr>
            <a:normAutofit fontScale="85000" lnSpcReduction="20000"/>
          </a:bodyPr>
          <a:lstStyle/>
          <a:p>
            <a:r>
              <a:rPr lang="en-US" sz="2800" dirty="0">
                <a:latin typeface="Arial" charset="0"/>
              </a:rPr>
              <a:t>We measure some variable X and get the value x</a:t>
            </a:r>
            <a:r>
              <a:rPr lang="en-US" sz="2800" baseline="-25000" dirty="0">
                <a:latin typeface="Arial" charset="0"/>
              </a:rPr>
              <a:t>M</a:t>
            </a:r>
            <a:r>
              <a:rPr lang="en-US" sz="2800" dirty="0">
                <a:latin typeface="Arial" charset="0"/>
              </a:rPr>
              <a:t>.</a:t>
            </a:r>
          </a:p>
          <a:p>
            <a:r>
              <a:rPr lang="en-US" sz="2800" dirty="0">
                <a:latin typeface="Arial" charset="0"/>
              </a:rPr>
              <a:t>Assume we understand our measurement and its uncertainties well enough to determine the probability density function (pdf) p(x|α) such that if the true value of X is α then the probability of a measurement giving  (x</a:t>
            </a:r>
            <a:r>
              <a:rPr lang="en-US" sz="2800" baseline="-25000" dirty="0">
                <a:latin typeface="Arial" charset="0"/>
              </a:rPr>
              <a:t>M</a:t>
            </a:r>
            <a:r>
              <a:rPr lang="en-US" sz="2800" dirty="0">
                <a:latin typeface="Arial" charset="0"/>
              </a:rPr>
              <a:t>-</a:t>
            </a:r>
            <a:r>
              <a:rPr lang="en-US" sz="2800" dirty="0" err="1">
                <a:latin typeface="Arial" charset="0"/>
              </a:rPr>
              <a:t>δx</a:t>
            </a:r>
            <a:r>
              <a:rPr lang="en-US" sz="2800" dirty="0">
                <a:latin typeface="Arial" charset="0"/>
              </a:rPr>
              <a:t>/2 &lt; x &lt; </a:t>
            </a:r>
            <a:r>
              <a:rPr lang="en-US" sz="2800" dirty="0" err="1">
                <a:latin typeface="Arial" charset="0"/>
              </a:rPr>
              <a:t>x</a:t>
            </a:r>
            <a:r>
              <a:rPr lang="en-US" sz="2800" baseline="-25000" dirty="0" err="1">
                <a:latin typeface="Arial" charset="0"/>
              </a:rPr>
              <a:t>M</a:t>
            </a:r>
            <a:r>
              <a:rPr lang="en-US" sz="2800" dirty="0" err="1">
                <a:latin typeface="Arial" charset="0"/>
              </a:rPr>
              <a:t>+δx</a:t>
            </a:r>
            <a:r>
              <a:rPr lang="en-US" sz="2800" dirty="0">
                <a:latin typeface="Arial" charset="0"/>
              </a:rPr>
              <a:t>/2) = p(x</a:t>
            </a:r>
            <a:r>
              <a:rPr lang="en-US" sz="2800" baseline="-25000" dirty="0">
                <a:latin typeface="Arial" charset="0"/>
              </a:rPr>
              <a:t>M</a:t>
            </a:r>
            <a:r>
              <a:rPr lang="en-US" sz="2800" dirty="0">
                <a:latin typeface="Arial" charset="0"/>
              </a:rPr>
              <a:t>|α)dx</a:t>
            </a:r>
          </a:p>
          <a:p>
            <a:r>
              <a:rPr lang="en-US" sz="2800" dirty="0">
                <a:latin typeface="Arial" charset="0"/>
              </a:rPr>
              <a:t>The probability of any particular value of a continuous variable is zero.  So can</a:t>
            </a:r>
            <a:r>
              <a:rPr lang="ja-JP" altLang="en-US" sz="2800" dirty="0">
                <a:latin typeface="Arial" charset="0"/>
              </a:rPr>
              <a:t>’</a:t>
            </a:r>
            <a:r>
              <a:rPr lang="en-US" altLang="ja-JP" sz="2800" dirty="0">
                <a:latin typeface="Arial" charset="0"/>
              </a:rPr>
              <a:t>t say anything about the true value of X from p(x</a:t>
            </a:r>
            <a:r>
              <a:rPr lang="en-US" altLang="ja-JP" sz="2800" baseline="-25000" dirty="0">
                <a:latin typeface="Arial" charset="0"/>
              </a:rPr>
              <a:t>M</a:t>
            </a:r>
            <a:r>
              <a:rPr lang="en-US" altLang="ja-JP" sz="2800" dirty="0">
                <a:latin typeface="Arial" charset="0"/>
              </a:rPr>
              <a:t>|α) alone.</a:t>
            </a:r>
          </a:p>
          <a:p>
            <a:r>
              <a:rPr lang="en-US" sz="2800" dirty="0">
                <a:latin typeface="Arial" charset="0"/>
              </a:rPr>
              <a:t>Instead, we typically determine the probability of a fluctuation at least as big as what we measured. Example:</a:t>
            </a:r>
          </a:p>
          <a:p>
            <a:pPr lvl="1"/>
            <a:r>
              <a:rPr lang="en-US" sz="2800" dirty="0">
                <a:latin typeface="Arial" charset="0"/>
              </a:rPr>
              <a:t>For gaussian distributed uncertainty in measurement, probability of 2</a:t>
            </a:r>
            <a:r>
              <a:rPr lang="el-GR" sz="2800" dirty="0">
                <a:latin typeface="Arial" charset="0"/>
                <a:cs typeface="Arial" charset="0"/>
              </a:rPr>
              <a:t>σ</a:t>
            </a:r>
            <a:r>
              <a:rPr lang="en-US" sz="2800" dirty="0">
                <a:latin typeface="Arial" charset="0"/>
                <a:cs typeface="Arial" charset="0"/>
              </a:rPr>
              <a:t> or more above the central value = 2.8%</a:t>
            </a:r>
          </a:p>
          <a:p>
            <a:pPr lvl="1"/>
            <a:r>
              <a:rPr lang="en-US" sz="2800" dirty="0">
                <a:latin typeface="Arial" charset="0"/>
                <a:cs typeface="Arial" charset="0"/>
              </a:rPr>
              <a:t>So we can ask, for example, what is the number α such that if X=α then x</a:t>
            </a:r>
            <a:r>
              <a:rPr lang="en-US" sz="2800" baseline="-25000" dirty="0">
                <a:latin typeface="Arial" charset="0"/>
                <a:cs typeface="Arial" charset="0"/>
              </a:rPr>
              <a:t>M</a:t>
            </a:r>
            <a:r>
              <a:rPr lang="en-US" sz="2800" dirty="0">
                <a:latin typeface="Arial" charset="0"/>
                <a:cs typeface="Arial" charset="0"/>
              </a:rPr>
              <a:t> is 2</a:t>
            </a:r>
            <a:r>
              <a:rPr lang="el-GR" sz="2800" dirty="0">
                <a:latin typeface="Arial" charset="0"/>
                <a:cs typeface="Arial" charset="0"/>
              </a:rPr>
              <a:t>σ</a:t>
            </a:r>
            <a:r>
              <a:rPr lang="en-US" sz="2800" dirty="0">
                <a:latin typeface="Arial" charset="0"/>
                <a:cs typeface="Arial" charset="0"/>
              </a:rPr>
              <a:t> more than x. The probability of measuring X &gt;=x</a:t>
            </a:r>
            <a:r>
              <a:rPr lang="en-US" sz="2800" baseline="-25000" dirty="0">
                <a:latin typeface="Arial" charset="0"/>
                <a:cs typeface="Arial" charset="0"/>
              </a:rPr>
              <a:t>M</a:t>
            </a:r>
            <a:r>
              <a:rPr lang="en-US" sz="2800" dirty="0">
                <a:latin typeface="Arial" charset="0"/>
                <a:cs typeface="Arial" charset="0"/>
              </a:rPr>
              <a:t> if α is the true value is then less than 2.8%.</a:t>
            </a:r>
            <a:endParaRPr lang="en-US" sz="2400" dirty="0">
              <a:latin typeface="Arial" charset="0"/>
              <a:cs typeface="Arial" charset="0"/>
            </a:endParaRPr>
          </a:p>
          <a:p>
            <a:pPr lvl="1"/>
            <a:endParaRPr lang="en-US" sz="2200" dirty="0">
              <a:latin typeface="Arial" charset="0"/>
              <a:cs typeface="Arial" charset="0"/>
            </a:endParaRPr>
          </a:p>
        </p:txBody>
      </p:sp>
    </p:spTree>
    <p:extLst>
      <p:ext uri="{BB962C8B-B14F-4D97-AF65-F5344CB8AC3E}">
        <p14:creationId xmlns:p14="http://schemas.microsoft.com/office/powerpoint/2010/main" val="2842613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body" idx="1"/>
          </p:nvPr>
        </p:nvSpPr>
        <p:spPr>
          <a:xfrm>
            <a:off x="0" y="776112"/>
            <a:ext cx="9144000" cy="6081888"/>
          </a:xfrm>
        </p:spPr>
        <p:txBody>
          <a:bodyPr>
            <a:normAutofit fontScale="92500" lnSpcReduction="10000"/>
          </a:bodyPr>
          <a:lstStyle/>
          <a:p>
            <a:pPr eaLnBrk="1" hangingPunct="1">
              <a:lnSpc>
                <a:spcPct val="90000"/>
              </a:lnSpc>
            </a:pPr>
            <a:r>
              <a:rPr lang="en-US" sz="2000" dirty="0">
                <a:latin typeface="Arial" charset="0"/>
              </a:rPr>
              <a:t>We use this sort of pdf quantification to decide whether theory and experiment agree in a process called hypothesis testing.</a:t>
            </a:r>
          </a:p>
          <a:p>
            <a:pPr eaLnBrk="1" hangingPunct="1">
              <a:lnSpc>
                <a:spcPct val="90000"/>
              </a:lnSpc>
            </a:pPr>
            <a:r>
              <a:rPr lang="en-US" sz="2000" dirty="0">
                <a:latin typeface="Arial" charset="0"/>
              </a:rPr>
              <a:t>Define Null and Alternative Hypotheses H0 and H1. </a:t>
            </a:r>
            <a:r>
              <a:rPr lang="en-US" sz="2000" dirty="0" err="1">
                <a:latin typeface="Arial" charset="0"/>
              </a:rPr>
              <a:t>eg.</a:t>
            </a:r>
            <a:r>
              <a:rPr lang="en-US" sz="2000" dirty="0">
                <a:latin typeface="Arial" charset="0"/>
              </a:rPr>
              <a:t> Null is existing theory is OK, alternative is the new theory is correct.</a:t>
            </a:r>
          </a:p>
          <a:p>
            <a:pPr eaLnBrk="1" hangingPunct="1">
              <a:lnSpc>
                <a:spcPct val="90000"/>
              </a:lnSpc>
            </a:pPr>
            <a:r>
              <a:rPr lang="en-US" sz="2000" dirty="0">
                <a:latin typeface="Arial" charset="0"/>
              </a:rPr>
              <a:t>Unless we can make a measurement which would have a result which is impossible under the existing theory, we must decide using chosen probabilities.</a:t>
            </a:r>
          </a:p>
          <a:p>
            <a:pPr eaLnBrk="1" hangingPunct="1">
              <a:lnSpc>
                <a:spcPct val="90000"/>
              </a:lnSpc>
            </a:pPr>
            <a:r>
              <a:rPr lang="en-US" sz="2000" dirty="0">
                <a:latin typeface="Arial" charset="0"/>
              </a:rPr>
              <a:t>Hypothesis test: Make a measurement of some variable X.  If the measured value x</a:t>
            </a:r>
            <a:r>
              <a:rPr lang="en-US" sz="2000" baseline="-25000" dirty="0">
                <a:latin typeface="Arial" charset="0"/>
              </a:rPr>
              <a:t>M</a:t>
            </a:r>
            <a:r>
              <a:rPr lang="en-US" sz="2000" dirty="0">
                <a:latin typeface="Arial" charset="0"/>
              </a:rPr>
              <a:t> lies in some region of values (corresponding to some probability) we will retain H0, otherwise we will reject H0 and accept H1.</a:t>
            </a:r>
          </a:p>
          <a:p>
            <a:pPr eaLnBrk="1" hangingPunct="1">
              <a:lnSpc>
                <a:spcPct val="90000"/>
              </a:lnSpc>
            </a:pPr>
            <a:r>
              <a:rPr lang="en-US" sz="2000" dirty="0">
                <a:latin typeface="Arial" charset="0"/>
              </a:rPr>
              <a:t>Error of first kind: Rejecting H0 when it is true.</a:t>
            </a:r>
          </a:p>
          <a:p>
            <a:pPr eaLnBrk="1" hangingPunct="1">
              <a:lnSpc>
                <a:spcPct val="90000"/>
              </a:lnSpc>
            </a:pPr>
            <a:r>
              <a:rPr lang="en-US" sz="2000" dirty="0">
                <a:latin typeface="Arial" charset="0"/>
              </a:rPr>
              <a:t>Error of second kind: Accept H0 when it is false.</a:t>
            </a:r>
          </a:p>
          <a:p>
            <a:pPr eaLnBrk="1" hangingPunct="1">
              <a:lnSpc>
                <a:spcPct val="90000"/>
              </a:lnSpc>
            </a:pPr>
            <a:r>
              <a:rPr lang="en-US" sz="2000" dirty="0" err="1">
                <a:latin typeface="Arial" charset="0"/>
              </a:rPr>
              <a:t>Eg</a:t>
            </a:r>
            <a:r>
              <a:rPr lang="en-US" sz="2000" dirty="0">
                <a:latin typeface="Arial" charset="0"/>
              </a:rPr>
              <a:t>. (Laplace) H0: prisoner is innocent.</a:t>
            </a:r>
          </a:p>
          <a:p>
            <a:pPr lvl="1" eaLnBrk="1" hangingPunct="1">
              <a:lnSpc>
                <a:spcPct val="90000"/>
              </a:lnSpc>
            </a:pPr>
            <a:r>
              <a:rPr lang="en-US" sz="2000" dirty="0">
                <a:latin typeface="Arial" charset="0"/>
              </a:rPr>
              <a:t>If evidence exceeds criterion reject H0 and say prisoner is guilty</a:t>
            </a:r>
          </a:p>
          <a:p>
            <a:pPr lvl="1" eaLnBrk="1" hangingPunct="1">
              <a:lnSpc>
                <a:spcPct val="90000"/>
              </a:lnSpc>
            </a:pPr>
            <a:r>
              <a:rPr lang="en-US" sz="2000" dirty="0">
                <a:latin typeface="Arial" charset="0"/>
              </a:rPr>
              <a:t>Error of first kind: Find innocent person guilty.</a:t>
            </a:r>
          </a:p>
          <a:p>
            <a:pPr lvl="1" eaLnBrk="1" hangingPunct="1">
              <a:lnSpc>
                <a:spcPct val="90000"/>
              </a:lnSpc>
            </a:pPr>
            <a:r>
              <a:rPr lang="en-US" sz="2000" dirty="0">
                <a:latin typeface="Arial" charset="0"/>
              </a:rPr>
              <a:t>Error of second kind: Find guilty person innocent.</a:t>
            </a:r>
          </a:p>
          <a:p>
            <a:pPr eaLnBrk="1" hangingPunct="1">
              <a:lnSpc>
                <a:spcPct val="90000"/>
              </a:lnSpc>
            </a:pPr>
            <a:r>
              <a:rPr lang="en-US" sz="2000" dirty="0">
                <a:latin typeface="Arial" charset="0"/>
              </a:rPr>
              <a:t>In any test, must decide what priorities are.  In general making one error smaller makes other bigger (</a:t>
            </a:r>
            <a:r>
              <a:rPr lang="ja-JP" altLang="en-US" sz="2000">
                <a:latin typeface="Arial" charset="0"/>
              </a:rPr>
              <a:t>“</a:t>
            </a:r>
            <a:r>
              <a:rPr lang="en-US" altLang="ja-JP" sz="2000" dirty="0">
                <a:latin typeface="Arial" charset="0"/>
              </a:rPr>
              <a:t>reasonable doubt” vs “preponderance of evidence”)</a:t>
            </a:r>
            <a:endParaRPr lang="en-US" sz="2000" dirty="0">
              <a:latin typeface="Arial" charset="0"/>
            </a:endParaRPr>
          </a:p>
        </p:txBody>
      </p:sp>
      <p:sp>
        <p:nvSpPr>
          <p:cNvPr id="5" name="Rectangle 2"/>
          <p:cNvSpPr>
            <a:spLocks noGrp="1" noChangeArrowheads="1"/>
          </p:cNvSpPr>
          <p:nvPr>
            <p:ph type="title"/>
          </p:nvPr>
        </p:nvSpPr>
        <p:spPr>
          <a:xfrm>
            <a:off x="228600" y="56446"/>
            <a:ext cx="8458200" cy="688622"/>
          </a:xfrm>
        </p:spPr>
        <p:txBody>
          <a:bodyPr/>
          <a:lstStyle/>
          <a:p>
            <a:pPr eaLnBrk="1" hangingPunct="1"/>
            <a:r>
              <a:rPr lang="en-US" sz="3600" dirty="0">
                <a:latin typeface="Arial Narrow" charset="0"/>
              </a:rPr>
              <a:t>Hypothesis Testing</a:t>
            </a:r>
          </a:p>
        </p:txBody>
      </p:sp>
    </p:spTree>
    <p:extLst>
      <p:ext uri="{BB962C8B-B14F-4D97-AF65-F5344CB8AC3E}">
        <p14:creationId xmlns:p14="http://schemas.microsoft.com/office/powerpoint/2010/main" val="3116703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3795</TotalTime>
  <Words>3646</Words>
  <Application>Microsoft Macintosh PowerPoint</Application>
  <PresentationFormat>On-screen Show (4:3)</PresentationFormat>
  <Paragraphs>414</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ＭＳ Ｐゴシック</vt:lpstr>
      <vt:lpstr>Arial</vt:lpstr>
      <vt:lpstr>Arial Narrow</vt:lpstr>
      <vt:lpstr>Calibri</vt:lpstr>
      <vt:lpstr>News Gothic MT</vt:lpstr>
      <vt:lpstr>Times New Roman</vt:lpstr>
      <vt:lpstr>Wingdings 2</vt:lpstr>
      <vt:lpstr>Breeze</vt:lpstr>
      <vt:lpstr>Statistics and Hypothesis Testing in Science</vt:lpstr>
      <vt:lpstr>On Statistics</vt:lpstr>
      <vt:lpstr>Introduction to Hypothesis Testing</vt:lpstr>
      <vt:lpstr>Hypothesis Testing</vt:lpstr>
      <vt:lpstr>Hypothesis Testing</vt:lpstr>
      <vt:lpstr>Hypothesis Testing</vt:lpstr>
      <vt:lpstr> g-2</vt:lpstr>
      <vt:lpstr>Quantifying agreement or disagreement</vt:lpstr>
      <vt:lpstr>Hypothesis Testing</vt:lpstr>
      <vt:lpstr>Selecting critical regions</vt:lpstr>
      <vt:lpstr>Selecting critical regions</vt:lpstr>
      <vt:lpstr>But beware of the physical interpretation of the normal distribution</vt:lpstr>
      <vt:lpstr>Beware a subtle trap</vt:lpstr>
      <vt:lpstr>Beware a subtle trap</vt:lpstr>
      <vt:lpstr>p values</vt:lpstr>
      <vt:lpstr>Example 1: Eddington Eclipse Expeditions</vt:lpstr>
      <vt:lpstr>Eddington Eclipse Expeditions 1</vt:lpstr>
      <vt:lpstr>Eddington Eclipse Expeditions 2</vt:lpstr>
      <vt:lpstr>Eddington Eclipse Expeditions 3</vt:lpstr>
      <vt:lpstr>Example 2: AIDS Vaccine</vt:lpstr>
      <vt:lpstr>AIDS Vaccine 1</vt:lpstr>
      <vt:lpstr>AIDS Vaccine 2</vt:lpstr>
      <vt:lpstr>AIDS Vaccine 3</vt:lpstr>
      <vt:lpstr>AIDS Vaccine 4</vt:lpstr>
      <vt:lpstr>Example 3: Choice Rationalization</vt:lpstr>
      <vt:lpstr>Cognitive Dissonance 1</vt:lpstr>
      <vt:lpstr>Cognitive Dissonance 1</vt:lpstr>
      <vt:lpstr>Monty Hall Problem 1</vt:lpstr>
      <vt:lpstr>Monty Hall Problem 2</vt:lpstr>
      <vt:lpstr>Monty Hall Problem 3</vt:lpstr>
      <vt:lpstr>Monty Hall Problem 4</vt:lpstr>
      <vt:lpstr>Monty Hall Problem 5</vt:lpstr>
      <vt:lpstr>Cognitive Dissonance 2</vt:lpstr>
      <vt:lpstr>Example 4: ESP</vt:lpstr>
      <vt:lpstr>ESP Experiment</vt:lpstr>
      <vt:lpstr>Example 5: Millikan</vt:lpstr>
      <vt:lpstr>Rejection of Data</vt:lpstr>
      <vt:lpstr>Millikan Oil Drop Experiment</vt:lpstr>
      <vt:lpstr>Example 6: publication bias and p hacking</vt:lpstr>
      <vt:lpstr>Publication Bias and p hacking</vt:lpstr>
      <vt:lpstr>Disclaimer</vt:lpstr>
    </vt:vector>
  </TitlesOfParts>
  <Company>New York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between MET HLT and Offline software</dc:title>
  <dc:creator>Allen Mincer</dc:creator>
  <cp:lastModifiedBy>Ketevi Adikle Assamagan</cp:lastModifiedBy>
  <cp:revision>309</cp:revision>
  <dcterms:created xsi:type="dcterms:W3CDTF">2013-03-07T17:15:17Z</dcterms:created>
  <dcterms:modified xsi:type="dcterms:W3CDTF">2019-07-01T18:37:03Z</dcterms:modified>
</cp:coreProperties>
</file>