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56" r:id="rId2"/>
    <p:sldId id="394" r:id="rId3"/>
    <p:sldId id="414" r:id="rId4"/>
    <p:sldId id="462" r:id="rId5"/>
    <p:sldId id="458" r:id="rId6"/>
    <p:sldId id="460" r:id="rId7"/>
    <p:sldId id="471" r:id="rId8"/>
    <p:sldId id="461" r:id="rId9"/>
    <p:sldId id="409" r:id="rId10"/>
    <p:sldId id="442" r:id="rId11"/>
    <p:sldId id="481" r:id="rId12"/>
    <p:sldId id="410" r:id="rId13"/>
    <p:sldId id="463" r:id="rId14"/>
    <p:sldId id="466" r:id="rId15"/>
    <p:sldId id="465" r:id="rId16"/>
    <p:sldId id="467" r:id="rId17"/>
    <p:sldId id="472" r:id="rId18"/>
    <p:sldId id="359" r:id="rId19"/>
    <p:sldId id="395" r:id="rId20"/>
    <p:sldId id="474" r:id="rId21"/>
    <p:sldId id="475" r:id="rId22"/>
    <p:sldId id="476" r:id="rId23"/>
    <p:sldId id="477" r:id="rId24"/>
    <p:sldId id="478" r:id="rId25"/>
    <p:sldId id="479" r:id="rId26"/>
    <p:sldId id="480" r:id="rId27"/>
    <p:sldId id="464" r:id="rId28"/>
    <p:sldId id="432" r:id="rId29"/>
    <p:sldId id="450" r:id="rId30"/>
    <p:sldId id="425" r:id="rId31"/>
    <p:sldId id="428" r:id="rId32"/>
    <p:sldId id="429" r:id="rId33"/>
    <p:sldId id="430" r:id="rId34"/>
    <p:sldId id="444" r:id="rId35"/>
    <p:sldId id="431" r:id="rId36"/>
    <p:sldId id="433" r:id="rId37"/>
    <p:sldId id="434" r:id="rId38"/>
    <p:sldId id="435" r:id="rId39"/>
    <p:sldId id="436" r:id="rId40"/>
    <p:sldId id="438" r:id="rId41"/>
    <p:sldId id="439" r:id="rId42"/>
    <p:sldId id="440" r:id="rId43"/>
    <p:sldId id="441" r:id="rId44"/>
    <p:sldId id="445" r:id="rId45"/>
    <p:sldId id="446" r:id="rId46"/>
    <p:sldId id="468" r:id="rId47"/>
    <p:sldId id="469" r:id="rId48"/>
    <p:sldId id="470" r:id="rId49"/>
    <p:sldId id="448" r:id="rId50"/>
    <p:sldId id="415" r:id="rId51"/>
    <p:sldId id="413" r:id="rId52"/>
    <p:sldId id="452" r:id="rId53"/>
    <p:sldId id="451" r:id="rId54"/>
    <p:sldId id="422" r:id="rId55"/>
    <p:sldId id="449" r:id="rId56"/>
    <p:sldId id="420" r:id="rId57"/>
    <p:sldId id="421" r:id="rId58"/>
    <p:sldId id="453" r:id="rId59"/>
    <p:sldId id="45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FF"/>
    <a:srgbClr val="FFCF00"/>
    <a:srgbClr val="00C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-261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F995C-5AAB-6F46-B0AB-763FA3F2A7FB}" type="datetimeFigureOut">
              <a:rPr lang="en-US" smtClean="0"/>
              <a:t>7/1/19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B4404-269E-7C4D-8502-72BB4109D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26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BC6B1-1AA7-254B-9FD3-84D1DE9FADB0}" type="datetimeFigureOut">
              <a:rPr lang="en-US" smtClean="0"/>
              <a:t>7/1/19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74DCD-801A-2B42-ACCC-12BB93B6F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58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Tooty</a:t>
            </a:r>
            <a:r>
              <a:rPr lang="en-US" dirty="0"/>
              <a:t> Dec.2016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Astroparticle</a:t>
            </a:r>
            <a:r>
              <a:rPr lang="en-US" dirty="0"/>
              <a:t> Physics Workshop </a:t>
            </a:r>
            <a:r>
              <a:rPr lang="en-US" dirty="0" err="1"/>
              <a:t>Ooty</a:t>
            </a:r>
            <a:r>
              <a:rPr lang="en-US" dirty="0"/>
              <a:t> Dec 2016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Astroparticle</a:t>
            </a:r>
            <a:r>
              <a:rPr lang="en-US" dirty="0"/>
              <a:t> Physics Workshop </a:t>
            </a:r>
            <a:r>
              <a:rPr lang="en-US" dirty="0" err="1"/>
              <a:t>Ooty</a:t>
            </a:r>
            <a:r>
              <a:rPr lang="en-US" dirty="0"/>
              <a:t> Dec 2016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</p:spPr>
        <p:txBody>
          <a:bodyPr/>
          <a:lstStyle/>
          <a:p>
            <a:r>
              <a:rPr lang="en-US" dirty="0" err="1"/>
              <a:t>Tooty</a:t>
            </a:r>
            <a:r>
              <a:rPr lang="en-US" dirty="0"/>
              <a:t> Dec.2016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Astroparticle</a:t>
            </a:r>
            <a:r>
              <a:rPr lang="en-US" dirty="0"/>
              <a:t> Physics Workshop </a:t>
            </a:r>
            <a:r>
              <a:rPr lang="en-US" dirty="0" err="1"/>
              <a:t>Ooty</a:t>
            </a:r>
            <a:r>
              <a:rPr lang="en-US" dirty="0"/>
              <a:t> Dec 2016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</p:spPr>
        <p:txBody>
          <a:bodyPr/>
          <a:lstStyle/>
          <a:p>
            <a:r>
              <a:rPr lang="en-US" dirty="0" err="1"/>
              <a:t>Tooty</a:t>
            </a:r>
            <a:r>
              <a:rPr lang="en-US" dirty="0"/>
              <a:t> Dec.2016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Astroparticle</a:t>
            </a:r>
            <a:r>
              <a:rPr lang="en-US" dirty="0"/>
              <a:t> Physics Workshop </a:t>
            </a:r>
            <a:r>
              <a:rPr lang="en-US" dirty="0" err="1"/>
              <a:t>Ooty</a:t>
            </a:r>
            <a:r>
              <a:rPr lang="en-US" dirty="0"/>
              <a:t> Dec 2016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</p:spPr>
        <p:txBody>
          <a:bodyPr/>
          <a:lstStyle/>
          <a:p>
            <a:r>
              <a:rPr lang="en-US" dirty="0" err="1"/>
              <a:t>Tooty</a:t>
            </a:r>
            <a:r>
              <a:rPr lang="en-US" dirty="0"/>
              <a:t> Dec.2016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Astroparticle</a:t>
            </a:r>
            <a:r>
              <a:rPr lang="en-US" dirty="0"/>
              <a:t> Physics Workshop </a:t>
            </a:r>
            <a:r>
              <a:rPr lang="en-US" dirty="0" err="1"/>
              <a:t>Ooty</a:t>
            </a:r>
            <a:r>
              <a:rPr lang="en-US" dirty="0"/>
              <a:t> Dec 2016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</p:spPr>
        <p:txBody>
          <a:bodyPr/>
          <a:lstStyle/>
          <a:p>
            <a:r>
              <a:rPr lang="en-US" dirty="0" err="1"/>
              <a:t>Tooty</a:t>
            </a:r>
            <a:r>
              <a:rPr lang="en-US" dirty="0"/>
              <a:t> Dec.2016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Astroparticle</a:t>
            </a:r>
            <a:r>
              <a:rPr lang="en-US" dirty="0"/>
              <a:t> Physics Workshop </a:t>
            </a:r>
            <a:r>
              <a:rPr lang="en-US" dirty="0" err="1"/>
              <a:t>Ooty</a:t>
            </a:r>
            <a:r>
              <a:rPr lang="en-US" dirty="0"/>
              <a:t> Dec 2016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</p:spPr>
        <p:txBody>
          <a:bodyPr/>
          <a:lstStyle/>
          <a:p>
            <a:r>
              <a:rPr lang="en-US" dirty="0" err="1"/>
              <a:t>Tooty</a:t>
            </a:r>
            <a:r>
              <a:rPr lang="en-US" dirty="0"/>
              <a:t> Dec.2016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Astroparticle</a:t>
            </a:r>
            <a:r>
              <a:rPr lang="en-US" dirty="0"/>
              <a:t> Physics Workshop </a:t>
            </a:r>
            <a:r>
              <a:rPr lang="en-US" dirty="0" err="1"/>
              <a:t>Ooty</a:t>
            </a:r>
            <a:r>
              <a:rPr lang="en-US" dirty="0"/>
              <a:t> Dec 2016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</p:spPr>
        <p:txBody>
          <a:bodyPr/>
          <a:lstStyle/>
          <a:p>
            <a:r>
              <a:rPr lang="en-US" dirty="0" err="1"/>
              <a:t>Tooty</a:t>
            </a:r>
            <a:r>
              <a:rPr lang="en-US" dirty="0"/>
              <a:t> Dec.2016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Astroparticle</a:t>
            </a:r>
            <a:r>
              <a:rPr lang="en-US" dirty="0"/>
              <a:t> Physics Workshop </a:t>
            </a:r>
            <a:r>
              <a:rPr lang="en-US" dirty="0" err="1"/>
              <a:t>Ooty</a:t>
            </a:r>
            <a:r>
              <a:rPr lang="en-US" dirty="0"/>
              <a:t> Dec 2016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</p:spPr>
        <p:txBody>
          <a:bodyPr/>
          <a:lstStyle/>
          <a:p>
            <a:r>
              <a:rPr lang="en-US" dirty="0" err="1"/>
              <a:t>Tooty</a:t>
            </a:r>
            <a:r>
              <a:rPr lang="en-US" dirty="0"/>
              <a:t> Dec.2016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</p:spPr>
        <p:txBody>
          <a:bodyPr/>
          <a:lstStyle/>
          <a:p>
            <a:r>
              <a:rPr lang="en-US" dirty="0" err="1"/>
              <a:t>Tooty</a:t>
            </a:r>
            <a:r>
              <a:rPr lang="en-US" dirty="0"/>
              <a:t> Dec.2016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Astroparticle</a:t>
            </a:r>
            <a:r>
              <a:rPr lang="en-US" dirty="0"/>
              <a:t> Physics Workshop </a:t>
            </a:r>
            <a:r>
              <a:rPr lang="en-US" dirty="0" err="1"/>
              <a:t>Ooty</a:t>
            </a:r>
            <a:r>
              <a:rPr lang="en-US" dirty="0"/>
              <a:t> Dec 2016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</p:spPr>
        <p:txBody>
          <a:bodyPr/>
          <a:lstStyle/>
          <a:p>
            <a:r>
              <a:rPr lang="en-US" dirty="0" err="1"/>
              <a:t>Tooty</a:t>
            </a:r>
            <a:r>
              <a:rPr lang="en-US" dirty="0"/>
              <a:t> Dec.2016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Astroparticle</a:t>
            </a:r>
            <a:r>
              <a:rPr lang="en-US" dirty="0"/>
              <a:t> Physics Workshop </a:t>
            </a:r>
            <a:r>
              <a:rPr lang="en-US" dirty="0" err="1"/>
              <a:t>Ooty</a:t>
            </a:r>
            <a:r>
              <a:rPr lang="en-US" dirty="0"/>
              <a:t> Dec 2016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</p:spPr>
        <p:txBody>
          <a:bodyPr/>
          <a:lstStyle/>
          <a:p>
            <a:r>
              <a:rPr lang="en-US" dirty="0" err="1"/>
              <a:t>Tooty</a:t>
            </a:r>
            <a:r>
              <a:rPr lang="en-US" dirty="0"/>
              <a:t> Dec.2016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Astroparticle</a:t>
            </a:r>
            <a:r>
              <a:rPr lang="en-US" dirty="0"/>
              <a:t> Physics Workshop </a:t>
            </a:r>
            <a:r>
              <a:rPr lang="en-US" dirty="0" err="1"/>
              <a:t>Ooty</a:t>
            </a:r>
            <a:r>
              <a:rPr lang="en-US" dirty="0"/>
              <a:t> Dec 2016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59988"/>
            <a:ext cx="2133600" cy="365125"/>
          </a:xfrm>
        </p:spPr>
        <p:txBody>
          <a:bodyPr/>
          <a:lstStyle/>
          <a:p>
            <a:r>
              <a:rPr lang="en-US" dirty="0" err="1"/>
              <a:t>Tooty</a:t>
            </a:r>
            <a:r>
              <a:rPr lang="en-US" dirty="0"/>
              <a:t> Dec.2016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Astroparticle</a:t>
            </a:r>
            <a:r>
              <a:rPr lang="en-US" dirty="0"/>
              <a:t> Physics Workshop </a:t>
            </a:r>
            <a:r>
              <a:rPr lang="en-US" dirty="0" err="1"/>
              <a:t>Ooty</a:t>
            </a:r>
            <a:r>
              <a:rPr lang="en-US" dirty="0"/>
              <a:t> Dec 2016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Ooty</a:t>
            </a:r>
            <a:r>
              <a:rPr lang="en-US" dirty="0"/>
              <a:t> Dec.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Astroparticle</a:t>
            </a:r>
            <a:r>
              <a:rPr lang="en-US" dirty="0"/>
              <a:t> Physics Workshop </a:t>
            </a:r>
            <a:r>
              <a:rPr lang="en-US" dirty="0" err="1"/>
              <a:t>Ooty</a:t>
            </a:r>
            <a:r>
              <a:rPr lang="en-US" dirty="0"/>
              <a:t> Dec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8020" y="1332332"/>
            <a:ext cx="6334721" cy="3170190"/>
          </a:xfrm>
        </p:spPr>
        <p:txBody>
          <a:bodyPr/>
          <a:lstStyle/>
          <a:p>
            <a:r>
              <a:rPr lang="en-US"/>
              <a:t>Triggering Particle </a:t>
            </a:r>
            <a:r>
              <a:rPr lang="en-US" dirty="0"/>
              <a:t>Collider Experiments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50373" y="5051411"/>
            <a:ext cx="313128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Allen Mincer </a:t>
            </a:r>
          </a:p>
          <a:p>
            <a:pPr algn="ctr"/>
            <a:r>
              <a:rPr lang="en-US" sz="2400" dirty="0"/>
              <a:t>New York University</a:t>
            </a:r>
          </a:p>
          <a:p>
            <a:pPr algn="ctr"/>
            <a:r>
              <a:rPr lang="en-US" sz="2400" dirty="0"/>
              <a:t>July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89474"/>
            <a:ext cx="990600" cy="365125"/>
          </a:xfrm>
        </p:spPr>
        <p:txBody>
          <a:bodyPr/>
          <a:lstStyle/>
          <a:p>
            <a:fld id="{7F5CE407-6216-4202-80E4-A30DC2F709B2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DA8DDFF-6454-E544-8414-1B0C12B38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361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62683"/>
          </a:xfrm>
        </p:spPr>
        <p:txBody>
          <a:bodyPr/>
          <a:lstStyle/>
          <a:p>
            <a:r>
              <a:rPr lang="en-US" dirty="0"/>
              <a:t>SUSY 8 </a:t>
            </a:r>
            <a:r>
              <a:rPr lang="en-US" dirty="0" err="1"/>
              <a:t>TeV</a:t>
            </a:r>
            <a:r>
              <a:rPr lang="en-US" dirty="0"/>
              <a:t> Cross Sections</a:t>
            </a:r>
          </a:p>
        </p:txBody>
      </p:sp>
      <p:pic>
        <p:nvPicPr>
          <p:cNvPr id="6" name="Content Placeholder 5" descr="susy_xse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53" r="-14053"/>
          <a:stretch>
            <a:fillRect/>
          </a:stretch>
        </p:blipFill>
        <p:spPr>
          <a:xfrm>
            <a:off x="264459" y="892429"/>
            <a:ext cx="9205583" cy="51497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B444770-3E7B-A34B-80F6-1737E4670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DE931C-0CDB-F947-8BAB-A0CA76944E38}"/>
              </a:ext>
            </a:extLst>
          </p:cNvPr>
          <p:cNvSpPr txBox="1"/>
          <p:nvPr/>
        </p:nvSpPr>
        <p:spPr>
          <a:xfrm>
            <a:off x="2423241" y="6179128"/>
            <a:ext cx="488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1pb/100mb = 10</a:t>
            </a:r>
            <a:r>
              <a:rPr lang="en-US" sz="2400" baseline="30000" dirty="0"/>
              <a:t>-12</a:t>
            </a:r>
            <a:r>
              <a:rPr lang="en-US" sz="2400" dirty="0"/>
              <a:t>/0.1 = 10</a:t>
            </a:r>
            <a:r>
              <a:rPr lang="en-US" sz="2400" baseline="30000" dirty="0"/>
              <a:t>-11</a:t>
            </a:r>
          </a:p>
        </p:txBody>
      </p:sp>
    </p:spTree>
    <p:extLst>
      <p:ext uri="{BB962C8B-B14F-4D97-AF65-F5344CB8AC3E}">
        <p14:creationId xmlns:p14="http://schemas.microsoft.com/office/powerpoint/2010/main" val="99193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36671"/>
          </a:xfrm>
        </p:spPr>
        <p:txBody>
          <a:bodyPr/>
          <a:lstStyle/>
          <a:p>
            <a:r>
              <a:rPr lang="en-US" dirty="0"/>
              <a:t>Needle in Haystack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0768"/>
            <a:ext cx="9144000" cy="50631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 apologies to farmers and tailors and in spirit of spherical cows:</a:t>
            </a:r>
          </a:p>
          <a:p>
            <a:pPr marL="0" indent="0">
              <a:buNone/>
            </a:pPr>
            <a:r>
              <a:rPr lang="en-US" dirty="0"/>
              <a:t>Needle ~ 4cm long, 2/3 mm diameter, V ~ 1.4 x 10</a:t>
            </a:r>
            <a:r>
              <a:rPr lang="en-US" baseline="30000" dirty="0"/>
              <a:t>-8 </a:t>
            </a:r>
            <a:r>
              <a:rPr lang="en-US" dirty="0"/>
              <a:t>m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Haystack ~ 4m high, 5m diameter, V ~ 80 m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Ratio = 1.4 x 10</a:t>
            </a:r>
            <a:r>
              <a:rPr lang="en-US" baseline="30000" dirty="0"/>
              <a:t>-8 </a:t>
            </a:r>
            <a:r>
              <a:rPr lang="en-US" dirty="0"/>
              <a:t>m</a:t>
            </a:r>
            <a:r>
              <a:rPr lang="en-US" baseline="30000" dirty="0"/>
              <a:t>3</a:t>
            </a:r>
            <a:r>
              <a:rPr lang="en-US" dirty="0"/>
              <a:t> / 80 m</a:t>
            </a:r>
            <a:r>
              <a:rPr lang="en-US" baseline="30000" dirty="0"/>
              <a:t>3  </a:t>
            </a:r>
            <a:r>
              <a:rPr lang="en-US" dirty="0"/>
              <a:t>~ 2 x 10</a:t>
            </a:r>
            <a:r>
              <a:rPr lang="en-US" baseline="30000" dirty="0"/>
              <a:t>-10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29AE5E5-7152-3E4C-8124-C31833148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2747733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A2F464-528B-43C1-9EF6-2EDFFBEE3F9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/>
              <a:t>Detect new particles via signatures that have manageable background sources</a:t>
            </a:r>
          </a:p>
        </p:txBody>
      </p:sp>
      <p:pic>
        <p:nvPicPr>
          <p:cNvPr id="5" name="Picture 4" descr="HiggsDec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598676"/>
            <a:ext cx="5638800" cy="4116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1066800"/>
            <a:ext cx="65417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                   Higgs decay modes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368256"/>
            <a:ext cx="8839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No pattern is unique to the Higgs.  So we must search for an excess of a certain type of final state. Number of Higgs necessary depends on decay mode and BG rates.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3B53B42-EFF2-E648-B631-90CFA1DFA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774827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97726"/>
            <a:ext cx="8042276" cy="5046837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The conclusion is that we need lots of collisions to produce and detect a new particle like H or χ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13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C119F77-4F74-294A-B99C-2E2573283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973514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LHC-PHO-1997-2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14400"/>
            <a:ext cx="340995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6" descr="lhc-pho-1997-1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37020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5334000" y="5867400"/>
            <a:ext cx="2667000" cy="8223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50m to 175m underground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A5921AE-C6D1-8247-906B-0DDB3A618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778851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LHC</a:t>
            </a:r>
          </a:p>
        </p:txBody>
      </p:sp>
      <p:pic>
        <p:nvPicPr>
          <p:cNvPr id="4" name="Content Placeholder 3" descr="LHC_0708002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3438" y="685800"/>
            <a:ext cx="8309562" cy="5562600"/>
          </a:xfrm>
        </p:spPr>
      </p:pic>
      <p:sp>
        <p:nvSpPr>
          <p:cNvPr id="5" name="TextBox 4"/>
          <p:cNvSpPr txBox="1"/>
          <p:nvPr/>
        </p:nvSpPr>
        <p:spPr>
          <a:xfrm>
            <a:off x="67738" y="64124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1232  15m 8.36T dipole magnets, 392 5-7m </a:t>
            </a:r>
            <a:r>
              <a:rPr lang="en-US" dirty="0" err="1"/>
              <a:t>quadrupole</a:t>
            </a:r>
            <a:r>
              <a:rPr lang="en-US" dirty="0"/>
              <a:t> magnets (223T/m)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728D0E2-7EA1-1B43-A45A-31CB9540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3904409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lhc-schema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9" y="0"/>
            <a:ext cx="6546805" cy="683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D30C540-E139-124B-8106-63E895F69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2858798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7" y="2077381"/>
            <a:ext cx="8042276" cy="1883591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Now we have to detect </a:t>
            </a:r>
            <a:r>
              <a:rPr lang="en-US" dirty="0" err="1">
                <a:solidFill>
                  <a:schemeClr val="tx1"/>
                </a:solidFill>
              </a:rPr>
              <a:t>χ</a:t>
            </a:r>
            <a:r>
              <a:rPr lang="en-US" dirty="0">
                <a:solidFill>
                  <a:schemeClr val="tx1"/>
                </a:solidFill>
              </a:rPr>
              <a:t> once it is produced.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17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6F6C623-BB6A-EC40-9072-D25089055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3583770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0803012_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12"/>
            <a:ext cx="9144000" cy="5878286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7C767A4-CAFE-084A-8BBE-457D1D842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2771823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350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Pixel Detector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10200"/>
            <a:ext cx="9144000" cy="1295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Measures position in 2T field.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9.2 x 10</a:t>
            </a:r>
            <a:r>
              <a:rPr lang="en-US" sz="2800" baseline="30000" dirty="0"/>
              <a:t>7</a:t>
            </a:r>
            <a:r>
              <a:rPr lang="en-US" sz="2800" dirty="0"/>
              <a:t> channels     (8.0 x 10</a:t>
            </a:r>
            <a:r>
              <a:rPr lang="en-US" sz="2800" baseline="30000" dirty="0"/>
              <a:t>7</a:t>
            </a:r>
            <a:r>
              <a:rPr lang="en-US" sz="2800" dirty="0"/>
              <a:t> Run I)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10</a:t>
            </a:r>
            <a:r>
              <a:rPr lang="el-GR" sz="2800" dirty="0"/>
              <a:t>μ</a:t>
            </a:r>
            <a:r>
              <a:rPr lang="en-US" sz="2800" dirty="0"/>
              <a:t>m R-</a:t>
            </a:r>
            <a:r>
              <a:rPr lang="el-GR" sz="2800" dirty="0"/>
              <a:t>Φ</a:t>
            </a:r>
            <a:r>
              <a:rPr lang="en-US" sz="2800" dirty="0"/>
              <a:t> 115</a:t>
            </a:r>
            <a:r>
              <a:rPr lang="el-GR" sz="2800" dirty="0"/>
              <a:t>μ</a:t>
            </a:r>
            <a:r>
              <a:rPr lang="en-US" sz="2800" dirty="0"/>
              <a:t>m Z (R) for barrel (disks)</a:t>
            </a:r>
          </a:p>
        </p:txBody>
      </p:sp>
      <p:pic>
        <p:nvPicPr>
          <p:cNvPr id="47108" name="Picture 6" descr="ide_pix_1006_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438400"/>
            <a:ext cx="4424363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Pixels_Complete_Opened_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56388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6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atlas_ma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753" y="1561834"/>
            <a:ext cx="7580993" cy="529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49313"/>
            <a:ext cx="9143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Examples in this talk will come from the ATLAS experiment at the LHC at CERN,</a:t>
            </a:r>
          </a:p>
          <a:p>
            <a:pPr algn="ctr"/>
            <a:r>
              <a:rPr lang="en-US" sz="2400" dirty="0"/>
              <a:t>w</a:t>
            </a:r>
            <a:r>
              <a:rPr lang="en-US" sz="2400"/>
              <a:t>here </a:t>
            </a:r>
            <a:r>
              <a:rPr lang="en-US" sz="2400" dirty="0"/>
              <a:t>the experiments are p-p collisions at high energies.</a:t>
            </a:r>
          </a:p>
        </p:txBody>
      </p:sp>
    </p:spTree>
    <p:extLst>
      <p:ext uri="{BB962C8B-B14F-4D97-AF65-F5344CB8AC3E}">
        <p14:creationId xmlns:p14="http://schemas.microsoft.com/office/powerpoint/2010/main" val="3050585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52400"/>
            <a:ext cx="8243887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SCT: Semi-conductor Tracker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219200"/>
            <a:ext cx="4419600" cy="4837113"/>
          </a:xfrm>
        </p:spPr>
        <p:txBody>
          <a:bodyPr/>
          <a:lstStyle/>
          <a:p>
            <a:pPr eaLnBrk="1" hangingPunct="1"/>
            <a:r>
              <a:rPr lang="en-US" dirty="0"/>
              <a:t>Measures position in 2T field</a:t>
            </a:r>
          </a:p>
          <a:p>
            <a:pPr eaLnBrk="1" hangingPunct="1"/>
            <a:r>
              <a:rPr lang="en-US" dirty="0"/>
              <a:t>17</a:t>
            </a:r>
            <a:r>
              <a:rPr lang="el-GR" dirty="0"/>
              <a:t>μ</a:t>
            </a:r>
            <a:r>
              <a:rPr lang="en-US" dirty="0"/>
              <a:t>m R-</a:t>
            </a:r>
            <a:r>
              <a:rPr lang="el-GR" dirty="0"/>
              <a:t>Φ</a:t>
            </a:r>
            <a:r>
              <a:rPr lang="en-US" dirty="0"/>
              <a:t> 580 </a:t>
            </a:r>
            <a:r>
              <a:rPr lang="el-GR" dirty="0"/>
              <a:t>μ</a:t>
            </a:r>
            <a:r>
              <a:rPr lang="en-US" dirty="0"/>
              <a:t>m Z (R) for barrel (disks)</a:t>
            </a:r>
          </a:p>
          <a:p>
            <a:pPr eaLnBrk="1" hangingPunct="1"/>
            <a:r>
              <a:rPr lang="en-US" dirty="0"/>
              <a:t>6.3x10</a:t>
            </a:r>
            <a:r>
              <a:rPr lang="en-US" baseline="30000" dirty="0"/>
              <a:t>6</a:t>
            </a:r>
            <a:r>
              <a:rPr lang="en-US" dirty="0"/>
              <a:t> channels</a:t>
            </a:r>
          </a:p>
          <a:p>
            <a:pPr eaLnBrk="1" hangingPunct="1"/>
            <a:r>
              <a:rPr lang="en-US" dirty="0"/>
              <a:t>80 </a:t>
            </a:r>
            <a:r>
              <a:rPr lang="el-GR" dirty="0"/>
              <a:t>μ</a:t>
            </a:r>
            <a:r>
              <a:rPr lang="en-US" dirty="0"/>
              <a:t>m strip pitch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</p:spPr>
        <p:txBody>
          <a:bodyPr/>
          <a:lstStyle/>
          <a:p>
            <a:r>
              <a:rPr lang="en-US" dirty="0" err="1"/>
              <a:t>Astroparticle</a:t>
            </a:r>
            <a:r>
              <a:rPr lang="en-US" dirty="0"/>
              <a:t> Physics Workshop </a:t>
            </a:r>
            <a:r>
              <a:rPr lang="en-US" dirty="0" err="1"/>
              <a:t>Ooty</a:t>
            </a:r>
            <a:r>
              <a:rPr lang="en-US" dirty="0"/>
              <a:t> Dec 2016</a:t>
            </a:r>
          </a:p>
        </p:txBody>
      </p:sp>
      <p:pic>
        <p:nvPicPr>
          <p:cNvPr id="48132" name="Picture 4" descr="sct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375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3653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76200"/>
            <a:ext cx="8243887" cy="6556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TRT: Transition-Radiation Tracker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3657600" cy="5257800"/>
          </a:xfrm>
        </p:spPr>
        <p:txBody>
          <a:bodyPr/>
          <a:lstStyle/>
          <a:p>
            <a:pPr eaLnBrk="1" hangingPunct="1"/>
            <a:r>
              <a:rPr lang="en-US"/>
              <a:t>Measure position in 2T field</a:t>
            </a:r>
          </a:p>
          <a:p>
            <a:pPr eaLnBrk="1" hangingPunct="1"/>
            <a:r>
              <a:rPr lang="en-US"/>
              <a:t>351K channels</a:t>
            </a:r>
          </a:p>
          <a:p>
            <a:pPr eaLnBrk="1" hangingPunct="1"/>
            <a:r>
              <a:rPr lang="en-US"/>
              <a:t>130 </a:t>
            </a:r>
            <a:r>
              <a:rPr lang="el-GR"/>
              <a:t>μ</a:t>
            </a:r>
            <a:r>
              <a:rPr lang="en-US"/>
              <a:t>m R-</a:t>
            </a:r>
            <a:r>
              <a:rPr lang="el-GR"/>
              <a:t>Φ</a:t>
            </a:r>
            <a:endParaRPr lang="en-US"/>
          </a:p>
        </p:txBody>
      </p:sp>
      <p:pic>
        <p:nvPicPr>
          <p:cNvPr id="49156" name="Picture 4" descr="TRT_completed_2_m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838200"/>
            <a:ext cx="503713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0F21459-5FCD-AB4D-BCF6-81E5E79DC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3801427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28600"/>
            <a:ext cx="8243887" cy="7318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Cryostat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912724"/>
            <a:ext cx="8229600" cy="874712"/>
          </a:xfrm>
        </p:spPr>
        <p:txBody>
          <a:bodyPr/>
          <a:lstStyle/>
          <a:p>
            <a:pPr eaLnBrk="1" hangingPunct="1"/>
            <a:r>
              <a:rPr lang="en-US" dirty="0"/>
              <a:t>Superconducting, low mass, 2T Field</a:t>
            </a:r>
          </a:p>
        </p:txBody>
      </p:sp>
      <p:pic>
        <p:nvPicPr>
          <p:cNvPr id="50180" name="Picture 4" descr="solenoid_magnet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25525"/>
            <a:ext cx="68580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632089B-22FD-D64E-B660-003CE66C7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2202400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76200"/>
            <a:ext cx="8243887" cy="80803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Liquid Argon Calorimeter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5105400"/>
            <a:ext cx="5334000" cy="1535393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Measures E, Et in showers, confines  e-/</a:t>
            </a:r>
            <a:r>
              <a:rPr lang="el-GR" dirty="0"/>
              <a:t>γ</a:t>
            </a:r>
            <a:r>
              <a:rPr lang="en-US" dirty="0"/>
              <a:t> showers</a:t>
            </a:r>
          </a:p>
          <a:p>
            <a:pPr>
              <a:lnSpc>
                <a:spcPct val="90000"/>
              </a:lnSpc>
            </a:pPr>
            <a:r>
              <a:rPr lang="en-US" dirty="0"/>
              <a:t>170k cells</a:t>
            </a:r>
          </a:p>
          <a:p>
            <a:pPr>
              <a:lnSpc>
                <a:spcPct val="90000"/>
              </a:lnSpc>
            </a:pPr>
            <a:r>
              <a:rPr lang="en-US" dirty="0"/>
              <a:t>3500 forward cells</a:t>
            </a:r>
          </a:p>
          <a:p>
            <a:pPr>
              <a:lnSpc>
                <a:spcPct val="90000"/>
              </a:lnSpc>
            </a:pPr>
            <a:r>
              <a:rPr lang="en-US" dirty="0"/>
              <a:t>5600 </a:t>
            </a:r>
            <a:r>
              <a:rPr lang="en-US" dirty="0" err="1"/>
              <a:t>hadronic</a:t>
            </a:r>
            <a:r>
              <a:rPr lang="en-US" dirty="0"/>
              <a:t> </a:t>
            </a:r>
            <a:r>
              <a:rPr lang="en-US" dirty="0" err="1"/>
              <a:t>endcap</a:t>
            </a:r>
            <a:r>
              <a:rPr lang="en-US" dirty="0"/>
              <a:t> cells</a:t>
            </a:r>
          </a:p>
        </p:txBody>
      </p:sp>
      <p:pic>
        <p:nvPicPr>
          <p:cNvPr id="51204" name="Picture 4" descr="0206031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14400"/>
            <a:ext cx="601980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endcap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3551238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C531C93-5C94-1F4C-9054-B05F05345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1942205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43887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Tile Calorimeter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343400"/>
            <a:ext cx="4038600" cy="2514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Measure </a:t>
            </a:r>
            <a:r>
              <a:rPr lang="en-US" sz="2800" dirty="0" err="1"/>
              <a:t>hadronic</a:t>
            </a:r>
            <a:r>
              <a:rPr lang="en-US" sz="2800" dirty="0"/>
              <a:t> energy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Iron/scintillating tiles, wavelength shifting fiber readout.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5200 Cells 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52228" name="Picture 4" descr="oreach-2005-001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8650"/>
            <a:ext cx="48863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tilecalor_hadron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14363"/>
            <a:ext cx="381000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l_endc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124200"/>
            <a:ext cx="502920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05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0"/>
            <a:ext cx="4953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Torroid Magnets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019800"/>
            <a:ext cx="7010400" cy="609600"/>
          </a:xfrm>
        </p:spPr>
        <p:txBody>
          <a:bodyPr/>
          <a:lstStyle/>
          <a:p>
            <a:pPr eaLnBrk="1" hangingPunct="1"/>
            <a:r>
              <a:rPr lang="en-US"/>
              <a:t>0.5 T (1T) barrel (endcap)</a:t>
            </a:r>
          </a:p>
        </p:txBody>
      </p:sp>
      <p:pic>
        <p:nvPicPr>
          <p:cNvPr id="53252" name="Picture 4" descr="barrel_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304800"/>
            <a:ext cx="37528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tor_end_0907_001_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762000"/>
            <a:ext cx="34655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724D6A3-523D-F743-91C1-80AC5E253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1021251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3733800" cy="58674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     </a:t>
            </a:r>
            <a:r>
              <a:rPr lang="en-US" sz="2800" dirty="0" err="1"/>
              <a:t>Muon</a:t>
            </a:r>
            <a:r>
              <a:rPr lang="en-US" sz="2800" dirty="0"/>
              <a:t> System: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MDT precision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         357K channels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         | </a:t>
            </a:r>
            <a:r>
              <a:rPr lang="el-GR" sz="2800" dirty="0"/>
              <a:t>η</a:t>
            </a:r>
            <a:r>
              <a:rPr lang="en-US" sz="2800" dirty="0"/>
              <a:t> | &lt; 2.5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CSC precision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         31K channels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      2.0 &lt; | </a:t>
            </a:r>
            <a:r>
              <a:rPr lang="el-GR" sz="2800" dirty="0"/>
              <a:t>η</a:t>
            </a:r>
            <a:r>
              <a:rPr lang="en-US" sz="2800" dirty="0"/>
              <a:t> | &lt; 2.7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RPC trigger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     383K channels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     | </a:t>
            </a:r>
            <a:r>
              <a:rPr lang="el-GR" sz="2800" dirty="0"/>
              <a:t>η</a:t>
            </a:r>
            <a:r>
              <a:rPr lang="en-US" sz="2800" dirty="0"/>
              <a:t> | &lt; 1.05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TGC trigger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     318K channels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     1.05 &lt; | </a:t>
            </a:r>
            <a:r>
              <a:rPr lang="el-GR" sz="2800" dirty="0"/>
              <a:t>η</a:t>
            </a:r>
            <a:r>
              <a:rPr lang="en-US" sz="2800" dirty="0"/>
              <a:t> | &lt; 2.4</a:t>
            </a:r>
          </a:p>
        </p:txBody>
      </p:sp>
      <p:pic>
        <p:nvPicPr>
          <p:cNvPr id="54275" name="Picture 4" descr="muo_mdt_0207_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8600"/>
            <a:ext cx="433228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2833687" cy="8874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MDT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86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97727"/>
            <a:ext cx="8042276" cy="441191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The conclusion is we need to keep and analyze a large amount of data for each collision to detect </a:t>
            </a:r>
            <a:r>
              <a:rPr lang="en-US" dirty="0" err="1">
                <a:solidFill>
                  <a:schemeClr val="tx1"/>
                </a:solidFill>
              </a:rPr>
              <a:t>χ</a:t>
            </a:r>
            <a:r>
              <a:rPr lang="en-US" dirty="0">
                <a:solidFill>
                  <a:schemeClr val="tx1"/>
                </a:solidFill>
              </a:rPr>
              <a:t> once it is produced.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27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6E98832-8894-EF42-A591-54F158DF3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2808284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12" y="632"/>
            <a:ext cx="9053288" cy="756630"/>
          </a:xfrm>
        </p:spPr>
        <p:txBody>
          <a:bodyPr/>
          <a:lstStyle/>
          <a:p>
            <a:r>
              <a:rPr lang="en-US" sz="4000" dirty="0"/>
              <a:t>Trigger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68022" y="48266"/>
            <a:ext cx="25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TDAQ in 2016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54337" y="1284840"/>
            <a:ext cx="6206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TB/s)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</p:spPr>
        <p:txBody>
          <a:bodyPr/>
          <a:lstStyle/>
          <a:p>
            <a:r>
              <a:rPr lang="en-US" dirty="0" err="1"/>
              <a:t>Ooty</a:t>
            </a:r>
            <a:r>
              <a:rPr lang="en-US" dirty="0"/>
              <a:t> Dec 2016</a:t>
            </a:r>
          </a:p>
        </p:txBody>
      </p:sp>
      <p:pic>
        <p:nvPicPr>
          <p:cNvPr id="3" name="Picture 2" descr="tdaqFullNew2016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830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69103" y="1284840"/>
            <a:ext cx="6206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TB/s)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5587" y="91206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Run II</a:t>
            </a:r>
          </a:p>
        </p:txBody>
      </p:sp>
    </p:spTree>
    <p:extLst>
      <p:ext uri="{BB962C8B-B14F-4D97-AF65-F5344CB8AC3E}">
        <p14:creationId xmlns:p14="http://schemas.microsoft.com/office/powerpoint/2010/main" val="1406368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66922"/>
            <a:ext cx="8042276" cy="851925"/>
          </a:xfrm>
        </p:spPr>
        <p:txBody>
          <a:bodyPr/>
          <a:lstStyle/>
          <a:p>
            <a:r>
              <a:rPr lang="en-US" dirty="0"/>
              <a:t>How to trigger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29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90D1676-75F1-BF44-B9A1-408FC5F07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406398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66922"/>
            <a:ext cx="8042276" cy="851925"/>
          </a:xfrm>
        </p:spPr>
        <p:txBody>
          <a:bodyPr/>
          <a:lstStyle/>
          <a:p>
            <a:r>
              <a:rPr lang="en-US" dirty="0"/>
              <a:t>Why a trigger is necessary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74AF7E1-BC60-054B-BCD1-A3A61C86B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90640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18597"/>
          </a:xfrm>
        </p:spPr>
        <p:txBody>
          <a:bodyPr/>
          <a:lstStyle/>
          <a:p>
            <a:r>
              <a:rPr lang="en-US" dirty="0"/>
              <a:t>Basic Trigger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6173"/>
            <a:ext cx="9144000" cy="5293625"/>
          </a:xfrm>
        </p:spPr>
        <p:txBody>
          <a:bodyPr/>
          <a:lstStyle/>
          <a:p>
            <a:r>
              <a:rPr lang="en-US" dirty="0"/>
              <a:t>Find a variable X such that the events you are interested in tend to have a value of X different than the events you don’t care about.</a:t>
            </a:r>
          </a:p>
          <a:p>
            <a:r>
              <a:rPr lang="en-US" dirty="0"/>
              <a:t>Threshold determined by distributions: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30</a:t>
            </a:fld>
            <a:endParaRPr lang="en-US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28600" y="2803511"/>
            <a:ext cx="8686800" cy="3611563"/>
            <a:chOff x="144" y="1440"/>
            <a:chExt cx="5472" cy="2275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432" y="1992"/>
              <a:ext cx="4224" cy="1272"/>
            </a:xfrm>
            <a:custGeom>
              <a:avLst/>
              <a:gdLst>
                <a:gd name="T0" fmla="*/ 0 w 4224"/>
                <a:gd name="T1" fmla="*/ 1032 h 1272"/>
                <a:gd name="T2" fmla="*/ 672 w 4224"/>
                <a:gd name="T3" fmla="*/ 1032 h 1272"/>
                <a:gd name="T4" fmla="*/ 1008 w 4224"/>
                <a:gd name="T5" fmla="*/ 264 h 1272"/>
                <a:gd name="T6" fmla="*/ 1296 w 4224"/>
                <a:gd name="T7" fmla="*/ 24 h 1272"/>
                <a:gd name="T8" fmla="*/ 1680 w 4224"/>
                <a:gd name="T9" fmla="*/ 120 h 1272"/>
                <a:gd name="T10" fmla="*/ 1872 w 4224"/>
                <a:gd name="T11" fmla="*/ 552 h 1272"/>
                <a:gd name="T12" fmla="*/ 2448 w 4224"/>
                <a:gd name="T13" fmla="*/ 984 h 1272"/>
                <a:gd name="T14" fmla="*/ 3024 w 4224"/>
                <a:gd name="T15" fmla="*/ 1224 h 1272"/>
                <a:gd name="T16" fmla="*/ 4224 w 4224"/>
                <a:gd name="T17" fmla="*/ 1272 h 12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24"/>
                <a:gd name="T28" fmla="*/ 0 h 1272"/>
                <a:gd name="T29" fmla="*/ 4224 w 4224"/>
                <a:gd name="T30" fmla="*/ 1272 h 12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24" h="1272">
                  <a:moveTo>
                    <a:pt x="0" y="1032"/>
                  </a:moveTo>
                  <a:cubicBezTo>
                    <a:pt x="252" y="1096"/>
                    <a:pt x="504" y="1160"/>
                    <a:pt x="672" y="1032"/>
                  </a:cubicBezTo>
                  <a:cubicBezTo>
                    <a:pt x="840" y="904"/>
                    <a:pt x="904" y="432"/>
                    <a:pt x="1008" y="264"/>
                  </a:cubicBezTo>
                  <a:cubicBezTo>
                    <a:pt x="1112" y="96"/>
                    <a:pt x="1184" y="48"/>
                    <a:pt x="1296" y="24"/>
                  </a:cubicBezTo>
                  <a:cubicBezTo>
                    <a:pt x="1408" y="0"/>
                    <a:pt x="1584" y="32"/>
                    <a:pt x="1680" y="120"/>
                  </a:cubicBezTo>
                  <a:cubicBezTo>
                    <a:pt x="1776" y="208"/>
                    <a:pt x="1744" y="408"/>
                    <a:pt x="1872" y="552"/>
                  </a:cubicBezTo>
                  <a:cubicBezTo>
                    <a:pt x="2000" y="696"/>
                    <a:pt x="2256" y="872"/>
                    <a:pt x="2448" y="984"/>
                  </a:cubicBezTo>
                  <a:cubicBezTo>
                    <a:pt x="2640" y="1096"/>
                    <a:pt x="2728" y="1176"/>
                    <a:pt x="3024" y="1224"/>
                  </a:cubicBezTo>
                  <a:cubicBezTo>
                    <a:pt x="3320" y="1272"/>
                    <a:pt x="4024" y="1264"/>
                    <a:pt x="4224" y="1272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440" y="2400"/>
              <a:ext cx="4032" cy="904"/>
            </a:xfrm>
            <a:custGeom>
              <a:avLst/>
              <a:gdLst>
                <a:gd name="T0" fmla="*/ 0 w 4032"/>
                <a:gd name="T1" fmla="*/ 5 h 1360"/>
                <a:gd name="T2" fmla="*/ 240 w 4032"/>
                <a:gd name="T3" fmla="*/ 4 h 1360"/>
                <a:gd name="T4" fmla="*/ 288 w 4032"/>
                <a:gd name="T5" fmla="*/ 3 h 1360"/>
                <a:gd name="T6" fmla="*/ 384 w 4032"/>
                <a:gd name="T7" fmla="*/ 3 h 1360"/>
                <a:gd name="T8" fmla="*/ 480 w 4032"/>
                <a:gd name="T9" fmla="*/ 2 h 1360"/>
                <a:gd name="T10" fmla="*/ 720 w 4032"/>
                <a:gd name="T11" fmla="*/ 1 h 1360"/>
                <a:gd name="T12" fmla="*/ 1008 w 4032"/>
                <a:gd name="T13" fmla="*/ 1 h 1360"/>
                <a:gd name="T14" fmla="*/ 1440 w 4032"/>
                <a:gd name="T15" fmla="*/ 1 h 1360"/>
                <a:gd name="T16" fmla="*/ 1824 w 4032"/>
                <a:gd name="T17" fmla="*/ 1 h 1360"/>
                <a:gd name="T18" fmla="*/ 2160 w 4032"/>
                <a:gd name="T19" fmla="*/ 1 h 1360"/>
                <a:gd name="T20" fmla="*/ 2544 w 4032"/>
                <a:gd name="T21" fmla="*/ 1 h 1360"/>
                <a:gd name="T22" fmla="*/ 3120 w 4032"/>
                <a:gd name="T23" fmla="*/ 3 h 1360"/>
                <a:gd name="T24" fmla="*/ 3504 w 4032"/>
                <a:gd name="T25" fmla="*/ 5 h 1360"/>
                <a:gd name="T26" fmla="*/ 3840 w 4032"/>
                <a:gd name="T27" fmla="*/ 5 h 1360"/>
                <a:gd name="T28" fmla="*/ 4032 w 4032"/>
                <a:gd name="T29" fmla="*/ 5 h 13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32"/>
                <a:gd name="T46" fmla="*/ 0 h 1360"/>
                <a:gd name="T47" fmla="*/ 4032 w 4032"/>
                <a:gd name="T48" fmla="*/ 1360 h 13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32" h="1360">
                  <a:moveTo>
                    <a:pt x="0" y="1272"/>
                  </a:moveTo>
                  <a:cubicBezTo>
                    <a:pt x="96" y="1252"/>
                    <a:pt x="192" y="1232"/>
                    <a:pt x="240" y="1176"/>
                  </a:cubicBezTo>
                  <a:cubicBezTo>
                    <a:pt x="288" y="1120"/>
                    <a:pt x="264" y="992"/>
                    <a:pt x="288" y="936"/>
                  </a:cubicBezTo>
                  <a:cubicBezTo>
                    <a:pt x="312" y="880"/>
                    <a:pt x="352" y="888"/>
                    <a:pt x="384" y="840"/>
                  </a:cubicBezTo>
                  <a:cubicBezTo>
                    <a:pt x="416" y="792"/>
                    <a:pt x="424" y="712"/>
                    <a:pt x="480" y="648"/>
                  </a:cubicBezTo>
                  <a:cubicBezTo>
                    <a:pt x="536" y="584"/>
                    <a:pt x="632" y="488"/>
                    <a:pt x="720" y="456"/>
                  </a:cubicBezTo>
                  <a:cubicBezTo>
                    <a:pt x="808" y="424"/>
                    <a:pt x="888" y="496"/>
                    <a:pt x="1008" y="456"/>
                  </a:cubicBezTo>
                  <a:cubicBezTo>
                    <a:pt x="1128" y="416"/>
                    <a:pt x="1304" y="288"/>
                    <a:pt x="1440" y="216"/>
                  </a:cubicBezTo>
                  <a:cubicBezTo>
                    <a:pt x="1576" y="144"/>
                    <a:pt x="1704" y="48"/>
                    <a:pt x="1824" y="24"/>
                  </a:cubicBezTo>
                  <a:cubicBezTo>
                    <a:pt x="1944" y="0"/>
                    <a:pt x="2040" y="8"/>
                    <a:pt x="2160" y="72"/>
                  </a:cubicBezTo>
                  <a:cubicBezTo>
                    <a:pt x="2280" y="136"/>
                    <a:pt x="2384" y="288"/>
                    <a:pt x="2544" y="408"/>
                  </a:cubicBezTo>
                  <a:cubicBezTo>
                    <a:pt x="2704" y="528"/>
                    <a:pt x="2960" y="648"/>
                    <a:pt x="3120" y="792"/>
                  </a:cubicBezTo>
                  <a:cubicBezTo>
                    <a:pt x="3280" y="936"/>
                    <a:pt x="3384" y="1184"/>
                    <a:pt x="3504" y="1272"/>
                  </a:cubicBezTo>
                  <a:cubicBezTo>
                    <a:pt x="3624" y="1360"/>
                    <a:pt x="3752" y="1320"/>
                    <a:pt x="3840" y="1320"/>
                  </a:cubicBezTo>
                  <a:cubicBezTo>
                    <a:pt x="3928" y="1320"/>
                    <a:pt x="4000" y="1280"/>
                    <a:pt x="4032" y="1272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432" y="3024"/>
              <a:ext cx="0" cy="2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44" y="3312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982" y="1529"/>
              <a:ext cx="95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FF0000"/>
                  </a:solidFill>
                </a:rPr>
                <a:t>P(X|BG)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042" y="1881"/>
              <a:ext cx="145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0066FF"/>
                  </a:solidFill>
                </a:rPr>
                <a:t>P(X|SIGNAL)</a:t>
              </a: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44" y="1488"/>
              <a:ext cx="0" cy="18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44" y="3312"/>
              <a:ext cx="54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910" y="3388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/>
                <a:t>X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175" y="3552"/>
              <a:ext cx="3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166" y="1440"/>
              <a:ext cx="0" cy="2089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18037" y="5858188"/>
            <a:ext cx="572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C900"/>
                </a:solidFill>
              </a:rPr>
              <a:t>X</a:t>
            </a:r>
            <a:r>
              <a:rPr lang="en-US" sz="2800" baseline="-25000" dirty="0">
                <a:solidFill>
                  <a:srgbClr val="00C900"/>
                </a:solidFill>
              </a:rPr>
              <a:t>T</a:t>
            </a: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62FAB5E9-3EBB-0D41-AE94-F3B4369BF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3176796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18597"/>
          </a:xfrm>
        </p:spPr>
        <p:txBody>
          <a:bodyPr/>
          <a:lstStyle/>
          <a:p>
            <a:r>
              <a:rPr lang="en-US" dirty="0"/>
              <a:t>Choice of Variable 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9" y="3151697"/>
            <a:ext cx="9144000" cy="1375174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/>
              <a:t>Cutting on X &gt; X</a:t>
            </a:r>
            <a:r>
              <a:rPr lang="en-US" sz="4500" baseline="-25000" dirty="0"/>
              <a:t>T</a:t>
            </a:r>
            <a:r>
              <a:rPr lang="en-US" sz="4500" dirty="0"/>
              <a:t> in above situation throws out a lot of BG, but also a lot of signal.</a:t>
            </a:r>
          </a:p>
          <a:p>
            <a:r>
              <a:rPr lang="en-US" sz="4500" dirty="0"/>
              <a:t>Compare below: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31</a:t>
            </a:fld>
            <a:endParaRPr lang="en-US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286299" y="846895"/>
            <a:ext cx="4624670" cy="1807699"/>
            <a:chOff x="144" y="1369"/>
            <a:chExt cx="5472" cy="2363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432" y="1992"/>
              <a:ext cx="4224" cy="1272"/>
            </a:xfrm>
            <a:custGeom>
              <a:avLst/>
              <a:gdLst>
                <a:gd name="T0" fmla="*/ 0 w 4224"/>
                <a:gd name="T1" fmla="*/ 1032 h 1272"/>
                <a:gd name="T2" fmla="*/ 672 w 4224"/>
                <a:gd name="T3" fmla="*/ 1032 h 1272"/>
                <a:gd name="T4" fmla="*/ 1008 w 4224"/>
                <a:gd name="T5" fmla="*/ 264 h 1272"/>
                <a:gd name="T6" fmla="*/ 1296 w 4224"/>
                <a:gd name="T7" fmla="*/ 24 h 1272"/>
                <a:gd name="T8" fmla="*/ 1680 w 4224"/>
                <a:gd name="T9" fmla="*/ 120 h 1272"/>
                <a:gd name="T10" fmla="*/ 1872 w 4224"/>
                <a:gd name="T11" fmla="*/ 552 h 1272"/>
                <a:gd name="T12" fmla="*/ 2448 w 4224"/>
                <a:gd name="T13" fmla="*/ 984 h 1272"/>
                <a:gd name="T14" fmla="*/ 3024 w 4224"/>
                <a:gd name="T15" fmla="*/ 1224 h 1272"/>
                <a:gd name="T16" fmla="*/ 4224 w 4224"/>
                <a:gd name="T17" fmla="*/ 1272 h 12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24"/>
                <a:gd name="T28" fmla="*/ 0 h 1272"/>
                <a:gd name="T29" fmla="*/ 4224 w 4224"/>
                <a:gd name="T30" fmla="*/ 1272 h 12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24" h="1272">
                  <a:moveTo>
                    <a:pt x="0" y="1032"/>
                  </a:moveTo>
                  <a:cubicBezTo>
                    <a:pt x="252" y="1096"/>
                    <a:pt x="504" y="1160"/>
                    <a:pt x="672" y="1032"/>
                  </a:cubicBezTo>
                  <a:cubicBezTo>
                    <a:pt x="840" y="904"/>
                    <a:pt x="904" y="432"/>
                    <a:pt x="1008" y="264"/>
                  </a:cubicBezTo>
                  <a:cubicBezTo>
                    <a:pt x="1112" y="96"/>
                    <a:pt x="1184" y="48"/>
                    <a:pt x="1296" y="24"/>
                  </a:cubicBezTo>
                  <a:cubicBezTo>
                    <a:pt x="1408" y="0"/>
                    <a:pt x="1584" y="32"/>
                    <a:pt x="1680" y="120"/>
                  </a:cubicBezTo>
                  <a:cubicBezTo>
                    <a:pt x="1776" y="208"/>
                    <a:pt x="1744" y="408"/>
                    <a:pt x="1872" y="552"/>
                  </a:cubicBezTo>
                  <a:cubicBezTo>
                    <a:pt x="2000" y="696"/>
                    <a:pt x="2256" y="872"/>
                    <a:pt x="2448" y="984"/>
                  </a:cubicBezTo>
                  <a:cubicBezTo>
                    <a:pt x="2640" y="1096"/>
                    <a:pt x="2728" y="1176"/>
                    <a:pt x="3024" y="1224"/>
                  </a:cubicBezTo>
                  <a:cubicBezTo>
                    <a:pt x="3320" y="1272"/>
                    <a:pt x="4024" y="1264"/>
                    <a:pt x="4224" y="1272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440" y="2400"/>
              <a:ext cx="4032" cy="904"/>
            </a:xfrm>
            <a:custGeom>
              <a:avLst/>
              <a:gdLst>
                <a:gd name="T0" fmla="*/ 0 w 4032"/>
                <a:gd name="T1" fmla="*/ 5 h 1360"/>
                <a:gd name="T2" fmla="*/ 240 w 4032"/>
                <a:gd name="T3" fmla="*/ 4 h 1360"/>
                <a:gd name="T4" fmla="*/ 288 w 4032"/>
                <a:gd name="T5" fmla="*/ 3 h 1360"/>
                <a:gd name="T6" fmla="*/ 384 w 4032"/>
                <a:gd name="T7" fmla="*/ 3 h 1360"/>
                <a:gd name="T8" fmla="*/ 480 w 4032"/>
                <a:gd name="T9" fmla="*/ 2 h 1360"/>
                <a:gd name="T10" fmla="*/ 720 w 4032"/>
                <a:gd name="T11" fmla="*/ 1 h 1360"/>
                <a:gd name="T12" fmla="*/ 1008 w 4032"/>
                <a:gd name="T13" fmla="*/ 1 h 1360"/>
                <a:gd name="T14" fmla="*/ 1440 w 4032"/>
                <a:gd name="T15" fmla="*/ 1 h 1360"/>
                <a:gd name="T16" fmla="*/ 1824 w 4032"/>
                <a:gd name="T17" fmla="*/ 1 h 1360"/>
                <a:gd name="T18" fmla="*/ 2160 w 4032"/>
                <a:gd name="T19" fmla="*/ 1 h 1360"/>
                <a:gd name="T20" fmla="*/ 2544 w 4032"/>
                <a:gd name="T21" fmla="*/ 1 h 1360"/>
                <a:gd name="T22" fmla="*/ 3120 w 4032"/>
                <a:gd name="T23" fmla="*/ 3 h 1360"/>
                <a:gd name="T24" fmla="*/ 3504 w 4032"/>
                <a:gd name="T25" fmla="*/ 5 h 1360"/>
                <a:gd name="T26" fmla="*/ 3840 w 4032"/>
                <a:gd name="T27" fmla="*/ 5 h 1360"/>
                <a:gd name="T28" fmla="*/ 4032 w 4032"/>
                <a:gd name="T29" fmla="*/ 5 h 13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32"/>
                <a:gd name="T46" fmla="*/ 0 h 1360"/>
                <a:gd name="T47" fmla="*/ 4032 w 4032"/>
                <a:gd name="T48" fmla="*/ 1360 h 13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32" h="1360">
                  <a:moveTo>
                    <a:pt x="0" y="1272"/>
                  </a:moveTo>
                  <a:cubicBezTo>
                    <a:pt x="96" y="1252"/>
                    <a:pt x="192" y="1232"/>
                    <a:pt x="240" y="1176"/>
                  </a:cubicBezTo>
                  <a:cubicBezTo>
                    <a:pt x="288" y="1120"/>
                    <a:pt x="264" y="992"/>
                    <a:pt x="288" y="936"/>
                  </a:cubicBezTo>
                  <a:cubicBezTo>
                    <a:pt x="312" y="880"/>
                    <a:pt x="352" y="888"/>
                    <a:pt x="384" y="840"/>
                  </a:cubicBezTo>
                  <a:cubicBezTo>
                    <a:pt x="416" y="792"/>
                    <a:pt x="424" y="712"/>
                    <a:pt x="480" y="648"/>
                  </a:cubicBezTo>
                  <a:cubicBezTo>
                    <a:pt x="536" y="584"/>
                    <a:pt x="632" y="488"/>
                    <a:pt x="720" y="456"/>
                  </a:cubicBezTo>
                  <a:cubicBezTo>
                    <a:pt x="808" y="424"/>
                    <a:pt x="888" y="496"/>
                    <a:pt x="1008" y="456"/>
                  </a:cubicBezTo>
                  <a:cubicBezTo>
                    <a:pt x="1128" y="416"/>
                    <a:pt x="1304" y="288"/>
                    <a:pt x="1440" y="216"/>
                  </a:cubicBezTo>
                  <a:cubicBezTo>
                    <a:pt x="1576" y="144"/>
                    <a:pt x="1704" y="48"/>
                    <a:pt x="1824" y="24"/>
                  </a:cubicBezTo>
                  <a:cubicBezTo>
                    <a:pt x="1944" y="0"/>
                    <a:pt x="2040" y="8"/>
                    <a:pt x="2160" y="72"/>
                  </a:cubicBezTo>
                  <a:cubicBezTo>
                    <a:pt x="2280" y="136"/>
                    <a:pt x="2384" y="288"/>
                    <a:pt x="2544" y="408"/>
                  </a:cubicBezTo>
                  <a:cubicBezTo>
                    <a:pt x="2704" y="528"/>
                    <a:pt x="2960" y="648"/>
                    <a:pt x="3120" y="792"/>
                  </a:cubicBezTo>
                  <a:cubicBezTo>
                    <a:pt x="3280" y="936"/>
                    <a:pt x="3384" y="1184"/>
                    <a:pt x="3504" y="1272"/>
                  </a:cubicBezTo>
                  <a:cubicBezTo>
                    <a:pt x="3624" y="1360"/>
                    <a:pt x="3752" y="1320"/>
                    <a:pt x="3840" y="1320"/>
                  </a:cubicBezTo>
                  <a:cubicBezTo>
                    <a:pt x="3928" y="1320"/>
                    <a:pt x="4000" y="1280"/>
                    <a:pt x="4032" y="1272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432" y="3024"/>
              <a:ext cx="0" cy="2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44" y="3312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60" y="1369"/>
              <a:ext cx="95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FF0000"/>
                  </a:solidFill>
                </a:rPr>
                <a:t>P(X|BG)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042" y="1681"/>
              <a:ext cx="145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0066FF"/>
                  </a:solidFill>
                </a:rPr>
                <a:t>P(X|SIGNAL)</a:t>
              </a: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44" y="1488"/>
              <a:ext cx="0" cy="18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44" y="3312"/>
              <a:ext cx="54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910" y="3388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/>
                <a:t>X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4409" y="3715"/>
              <a:ext cx="543" cy="1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166" y="1440"/>
              <a:ext cx="0" cy="2089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42750" y="2584413"/>
            <a:ext cx="609713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C900"/>
                </a:solidFill>
              </a:rPr>
              <a:t>X</a:t>
            </a:r>
            <a:r>
              <a:rPr lang="en-US" sz="2800" baseline="-25000" dirty="0">
                <a:solidFill>
                  <a:srgbClr val="00C900"/>
                </a:solidFill>
              </a:rPr>
              <a:t>T</a:t>
            </a: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2216963" y="4526871"/>
            <a:ext cx="4762430" cy="2067800"/>
            <a:chOff x="144" y="1369"/>
            <a:chExt cx="5635" cy="2703"/>
          </a:xfrm>
        </p:grpSpPr>
        <p:sp>
          <p:nvSpPr>
            <p:cNvPr id="21" name="Freeform 4"/>
            <p:cNvSpPr>
              <a:spLocks/>
            </p:cNvSpPr>
            <p:nvPr/>
          </p:nvSpPr>
          <p:spPr bwMode="auto">
            <a:xfrm>
              <a:off x="432" y="1992"/>
              <a:ext cx="2357" cy="1272"/>
            </a:xfrm>
            <a:custGeom>
              <a:avLst/>
              <a:gdLst>
                <a:gd name="T0" fmla="*/ 0 w 4224"/>
                <a:gd name="T1" fmla="*/ 1032 h 1272"/>
                <a:gd name="T2" fmla="*/ 672 w 4224"/>
                <a:gd name="T3" fmla="*/ 1032 h 1272"/>
                <a:gd name="T4" fmla="*/ 1008 w 4224"/>
                <a:gd name="T5" fmla="*/ 264 h 1272"/>
                <a:gd name="T6" fmla="*/ 1296 w 4224"/>
                <a:gd name="T7" fmla="*/ 24 h 1272"/>
                <a:gd name="T8" fmla="*/ 1680 w 4224"/>
                <a:gd name="T9" fmla="*/ 120 h 1272"/>
                <a:gd name="T10" fmla="*/ 1872 w 4224"/>
                <a:gd name="T11" fmla="*/ 552 h 1272"/>
                <a:gd name="T12" fmla="*/ 2448 w 4224"/>
                <a:gd name="T13" fmla="*/ 984 h 1272"/>
                <a:gd name="T14" fmla="*/ 3024 w 4224"/>
                <a:gd name="T15" fmla="*/ 1224 h 1272"/>
                <a:gd name="T16" fmla="*/ 4224 w 4224"/>
                <a:gd name="T17" fmla="*/ 1272 h 12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24"/>
                <a:gd name="T28" fmla="*/ 0 h 1272"/>
                <a:gd name="T29" fmla="*/ 4224 w 4224"/>
                <a:gd name="T30" fmla="*/ 1272 h 12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24" h="1272">
                  <a:moveTo>
                    <a:pt x="0" y="1032"/>
                  </a:moveTo>
                  <a:cubicBezTo>
                    <a:pt x="252" y="1096"/>
                    <a:pt x="504" y="1160"/>
                    <a:pt x="672" y="1032"/>
                  </a:cubicBezTo>
                  <a:cubicBezTo>
                    <a:pt x="840" y="904"/>
                    <a:pt x="904" y="432"/>
                    <a:pt x="1008" y="264"/>
                  </a:cubicBezTo>
                  <a:cubicBezTo>
                    <a:pt x="1112" y="96"/>
                    <a:pt x="1184" y="48"/>
                    <a:pt x="1296" y="24"/>
                  </a:cubicBezTo>
                  <a:cubicBezTo>
                    <a:pt x="1408" y="0"/>
                    <a:pt x="1584" y="32"/>
                    <a:pt x="1680" y="120"/>
                  </a:cubicBezTo>
                  <a:cubicBezTo>
                    <a:pt x="1776" y="208"/>
                    <a:pt x="1744" y="408"/>
                    <a:pt x="1872" y="552"/>
                  </a:cubicBezTo>
                  <a:cubicBezTo>
                    <a:pt x="2000" y="696"/>
                    <a:pt x="2256" y="872"/>
                    <a:pt x="2448" y="984"/>
                  </a:cubicBezTo>
                  <a:cubicBezTo>
                    <a:pt x="2640" y="1096"/>
                    <a:pt x="2728" y="1176"/>
                    <a:pt x="3024" y="1224"/>
                  </a:cubicBezTo>
                  <a:cubicBezTo>
                    <a:pt x="3320" y="1272"/>
                    <a:pt x="4024" y="1264"/>
                    <a:pt x="4224" y="1272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068" y="2400"/>
              <a:ext cx="3404" cy="864"/>
            </a:xfrm>
            <a:custGeom>
              <a:avLst/>
              <a:gdLst>
                <a:gd name="T0" fmla="*/ 0 w 4032"/>
                <a:gd name="T1" fmla="*/ 5 h 1360"/>
                <a:gd name="T2" fmla="*/ 240 w 4032"/>
                <a:gd name="T3" fmla="*/ 4 h 1360"/>
                <a:gd name="T4" fmla="*/ 288 w 4032"/>
                <a:gd name="T5" fmla="*/ 3 h 1360"/>
                <a:gd name="T6" fmla="*/ 384 w 4032"/>
                <a:gd name="T7" fmla="*/ 3 h 1360"/>
                <a:gd name="T8" fmla="*/ 480 w 4032"/>
                <a:gd name="T9" fmla="*/ 2 h 1360"/>
                <a:gd name="T10" fmla="*/ 720 w 4032"/>
                <a:gd name="T11" fmla="*/ 1 h 1360"/>
                <a:gd name="T12" fmla="*/ 1008 w 4032"/>
                <a:gd name="T13" fmla="*/ 1 h 1360"/>
                <a:gd name="T14" fmla="*/ 1440 w 4032"/>
                <a:gd name="T15" fmla="*/ 1 h 1360"/>
                <a:gd name="T16" fmla="*/ 1824 w 4032"/>
                <a:gd name="T17" fmla="*/ 1 h 1360"/>
                <a:gd name="T18" fmla="*/ 2160 w 4032"/>
                <a:gd name="T19" fmla="*/ 1 h 1360"/>
                <a:gd name="T20" fmla="*/ 2544 w 4032"/>
                <a:gd name="T21" fmla="*/ 1 h 1360"/>
                <a:gd name="T22" fmla="*/ 3120 w 4032"/>
                <a:gd name="T23" fmla="*/ 3 h 1360"/>
                <a:gd name="T24" fmla="*/ 3504 w 4032"/>
                <a:gd name="T25" fmla="*/ 5 h 1360"/>
                <a:gd name="T26" fmla="*/ 3840 w 4032"/>
                <a:gd name="T27" fmla="*/ 5 h 1360"/>
                <a:gd name="T28" fmla="*/ 4032 w 4032"/>
                <a:gd name="T29" fmla="*/ 5 h 13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32"/>
                <a:gd name="T46" fmla="*/ 0 h 1360"/>
                <a:gd name="T47" fmla="*/ 4032 w 4032"/>
                <a:gd name="T48" fmla="*/ 1360 h 13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32" h="1360">
                  <a:moveTo>
                    <a:pt x="0" y="1272"/>
                  </a:moveTo>
                  <a:cubicBezTo>
                    <a:pt x="96" y="1252"/>
                    <a:pt x="192" y="1232"/>
                    <a:pt x="240" y="1176"/>
                  </a:cubicBezTo>
                  <a:cubicBezTo>
                    <a:pt x="288" y="1120"/>
                    <a:pt x="264" y="992"/>
                    <a:pt x="288" y="936"/>
                  </a:cubicBezTo>
                  <a:cubicBezTo>
                    <a:pt x="312" y="880"/>
                    <a:pt x="352" y="888"/>
                    <a:pt x="384" y="840"/>
                  </a:cubicBezTo>
                  <a:cubicBezTo>
                    <a:pt x="416" y="792"/>
                    <a:pt x="424" y="712"/>
                    <a:pt x="480" y="648"/>
                  </a:cubicBezTo>
                  <a:cubicBezTo>
                    <a:pt x="536" y="584"/>
                    <a:pt x="632" y="488"/>
                    <a:pt x="720" y="456"/>
                  </a:cubicBezTo>
                  <a:cubicBezTo>
                    <a:pt x="808" y="424"/>
                    <a:pt x="888" y="496"/>
                    <a:pt x="1008" y="456"/>
                  </a:cubicBezTo>
                  <a:cubicBezTo>
                    <a:pt x="1128" y="416"/>
                    <a:pt x="1304" y="288"/>
                    <a:pt x="1440" y="216"/>
                  </a:cubicBezTo>
                  <a:cubicBezTo>
                    <a:pt x="1576" y="144"/>
                    <a:pt x="1704" y="48"/>
                    <a:pt x="1824" y="24"/>
                  </a:cubicBezTo>
                  <a:cubicBezTo>
                    <a:pt x="1944" y="0"/>
                    <a:pt x="2040" y="8"/>
                    <a:pt x="2160" y="72"/>
                  </a:cubicBezTo>
                  <a:cubicBezTo>
                    <a:pt x="2280" y="136"/>
                    <a:pt x="2384" y="288"/>
                    <a:pt x="2544" y="408"/>
                  </a:cubicBezTo>
                  <a:cubicBezTo>
                    <a:pt x="2704" y="528"/>
                    <a:pt x="2960" y="648"/>
                    <a:pt x="3120" y="792"/>
                  </a:cubicBezTo>
                  <a:cubicBezTo>
                    <a:pt x="3280" y="936"/>
                    <a:pt x="3384" y="1184"/>
                    <a:pt x="3504" y="1272"/>
                  </a:cubicBezTo>
                  <a:cubicBezTo>
                    <a:pt x="3624" y="1360"/>
                    <a:pt x="3752" y="1320"/>
                    <a:pt x="3840" y="1320"/>
                  </a:cubicBezTo>
                  <a:cubicBezTo>
                    <a:pt x="3928" y="1320"/>
                    <a:pt x="4000" y="1280"/>
                    <a:pt x="4032" y="1272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432" y="3024"/>
              <a:ext cx="0" cy="2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H="1">
              <a:off x="144" y="3312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460" y="1369"/>
              <a:ext cx="1792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FF0000"/>
                  </a:solidFill>
                </a:rPr>
                <a:t>P(Y|BG)</a:t>
              </a: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3042" y="1681"/>
              <a:ext cx="2737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0066FF"/>
                  </a:solidFill>
                </a:rPr>
                <a:t>P(Y|SIGNAL)</a:t>
              </a:r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144" y="1488"/>
              <a:ext cx="0" cy="18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144" y="3312"/>
              <a:ext cx="54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3910" y="3388"/>
              <a:ext cx="49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/>
                <a:t>Y</a:t>
              </a: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45" y="3752"/>
              <a:ext cx="58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>
              <a:off x="2166" y="1440"/>
              <a:ext cx="0" cy="2089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056499" y="4342029"/>
            <a:ext cx="60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C900"/>
                </a:solidFill>
              </a:rPr>
              <a:t>Y</a:t>
            </a:r>
            <a:r>
              <a:rPr lang="en-US" sz="2800" baseline="-25000" dirty="0">
                <a:solidFill>
                  <a:srgbClr val="00C900"/>
                </a:solidFill>
              </a:rPr>
              <a:t>T</a:t>
            </a:r>
          </a:p>
        </p:txBody>
      </p:sp>
      <p:sp>
        <p:nvSpPr>
          <p:cNvPr id="33" name="Footer Placeholder 2">
            <a:extLst>
              <a:ext uri="{FF2B5EF4-FFF2-40B4-BE49-F238E27FC236}">
                <a16:creationId xmlns:a16="http://schemas.microsoft.com/office/drawing/2014/main" id="{5BF14F9E-3160-7C49-9BAB-E6F37019C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2098788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18597"/>
          </a:xfrm>
        </p:spPr>
        <p:txBody>
          <a:bodyPr/>
          <a:lstStyle/>
          <a:p>
            <a:r>
              <a:rPr lang="en-US" dirty="0"/>
              <a:t>Choice </a:t>
            </a:r>
            <a:r>
              <a:rPr lang="en-US"/>
              <a:t>of Threshold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21098"/>
            <a:ext cx="9144000" cy="2998700"/>
          </a:xfrm>
        </p:spPr>
        <p:txBody>
          <a:bodyPr>
            <a:normAutofit/>
          </a:bodyPr>
          <a:lstStyle/>
          <a:p>
            <a:r>
              <a:rPr lang="en-US" dirty="0"/>
              <a:t>Increasing (decreasing) threshold decreases (increases) number of BG events kept, but also decreases (increases) number of signal events kept.</a:t>
            </a:r>
          </a:p>
          <a:p>
            <a:r>
              <a:rPr lang="en-US" dirty="0"/>
              <a:t>Threshold often determined by trigger rate, which is typically dominated by BG distribution.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32</a:t>
            </a:fld>
            <a:endParaRPr lang="en-US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286299" y="846895"/>
            <a:ext cx="4624670" cy="1817644"/>
            <a:chOff x="144" y="1369"/>
            <a:chExt cx="5472" cy="2376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432" y="1992"/>
              <a:ext cx="4224" cy="1272"/>
            </a:xfrm>
            <a:custGeom>
              <a:avLst/>
              <a:gdLst>
                <a:gd name="T0" fmla="*/ 0 w 4224"/>
                <a:gd name="T1" fmla="*/ 1032 h 1272"/>
                <a:gd name="T2" fmla="*/ 672 w 4224"/>
                <a:gd name="T3" fmla="*/ 1032 h 1272"/>
                <a:gd name="T4" fmla="*/ 1008 w 4224"/>
                <a:gd name="T5" fmla="*/ 264 h 1272"/>
                <a:gd name="T6" fmla="*/ 1296 w 4224"/>
                <a:gd name="T7" fmla="*/ 24 h 1272"/>
                <a:gd name="T8" fmla="*/ 1680 w 4224"/>
                <a:gd name="T9" fmla="*/ 120 h 1272"/>
                <a:gd name="T10" fmla="*/ 1872 w 4224"/>
                <a:gd name="T11" fmla="*/ 552 h 1272"/>
                <a:gd name="T12" fmla="*/ 2448 w 4224"/>
                <a:gd name="T13" fmla="*/ 984 h 1272"/>
                <a:gd name="T14" fmla="*/ 3024 w 4224"/>
                <a:gd name="T15" fmla="*/ 1224 h 1272"/>
                <a:gd name="T16" fmla="*/ 4224 w 4224"/>
                <a:gd name="T17" fmla="*/ 1272 h 12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24"/>
                <a:gd name="T28" fmla="*/ 0 h 1272"/>
                <a:gd name="T29" fmla="*/ 4224 w 4224"/>
                <a:gd name="T30" fmla="*/ 1272 h 12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24" h="1272">
                  <a:moveTo>
                    <a:pt x="0" y="1032"/>
                  </a:moveTo>
                  <a:cubicBezTo>
                    <a:pt x="252" y="1096"/>
                    <a:pt x="504" y="1160"/>
                    <a:pt x="672" y="1032"/>
                  </a:cubicBezTo>
                  <a:cubicBezTo>
                    <a:pt x="840" y="904"/>
                    <a:pt x="904" y="432"/>
                    <a:pt x="1008" y="264"/>
                  </a:cubicBezTo>
                  <a:cubicBezTo>
                    <a:pt x="1112" y="96"/>
                    <a:pt x="1184" y="48"/>
                    <a:pt x="1296" y="24"/>
                  </a:cubicBezTo>
                  <a:cubicBezTo>
                    <a:pt x="1408" y="0"/>
                    <a:pt x="1584" y="32"/>
                    <a:pt x="1680" y="120"/>
                  </a:cubicBezTo>
                  <a:cubicBezTo>
                    <a:pt x="1776" y="208"/>
                    <a:pt x="1744" y="408"/>
                    <a:pt x="1872" y="552"/>
                  </a:cubicBezTo>
                  <a:cubicBezTo>
                    <a:pt x="2000" y="696"/>
                    <a:pt x="2256" y="872"/>
                    <a:pt x="2448" y="984"/>
                  </a:cubicBezTo>
                  <a:cubicBezTo>
                    <a:pt x="2640" y="1096"/>
                    <a:pt x="2728" y="1176"/>
                    <a:pt x="3024" y="1224"/>
                  </a:cubicBezTo>
                  <a:cubicBezTo>
                    <a:pt x="3320" y="1272"/>
                    <a:pt x="4024" y="1264"/>
                    <a:pt x="4224" y="1272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440" y="2400"/>
              <a:ext cx="4032" cy="904"/>
            </a:xfrm>
            <a:custGeom>
              <a:avLst/>
              <a:gdLst>
                <a:gd name="T0" fmla="*/ 0 w 4032"/>
                <a:gd name="T1" fmla="*/ 5 h 1360"/>
                <a:gd name="T2" fmla="*/ 240 w 4032"/>
                <a:gd name="T3" fmla="*/ 4 h 1360"/>
                <a:gd name="T4" fmla="*/ 288 w 4032"/>
                <a:gd name="T5" fmla="*/ 3 h 1360"/>
                <a:gd name="T6" fmla="*/ 384 w 4032"/>
                <a:gd name="T7" fmla="*/ 3 h 1360"/>
                <a:gd name="T8" fmla="*/ 480 w 4032"/>
                <a:gd name="T9" fmla="*/ 2 h 1360"/>
                <a:gd name="T10" fmla="*/ 720 w 4032"/>
                <a:gd name="T11" fmla="*/ 1 h 1360"/>
                <a:gd name="T12" fmla="*/ 1008 w 4032"/>
                <a:gd name="T13" fmla="*/ 1 h 1360"/>
                <a:gd name="T14" fmla="*/ 1440 w 4032"/>
                <a:gd name="T15" fmla="*/ 1 h 1360"/>
                <a:gd name="T16" fmla="*/ 1824 w 4032"/>
                <a:gd name="T17" fmla="*/ 1 h 1360"/>
                <a:gd name="T18" fmla="*/ 2160 w 4032"/>
                <a:gd name="T19" fmla="*/ 1 h 1360"/>
                <a:gd name="T20" fmla="*/ 2544 w 4032"/>
                <a:gd name="T21" fmla="*/ 1 h 1360"/>
                <a:gd name="T22" fmla="*/ 3120 w 4032"/>
                <a:gd name="T23" fmla="*/ 3 h 1360"/>
                <a:gd name="T24" fmla="*/ 3504 w 4032"/>
                <a:gd name="T25" fmla="*/ 5 h 1360"/>
                <a:gd name="T26" fmla="*/ 3840 w 4032"/>
                <a:gd name="T27" fmla="*/ 5 h 1360"/>
                <a:gd name="T28" fmla="*/ 4032 w 4032"/>
                <a:gd name="T29" fmla="*/ 5 h 13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32"/>
                <a:gd name="T46" fmla="*/ 0 h 1360"/>
                <a:gd name="T47" fmla="*/ 4032 w 4032"/>
                <a:gd name="T48" fmla="*/ 1360 h 13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32" h="1360">
                  <a:moveTo>
                    <a:pt x="0" y="1272"/>
                  </a:moveTo>
                  <a:cubicBezTo>
                    <a:pt x="96" y="1252"/>
                    <a:pt x="192" y="1232"/>
                    <a:pt x="240" y="1176"/>
                  </a:cubicBezTo>
                  <a:cubicBezTo>
                    <a:pt x="288" y="1120"/>
                    <a:pt x="264" y="992"/>
                    <a:pt x="288" y="936"/>
                  </a:cubicBezTo>
                  <a:cubicBezTo>
                    <a:pt x="312" y="880"/>
                    <a:pt x="352" y="888"/>
                    <a:pt x="384" y="840"/>
                  </a:cubicBezTo>
                  <a:cubicBezTo>
                    <a:pt x="416" y="792"/>
                    <a:pt x="424" y="712"/>
                    <a:pt x="480" y="648"/>
                  </a:cubicBezTo>
                  <a:cubicBezTo>
                    <a:pt x="536" y="584"/>
                    <a:pt x="632" y="488"/>
                    <a:pt x="720" y="456"/>
                  </a:cubicBezTo>
                  <a:cubicBezTo>
                    <a:pt x="808" y="424"/>
                    <a:pt x="888" y="496"/>
                    <a:pt x="1008" y="456"/>
                  </a:cubicBezTo>
                  <a:cubicBezTo>
                    <a:pt x="1128" y="416"/>
                    <a:pt x="1304" y="288"/>
                    <a:pt x="1440" y="216"/>
                  </a:cubicBezTo>
                  <a:cubicBezTo>
                    <a:pt x="1576" y="144"/>
                    <a:pt x="1704" y="48"/>
                    <a:pt x="1824" y="24"/>
                  </a:cubicBezTo>
                  <a:cubicBezTo>
                    <a:pt x="1944" y="0"/>
                    <a:pt x="2040" y="8"/>
                    <a:pt x="2160" y="72"/>
                  </a:cubicBezTo>
                  <a:cubicBezTo>
                    <a:pt x="2280" y="136"/>
                    <a:pt x="2384" y="288"/>
                    <a:pt x="2544" y="408"/>
                  </a:cubicBezTo>
                  <a:cubicBezTo>
                    <a:pt x="2704" y="528"/>
                    <a:pt x="2960" y="648"/>
                    <a:pt x="3120" y="792"/>
                  </a:cubicBezTo>
                  <a:cubicBezTo>
                    <a:pt x="3280" y="936"/>
                    <a:pt x="3384" y="1184"/>
                    <a:pt x="3504" y="1272"/>
                  </a:cubicBezTo>
                  <a:cubicBezTo>
                    <a:pt x="3624" y="1360"/>
                    <a:pt x="3752" y="1320"/>
                    <a:pt x="3840" y="1320"/>
                  </a:cubicBezTo>
                  <a:cubicBezTo>
                    <a:pt x="3928" y="1320"/>
                    <a:pt x="4000" y="1280"/>
                    <a:pt x="4032" y="1272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432" y="3024"/>
              <a:ext cx="0" cy="2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44" y="3312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60" y="1369"/>
              <a:ext cx="95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FF0000"/>
                  </a:solidFill>
                </a:rPr>
                <a:t>P(X|BG)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042" y="1681"/>
              <a:ext cx="145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0066FF"/>
                  </a:solidFill>
                </a:rPr>
                <a:t>P(X|SIGNAL)</a:t>
              </a: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44" y="1488"/>
              <a:ext cx="0" cy="18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44" y="3312"/>
              <a:ext cx="54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910" y="3388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/>
                <a:t>X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422" y="3745"/>
              <a:ext cx="5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166" y="1440"/>
              <a:ext cx="0" cy="2089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02867" y="2416124"/>
            <a:ext cx="609713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C900"/>
                </a:solidFill>
              </a:rPr>
              <a:t>X</a:t>
            </a:r>
            <a:r>
              <a:rPr lang="en-US" sz="2800" baseline="-25000" dirty="0">
                <a:solidFill>
                  <a:srgbClr val="00C900"/>
                </a:solidFill>
              </a:rPr>
              <a:t>T</a:t>
            </a: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9E32C6B8-CC93-284D-B1BD-FAFA47733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2550617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18597"/>
          </a:xfrm>
        </p:spPr>
        <p:txBody>
          <a:bodyPr/>
          <a:lstStyle/>
          <a:p>
            <a:r>
              <a:rPr lang="en-US" dirty="0"/>
              <a:t>Choice </a:t>
            </a:r>
            <a:r>
              <a:rPr lang="en-US"/>
              <a:t>of Threshold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21098"/>
            <a:ext cx="9144000" cy="2998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Note that choice of threshold may be very different than choice of analysis cuts. Other possibilities are:</a:t>
            </a:r>
          </a:p>
          <a:p>
            <a:r>
              <a:rPr lang="en-US" dirty="0"/>
              <a:t>For discovery, may want to maximize </a:t>
            </a:r>
          </a:p>
          <a:p>
            <a:pPr marL="0" indent="0">
              <a:buNone/>
            </a:pPr>
            <a:r>
              <a:rPr lang="en-US" dirty="0"/>
              <a:t>    N(SIGNAL)/</a:t>
            </a:r>
            <a:r>
              <a:rPr lang="en-US" dirty="0" err="1"/>
              <a:t>σ</a:t>
            </a:r>
            <a:r>
              <a:rPr lang="en-US" dirty="0"/>
              <a:t>(SIGNAL) ~ N(SIGNAL)/√N(BG)</a:t>
            </a:r>
          </a:p>
          <a:p>
            <a:r>
              <a:rPr lang="en-US" dirty="0"/>
              <a:t>For study of properties, may want to maximize</a:t>
            </a:r>
          </a:p>
          <a:p>
            <a:pPr marL="0" indent="0">
              <a:buNone/>
            </a:pPr>
            <a:r>
              <a:rPr lang="en-US" dirty="0"/>
              <a:t>    N(SIGNAL) / N(BG)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33</a:t>
            </a:fld>
            <a:endParaRPr lang="en-US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286299" y="846895"/>
            <a:ext cx="4624670" cy="1817644"/>
            <a:chOff x="144" y="1369"/>
            <a:chExt cx="5472" cy="2376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432" y="1992"/>
              <a:ext cx="4224" cy="1272"/>
            </a:xfrm>
            <a:custGeom>
              <a:avLst/>
              <a:gdLst>
                <a:gd name="T0" fmla="*/ 0 w 4224"/>
                <a:gd name="T1" fmla="*/ 1032 h 1272"/>
                <a:gd name="T2" fmla="*/ 672 w 4224"/>
                <a:gd name="T3" fmla="*/ 1032 h 1272"/>
                <a:gd name="T4" fmla="*/ 1008 w 4224"/>
                <a:gd name="T5" fmla="*/ 264 h 1272"/>
                <a:gd name="T6" fmla="*/ 1296 w 4224"/>
                <a:gd name="T7" fmla="*/ 24 h 1272"/>
                <a:gd name="T8" fmla="*/ 1680 w 4224"/>
                <a:gd name="T9" fmla="*/ 120 h 1272"/>
                <a:gd name="T10" fmla="*/ 1872 w 4224"/>
                <a:gd name="T11" fmla="*/ 552 h 1272"/>
                <a:gd name="T12" fmla="*/ 2448 w 4224"/>
                <a:gd name="T13" fmla="*/ 984 h 1272"/>
                <a:gd name="T14" fmla="*/ 3024 w 4224"/>
                <a:gd name="T15" fmla="*/ 1224 h 1272"/>
                <a:gd name="T16" fmla="*/ 4224 w 4224"/>
                <a:gd name="T17" fmla="*/ 1272 h 12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24"/>
                <a:gd name="T28" fmla="*/ 0 h 1272"/>
                <a:gd name="T29" fmla="*/ 4224 w 4224"/>
                <a:gd name="T30" fmla="*/ 1272 h 12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24" h="1272">
                  <a:moveTo>
                    <a:pt x="0" y="1032"/>
                  </a:moveTo>
                  <a:cubicBezTo>
                    <a:pt x="252" y="1096"/>
                    <a:pt x="504" y="1160"/>
                    <a:pt x="672" y="1032"/>
                  </a:cubicBezTo>
                  <a:cubicBezTo>
                    <a:pt x="840" y="904"/>
                    <a:pt x="904" y="432"/>
                    <a:pt x="1008" y="264"/>
                  </a:cubicBezTo>
                  <a:cubicBezTo>
                    <a:pt x="1112" y="96"/>
                    <a:pt x="1184" y="48"/>
                    <a:pt x="1296" y="24"/>
                  </a:cubicBezTo>
                  <a:cubicBezTo>
                    <a:pt x="1408" y="0"/>
                    <a:pt x="1584" y="32"/>
                    <a:pt x="1680" y="120"/>
                  </a:cubicBezTo>
                  <a:cubicBezTo>
                    <a:pt x="1776" y="208"/>
                    <a:pt x="1744" y="408"/>
                    <a:pt x="1872" y="552"/>
                  </a:cubicBezTo>
                  <a:cubicBezTo>
                    <a:pt x="2000" y="696"/>
                    <a:pt x="2256" y="872"/>
                    <a:pt x="2448" y="984"/>
                  </a:cubicBezTo>
                  <a:cubicBezTo>
                    <a:pt x="2640" y="1096"/>
                    <a:pt x="2728" y="1176"/>
                    <a:pt x="3024" y="1224"/>
                  </a:cubicBezTo>
                  <a:cubicBezTo>
                    <a:pt x="3320" y="1272"/>
                    <a:pt x="4024" y="1264"/>
                    <a:pt x="4224" y="1272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440" y="2400"/>
              <a:ext cx="4032" cy="904"/>
            </a:xfrm>
            <a:custGeom>
              <a:avLst/>
              <a:gdLst>
                <a:gd name="T0" fmla="*/ 0 w 4032"/>
                <a:gd name="T1" fmla="*/ 5 h 1360"/>
                <a:gd name="T2" fmla="*/ 240 w 4032"/>
                <a:gd name="T3" fmla="*/ 4 h 1360"/>
                <a:gd name="T4" fmla="*/ 288 w 4032"/>
                <a:gd name="T5" fmla="*/ 3 h 1360"/>
                <a:gd name="T6" fmla="*/ 384 w 4032"/>
                <a:gd name="T7" fmla="*/ 3 h 1360"/>
                <a:gd name="T8" fmla="*/ 480 w 4032"/>
                <a:gd name="T9" fmla="*/ 2 h 1360"/>
                <a:gd name="T10" fmla="*/ 720 w 4032"/>
                <a:gd name="T11" fmla="*/ 1 h 1360"/>
                <a:gd name="T12" fmla="*/ 1008 w 4032"/>
                <a:gd name="T13" fmla="*/ 1 h 1360"/>
                <a:gd name="T14" fmla="*/ 1440 w 4032"/>
                <a:gd name="T15" fmla="*/ 1 h 1360"/>
                <a:gd name="T16" fmla="*/ 1824 w 4032"/>
                <a:gd name="T17" fmla="*/ 1 h 1360"/>
                <a:gd name="T18" fmla="*/ 2160 w 4032"/>
                <a:gd name="T19" fmla="*/ 1 h 1360"/>
                <a:gd name="T20" fmla="*/ 2544 w 4032"/>
                <a:gd name="T21" fmla="*/ 1 h 1360"/>
                <a:gd name="T22" fmla="*/ 3120 w 4032"/>
                <a:gd name="T23" fmla="*/ 3 h 1360"/>
                <a:gd name="T24" fmla="*/ 3504 w 4032"/>
                <a:gd name="T25" fmla="*/ 5 h 1360"/>
                <a:gd name="T26" fmla="*/ 3840 w 4032"/>
                <a:gd name="T27" fmla="*/ 5 h 1360"/>
                <a:gd name="T28" fmla="*/ 4032 w 4032"/>
                <a:gd name="T29" fmla="*/ 5 h 13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32"/>
                <a:gd name="T46" fmla="*/ 0 h 1360"/>
                <a:gd name="T47" fmla="*/ 4032 w 4032"/>
                <a:gd name="T48" fmla="*/ 1360 h 13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32" h="1360">
                  <a:moveTo>
                    <a:pt x="0" y="1272"/>
                  </a:moveTo>
                  <a:cubicBezTo>
                    <a:pt x="96" y="1252"/>
                    <a:pt x="192" y="1232"/>
                    <a:pt x="240" y="1176"/>
                  </a:cubicBezTo>
                  <a:cubicBezTo>
                    <a:pt x="288" y="1120"/>
                    <a:pt x="264" y="992"/>
                    <a:pt x="288" y="936"/>
                  </a:cubicBezTo>
                  <a:cubicBezTo>
                    <a:pt x="312" y="880"/>
                    <a:pt x="352" y="888"/>
                    <a:pt x="384" y="840"/>
                  </a:cubicBezTo>
                  <a:cubicBezTo>
                    <a:pt x="416" y="792"/>
                    <a:pt x="424" y="712"/>
                    <a:pt x="480" y="648"/>
                  </a:cubicBezTo>
                  <a:cubicBezTo>
                    <a:pt x="536" y="584"/>
                    <a:pt x="632" y="488"/>
                    <a:pt x="720" y="456"/>
                  </a:cubicBezTo>
                  <a:cubicBezTo>
                    <a:pt x="808" y="424"/>
                    <a:pt x="888" y="496"/>
                    <a:pt x="1008" y="456"/>
                  </a:cubicBezTo>
                  <a:cubicBezTo>
                    <a:pt x="1128" y="416"/>
                    <a:pt x="1304" y="288"/>
                    <a:pt x="1440" y="216"/>
                  </a:cubicBezTo>
                  <a:cubicBezTo>
                    <a:pt x="1576" y="144"/>
                    <a:pt x="1704" y="48"/>
                    <a:pt x="1824" y="24"/>
                  </a:cubicBezTo>
                  <a:cubicBezTo>
                    <a:pt x="1944" y="0"/>
                    <a:pt x="2040" y="8"/>
                    <a:pt x="2160" y="72"/>
                  </a:cubicBezTo>
                  <a:cubicBezTo>
                    <a:pt x="2280" y="136"/>
                    <a:pt x="2384" y="288"/>
                    <a:pt x="2544" y="408"/>
                  </a:cubicBezTo>
                  <a:cubicBezTo>
                    <a:pt x="2704" y="528"/>
                    <a:pt x="2960" y="648"/>
                    <a:pt x="3120" y="792"/>
                  </a:cubicBezTo>
                  <a:cubicBezTo>
                    <a:pt x="3280" y="936"/>
                    <a:pt x="3384" y="1184"/>
                    <a:pt x="3504" y="1272"/>
                  </a:cubicBezTo>
                  <a:cubicBezTo>
                    <a:pt x="3624" y="1360"/>
                    <a:pt x="3752" y="1320"/>
                    <a:pt x="3840" y="1320"/>
                  </a:cubicBezTo>
                  <a:cubicBezTo>
                    <a:pt x="3928" y="1320"/>
                    <a:pt x="4000" y="1280"/>
                    <a:pt x="4032" y="1272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432" y="3024"/>
              <a:ext cx="0" cy="2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44" y="3312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60" y="1369"/>
              <a:ext cx="95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FF0000"/>
                  </a:solidFill>
                </a:rPr>
                <a:t>P(X|BG)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042" y="1681"/>
              <a:ext cx="145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0066FF"/>
                  </a:solidFill>
                </a:rPr>
                <a:t>P(X|SIGNAL)</a:t>
              </a: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44" y="1488"/>
              <a:ext cx="0" cy="18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44" y="3312"/>
              <a:ext cx="54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910" y="3388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/>
                <a:t>X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422" y="3745"/>
              <a:ext cx="5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166" y="1440"/>
              <a:ext cx="0" cy="2089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02867" y="2416124"/>
            <a:ext cx="609713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C900"/>
                </a:solidFill>
              </a:rPr>
              <a:t>X</a:t>
            </a:r>
            <a:r>
              <a:rPr lang="en-US" sz="2800" baseline="-25000" dirty="0">
                <a:solidFill>
                  <a:srgbClr val="00C900"/>
                </a:solidFill>
              </a:rPr>
              <a:t>T</a:t>
            </a: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FFF69A58-60C9-A942-BEB8-64BC93651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4006525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18597"/>
          </a:xfrm>
        </p:spPr>
        <p:txBody>
          <a:bodyPr/>
          <a:lstStyle/>
          <a:p>
            <a:r>
              <a:rPr lang="en-US" dirty="0"/>
              <a:t>Choice of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61010"/>
            <a:ext cx="9144000" cy="3996990"/>
          </a:xfrm>
        </p:spPr>
        <p:txBody>
          <a:bodyPr>
            <a:normAutofit/>
          </a:bodyPr>
          <a:lstStyle/>
          <a:p>
            <a:r>
              <a:rPr lang="en-US" dirty="0"/>
              <a:t>BG distribution gives allowable rate, giving threshold.</a:t>
            </a:r>
          </a:p>
          <a:p>
            <a:r>
              <a:rPr lang="en-US" dirty="0"/>
              <a:t>Threshold determines fraction of signal events kept. </a:t>
            </a:r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/>
              <a:t>X(Algorithm A2) defined as 2*X(Algorithm A1) </a:t>
            </a:r>
          </a:p>
          <a:p>
            <a:pPr marL="0" indent="0">
              <a:buNone/>
            </a:pPr>
            <a:r>
              <a:rPr lang="en-US" dirty="0"/>
              <a:t>At the  same threshold A2 keeps more signal events than A1</a:t>
            </a:r>
          </a:p>
          <a:p>
            <a:pPr marL="0" indent="0">
              <a:buNone/>
            </a:pPr>
            <a:r>
              <a:rPr lang="en-US" dirty="0"/>
              <a:t>Is A2 a better algorithm?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34</a:t>
            </a:fld>
            <a:endParaRPr lang="en-US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286299" y="846895"/>
            <a:ext cx="4624670" cy="1817644"/>
            <a:chOff x="144" y="1369"/>
            <a:chExt cx="5472" cy="2376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432" y="1992"/>
              <a:ext cx="4224" cy="1272"/>
            </a:xfrm>
            <a:custGeom>
              <a:avLst/>
              <a:gdLst>
                <a:gd name="T0" fmla="*/ 0 w 4224"/>
                <a:gd name="T1" fmla="*/ 1032 h 1272"/>
                <a:gd name="T2" fmla="*/ 672 w 4224"/>
                <a:gd name="T3" fmla="*/ 1032 h 1272"/>
                <a:gd name="T4" fmla="*/ 1008 w 4224"/>
                <a:gd name="T5" fmla="*/ 264 h 1272"/>
                <a:gd name="T6" fmla="*/ 1296 w 4224"/>
                <a:gd name="T7" fmla="*/ 24 h 1272"/>
                <a:gd name="T8" fmla="*/ 1680 w 4224"/>
                <a:gd name="T9" fmla="*/ 120 h 1272"/>
                <a:gd name="T10" fmla="*/ 1872 w 4224"/>
                <a:gd name="T11" fmla="*/ 552 h 1272"/>
                <a:gd name="T12" fmla="*/ 2448 w 4224"/>
                <a:gd name="T13" fmla="*/ 984 h 1272"/>
                <a:gd name="T14" fmla="*/ 3024 w 4224"/>
                <a:gd name="T15" fmla="*/ 1224 h 1272"/>
                <a:gd name="T16" fmla="*/ 4224 w 4224"/>
                <a:gd name="T17" fmla="*/ 1272 h 12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24"/>
                <a:gd name="T28" fmla="*/ 0 h 1272"/>
                <a:gd name="T29" fmla="*/ 4224 w 4224"/>
                <a:gd name="T30" fmla="*/ 1272 h 12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24" h="1272">
                  <a:moveTo>
                    <a:pt x="0" y="1032"/>
                  </a:moveTo>
                  <a:cubicBezTo>
                    <a:pt x="252" y="1096"/>
                    <a:pt x="504" y="1160"/>
                    <a:pt x="672" y="1032"/>
                  </a:cubicBezTo>
                  <a:cubicBezTo>
                    <a:pt x="840" y="904"/>
                    <a:pt x="904" y="432"/>
                    <a:pt x="1008" y="264"/>
                  </a:cubicBezTo>
                  <a:cubicBezTo>
                    <a:pt x="1112" y="96"/>
                    <a:pt x="1184" y="48"/>
                    <a:pt x="1296" y="24"/>
                  </a:cubicBezTo>
                  <a:cubicBezTo>
                    <a:pt x="1408" y="0"/>
                    <a:pt x="1584" y="32"/>
                    <a:pt x="1680" y="120"/>
                  </a:cubicBezTo>
                  <a:cubicBezTo>
                    <a:pt x="1776" y="208"/>
                    <a:pt x="1744" y="408"/>
                    <a:pt x="1872" y="552"/>
                  </a:cubicBezTo>
                  <a:cubicBezTo>
                    <a:pt x="2000" y="696"/>
                    <a:pt x="2256" y="872"/>
                    <a:pt x="2448" y="984"/>
                  </a:cubicBezTo>
                  <a:cubicBezTo>
                    <a:pt x="2640" y="1096"/>
                    <a:pt x="2728" y="1176"/>
                    <a:pt x="3024" y="1224"/>
                  </a:cubicBezTo>
                  <a:cubicBezTo>
                    <a:pt x="3320" y="1272"/>
                    <a:pt x="4024" y="1264"/>
                    <a:pt x="4224" y="1272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440" y="2400"/>
              <a:ext cx="4032" cy="904"/>
            </a:xfrm>
            <a:custGeom>
              <a:avLst/>
              <a:gdLst>
                <a:gd name="T0" fmla="*/ 0 w 4032"/>
                <a:gd name="T1" fmla="*/ 5 h 1360"/>
                <a:gd name="T2" fmla="*/ 240 w 4032"/>
                <a:gd name="T3" fmla="*/ 4 h 1360"/>
                <a:gd name="T4" fmla="*/ 288 w 4032"/>
                <a:gd name="T5" fmla="*/ 3 h 1360"/>
                <a:gd name="T6" fmla="*/ 384 w 4032"/>
                <a:gd name="T7" fmla="*/ 3 h 1360"/>
                <a:gd name="T8" fmla="*/ 480 w 4032"/>
                <a:gd name="T9" fmla="*/ 2 h 1360"/>
                <a:gd name="T10" fmla="*/ 720 w 4032"/>
                <a:gd name="T11" fmla="*/ 1 h 1360"/>
                <a:gd name="T12" fmla="*/ 1008 w 4032"/>
                <a:gd name="T13" fmla="*/ 1 h 1360"/>
                <a:gd name="T14" fmla="*/ 1440 w 4032"/>
                <a:gd name="T15" fmla="*/ 1 h 1360"/>
                <a:gd name="T16" fmla="*/ 1824 w 4032"/>
                <a:gd name="T17" fmla="*/ 1 h 1360"/>
                <a:gd name="T18" fmla="*/ 2160 w 4032"/>
                <a:gd name="T19" fmla="*/ 1 h 1360"/>
                <a:gd name="T20" fmla="*/ 2544 w 4032"/>
                <a:gd name="T21" fmla="*/ 1 h 1360"/>
                <a:gd name="T22" fmla="*/ 3120 w 4032"/>
                <a:gd name="T23" fmla="*/ 3 h 1360"/>
                <a:gd name="T24" fmla="*/ 3504 w 4032"/>
                <a:gd name="T25" fmla="*/ 5 h 1360"/>
                <a:gd name="T26" fmla="*/ 3840 w 4032"/>
                <a:gd name="T27" fmla="*/ 5 h 1360"/>
                <a:gd name="T28" fmla="*/ 4032 w 4032"/>
                <a:gd name="T29" fmla="*/ 5 h 13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32"/>
                <a:gd name="T46" fmla="*/ 0 h 1360"/>
                <a:gd name="T47" fmla="*/ 4032 w 4032"/>
                <a:gd name="T48" fmla="*/ 1360 h 13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32" h="1360">
                  <a:moveTo>
                    <a:pt x="0" y="1272"/>
                  </a:moveTo>
                  <a:cubicBezTo>
                    <a:pt x="96" y="1252"/>
                    <a:pt x="192" y="1232"/>
                    <a:pt x="240" y="1176"/>
                  </a:cubicBezTo>
                  <a:cubicBezTo>
                    <a:pt x="288" y="1120"/>
                    <a:pt x="264" y="992"/>
                    <a:pt x="288" y="936"/>
                  </a:cubicBezTo>
                  <a:cubicBezTo>
                    <a:pt x="312" y="880"/>
                    <a:pt x="352" y="888"/>
                    <a:pt x="384" y="840"/>
                  </a:cubicBezTo>
                  <a:cubicBezTo>
                    <a:pt x="416" y="792"/>
                    <a:pt x="424" y="712"/>
                    <a:pt x="480" y="648"/>
                  </a:cubicBezTo>
                  <a:cubicBezTo>
                    <a:pt x="536" y="584"/>
                    <a:pt x="632" y="488"/>
                    <a:pt x="720" y="456"/>
                  </a:cubicBezTo>
                  <a:cubicBezTo>
                    <a:pt x="808" y="424"/>
                    <a:pt x="888" y="496"/>
                    <a:pt x="1008" y="456"/>
                  </a:cubicBezTo>
                  <a:cubicBezTo>
                    <a:pt x="1128" y="416"/>
                    <a:pt x="1304" y="288"/>
                    <a:pt x="1440" y="216"/>
                  </a:cubicBezTo>
                  <a:cubicBezTo>
                    <a:pt x="1576" y="144"/>
                    <a:pt x="1704" y="48"/>
                    <a:pt x="1824" y="24"/>
                  </a:cubicBezTo>
                  <a:cubicBezTo>
                    <a:pt x="1944" y="0"/>
                    <a:pt x="2040" y="8"/>
                    <a:pt x="2160" y="72"/>
                  </a:cubicBezTo>
                  <a:cubicBezTo>
                    <a:pt x="2280" y="136"/>
                    <a:pt x="2384" y="288"/>
                    <a:pt x="2544" y="408"/>
                  </a:cubicBezTo>
                  <a:cubicBezTo>
                    <a:pt x="2704" y="528"/>
                    <a:pt x="2960" y="648"/>
                    <a:pt x="3120" y="792"/>
                  </a:cubicBezTo>
                  <a:cubicBezTo>
                    <a:pt x="3280" y="936"/>
                    <a:pt x="3384" y="1184"/>
                    <a:pt x="3504" y="1272"/>
                  </a:cubicBezTo>
                  <a:cubicBezTo>
                    <a:pt x="3624" y="1360"/>
                    <a:pt x="3752" y="1320"/>
                    <a:pt x="3840" y="1320"/>
                  </a:cubicBezTo>
                  <a:cubicBezTo>
                    <a:pt x="3928" y="1320"/>
                    <a:pt x="4000" y="1280"/>
                    <a:pt x="4032" y="1272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432" y="3024"/>
              <a:ext cx="0" cy="2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44" y="3312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60" y="1369"/>
              <a:ext cx="95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FF0000"/>
                  </a:solidFill>
                </a:rPr>
                <a:t>P(X|BG)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042" y="1681"/>
              <a:ext cx="145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0066FF"/>
                  </a:solidFill>
                </a:rPr>
                <a:t>P(X|SIGNAL)</a:t>
              </a: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44" y="1488"/>
              <a:ext cx="0" cy="18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44" y="3312"/>
              <a:ext cx="54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910" y="3388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/>
                <a:t>X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422" y="3745"/>
              <a:ext cx="5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166" y="1440"/>
              <a:ext cx="0" cy="2089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25836" y="785609"/>
            <a:ext cx="609713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C900"/>
                </a:solidFill>
              </a:rPr>
              <a:t>X</a:t>
            </a:r>
            <a:r>
              <a:rPr lang="en-US" sz="2800" baseline="-25000" dirty="0">
                <a:solidFill>
                  <a:srgbClr val="00C900"/>
                </a:solidFill>
              </a:rPr>
              <a:t>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3598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226CEBB8-C899-904C-B728-66DA1ECE7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2809583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18597"/>
          </a:xfrm>
        </p:spPr>
        <p:txBody>
          <a:bodyPr/>
          <a:lstStyle/>
          <a:p>
            <a:r>
              <a:rPr lang="en-US" dirty="0"/>
              <a:t>Choice of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61010"/>
            <a:ext cx="9144000" cy="39969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BG distribution gives allowable rate, giving threshold.</a:t>
            </a:r>
          </a:p>
          <a:p>
            <a:r>
              <a:rPr lang="en-US" dirty="0"/>
              <a:t>Threshold determines fraction of signal events kept. </a:t>
            </a:r>
          </a:p>
          <a:p>
            <a:r>
              <a:rPr lang="en-US" dirty="0"/>
              <a:t>But this is not the only concern:</a:t>
            </a:r>
          </a:p>
          <a:p>
            <a:r>
              <a:rPr lang="en-US" dirty="0"/>
              <a:t>It is not sufficient to maximize the number of signal events. Must maximize the number of usable events, implying dependence on analysis method.</a:t>
            </a:r>
          </a:p>
          <a:p>
            <a:r>
              <a:rPr lang="en-US" dirty="0"/>
              <a:t>Analysis cuts will vary for different studies in same experiment. </a:t>
            </a:r>
          </a:p>
          <a:p>
            <a:r>
              <a:rPr lang="en-US" dirty="0"/>
              <a:t>Can reanalyze after data is taken, but not retrigger!</a:t>
            </a:r>
          </a:p>
          <a:p>
            <a:r>
              <a:rPr lang="en-US" dirty="0"/>
              <a:t>Choice of algorithm depends on metric used to define “good”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35</a:t>
            </a:fld>
            <a:endParaRPr lang="en-US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286299" y="846895"/>
            <a:ext cx="4624670" cy="1817644"/>
            <a:chOff x="144" y="1369"/>
            <a:chExt cx="5472" cy="2376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432" y="1992"/>
              <a:ext cx="4224" cy="1272"/>
            </a:xfrm>
            <a:custGeom>
              <a:avLst/>
              <a:gdLst>
                <a:gd name="T0" fmla="*/ 0 w 4224"/>
                <a:gd name="T1" fmla="*/ 1032 h 1272"/>
                <a:gd name="T2" fmla="*/ 672 w 4224"/>
                <a:gd name="T3" fmla="*/ 1032 h 1272"/>
                <a:gd name="T4" fmla="*/ 1008 w 4224"/>
                <a:gd name="T5" fmla="*/ 264 h 1272"/>
                <a:gd name="T6" fmla="*/ 1296 w 4224"/>
                <a:gd name="T7" fmla="*/ 24 h 1272"/>
                <a:gd name="T8" fmla="*/ 1680 w 4224"/>
                <a:gd name="T9" fmla="*/ 120 h 1272"/>
                <a:gd name="T10" fmla="*/ 1872 w 4224"/>
                <a:gd name="T11" fmla="*/ 552 h 1272"/>
                <a:gd name="T12" fmla="*/ 2448 w 4224"/>
                <a:gd name="T13" fmla="*/ 984 h 1272"/>
                <a:gd name="T14" fmla="*/ 3024 w 4224"/>
                <a:gd name="T15" fmla="*/ 1224 h 1272"/>
                <a:gd name="T16" fmla="*/ 4224 w 4224"/>
                <a:gd name="T17" fmla="*/ 1272 h 12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24"/>
                <a:gd name="T28" fmla="*/ 0 h 1272"/>
                <a:gd name="T29" fmla="*/ 4224 w 4224"/>
                <a:gd name="T30" fmla="*/ 1272 h 12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24" h="1272">
                  <a:moveTo>
                    <a:pt x="0" y="1032"/>
                  </a:moveTo>
                  <a:cubicBezTo>
                    <a:pt x="252" y="1096"/>
                    <a:pt x="504" y="1160"/>
                    <a:pt x="672" y="1032"/>
                  </a:cubicBezTo>
                  <a:cubicBezTo>
                    <a:pt x="840" y="904"/>
                    <a:pt x="904" y="432"/>
                    <a:pt x="1008" y="264"/>
                  </a:cubicBezTo>
                  <a:cubicBezTo>
                    <a:pt x="1112" y="96"/>
                    <a:pt x="1184" y="48"/>
                    <a:pt x="1296" y="24"/>
                  </a:cubicBezTo>
                  <a:cubicBezTo>
                    <a:pt x="1408" y="0"/>
                    <a:pt x="1584" y="32"/>
                    <a:pt x="1680" y="120"/>
                  </a:cubicBezTo>
                  <a:cubicBezTo>
                    <a:pt x="1776" y="208"/>
                    <a:pt x="1744" y="408"/>
                    <a:pt x="1872" y="552"/>
                  </a:cubicBezTo>
                  <a:cubicBezTo>
                    <a:pt x="2000" y="696"/>
                    <a:pt x="2256" y="872"/>
                    <a:pt x="2448" y="984"/>
                  </a:cubicBezTo>
                  <a:cubicBezTo>
                    <a:pt x="2640" y="1096"/>
                    <a:pt x="2728" y="1176"/>
                    <a:pt x="3024" y="1224"/>
                  </a:cubicBezTo>
                  <a:cubicBezTo>
                    <a:pt x="3320" y="1272"/>
                    <a:pt x="4024" y="1264"/>
                    <a:pt x="4224" y="1272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440" y="2400"/>
              <a:ext cx="4032" cy="904"/>
            </a:xfrm>
            <a:custGeom>
              <a:avLst/>
              <a:gdLst>
                <a:gd name="T0" fmla="*/ 0 w 4032"/>
                <a:gd name="T1" fmla="*/ 5 h 1360"/>
                <a:gd name="T2" fmla="*/ 240 w 4032"/>
                <a:gd name="T3" fmla="*/ 4 h 1360"/>
                <a:gd name="T4" fmla="*/ 288 w 4032"/>
                <a:gd name="T5" fmla="*/ 3 h 1360"/>
                <a:gd name="T6" fmla="*/ 384 w 4032"/>
                <a:gd name="T7" fmla="*/ 3 h 1360"/>
                <a:gd name="T8" fmla="*/ 480 w 4032"/>
                <a:gd name="T9" fmla="*/ 2 h 1360"/>
                <a:gd name="T10" fmla="*/ 720 w 4032"/>
                <a:gd name="T11" fmla="*/ 1 h 1360"/>
                <a:gd name="T12" fmla="*/ 1008 w 4032"/>
                <a:gd name="T13" fmla="*/ 1 h 1360"/>
                <a:gd name="T14" fmla="*/ 1440 w 4032"/>
                <a:gd name="T15" fmla="*/ 1 h 1360"/>
                <a:gd name="T16" fmla="*/ 1824 w 4032"/>
                <a:gd name="T17" fmla="*/ 1 h 1360"/>
                <a:gd name="T18" fmla="*/ 2160 w 4032"/>
                <a:gd name="T19" fmla="*/ 1 h 1360"/>
                <a:gd name="T20" fmla="*/ 2544 w 4032"/>
                <a:gd name="T21" fmla="*/ 1 h 1360"/>
                <a:gd name="T22" fmla="*/ 3120 w 4032"/>
                <a:gd name="T23" fmla="*/ 3 h 1360"/>
                <a:gd name="T24" fmla="*/ 3504 w 4032"/>
                <a:gd name="T25" fmla="*/ 5 h 1360"/>
                <a:gd name="T26" fmla="*/ 3840 w 4032"/>
                <a:gd name="T27" fmla="*/ 5 h 1360"/>
                <a:gd name="T28" fmla="*/ 4032 w 4032"/>
                <a:gd name="T29" fmla="*/ 5 h 13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32"/>
                <a:gd name="T46" fmla="*/ 0 h 1360"/>
                <a:gd name="T47" fmla="*/ 4032 w 4032"/>
                <a:gd name="T48" fmla="*/ 1360 h 13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32" h="1360">
                  <a:moveTo>
                    <a:pt x="0" y="1272"/>
                  </a:moveTo>
                  <a:cubicBezTo>
                    <a:pt x="96" y="1252"/>
                    <a:pt x="192" y="1232"/>
                    <a:pt x="240" y="1176"/>
                  </a:cubicBezTo>
                  <a:cubicBezTo>
                    <a:pt x="288" y="1120"/>
                    <a:pt x="264" y="992"/>
                    <a:pt x="288" y="936"/>
                  </a:cubicBezTo>
                  <a:cubicBezTo>
                    <a:pt x="312" y="880"/>
                    <a:pt x="352" y="888"/>
                    <a:pt x="384" y="840"/>
                  </a:cubicBezTo>
                  <a:cubicBezTo>
                    <a:pt x="416" y="792"/>
                    <a:pt x="424" y="712"/>
                    <a:pt x="480" y="648"/>
                  </a:cubicBezTo>
                  <a:cubicBezTo>
                    <a:pt x="536" y="584"/>
                    <a:pt x="632" y="488"/>
                    <a:pt x="720" y="456"/>
                  </a:cubicBezTo>
                  <a:cubicBezTo>
                    <a:pt x="808" y="424"/>
                    <a:pt x="888" y="496"/>
                    <a:pt x="1008" y="456"/>
                  </a:cubicBezTo>
                  <a:cubicBezTo>
                    <a:pt x="1128" y="416"/>
                    <a:pt x="1304" y="288"/>
                    <a:pt x="1440" y="216"/>
                  </a:cubicBezTo>
                  <a:cubicBezTo>
                    <a:pt x="1576" y="144"/>
                    <a:pt x="1704" y="48"/>
                    <a:pt x="1824" y="24"/>
                  </a:cubicBezTo>
                  <a:cubicBezTo>
                    <a:pt x="1944" y="0"/>
                    <a:pt x="2040" y="8"/>
                    <a:pt x="2160" y="72"/>
                  </a:cubicBezTo>
                  <a:cubicBezTo>
                    <a:pt x="2280" y="136"/>
                    <a:pt x="2384" y="288"/>
                    <a:pt x="2544" y="408"/>
                  </a:cubicBezTo>
                  <a:cubicBezTo>
                    <a:pt x="2704" y="528"/>
                    <a:pt x="2960" y="648"/>
                    <a:pt x="3120" y="792"/>
                  </a:cubicBezTo>
                  <a:cubicBezTo>
                    <a:pt x="3280" y="936"/>
                    <a:pt x="3384" y="1184"/>
                    <a:pt x="3504" y="1272"/>
                  </a:cubicBezTo>
                  <a:cubicBezTo>
                    <a:pt x="3624" y="1360"/>
                    <a:pt x="3752" y="1320"/>
                    <a:pt x="3840" y="1320"/>
                  </a:cubicBezTo>
                  <a:cubicBezTo>
                    <a:pt x="3928" y="1320"/>
                    <a:pt x="4000" y="1280"/>
                    <a:pt x="4032" y="1272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432" y="3024"/>
              <a:ext cx="0" cy="2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44" y="3312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60" y="1369"/>
              <a:ext cx="95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FF0000"/>
                  </a:solidFill>
                </a:rPr>
                <a:t>P(X|BG)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042" y="1681"/>
              <a:ext cx="145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0066FF"/>
                  </a:solidFill>
                </a:rPr>
                <a:t>P(X|SIGNAL)</a:t>
              </a: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44" y="1488"/>
              <a:ext cx="0" cy="18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44" y="3312"/>
              <a:ext cx="54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910" y="3388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/>
                <a:t>X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422" y="3745"/>
              <a:ext cx="5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166" y="1440"/>
              <a:ext cx="0" cy="2089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25836" y="785609"/>
            <a:ext cx="609713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C900"/>
                </a:solidFill>
              </a:rPr>
              <a:t>X</a:t>
            </a:r>
            <a:r>
              <a:rPr lang="en-US" sz="2800" baseline="-25000" dirty="0">
                <a:solidFill>
                  <a:srgbClr val="00C9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667112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44349"/>
          </a:xfrm>
        </p:spPr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1926"/>
            <a:ext cx="9144000" cy="1672871"/>
          </a:xfrm>
        </p:spPr>
        <p:txBody>
          <a:bodyPr/>
          <a:lstStyle/>
          <a:p>
            <a:r>
              <a:rPr lang="en-US" dirty="0"/>
              <a:t>Efficiency = fraction of events selected by trigger </a:t>
            </a:r>
          </a:p>
          <a:p>
            <a:r>
              <a:rPr lang="en-US" dirty="0"/>
              <a:t>Typically a function of something, where the “something” is defined by the metric we have for “good”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 descr="fig_31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7" y="2276964"/>
            <a:ext cx="5331606" cy="3998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2080" y="2338899"/>
            <a:ext cx="29564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 axis can be: </a:t>
            </a:r>
          </a:p>
          <a:p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“True” value</a:t>
            </a:r>
          </a:p>
          <a:p>
            <a:r>
              <a:rPr lang="en-US" sz="2800" dirty="0"/>
              <a:t>  (must be simulation, or you don’t need an algorithm)</a:t>
            </a:r>
          </a:p>
          <a:p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Offline Value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1F92AFB-1AE8-0940-B89B-629063349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369839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44349"/>
          </a:xfrm>
        </p:spPr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1927"/>
            <a:ext cx="9144000" cy="666050"/>
          </a:xfrm>
        </p:spPr>
        <p:txBody>
          <a:bodyPr/>
          <a:lstStyle/>
          <a:p>
            <a:r>
              <a:rPr lang="en-US" dirty="0"/>
              <a:t>“Good” depends on what is useful offline.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 descr="fig_31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0315"/>
            <a:ext cx="5331606" cy="3998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0357" y="1336633"/>
            <a:ext cx="3436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Cut here if you calculate cross sections and need to understand efficiency very well.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4271" y="4321585"/>
            <a:ext cx="3599729" cy="2294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Cut here (or use total number) if you don’t need to understand efficiency and just care about total number of events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670765" y="1517977"/>
            <a:ext cx="1660841" cy="464686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992747" y="3815746"/>
            <a:ext cx="2459191" cy="690506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9074BA9-2D30-1741-ABD5-944FB3598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1218692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5616"/>
            <a:ext cx="8042276" cy="883755"/>
          </a:xfrm>
        </p:spPr>
        <p:txBody>
          <a:bodyPr/>
          <a:lstStyle/>
          <a:p>
            <a:r>
              <a:rPr lang="en-US" dirty="0"/>
              <a:t>Trigger </a:t>
            </a:r>
            <a:r>
              <a:rPr lang="en-US" dirty="0" err="1"/>
              <a:t>vs</a:t>
            </a:r>
            <a:r>
              <a:rPr lang="en-US" dirty="0"/>
              <a:t> Offline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1330"/>
            <a:ext cx="9144000" cy="52843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If  x-axis is offline, why not just use offline algorithm? Efficiency curve would then be a step function.</a:t>
            </a:r>
          </a:p>
          <a:p>
            <a:pPr lvl="1"/>
            <a:r>
              <a:rPr lang="en-US" dirty="0"/>
              <a:t>May not be possible</a:t>
            </a:r>
          </a:p>
          <a:p>
            <a:pPr lvl="1"/>
            <a:r>
              <a:rPr lang="en-US" dirty="0"/>
              <a:t>May not be a good trigger</a:t>
            </a:r>
          </a:p>
          <a:p>
            <a:pPr marL="0" indent="0">
              <a:buNone/>
            </a:pPr>
            <a:r>
              <a:rPr lang="en-US" dirty="0"/>
              <a:t>Example: Distribution tails:</a:t>
            </a:r>
          </a:p>
          <a:p>
            <a:pPr marL="0" indent="0">
              <a:buNone/>
            </a:pPr>
            <a:r>
              <a:rPr lang="en-US" dirty="0"/>
              <a:t>Consider determining W mass in W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→</a:t>
            </a:r>
            <a:r>
              <a:rPr lang="en-US" dirty="0" err="1"/>
              <a:t>μν</a:t>
            </a:r>
            <a:r>
              <a:rPr lang="en-US" dirty="0"/>
              <a:t> events, where we get </a:t>
            </a:r>
            <a:r>
              <a:rPr lang="en-US" dirty="0" err="1"/>
              <a:t>P</a:t>
            </a:r>
            <a:r>
              <a:rPr lang="en-US" baseline="-25000" dirty="0" err="1"/>
              <a:t>ν</a:t>
            </a:r>
            <a:r>
              <a:rPr lang="en-US" dirty="0"/>
              <a:t> from missing momentum. Since longitudinal momentum goes down beam pipe, can’t measure full invariant mass M</a:t>
            </a:r>
            <a:r>
              <a:rPr lang="en-US" baseline="30000" dirty="0"/>
              <a:t>2</a:t>
            </a:r>
            <a:r>
              <a:rPr lang="en-US" dirty="0"/>
              <a:t> = (</a:t>
            </a:r>
            <a:r>
              <a:rPr lang="en-US" dirty="0" err="1"/>
              <a:t>E</a:t>
            </a:r>
            <a:r>
              <a:rPr lang="en-US" baseline="-25000" dirty="0" err="1"/>
              <a:t>μ</a:t>
            </a:r>
            <a:r>
              <a:rPr lang="en-US" dirty="0"/>
              <a:t>+</a:t>
            </a:r>
            <a:r>
              <a:rPr lang="en-US" baseline="-25000" dirty="0"/>
              <a:t> </a:t>
            </a:r>
            <a:r>
              <a:rPr lang="en-US" dirty="0" err="1"/>
              <a:t>E</a:t>
            </a:r>
            <a:r>
              <a:rPr lang="en-US" baseline="-25000" dirty="0" err="1">
                <a:latin typeface="Lucida Grande"/>
                <a:ea typeface="Lucida Grande"/>
                <a:cs typeface="Lucida Grande"/>
              </a:rPr>
              <a:t>ν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)</a:t>
            </a:r>
            <a:r>
              <a:rPr lang="en-US" baseline="30000" dirty="0">
                <a:latin typeface="Lucida Grande"/>
                <a:ea typeface="Lucida Grande"/>
                <a:cs typeface="Lucida Grande"/>
              </a:rPr>
              <a:t>2 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 - (</a:t>
            </a:r>
            <a:r>
              <a:rPr lang="en-US" u="sng" dirty="0" err="1"/>
              <a:t>P</a:t>
            </a:r>
            <a:r>
              <a:rPr lang="en-US" baseline="-25000" dirty="0" err="1"/>
              <a:t>μ</a:t>
            </a:r>
            <a:r>
              <a:rPr lang="en-US" baseline="-25000" dirty="0"/>
              <a:t> </a:t>
            </a:r>
            <a:r>
              <a:rPr lang="en-US" dirty="0"/>
              <a:t> + </a:t>
            </a:r>
            <a:r>
              <a:rPr lang="en-US" u="sng" dirty="0" err="1"/>
              <a:t>P</a:t>
            </a:r>
            <a:r>
              <a:rPr lang="en-US" baseline="-25000" dirty="0" err="1">
                <a:latin typeface="Lucida Grande"/>
                <a:ea typeface="Lucida Grande"/>
                <a:cs typeface="Lucida Grande"/>
              </a:rPr>
              <a:t>ν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 )</a:t>
            </a:r>
            <a:r>
              <a:rPr lang="en-US" baseline="30000" dirty="0">
                <a:latin typeface="Lucida Grande"/>
                <a:ea typeface="Lucida Grande"/>
                <a:cs typeface="Lucida Grande"/>
              </a:rPr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Instead use transverse mass: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baseline="-25000" dirty="0"/>
              <a:t>T</a:t>
            </a:r>
            <a:r>
              <a:rPr lang="en-US" baseline="30000" dirty="0"/>
              <a:t>2</a:t>
            </a:r>
            <a:r>
              <a:rPr lang="en-US" dirty="0"/>
              <a:t> = (</a:t>
            </a:r>
            <a:r>
              <a:rPr lang="en-US" dirty="0" err="1"/>
              <a:t>E</a:t>
            </a:r>
            <a:r>
              <a:rPr lang="en-US" baseline="-25000" dirty="0" err="1"/>
              <a:t>Tμ</a:t>
            </a:r>
            <a:r>
              <a:rPr lang="en-US" baseline="-25000" dirty="0"/>
              <a:t> </a:t>
            </a:r>
            <a:r>
              <a:rPr lang="en-US" dirty="0"/>
              <a:t>+</a:t>
            </a:r>
            <a:r>
              <a:rPr lang="en-US" baseline="-25000" dirty="0"/>
              <a:t> </a:t>
            </a:r>
            <a:r>
              <a:rPr lang="en-US" dirty="0" err="1"/>
              <a:t>E</a:t>
            </a:r>
            <a:r>
              <a:rPr lang="en-US" baseline="-25000" dirty="0" err="1"/>
              <a:t>T</a:t>
            </a:r>
            <a:r>
              <a:rPr lang="en-US" baseline="-25000" dirty="0" err="1">
                <a:latin typeface="Lucida Grande"/>
                <a:ea typeface="Lucida Grande"/>
                <a:cs typeface="Lucida Grande"/>
              </a:rPr>
              <a:t>ν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)</a:t>
            </a:r>
            <a:r>
              <a:rPr lang="en-US" baseline="30000" dirty="0">
                <a:latin typeface="Lucida Grande"/>
                <a:ea typeface="Lucida Grande"/>
                <a:cs typeface="Lucida Grande"/>
              </a:rPr>
              <a:t>2 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 - (</a:t>
            </a:r>
            <a:r>
              <a:rPr lang="en-US" u="sng" dirty="0" err="1"/>
              <a:t>P</a:t>
            </a:r>
            <a:r>
              <a:rPr lang="en-US" baseline="-25000" dirty="0" err="1"/>
              <a:t>Tμ</a:t>
            </a:r>
            <a:r>
              <a:rPr lang="en-US" baseline="-25000" dirty="0"/>
              <a:t> </a:t>
            </a:r>
            <a:r>
              <a:rPr lang="en-US" dirty="0"/>
              <a:t> + </a:t>
            </a:r>
            <a:r>
              <a:rPr lang="en-US" u="sng" dirty="0" err="1"/>
              <a:t>P</a:t>
            </a:r>
            <a:r>
              <a:rPr lang="en-US" baseline="-25000" dirty="0" err="1"/>
              <a:t>T</a:t>
            </a:r>
            <a:r>
              <a:rPr lang="en-US" baseline="-25000" dirty="0" err="1">
                <a:latin typeface="Lucida Grande"/>
                <a:ea typeface="Lucida Grande"/>
                <a:cs typeface="Lucida Grande"/>
              </a:rPr>
              <a:t>ν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 )</a:t>
            </a:r>
            <a:r>
              <a:rPr lang="en-US" baseline="30000" dirty="0">
                <a:latin typeface="Lucida Grande"/>
                <a:ea typeface="Lucida Grande"/>
                <a:cs typeface="Lucida Grande"/>
              </a:rPr>
              <a:t>2</a:t>
            </a:r>
          </a:p>
          <a:p>
            <a:pPr marL="0" indent="0">
              <a:buNone/>
            </a:pPr>
            <a:r>
              <a:rPr lang="en-US" dirty="0">
                <a:latin typeface="Lucida Grande"/>
                <a:ea typeface="Lucida Grande"/>
                <a:cs typeface="Lucida Grande"/>
              </a:rPr>
              <a:t>         = 2</a:t>
            </a:r>
            <a:r>
              <a:rPr lang="en-US" dirty="0"/>
              <a:t>E</a:t>
            </a:r>
            <a:r>
              <a:rPr lang="en-US" baseline="-25000" dirty="0"/>
              <a:t>Tμ</a:t>
            </a:r>
            <a:r>
              <a:rPr lang="en-US" dirty="0"/>
              <a:t>E</a:t>
            </a:r>
            <a:r>
              <a:rPr lang="en-US" baseline="-25000" dirty="0"/>
              <a:t>Tν</a:t>
            </a:r>
            <a:r>
              <a:rPr lang="en-US" dirty="0"/>
              <a:t> [ 1 – </a:t>
            </a:r>
            <a:r>
              <a:rPr lang="en-US" dirty="0" err="1"/>
              <a:t>cosφ</a:t>
            </a:r>
            <a:r>
              <a:rPr lang="en-US" baseline="-25000" dirty="0" err="1"/>
              <a:t>μν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>
                <a:latin typeface="Lucida Grande"/>
                <a:ea typeface="Lucida Grande"/>
                <a:cs typeface="Lucida Grande"/>
              </a:rPr>
              <a:t>Using  </a:t>
            </a:r>
            <a:r>
              <a:rPr lang="en-US" dirty="0" err="1"/>
              <a:t>E</a:t>
            </a:r>
            <a:r>
              <a:rPr lang="en-US" baseline="-25000" dirty="0" err="1"/>
              <a:t>tν</a:t>
            </a:r>
            <a:r>
              <a:rPr lang="en-US" dirty="0"/>
              <a:t> ~ MET, 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   M</a:t>
            </a:r>
            <a:r>
              <a:rPr lang="en-US" baseline="-25000" dirty="0">
                <a:latin typeface="Lucida Grande"/>
                <a:ea typeface="Lucida Grande"/>
                <a:cs typeface="Lucida Grande"/>
              </a:rPr>
              <a:t>T</a:t>
            </a:r>
            <a:r>
              <a:rPr lang="en-US" baseline="30000" dirty="0">
                <a:latin typeface="Lucida Grande"/>
                <a:ea typeface="Lucida Grande"/>
                <a:cs typeface="Lucida Grande"/>
              </a:rPr>
              <a:t>2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 ~ 2</a:t>
            </a:r>
            <a:r>
              <a:rPr lang="en-US" dirty="0"/>
              <a:t>E</a:t>
            </a:r>
            <a:r>
              <a:rPr lang="en-US" baseline="-25000" dirty="0"/>
              <a:t>Tμ</a:t>
            </a:r>
            <a:r>
              <a:rPr lang="en-US" dirty="0"/>
              <a:t>MET[ 1 – </a:t>
            </a:r>
            <a:r>
              <a:rPr lang="en-US" dirty="0" err="1"/>
              <a:t>cosφ</a:t>
            </a:r>
            <a:r>
              <a:rPr lang="en-US" baseline="-25000" dirty="0" err="1"/>
              <a:t>μν</a:t>
            </a:r>
            <a:r>
              <a:rPr lang="en-US" dirty="0"/>
              <a:t> ]</a:t>
            </a:r>
          </a:p>
          <a:p>
            <a:pPr marL="0" indent="0">
              <a:buNone/>
            </a:pPr>
            <a:r>
              <a:rPr lang="en-US" dirty="0"/>
              <a:t>Since distribution of M</a:t>
            </a:r>
            <a:r>
              <a:rPr lang="en-US" baseline="-25000" dirty="0"/>
              <a:t>T</a:t>
            </a:r>
            <a:r>
              <a:rPr lang="en-US" dirty="0"/>
              <a:t> depends on M, can use this to determine 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38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174E91B-95C3-9A4F-8B1E-498F651ED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3769181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126"/>
            <a:ext cx="8042276" cy="883755"/>
          </a:xfrm>
        </p:spPr>
        <p:txBody>
          <a:bodyPr/>
          <a:lstStyle/>
          <a:p>
            <a:r>
              <a:rPr lang="en-US" dirty="0"/>
              <a:t>Trigger </a:t>
            </a:r>
            <a:r>
              <a:rPr lang="en-US" dirty="0" err="1"/>
              <a:t>vs</a:t>
            </a:r>
            <a:r>
              <a:rPr lang="en-US" dirty="0"/>
              <a:t> Offline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1331"/>
            <a:ext cx="9144000" cy="5284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cont’d:</a:t>
            </a:r>
          </a:p>
          <a:p>
            <a:pPr marL="0" indent="0">
              <a:buNone/>
            </a:pPr>
            <a:r>
              <a:rPr lang="en-US" dirty="0"/>
              <a:t>Now trigger on MET to get sample of W events</a:t>
            </a:r>
            <a:endParaRPr lang="en-US" dirty="0"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r>
              <a:rPr lang="en-US" dirty="0"/>
              <a:t>Consider 2 algorithms triggering on MET ~ </a:t>
            </a:r>
            <a:r>
              <a:rPr lang="en-US" dirty="0" err="1"/>
              <a:t>E</a:t>
            </a:r>
            <a:r>
              <a:rPr lang="en-US" baseline="-25000" dirty="0" err="1"/>
              <a:t>Tν</a:t>
            </a:r>
            <a:endParaRPr lang="en-US" dirty="0"/>
          </a:p>
          <a:p>
            <a:r>
              <a:rPr lang="en-US" dirty="0"/>
              <a:t>A1 gives MET to 1% except for 10</a:t>
            </a:r>
            <a:r>
              <a:rPr lang="en-US" baseline="30000" dirty="0"/>
              <a:t>-4 </a:t>
            </a:r>
            <a:r>
              <a:rPr lang="en-US" dirty="0"/>
              <a:t>tail</a:t>
            </a:r>
          </a:p>
          <a:p>
            <a:r>
              <a:rPr lang="en-US" dirty="0"/>
              <a:t>A2 gives 0 for MET &lt; 40 </a:t>
            </a:r>
            <a:r>
              <a:rPr lang="en-US" dirty="0" err="1"/>
              <a:t>GeV</a:t>
            </a:r>
            <a:r>
              <a:rPr lang="en-US" dirty="0"/>
              <a:t>, 1TeV for Met &gt;40 </a:t>
            </a:r>
            <a:r>
              <a:rPr lang="en-US" dirty="0" err="1"/>
              <a:t>GeV</a:t>
            </a:r>
            <a:endParaRPr lang="en-US" dirty="0"/>
          </a:p>
          <a:p>
            <a:endParaRPr lang="en-US" dirty="0"/>
          </a:p>
          <a:p>
            <a:r>
              <a:rPr lang="en-US" dirty="0"/>
              <a:t>Which is a better offline algorithm?</a:t>
            </a:r>
          </a:p>
          <a:p>
            <a:r>
              <a:rPr lang="en-US" dirty="0"/>
              <a:t>Which is a better trigger algorithm?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39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201BEB3-A9CB-3248-919E-F71D9378E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49257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36671"/>
          </a:xfrm>
        </p:spPr>
        <p:txBody>
          <a:bodyPr/>
          <a:lstStyle/>
          <a:p>
            <a:r>
              <a:rPr lang="en-US" dirty="0"/>
              <a:t>A few definitions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</a:t>
            </a:fld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11735" y="4415180"/>
            <a:ext cx="1594509" cy="1498637"/>
          </a:xfrm>
          <a:prstGeom prst="ellipse">
            <a:avLst/>
          </a:prstGeom>
          <a:noFill/>
          <a:ln w="10795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161291" y="5164498"/>
            <a:ext cx="743748" cy="426336"/>
          </a:xfrm>
          <a:prstGeom prst="line">
            <a:avLst/>
          </a:prstGeom>
          <a:ln w="50800" cmpd="sng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31930" y="4903995"/>
            <a:ext cx="516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R</a:t>
            </a:r>
            <a:r>
              <a:rPr lang="en-US" sz="2400" baseline="-25000" dirty="0">
                <a:solidFill>
                  <a:srgbClr val="FF6600"/>
                </a:solidFill>
              </a:rPr>
              <a:t>Y</a:t>
            </a:r>
          </a:p>
        </p:txBody>
      </p:sp>
      <p:sp>
        <p:nvSpPr>
          <p:cNvPr id="21" name="Oval 20"/>
          <p:cNvSpPr/>
          <p:nvPr/>
        </p:nvSpPr>
        <p:spPr>
          <a:xfrm>
            <a:off x="4820334" y="5182077"/>
            <a:ext cx="1594509" cy="1498637"/>
          </a:xfrm>
          <a:prstGeom prst="ellipse">
            <a:avLst/>
          </a:prstGeom>
          <a:noFill/>
          <a:ln w="107950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 flipH="1" flipV="1">
            <a:off x="4905040" y="5590835"/>
            <a:ext cx="694376" cy="413417"/>
          </a:xfrm>
          <a:prstGeom prst="line">
            <a:avLst/>
          </a:prstGeom>
          <a:ln w="50800" cmpd="sng"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67451" y="5283317"/>
            <a:ext cx="52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4" name="Oval 23"/>
          <p:cNvSpPr/>
          <p:nvPr/>
        </p:nvSpPr>
        <p:spPr>
          <a:xfrm>
            <a:off x="2621295" y="3614186"/>
            <a:ext cx="3202646" cy="3066528"/>
          </a:xfrm>
          <a:prstGeom prst="ellipse">
            <a:avLst/>
          </a:prstGeom>
          <a:noFill/>
          <a:ln w="857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7660" y="5125741"/>
            <a:ext cx="122655" cy="1291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flipV="1">
            <a:off x="4165623" y="3614186"/>
            <a:ext cx="513543" cy="1530475"/>
          </a:xfrm>
          <a:prstGeom prst="straightConnector1">
            <a:avLst/>
          </a:prstGeom>
          <a:ln w="63500" cmpd="sng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87149" y="3898652"/>
            <a:ext cx="1221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en-US" sz="2400" baseline="-25000" dirty="0">
                <a:solidFill>
                  <a:schemeClr val="bg1">
                    <a:lumMod val="65000"/>
                  </a:schemeClr>
                </a:solidFill>
              </a:rPr>
              <a:t>X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+ R</a:t>
            </a:r>
            <a:r>
              <a:rPr lang="en-US" sz="2400" baseline="-25000" dirty="0">
                <a:solidFill>
                  <a:schemeClr val="bg1">
                    <a:lumMod val="65000"/>
                  </a:schemeClr>
                </a:solidFill>
              </a:rPr>
              <a:t>Y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F8343B1-3565-8D46-9D01-3803A438D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74FB13-8060-9B44-B210-66A29539600D}"/>
              </a:ext>
            </a:extLst>
          </p:cNvPr>
          <p:cNvSpPr/>
          <p:nvPr/>
        </p:nvSpPr>
        <p:spPr>
          <a:xfrm>
            <a:off x="7293047" y="4505615"/>
            <a:ext cx="1594509" cy="1498637"/>
          </a:xfrm>
          <a:prstGeom prst="ellipse">
            <a:avLst/>
          </a:prstGeom>
          <a:noFill/>
          <a:ln w="107950">
            <a:solidFill>
              <a:srgbClr val="FF6600">
                <a:alpha val="1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65C3958-9B08-DE45-8240-BF698603C4E7}"/>
              </a:ext>
            </a:extLst>
          </p:cNvPr>
          <p:cNvSpPr/>
          <p:nvPr/>
        </p:nvSpPr>
        <p:spPr>
          <a:xfrm>
            <a:off x="6391374" y="1222329"/>
            <a:ext cx="1594509" cy="1498637"/>
          </a:xfrm>
          <a:prstGeom prst="ellipse">
            <a:avLst/>
          </a:prstGeom>
          <a:noFill/>
          <a:ln w="107950">
            <a:solidFill>
              <a:srgbClr val="FF6600">
                <a:alpha val="1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ECBA07F-F722-714B-A170-F870B89F79F7}"/>
              </a:ext>
            </a:extLst>
          </p:cNvPr>
          <p:cNvSpPr/>
          <p:nvPr/>
        </p:nvSpPr>
        <p:spPr>
          <a:xfrm>
            <a:off x="220550" y="3380165"/>
            <a:ext cx="1594509" cy="1498637"/>
          </a:xfrm>
          <a:prstGeom prst="ellipse">
            <a:avLst/>
          </a:prstGeom>
          <a:noFill/>
          <a:ln w="107950">
            <a:solidFill>
              <a:srgbClr val="FF6600">
                <a:alpha val="1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2F8F741-8107-F843-B673-F4AE2B278D0F}"/>
              </a:ext>
            </a:extLst>
          </p:cNvPr>
          <p:cNvSpPr/>
          <p:nvPr/>
        </p:nvSpPr>
        <p:spPr>
          <a:xfrm>
            <a:off x="2913647" y="431886"/>
            <a:ext cx="1594509" cy="1498637"/>
          </a:xfrm>
          <a:prstGeom prst="ellipse">
            <a:avLst/>
          </a:prstGeom>
          <a:noFill/>
          <a:ln w="107950">
            <a:solidFill>
              <a:srgbClr val="FF6600">
                <a:alpha val="1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0769"/>
            <a:ext cx="9144000" cy="25722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Consider a beam of I</a:t>
            </a:r>
            <a:r>
              <a:rPr lang="en-US" baseline="-25000" dirty="0"/>
              <a:t>incident </a:t>
            </a:r>
            <a:r>
              <a:rPr lang="en-US" dirty="0"/>
              <a:t>balls per unit time of </a:t>
            </a:r>
            <a:r>
              <a:rPr lang="en-US" dirty="0">
                <a:solidFill>
                  <a:srgbClr val="00C1FF"/>
                </a:solidFill>
              </a:rPr>
              <a:t>type X </a:t>
            </a:r>
            <a:r>
              <a:rPr lang="en-US" dirty="0"/>
              <a:t>with radius R</a:t>
            </a:r>
            <a:r>
              <a:rPr lang="en-US" baseline="-25000" dirty="0"/>
              <a:t>X</a:t>
            </a:r>
            <a:r>
              <a:rPr lang="en-US" dirty="0"/>
              <a:t> incident on a target of area A.</a:t>
            </a:r>
          </a:p>
          <a:p>
            <a:pPr marL="0" indent="0">
              <a:buNone/>
            </a:pPr>
            <a:r>
              <a:rPr lang="en-US" dirty="0"/>
              <a:t>The target is made of balls of </a:t>
            </a:r>
            <a:r>
              <a:rPr lang="en-US" dirty="0">
                <a:solidFill>
                  <a:srgbClr val="FF0000"/>
                </a:solidFill>
              </a:rPr>
              <a:t>type Y</a:t>
            </a:r>
            <a:r>
              <a:rPr lang="en-US" dirty="0"/>
              <a:t> of radius R</a:t>
            </a:r>
            <a:r>
              <a:rPr lang="en-US" baseline="-25000" dirty="0"/>
              <a:t>Y</a:t>
            </a:r>
            <a:r>
              <a:rPr lang="en-US" dirty="0"/>
              <a:t> and is very thin, so that looking at the plane of the target the particles of type Y don’t overlap.  </a:t>
            </a:r>
          </a:p>
          <a:p>
            <a:pPr marL="0" indent="0">
              <a:buNone/>
            </a:pPr>
            <a:r>
              <a:rPr lang="en-US" dirty="0"/>
              <a:t>Then a ball X will collide with ball Y if its center hits the target a distance R</a:t>
            </a:r>
            <a:r>
              <a:rPr lang="en-US" baseline="-25000" dirty="0"/>
              <a:t>X</a:t>
            </a:r>
            <a:r>
              <a:rPr lang="en-US" dirty="0"/>
              <a:t> + R</a:t>
            </a:r>
            <a:r>
              <a:rPr lang="en-US" baseline="-25000" dirty="0"/>
              <a:t>Y</a:t>
            </a:r>
            <a:r>
              <a:rPr lang="en-US" dirty="0"/>
              <a:t> from the center of a ball Y.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323579D-421B-0146-BE90-895A43543585}"/>
              </a:ext>
            </a:extLst>
          </p:cNvPr>
          <p:cNvSpPr/>
          <p:nvPr/>
        </p:nvSpPr>
        <p:spPr>
          <a:xfrm>
            <a:off x="5522378" y="5925857"/>
            <a:ext cx="122655" cy="1291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44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54337" y="1284840"/>
            <a:ext cx="6206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TB/s)</a:t>
            </a:r>
          </a:p>
        </p:txBody>
      </p:sp>
      <p:pic>
        <p:nvPicPr>
          <p:cNvPr id="3" name="Picture 2" descr="tdaqFullNew2016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2" y="880966"/>
            <a:ext cx="7238919" cy="5369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69103" y="1284840"/>
            <a:ext cx="6206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TB/s)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2425" y="1144497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Run II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821797"/>
          </a:xfrm>
        </p:spPr>
        <p:txBody>
          <a:bodyPr/>
          <a:lstStyle/>
          <a:p>
            <a:r>
              <a:rPr lang="en-US" dirty="0"/>
              <a:t>CPU and Latency Constraints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8238640-DF3E-694E-9B4E-96E824BC9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1375203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 descr="0803012_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14" y="4635104"/>
            <a:ext cx="3138423" cy="201755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0126"/>
            <a:ext cx="9144000" cy="821797"/>
          </a:xfrm>
        </p:spPr>
        <p:txBody>
          <a:bodyPr/>
          <a:lstStyle/>
          <a:p>
            <a:r>
              <a:rPr lang="en-US" dirty="0"/>
              <a:t>A Note About Timing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41243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ATLAS Length: (44m /2) / c =  73 ns</a:t>
            </a:r>
          </a:p>
          <a:p>
            <a:r>
              <a:rPr lang="en-US" sz="3200" dirty="0"/>
              <a:t>ATLAS Radius: (25m/2 ) /c =  42 ns</a:t>
            </a:r>
          </a:p>
          <a:p>
            <a:r>
              <a:rPr lang="en-US" sz="3200" dirty="0"/>
              <a:t>√[(44m/2)</a:t>
            </a:r>
            <a:r>
              <a:rPr lang="en-US" sz="3200" baseline="30000" dirty="0"/>
              <a:t>2</a:t>
            </a:r>
            <a:r>
              <a:rPr lang="en-US" sz="3200" dirty="0"/>
              <a:t> +(25m/2)</a:t>
            </a:r>
            <a:r>
              <a:rPr lang="en-US" sz="3200" baseline="30000" dirty="0"/>
              <a:t>2 </a:t>
            </a:r>
            <a:r>
              <a:rPr lang="en-US" sz="3200" dirty="0"/>
              <a:t>/ c = 84 ns</a:t>
            </a:r>
          </a:p>
          <a:p>
            <a:endParaRPr lang="en-US" sz="3200" dirty="0"/>
          </a:p>
          <a:p>
            <a:r>
              <a:rPr lang="en-US" sz="3200" dirty="0"/>
              <a:t>Bunch crossing every 25ns means that there are additional bunch crossings while particles are still traveling through the  detector from the first one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D82DD7C-A004-1140-9ADD-A8C937F3F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4283653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90818"/>
          </a:xfrm>
        </p:spPr>
        <p:txBody>
          <a:bodyPr/>
          <a:lstStyle/>
          <a:p>
            <a:r>
              <a:rPr lang="en-US" dirty="0"/>
              <a:t>Multilevel Triggers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6821"/>
            <a:ext cx="9144000" cy="51270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Given latency and CPU constraints, solution is a multilevel trigger:</a:t>
            </a:r>
          </a:p>
          <a:p>
            <a:r>
              <a:rPr lang="en-US" dirty="0"/>
              <a:t>Lowest level typically firmware.  For ATLAS, latency = 100 events implies decision in 2.5μs</a:t>
            </a:r>
          </a:p>
          <a:p>
            <a:r>
              <a:rPr lang="en-US" dirty="0"/>
              <a:t>This is not enough time to transfer all the data from the full detector to one place and leads to Region of Interest (ROI) triggering</a:t>
            </a:r>
          </a:p>
          <a:p>
            <a:r>
              <a:rPr lang="en-US" dirty="0"/>
              <a:t>This is also not enough time for track finding , so originally only muon and calorimeter triggers only at Level 1. Fast Tracker in development.</a:t>
            </a:r>
          </a:p>
          <a:p>
            <a:r>
              <a:rPr lang="en-US" dirty="0"/>
              <a:t>Higher levels allow event building, using computer farms (40k cores for ATLAS Run II HLT)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42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9C203A4-F888-7A48-8815-8E9E49C75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1923600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99245"/>
          </a:xfrm>
        </p:spPr>
        <p:txBody>
          <a:bodyPr/>
          <a:lstStyle/>
          <a:p>
            <a:r>
              <a:rPr lang="en-US" dirty="0"/>
              <a:t>Studying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692"/>
            <a:ext cx="9144000" cy="4831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Methods to determine efficiencies include:</a:t>
            </a:r>
          </a:p>
          <a:p>
            <a:r>
              <a:rPr lang="en-US" dirty="0">
                <a:solidFill>
                  <a:schemeClr val="tx1"/>
                </a:solidFill>
              </a:rPr>
              <a:t>Tag and probe: Identify resonance decaying to two objects (</a:t>
            </a:r>
            <a:r>
              <a:rPr lang="en-US" dirty="0" err="1">
                <a:solidFill>
                  <a:schemeClr val="tx1"/>
                </a:solidFill>
              </a:rPr>
              <a:t>eg</a:t>
            </a:r>
            <a:r>
              <a:rPr lang="en-US" dirty="0">
                <a:solidFill>
                  <a:schemeClr val="tx1"/>
                </a:solidFill>
              </a:rPr>
              <a:t>, Z-&gt;</a:t>
            </a:r>
            <a:r>
              <a:rPr lang="en-US" dirty="0" err="1">
                <a:solidFill>
                  <a:schemeClr val="tx1"/>
                </a:solidFill>
              </a:rPr>
              <a:t>ee</a:t>
            </a:r>
            <a:r>
              <a:rPr lang="en-US" dirty="0">
                <a:solidFill>
                  <a:schemeClr val="tx1"/>
                </a:solidFill>
              </a:rPr>
              <a:t>) with one tight and one loose cut. Determine efficiency of tight for the loose product.</a:t>
            </a:r>
          </a:p>
          <a:p>
            <a:r>
              <a:rPr lang="en-US" dirty="0">
                <a:solidFill>
                  <a:schemeClr val="tx1"/>
                </a:solidFill>
              </a:rPr>
              <a:t>Orthogonal triggers: When event has two properties trigger one way and test other. For example, trigger W-&gt;</a:t>
            </a:r>
            <a:r>
              <a:rPr lang="en-US" dirty="0" err="1">
                <a:solidFill>
                  <a:schemeClr val="tx1"/>
                </a:solidFill>
              </a:rPr>
              <a:t>eν</a:t>
            </a:r>
            <a:r>
              <a:rPr lang="en-US" dirty="0">
                <a:solidFill>
                  <a:schemeClr val="tx1"/>
                </a:solidFill>
              </a:rPr>
              <a:t> with MET and select with transverse mass, then measure e efficiency.</a:t>
            </a:r>
          </a:p>
          <a:p>
            <a:r>
              <a:rPr lang="en-US" dirty="0">
                <a:solidFill>
                  <a:schemeClr val="tx1"/>
                </a:solidFill>
              </a:rPr>
              <a:t>Bootstrapping: Use events selected with lower thresholds to find efficiency for higher threshold events. Must use plateau or shape of lower threshold trigger.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43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D8756B2-CBDD-D94D-A5BD-41EE956E6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13920306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75329"/>
          </a:xfrm>
        </p:spPr>
        <p:txBody>
          <a:bodyPr/>
          <a:lstStyle/>
          <a:p>
            <a:r>
              <a:rPr lang="en-US" dirty="0"/>
              <a:t>Simulating Triggers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8778"/>
            <a:ext cx="9144000" cy="5206889"/>
          </a:xfrm>
        </p:spPr>
        <p:txBody>
          <a:bodyPr/>
          <a:lstStyle/>
          <a:p>
            <a:r>
              <a:rPr lang="en-US" dirty="0"/>
              <a:t>Claim is one can calculate cross sections etc. because one understands trigger efficiency.</a:t>
            </a:r>
          </a:p>
          <a:p>
            <a:r>
              <a:rPr lang="en-US" dirty="0"/>
              <a:t>Agreement with simulation means we understand what we are doing and understand backgrounds.</a:t>
            </a:r>
          </a:p>
          <a:p>
            <a:r>
              <a:rPr lang="en-US" dirty="0"/>
              <a:t>Still often left with small systematic simulation-data differences.  Correct efficiencies, test, and hope that nothing strange is being missed.</a:t>
            </a:r>
          </a:p>
          <a:p>
            <a:r>
              <a:rPr lang="en-US" dirty="0"/>
              <a:t>Agreement also means that we are doing about as well as is possible.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44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8C3612B-6175-134E-87CE-553A4B1B2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5367798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80"/>
            <a:ext cx="9144000" cy="623604"/>
          </a:xfrm>
        </p:spPr>
        <p:txBody>
          <a:bodyPr/>
          <a:lstStyle/>
          <a:p>
            <a:r>
              <a:rPr lang="en-US" sz="3600" dirty="0"/>
              <a:t>MET Efficiency 2011W-&gt; </a:t>
            </a:r>
            <a:r>
              <a:rPr lang="en-US" sz="3600" dirty="0" err="1"/>
              <a:t>μν</a:t>
            </a:r>
            <a:r>
              <a:rPr lang="en-US" sz="3600" dirty="0"/>
              <a:t> events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</p:spPr>
        <p:txBody>
          <a:bodyPr/>
          <a:lstStyle/>
          <a:p>
            <a:r>
              <a:rPr lang="en-US"/>
              <a:t>MEPhi May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45</a:t>
            </a:fld>
            <a:endParaRPr lang="en-US"/>
          </a:p>
        </p:txBody>
      </p:sp>
      <p:pic>
        <p:nvPicPr>
          <p:cNvPr id="3" name="Picture 2" descr="fig_31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0" y="564416"/>
            <a:ext cx="4145728" cy="3109296"/>
          </a:xfrm>
          <a:prstGeom prst="rect">
            <a:avLst/>
          </a:prstGeom>
        </p:spPr>
      </p:pic>
      <p:pic>
        <p:nvPicPr>
          <p:cNvPr id="11" name="Picture 10" descr="fig_31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20" y="564416"/>
            <a:ext cx="4256080" cy="3192060"/>
          </a:xfrm>
          <a:prstGeom prst="rect">
            <a:avLst/>
          </a:prstGeom>
        </p:spPr>
      </p:pic>
      <p:pic>
        <p:nvPicPr>
          <p:cNvPr id="12" name="Picture 11" descr="fig_31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9374"/>
            <a:ext cx="4118168" cy="3088626"/>
          </a:xfrm>
          <a:prstGeom prst="rect">
            <a:avLst/>
          </a:prstGeom>
        </p:spPr>
      </p:pic>
      <p:pic>
        <p:nvPicPr>
          <p:cNvPr id="13" name="Picture 12" descr="fig_31f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19" y="3665940"/>
            <a:ext cx="4256080" cy="319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598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50706"/>
          </a:xfrm>
        </p:spPr>
        <p:txBody>
          <a:bodyPr/>
          <a:lstStyle/>
          <a:p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Example Challenge:</a:t>
            </a:r>
            <a:br>
              <a:rPr lang="en-US" sz="3600" dirty="0"/>
            </a:br>
            <a:r>
              <a:rPr lang="en-US" sz="3600" dirty="0"/>
              <a:t>Multiple Interactions per Bunch Crossing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50706"/>
            <a:ext cx="9144000" cy="5124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μ</a:t>
            </a:r>
            <a:r>
              <a:rPr lang="en-US" dirty="0"/>
              <a:t>= average number of interactions per bunch crossing</a:t>
            </a:r>
          </a:p>
          <a:p>
            <a:pPr marL="0" indent="0">
              <a:buNone/>
            </a:pPr>
            <a:r>
              <a:rPr lang="en-US" dirty="0"/>
              <a:t>Actual number in each bunch crossing is </a:t>
            </a:r>
            <a:r>
              <a:rPr lang="en-US" dirty="0" err="1"/>
              <a:t>poisson</a:t>
            </a:r>
            <a:r>
              <a:rPr lang="en-US" dirty="0"/>
              <a:t> distributed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 typically ~40 – 60 in Run II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46</a:t>
            </a:fld>
            <a:endParaRPr lang="en-US"/>
          </a:p>
        </p:txBody>
      </p:sp>
      <p:pic>
        <p:nvPicPr>
          <p:cNvPr id="16" name="Picture 15" descr="fig_1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1412"/>
            <a:ext cx="4529190" cy="3254644"/>
          </a:xfrm>
          <a:prstGeom prst="rect">
            <a:avLst/>
          </a:prstGeom>
        </p:spPr>
      </p:pic>
      <p:pic>
        <p:nvPicPr>
          <p:cNvPr id="6" name="Picture 5" descr="peakBothMuByDay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40" y="2301412"/>
            <a:ext cx="4534111" cy="3254644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844BBF0-A2B2-1948-A1D8-58254897C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24600143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Astroparticle Physics Workshop Ooty Dec 2016</a:t>
            </a:r>
            <a:endParaRPr lang="en-US" dirty="0"/>
          </a:p>
        </p:txBody>
      </p:sp>
      <p:pic>
        <p:nvPicPr>
          <p:cNvPr id="6" name="Picture 5" descr="zpileup_20vtx_sept20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" y="0"/>
            <a:ext cx="6858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934200" y="92911"/>
            <a:ext cx="2133600" cy="277263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/>
              <a:t>Sample High Pileup Event</a:t>
            </a:r>
          </a:p>
        </p:txBody>
      </p:sp>
    </p:spTree>
    <p:extLst>
      <p:ext uri="{BB962C8B-B14F-4D97-AF65-F5344CB8AC3E}">
        <p14:creationId xmlns:p14="http://schemas.microsoft.com/office/powerpoint/2010/main" val="13477486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422754"/>
          </a:xfrm>
        </p:spPr>
        <p:txBody>
          <a:bodyPr/>
          <a:lstStyle/>
          <a:p>
            <a:r>
              <a:rPr lang="en-US" sz="3200" dirty="0"/>
              <a:t>How to Implement Software When there are Many Authors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4" y="1530330"/>
            <a:ext cx="9090356" cy="4745337"/>
          </a:xfrm>
        </p:spPr>
        <p:txBody>
          <a:bodyPr/>
          <a:lstStyle/>
          <a:p>
            <a:r>
              <a:rPr lang="en-US" dirty="0"/>
              <a:t>ATLAS has robust system of checks for software changes:</a:t>
            </a:r>
          </a:p>
          <a:p>
            <a:pPr lvl="1"/>
            <a:r>
              <a:rPr lang="en-US" dirty="0"/>
              <a:t>“Nightly” system</a:t>
            </a:r>
          </a:p>
          <a:p>
            <a:pPr lvl="1"/>
            <a:r>
              <a:rPr lang="en-US" dirty="0"/>
              <a:t>Tags collected </a:t>
            </a:r>
          </a:p>
          <a:p>
            <a:pPr lvl="1"/>
            <a:r>
              <a:rPr lang="en-US" dirty="0"/>
              <a:t>Run each night on same test sample</a:t>
            </a:r>
          </a:p>
          <a:p>
            <a:pPr lvl="1"/>
            <a:r>
              <a:rPr lang="en-US" dirty="0"/>
              <a:t>Keep 7 days of results</a:t>
            </a:r>
          </a:p>
          <a:p>
            <a:pPr lvl="1"/>
            <a:r>
              <a:rPr lang="en-US" dirty="0"/>
              <a:t>Development and production versions</a:t>
            </a:r>
          </a:p>
          <a:p>
            <a:r>
              <a:rPr lang="en-US" dirty="0"/>
              <a:t>Safeguards at Point 1</a:t>
            </a:r>
          </a:p>
          <a:p>
            <a:pPr lvl="1"/>
            <a:r>
              <a:rPr lang="en-US" dirty="0"/>
              <a:t>SMK list provided by experts ahead of time</a:t>
            </a:r>
          </a:p>
          <a:p>
            <a:pPr lvl="1"/>
            <a:r>
              <a:rPr lang="en-US" dirty="0"/>
              <a:t>Fixed </a:t>
            </a:r>
            <a:r>
              <a:rPr lang="en-US" dirty="0" err="1"/>
              <a:t>prescales</a:t>
            </a:r>
            <a:r>
              <a:rPr lang="en-US" dirty="0"/>
              <a:t> sets available for each SMK</a:t>
            </a:r>
          </a:p>
          <a:p>
            <a:pPr lvl="1"/>
            <a:r>
              <a:rPr lang="en-US" dirty="0"/>
              <a:t>Division of labor in shifts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48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A61C55B-EE77-4E4F-9CB6-52D6D207D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30639308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9764"/>
          </a:xfrm>
        </p:spPr>
        <p:txBody>
          <a:bodyPr/>
          <a:lstStyle/>
          <a:p>
            <a:r>
              <a:rPr lang="en-US" dirty="0"/>
              <a:t>Building a Trigger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7340"/>
            <a:ext cx="9144000" cy="5358328"/>
          </a:xfrm>
        </p:spPr>
        <p:txBody>
          <a:bodyPr>
            <a:normAutofit/>
          </a:bodyPr>
          <a:lstStyle/>
          <a:p>
            <a:r>
              <a:rPr lang="en-US" dirty="0"/>
              <a:t>Decide on physics priorities</a:t>
            </a:r>
          </a:p>
          <a:p>
            <a:r>
              <a:rPr lang="en-US" dirty="0"/>
              <a:t>Determine best physics and support triggers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49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3C3DFFC-3992-BD4C-99A6-D014E2689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50201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6868"/>
            <a:ext cx="8042276" cy="693689"/>
          </a:xfrm>
        </p:spPr>
        <p:txBody>
          <a:bodyPr/>
          <a:lstStyle/>
          <a:p>
            <a:r>
              <a:rPr lang="en-US" dirty="0"/>
              <a:t>A few definitions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0558"/>
            <a:ext cx="9144000" cy="5820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If there are N</a:t>
            </a:r>
            <a:r>
              <a:rPr lang="en-US" baseline="-25000" dirty="0"/>
              <a:t>Y</a:t>
            </a:r>
            <a:r>
              <a:rPr lang="en-US" dirty="0"/>
              <a:t> balls of type Y in the area A, the fraction of the area A for which hitting the target would give a collision is therefore</a:t>
            </a:r>
          </a:p>
          <a:p>
            <a:pPr marL="0" indent="0">
              <a:buNone/>
            </a:pPr>
            <a:r>
              <a:rPr lang="en-US" dirty="0"/>
              <a:t>[N</a:t>
            </a:r>
            <a:r>
              <a:rPr lang="en-US" baseline="-25000" dirty="0"/>
              <a:t>Y</a:t>
            </a:r>
            <a:r>
              <a:rPr lang="en-US" dirty="0"/>
              <a:t>π(R</a:t>
            </a:r>
            <a:r>
              <a:rPr lang="en-US" baseline="-25000" dirty="0"/>
              <a:t>X</a:t>
            </a:r>
            <a:r>
              <a:rPr lang="en-US" dirty="0"/>
              <a:t>+R</a:t>
            </a:r>
            <a:r>
              <a:rPr lang="en-US" baseline="-25000" dirty="0"/>
              <a:t>Y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]/ A = (N/A) π(R</a:t>
            </a:r>
            <a:r>
              <a:rPr lang="en-US" baseline="-25000" dirty="0"/>
              <a:t>X</a:t>
            </a:r>
            <a:r>
              <a:rPr lang="en-US" dirty="0"/>
              <a:t>+R</a:t>
            </a:r>
            <a:r>
              <a:rPr lang="en-US" baseline="-25000" dirty="0"/>
              <a:t>Y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= D π(R</a:t>
            </a:r>
            <a:r>
              <a:rPr lang="en-US" baseline="-25000" dirty="0"/>
              <a:t>X</a:t>
            </a:r>
            <a:r>
              <a:rPr lang="en-US" dirty="0"/>
              <a:t>+R</a:t>
            </a:r>
            <a:r>
              <a:rPr lang="en-US" baseline="-25000" dirty="0"/>
              <a:t>Y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Where D, the number of balls Y per unit area in the target, is equal to the density (number of particles Y per unit volume) </a:t>
            </a:r>
            <a:r>
              <a:rPr lang="en-US" dirty="0">
                <a:latin typeface="Candara"/>
                <a:cs typeface="Candara"/>
              </a:rPr>
              <a:t>ρ</a:t>
            </a:r>
            <a:r>
              <a:rPr lang="en-US" baseline="-25000" dirty="0"/>
              <a:t>Y </a:t>
            </a:r>
            <a:r>
              <a:rPr lang="en-US" dirty="0"/>
              <a:t>times the target thickness t</a:t>
            </a:r>
          </a:p>
          <a:p>
            <a:pPr marL="0" indent="0">
              <a:buNone/>
            </a:pPr>
            <a:r>
              <a:rPr lang="en-US" dirty="0"/>
              <a:t>The rate R of collisions is therefore given by </a:t>
            </a:r>
          </a:p>
          <a:p>
            <a:pPr marL="0" indent="0">
              <a:buNone/>
            </a:pPr>
            <a:r>
              <a:rPr lang="en-US" dirty="0"/>
              <a:t>                            R = </a:t>
            </a:r>
            <a:r>
              <a:rPr lang="en-US" dirty="0" err="1"/>
              <a:t>I</a:t>
            </a:r>
            <a:r>
              <a:rPr lang="en-US" baseline="-25000" dirty="0" err="1"/>
              <a:t>incident</a:t>
            </a:r>
            <a:r>
              <a:rPr lang="en-US" dirty="0"/>
              <a:t>  </a:t>
            </a:r>
            <a:r>
              <a:rPr lang="en-US" dirty="0">
                <a:latin typeface="Candara"/>
                <a:cs typeface="Candara"/>
              </a:rPr>
              <a:t>ρ</a:t>
            </a:r>
            <a:r>
              <a:rPr lang="en-US" baseline="-25000" dirty="0"/>
              <a:t>Y </a:t>
            </a:r>
            <a:r>
              <a:rPr lang="en-US" dirty="0"/>
              <a:t>t π(R</a:t>
            </a:r>
            <a:r>
              <a:rPr lang="en-US" baseline="-25000" dirty="0"/>
              <a:t>X</a:t>
            </a:r>
            <a:r>
              <a:rPr lang="en-US" dirty="0"/>
              <a:t>+R</a:t>
            </a:r>
            <a:r>
              <a:rPr lang="en-US" baseline="-25000" dirty="0"/>
              <a:t>Y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Alternatively,  one can determine π(R</a:t>
            </a:r>
            <a:r>
              <a:rPr lang="en-US" baseline="-25000" dirty="0"/>
              <a:t>X</a:t>
            </a:r>
            <a:r>
              <a:rPr lang="en-US" dirty="0"/>
              <a:t>+R</a:t>
            </a:r>
            <a:r>
              <a:rPr lang="en-US" baseline="-25000" dirty="0"/>
              <a:t>Y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 by measuring the rate of collisions:</a:t>
            </a:r>
          </a:p>
          <a:p>
            <a:pPr marL="0" indent="0">
              <a:buNone/>
            </a:pPr>
            <a:r>
              <a:rPr lang="en-US" dirty="0"/>
              <a:t>                            π(R</a:t>
            </a:r>
            <a:r>
              <a:rPr lang="en-US" baseline="-25000" dirty="0"/>
              <a:t>X</a:t>
            </a:r>
            <a:r>
              <a:rPr lang="en-US" dirty="0"/>
              <a:t>+R</a:t>
            </a:r>
            <a:r>
              <a:rPr lang="en-US" baseline="-25000" dirty="0"/>
              <a:t>Y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= R/ [</a:t>
            </a:r>
            <a:r>
              <a:rPr lang="en-US" dirty="0">
                <a:latin typeface="Candara"/>
                <a:cs typeface="Candara"/>
              </a:rPr>
              <a:t>ρ</a:t>
            </a:r>
            <a:r>
              <a:rPr lang="en-US" baseline="-25000" dirty="0"/>
              <a:t>Y </a:t>
            </a:r>
            <a:r>
              <a:rPr lang="en-US" dirty="0"/>
              <a:t>t </a:t>
            </a:r>
            <a:r>
              <a:rPr lang="en-US" dirty="0" err="1"/>
              <a:t>I</a:t>
            </a:r>
            <a:r>
              <a:rPr lang="en-US" baseline="-25000" dirty="0" err="1"/>
              <a:t>incident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So this ratio is the cross sectional area which Y presents for a collision with X. It depends on the size of X and 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962B5E9-9285-4F4E-AC90-6774E929F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17553741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9764"/>
          </a:xfrm>
        </p:spPr>
        <p:txBody>
          <a:bodyPr/>
          <a:lstStyle/>
          <a:p>
            <a:r>
              <a:rPr lang="en-US" dirty="0"/>
              <a:t>Trigger Property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7340"/>
            <a:ext cx="9144000" cy="53583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Signature = main event characteristic used to select interesting events: electron, gamma, </a:t>
            </a:r>
            <a:r>
              <a:rPr lang="en-US" dirty="0" err="1"/>
              <a:t>muon</a:t>
            </a:r>
            <a:r>
              <a:rPr lang="en-US" dirty="0"/>
              <a:t>, tau, jets, MET, b-jets, </a:t>
            </a:r>
            <a:r>
              <a:rPr lang="en-US" dirty="0" err="1"/>
              <a:t>minbias</a:t>
            </a:r>
            <a:r>
              <a:rPr lang="en-US" dirty="0"/>
              <a:t>, forward</a:t>
            </a:r>
          </a:p>
          <a:p>
            <a:r>
              <a:rPr lang="en-US" dirty="0"/>
              <a:t>Detector used: calorimeter, </a:t>
            </a:r>
            <a:r>
              <a:rPr lang="en-US" dirty="0" err="1"/>
              <a:t>muon</a:t>
            </a:r>
            <a:r>
              <a:rPr lang="en-US" dirty="0"/>
              <a:t> detector, tracking</a:t>
            </a:r>
          </a:p>
          <a:p>
            <a:r>
              <a:rPr lang="en-US" dirty="0"/>
              <a:t>Trigger types at ATLAS:</a:t>
            </a:r>
          </a:p>
          <a:p>
            <a:pPr lvl="1"/>
            <a:r>
              <a:rPr lang="en-US" dirty="0"/>
              <a:t>Standalone = uses one signature only</a:t>
            </a:r>
          </a:p>
          <a:p>
            <a:pPr lvl="1"/>
            <a:r>
              <a:rPr lang="en-US" dirty="0"/>
              <a:t>Combined = uses more than 1 signature</a:t>
            </a:r>
          </a:p>
          <a:p>
            <a:pPr lvl="1"/>
            <a:r>
              <a:rPr lang="en-US" dirty="0" err="1"/>
              <a:t>Unprescaled</a:t>
            </a:r>
            <a:r>
              <a:rPr lang="en-US" dirty="0"/>
              <a:t> (vs. </a:t>
            </a:r>
            <a:r>
              <a:rPr lang="en-US" dirty="0" err="1"/>
              <a:t>prescaled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Support = used to understand other triggers (in same signature or as orthogonal trigger); usually </a:t>
            </a:r>
            <a:r>
              <a:rPr lang="en-US" dirty="0" err="1"/>
              <a:t>prescaled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Calibration = used to calibrate detectors.</a:t>
            </a:r>
          </a:p>
          <a:p>
            <a:pPr lvl="1"/>
            <a:r>
              <a:rPr lang="en-US" dirty="0"/>
              <a:t>Random </a:t>
            </a:r>
          </a:p>
          <a:p>
            <a:pPr lvl="1"/>
            <a:r>
              <a:rPr lang="en-US" dirty="0" err="1"/>
              <a:t>Minbias</a:t>
            </a:r>
            <a:r>
              <a:rPr lang="en-US" dirty="0"/>
              <a:t> </a:t>
            </a:r>
          </a:p>
          <a:p>
            <a:r>
              <a:rPr lang="en-US" dirty="0"/>
              <a:t>Unique rates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50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C556B53-B8BF-1C4A-B17F-8CEF60D4B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11706441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51</a:t>
            </a:fld>
            <a:endParaRPr lang="en-US"/>
          </a:p>
        </p:txBody>
      </p:sp>
      <p:pic>
        <p:nvPicPr>
          <p:cNvPr id="2" name="Picture 1" descr="menuTable201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7" y="0"/>
            <a:ext cx="7612622" cy="6858000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40A0EE1-6133-7A4D-9AFF-E7C3A2CB3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22588629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9764"/>
          </a:xfrm>
        </p:spPr>
        <p:txBody>
          <a:bodyPr/>
          <a:lstStyle/>
          <a:p>
            <a:r>
              <a:rPr lang="en-US" dirty="0"/>
              <a:t>Building a Trigger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7340"/>
            <a:ext cx="9144000" cy="53583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Decide on physics priorities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best physics and support triggers</a:t>
            </a:r>
          </a:p>
          <a:p>
            <a:r>
              <a:rPr lang="en-US" dirty="0"/>
              <a:t>Predict rates as function of luminosity and thresholds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52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AC806D0-5316-F34A-BB99-5427D8076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23053163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9764"/>
          </a:xfrm>
        </p:spPr>
        <p:txBody>
          <a:bodyPr/>
          <a:lstStyle/>
          <a:p>
            <a:r>
              <a:rPr lang="en-US" dirty="0"/>
              <a:t>Luminosity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7340"/>
            <a:ext cx="9144000" cy="53583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Assume:</a:t>
            </a:r>
          </a:p>
          <a:p>
            <a:pPr lvl="1"/>
            <a:r>
              <a:rPr lang="en-US" dirty="0"/>
              <a:t>LHC 27 km circumference</a:t>
            </a:r>
          </a:p>
          <a:p>
            <a:pPr lvl="1"/>
            <a:r>
              <a:rPr lang="en-US" dirty="0"/>
              <a:t>Guess ~2 hours to fill LHC</a:t>
            </a:r>
          </a:p>
          <a:p>
            <a:pPr lvl="1"/>
            <a:r>
              <a:rPr lang="en-US" dirty="0"/>
              <a:t>Take 10</a:t>
            </a:r>
            <a:r>
              <a:rPr lang="en-US" baseline="30000" dirty="0"/>
              <a:t>11</a:t>
            </a:r>
            <a:r>
              <a:rPr lang="en-US" dirty="0"/>
              <a:t> particles/bunch to start with.</a:t>
            </a:r>
          </a:p>
          <a:p>
            <a:pPr lvl="1"/>
            <a:r>
              <a:rPr lang="en-US" dirty="0"/>
              <a:t>Take 40 p-p collisions per bunch crossing at the start.</a:t>
            </a:r>
          </a:p>
          <a:p>
            <a:pPr lvl="1"/>
            <a:r>
              <a:rPr lang="en-US" dirty="0"/>
              <a:t>Assume bunches cross twice (ATLAS and CMS : ignore for this other interaction regions).</a:t>
            </a:r>
          </a:p>
          <a:p>
            <a:r>
              <a:rPr lang="en-US" dirty="0"/>
              <a:t>Determine:</a:t>
            </a:r>
          </a:p>
          <a:p>
            <a:pPr lvl="1"/>
            <a:r>
              <a:rPr lang="en-US" dirty="0"/>
              <a:t>The number of collisions and protons lost per second as a function of the number of particle in the bunch.</a:t>
            </a:r>
          </a:p>
          <a:p>
            <a:pPr lvl="1"/>
            <a:r>
              <a:rPr lang="en-US" dirty="0"/>
              <a:t>Estimate of luminosity as a function of time</a:t>
            </a:r>
          </a:p>
          <a:p>
            <a:pPr lvl="1"/>
            <a:r>
              <a:rPr lang="en-US" dirty="0"/>
              <a:t>Estimate of how long to wait before dumping beam (note that there is beam loss for other reasons also)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7FCF543-0290-0747-8A5E-E51977265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42238096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698718"/>
          </a:xfrm>
        </p:spPr>
        <p:txBody>
          <a:bodyPr/>
          <a:lstStyle/>
          <a:p>
            <a:r>
              <a:rPr lang="en-US" sz="3200" dirty="0"/>
              <a:t>Creating Menus and Trigger Monitoring</a:t>
            </a:r>
            <a:br>
              <a:rPr lang="en-US" sz="3200" dirty="0"/>
            </a:br>
            <a:r>
              <a:rPr lang="en-US" sz="3200" dirty="0"/>
              <a:t>rely on</a:t>
            </a:r>
            <a:br>
              <a:rPr lang="en-US" sz="3200" dirty="0"/>
            </a:br>
            <a:r>
              <a:rPr lang="en-US" sz="3200" dirty="0"/>
              <a:t>Luminosity scaled rate predictions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 descr="trp_overvie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806294"/>
            <a:ext cx="8113776" cy="4431792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39639FC-7A22-2C40-B2C1-772549C03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10129985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9764"/>
          </a:xfrm>
        </p:spPr>
        <p:txBody>
          <a:bodyPr/>
          <a:lstStyle/>
          <a:p>
            <a:r>
              <a:rPr lang="en-US" dirty="0"/>
              <a:t>Building a Trigger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7340"/>
            <a:ext cx="9144000" cy="53583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Decide on physics priorities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best physics and support triggers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Predict rates as a function of luminosity and thresholds</a:t>
            </a:r>
          </a:p>
          <a:p>
            <a:r>
              <a:rPr lang="en-US" dirty="0" err="1"/>
              <a:t>Prescaling</a:t>
            </a:r>
            <a:r>
              <a:rPr lang="en-US" dirty="0"/>
              <a:t> and </a:t>
            </a:r>
            <a:r>
              <a:rPr lang="en-US" dirty="0" err="1"/>
              <a:t>prescaling</a:t>
            </a:r>
            <a:r>
              <a:rPr lang="en-US" dirty="0"/>
              <a:t> as a function of luminosity.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55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1E98E03-6426-6643-ADDF-51D37FE06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34728481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56</a:t>
            </a:fld>
            <a:endParaRPr lang="en-US"/>
          </a:p>
        </p:txBody>
      </p:sp>
      <p:pic>
        <p:nvPicPr>
          <p:cNvPr id="8" name="Picture 7" descr="Time_L1GroupRate_Stack_2016_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1800"/>
            <a:ext cx="8839200" cy="5994400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C1A0600-396E-6043-B266-043B677F6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28787990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57</a:t>
            </a:fld>
            <a:endParaRPr lang="en-US"/>
          </a:p>
        </p:txBody>
      </p:sp>
      <p:pic>
        <p:nvPicPr>
          <p:cNvPr id="2" name="Picture 1" descr="Time_HLTGroupRate_Stack_2016_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1800"/>
            <a:ext cx="8839200" cy="5994400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C9A538A-3057-5541-A3AA-202206F49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1435163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9764"/>
          </a:xfrm>
        </p:spPr>
        <p:txBody>
          <a:bodyPr/>
          <a:lstStyle/>
          <a:p>
            <a:r>
              <a:rPr lang="en-US" dirty="0"/>
              <a:t>Building a Trigger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7340"/>
            <a:ext cx="9144000" cy="53583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Decide on physics priorities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Determine best physics and support triggers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Predict rates as a function of luminosity and thresholds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Prescaling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prescaling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as a function of luminosity</a:t>
            </a:r>
          </a:p>
          <a:p>
            <a:r>
              <a:rPr lang="en-US" dirty="0"/>
              <a:t>Select thresholds based on desired triggers.  </a:t>
            </a:r>
            <a:r>
              <a:rPr lang="en-US" dirty="0" err="1"/>
              <a:t>Prescale</a:t>
            </a:r>
            <a:r>
              <a:rPr lang="en-US" dirty="0"/>
              <a:t> where necessary if possible.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58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CDDF200-3B5A-D642-8531-C87D415B1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37847487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9764"/>
          </a:xfrm>
        </p:spPr>
        <p:txBody>
          <a:bodyPr/>
          <a:lstStyle/>
          <a:p>
            <a:r>
              <a:rPr lang="en-US" dirty="0"/>
              <a:t>Building a Trigger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7340"/>
            <a:ext cx="9144000" cy="3125434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>
                    <a:lumMod val="75000"/>
                  </a:schemeClr>
                </a:solidFill>
              </a:rPr>
              <a:t>Decide on physics priorities</a:t>
            </a:r>
          </a:p>
          <a:p>
            <a:r>
              <a:rPr lang="en-US" sz="1500" dirty="0">
                <a:solidFill>
                  <a:schemeClr val="bg1">
                    <a:lumMod val="75000"/>
                  </a:schemeClr>
                </a:solidFill>
              </a:rPr>
              <a:t>Determine best physics and support triggers</a:t>
            </a:r>
          </a:p>
          <a:p>
            <a:r>
              <a:rPr lang="en-US" sz="1500" dirty="0">
                <a:solidFill>
                  <a:schemeClr val="bg1">
                    <a:lumMod val="75000"/>
                  </a:schemeClr>
                </a:solidFill>
              </a:rPr>
              <a:t>Predict rates as a function of luminosity and thresholds</a:t>
            </a:r>
          </a:p>
          <a:p>
            <a:r>
              <a:rPr lang="en-US" sz="1500" dirty="0" err="1">
                <a:solidFill>
                  <a:schemeClr val="bg1">
                    <a:lumMod val="75000"/>
                  </a:schemeClr>
                </a:solidFill>
              </a:rPr>
              <a:t>Prescaling</a:t>
            </a:r>
            <a:r>
              <a:rPr lang="en-US" sz="15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500" dirty="0" err="1">
                <a:solidFill>
                  <a:schemeClr val="bg1">
                    <a:lumMod val="75000"/>
                  </a:schemeClr>
                </a:solidFill>
              </a:rPr>
              <a:t>prescaling</a:t>
            </a:r>
            <a:r>
              <a:rPr lang="en-US" sz="1500" dirty="0">
                <a:solidFill>
                  <a:schemeClr val="bg1">
                    <a:lumMod val="75000"/>
                  </a:schemeClr>
                </a:solidFill>
              </a:rPr>
              <a:t> as a function of luminosity</a:t>
            </a:r>
          </a:p>
          <a:p>
            <a:r>
              <a:rPr lang="en-US" sz="1500" dirty="0">
                <a:solidFill>
                  <a:schemeClr val="bg1">
                    <a:lumMod val="75000"/>
                  </a:schemeClr>
                </a:solidFill>
              </a:rPr>
              <a:t>Select thresholds based on desired triggers.  </a:t>
            </a:r>
            <a:r>
              <a:rPr lang="en-US" sz="1500" dirty="0" err="1">
                <a:solidFill>
                  <a:schemeClr val="bg1">
                    <a:lumMod val="75000"/>
                  </a:schemeClr>
                </a:solidFill>
              </a:rPr>
              <a:t>Prescale</a:t>
            </a:r>
            <a:r>
              <a:rPr lang="en-US" sz="1500" dirty="0">
                <a:solidFill>
                  <a:schemeClr val="bg1">
                    <a:lumMod val="75000"/>
                  </a:schemeClr>
                </a:solidFill>
              </a:rPr>
              <a:t> where necessary of possible. </a:t>
            </a:r>
          </a:p>
          <a:p>
            <a:r>
              <a:rPr lang="en-US" dirty="0"/>
              <a:t>Collect data, analyze, and make discoveries.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59</a:t>
            </a:fld>
            <a:endParaRPr lang="en-US"/>
          </a:p>
        </p:txBody>
      </p:sp>
      <p:pic>
        <p:nvPicPr>
          <p:cNvPr id="7" name="Picture 6" descr="HggcandidateJuly201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7" y="3794959"/>
            <a:ext cx="3063041" cy="3063041"/>
          </a:xfrm>
          <a:prstGeom prst="rect">
            <a:avLst/>
          </a:prstGeom>
        </p:spPr>
      </p:pic>
      <p:pic>
        <p:nvPicPr>
          <p:cNvPr id="8" name="Picture 7" descr="MH-H2gamJuly201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86" y="3995612"/>
            <a:ext cx="3584295" cy="2800428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BDAF115-A8AA-DF48-80EA-495245196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33087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36671"/>
          </a:xfrm>
        </p:spPr>
        <p:txBody>
          <a:bodyPr/>
          <a:lstStyle/>
          <a:p>
            <a:r>
              <a:rPr lang="en-US" dirty="0"/>
              <a:t>A few definitions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0768"/>
            <a:ext cx="9144000" cy="5349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Now consider a beam of I</a:t>
            </a:r>
            <a:r>
              <a:rPr lang="en-US" baseline="-25000" dirty="0"/>
              <a:t>incident </a:t>
            </a:r>
            <a:r>
              <a:rPr lang="en-US" dirty="0"/>
              <a:t>particles per unit time of type X incident on a target.</a:t>
            </a:r>
          </a:p>
          <a:p>
            <a:pPr marL="0" indent="0">
              <a:buNone/>
            </a:pPr>
            <a:r>
              <a:rPr lang="en-US" dirty="0"/>
              <a:t>The target is made of particles of type Y and is very thin, so that looking down on the plane of the target the particles of type Y don’t overlap.  If there are </a:t>
            </a:r>
            <a:r>
              <a:rPr lang="en-US" dirty="0">
                <a:latin typeface="Candara"/>
                <a:cs typeface="Candara"/>
              </a:rPr>
              <a:t>ρ</a:t>
            </a:r>
            <a:r>
              <a:rPr lang="en-US" baseline="-25000" dirty="0"/>
              <a:t>Y</a:t>
            </a:r>
            <a:r>
              <a:rPr lang="en-US" dirty="0"/>
              <a:t> particles of type Y per unit volume, then the rate R of collisions between X and Y that give result Z is defined as the cross section </a:t>
            </a:r>
            <a:r>
              <a:rPr lang="en-US" dirty="0" err="1"/>
              <a:t>σ</a:t>
            </a:r>
            <a:r>
              <a:rPr lang="en-US" baseline="-25000" dirty="0" err="1"/>
              <a:t>XY</a:t>
            </a:r>
            <a:r>
              <a:rPr lang="en-US" dirty="0"/>
              <a:t>(Z) and is given by</a:t>
            </a:r>
          </a:p>
          <a:p>
            <a:pPr marL="0" indent="0">
              <a:buNone/>
            </a:pPr>
            <a:r>
              <a:rPr lang="en-US" dirty="0"/>
              <a:t>Definition 1      </a:t>
            </a:r>
            <a:r>
              <a:rPr lang="en-US" dirty="0" err="1"/>
              <a:t>σ</a:t>
            </a:r>
            <a:r>
              <a:rPr lang="en-US" baseline="-25000" dirty="0" err="1"/>
              <a:t>XY</a:t>
            </a:r>
            <a:r>
              <a:rPr lang="en-US" dirty="0"/>
              <a:t>(Z) = R/ [</a:t>
            </a:r>
            <a:r>
              <a:rPr lang="en-US" dirty="0" err="1">
                <a:latin typeface="Candara"/>
                <a:cs typeface="Candara"/>
              </a:rPr>
              <a:t>ρ</a:t>
            </a:r>
            <a:r>
              <a:rPr lang="en-US" baseline="-25000" dirty="0" err="1"/>
              <a:t>Y</a:t>
            </a:r>
            <a:r>
              <a:rPr lang="en-US" dirty="0" err="1"/>
              <a:t>tI</a:t>
            </a:r>
            <a:r>
              <a:rPr lang="en-US" baseline="-25000" dirty="0" err="1"/>
              <a:t>incident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This is the effective area which Y presents to X to get a result of type Z.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838351F-2ECB-BD42-BF17-EEA639AEA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354780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36671"/>
          </a:xfrm>
        </p:spPr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0768"/>
            <a:ext cx="9144000" cy="5349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cross section for proton proton collisions at center of momentum energy of 13 </a:t>
            </a:r>
            <a:r>
              <a:rPr lang="en-US" dirty="0" err="1"/>
              <a:t>TeV</a:t>
            </a:r>
            <a:r>
              <a:rPr lang="en-US" dirty="0"/>
              <a:t> is on the order of 100 </a:t>
            </a:r>
            <a:r>
              <a:rPr lang="en-US" dirty="0" err="1"/>
              <a:t>mb</a:t>
            </a:r>
            <a:r>
              <a:rPr lang="en-US" dirty="0"/>
              <a:t> (1b = 10</a:t>
            </a:r>
            <a:r>
              <a:rPr lang="en-US" baseline="30000" dirty="0"/>
              <a:t>-24</a:t>
            </a:r>
            <a:r>
              <a:rPr lang="en-US" dirty="0"/>
              <a:t>cm</a:t>
            </a:r>
            <a:r>
              <a:rPr lang="en-US" baseline="30000" dirty="0"/>
              <a:t>2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Show that this means the effective proton radius is a little less than 1 </a:t>
            </a:r>
            <a:r>
              <a:rPr lang="en-US" dirty="0" err="1"/>
              <a:t>fm</a:t>
            </a:r>
            <a:r>
              <a:rPr lang="en-US" dirty="0"/>
              <a:t> (1 </a:t>
            </a:r>
            <a:r>
              <a:rPr lang="en-US" dirty="0" err="1"/>
              <a:t>fermi</a:t>
            </a:r>
            <a:r>
              <a:rPr lang="en-US" dirty="0"/>
              <a:t> = 10</a:t>
            </a:r>
            <a:r>
              <a:rPr lang="en-US" baseline="30000" dirty="0"/>
              <a:t>-15</a:t>
            </a:r>
            <a:r>
              <a:rPr lang="en-US" dirty="0"/>
              <a:t>m)</a:t>
            </a:r>
          </a:p>
          <a:p>
            <a:pPr marL="0" indent="0">
              <a:buNone/>
            </a:pPr>
            <a:r>
              <a:rPr lang="en-US" dirty="0"/>
              <a:t>Note that protons are not solid spheres, so this is only approximately the correct idea.  But it still gives some feel for what is going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56C43A8-35D1-D74A-86AF-EF79B1115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189668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36671"/>
          </a:xfrm>
        </p:spPr>
        <p:txBody>
          <a:bodyPr/>
          <a:lstStyle/>
          <a:p>
            <a:r>
              <a:rPr lang="en-US" dirty="0"/>
              <a:t>A few definitions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0768"/>
            <a:ext cx="9144000" cy="50631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Now consider a machine which shoots bunches of particles of type X against bunches of particles of type Y so that there are N interactions per unit time giving result Z.  We define the instantaneous luminosity L of the machine as </a:t>
            </a:r>
          </a:p>
          <a:p>
            <a:pPr marL="0" indent="0">
              <a:buNone/>
            </a:pPr>
            <a:r>
              <a:rPr lang="en-US" dirty="0"/>
              <a:t>        Definition 2            L * </a:t>
            </a:r>
            <a:r>
              <a:rPr lang="en-US" dirty="0" err="1"/>
              <a:t>σ</a:t>
            </a:r>
            <a:r>
              <a:rPr lang="en-US" baseline="-25000" dirty="0" err="1"/>
              <a:t>XY</a:t>
            </a:r>
            <a:r>
              <a:rPr lang="en-US" dirty="0"/>
              <a:t>(Z) = N</a:t>
            </a:r>
            <a:r>
              <a:rPr lang="en-US" baseline="-25000" dirty="0"/>
              <a:t>XY-&gt;Z</a:t>
            </a:r>
          </a:p>
          <a:p>
            <a:pPr marL="0" indent="0">
              <a:buNone/>
            </a:pPr>
            <a:r>
              <a:rPr lang="en-US" dirty="0"/>
              <a:t>Note that once L is known the number of events expected from any process can be determined if we know the cross section of the process.</a:t>
            </a:r>
          </a:p>
          <a:p>
            <a:pPr marL="0" indent="0">
              <a:buNone/>
            </a:pPr>
            <a:r>
              <a:rPr lang="en-US" dirty="0"/>
              <a:t>If we run the machine for some time, with L possibly changing, we define the integrated luminosity </a:t>
            </a:r>
          </a:p>
          <a:p>
            <a:pPr marL="0" indent="0">
              <a:buNone/>
            </a:pPr>
            <a:r>
              <a:rPr lang="en-US" dirty="0"/>
              <a:t>        Definition 3           L</a:t>
            </a:r>
            <a:r>
              <a:rPr lang="en-US" baseline="-25000" dirty="0"/>
              <a:t>INT </a:t>
            </a:r>
            <a:r>
              <a:rPr lang="en-US" dirty="0"/>
              <a:t>=</a:t>
            </a:r>
            <a:r>
              <a:rPr lang="en-US" baseline="-25000" dirty="0"/>
              <a:t> </a:t>
            </a:r>
            <a:r>
              <a:rPr lang="en-US" dirty="0"/>
              <a:t>∫L(t) </a:t>
            </a:r>
            <a:r>
              <a:rPr lang="en-US" dirty="0" err="1"/>
              <a:t>dt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6A724F0-E067-8F4D-9A09-54AA06DB0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121381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A2F464-528B-43C1-9EF6-2EDFFBEE3F9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293" y="431513"/>
            <a:ext cx="4023970" cy="187936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Rate = </a:t>
            </a:r>
            <a:br>
              <a:rPr lang="en-US" sz="3600" dirty="0"/>
            </a:br>
            <a:r>
              <a:rPr lang="en-US" sz="3600" dirty="0"/>
              <a:t>Cross Section x </a:t>
            </a:r>
            <a:r>
              <a:rPr lang="en-US" sz="3600" dirty="0" err="1"/>
              <a:t>Luminoisty</a:t>
            </a:r>
            <a:endParaRPr lang="en-US" sz="3600" dirty="0"/>
          </a:p>
        </p:txBody>
      </p:sp>
      <p:pic>
        <p:nvPicPr>
          <p:cNvPr id="4" name="Picture 3" descr="EventRa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9250" y="0"/>
            <a:ext cx="4847614" cy="6843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128" y="2766317"/>
            <a:ext cx="41843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plot shows the rate of two protons colliding to produce each of the particle shown. So about one in a billion LHC interactions produce a Higgs particle.</a:t>
            </a:r>
          </a:p>
          <a:p>
            <a:endParaRPr lang="en-US" sz="28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8291811-C37C-A245-AB0D-C830A11A5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1564342" cy="365125"/>
          </a:xfrm>
        </p:spPr>
        <p:txBody>
          <a:bodyPr/>
          <a:lstStyle/>
          <a:p>
            <a:r>
              <a:rPr lang="en-US" dirty="0"/>
              <a:t>BNL July 2019</a:t>
            </a:r>
          </a:p>
        </p:txBody>
      </p:sp>
    </p:spTree>
    <p:extLst>
      <p:ext uri="{BB962C8B-B14F-4D97-AF65-F5344CB8AC3E}">
        <p14:creationId xmlns:p14="http://schemas.microsoft.com/office/powerpoint/2010/main" val="2306060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3674</TotalTime>
  <Words>2859</Words>
  <Application>Microsoft Macintosh PowerPoint</Application>
  <PresentationFormat>On-screen Show (4:3)</PresentationFormat>
  <Paragraphs>405</Paragraphs>
  <Slides>59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ＭＳ Ｐゴシック</vt:lpstr>
      <vt:lpstr>Arial</vt:lpstr>
      <vt:lpstr>Calibri</vt:lpstr>
      <vt:lpstr>Candara</vt:lpstr>
      <vt:lpstr>Lucida Grande</vt:lpstr>
      <vt:lpstr>News Gothic MT</vt:lpstr>
      <vt:lpstr>Wingdings</vt:lpstr>
      <vt:lpstr>Wingdings 2</vt:lpstr>
      <vt:lpstr>Breeze</vt:lpstr>
      <vt:lpstr>Equation</vt:lpstr>
      <vt:lpstr>Triggering Particle Collider Experiments  </vt:lpstr>
      <vt:lpstr>PowerPoint Presentation</vt:lpstr>
      <vt:lpstr>Why a trigger is necessary</vt:lpstr>
      <vt:lpstr>A few definitions 1</vt:lpstr>
      <vt:lpstr>A few definitions 2</vt:lpstr>
      <vt:lpstr>A few definitions 3</vt:lpstr>
      <vt:lpstr>Exercise</vt:lpstr>
      <vt:lpstr>A few definitions 4</vt:lpstr>
      <vt:lpstr>Rate =  Cross Section x Luminoisty</vt:lpstr>
      <vt:lpstr>SUSY 8 TeV Cross Sections</vt:lpstr>
      <vt:lpstr>Needle in Haystack</vt:lpstr>
      <vt:lpstr>Detect new particles via signatures that have manageable background sources</vt:lpstr>
      <vt:lpstr>The conclusion is that we need lots of collisions to produce and detect a new particle like H or χ  </vt:lpstr>
      <vt:lpstr>PowerPoint Presentation</vt:lpstr>
      <vt:lpstr>LHC</vt:lpstr>
      <vt:lpstr>PowerPoint Presentation</vt:lpstr>
      <vt:lpstr>Now we have to detect χ once it is produced.</vt:lpstr>
      <vt:lpstr>PowerPoint Presentation</vt:lpstr>
      <vt:lpstr>Pixel Detector</vt:lpstr>
      <vt:lpstr>SCT: Semi-conductor Tracker</vt:lpstr>
      <vt:lpstr>TRT: Transition-Radiation Tracker</vt:lpstr>
      <vt:lpstr>Cryostat</vt:lpstr>
      <vt:lpstr>Liquid Argon Calorimeter</vt:lpstr>
      <vt:lpstr>Tile Calorimeter</vt:lpstr>
      <vt:lpstr>Torroid Magnets</vt:lpstr>
      <vt:lpstr>MDT</vt:lpstr>
      <vt:lpstr>The conclusion is we need to keep and analyze a large amount of data for each collision to detect χ once it is produced.</vt:lpstr>
      <vt:lpstr>Trigger Structure</vt:lpstr>
      <vt:lpstr>How to trigger</vt:lpstr>
      <vt:lpstr>Basic Trigger idea</vt:lpstr>
      <vt:lpstr>Choice of Variable X</vt:lpstr>
      <vt:lpstr>Choice of Threshold</vt:lpstr>
      <vt:lpstr>Choice of Threshold</vt:lpstr>
      <vt:lpstr>Choice of Algorithm</vt:lpstr>
      <vt:lpstr>Choice of Algorithm</vt:lpstr>
      <vt:lpstr>Efficiency</vt:lpstr>
      <vt:lpstr>Efficiency</vt:lpstr>
      <vt:lpstr>Trigger vs Offline</vt:lpstr>
      <vt:lpstr>Trigger vs Offline cont’d</vt:lpstr>
      <vt:lpstr>CPU and Latency Constraints</vt:lpstr>
      <vt:lpstr>A Note About Timing</vt:lpstr>
      <vt:lpstr>Multilevel Triggers</vt:lpstr>
      <vt:lpstr>Studying Efficiency</vt:lpstr>
      <vt:lpstr>Simulating Triggers</vt:lpstr>
      <vt:lpstr>MET Efficiency 2011W-&gt; μν events</vt:lpstr>
      <vt:lpstr>  Example Challenge: Multiple Interactions per Bunch Crossing </vt:lpstr>
      <vt:lpstr>Sample High Pileup Event</vt:lpstr>
      <vt:lpstr>How to Implement Software When there are Many Authors </vt:lpstr>
      <vt:lpstr>Building a Trigger Menu</vt:lpstr>
      <vt:lpstr>Trigger Property Categories</vt:lpstr>
      <vt:lpstr>PowerPoint Presentation</vt:lpstr>
      <vt:lpstr>Building a Trigger Menu</vt:lpstr>
      <vt:lpstr>Luminosity exercise</vt:lpstr>
      <vt:lpstr>Creating Menus and Trigger Monitoring rely on Luminosity scaled rate predictions</vt:lpstr>
      <vt:lpstr>Building a Trigger Menu</vt:lpstr>
      <vt:lpstr>PowerPoint Presentation</vt:lpstr>
      <vt:lpstr>PowerPoint Presentation</vt:lpstr>
      <vt:lpstr>Building a Trigger Menu</vt:lpstr>
      <vt:lpstr>Building a Trigger Menu</vt:lpstr>
    </vt:vector>
  </TitlesOfParts>
  <Company>New York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Differences between MET HLT and Offline software</dc:title>
  <dc:creator>Allen Mincer</dc:creator>
  <cp:lastModifiedBy>Ketevi Adikle Assamagan</cp:lastModifiedBy>
  <cp:revision>303</cp:revision>
  <dcterms:created xsi:type="dcterms:W3CDTF">2013-03-07T17:15:17Z</dcterms:created>
  <dcterms:modified xsi:type="dcterms:W3CDTF">2019-07-01T18:37:18Z</dcterms:modified>
</cp:coreProperties>
</file>