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78" r:id="rId3"/>
    <p:sldId id="355" r:id="rId4"/>
    <p:sldId id="356" r:id="rId5"/>
    <p:sldId id="357" r:id="rId6"/>
    <p:sldId id="358" r:id="rId7"/>
    <p:sldId id="430" r:id="rId8"/>
    <p:sldId id="285" r:id="rId9"/>
    <p:sldId id="272" r:id="rId10"/>
    <p:sldId id="340" r:id="rId11"/>
    <p:sldId id="268" r:id="rId12"/>
    <p:sldId id="432" r:id="rId13"/>
    <p:sldId id="344" r:id="rId14"/>
    <p:sldId id="428" r:id="rId15"/>
    <p:sldId id="352" r:id="rId16"/>
    <p:sldId id="364" r:id="rId17"/>
    <p:sldId id="377" r:id="rId18"/>
    <p:sldId id="370" r:id="rId19"/>
    <p:sldId id="265" r:id="rId20"/>
    <p:sldId id="434" r:id="rId21"/>
    <p:sldId id="278" r:id="rId22"/>
    <p:sldId id="261" r:id="rId23"/>
    <p:sldId id="43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D340A-594F-4391-951F-886272180B58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F6E0A-8E92-437C-9D40-BA4467941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2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07C37-DB1C-422D-8549-03640F905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47B251-788C-4CD0-B65B-3D080BAD0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2E94D-8BE6-4C18-9525-48466EB3B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8106-FFC2-4CA0-9C18-2CD3A884271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1C4AE-0119-4782-8D36-79E3DB3B0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F5521-FED7-449B-AD7A-E3291AAA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51C3-4285-49F4-81C2-D65717A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1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4E12E-ADC0-4375-8C03-BACD187B0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214A2-6D66-4564-84C6-832459C3D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CEF83-EF40-4013-8AA2-F13654B58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8106-FFC2-4CA0-9C18-2CD3A884271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80068-D6CD-4F22-9A28-EB37CDE2C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F9431-EC20-4E06-9B02-A2DD4BD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51C3-4285-49F4-81C2-D65717A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50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BD44C6-39B4-47AD-9D00-B71F285D54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D1507-426F-4B39-91D0-B26DA9532E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ECCA8-FDD0-42F6-AFDF-6EC877BF1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8106-FFC2-4CA0-9C18-2CD3A884271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CB43C-19E0-401F-9A5C-03E589B4E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06614-A8B4-4BF5-BB93-6DAAE0C41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51C3-4285-49F4-81C2-D65717A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1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788F8-2BCD-4E8B-8041-CB85F8540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9D631-E8B6-4825-887E-51DE8C282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133D1-9551-46E9-A994-445E6D30D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8106-FFC2-4CA0-9C18-2CD3A884271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B3224-2D6D-4DCD-B500-8A6CB361B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341A9-C4F2-40A0-ABAE-82B4FF1F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51C3-4285-49F4-81C2-D65717A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B5634-13E4-426B-A20E-9203FF05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6E794-B3A4-4D91-AFA4-C858FD01B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7E1E0-23A1-4FFF-9B59-EC1F810A1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8106-FFC2-4CA0-9C18-2CD3A884271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67679-51D3-42ED-AD2A-BB0FDE95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81C8F-D52C-42A7-BC9A-9EF7FDEDD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51C3-4285-49F4-81C2-D65717A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29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98855-2188-4D02-B84D-5D1AAC45B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56B38-4C17-4E00-B4D6-FED858867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AD270-3F3A-4C79-95BA-50760BEAB2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1FC8D-74F0-4AB9-9E73-ABBFC020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8106-FFC2-4CA0-9C18-2CD3A884271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1215B-2506-4030-861C-6D0B2002C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33786-E121-4E5D-8F73-B74EB27D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51C3-4285-49F4-81C2-D65717A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03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6E74B-C21E-4709-B2F8-0744C6BAB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8E1B3-64FF-4144-B74F-536F713DA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26273-AF08-4F6D-B10F-B8ADE5262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248D64-9D0E-43C1-8EA7-C12DCC0E3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3C417D-B240-4C11-8547-3CB88102EC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8C5442-1EA2-46D8-8E63-CB65A902A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8106-FFC2-4CA0-9C18-2CD3A884271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EAD031-FCD9-4D2A-BAB4-C3CBCDB97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C4E5AF-F11B-4318-8E7D-CEDE76CE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51C3-4285-49F4-81C2-D65717A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6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63BDB-A8B4-4F43-ABDB-4CABD4AA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EC75C0-01F5-4E90-A43E-E939682BA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8106-FFC2-4CA0-9C18-2CD3A884271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93EC60-AC2B-41E8-85B5-C9331A91F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59CE75-2C58-4E46-B20D-96F3FE19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51C3-4285-49F4-81C2-D65717A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3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676EB5-6F1F-402C-A849-6366B8D2E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8106-FFC2-4CA0-9C18-2CD3A884271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B7C984-E104-4C98-8284-67B3A703F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BD286-EA84-4397-BFB8-853AA73F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51C3-4285-49F4-81C2-D65717A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9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63E26-9153-4410-BBDC-3DA6FD6F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1F4B9-0949-42BF-9BC3-81279EAA3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1B1694-36D6-4C70-BD31-A72F44A4D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0F58E-BA60-45E3-B843-1EDA26438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8106-FFC2-4CA0-9C18-2CD3A884271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F7460-FD39-436A-BA3A-2112082F0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AAF12-E48A-4388-9DB2-A5B87BD4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51C3-4285-49F4-81C2-D65717A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4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5EB60-3F85-47F2-9133-4E1E2EDE2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875042-461C-40D5-A946-458162E19D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11437-DC92-4D98-9E8D-0A07637EE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AFED2-6727-43D8-BB6C-1BF3F3DDA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8106-FFC2-4CA0-9C18-2CD3A884271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C2D69B-7BB6-4C34-BF00-7CFD98E4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DD60A-2238-4338-8394-414AC3BB5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51C3-4285-49F4-81C2-D65717A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89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4E24B-E0B9-47DF-B1B8-02CE682AE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71BC3-9037-43A5-B497-6B8F7A943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DE08-A87A-40A8-B6AE-6C8FABE51E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08106-FFC2-4CA0-9C18-2CD3A884271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53010-0A17-4CC8-9BAD-B8638A24D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24750-0E43-463D-BD85-B6B3533D8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851C3-4285-49F4-81C2-D65717A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4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17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A7FDA4-EBED-4F05-91A7-45D1DE17C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5" y="2500489"/>
            <a:ext cx="4171950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FDE62C-34C0-4BD3-8D02-F5D499A613FD}"/>
              </a:ext>
            </a:extLst>
          </p:cNvPr>
          <p:cNvSpPr txBox="1"/>
          <p:nvPr/>
        </p:nvSpPr>
        <p:spPr>
          <a:xfrm>
            <a:off x="3228549" y="1320800"/>
            <a:ext cx="57349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/>
              <a:t>sPHENIX</a:t>
            </a:r>
            <a:r>
              <a:rPr lang="en-US" sz="5400" dirty="0"/>
              <a:t> computing</a:t>
            </a:r>
          </a:p>
        </p:txBody>
      </p:sp>
    </p:spTree>
    <p:extLst>
      <p:ext uri="{BB962C8B-B14F-4D97-AF65-F5344CB8AC3E}">
        <p14:creationId xmlns:p14="http://schemas.microsoft.com/office/powerpoint/2010/main" val="340293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C03F010-99A9-4DF4-8E1B-8B6AD16A2F49}"/>
              </a:ext>
            </a:extLst>
          </p:cNvPr>
          <p:cNvGrpSpPr/>
          <p:nvPr/>
        </p:nvGrpSpPr>
        <p:grpSpPr>
          <a:xfrm>
            <a:off x="1525587" y="1027906"/>
            <a:ext cx="9140825" cy="5224463"/>
            <a:chOff x="1525587" y="402669"/>
            <a:chExt cx="9140825" cy="5224463"/>
          </a:xfrm>
        </p:grpSpPr>
        <p:pic>
          <p:nvPicPr>
            <p:cNvPr id="92163" name="Picture 3" descr="C:\cygwin64\home\pinkenbu\sPHENIX_cent.png">
              <a:extLst>
                <a:ext uri="{FF2B5EF4-FFF2-40B4-BE49-F238E27FC236}">
                  <a16:creationId xmlns:a16="http://schemas.microsoft.com/office/drawing/2014/main" id="{80AF54F0-B350-495A-A018-507E41E85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587" y="402669"/>
              <a:ext cx="9140825" cy="522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64" name="Text Box 4">
              <a:extLst>
                <a:ext uri="{FF2B5EF4-FFF2-40B4-BE49-F238E27FC236}">
                  <a16:creationId xmlns:a16="http://schemas.microsoft.com/office/drawing/2014/main" id="{057B5B23-4AE1-4898-A3FF-EBE9391B0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7355" y="5252006"/>
              <a:ext cx="404905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/>
                <a:t>Peripheral </a:t>
              </a:r>
              <a:r>
                <a:rPr lang="en-US" altLang="en-US" dirty="0" err="1"/>
                <a:t>Au+Au</a:t>
              </a:r>
              <a:r>
                <a:rPr lang="en-US" altLang="en-US" dirty="0"/>
                <a:t> @200 GeV </a:t>
              </a:r>
              <a:r>
                <a:rPr lang="en-US" altLang="en-US" dirty="0" err="1"/>
                <a:t>Hijing</a:t>
              </a:r>
              <a:r>
                <a:rPr lang="en-US" altLang="en-US" dirty="0"/>
                <a:t> event</a:t>
              </a:r>
            </a:p>
          </p:txBody>
        </p:sp>
      </p:grpSp>
      <p:sp>
        <p:nvSpPr>
          <p:cNvPr id="92166" name="Text Box 6">
            <a:extLst>
              <a:ext uri="{FF2B5EF4-FFF2-40B4-BE49-F238E27FC236}">
                <a16:creationId xmlns:a16="http://schemas.microsoft.com/office/drawing/2014/main" id="{4058452F-0F98-404A-9225-FAD84A6D9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102" y="6477318"/>
            <a:ext cx="75806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Event displays are the easy part, how do we actually analyze this mess?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85FB0D-33E4-4368-A0E4-652CA793A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</a:t>
            </a:r>
          </a:p>
        </p:txBody>
      </p:sp>
    </p:spTree>
    <p:extLst>
      <p:ext uri="{BB962C8B-B14F-4D97-AF65-F5344CB8AC3E}">
        <p14:creationId xmlns:p14="http://schemas.microsoft.com/office/powerpoint/2010/main" val="960962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B0499BB-4D46-49F6-867A-8F498419AF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190500"/>
            <a:ext cx="7772400" cy="1143000"/>
          </a:xfrm>
        </p:spPr>
        <p:txBody>
          <a:bodyPr/>
          <a:lstStyle/>
          <a:p>
            <a:r>
              <a:rPr lang="en-US" altLang="en-US"/>
              <a:t>G4 program flow within Fun4All</a:t>
            </a: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27E141EB-7C54-4749-AF40-EF9DB480E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60413"/>
            <a:ext cx="154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Fun4AllServer</a:t>
            </a: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6817D573-508A-40CF-AED9-ACEB5C91C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057400"/>
            <a:ext cx="11645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PHG4Reco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9244D4E5-D8CC-413E-ACF8-41229AC72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1211" y="2209800"/>
            <a:ext cx="461665" cy="4648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ctr"/>
            <a:r>
              <a:rPr lang="en-US" altLang="en-US"/>
              <a:t>Node tree</a:t>
            </a:r>
          </a:p>
        </p:txBody>
      </p:sp>
      <p:grpSp>
        <p:nvGrpSpPr>
          <p:cNvPr id="18438" name="Group 6">
            <a:extLst>
              <a:ext uri="{FF2B5EF4-FFF2-40B4-BE49-F238E27FC236}">
                <a16:creationId xmlns:a16="http://schemas.microsoft.com/office/drawing/2014/main" id="{D28D2735-288B-4190-B95C-F48497C20B5B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2819401"/>
            <a:ext cx="5486400" cy="823913"/>
            <a:chOff x="1536" y="1776"/>
            <a:chExt cx="3456" cy="519"/>
          </a:xfrm>
        </p:grpSpPr>
        <p:sp>
          <p:nvSpPr>
            <p:cNvPr id="18439" name="Text Box 7">
              <a:extLst>
                <a:ext uri="{FF2B5EF4-FFF2-40B4-BE49-F238E27FC236}">
                  <a16:creationId xmlns:a16="http://schemas.microsoft.com/office/drawing/2014/main" id="{CE17BC4A-04C4-420A-9DCC-47B3813794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1776"/>
              <a:ext cx="130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Interface Detector 1</a:t>
              </a:r>
            </a:p>
          </p:txBody>
        </p:sp>
        <p:grpSp>
          <p:nvGrpSpPr>
            <p:cNvPr id="18440" name="Group 8">
              <a:extLst>
                <a:ext uri="{FF2B5EF4-FFF2-40B4-BE49-F238E27FC236}">
                  <a16:creationId xmlns:a16="http://schemas.microsoft.com/office/drawing/2014/main" id="{799E264B-83A3-491D-827D-EE62201EB5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8" y="1776"/>
              <a:ext cx="1984" cy="519"/>
              <a:chOff x="3008" y="1776"/>
              <a:chExt cx="1984" cy="519"/>
            </a:xfrm>
          </p:grpSpPr>
          <p:sp>
            <p:nvSpPr>
              <p:cNvPr id="18441" name="Text Box 9">
                <a:extLst>
                  <a:ext uri="{FF2B5EF4-FFF2-40B4-BE49-F238E27FC236}">
                    <a16:creationId xmlns:a16="http://schemas.microsoft.com/office/drawing/2014/main" id="{15B8CA91-B376-4C0E-A4E7-0F16E52214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08" y="1776"/>
                <a:ext cx="158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/>
                  <a:t>Construct() </a:t>
                </a:r>
                <a:r>
                  <a:rPr lang="en-US" altLang="en-US">
                    <a:sym typeface="Wingdings" panose="05000000000000000000" pitchFamily="2" charset="2"/>
                  </a:rPr>
                  <a:t> Geometry</a:t>
                </a:r>
                <a:endParaRPr lang="en-US" altLang="en-US"/>
              </a:p>
            </p:txBody>
          </p:sp>
          <p:sp>
            <p:nvSpPr>
              <p:cNvPr id="18442" name="Text Box 10">
                <a:extLst>
                  <a:ext uri="{FF2B5EF4-FFF2-40B4-BE49-F238E27FC236}">
                    <a16:creationId xmlns:a16="http://schemas.microsoft.com/office/drawing/2014/main" id="{C2211347-9E98-4C43-BD5F-A2C0684BD3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08" y="2064"/>
                <a:ext cx="19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/>
                  <a:t>Stepping Action (Hit extraction)</a:t>
                </a:r>
              </a:p>
            </p:txBody>
          </p:sp>
        </p:grpSp>
        <p:sp>
          <p:nvSpPr>
            <p:cNvPr id="18443" name="Line 11">
              <a:extLst>
                <a:ext uri="{FF2B5EF4-FFF2-40B4-BE49-F238E27FC236}">
                  <a16:creationId xmlns:a16="http://schemas.microsoft.com/office/drawing/2014/main" id="{506C2040-D5F7-46AF-8EE7-BA6E969B65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872"/>
              <a:ext cx="19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4" name="Line 12">
              <a:extLst>
                <a:ext uri="{FF2B5EF4-FFF2-40B4-BE49-F238E27FC236}">
                  <a16:creationId xmlns:a16="http://schemas.microsoft.com/office/drawing/2014/main" id="{780F6E97-5FBB-47B5-82DB-DF3905571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920"/>
              <a:ext cx="192" cy="24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45" name="Text Box 13">
            <a:extLst>
              <a:ext uri="{FF2B5EF4-FFF2-40B4-BE49-F238E27FC236}">
                <a16:creationId xmlns:a16="http://schemas.microsoft.com/office/drawing/2014/main" id="{03F55945-8D68-4080-AAD5-A232EC12B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886200"/>
            <a:ext cx="20659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Interface Detector 2</a:t>
            </a:r>
          </a:p>
        </p:txBody>
      </p:sp>
      <p:grpSp>
        <p:nvGrpSpPr>
          <p:cNvPr id="18446" name="Group 14">
            <a:extLst>
              <a:ext uri="{FF2B5EF4-FFF2-40B4-BE49-F238E27FC236}">
                <a16:creationId xmlns:a16="http://schemas.microsoft.com/office/drawing/2014/main" id="{F49A1CC9-DDCD-4635-B8C9-DDEB8BB47DD6}"/>
              </a:ext>
            </a:extLst>
          </p:cNvPr>
          <p:cNvGrpSpPr>
            <a:grpSpLocks/>
          </p:cNvGrpSpPr>
          <p:nvPr/>
        </p:nvGrpSpPr>
        <p:grpSpPr bwMode="auto">
          <a:xfrm>
            <a:off x="6299200" y="3886201"/>
            <a:ext cx="3149600" cy="823913"/>
            <a:chOff x="3008" y="1776"/>
            <a:chExt cx="1984" cy="519"/>
          </a:xfrm>
        </p:grpSpPr>
        <p:sp>
          <p:nvSpPr>
            <p:cNvPr id="18447" name="Text Box 15">
              <a:extLst>
                <a:ext uri="{FF2B5EF4-FFF2-40B4-BE49-F238E27FC236}">
                  <a16:creationId xmlns:a16="http://schemas.microsoft.com/office/drawing/2014/main" id="{68244218-2C32-46FD-807F-96CB745F60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" y="1776"/>
              <a:ext cx="158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Construct() </a:t>
              </a:r>
              <a:r>
                <a:rPr lang="en-US" altLang="en-US">
                  <a:sym typeface="Wingdings" panose="05000000000000000000" pitchFamily="2" charset="2"/>
                </a:rPr>
                <a:t> Geometry</a:t>
              </a:r>
              <a:endParaRPr lang="en-US" altLang="en-US"/>
            </a:p>
          </p:txBody>
        </p:sp>
        <p:sp>
          <p:nvSpPr>
            <p:cNvPr id="18448" name="Text Box 16">
              <a:extLst>
                <a:ext uri="{FF2B5EF4-FFF2-40B4-BE49-F238E27FC236}">
                  <a16:creationId xmlns:a16="http://schemas.microsoft.com/office/drawing/2014/main" id="{A0D3C6A0-A63B-4F98-8F81-535DEE7EBF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" y="2064"/>
              <a:ext cx="19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Stepping Action (Hit extraction)</a:t>
              </a:r>
            </a:p>
          </p:txBody>
        </p:sp>
      </p:grpSp>
      <p:sp>
        <p:nvSpPr>
          <p:cNvPr id="18449" name="Line 17">
            <a:extLst>
              <a:ext uri="{FF2B5EF4-FFF2-40B4-BE49-F238E27FC236}">
                <a16:creationId xmlns:a16="http://schemas.microsoft.com/office/drawing/2014/main" id="{0AE7D494-E37C-4B52-AAEF-6C675E1B9FC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4062413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Line 18">
            <a:extLst>
              <a:ext uri="{FF2B5EF4-FFF2-40B4-BE49-F238E27FC236}">
                <a16:creationId xmlns:a16="http://schemas.microsoft.com/office/drawing/2014/main" id="{67751CE4-37B1-4D4E-9B8A-B4432D9DFE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4114800"/>
            <a:ext cx="30480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Line 19">
            <a:extLst>
              <a:ext uri="{FF2B5EF4-FFF2-40B4-BE49-F238E27FC236}">
                <a16:creationId xmlns:a16="http://schemas.microsoft.com/office/drawing/2014/main" id="{2A44D3C8-BD39-4DCA-935F-9F71EFC35F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362200"/>
            <a:ext cx="0" cy="533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20">
            <a:extLst>
              <a:ext uri="{FF2B5EF4-FFF2-40B4-BE49-F238E27FC236}">
                <a16:creationId xmlns:a16="http://schemas.microsoft.com/office/drawing/2014/main" id="{5361B42E-F28F-4267-8DA8-2FBA39BC2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200400"/>
            <a:ext cx="0" cy="685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21">
            <a:extLst>
              <a:ext uri="{FF2B5EF4-FFF2-40B4-BE49-F238E27FC236}">
                <a16:creationId xmlns:a16="http://schemas.microsoft.com/office/drawing/2014/main" id="{8340BD04-06FA-4B75-866A-60A66D5FFD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1752600"/>
            <a:ext cx="0" cy="304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Text Box 22">
            <a:extLst>
              <a:ext uri="{FF2B5EF4-FFF2-40B4-BE49-F238E27FC236}">
                <a16:creationId xmlns:a16="http://schemas.microsoft.com/office/drawing/2014/main" id="{CED78545-FEA8-4606-9D94-4BA5E4759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7411" y="990600"/>
            <a:ext cx="461665" cy="426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ctr"/>
            <a:r>
              <a:rPr lang="en-US" altLang="en-US"/>
              <a:t>Geant4</a:t>
            </a:r>
          </a:p>
        </p:txBody>
      </p:sp>
      <p:sp>
        <p:nvSpPr>
          <p:cNvPr id="18455" name="Line 23">
            <a:extLst>
              <a:ext uri="{FF2B5EF4-FFF2-40B4-BE49-F238E27FC236}">
                <a16:creationId xmlns:a16="http://schemas.microsoft.com/office/drawing/2014/main" id="{3238ED7B-5E4B-46BB-82CC-0F99DFD87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286000"/>
            <a:ext cx="4724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24">
            <a:extLst>
              <a:ext uri="{FF2B5EF4-FFF2-40B4-BE49-F238E27FC236}">
                <a16:creationId xmlns:a16="http://schemas.microsoft.com/office/drawing/2014/main" id="{AFF7170C-37F9-4F73-82EF-B83BBFF818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9200" y="3048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7" name="Line 25">
            <a:extLst>
              <a:ext uri="{FF2B5EF4-FFF2-40B4-BE49-F238E27FC236}">
                <a16:creationId xmlns:a16="http://schemas.microsoft.com/office/drawing/2014/main" id="{E56B5BC9-42C3-4A3B-9354-F0C25DCF3B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41148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Line 26">
            <a:extLst>
              <a:ext uri="{FF2B5EF4-FFF2-40B4-BE49-F238E27FC236}">
                <a16:creationId xmlns:a16="http://schemas.microsoft.com/office/drawing/2014/main" id="{C354A997-47BC-470B-92AD-4F4307C56F6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219200"/>
            <a:ext cx="0" cy="914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9" name="Line 27">
            <a:extLst>
              <a:ext uri="{FF2B5EF4-FFF2-40B4-BE49-F238E27FC236}">
                <a16:creationId xmlns:a16="http://schemas.microsoft.com/office/drawing/2014/main" id="{ACD6DD33-1596-4814-8D7D-A756ACFB9D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72600" y="3505200"/>
            <a:ext cx="3810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0" name="Line 28">
            <a:extLst>
              <a:ext uri="{FF2B5EF4-FFF2-40B4-BE49-F238E27FC236}">
                <a16:creationId xmlns:a16="http://schemas.microsoft.com/office/drawing/2014/main" id="{5C1CBFCF-6D1D-465D-BAE2-4E15768F0A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72600" y="4495800"/>
            <a:ext cx="3810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1" name="Line 29">
            <a:extLst>
              <a:ext uri="{FF2B5EF4-FFF2-40B4-BE49-F238E27FC236}">
                <a16:creationId xmlns:a16="http://schemas.microsoft.com/office/drawing/2014/main" id="{67EA3A17-DC85-4381-83BB-5A35922F4E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3505200"/>
            <a:ext cx="35052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2" name="Line 30">
            <a:extLst>
              <a:ext uri="{FF2B5EF4-FFF2-40B4-BE49-F238E27FC236}">
                <a16:creationId xmlns:a16="http://schemas.microsoft.com/office/drawing/2014/main" id="{4D6EFA3A-6750-4CD9-AE32-4DBFDCDE85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4572000"/>
            <a:ext cx="35052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3" name="Text Box 31">
            <a:extLst>
              <a:ext uri="{FF2B5EF4-FFF2-40B4-BE49-F238E27FC236}">
                <a16:creationId xmlns:a16="http://schemas.microsoft.com/office/drawing/2014/main" id="{70AFD012-04AD-4850-96AC-204D0E0A6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4906963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Digitisation</a:t>
            </a:r>
          </a:p>
        </p:txBody>
      </p:sp>
      <p:sp>
        <p:nvSpPr>
          <p:cNvPr id="18464" name="Line 32">
            <a:extLst>
              <a:ext uri="{FF2B5EF4-FFF2-40B4-BE49-F238E27FC236}">
                <a16:creationId xmlns:a16="http://schemas.microsoft.com/office/drawing/2014/main" id="{3D19F2FC-E515-478C-ABC1-460A71540C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514600"/>
            <a:ext cx="0" cy="2362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5" name="Text Box 33">
            <a:extLst>
              <a:ext uri="{FF2B5EF4-FFF2-40B4-BE49-F238E27FC236}">
                <a16:creationId xmlns:a16="http://schemas.microsoft.com/office/drawing/2014/main" id="{EADE1DCC-6C50-4243-B8D1-3D3D4BD8F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438" y="5638801"/>
            <a:ext cx="2019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Tracking,Clustering</a:t>
            </a:r>
          </a:p>
        </p:txBody>
      </p:sp>
      <p:sp>
        <p:nvSpPr>
          <p:cNvPr id="18466" name="Text Box 34">
            <a:extLst>
              <a:ext uri="{FF2B5EF4-FFF2-40B4-BE49-F238E27FC236}">
                <a16:creationId xmlns:a16="http://schemas.microsoft.com/office/drawing/2014/main" id="{9FEFF65E-4F40-4455-B5AB-B7F079B00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181600"/>
            <a:ext cx="19173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sPHENIX Raw Data</a:t>
            </a:r>
          </a:p>
        </p:txBody>
      </p:sp>
      <p:sp>
        <p:nvSpPr>
          <p:cNvPr id="18467" name="Line 35">
            <a:extLst>
              <a:ext uri="{FF2B5EF4-FFF2-40B4-BE49-F238E27FC236}">
                <a16:creationId xmlns:a16="http://schemas.microsoft.com/office/drawing/2014/main" id="{390C0175-A4D8-42AD-BA5C-4CCD857E65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5486400"/>
            <a:ext cx="31242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468" name="Group 36">
            <a:extLst>
              <a:ext uri="{FF2B5EF4-FFF2-40B4-BE49-F238E27FC236}">
                <a16:creationId xmlns:a16="http://schemas.microsoft.com/office/drawing/2014/main" id="{0B2464B0-CEFB-4A94-8EFB-A4BC1DCB4F3F}"/>
              </a:ext>
            </a:extLst>
          </p:cNvPr>
          <p:cNvGrpSpPr>
            <a:grpSpLocks/>
          </p:cNvGrpSpPr>
          <p:nvPr/>
        </p:nvGrpSpPr>
        <p:grpSpPr bwMode="auto">
          <a:xfrm>
            <a:off x="2814638" y="5046663"/>
            <a:ext cx="461962" cy="152400"/>
            <a:chOff x="813" y="3179"/>
            <a:chExt cx="291" cy="96"/>
          </a:xfrm>
        </p:grpSpPr>
        <p:sp>
          <p:nvSpPr>
            <p:cNvPr id="18469" name="Line 37">
              <a:extLst>
                <a:ext uri="{FF2B5EF4-FFF2-40B4-BE49-F238E27FC236}">
                  <a16:creationId xmlns:a16="http://schemas.microsoft.com/office/drawing/2014/main" id="{4A708EAB-8EBF-48C4-A480-D5E87DA901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3179"/>
              <a:ext cx="288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0" name="Line 38">
              <a:extLst>
                <a:ext uri="{FF2B5EF4-FFF2-40B4-BE49-F238E27FC236}">
                  <a16:creationId xmlns:a16="http://schemas.microsoft.com/office/drawing/2014/main" id="{4F510F44-0A34-4FCF-ADCB-CBA94DF8B1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3" y="3275"/>
              <a:ext cx="288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71" name="Group 39">
            <a:extLst>
              <a:ext uri="{FF2B5EF4-FFF2-40B4-BE49-F238E27FC236}">
                <a16:creationId xmlns:a16="http://schemas.microsoft.com/office/drawing/2014/main" id="{66D6DBB2-2EED-4E9E-A1F5-62E6BF0D620B}"/>
              </a:ext>
            </a:extLst>
          </p:cNvPr>
          <p:cNvGrpSpPr>
            <a:grpSpLocks/>
          </p:cNvGrpSpPr>
          <p:nvPr/>
        </p:nvGrpSpPr>
        <p:grpSpPr bwMode="auto">
          <a:xfrm>
            <a:off x="2819401" y="5715000"/>
            <a:ext cx="461963" cy="152400"/>
            <a:chOff x="813" y="3179"/>
            <a:chExt cx="291" cy="96"/>
          </a:xfrm>
        </p:grpSpPr>
        <p:sp>
          <p:nvSpPr>
            <p:cNvPr id="18472" name="Line 40">
              <a:extLst>
                <a:ext uri="{FF2B5EF4-FFF2-40B4-BE49-F238E27FC236}">
                  <a16:creationId xmlns:a16="http://schemas.microsoft.com/office/drawing/2014/main" id="{A045A25D-AFAC-4D92-A443-6F8E5C60A8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3179"/>
              <a:ext cx="288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3" name="Line 41">
              <a:extLst>
                <a:ext uri="{FF2B5EF4-FFF2-40B4-BE49-F238E27FC236}">
                  <a16:creationId xmlns:a16="http://schemas.microsoft.com/office/drawing/2014/main" id="{3750DA43-53F1-4D1D-AE6E-DCD0C5EE30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3" y="3275"/>
              <a:ext cx="288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74" name="Line 42">
            <a:extLst>
              <a:ext uri="{FF2B5EF4-FFF2-40B4-BE49-F238E27FC236}">
                <a16:creationId xmlns:a16="http://schemas.microsoft.com/office/drawing/2014/main" id="{ABCB4CF7-AC10-4AD0-86C0-690CE41167C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9150" y="5316538"/>
            <a:ext cx="0" cy="381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5" name="Text Box 43">
            <a:extLst>
              <a:ext uri="{FF2B5EF4-FFF2-40B4-BE49-F238E27FC236}">
                <a16:creationId xmlns:a16="http://schemas.microsoft.com/office/drawing/2014/main" id="{2D6501D2-DE0D-49AD-96E9-382515347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6134101"/>
            <a:ext cx="327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Jet Finding, Upsilons, Photons,…</a:t>
            </a:r>
          </a:p>
        </p:txBody>
      </p:sp>
      <p:grpSp>
        <p:nvGrpSpPr>
          <p:cNvPr id="18476" name="Group 44">
            <a:extLst>
              <a:ext uri="{FF2B5EF4-FFF2-40B4-BE49-F238E27FC236}">
                <a16:creationId xmlns:a16="http://schemas.microsoft.com/office/drawing/2014/main" id="{30D1F356-93D8-4145-A735-FE8BB13A8783}"/>
              </a:ext>
            </a:extLst>
          </p:cNvPr>
          <p:cNvGrpSpPr>
            <a:grpSpLocks/>
          </p:cNvGrpSpPr>
          <p:nvPr/>
        </p:nvGrpSpPr>
        <p:grpSpPr bwMode="auto">
          <a:xfrm>
            <a:off x="2784476" y="6242050"/>
            <a:ext cx="461963" cy="152400"/>
            <a:chOff x="813" y="3179"/>
            <a:chExt cx="291" cy="96"/>
          </a:xfrm>
        </p:grpSpPr>
        <p:sp>
          <p:nvSpPr>
            <p:cNvPr id="18477" name="Line 45">
              <a:extLst>
                <a:ext uri="{FF2B5EF4-FFF2-40B4-BE49-F238E27FC236}">
                  <a16:creationId xmlns:a16="http://schemas.microsoft.com/office/drawing/2014/main" id="{673D3496-CC2D-44B9-B1B7-239FFE07BD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3179"/>
              <a:ext cx="288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8" name="Line 46">
              <a:extLst>
                <a:ext uri="{FF2B5EF4-FFF2-40B4-BE49-F238E27FC236}">
                  <a16:creationId xmlns:a16="http://schemas.microsoft.com/office/drawing/2014/main" id="{682BCBD1-FAC7-407D-B35F-435939D6F4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3" y="3275"/>
              <a:ext cx="288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79" name="Line 47">
            <a:extLst>
              <a:ext uri="{FF2B5EF4-FFF2-40B4-BE49-F238E27FC236}">
                <a16:creationId xmlns:a16="http://schemas.microsoft.com/office/drawing/2014/main" id="{5DF1D96D-047C-445F-B919-6D00B50C6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5188" y="5943600"/>
            <a:ext cx="0" cy="304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0" name="Line 48">
            <a:extLst>
              <a:ext uri="{FF2B5EF4-FFF2-40B4-BE49-F238E27FC236}">
                <a16:creationId xmlns:a16="http://schemas.microsoft.com/office/drawing/2014/main" id="{1875C168-5820-40EA-89B1-038FA492EB6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3250" y="6019800"/>
            <a:ext cx="9906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1" name="Text Box 49">
            <a:extLst>
              <a:ext uri="{FF2B5EF4-FFF2-40B4-BE49-F238E27FC236}">
                <a16:creationId xmlns:a16="http://schemas.microsoft.com/office/drawing/2014/main" id="{65A0EA6F-1F69-4F5A-9FFC-C9FB76656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5837238"/>
            <a:ext cx="60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calls</a:t>
            </a:r>
          </a:p>
        </p:txBody>
      </p:sp>
      <p:sp>
        <p:nvSpPr>
          <p:cNvPr id="18482" name="Line 50">
            <a:extLst>
              <a:ext uri="{FF2B5EF4-FFF2-40B4-BE49-F238E27FC236}">
                <a16:creationId xmlns:a16="http://schemas.microsoft.com/office/drawing/2014/main" id="{AB166D21-B659-46EA-AB61-D270808487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02613" y="6430963"/>
            <a:ext cx="9906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3" name="Text Box 51">
            <a:extLst>
              <a:ext uri="{FF2B5EF4-FFF2-40B4-BE49-F238E27FC236}">
                <a16:creationId xmlns:a16="http://schemas.microsoft.com/office/drawing/2014/main" id="{3FC1C4DC-BEEC-4B8B-BE69-3796E66E6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6248400"/>
            <a:ext cx="10078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dataflow</a:t>
            </a:r>
          </a:p>
        </p:txBody>
      </p:sp>
      <p:sp>
        <p:nvSpPr>
          <p:cNvPr id="18484" name="Line 52">
            <a:extLst>
              <a:ext uri="{FF2B5EF4-FFF2-40B4-BE49-F238E27FC236}">
                <a16:creationId xmlns:a16="http://schemas.microsoft.com/office/drawing/2014/main" id="{D7C53959-5FB1-4908-9551-1221627BB5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40714" y="5668963"/>
            <a:ext cx="98107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5" name="Text Box 53">
            <a:extLst>
              <a:ext uri="{FF2B5EF4-FFF2-40B4-BE49-F238E27FC236}">
                <a16:creationId xmlns:a16="http://schemas.microsoft.com/office/drawing/2014/main" id="{C9E15E4B-8E83-463E-B963-169ACE7AF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1" y="5486400"/>
            <a:ext cx="7252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Setup</a:t>
            </a:r>
          </a:p>
        </p:txBody>
      </p:sp>
      <p:sp>
        <p:nvSpPr>
          <p:cNvPr id="18486" name="Text Box 54">
            <a:extLst>
              <a:ext uri="{FF2B5EF4-FFF2-40B4-BE49-F238E27FC236}">
                <a16:creationId xmlns:a16="http://schemas.microsoft.com/office/drawing/2014/main" id="{C57AAA47-6826-48D1-A984-F99CC2CCA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1" y="1382713"/>
            <a:ext cx="494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Event generator (input file, single particle, pythia8)</a:t>
            </a:r>
          </a:p>
        </p:txBody>
      </p:sp>
      <p:sp>
        <p:nvSpPr>
          <p:cNvPr id="18487" name="Line 55">
            <a:extLst>
              <a:ext uri="{FF2B5EF4-FFF2-40B4-BE49-F238E27FC236}">
                <a16:creationId xmlns:a16="http://schemas.microsoft.com/office/drawing/2014/main" id="{36016DF6-B9AC-44B9-80A8-4B0128F885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1143000"/>
            <a:ext cx="0" cy="304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8" name="Line 56">
            <a:extLst>
              <a:ext uri="{FF2B5EF4-FFF2-40B4-BE49-F238E27FC236}">
                <a16:creationId xmlns:a16="http://schemas.microsoft.com/office/drawing/2014/main" id="{C579C745-1197-4E92-A6F3-DF8A5AF9CD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1600200"/>
            <a:ext cx="13716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9" name="Line 57">
            <a:extLst>
              <a:ext uri="{FF2B5EF4-FFF2-40B4-BE49-F238E27FC236}">
                <a16:creationId xmlns:a16="http://schemas.microsoft.com/office/drawing/2014/main" id="{D723C6FF-9E0A-4347-81F5-9C6B9965AC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62250" y="6656388"/>
            <a:ext cx="9906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0" name="Text Box 58">
            <a:extLst>
              <a:ext uri="{FF2B5EF4-FFF2-40B4-BE49-F238E27FC236}">
                <a16:creationId xmlns:a16="http://schemas.microsoft.com/office/drawing/2014/main" id="{E4AF3E89-680D-4A6E-B213-731A1CEE2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6473826"/>
            <a:ext cx="132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Output Files</a:t>
            </a:r>
          </a:p>
        </p:txBody>
      </p:sp>
    </p:spTree>
    <p:extLst>
      <p:ext uri="{BB962C8B-B14F-4D97-AF65-F5344CB8AC3E}">
        <p14:creationId xmlns:p14="http://schemas.microsoft.com/office/powerpoint/2010/main" val="1728701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FC1EEF6-AA58-49D0-88FA-709262509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r>
              <a:rPr lang="en-US" altLang="en-US"/>
              <a:t>More than just pretty event displays</a:t>
            </a:r>
          </a:p>
        </p:txBody>
      </p:sp>
      <p:grpSp>
        <p:nvGrpSpPr>
          <p:cNvPr id="10260" name="Group 20">
            <a:extLst>
              <a:ext uri="{FF2B5EF4-FFF2-40B4-BE49-F238E27FC236}">
                <a16:creationId xmlns:a16="http://schemas.microsoft.com/office/drawing/2014/main" id="{F2D57A47-E0DD-49EF-BDE2-3B77F0CAD885}"/>
              </a:ext>
            </a:extLst>
          </p:cNvPr>
          <p:cNvGrpSpPr>
            <a:grpSpLocks/>
          </p:cNvGrpSpPr>
          <p:nvPr/>
        </p:nvGrpSpPr>
        <p:grpSpPr bwMode="auto">
          <a:xfrm>
            <a:off x="3274918" y="979488"/>
            <a:ext cx="2019300" cy="2220912"/>
            <a:chOff x="1863" y="816"/>
            <a:chExt cx="1272" cy="1399"/>
          </a:xfrm>
        </p:grpSpPr>
        <p:pic>
          <p:nvPicPr>
            <p:cNvPr id="10253" name="Picture 13">
              <a:extLst>
                <a:ext uri="{FF2B5EF4-FFF2-40B4-BE49-F238E27FC236}">
                  <a16:creationId xmlns:a16="http://schemas.microsoft.com/office/drawing/2014/main" id="{CB91871C-1541-484D-A73F-9EAD64BC2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" y="816"/>
              <a:ext cx="1272" cy="1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59" name="Text Box 19">
              <a:extLst>
                <a:ext uri="{FF2B5EF4-FFF2-40B4-BE49-F238E27FC236}">
                  <a16:creationId xmlns:a16="http://schemas.microsoft.com/office/drawing/2014/main" id="{50D25A18-514D-4F07-9DC0-58CC87F79B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1" y="2023"/>
              <a:ext cx="1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Upsilon Reconstruction</a:t>
              </a:r>
            </a:p>
          </p:txBody>
        </p:sp>
      </p:grpSp>
      <p:grpSp>
        <p:nvGrpSpPr>
          <p:cNvPr id="10272" name="Group 32">
            <a:extLst>
              <a:ext uri="{FF2B5EF4-FFF2-40B4-BE49-F238E27FC236}">
                <a16:creationId xmlns:a16="http://schemas.microsoft.com/office/drawing/2014/main" id="{2582F4E6-A037-45A0-880A-B8E645CC2380}"/>
              </a:ext>
            </a:extLst>
          </p:cNvPr>
          <p:cNvGrpSpPr>
            <a:grpSpLocks/>
          </p:cNvGrpSpPr>
          <p:nvPr/>
        </p:nvGrpSpPr>
        <p:grpSpPr bwMode="auto">
          <a:xfrm>
            <a:off x="96044" y="785814"/>
            <a:ext cx="2590800" cy="1965325"/>
            <a:chOff x="0" y="576"/>
            <a:chExt cx="1632" cy="1238"/>
          </a:xfrm>
        </p:grpSpPr>
        <p:pic>
          <p:nvPicPr>
            <p:cNvPr id="10244" name="Picture 4">
              <a:extLst>
                <a:ext uri="{FF2B5EF4-FFF2-40B4-BE49-F238E27FC236}">
                  <a16:creationId xmlns:a16="http://schemas.microsoft.com/office/drawing/2014/main" id="{64B26B97-BE66-427F-992D-860E065BCB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6"/>
              <a:ext cx="1632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61" name="Text Box 21">
              <a:extLst>
                <a:ext uri="{FF2B5EF4-FFF2-40B4-BE49-F238E27FC236}">
                  <a16:creationId xmlns:a16="http://schemas.microsoft.com/office/drawing/2014/main" id="{63232F85-9F6D-4A32-A113-8197995C33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" y="1620"/>
              <a:ext cx="95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Tracking Efficiency</a:t>
              </a:r>
            </a:p>
          </p:txBody>
        </p:sp>
      </p:grpSp>
      <p:grpSp>
        <p:nvGrpSpPr>
          <p:cNvPr id="10264" name="Group 24">
            <a:extLst>
              <a:ext uri="{FF2B5EF4-FFF2-40B4-BE49-F238E27FC236}">
                <a16:creationId xmlns:a16="http://schemas.microsoft.com/office/drawing/2014/main" id="{AE6A5C1F-E431-46BA-B7CC-EAE4AAEE244E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1143000"/>
            <a:ext cx="3276600" cy="2286000"/>
            <a:chOff x="3456" y="768"/>
            <a:chExt cx="2064" cy="1440"/>
          </a:xfrm>
        </p:grpSpPr>
        <p:pic>
          <p:nvPicPr>
            <p:cNvPr id="10252" name="Picture 12">
              <a:extLst>
                <a:ext uri="{FF2B5EF4-FFF2-40B4-BE49-F238E27FC236}">
                  <a16:creationId xmlns:a16="http://schemas.microsoft.com/office/drawing/2014/main" id="{4FCCD56F-A63A-4502-91EC-84920DE0E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768"/>
              <a:ext cx="2064" cy="1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62" name="Text Box 22">
              <a:extLst>
                <a:ext uri="{FF2B5EF4-FFF2-40B4-BE49-F238E27FC236}">
                  <a16:creationId xmlns:a16="http://schemas.microsoft.com/office/drawing/2014/main" id="{0099EDE4-8070-41AD-99F6-C6A5C5BB63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4" y="2016"/>
              <a:ext cx="160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Hadronic Calorimeter Test Beam</a:t>
              </a:r>
            </a:p>
          </p:txBody>
        </p:sp>
      </p:grpSp>
      <p:grpSp>
        <p:nvGrpSpPr>
          <p:cNvPr id="10275" name="Group 35">
            <a:extLst>
              <a:ext uri="{FF2B5EF4-FFF2-40B4-BE49-F238E27FC236}">
                <a16:creationId xmlns:a16="http://schemas.microsoft.com/office/drawing/2014/main" id="{79AD7EB7-1F17-4EDA-9605-DEB6F4257508}"/>
              </a:ext>
            </a:extLst>
          </p:cNvPr>
          <p:cNvGrpSpPr>
            <a:grpSpLocks/>
          </p:cNvGrpSpPr>
          <p:nvPr/>
        </p:nvGrpSpPr>
        <p:grpSpPr bwMode="auto">
          <a:xfrm>
            <a:off x="9067800" y="3064764"/>
            <a:ext cx="3200400" cy="2174875"/>
            <a:chOff x="3744" y="2208"/>
            <a:chExt cx="2016" cy="1370"/>
          </a:xfrm>
        </p:grpSpPr>
        <p:grpSp>
          <p:nvGrpSpPr>
            <p:cNvPr id="10246" name="Group 6">
              <a:extLst>
                <a:ext uri="{FF2B5EF4-FFF2-40B4-BE49-F238E27FC236}">
                  <a16:creationId xmlns:a16="http://schemas.microsoft.com/office/drawing/2014/main" id="{4685F48C-C676-4D0B-A9A1-4A9002F0E2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208"/>
              <a:ext cx="2016" cy="1248"/>
              <a:chOff x="1344" y="1104"/>
              <a:chExt cx="2592" cy="2592"/>
            </a:xfrm>
          </p:grpSpPr>
          <p:pic>
            <p:nvPicPr>
              <p:cNvPr id="10247" name="Picture 7">
                <a:extLst>
                  <a:ext uri="{FF2B5EF4-FFF2-40B4-BE49-F238E27FC236}">
                    <a16:creationId xmlns:a16="http://schemas.microsoft.com/office/drawing/2014/main" id="{6F960093-20CC-4576-AB73-0CA378B494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1152"/>
                <a:ext cx="2576" cy="25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48" name="Rectangle 8">
                <a:extLst>
                  <a:ext uri="{FF2B5EF4-FFF2-40B4-BE49-F238E27FC236}">
                    <a16:creationId xmlns:a16="http://schemas.microsoft.com/office/drawing/2014/main" id="{19DE99E0-286B-44CF-BC24-AEE5AA204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104"/>
                <a:ext cx="96" cy="25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65" name="Text Box 25">
              <a:extLst>
                <a:ext uri="{FF2B5EF4-FFF2-40B4-BE49-F238E27FC236}">
                  <a16:creationId xmlns:a16="http://schemas.microsoft.com/office/drawing/2014/main" id="{65F870B3-1C6B-4064-8453-5ACE357A08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" y="3384"/>
              <a:ext cx="90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 err="1"/>
                <a:t>EmCal</a:t>
              </a:r>
              <a:r>
                <a:rPr lang="en-US" altLang="en-US" sz="1400" dirty="0"/>
                <a:t> Test Beam</a:t>
              </a:r>
            </a:p>
          </p:txBody>
        </p:sp>
      </p:grpSp>
      <p:grpSp>
        <p:nvGrpSpPr>
          <p:cNvPr id="10268" name="Group 28">
            <a:extLst>
              <a:ext uri="{FF2B5EF4-FFF2-40B4-BE49-F238E27FC236}">
                <a16:creationId xmlns:a16="http://schemas.microsoft.com/office/drawing/2014/main" id="{C1AC0084-97AD-48F7-AB6A-EF0CEF370A23}"/>
              </a:ext>
            </a:extLst>
          </p:cNvPr>
          <p:cNvGrpSpPr>
            <a:grpSpLocks/>
          </p:cNvGrpSpPr>
          <p:nvPr/>
        </p:nvGrpSpPr>
        <p:grpSpPr bwMode="auto">
          <a:xfrm>
            <a:off x="2896735" y="3429000"/>
            <a:ext cx="2667000" cy="2667000"/>
            <a:chOff x="2064" y="2448"/>
            <a:chExt cx="1680" cy="1680"/>
          </a:xfrm>
        </p:grpSpPr>
        <p:grpSp>
          <p:nvGrpSpPr>
            <p:cNvPr id="10254" name="Group 14">
              <a:extLst>
                <a:ext uri="{FF2B5EF4-FFF2-40B4-BE49-F238E27FC236}">
                  <a16:creationId xmlns:a16="http://schemas.microsoft.com/office/drawing/2014/main" id="{C182E5A9-6764-4399-96DE-E65A8151E9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2448"/>
              <a:ext cx="1680" cy="1440"/>
              <a:chOff x="1248" y="912"/>
              <a:chExt cx="1680" cy="1440"/>
            </a:xfrm>
          </p:grpSpPr>
          <p:pic>
            <p:nvPicPr>
              <p:cNvPr id="10250" name="Picture 10">
                <a:extLst>
                  <a:ext uri="{FF2B5EF4-FFF2-40B4-BE49-F238E27FC236}">
                    <a16:creationId xmlns:a16="http://schemas.microsoft.com/office/drawing/2014/main" id="{88B2576C-7174-4D77-A132-9EB3FF00CC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912"/>
                <a:ext cx="1657" cy="13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51" name="Rectangle 11">
                <a:extLst>
                  <a:ext uri="{FF2B5EF4-FFF2-40B4-BE49-F238E27FC236}">
                    <a16:creationId xmlns:a16="http://schemas.microsoft.com/office/drawing/2014/main" id="{60A7F1D0-F23F-4AC2-987D-0498DC63F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832" y="912"/>
                <a:ext cx="96" cy="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67" name="Text Box 27">
              <a:extLst>
                <a:ext uri="{FF2B5EF4-FFF2-40B4-BE49-F238E27FC236}">
                  <a16:creationId xmlns:a16="http://schemas.microsoft.com/office/drawing/2014/main" id="{9DA47895-9B4F-4EA7-9DD8-A5F2E328A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" y="3936"/>
              <a:ext cx="124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EmCal Hadron Rejection</a:t>
              </a:r>
            </a:p>
          </p:txBody>
        </p:sp>
      </p:grpSp>
      <p:grpSp>
        <p:nvGrpSpPr>
          <p:cNvPr id="10271" name="Group 31">
            <a:extLst>
              <a:ext uri="{FF2B5EF4-FFF2-40B4-BE49-F238E27FC236}">
                <a16:creationId xmlns:a16="http://schemas.microsoft.com/office/drawing/2014/main" id="{F162C25E-3369-41DF-921E-545EBD04046B}"/>
              </a:ext>
            </a:extLst>
          </p:cNvPr>
          <p:cNvGrpSpPr>
            <a:grpSpLocks/>
          </p:cNvGrpSpPr>
          <p:nvPr/>
        </p:nvGrpSpPr>
        <p:grpSpPr bwMode="auto">
          <a:xfrm>
            <a:off x="-56356" y="2819401"/>
            <a:ext cx="2967038" cy="2212975"/>
            <a:chOff x="144" y="1872"/>
            <a:chExt cx="1869" cy="1394"/>
          </a:xfrm>
        </p:grpSpPr>
        <p:grpSp>
          <p:nvGrpSpPr>
            <p:cNvPr id="10258" name="Group 18">
              <a:extLst>
                <a:ext uri="{FF2B5EF4-FFF2-40B4-BE49-F238E27FC236}">
                  <a16:creationId xmlns:a16="http://schemas.microsoft.com/office/drawing/2014/main" id="{95B846B9-FE22-4630-894C-1B1F3AD892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872"/>
              <a:ext cx="1869" cy="1392"/>
              <a:chOff x="864" y="2736"/>
              <a:chExt cx="1869" cy="1392"/>
            </a:xfrm>
          </p:grpSpPr>
          <p:pic>
            <p:nvPicPr>
              <p:cNvPr id="10256" name="Picture 16">
                <a:extLst>
                  <a:ext uri="{FF2B5EF4-FFF2-40B4-BE49-F238E27FC236}">
                    <a16:creationId xmlns:a16="http://schemas.microsoft.com/office/drawing/2014/main" id="{6865647E-0062-4535-971D-4FBAAA13E5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2736"/>
                <a:ext cx="1821" cy="1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57" name="Rectangle 17">
                <a:extLst>
                  <a:ext uri="{FF2B5EF4-FFF2-40B4-BE49-F238E27FC236}">
                    <a16:creationId xmlns:a16="http://schemas.microsoft.com/office/drawing/2014/main" id="{9F049DA1-1C6E-4F7B-AB9F-C3B540903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3888"/>
                <a:ext cx="192" cy="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69" name="Text Box 29">
              <a:extLst>
                <a:ext uri="{FF2B5EF4-FFF2-40B4-BE49-F238E27FC236}">
                  <a16:creationId xmlns:a16="http://schemas.microsoft.com/office/drawing/2014/main" id="{C5B7C72D-6C77-47BF-AD19-824C379345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" y="3072"/>
              <a:ext cx="96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/>
                <a:t>Jet Reconstruction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BAC61A1-2F8C-4DCD-9B2D-322964E67920}"/>
              </a:ext>
            </a:extLst>
          </p:cNvPr>
          <p:cNvGrpSpPr/>
          <p:nvPr/>
        </p:nvGrpSpPr>
        <p:grpSpPr>
          <a:xfrm>
            <a:off x="5615072" y="3655517"/>
            <a:ext cx="3386667" cy="2834907"/>
            <a:chOff x="5615072" y="3655517"/>
            <a:chExt cx="3386667" cy="28349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C8BE4C0-E152-4DA6-9D66-F7EDB49CF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072" y="3655517"/>
              <a:ext cx="3386667" cy="28349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D249DD-A3EE-4FEA-8D50-194D6EBF14FF}"/>
                </a:ext>
              </a:extLst>
            </p:cNvPr>
            <p:cNvSpPr txBox="1"/>
            <p:nvPr/>
          </p:nvSpPr>
          <p:spPr>
            <a:xfrm>
              <a:off x="6096000" y="5791200"/>
              <a:ext cx="25013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TPC with streaming readout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7486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Run Plan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64AEA1-31B4-1A48-833D-347B3C0609EE}"/>
              </a:ext>
            </a:extLst>
          </p:cNvPr>
          <p:cNvGrpSpPr/>
          <p:nvPr/>
        </p:nvGrpSpPr>
        <p:grpSpPr>
          <a:xfrm>
            <a:off x="406401" y="1295400"/>
            <a:ext cx="10914076" cy="2556568"/>
            <a:chOff x="381000" y="1187724"/>
            <a:chExt cx="8185557" cy="19174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0E6677-3BC2-FC4E-8243-6F8B365A0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1187724"/>
              <a:ext cx="8185557" cy="1917426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F0C53FF-1EEC-164B-B57B-DFA5D6ECC691}"/>
                </a:ext>
              </a:extLst>
            </p:cNvPr>
            <p:cNvSpPr/>
            <p:nvPr/>
          </p:nvSpPr>
          <p:spPr>
            <a:xfrm>
              <a:off x="435178" y="1481649"/>
              <a:ext cx="8077200" cy="251809"/>
            </a:xfrm>
            <a:prstGeom prst="roundRect">
              <a:avLst/>
            </a:prstGeom>
            <a:solidFill>
              <a:srgbClr val="02FD75">
                <a:alpha val="1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9A156E6-DC2F-4642-9E4B-0AFA26203C69}"/>
                </a:ext>
              </a:extLst>
            </p:cNvPr>
            <p:cNvSpPr/>
            <p:nvPr/>
          </p:nvSpPr>
          <p:spPr>
            <a:xfrm>
              <a:off x="435178" y="1763242"/>
              <a:ext cx="8077200" cy="26414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1607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E1452D0-65BA-3F45-B8A8-C46C18EEEF41}"/>
                </a:ext>
              </a:extLst>
            </p:cNvPr>
            <p:cNvSpPr/>
            <p:nvPr/>
          </p:nvSpPr>
          <p:spPr>
            <a:xfrm>
              <a:off x="435178" y="2220441"/>
              <a:ext cx="8077200" cy="251809"/>
            </a:xfrm>
            <a:prstGeom prst="roundRect">
              <a:avLst/>
            </a:prstGeom>
            <a:solidFill>
              <a:srgbClr val="02FD75">
                <a:alpha val="1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C5AF4FE-09CD-E040-990A-D65F38209684}"/>
                </a:ext>
              </a:extLst>
            </p:cNvPr>
            <p:cNvSpPr/>
            <p:nvPr/>
          </p:nvSpPr>
          <p:spPr>
            <a:xfrm>
              <a:off x="435178" y="2777050"/>
              <a:ext cx="8077200" cy="251809"/>
            </a:xfrm>
            <a:prstGeom prst="roundRect">
              <a:avLst/>
            </a:prstGeom>
            <a:solidFill>
              <a:srgbClr val="02FD75">
                <a:alpha val="1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288CFFA-323E-9B43-A0F7-13851C95B7AF}"/>
                </a:ext>
              </a:extLst>
            </p:cNvPr>
            <p:cNvSpPr/>
            <p:nvPr/>
          </p:nvSpPr>
          <p:spPr>
            <a:xfrm>
              <a:off x="435178" y="2512909"/>
              <a:ext cx="8077200" cy="26414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1607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03DB2AD-19A9-0A4B-98BE-1CEEEC23E23D}"/>
                </a:ext>
              </a:extLst>
            </p:cNvPr>
            <p:cNvSpPr/>
            <p:nvPr/>
          </p:nvSpPr>
          <p:spPr>
            <a:xfrm>
              <a:off x="435178" y="1979509"/>
              <a:ext cx="8077200" cy="264141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1607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43A757B-3AAE-F746-B782-420F0CC294DF}"/>
              </a:ext>
            </a:extLst>
          </p:cNvPr>
          <p:cNvGrpSpPr/>
          <p:nvPr/>
        </p:nvGrpSpPr>
        <p:grpSpPr>
          <a:xfrm>
            <a:off x="508000" y="4987424"/>
            <a:ext cx="10871200" cy="1387977"/>
            <a:chOff x="381000" y="3435767"/>
            <a:chExt cx="8153400" cy="10409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BBA491-87F7-2048-A59E-270F74CB8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3435767"/>
              <a:ext cx="8131378" cy="1029530"/>
            </a:xfrm>
            <a:prstGeom prst="rect">
              <a:avLst/>
            </a:prstGeom>
          </p:spPr>
        </p:pic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E6D36895-77DD-744A-ABB9-7D7FACD3FE5C}"/>
                </a:ext>
              </a:extLst>
            </p:cNvPr>
            <p:cNvSpPr/>
            <p:nvPr/>
          </p:nvSpPr>
          <p:spPr>
            <a:xfrm>
              <a:off x="457200" y="3984009"/>
              <a:ext cx="8055178" cy="26342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1607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5632DA-B4BA-154F-BB18-D05F1F8A139E}"/>
                </a:ext>
              </a:extLst>
            </p:cNvPr>
            <p:cNvSpPr/>
            <p:nvPr/>
          </p:nvSpPr>
          <p:spPr>
            <a:xfrm>
              <a:off x="457200" y="3714751"/>
              <a:ext cx="8055178" cy="251122"/>
            </a:xfrm>
            <a:prstGeom prst="roundRect">
              <a:avLst/>
            </a:prstGeom>
            <a:solidFill>
              <a:srgbClr val="02FD75">
                <a:alpha val="1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68D2B68-2F22-7042-8265-CBC0DD431EF9}"/>
                </a:ext>
              </a:extLst>
            </p:cNvPr>
            <p:cNvSpPr/>
            <p:nvPr/>
          </p:nvSpPr>
          <p:spPr>
            <a:xfrm>
              <a:off x="457200" y="4212609"/>
              <a:ext cx="8077200" cy="264141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1607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4" name="Rectangle 7">
            <a:extLst>
              <a:ext uri="{FF2B5EF4-FFF2-40B4-BE49-F238E27FC236}">
                <a16:creationId xmlns:a16="http://schemas.microsoft.com/office/drawing/2014/main" id="{16A27A69-ECB9-5840-B085-186F96AFB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4038600"/>
            <a:ext cx="10235078" cy="99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73371" tIns="86685" rIns="173371" bIns="86685">
            <a:spAutoFit/>
          </a:bodyPr>
          <a:lstStyle/>
          <a:p>
            <a:pPr>
              <a:tabLst>
                <a:tab pos="1736670" algn="l"/>
                <a:tab pos="2073771" algn="l"/>
                <a:tab pos="3687036" algn="l"/>
              </a:tabLst>
            </a:pPr>
            <a:r>
              <a:rPr lang="en-US" sz="2667" dirty="0">
                <a:solidFill>
                  <a:srgbClr val="000000"/>
                </a:solidFill>
              </a:rPr>
              <a:t>Only events in a +- 10cm vertex range have the full tracking information</a:t>
            </a:r>
          </a:p>
          <a:p>
            <a:pPr>
              <a:tabLst>
                <a:tab pos="1736670" algn="l"/>
                <a:tab pos="2073771" algn="l"/>
                <a:tab pos="3687036" algn="l"/>
              </a:tabLst>
            </a:pPr>
            <a:r>
              <a:rPr lang="en-US" sz="2667" dirty="0">
                <a:solidFill>
                  <a:srgbClr val="000000"/>
                </a:solidFill>
              </a:rPr>
              <a:t>Event vertex range is +- 30cm (right column)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E4658B-FD38-8649-83E2-50CB40AFD26D}"/>
              </a:ext>
            </a:extLst>
          </p:cNvPr>
          <p:cNvCxnSpPr>
            <a:cxnSpLocks/>
          </p:cNvCxnSpPr>
          <p:nvPr/>
        </p:nvCxnSpPr>
        <p:spPr>
          <a:xfrm flipV="1">
            <a:off x="8088841" y="3835400"/>
            <a:ext cx="0" cy="406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588B0CC-8C78-AC41-96FC-BA3092F01CF3}"/>
              </a:ext>
            </a:extLst>
          </p:cNvPr>
          <p:cNvCxnSpPr>
            <a:cxnSpLocks/>
          </p:cNvCxnSpPr>
          <p:nvPr/>
        </p:nvCxnSpPr>
        <p:spPr>
          <a:xfrm flipH="1">
            <a:off x="7416800" y="4445001"/>
            <a:ext cx="672043" cy="5894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166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ext Box 1">
            <a:extLst>
              <a:ext uri="{FF2B5EF4-FFF2-40B4-BE49-F238E27FC236}">
                <a16:creationId xmlns:a16="http://schemas.microsoft.com/office/drawing/2014/main" id="{ADDFD707-D4B7-4A90-82C2-039AACC04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715" y="231094"/>
            <a:ext cx="8341686" cy="98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696" tIns="35696" rIns="35696" bIns="35696" anchor="b"/>
          <a:lstStyle>
            <a:lvl1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953">
                <a:solidFill>
                  <a:srgbClr val="000000"/>
                </a:solidFill>
                <a:latin typeface="Arial Narrow" panose="020B0606020202030204" pitchFamily="34" charset="0"/>
              </a:rPr>
              <a:t>The large data producers in 200 GeV Au+Au (worst case)</a:t>
            </a:r>
          </a:p>
        </p:txBody>
      </p:sp>
      <p:pic>
        <p:nvPicPr>
          <p:cNvPr id="359428" name="Picture 4">
            <a:extLst>
              <a:ext uri="{FF2B5EF4-FFF2-40B4-BE49-F238E27FC236}">
                <a16:creationId xmlns:a16="http://schemas.microsoft.com/office/drawing/2014/main" id="{0ADAED5B-44BB-42EB-B240-6EB93C5BC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61" y="1469173"/>
            <a:ext cx="2013972" cy="112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29" name="Picture 5">
            <a:extLst>
              <a:ext uri="{FF2B5EF4-FFF2-40B4-BE49-F238E27FC236}">
                <a16:creationId xmlns:a16="http://schemas.microsoft.com/office/drawing/2014/main" id="{6BF5DA31-99AA-49E9-870C-936F049F0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611" y="2639153"/>
            <a:ext cx="1177795" cy="1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0" name="Picture 6">
            <a:extLst>
              <a:ext uri="{FF2B5EF4-FFF2-40B4-BE49-F238E27FC236}">
                <a16:creationId xmlns:a16="http://schemas.microsoft.com/office/drawing/2014/main" id="{14C5FF42-8FE9-4CB7-9858-31C6F2C1C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252" y="3696377"/>
            <a:ext cx="1437914" cy="12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9431" name="Text Box 2">
            <a:extLst>
              <a:ext uri="{FF2B5EF4-FFF2-40B4-BE49-F238E27FC236}">
                <a16:creationId xmlns:a16="http://schemas.microsoft.com/office/drawing/2014/main" id="{1BB33EFD-A5C0-43C1-8D19-B11500175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9997" y="1660076"/>
            <a:ext cx="6692774" cy="342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696" tIns="35696" rIns="35696" bIns="35696"/>
          <a:lstStyle>
            <a:lvl1pPr marL="73025" indent="-338138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chemeClr val="bg1"/>
                </a:solidFill>
                <a:latin typeface="Helvetica Neue Light" pitchFamily="6" charset="0"/>
                <a:ea typeface="ヒラギノ角ゴ ProN W3" pitchFamily="6" charset="-128"/>
              </a:defRPr>
            </a:lvl9pPr>
          </a:lstStyle>
          <a:p>
            <a:pPr eaLnBrk="1" hangingPunct="1">
              <a:spcBef>
                <a:spcPts val="958"/>
              </a:spcBef>
              <a:buClrTx/>
            </a:pPr>
            <a:r>
              <a:rPr lang="en-US" altLang="en-US" sz="2250" b="1" dirty="0">
                <a:solidFill>
                  <a:srgbClr val="606060"/>
                </a:solidFill>
                <a:latin typeface="Arial Narrow" panose="020B0606020202030204" pitchFamily="34" charset="0"/>
              </a:rPr>
              <a:t>Monolithic Active Pixel Sensors (MAPS)   		</a:t>
            </a:r>
            <a:r>
              <a:rPr lang="en-US" altLang="en-US" sz="2250" b="1" dirty="0">
                <a:solidFill>
                  <a:srgbClr val="FF0000"/>
                </a:solidFill>
                <a:latin typeface="Arial Narrow" panose="020B0606020202030204" pitchFamily="34" charset="0"/>
              </a:rPr>
              <a:t>~ 35GBit/s</a:t>
            </a:r>
          </a:p>
          <a:p>
            <a:pPr eaLnBrk="1" hangingPunct="1">
              <a:spcBef>
                <a:spcPts val="958"/>
              </a:spcBef>
              <a:buClrTx/>
            </a:pPr>
            <a:endParaRPr lang="en-US" altLang="en-US" sz="2250" dirty="0">
              <a:solidFill>
                <a:srgbClr val="606060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ts val="958"/>
              </a:spcBef>
              <a:buClrTx/>
            </a:pPr>
            <a:r>
              <a:rPr lang="en-US" altLang="en-US" sz="2250" b="1" dirty="0">
                <a:solidFill>
                  <a:srgbClr val="606060"/>
                </a:solidFill>
                <a:latin typeface="Arial Narrow" panose="020B0606020202030204" pitchFamily="34" charset="0"/>
              </a:rPr>
              <a:t>Intermediate Silicon Strip Tracker (INTT</a:t>
            </a:r>
            <a:r>
              <a:rPr lang="en-US" altLang="en-US" sz="2250" dirty="0">
                <a:solidFill>
                  <a:srgbClr val="606060"/>
                </a:solidFill>
                <a:latin typeface="Arial Narrow" panose="020B0606020202030204" pitchFamily="34" charset="0"/>
              </a:rPr>
              <a:t>)  		</a:t>
            </a:r>
            <a:r>
              <a:rPr lang="en-US" altLang="en-US" sz="2250" b="1" dirty="0">
                <a:solidFill>
                  <a:srgbClr val="FF0000"/>
                </a:solidFill>
                <a:latin typeface="Arial Narrow" panose="020B0606020202030204" pitchFamily="34" charset="0"/>
              </a:rPr>
              <a:t>~ 7GBit/s</a:t>
            </a:r>
          </a:p>
          <a:p>
            <a:pPr eaLnBrk="1" hangingPunct="1">
              <a:spcBef>
                <a:spcPts val="958"/>
              </a:spcBef>
              <a:buClrTx/>
            </a:pPr>
            <a:endParaRPr lang="en-US" altLang="en-US" sz="2250" b="1" dirty="0">
              <a:solidFill>
                <a:srgbClr val="606060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ts val="958"/>
              </a:spcBef>
              <a:buClrTx/>
            </a:pPr>
            <a:r>
              <a:rPr lang="en-US" altLang="en-US" sz="2250" b="1" dirty="0">
                <a:solidFill>
                  <a:srgbClr val="606060"/>
                </a:solidFill>
                <a:latin typeface="Arial Narrow" panose="020B0606020202030204" pitchFamily="34" charset="0"/>
              </a:rPr>
              <a:t>Compact Time Projection Chamber (TPC)  		</a:t>
            </a:r>
            <a:r>
              <a:rPr lang="en-US" altLang="en-US" sz="2250" b="1" dirty="0">
                <a:solidFill>
                  <a:srgbClr val="FF0000"/>
                </a:solidFill>
                <a:latin typeface="Arial Narrow" panose="020B0606020202030204" pitchFamily="34" charset="0"/>
              </a:rPr>
              <a:t>~ 80Gbit/s</a:t>
            </a:r>
          </a:p>
          <a:p>
            <a:pPr eaLnBrk="1" hangingPunct="1">
              <a:spcBef>
                <a:spcPts val="958"/>
              </a:spcBef>
              <a:buClrTx/>
            </a:pPr>
            <a:endParaRPr lang="en-US" altLang="en-US" sz="2250" b="1" dirty="0">
              <a:solidFill>
                <a:srgbClr val="606060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ts val="958"/>
              </a:spcBef>
              <a:buClrTx/>
            </a:pPr>
            <a:r>
              <a:rPr lang="en-US" altLang="en-US" sz="2250" b="1" dirty="0">
                <a:solidFill>
                  <a:srgbClr val="606060"/>
                </a:solidFill>
                <a:latin typeface="Arial Narrow" panose="020B0606020202030204" pitchFamily="34" charset="0"/>
              </a:rPr>
              <a:t>Calorimeters (primarily </a:t>
            </a:r>
            <a:r>
              <a:rPr lang="en-US" altLang="en-US" sz="2250" b="1" dirty="0" err="1">
                <a:solidFill>
                  <a:srgbClr val="606060"/>
                </a:solidFill>
                <a:latin typeface="Arial Narrow" panose="020B0606020202030204" pitchFamily="34" charset="0"/>
              </a:rPr>
              <a:t>Emcal</a:t>
            </a:r>
            <a:r>
              <a:rPr lang="en-US" altLang="en-US" sz="2250" b="1" dirty="0">
                <a:solidFill>
                  <a:srgbClr val="606060"/>
                </a:solidFill>
                <a:latin typeface="Arial Narrow" panose="020B0606020202030204" pitchFamily="34" charset="0"/>
              </a:rPr>
              <a:t>, hadronic cal.)	 </a:t>
            </a:r>
            <a:r>
              <a:rPr lang="en-US" altLang="en-US" sz="2250" b="1" dirty="0">
                <a:solidFill>
                  <a:srgbClr val="FF0000"/>
                </a:solidFill>
                <a:latin typeface="Arial Narrow" panose="020B0606020202030204" pitchFamily="34" charset="0"/>
              </a:rPr>
              <a:t>~  8GBit/s</a:t>
            </a:r>
            <a:endParaRPr lang="en-US" altLang="en-US" sz="225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ts val="958"/>
              </a:spcBef>
              <a:buClrTx/>
            </a:pPr>
            <a:endParaRPr lang="en-US" altLang="en-US" sz="2250" dirty="0">
              <a:solidFill>
                <a:srgbClr val="606060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ts val="958"/>
              </a:spcBef>
              <a:buClrTx/>
            </a:pPr>
            <a:r>
              <a:rPr lang="en-US" altLang="en-US" sz="2250" dirty="0">
                <a:solidFill>
                  <a:srgbClr val="606060"/>
                </a:solidFill>
                <a:latin typeface="Arial Narrow" panose="020B0606020202030204" pitchFamily="34" charset="0"/>
              </a:rPr>
              <a:t>																					</a:t>
            </a:r>
            <a:r>
              <a:rPr lang="en-US" altLang="en-US" sz="2250" b="1" dirty="0">
                <a:solidFill>
                  <a:srgbClr val="FF0000"/>
                </a:solidFill>
                <a:latin typeface="Arial Narrow" panose="020B0606020202030204" pitchFamily="34" charset="0"/>
              </a:rPr>
              <a:t>~ 130GBit/s</a:t>
            </a:r>
          </a:p>
          <a:p>
            <a:pPr eaLnBrk="1" hangingPunct="1">
              <a:spcBef>
                <a:spcPts val="958"/>
              </a:spcBef>
              <a:buClrTx/>
            </a:pPr>
            <a:r>
              <a:rPr lang="en-US" altLang="en-US" sz="2250" b="1" dirty="0">
                <a:solidFill>
                  <a:srgbClr val="FF0000"/>
                </a:solidFill>
                <a:latin typeface="Arial Narrow" panose="020B0606020202030204" pitchFamily="34" charset="0"/>
              </a:rPr>
              <a:t>After applying RHIC x </a:t>
            </a:r>
            <a:r>
              <a:rPr lang="en-US" altLang="en-US" sz="225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sPHENIX</a:t>
            </a:r>
            <a:r>
              <a:rPr lang="en-US" altLang="en-US" sz="2250" b="1" dirty="0">
                <a:solidFill>
                  <a:srgbClr val="FF0000"/>
                </a:solidFill>
                <a:latin typeface="Arial Narrow" panose="020B0606020202030204" pitchFamily="34" charset="0"/>
              </a:rPr>
              <a:t> duty factor    ~  100GBit/s</a:t>
            </a:r>
          </a:p>
        </p:txBody>
      </p:sp>
      <p:pic>
        <p:nvPicPr>
          <p:cNvPr id="359432" name="Picture 8">
            <a:extLst>
              <a:ext uri="{FF2B5EF4-FFF2-40B4-BE49-F238E27FC236}">
                <a16:creationId xmlns:a16="http://schemas.microsoft.com/office/drawing/2014/main" id="{12BF314C-A1B1-4298-8D40-1738550C0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t="32259" r="6876" b="25806"/>
          <a:stretch>
            <a:fillRect/>
          </a:stretch>
        </p:blipFill>
        <p:spPr bwMode="auto">
          <a:xfrm>
            <a:off x="1540560" y="5089635"/>
            <a:ext cx="1821953" cy="124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791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136" y="144166"/>
            <a:ext cx="10515600" cy="1325563"/>
          </a:xfrm>
        </p:spPr>
        <p:txBody>
          <a:bodyPr/>
          <a:lstStyle/>
          <a:p>
            <a:r>
              <a:rPr lang="en-US" dirty="0"/>
              <a:t>Two Classes of Front-end Hardware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June 18, 2018</a:t>
            </a:r>
            <a:endParaRPr lang="en-US" altLang="en-US" dirty="0"/>
          </a:p>
        </p:txBody>
      </p:sp>
      <p:grpSp>
        <p:nvGrpSpPr>
          <p:cNvPr id="12" name="Group 126">
            <a:extLst>
              <a:ext uri="{FF2B5EF4-FFF2-40B4-BE49-F238E27FC236}">
                <a16:creationId xmlns:a16="http://schemas.microsoft.com/office/drawing/2014/main" id="{7BD7BF8C-54DE-6D4C-8AB4-6977EE712315}"/>
              </a:ext>
            </a:extLst>
          </p:cNvPr>
          <p:cNvGrpSpPr>
            <a:grpSpLocks/>
          </p:cNvGrpSpPr>
          <p:nvPr/>
        </p:nvGrpSpPr>
        <p:grpSpPr bwMode="auto">
          <a:xfrm>
            <a:off x="3425292" y="1465163"/>
            <a:ext cx="779856" cy="562813"/>
            <a:chOff x="1236" y="3274"/>
            <a:chExt cx="521" cy="376"/>
          </a:xfrm>
        </p:grpSpPr>
        <p:sp>
          <p:nvSpPr>
            <p:cNvPr id="124" name="Rectangle 127">
              <a:extLst>
                <a:ext uri="{FF2B5EF4-FFF2-40B4-BE49-F238E27FC236}">
                  <a16:creationId xmlns:a16="http://schemas.microsoft.com/office/drawing/2014/main" id="{B289F827-DCC8-B541-9974-37679C310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5" name="Rectangle 128">
              <a:extLst>
                <a:ext uri="{FF2B5EF4-FFF2-40B4-BE49-F238E27FC236}">
                  <a16:creationId xmlns:a16="http://schemas.microsoft.com/office/drawing/2014/main" id="{5A0436AC-0BF9-E843-BB1B-B97251B3F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6" name="Rectangle 129">
              <a:extLst>
                <a:ext uri="{FF2B5EF4-FFF2-40B4-BE49-F238E27FC236}">
                  <a16:creationId xmlns:a16="http://schemas.microsoft.com/office/drawing/2014/main" id="{9CADF7A5-AF9A-B349-AD1E-08B81CBE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7" name="Rectangle 130">
              <a:extLst>
                <a:ext uri="{FF2B5EF4-FFF2-40B4-BE49-F238E27FC236}">
                  <a16:creationId xmlns:a16="http://schemas.microsoft.com/office/drawing/2014/main" id="{DF80F35B-C964-6646-A612-0CCD9871B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sp>
        <p:nvSpPr>
          <p:cNvPr id="42" name="Line 105">
            <a:extLst>
              <a:ext uri="{FF2B5EF4-FFF2-40B4-BE49-F238E27FC236}">
                <a16:creationId xmlns:a16="http://schemas.microsoft.com/office/drawing/2014/main" id="{89411441-5173-9549-9600-F87A23F793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1822" y="1710583"/>
            <a:ext cx="389180" cy="1496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3" name="Line 106">
            <a:extLst>
              <a:ext uri="{FF2B5EF4-FFF2-40B4-BE49-F238E27FC236}">
                <a16:creationId xmlns:a16="http://schemas.microsoft.com/office/drawing/2014/main" id="{FF4BE3F1-CFDC-7A40-BFAF-170B8EFC2F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08162" y="2108743"/>
            <a:ext cx="389180" cy="1496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4" name="Line 107">
            <a:extLst>
              <a:ext uri="{FF2B5EF4-FFF2-40B4-BE49-F238E27FC236}">
                <a16:creationId xmlns:a16="http://schemas.microsoft.com/office/drawing/2014/main" id="{EC4B52E6-97A4-F542-9E98-D9F0D5198B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1822" y="2622161"/>
            <a:ext cx="389180" cy="149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5" name="Text Box 112">
            <a:extLst>
              <a:ext uri="{FF2B5EF4-FFF2-40B4-BE49-F238E27FC236}">
                <a16:creationId xmlns:a16="http://schemas.microsoft.com/office/drawing/2014/main" id="{C985B867-4622-B144-B618-6587C352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490" y="4871521"/>
            <a:ext cx="1494225" cy="3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0000" tIns="60000" rIns="120000" bIns="60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133" b="1">
                <a:solidFill>
                  <a:srgbClr val="FFFFFF"/>
                </a:solidFill>
                <a:latin typeface="Arial Narrow" charset="0"/>
              </a:rPr>
              <a:t>Rack Room</a:t>
            </a:r>
          </a:p>
        </p:txBody>
      </p:sp>
      <p:grpSp>
        <p:nvGrpSpPr>
          <p:cNvPr id="46" name="Group 126">
            <a:extLst>
              <a:ext uri="{FF2B5EF4-FFF2-40B4-BE49-F238E27FC236}">
                <a16:creationId xmlns:a16="http://schemas.microsoft.com/office/drawing/2014/main" id="{22DD50EF-E607-6B44-9F4C-87B6708372D3}"/>
              </a:ext>
            </a:extLst>
          </p:cNvPr>
          <p:cNvGrpSpPr>
            <a:grpSpLocks/>
          </p:cNvGrpSpPr>
          <p:nvPr/>
        </p:nvGrpSpPr>
        <p:grpSpPr bwMode="auto">
          <a:xfrm>
            <a:off x="3422499" y="1936606"/>
            <a:ext cx="779856" cy="562813"/>
            <a:chOff x="1236" y="3274"/>
            <a:chExt cx="521" cy="376"/>
          </a:xfrm>
        </p:grpSpPr>
        <p:sp>
          <p:nvSpPr>
            <p:cNvPr id="120" name="Rectangle 127">
              <a:extLst>
                <a:ext uri="{FF2B5EF4-FFF2-40B4-BE49-F238E27FC236}">
                  <a16:creationId xmlns:a16="http://schemas.microsoft.com/office/drawing/2014/main" id="{9655B463-4F66-E84E-BD5E-657614851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1" name="Rectangle 128">
              <a:extLst>
                <a:ext uri="{FF2B5EF4-FFF2-40B4-BE49-F238E27FC236}">
                  <a16:creationId xmlns:a16="http://schemas.microsoft.com/office/drawing/2014/main" id="{98AEE62F-A300-8142-8F9F-B0D476661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2" name="Rectangle 129">
              <a:extLst>
                <a:ext uri="{FF2B5EF4-FFF2-40B4-BE49-F238E27FC236}">
                  <a16:creationId xmlns:a16="http://schemas.microsoft.com/office/drawing/2014/main" id="{9335B7A4-0FAB-444F-990F-B6D9B950F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3" name="Rectangle 130">
              <a:extLst>
                <a:ext uri="{FF2B5EF4-FFF2-40B4-BE49-F238E27FC236}">
                  <a16:creationId xmlns:a16="http://schemas.microsoft.com/office/drawing/2014/main" id="{F0FCFCCD-4D27-F54B-94B5-ADA29E2C2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7" name="Group 126">
            <a:extLst>
              <a:ext uri="{FF2B5EF4-FFF2-40B4-BE49-F238E27FC236}">
                <a16:creationId xmlns:a16="http://schemas.microsoft.com/office/drawing/2014/main" id="{11A0CF18-B7B5-2644-AB56-22E922BCDF1B}"/>
              </a:ext>
            </a:extLst>
          </p:cNvPr>
          <p:cNvGrpSpPr>
            <a:grpSpLocks/>
          </p:cNvGrpSpPr>
          <p:nvPr/>
        </p:nvGrpSpPr>
        <p:grpSpPr bwMode="auto">
          <a:xfrm>
            <a:off x="3422499" y="2451520"/>
            <a:ext cx="779856" cy="562813"/>
            <a:chOff x="1236" y="3274"/>
            <a:chExt cx="521" cy="376"/>
          </a:xfrm>
        </p:grpSpPr>
        <p:sp>
          <p:nvSpPr>
            <p:cNvPr id="116" name="Rectangle 127">
              <a:extLst>
                <a:ext uri="{FF2B5EF4-FFF2-40B4-BE49-F238E27FC236}">
                  <a16:creationId xmlns:a16="http://schemas.microsoft.com/office/drawing/2014/main" id="{0EBCDC50-8419-A148-B804-8309F0770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7" name="Rectangle 128">
              <a:extLst>
                <a:ext uri="{FF2B5EF4-FFF2-40B4-BE49-F238E27FC236}">
                  <a16:creationId xmlns:a16="http://schemas.microsoft.com/office/drawing/2014/main" id="{AEEA9C52-C706-154F-9B12-3E936039C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8" name="Rectangle 129">
              <a:extLst>
                <a:ext uri="{FF2B5EF4-FFF2-40B4-BE49-F238E27FC236}">
                  <a16:creationId xmlns:a16="http://schemas.microsoft.com/office/drawing/2014/main" id="{2FACCFA6-AC4D-2741-BC96-992AFF094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9" name="Rectangle 130">
              <a:extLst>
                <a:ext uri="{FF2B5EF4-FFF2-40B4-BE49-F238E27FC236}">
                  <a16:creationId xmlns:a16="http://schemas.microsoft.com/office/drawing/2014/main" id="{E0BD92B2-9C2B-4942-B1DC-E9895D645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8" name="Group 126">
            <a:extLst>
              <a:ext uri="{FF2B5EF4-FFF2-40B4-BE49-F238E27FC236}">
                <a16:creationId xmlns:a16="http://schemas.microsoft.com/office/drawing/2014/main" id="{B55B5323-7701-D44A-ACF9-FBEF2600BFCC}"/>
              </a:ext>
            </a:extLst>
          </p:cNvPr>
          <p:cNvGrpSpPr>
            <a:grpSpLocks/>
          </p:cNvGrpSpPr>
          <p:nvPr/>
        </p:nvGrpSpPr>
        <p:grpSpPr bwMode="auto">
          <a:xfrm>
            <a:off x="2343273" y="1361818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112" name="Rectangle 127">
              <a:extLst>
                <a:ext uri="{FF2B5EF4-FFF2-40B4-BE49-F238E27FC236}">
                  <a16:creationId xmlns:a16="http://schemas.microsoft.com/office/drawing/2014/main" id="{2B6A2C2D-36FB-934E-9EBB-D65BED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3" name="Rectangle 128">
              <a:extLst>
                <a:ext uri="{FF2B5EF4-FFF2-40B4-BE49-F238E27FC236}">
                  <a16:creationId xmlns:a16="http://schemas.microsoft.com/office/drawing/2014/main" id="{13CB7F4A-22D4-AF4D-8241-A9E8120E6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4" name="Rectangle 129">
              <a:extLst>
                <a:ext uri="{FF2B5EF4-FFF2-40B4-BE49-F238E27FC236}">
                  <a16:creationId xmlns:a16="http://schemas.microsoft.com/office/drawing/2014/main" id="{C4DA017F-C96C-D242-B6E6-5689B6C58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5" name="Rectangle 130">
              <a:extLst>
                <a:ext uri="{FF2B5EF4-FFF2-40B4-BE49-F238E27FC236}">
                  <a16:creationId xmlns:a16="http://schemas.microsoft.com/office/drawing/2014/main" id="{93DBBBA4-9FCD-B54D-832D-DCD0CCF3B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9" name="Group 126">
            <a:extLst>
              <a:ext uri="{FF2B5EF4-FFF2-40B4-BE49-F238E27FC236}">
                <a16:creationId xmlns:a16="http://schemas.microsoft.com/office/drawing/2014/main" id="{741D3B75-5AE6-1148-86DD-BD88C64704BB}"/>
              </a:ext>
            </a:extLst>
          </p:cNvPr>
          <p:cNvGrpSpPr>
            <a:grpSpLocks/>
          </p:cNvGrpSpPr>
          <p:nvPr/>
        </p:nvGrpSpPr>
        <p:grpSpPr bwMode="auto">
          <a:xfrm>
            <a:off x="2343273" y="1780934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108" name="Rectangle 127">
              <a:extLst>
                <a:ext uri="{FF2B5EF4-FFF2-40B4-BE49-F238E27FC236}">
                  <a16:creationId xmlns:a16="http://schemas.microsoft.com/office/drawing/2014/main" id="{20506AC5-C6C4-0B40-8377-99B9E4D9C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09" name="Rectangle 128">
              <a:extLst>
                <a:ext uri="{FF2B5EF4-FFF2-40B4-BE49-F238E27FC236}">
                  <a16:creationId xmlns:a16="http://schemas.microsoft.com/office/drawing/2014/main" id="{62E18E67-CF44-0B48-8B71-C3263508B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0" name="Rectangle 129">
              <a:extLst>
                <a:ext uri="{FF2B5EF4-FFF2-40B4-BE49-F238E27FC236}">
                  <a16:creationId xmlns:a16="http://schemas.microsoft.com/office/drawing/2014/main" id="{17E8B81E-841C-5447-B141-4291FBE2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1" name="Rectangle 130">
              <a:extLst>
                <a:ext uri="{FF2B5EF4-FFF2-40B4-BE49-F238E27FC236}">
                  <a16:creationId xmlns:a16="http://schemas.microsoft.com/office/drawing/2014/main" id="{419C8B45-560C-B94B-A9E1-3AA7D9A89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50" name="Group 126">
            <a:extLst>
              <a:ext uri="{FF2B5EF4-FFF2-40B4-BE49-F238E27FC236}">
                <a16:creationId xmlns:a16="http://schemas.microsoft.com/office/drawing/2014/main" id="{C7540BCE-B3E4-CB46-AF5B-04E2A7B0E345}"/>
              </a:ext>
            </a:extLst>
          </p:cNvPr>
          <p:cNvGrpSpPr>
            <a:grpSpLocks/>
          </p:cNvGrpSpPr>
          <p:nvPr/>
        </p:nvGrpSpPr>
        <p:grpSpPr bwMode="auto">
          <a:xfrm>
            <a:off x="2343273" y="2200051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104" name="Rectangle 127">
              <a:extLst>
                <a:ext uri="{FF2B5EF4-FFF2-40B4-BE49-F238E27FC236}">
                  <a16:creationId xmlns:a16="http://schemas.microsoft.com/office/drawing/2014/main" id="{BC111967-AF43-9B4C-B188-51ADDAA8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05" name="Rectangle 128">
              <a:extLst>
                <a:ext uri="{FF2B5EF4-FFF2-40B4-BE49-F238E27FC236}">
                  <a16:creationId xmlns:a16="http://schemas.microsoft.com/office/drawing/2014/main" id="{8A58968C-5A7A-574E-BD67-75A8EA44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06" name="Rectangle 129">
              <a:extLst>
                <a:ext uri="{FF2B5EF4-FFF2-40B4-BE49-F238E27FC236}">
                  <a16:creationId xmlns:a16="http://schemas.microsoft.com/office/drawing/2014/main" id="{2B50DE53-45F3-D94A-8B07-5470C4DC7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07" name="Rectangle 130">
              <a:extLst>
                <a:ext uri="{FF2B5EF4-FFF2-40B4-BE49-F238E27FC236}">
                  <a16:creationId xmlns:a16="http://schemas.microsoft.com/office/drawing/2014/main" id="{8707F121-D1E4-EC40-8FBD-C5CAECC7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sp>
        <p:nvSpPr>
          <p:cNvPr id="55" name="Line 133">
            <a:extLst>
              <a:ext uri="{FF2B5EF4-FFF2-40B4-BE49-F238E27FC236}">
                <a16:creationId xmlns:a16="http://schemas.microsoft.com/office/drawing/2014/main" id="{C106FD97-80C4-0B40-8C8B-6429B13695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35724" y="4071201"/>
            <a:ext cx="750763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73371" tIns="86685" rIns="173371" bIns="86685"/>
          <a:lstStyle/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1D7B644-9BBD-C249-89D4-EF5C43FD44C8}"/>
              </a:ext>
            </a:extLst>
          </p:cNvPr>
          <p:cNvGrpSpPr/>
          <p:nvPr/>
        </p:nvGrpSpPr>
        <p:grpSpPr>
          <a:xfrm>
            <a:off x="3481499" y="3899935"/>
            <a:ext cx="1053780" cy="359243"/>
            <a:chOff x="3232149" y="4995863"/>
            <a:chExt cx="1117602" cy="381000"/>
          </a:xfrm>
        </p:grpSpPr>
        <p:sp>
          <p:nvSpPr>
            <p:cNvPr id="102" name="Rectangle 28">
              <a:extLst>
                <a:ext uri="{FF2B5EF4-FFF2-40B4-BE49-F238E27FC236}">
                  <a16:creationId xmlns:a16="http://schemas.microsoft.com/office/drawing/2014/main" id="{420F0114-053C-D145-8BA7-C5A06972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000000"/>
                  </a:solidFill>
                  <a:cs typeface="Arial" charset="0"/>
                </a:rPr>
                <a:t>PC</a:t>
              </a:r>
            </a:p>
          </p:txBody>
        </p:sp>
        <p:sp>
          <p:nvSpPr>
            <p:cNvPr id="103" name="Rectangle 28">
              <a:extLst>
                <a:ext uri="{FF2B5EF4-FFF2-40B4-BE49-F238E27FC236}">
                  <a16:creationId xmlns:a16="http://schemas.microsoft.com/office/drawing/2014/main" id="{AF5A2368-FD4C-274E-A24D-13A67E60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8" name="Line 133">
            <a:extLst>
              <a:ext uri="{FF2B5EF4-FFF2-40B4-BE49-F238E27FC236}">
                <a16:creationId xmlns:a16="http://schemas.microsoft.com/office/drawing/2014/main" id="{AFDDFFEC-D9D6-3443-9348-9FE151294E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35724" y="4490317"/>
            <a:ext cx="750763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73371" tIns="86685" rIns="173371" bIns="86685"/>
          <a:lstStyle/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D444808-4B85-754C-A51F-652C281A93E1}"/>
              </a:ext>
            </a:extLst>
          </p:cNvPr>
          <p:cNvGrpSpPr/>
          <p:nvPr/>
        </p:nvGrpSpPr>
        <p:grpSpPr>
          <a:xfrm>
            <a:off x="3481499" y="4319051"/>
            <a:ext cx="1053780" cy="359243"/>
            <a:chOff x="3232149" y="4995863"/>
            <a:chExt cx="1117602" cy="381000"/>
          </a:xfrm>
        </p:grpSpPr>
        <p:sp>
          <p:nvSpPr>
            <p:cNvPr id="100" name="Rectangle 28">
              <a:extLst>
                <a:ext uri="{FF2B5EF4-FFF2-40B4-BE49-F238E27FC236}">
                  <a16:creationId xmlns:a16="http://schemas.microsoft.com/office/drawing/2014/main" id="{8675A915-77E9-5F4F-9F28-E05BCFE5E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000000"/>
                  </a:solidFill>
                  <a:cs typeface="Arial" charset="0"/>
                </a:rPr>
                <a:t>PC</a:t>
              </a:r>
            </a:p>
          </p:txBody>
        </p:sp>
        <p:sp>
          <p:nvSpPr>
            <p:cNvPr id="101" name="Rectangle 28">
              <a:extLst>
                <a:ext uri="{FF2B5EF4-FFF2-40B4-BE49-F238E27FC236}">
                  <a16:creationId xmlns:a16="http://schemas.microsoft.com/office/drawing/2014/main" id="{A105BBEF-C17E-3644-AD89-9E7475701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61" name="Line 133">
            <a:extLst>
              <a:ext uri="{FF2B5EF4-FFF2-40B4-BE49-F238E27FC236}">
                <a16:creationId xmlns:a16="http://schemas.microsoft.com/office/drawing/2014/main" id="{E184E2D1-DFC5-7440-813E-F8A7202108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35724" y="4917417"/>
            <a:ext cx="750763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73371" tIns="86685" rIns="173371" bIns="86685"/>
          <a:lstStyle/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D5BDCFF-45C9-B04E-974E-EA449EAF7D0A}"/>
              </a:ext>
            </a:extLst>
          </p:cNvPr>
          <p:cNvGrpSpPr/>
          <p:nvPr/>
        </p:nvGrpSpPr>
        <p:grpSpPr>
          <a:xfrm>
            <a:off x="3481499" y="4746151"/>
            <a:ext cx="1053780" cy="359243"/>
            <a:chOff x="3232149" y="4995863"/>
            <a:chExt cx="1117602" cy="381000"/>
          </a:xfrm>
        </p:grpSpPr>
        <p:sp>
          <p:nvSpPr>
            <p:cNvPr id="98" name="Rectangle 28">
              <a:extLst>
                <a:ext uri="{FF2B5EF4-FFF2-40B4-BE49-F238E27FC236}">
                  <a16:creationId xmlns:a16="http://schemas.microsoft.com/office/drawing/2014/main" id="{39BC43E2-CD78-C048-8CD5-98AC639E2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000000"/>
                  </a:solidFill>
                  <a:cs typeface="Arial" charset="0"/>
                </a:rPr>
                <a:t>PC</a:t>
              </a:r>
            </a:p>
          </p:txBody>
        </p:sp>
        <p:sp>
          <p:nvSpPr>
            <p:cNvPr id="99" name="Rectangle 28">
              <a:extLst>
                <a:ext uri="{FF2B5EF4-FFF2-40B4-BE49-F238E27FC236}">
                  <a16:creationId xmlns:a16="http://schemas.microsoft.com/office/drawing/2014/main" id="{4938B6B9-0A9E-3342-B4E7-1C8A40C0E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grpSp>
        <p:nvGrpSpPr>
          <p:cNvPr id="71" name="Group 126">
            <a:extLst>
              <a:ext uri="{FF2B5EF4-FFF2-40B4-BE49-F238E27FC236}">
                <a16:creationId xmlns:a16="http://schemas.microsoft.com/office/drawing/2014/main" id="{A7B2EDF8-9F5C-8C49-BCA9-DE0BEFD8A0A8}"/>
              </a:ext>
            </a:extLst>
          </p:cNvPr>
          <p:cNvGrpSpPr>
            <a:grpSpLocks/>
          </p:cNvGrpSpPr>
          <p:nvPr/>
        </p:nvGrpSpPr>
        <p:grpSpPr bwMode="auto">
          <a:xfrm>
            <a:off x="2359235" y="3737799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82" name="Rectangle 127">
              <a:extLst>
                <a:ext uri="{FF2B5EF4-FFF2-40B4-BE49-F238E27FC236}">
                  <a16:creationId xmlns:a16="http://schemas.microsoft.com/office/drawing/2014/main" id="{6B3B6FB7-E3F9-634B-A894-428BBE6FB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3" name="Rectangle 128">
              <a:extLst>
                <a:ext uri="{FF2B5EF4-FFF2-40B4-BE49-F238E27FC236}">
                  <a16:creationId xmlns:a16="http://schemas.microsoft.com/office/drawing/2014/main" id="{049F8581-43FC-2F4B-97EC-8FD47901F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4" name="Rectangle 129">
              <a:extLst>
                <a:ext uri="{FF2B5EF4-FFF2-40B4-BE49-F238E27FC236}">
                  <a16:creationId xmlns:a16="http://schemas.microsoft.com/office/drawing/2014/main" id="{CE9B8975-D738-A440-8FF0-687743A5D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5" name="Rectangle 130">
              <a:extLst>
                <a:ext uri="{FF2B5EF4-FFF2-40B4-BE49-F238E27FC236}">
                  <a16:creationId xmlns:a16="http://schemas.microsoft.com/office/drawing/2014/main" id="{C11CFA37-9BC7-AA4F-A592-F70FC5918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2" name="Group 126">
            <a:extLst>
              <a:ext uri="{FF2B5EF4-FFF2-40B4-BE49-F238E27FC236}">
                <a16:creationId xmlns:a16="http://schemas.microsoft.com/office/drawing/2014/main" id="{D1E7A161-1F64-BC42-AF73-97ECF436BDFB}"/>
              </a:ext>
            </a:extLst>
          </p:cNvPr>
          <p:cNvGrpSpPr>
            <a:grpSpLocks/>
          </p:cNvGrpSpPr>
          <p:nvPr/>
        </p:nvGrpSpPr>
        <p:grpSpPr bwMode="auto">
          <a:xfrm>
            <a:off x="2359235" y="4176884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78" name="Rectangle 127">
              <a:extLst>
                <a:ext uri="{FF2B5EF4-FFF2-40B4-BE49-F238E27FC236}">
                  <a16:creationId xmlns:a16="http://schemas.microsoft.com/office/drawing/2014/main" id="{BE76DC6F-D668-3E46-8293-256B16B24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9" name="Rectangle 128">
              <a:extLst>
                <a:ext uri="{FF2B5EF4-FFF2-40B4-BE49-F238E27FC236}">
                  <a16:creationId xmlns:a16="http://schemas.microsoft.com/office/drawing/2014/main" id="{7748D126-FAFE-D541-905F-A03DF6E98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0" name="Rectangle 129">
              <a:extLst>
                <a:ext uri="{FF2B5EF4-FFF2-40B4-BE49-F238E27FC236}">
                  <a16:creationId xmlns:a16="http://schemas.microsoft.com/office/drawing/2014/main" id="{9A64D2AE-4D5A-FA49-B092-B3B3F777E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1" name="Rectangle 130">
              <a:extLst>
                <a:ext uri="{FF2B5EF4-FFF2-40B4-BE49-F238E27FC236}">
                  <a16:creationId xmlns:a16="http://schemas.microsoft.com/office/drawing/2014/main" id="{A1E0AC3B-9D39-BC4A-80DC-958779273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3" name="Group 126">
            <a:extLst>
              <a:ext uri="{FF2B5EF4-FFF2-40B4-BE49-F238E27FC236}">
                <a16:creationId xmlns:a16="http://schemas.microsoft.com/office/drawing/2014/main" id="{1B4D6DA5-5D49-264C-986D-B57009EA9B65}"/>
              </a:ext>
            </a:extLst>
          </p:cNvPr>
          <p:cNvGrpSpPr>
            <a:grpSpLocks/>
          </p:cNvGrpSpPr>
          <p:nvPr/>
        </p:nvGrpSpPr>
        <p:grpSpPr bwMode="auto">
          <a:xfrm>
            <a:off x="2359235" y="4615971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74" name="Rectangle 127">
              <a:extLst>
                <a:ext uri="{FF2B5EF4-FFF2-40B4-BE49-F238E27FC236}">
                  <a16:creationId xmlns:a16="http://schemas.microsoft.com/office/drawing/2014/main" id="{38563071-6BF8-9B49-8D34-4AA4E324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5" name="Rectangle 128">
              <a:extLst>
                <a:ext uri="{FF2B5EF4-FFF2-40B4-BE49-F238E27FC236}">
                  <a16:creationId xmlns:a16="http://schemas.microsoft.com/office/drawing/2014/main" id="{23A1FC35-5D50-5040-9414-8247A99D3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6" name="Rectangle 129">
              <a:extLst>
                <a:ext uri="{FF2B5EF4-FFF2-40B4-BE49-F238E27FC236}">
                  <a16:creationId xmlns:a16="http://schemas.microsoft.com/office/drawing/2014/main" id="{3A359C9D-D374-2947-B09D-AF6738230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7" name="Rectangle 130">
              <a:extLst>
                <a:ext uri="{FF2B5EF4-FFF2-40B4-BE49-F238E27FC236}">
                  <a16:creationId xmlns:a16="http://schemas.microsoft.com/office/drawing/2014/main" id="{B3C329D9-7C50-404B-B0AB-F5AEBFC69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pic>
        <p:nvPicPr>
          <p:cNvPr id="141" name="Picture 140">
            <a:extLst>
              <a:ext uri="{FF2B5EF4-FFF2-40B4-BE49-F238E27FC236}">
                <a16:creationId xmlns:a16="http://schemas.microsoft.com/office/drawing/2014/main" id="{484BDF60-D4FA-A847-B1C8-C62B396CE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"/>
          <a:stretch/>
        </p:blipFill>
        <p:spPr>
          <a:xfrm>
            <a:off x="406400" y="4064760"/>
            <a:ext cx="1324368" cy="852825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699617A8-F87A-E44F-A545-95B30B395CA1}"/>
              </a:ext>
            </a:extLst>
          </p:cNvPr>
          <p:cNvSpPr txBox="1"/>
          <p:nvPr/>
        </p:nvSpPr>
        <p:spPr>
          <a:xfrm>
            <a:off x="405437" y="2549685"/>
            <a:ext cx="1205907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7" dirty="0"/>
              <a:t>Calorimeters,</a:t>
            </a:r>
          </a:p>
          <a:p>
            <a:pPr algn="ctr"/>
            <a:r>
              <a:rPr lang="en-US" sz="1467" dirty="0"/>
              <a:t>INTT, MBD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A346B14-1AF1-4B44-8287-EC9DAED9222B}"/>
              </a:ext>
            </a:extLst>
          </p:cNvPr>
          <p:cNvSpPr txBox="1"/>
          <p:nvPr/>
        </p:nvSpPr>
        <p:spPr>
          <a:xfrm>
            <a:off x="572924" y="4902959"/>
            <a:ext cx="1020600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7" dirty="0"/>
              <a:t>TPC, MVTX</a:t>
            </a:r>
          </a:p>
        </p:txBody>
      </p:sp>
      <p:sp>
        <p:nvSpPr>
          <p:cNvPr id="146" name="Rectangle 7">
            <a:extLst>
              <a:ext uri="{FF2B5EF4-FFF2-40B4-BE49-F238E27FC236}">
                <a16:creationId xmlns:a16="http://schemas.microsoft.com/office/drawing/2014/main" id="{05B2FCCD-D4B6-4F43-B96D-5B0B5EFE6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1" y="1092201"/>
            <a:ext cx="6484591" cy="91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73371" tIns="86685" rIns="173371" bIns="86685">
            <a:spAutoFit/>
          </a:bodyPr>
          <a:lstStyle/>
          <a:p>
            <a:pPr>
              <a:tabLst>
                <a:tab pos="1736670" algn="l"/>
                <a:tab pos="2073771" algn="l"/>
                <a:tab pos="3687036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The calorimeters, the INTT, and the  MBD re-use the PHENIX “Data Collection Modules” (v2) </a:t>
            </a:r>
          </a:p>
        </p:txBody>
      </p:sp>
      <p:pic>
        <p:nvPicPr>
          <p:cNvPr id="142" name="Picture 141" descr="calorimeter_schematic.pdf">
            <a:extLst>
              <a:ext uri="{FF2B5EF4-FFF2-40B4-BE49-F238E27FC236}">
                <a16:creationId xmlns:a16="http://schemas.microsoft.com/office/drawing/2014/main" id="{4DF96725-79AE-CC45-A615-990D361BA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4" y="1207449"/>
            <a:ext cx="1123299" cy="1453681"/>
          </a:xfrm>
          <a:prstGeom prst="rect">
            <a:avLst/>
          </a:prstGeom>
        </p:spPr>
      </p:pic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3DCCAF45-D1A9-EA43-9923-5BBDC4FCEAAD}"/>
              </a:ext>
            </a:extLst>
          </p:cNvPr>
          <p:cNvCxnSpPr/>
          <p:nvPr/>
        </p:nvCxnSpPr>
        <p:spPr>
          <a:xfrm>
            <a:off x="4165600" y="1803400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0814C397-4FE0-8D40-8000-0DF31E44595D}"/>
              </a:ext>
            </a:extLst>
          </p:cNvPr>
          <p:cNvCxnSpPr/>
          <p:nvPr/>
        </p:nvCxnSpPr>
        <p:spPr>
          <a:xfrm>
            <a:off x="4165600" y="2236703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73C35200-2E6D-6D40-B0BB-CE61F7F80544}"/>
              </a:ext>
            </a:extLst>
          </p:cNvPr>
          <p:cNvCxnSpPr/>
          <p:nvPr/>
        </p:nvCxnSpPr>
        <p:spPr>
          <a:xfrm>
            <a:off x="4165600" y="2670006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5C364F8D-F093-6943-9278-77443D95B4C9}"/>
              </a:ext>
            </a:extLst>
          </p:cNvPr>
          <p:cNvCxnSpPr/>
          <p:nvPr/>
        </p:nvCxnSpPr>
        <p:spPr>
          <a:xfrm>
            <a:off x="4565896" y="4068090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F010548-A279-F74A-BDC8-6CC3792CD8CC}"/>
              </a:ext>
            </a:extLst>
          </p:cNvPr>
          <p:cNvCxnSpPr/>
          <p:nvPr/>
        </p:nvCxnSpPr>
        <p:spPr>
          <a:xfrm>
            <a:off x="4565896" y="4501392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D755B4A7-7E9D-D542-82CF-B8A2EB8CFC78}"/>
              </a:ext>
            </a:extLst>
          </p:cNvPr>
          <p:cNvCxnSpPr/>
          <p:nvPr/>
        </p:nvCxnSpPr>
        <p:spPr>
          <a:xfrm>
            <a:off x="4565896" y="4934695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7">
            <a:extLst>
              <a:ext uri="{FF2B5EF4-FFF2-40B4-BE49-F238E27FC236}">
                <a16:creationId xmlns:a16="http://schemas.microsoft.com/office/drawing/2014/main" id="{99A50A7A-87E3-D94E-A15D-FC3CE585F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1" y="3733801"/>
            <a:ext cx="5994400" cy="128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73371" tIns="86685" rIns="173371" bIns="86685">
            <a:spAutoFit/>
          </a:bodyPr>
          <a:lstStyle/>
          <a:p>
            <a:pPr>
              <a:tabLst>
                <a:tab pos="1736670" algn="l"/>
                <a:tab pos="2073771" algn="l"/>
                <a:tab pos="3687036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The TPC and the MVTX are read out through the ATLAS “FELIX” card directly into a standard PC </a:t>
            </a: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FFFC84AF-9326-BA41-80F7-C97DE91FE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77" y="5173477"/>
            <a:ext cx="1423920" cy="795523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4B70AC2E-0FBD-5F4B-9E34-EAB6C26FB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163" y="1586941"/>
            <a:ext cx="541264" cy="506231"/>
          </a:xfrm>
          <a:prstGeom prst="rect">
            <a:avLst/>
          </a:prstGeom>
        </p:spPr>
      </p:pic>
      <p:pic>
        <p:nvPicPr>
          <p:cNvPr id="156" name="Picture 155" descr="2017-07-11 10.13.22.jpg">
            <a:extLst>
              <a:ext uri="{FF2B5EF4-FFF2-40B4-BE49-F238E27FC236}">
                <a16:creationId xmlns:a16="http://schemas.microsoft.com/office/drawing/2014/main" id="{3F986500-E9B1-B84F-84EF-E320CB3028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7" t="42805" r="9091" b="22711"/>
          <a:stretch/>
        </p:blipFill>
        <p:spPr>
          <a:xfrm>
            <a:off x="9061536" y="1993499"/>
            <a:ext cx="2769496" cy="1658712"/>
          </a:xfrm>
          <a:prstGeom prst="rect">
            <a:avLst/>
          </a:prstGeom>
        </p:spPr>
      </p:pic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159FBF39-ED9F-204D-8729-51790B4E7FD4}"/>
              </a:ext>
            </a:extLst>
          </p:cNvPr>
          <p:cNvCxnSpPr>
            <a:cxnSpLocks/>
          </p:cNvCxnSpPr>
          <p:nvPr/>
        </p:nvCxnSpPr>
        <p:spPr>
          <a:xfrm>
            <a:off x="8636000" y="1891763"/>
            <a:ext cx="1123704" cy="6228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Picture 157">
            <a:extLst>
              <a:ext uri="{FF2B5EF4-FFF2-40B4-BE49-F238E27FC236}">
                <a16:creationId xmlns:a16="http://schemas.microsoft.com/office/drawing/2014/main" id="{B21DC95E-0D48-F045-B717-F9735E20F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1494" y="4851401"/>
            <a:ext cx="1784087" cy="1100625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DB291A9D-CF31-5148-95C6-69C11E443D5E}"/>
              </a:ext>
            </a:extLst>
          </p:cNvPr>
          <p:cNvSpPr txBox="1"/>
          <p:nvPr/>
        </p:nvSpPr>
        <p:spPr>
          <a:xfrm>
            <a:off x="7782262" y="5960053"/>
            <a:ext cx="1622548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600"/>
              </a:spcAft>
            </a:pPr>
            <a:r>
              <a:rPr lang="en-US" sz="1400" dirty="0"/>
              <a:t>ATLAS FELIX Card </a:t>
            </a:r>
          </a:p>
        </p:txBody>
      </p:sp>
      <p:pic>
        <p:nvPicPr>
          <p:cNvPr id="160" name="Picture 2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>
            <a:extLst>
              <a:ext uri="{FF2B5EF4-FFF2-40B4-BE49-F238E27FC236}">
                <a16:creationId xmlns:a16="http://schemas.microsoft.com/office/drawing/2014/main" id="{E78EC71A-FF6E-DE4C-8125-DCB9D29D0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570" y="4899222"/>
            <a:ext cx="1928431" cy="10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F2D33D66-8042-5D42-8217-7DCDD697B4E2}"/>
              </a:ext>
            </a:extLst>
          </p:cNvPr>
          <p:cNvSpPr txBox="1"/>
          <p:nvPr/>
        </p:nvSpPr>
        <p:spPr>
          <a:xfrm>
            <a:off x="9855201" y="5993536"/>
            <a:ext cx="1622548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600"/>
              </a:spcAft>
            </a:pPr>
            <a:r>
              <a:rPr lang="en-US" sz="1400" dirty="0"/>
              <a:t>Installed in a PC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ABB700-97E5-6947-BAC0-F7FAD347710C}"/>
              </a:ext>
            </a:extLst>
          </p:cNvPr>
          <p:cNvSpPr/>
          <p:nvPr/>
        </p:nvSpPr>
        <p:spPr>
          <a:xfrm>
            <a:off x="5384800" y="2108201"/>
            <a:ext cx="2418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Triggered readout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9963B54-6DB9-DA4A-A4D1-D9D9D83BEAFF}"/>
              </a:ext>
            </a:extLst>
          </p:cNvPr>
          <p:cNvSpPr/>
          <p:nvPr/>
        </p:nvSpPr>
        <p:spPr>
          <a:xfrm>
            <a:off x="4978401" y="5171758"/>
            <a:ext cx="2516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Streaming readout</a:t>
            </a:r>
          </a:p>
        </p:txBody>
      </p:sp>
    </p:spTree>
    <p:extLst>
      <p:ext uri="{BB962C8B-B14F-4D97-AF65-F5344CB8AC3E}">
        <p14:creationId xmlns:p14="http://schemas.microsoft.com/office/powerpoint/2010/main" val="4133130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1C54A-5759-0F4C-89BB-AF259672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Event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C59B4-B474-9941-B09D-7D7E3446B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576"/>
            <a:ext cx="10515600" cy="5087239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/>
              <a:t>The run plan is to acquire 15 kHz of collisions (subtract 1.5 weeks for </a:t>
            </a:r>
            <a:r>
              <a:rPr lang="en-US" sz="3300" dirty="0" err="1"/>
              <a:t>rampup</a:t>
            </a:r>
            <a:r>
              <a:rPr lang="en-US" sz="3300" dirty="0"/>
              <a:t>): </a:t>
            </a:r>
          </a:p>
          <a:p>
            <a:pPr lvl="1"/>
            <a:r>
              <a:rPr lang="en-US" sz="2600" dirty="0"/>
              <a:t>Run 1: </a:t>
            </a:r>
            <a:r>
              <a:rPr lang="en-US" sz="2600" dirty="0" err="1"/>
              <a:t>Au+Au</a:t>
            </a:r>
            <a:r>
              <a:rPr lang="en-US" sz="2600" dirty="0"/>
              <a:t>: 14.5 weeks ⋅ 60% RHIC uptime ⋅ 60% </a:t>
            </a:r>
            <a:r>
              <a:rPr lang="en-US" sz="2600" dirty="0" err="1"/>
              <a:t>sPHENIX</a:t>
            </a:r>
            <a:r>
              <a:rPr lang="en-US" sz="2600" dirty="0"/>
              <a:t> uptime ⟶ 47  billion events,</a:t>
            </a:r>
            <a:r>
              <a:rPr lang="en-US" sz="2600" dirty="0">
                <a:solidFill>
                  <a:srgbClr val="000000"/>
                </a:solidFill>
              </a:rPr>
              <a:t> 1.7 Mbyte/event </a:t>
            </a:r>
            <a:r>
              <a:rPr lang="en-US" sz="2600" dirty="0">
                <a:solidFill>
                  <a:srgbClr val="000000"/>
                </a:solidFill>
                <a:sym typeface="Wingdings" panose="05000000000000000000" pitchFamily="2" charset="2"/>
              </a:rPr>
              <a:t> 75PB (110Gb/s)</a:t>
            </a:r>
            <a:endParaRPr lang="en-US" sz="2600" dirty="0"/>
          </a:p>
          <a:p>
            <a:pPr lvl="1"/>
            <a:r>
              <a:rPr lang="en-US" sz="2600" dirty="0"/>
              <a:t>Run 2 and 4: </a:t>
            </a:r>
            <a:r>
              <a:rPr lang="en-US" sz="2600" dirty="0" err="1"/>
              <a:t>p+p</a:t>
            </a:r>
            <a:r>
              <a:rPr lang="en-US" sz="2600" dirty="0"/>
              <a:t>, </a:t>
            </a:r>
            <a:r>
              <a:rPr lang="en-US" sz="2600" dirty="0" err="1"/>
              <a:t>p+A</a:t>
            </a:r>
            <a:r>
              <a:rPr lang="en-US" sz="2600" dirty="0"/>
              <a:t>: 22 weeks ⋅ 60% RHIC uptime ⋅ 80% </a:t>
            </a:r>
            <a:r>
              <a:rPr lang="en-US" sz="2600" dirty="0" err="1"/>
              <a:t>sPHENIX</a:t>
            </a:r>
            <a:r>
              <a:rPr lang="en-US" sz="2600" dirty="0"/>
              <a:t> uptime ⟶ 96 billion events, </a:t>
            </a:r>
            <a:r>
              <a:rPr lang="en-US" sz="2600" dirty="0">
                <a:solidFill>
                  <a:srgbClr val="000000"/>
                </a:solidFill>
              </a:rPr>
              <a:t>1.6 Mbyte/event </a:t>
            </a:r>
            <a:r>
              <a:rPr lang="en-US" sz="2600" dirty="0">
                <a:solidFill>
                  <a:srgbClr val="000000"/>
                </a:solidFill>
                <a:sym typeface="Wingdings" panose="05000000000000000000" pitchFamily="2" charset="2"/>
              </a:rPr>
              <a:t> 143PB</a:t>
            </a:r>
            <a:endParaRPr lang="en-US" sz="2600" dirty="0"/>
          </a:p>
          <a:p>
            <a:pPr lvl="1"/>
            <a:r>
              <a:rPr lang="en-US" sz="2600" dirty="0"/>
              <a:t>Run 3 and 5: </a:t>
            </a:r>
            <a:r>
              <a:rPr lang="en-US" sz="2600" dirty="0" err="1"/>
              <a:t>Au+Au</a:t>
            </a:r>
            <a:r>
              <a:rPr lang="en-US" sz="2600" dirty="0"/>
              <a:t>: 22 weeks ⋅ 60% RHIC uptime ⋅ 80% </a:t>
            </a:r>
            <a:r>
              <a:rPr lang="en-US" sz="2600" dirty="0" err="1"/>
              <a:t>sPHENIX</a:t>
            </a:r>
            <a:r>
              <a:rPr lang="en-US" sz="2600" dirty="0"/>
              <a:t> uptime ⟶ 96 billion events, </a:t>
            </a:r>
            <a:r>
              <a:rPr lang="en-US" sz="2600" dirty="0">
                <a:solidFill>
                  <a:srgbClr val="000000"/>
                </a:solidFill>
              </a:rPr>
              <a:t>1.6 Mbyte/event </a:t>
            </a:r>
            <a:r>
              <a:rPr lang="en-US" sz="2600" dirty="0">
                <a:solidFill>
                  <a:srgbClr val="000000"/>
                </a:solidFill>
                <a:sym typeface="Wingdings" panose="05000000000000000000" pitchFamily="2" charset="2"/>
              </a:rPr>
              <a:t> 143PB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r>
              <a:rPr lang="en-US" sz="3300" dirty="0">
                <a:solidFill>
                  <a:srgbClr val="000000"/>
                </a:solidFill>
              </a:rPr>
              <a:t>The DAQ system is designed for a sustained event rate of 15kHz</a:t>
            </a:r>
          </a:p>
          <a:p>
            <a:r>
              <a:rPr lang="en-US" sz="3300" dirty="0">
                <a:solidFill>
                  <a:srgbClr val="000000"/>
                </a:solidFill>
              </a:rPr>
              <a:t>We cannot “trade” smaller event sizes for higher rates. </a:t>
            </a:r>
          </a:p>
          <a:p>
            <a:r>
              <a:rPr lang="en-US" sz="3300" dirty="0">
                <a:solidFill>
                  <a:srgbClr val="000000"/>
                </a:solidFill>
              </a:rPr>
              <a:t>The new detectors (TPC, MVTX) will not have the ultimate data reduction factors until at least Year-4 (based on ALICE and others’ experience), with </a:t>
            </a:r>
            <a:r>
              <a:rPr lang="en-US" sz="3300" dirty="0" err="1">
                <a:solidFill>
                  <a:srgbClr val="000000"/>
                </a:solidFill>
              </a:rPr>
              <a:t>lzo</a:t>
            </a:r>
            <a:r>
              <a:rPr lang="en-US" sz="3300" dirty="0">
                <a:solidFill>
                  <a:srgbClr val="000000"/>
                </a:solidFill>
              </a:rPr>
              <a:t> compression in </a:t>
            </a:r>
            <a:r>
              <a:rPr lang="en-US" sz="3300" dirty="0" err="1">
                <a:solidFill>
                  <a:srgbClr val="000000"/>
                </a:solidFill>
              </a:rPr>
              <a:t>daq</a:t>
            </a:r>
            <a:r>
              <a:rPr lang="en-US" sz="3300" dirty="0">
                <a:solidFill>
                  <a:srgbClr val="000000"/>
                </a:solidFill>
              </a:rPr>
              <a:t> only minor change in data volume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A9490-4031-3F43-AD0F-9D19DFAE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75EA1B-06BA-2949-AEFA-B78FBF1DF0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1A061-A852-9948-836B-43F9FC199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649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E2B77-FF65-422C-8A4D-CB0CAFB1E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168E8-3C0A-4ED9-967F-8B1694377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92" y="1690688"/>
            <a:ext cx="10884408" cy="50965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Nothing in online requires the assembling of </a:t>
            </a:r>
            <a:r>
              <a:rPr lang="en-US" b="1" dirty="0"/>
              <a:t>all</a:t>
            </a:r>
            <a:r>
              <a:rPr lang="en-US" dirty="0"/>
              <a:t> events (we do not employ level2 triggers, all events selected by our level1 triggers are recorded)</a:t>
            </a:r>
          </a:p>
          <a:p>
            <a:r>
              <a:rPr lang="en-US" dirty="0"/>
              <a:t>Moving the event builder to the offline world makes it a lot simpler</a:t>
            </a:r>
          </a:p>
          <a:p>
            <a:pPr lvl="1"/>
            <a:r>
              <a:rPr lang="en-US" dirty="0"/>
              <a:t>The offline event builder does not have to keep up with peak rates</a:t>
            </a:r>
          </a:p>
          <a:p>
            <a:pPr lvl="1"/>
            <a:r>
              <a:rPr lang="en-US" dirty="0"/>
              <a:t>In offline we have many more </a:t>
            </a:r>
            <a:r>
              <a:rPr lang="en-US" dirty="0" err="1"/>
              <a:t>cpus</a:t>
            </a:r>
            <a:r>
              <a:rPr lang="en-US" dirty="0"/>
              <a:t> at our disposal</a:t>
            </a:r>
          </a:p>
          <a:p>
            <a:pPr lvl="1"/>
            <a:r>
              <a:rPr lang="en-US" dirty="0"/>
              <a:t>Crashes can be easily debugged</a:t>
            </a:r>
          </a:p>
          <a:p>
            <a:pPr lvl="1"/>
            <a:r>
              <a:rPr lang="en-US" dirty="0"/>
              <a:t>No loss of data due to event builder issues</a:t>
            </a:r>
          </a:p>
          <a:p>
            <a:pPr lvl="1"/>
            <a:r>
              <a:rPr lang="en-US" dirty="0"/>
              <a:t>Subevents are ordered in raw data files</a:t>
            </a:r>
          </a:p>
          <a:p>
            <a:r>
              <a:rPr lang="en-US" dirty="0"/>
              <a:t>Disadvantage: Need to deal with ~60 input files in data reconstruction</a:t>
            </a:r>
          </a:p>
          <a:p>
            <a:r>
              <a:rPr lang="en-US" dirty="0"/>
              <a:t>Still need to build a fraction of the events for monitoring purposes</a:t>
            </a:r>
          </a:p>
          <a:p>
            <a:r>
              <a:rPr lang="en-US" dirty="0"/>
              <a:t>Combining triggered with streamed readout is going to be fun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32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5">
            <a:extLst>
              <a:ext uri="{FF2B5EF4-FFF2-40B4-BE49-F238E27FC236}">
                <a16:creationId xmlns:a16="http://schemas.microsoft.com/office/drawing/2014/main" id="{EE95FD2B-2B0E-4D41-8CAA-0B26F1407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FD25C20-00B5-4820-A712-4A814C63BCD4}" type="slidenum">
              <a:rPr lang="en-US" altLang="en-US" sz="1600"/>
              <a:pPr eaLnBrk="1" hangingPunct="1"/>
              <a:t>18</a:t>
            </a:fld>
            <a:endParaRPr lang="en-US" altLang="en-US" sz="1600"/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8290284E-B860-4188-A204-4E9ECD7B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6200"/>
            <a:ext cx="10363200" cy="736600"/>
          </a:xfrm>
        </p:spPr>
        <p:txBody>
          <a:bodyPr/>
          <a:lstStyle/>
          <a:p>
            <a:r>
              <a:rPr lang="en-US" altLang="en-US"/>
              <a:t>Reconstruction + analysis flow</a:t>
            </a:r>
          </a:p>
        </p:txBody>
      </p:sp>
      <p:sp>
        <p:nvSpPr>
          <p:cNvPr id="66580" name="Line 20">
            <a:extLst>
              <a:ext uri="{FF2B5EF4-FFF2-40B4-BE49-F238E27FC236}">
                <a16:creationId xmlns:a16="http://schemas.microsoft.com/office/drawing/2014/main" id="{D348C14D-09E1-46AA-832E-8AB7FF1C7F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9034" y="1849967"/>
            <a:ext cx="3456517" cy="1348317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84" name="Line 24">
            <a:extLst>
              <a:ext uri="{FF2B5EF4-FFF2-40B4-BE49-F238E27FC236}">
                <a16:creationId xmlns:a16="http://schemas.microsoft.com/office/drawing/2014/main" id="{AAF59136-D75A-48CF-B38A-6E8658B46F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44834" y="3308351"/>
            <a:ext cx="1843617" cy="130386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85" name="Text Box 25">
            <a:extLst>
              <a:ext uri="{FF2B5EF4-FFF2-40B4-BE49-F238E27FC236}">
                <a16:creationId xmlns:a16="http://schemas.microsoft.com/office/drawing/2014/main" id="{1AE78A6F-EF6B-40E0-B76D-D91F56FCF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1" y="4419601"/>
            <a:ext cx="1946367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Calibri" charset="0"/>
                <a:ea typeface="MS PGothic" charset="0"/>
                <a:cs typeface="MS PGothic" charset="0"/>
              </a:rPr>
              <a:t>Conditions DB</a:t>
            </a:r>
          </a:p>
        </p:txBody>
      </p:sp>
      <p:sp>
        <p:nvSpPr>
          <p:cNvPr id="66586" name="Text Box 26">
            <a:extLst>
              <a:ext uri="{FF2B5EF4-FFF2-40B4-BE49-F238E27FC236}">
                <a16:creationId xmlns:a16="http://schemas.microsoft.com/office/drawing/2014/main" id="{0FADA687-FF86-4C5E-9005-D1EA0D366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1" y="5588001"/>
            <a:ext cx="246112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Calibri" charset="0"/>
                <a:ea typeface="MS PGothic" charset="0"/>
                <a:cs typeface="MS PGothic" charset="0"/>
              </a:rPr>
              <a:t>Online monitoring</a:t>
            </a:r>
          </a:p>
        </p:txBody>
      </p:sp>
      <p:sp>
        <p:nvSpPr>
          <p:cNvPr id="66587" name="Line 27">
            <a:extLst>
              <a:ext uri="{FF2B5EF4-FFF2-40B4-BE49-F238E27FC236}">
                <a16:creationId xmlns:a16="http://schemas.microsoft.com/office/drawing/2014/main" id="{5F3A12F1-5F0A-42A5-BDC7-51E7DBB7D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0" y="2235200"/>
            <a:ext cx="0" cy="33210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88" name="Line 28">
            <a:extLst>
              <a:ext uri="{FF2B5EF4-FFF2-40B4-BE49-F238E27FC236}">
                <a16:creationId xmlns:a16="http://schemas.microsoft.com/office/drawing/2014/main" id="{67898A68-46A3-4B6B-97D5-2CA91293EB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17234" y="4978401"/>
            <a:ext cx="6351" cy="56303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89" name="Line 29">
            <a:extLst>
              <a:ext uri="{FF2B5EF4-FFF2-40B4-BE49-F238E27FC236}">
                <a16:creationId xmlns:a16="http://schemas.microsoft.com/office/drawing/2014/main" id="{F3657F2C-2BC3-41A8-A5B9-C0E7875A0E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17234" y="3473451"/>
            <a:ext cx="6351" cy="920749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90" name="Line 30">
            <a:extLst>
              <a:ext uri="{FF2B5EF4-FFF2-40B4-BE49-F238E27FC236}">
                <a16:creationId xmlns:a16="http://schemas.microsoft.com/office/drawing/2014/main" id="{85A26BE7-465F-4A63-A0D8-89E632708B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84034" y="4667252"/>
            <a:ext cx="1564217" cy="4233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91" name="Text Box 31">
            <a:extLst>
              <a:ext uri="{FF2B5EF4-FFF2-40B4-BE49-F238E27FC236}">
                <a16:creationId xmlns:a16="http://schemas.microsoft.com/office/drawing/2014/main" id="{3118631F-0041-4F13-9D53-B2FFAE161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568" y="4417485"/>
            <a:ext cx="2008435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Calibri" charset="0"/>
                <a:ea typeface="MS PGothic" charset="0"/>
                <a:cs typeface="MS PGothic" charset="0"/>
              </a:rPr>
              <a:t>reconstruction</a:t>
            </a:r>
          </a:p>
        </p:txBody>
      </p:sp>
      <p:sp>
        <p:nvSpPr>
          <p:cNvPr id="66592" name="Line 32">
            <a:extLst>
              <a:ext uri="{FF2B5EF4-FFF2-40B4-BE49-F238E27FC236}">
                <a16:creationId xmlns:a16="http://schemas.microsoft.com/office/drawing/2014/main" id="{E8F922F6-BAFE-4F63-BED6-A99FDFBA19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93368" y="3611034"/>
            <a:ext cx="4233" cy="7937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94" name="Text Box 34">
            <a:extLst>
              <a:ext uri="{FF2B5EF4-FFF2-40B4-BE49-F238E27FC236}">
                <a16:creationId xmlns:a16="http://schemas.microsoft.com/office/drawing/2014/main" id="{2AD74ED5-AE5D-42E0-BCC2-A1E53D0A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1" y="2971801"/>
            <a:ext cx="2346155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Calibri" charset="0"/>
                <a:ea typeface="MS PGothic" charset="0"/>
                <a:cs typeface="MS PGothic" charset="0"/>
              </a:rPr>
              <a:t>Calibration + Q/A</a:t>
            </a:r>
          </a:p>
        </p:txBody>
      </p:sp>
      <p:sp>
        <p:nvSpPr>
          <p:cNvPr id="66595" name="Line 35">
            <a:extLst>
              <a:ext uri="{FF2B5EF4-FFF2-40B4-BE49-F238E27FC236}">
                <a16:creationId xmlns:a16="http://schemas.microsoft.com/office/drawing/2014/main" id="{6516F728-7E8A-4896-91FB-4268BDEC5E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9718" y="3221567"/>
            <a:ext cx="1352549" cy="21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96" name="Line 36">
            <a:extLst>
              <a:ext uri="{FF2B5EF4-FFF2-40B4-BE49-F238E27FC236}">
                <a16:creationId xmlns:a16="http://schemas.microsoft.com/office/drawing/2014/main" id="{5B593992-F582-4989-948D-D98B4DDEAD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9617" y="1890185"/>
            <a:ext cx="660400" cy="986367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98" name="Text Box 38">
            <a:extLst>
              <a:ext uri="{FF2B5EF4-FFF2-40B4-BE49-F238E27FC236}">
                <a16:creationId xmlns:a16="http://schemas.microsoft.com/office/drawing/2014/main" id="{8D8CB6ED-5635-4660-A0CF-272C33457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105400"/>
            <a:ext cx="4417812" cy="17334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33">
                <a:latin typeface="Calibri" charset="0"/>
                <a:ea typeface="MS PGothic" charset="0"/>
                <a:cs typeface="MS PGothic" charset="0"/>
              </a:rPr>
              <a:t>Raw data Disk cache size should be</a:t>
            </a:r>
          </a:p>
          <a:p>
            <a:pPr>
              <a:defRPr/>
            </a:pPr>
            <a:r>
              <a:rPr lang="en-US" sz="2133">
                <a:latin typeface="Calibri" charset="0"/>
                <a:ea typeface="MS PGothic" charset="0"/>
                <a:cs typeface="MS PGothic" charset="0"/>
              </a:rPr>
              <a:t>sufficiently large to buffer 2 weeks</a:t>
            </a:r>
          </a:p>
          <a:p>
            <a:pPr>
              <a:defRPr/>
            </a:pPr>
            <a:r>
              <a:rPr lang="en-US" sz="2133">
                <a:latin typeface="Calibri" charset="0"/>
                <a:ea typeface="MS PGothic" charset="0"/>
                <a:cs typeface="MS PGothic" charset="0"/>
              </a:rPr>
              <a:t>of data</a:t>
            </a:r>
          </a:p>
          <a:p>
            <a:pPr>
              <a:defRPr/>
            </a:pPr>
            <a:r>
              <a:rPr lang="en-US" sz="2133">
                <a:latin typeface="Calibri" charset="0"/>
                <a:ea typeface="MS PGothic" charset="0"/>
                <a:cs typeface="MS PGothic" charset="0"/>
              </a:rPr>
              <a:t>Reconstructed  data disk cache should</a:t>
            </a:r>
          </a:p>
          <a:p>
            <a:pPr>
              <a:defRPr/>
            </a:pPr>
            <a:r>
              <a:rPr lang="en-US" sz="2133">
                <a:latin typeface="Calibri" charset="0"/>
                <a:ea typeface="MS PGothic" charset="0"/>
                <a:cs typeface="MS PGothic" charset="0"/>
              </a:rPr>
              <a:t>ideally keep all reconstructed output</a:t>
            </a:r>
          </a:p>
        </p:txBody>
      </p:sp>
      <p:sp>
        <p:nvSpPr>
          <p:cNvPr id="66606" name="Text Box 46">
            <a:extLst>
              <a:ext uri="{FF2B5EF4-FFF2-40B4-BE49-F238E27FC236}">
                <a16:creationId xmlns:a16="http://schemas.microsoft.com/office/drawing/2014/main" id="{182AFE2C-4141-4ECF-B1C7-A5BC28E95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834" y="1316568"/>
            <a:ext cx="19613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MS PGothic" charset="0"/>
                <a:cs typeface="MS PGothic" charset="0"/>
              </a:rPr>
              <a:t>110 (175)Gb/s</a:t>
            </a:r>
          </a:p>
        </p:txBody>
      </p:sp>
      <p:grpSp>
        <p:nvGrpSpPr>
          <p:cNvPr id="19476" name="Group 52">
            <a:extLst>
              <a:ext uri="{FF2B5EF4-FFF2-40B4-BE49-F238E27FC236}">
                <a16:creationId xmlns:a16="http://schemas.microsoft.com/office/drawing/2014/main" id="{49CDFF10-5AA3-413D-9FD6-0C4E9AF68E50}"/>
              </a:ext>
            </a:extLst>
          </p:cNvPr>
          <p:cNvGrpSpPr>
            <a:grpSpLocks/>
          </p:cNvGrpSpPr>
          <p:nvPr/>
        </p:nvGrpSpPr>
        <p:grpSpPr bwMode="auto">
          <a:xfrm>
            <a:off x="5092700" y="903817"/>
            <a:ext cx="6096000" cy="1479549"/>
            <a:chOff x="2406" y="427"/>
            <a:chExt cx="2880" cy="699"/>
          </a:xfrm>
        </p:grpSpPr>
        <p:sp>
          <p:nvSpPr>
            <p:cNvPr id="66568" name="Rectangle 8">
              <a:extLst>
                <a:ext uri="{FF2B5EF4-FFF2-40B4-BE49-F238E27FC236}">
                  <a16:creationId xmlns:a16="http://schemas.microsoft.com/office/drawing/2014/main" id="{EABCBADB-C0A6-44E1-823F-329AB46AE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6" y="550"/>
              <a:ext cx="2880" cy="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latin typeface="Calibri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66579" name="Text Box 19">
              <a:extLst>
                <a:ext uri="{FF2B5EF4-FFF2-40B4-BE49-F238E27FC236}">
                  <a16:creationId xmlns:a16="http://schemas.microsoft.com/office/drawing/2014/main" id="{3625331A-7759-46E0-9C42-5054FF80CC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9" y="427"/>
              <a:ext cx="368" cy="21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latin typeface="Calibri" charset="0"/>
                  <a:ea typeface="MS PGothic" charset="0"/>
                  <a:cs typeface="MS PGothic" charset="0"/>
                </a:rPr>
                <a:t>Hpss</a:t>
              </a:r>
            </a:p>
          </p:txBody>
        </p:sp>
        <p:grpSp>
          <p:nvGrpSpPr>
            <p:cNvPr id="19492" name="Group 51">
              <a:extLst>
                <a:ext uri="{FF2B5EF4-FFF2-40B4-BE49-F238E27FC236}">
                  <a16:creationId xmlns:a16="http://schemas.microsoft.com/office/drawing/2014/main" id="{B5E6D913-D5C0-45B9-86CF-6627BA74C6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9" y="595"/>
              <a:ext cx="2635" cy="451"/>
              <a:chOff x="2529" y="595"/>
              <a:chExt cx="2635" cy="451"/>
            </a:xfrm>
          </p:grpSpPr>
          <p:sp>
            <p:nvSpPr>
              <p:cNvPr id="66570" name="Text Box 10">
                <a:extLst>
                  <a:ext uri="{FF2B5EF4-FFF2-40B4-BE49-F238E27FC236}">
                    <a16:creationId xmlns:a16="http://schemas.microsoft.com/office/drawing/2014/main" id="{3C8EBACF-DC7F-420C-B281-5542328FED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9" y="595"/>
                <a:ext cx="724" cy="45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867">
                    <a:latin typeface="Calibri" charset="0"/>
                    <a:ea typeface="MS PGothic" charset="0"/>
                    <a:cs typeface="MS PGothic" charset="0"/>
                  </a:rPr>
                  <a:t>HPSS</a:t>
                </a:r>
              </a:p>
              <a:p>
                <a:pPr algn="ctr">
                  <a:defRPr/>
                </a:pPr>
                <a:r>
                  <a:rPr lang="en-US" sz="1867">
                    <a:latin typeface="Calibri" charset="0"/>
                    <a:ea typeface="MS PGothic" charset="0"/>
                    <a:cs typeface="MS PGothic" charset="0"/>
                  </a:rPr>
                  <a:t>disk cache</a:t>
                </a:r>
              </a:p>
              <a:p>
                <a:pPr algn="ctr">
                  <a:defRPr/>
                </a:pPr>
                <a:r>
                  <a:rPr lang="en-US" sz="1867">
                    <a:latin typeface="Calibri" charset="0"/>
                    <a:ea typeface="MS PGothic" charset="0"/>
                    <a:cs typeface="MS PGothic" charset="0"/>
                  </a:rPr>
                  <a:t>Raw</a:t>
                </a:r>
              </a:p>
            </p:txBody>
          </p:sp>
          <p:sp>
            <p:nvSpPr>
              <p:cNvPr id="66571" name="Text Box 11">
                <a:extLst>
                  <a:ext uri="{FF2B5EF4-FFF2-40B4-BE49-F238E27FC236}">
                    <a16:creationId xmlns:a16="http://schemas.microsoft.com/office/drawing/2014/main" id="{C889526D-62E4-4987-A207-D8A487E792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2" y="719"/>
                <a:ext cx="366" cy="21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latin typeface="Calibri" charset="0"/>
                    <a:ea typeface="MS PGothic" charset="0"/>
                    <a:cs typeface="MS PGothic" charset="0"/>
                  </a:rPr>
                  <a:t>Tape</a:t>
                </a:r>
              </a:p>
            </p:txBody>
          </p:sp>
          <p:grpSp>
            <p:nvGrpSpPr>
              <p:cNvPr id="19495" name="Group 48">
                <a:extLst>
                  <a:ext uri="{FF2B5EF4-FFF2-40B4-BE49-F238E27FC236}">
                    <a16:creationId xmlns:a16="http://schemas.microsoft.com/office/drawing/2014/main" id="{44B3E9B5-E21B-4873-A13E-30803976FB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7" y="780"/>
                <a:ext cx="281" cy="96"/>
                <a:chOff x="3328" y="790"/>
                <a:chExt cx="281" cy="96"/>
              </a:xfrm>
            </p:grpSpPr>
            <p:sp>
              <p:nvSpPr>
                <p:cNvPr id="66574" name="Line 14">
                  <a:extLst>
                    <a:ext uri="{FF2B5EF4-FFF2-40B4-BE49-F238E27FC236}">
                      <a16:creationId xmlns:a16="http://schemas.microsoft.com/office/drawing/2014/main" id="{92870CBA-B1A0-47A1-97E0-F7691DE3B5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28" y="790"/>
                  <a:ext cx="28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>
                    <a:latin typeface="Calibri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6575" name="Line 15">
                  <a:extLst>
                    <a:ext uri="{FF2B5EF4-FFF2-40B4-BE49-F238E27FC236}">
                      <a16:creationId xmlns:a16="http://schemas.microsoft.com/office/drawing/2014/main" id="{EA7DA1F5-9C7A-49CF-B8B8-42A552A42B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28" y="886"/>
                  <a:ext cx="28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>
                    <a:latin typeface="Calibri" charset="0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9496" name="Group 49">
                <a:extLst>
                  <a:ext uri="{FF2B5EF4-FFF2-40B4-BE49-F238E27FC236}">
                    <a16:creationId xmlns:a16="http://schemas.microsoft.com/office/drawing/2014/main" id="{9CC1252A-AB9B-4A47-9A5C-9E70F69B03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5" y="780"/>
                <a:ext cx="281" cy="96"/>
                <a:chOff x="4094" y="790"/>
                <a:chExt cx="281" cy="96"/>
              </a:xfrm>
            </p:grpSpPr>
            <p:sp>
              <p:nvSpPr>
                <p:cNvPr id="66577" name="Line 17">
                  <a:extLst>
                    <a:ext uri="{FF2B5EF4-FFF2-40B4-BE49-F238E27FC236}">
                      <a16:creationId xmlns:a16="http://schemas.microsoft.com/office/drawing/2014/main" id="{375CE7C0-78F6-4D1B-AB25-497EE1EF7D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790"/>
                  <a:ext cx="28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>
                    <a:latin typeface="Calibri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6578" name="Line 18">
                  <a:extLst>
                    <a:ext uri="{FF2B5EF4-FFF2-40B4-BE49-F238E27FC236}">
                      <a16:creationId xmlns:a16="http://schemas.microsoft.com/office/drawing/2014/main" id="{6614840B-96A9-432E-AFBB-24F0B366D8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886"/>
                  <a:ext cx="28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>
                    <a:latin typeface="Calibri" charset="0"/>
                    <a:ea typeface="MS PGothic" charset="0"/>
                    <a:cs typeface="MS PGothic" charset="0"/>
                  </a:endParaRPr>
                </a:p>
              </p:txBody>
            </p:sp>
          </p:grpSp>
          <p:sp>
            <p:nvSpPr>
              <p:cNvPr id="66607" name="Text Box 47">
                <a:extLst>
                  <a:ext uri="{FF2B5EF4-FFF2-40B4-BE49-F238E27FC236}">
                    <a16:creationId xmlns:a16="http://schemas.microsoft.com/office/drawing/2014/main" id="{3374A870-9EF6-4B46-9600-772F01C000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40" y="595"/>
                <a:ext cx="724" cy="45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867">
                    <a:latin typeface="Calibri" charset="0"/>
                    <a:ea typeface="MS PGothic" charset="0"/>
                    <a:cs typeface="MS PGothic" charset="0"/>
                  </a:rPr>
                  <a:t>HPSS</a:t>
                </a:r>
              </a:p>
              <a:p>
                <a:pPr algn="ctr">
                  <a:defRPr/>
                </a:pPr>
                <a:r>
                  <a:rPr lang="en-US" sz="1867">
                    <a:latin typeface="Calibri" charset="0"/>
                    <a:ea typeface="MS PGothic" charset="0"/>
                    <a:cs typeface="MS PGothic" charset="0"/>
                  </a:rPr>
                  <a:t>disk cache</a:t>
                </a:r>
              </a:p>
              <a:p>
                <a:pPr algn="ctr">
                  <a:defRPr/>
                </a:pPr>
                <a:r>
                  <a:rPr lang="en-US" sz="1867">
                    <a:latin typeface="Calibri" charset="0"/>
                    <a:ea typeface="MS PGothic" charset="0"/>
                    <a:cs typeface="MS PGothic" charset="0"/>
                  </a:rPr>
                  <a:t>DST</a:t>
                </a:r>
              </a:p>
            </p:txBody>
          </p:sp>
        </p:grpSp>
      </p:grpSp>
      <p:grpSp>
        <p:nvGrpSpPr>
          <p:cNvPr id="19477" name="Group 3">
            <a:extLst>
              <a:ext uri="{FF2B5EF4-FFF2-40B4-BE49-F238E27FC236}">
                <a16:creationId xmlns:a16="http://schemas.microsoft.com/office/drawing/2014/main" id="{191F5D96-46FE-4829-9352-88CF5D7AD927}"/>
              </a:ext>
            </a:extLst>
          </p:cNvPr>
          <p:cNvGrpSpPr>
            <a:grpSpLocks/>
          </p:cNvGrpSpPr>
          <p:nvPr/>
        </p:nvGrpSpPr>
        <p:grpSpPr bwMode="auto">
          <a:xfrm>
            <a:off x="486834" y="1369486"/>
            <a:ext cx="4891617" cy="831850"/>
            <a:chOff x="230" y="647"/>
            <a:chExt cx="2311" cy="393"/>
          </a:xfrm>
        </p:grpSpPr>
        <p:sp>
          <p:nvSpPr>
            <p:cNvPr id="66564" name="Line 4">
              <a:extLst>
                <a:ext uri="{FF2B5EF4-FFF2-40B4-BE49-F238E27FC236}">
                  <a16:creationId xmlns:a16="http://schemas.microsoft.com/office/drawing/2014/main" id="{95EA2C9B-6BB5-4599-9232-3BA7541604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2" y="853"/>
              <a:ext cx="1799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latin typeface="Calibri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66565" name="Text Box 5">
              <a:extLst>
                <a:ext uri="{FF2B5EF4-FFF2-40B4-BE49-F238E27FC236}">
                  <a16:creationId xmlns:a16="http://schemas.microsoft.com/office/drawing/2014/main" id="{C47D223D-11E1-4F10-89F2-A96F07F7DD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" y="647"/>
              <a:ext cx="450" cy="3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latin typeface="Calibri" charset="0"/>
                  <a:ea typeface="MS PGothic" charset="0"/>
                  <a:cs typeface="MS PGothic" charset="0"/>
                </a:rPr>
                <a:t>Buffer</a:t>
              </a:r>
            </a:p>
            <a:p>
              <a:pPr>
                <a:defRPr/>
              </a:pPr>
              <a:r>
                <a:rPr lang="en-US" sz="2400">
                  <a:latin typeface="Calibri" charset="0"/>
                  <a:ea typeface="MS PGothic" charset="0"/>
                  <a:cs typeface="MS PGothic" charset="0"/>
                </a:rPr>
                <a:t>boxes</a:t>
              </a:r>
            </a:p>
          </p:txBody>
        </p:sp>
      </p:grpSp>
      <p:sp>
        <p:nvSpPr>
          <p:cNvPr id="66582" name="Line 22">
            <a:extLst>
              <a:ext uri="{FF2B5EF4-FFF2-40B4-BE49-F238E27FC236}">
                <a16:creationId xmlns:a16="http://schemas.microsoft.com/office/drawing/2014/main" id="{A0527614-FFB3-4CE2-ABE3-211550CFEE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3884" y="2214034"/>
            <a:ext cx="0" cy="5207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83" name="Text Box 23">
            <a:extLst>
              <a:ext uri="{FF2B5EF4-FFF2-40B4-BE49-F238E27FC236}">
                <a16:creationId xmlns:a16="http://schemas.microsoft.com/office/drawing/2014/main" id="{7E1EE5C6-EC40-4149-9850-71E695C29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385" y="2766485"/>
            <a:ext cx="2093971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Calibri" charset="0"/>
                <a:ea typeface="MS PGothic" charset="0"/>
                <a:cs typeface="MS PGothic" charset="0"/>
              </a:rPr>
              <a:t>Raw Disk cache</a:t>
            </a:r>
          </a:p>
          <a:p>
            <a:pPr>
              <a:defRPr/>
            </a:pPr>
            <a:r>
              <a:rPr lang="en-US" sz="2400">
                <a:latin typeface="Calibri" charset="0"/>
                <a:ea typeface="MS PGothic" charset="0"/>
                <a:cs typeface="MS PGothic" charset="0"/>
              </a:rPr>
              <a:t>20PB (2 weeks)</a:t>
            </a:r>
          </a:p>
        </p:txBody>
      </p:sp>
      <p:grpSp>
        <p:nvGrpSpPr>
          <p:cNvPr id="19480" name="Group 54">
            <a:extLst>
              <a:ext uri="{FF2B5EF4-FFF2-40B4-BE49-F238E27FC236}">
                <a16:creationId xmlns:a16="http://schemas.microsoft.com/office/drawing/2014/main" id="{C75983D8-3B2F-4DB1-A3F2-45B77B288D40}"/>
              </a:ext>
            </a:extLst>
          </p:cNvPr>
          <p:cNvGrpSpPr>
            <a:grpSpLocks/>
          </p:cNvGrpSpPr>
          <p:nvPr/>
        </p:nvGrpSpPr>
        <p:grpSpPr bwMode="auto">
          <a:xfrm>
            <a:off x="9584266" y="3304115"/>
            <a:ext cx="1189567" cy="1540932"/>
            <a:chOff x="4528" y="1729"/>
            <a:chExt cx="562" cy="728"/>
          </a:xfrm>
        </p:grpSpPr>
        <p:sp>
          <p:nvSpPr>
            <p:cNvPr id="66597" name="Line 37">
              <a:extLst>
                <a:ext uri="{FF2B5EF4-FFF2-40B4-BE49-F238E27FC236}">
                  <a16:creationId xmlns:a16="http://schemas.microsoft.com/office/drawing/2014/main" id="{FE7AEA77-4DAD-43CF-8B26-1B5541267C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9" y="1729"/>
              <a:ext cx="0" cy="2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latin typeface="Calibri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66600" name="Text Box 40">
              <a:extLst>
                <a:ext uri="{FF2B5EF4-FFF2-40B4-BE49-F238E27FC236}">
                  <a16:creationId xmlns:a16="http://schemas.microsoft.com/office/drawing/2014/main" id="{282328A1-2B7A-4349-879D-DB6FE9814C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8" y="2064"/>
              <a:ext cx="562" cy="3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>
                  <a:latin typeface="Calibri" charset="0"/>
                  <a:ea typeface="MS PGothic" charset="0"/>
                  <a:cs typeface="MS PGothic" charset="0"/>
                </a:rPr>
                <a:t>Analysis</a:t>
              </a:r>
            </a:p>
            <a:p>
              <a:pPr algn="ctr">
                <a:defRPr/>
              </a:pPr>
              <a:r>
                <a:rPr lang="en-US" sz="2400">
                  <a:latin typeface="Calibri" charset="0"/>
                  <a:ea typeface="MS PGothic" charset="0"/>
                  <a:cs typeface="MS PGothic" charset="0"/>
                </a:rPr>
                <a:t>Taxi</a:t>
              </a:r>
            </a:p>
          </p:txBody>
        </p:sp>
      </p:grpSp>
      <p:grpSp>
        <p:nvGrpSpPr>
          <p:cNvPr id="19481" name="Group 53">
            <a:extLst>
              <a:ext uri="{FF2B5EF4-FFF2-40B4-BE49-F238E27FC236}">
                <a16:creationId xmlns:a16="http://schemas.microsoft.com/office/drawing/2014/main" id="{5BFB6306-ECF1-4530-BF28-F4DA68DB24CC}"/>
              </a:ext>
            </a:extLst>
          </p:cNvPr>
          <p:cNvGrpSpPr>
            <a:grpSpLocks/>
          </p:cNvGrpSpPr>
          <p:nvPr/>
        </p:nvGrpSpPr>
        <p:grpSpPr bwMode="auto">
          <a:xfrm>
            <a:off x="9124950" y="2220384"/>
            <a:ext cx="2040466" cy="1007532"/>
            <a:chOff x="4311" y="1049"/>
            <a:chExt cx="964" cy="476"/>
          </a:xfrm>
        </p:grpSpPr>
        <p:sp>
          <p:nvSpPr>
            <p:cNvPr id="66602" name="Text Box 42">
              <a:extLst>
                <a:ext uri="{FF2B5EF4-FFF2-40B4-BE49-F238E27FC236}">
                  <a16:creationId xmlns:a16="http://schemas.microsoft.com/office/drawing/2014/main" id="{669F42A1-8C0D-4AD2-B093-3C1F0576AB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1" y="1307"/>
              <a:ext cx="964" cy="2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latin typeface="Calibri" charset="0"/>
                  <a:ea typeface="MS PGothic" charset="0"/>
                  <a:cs typeface="MS PGothic" charset="0"/>
                </a:rPr>
                <a:t>DST Disk cache</a:t>
              </a:r>
            </a:p>
          </p:txBody>
        </p:sp>
        <p:grpSp>
          <p:nvGrpSpPr>
            <p:cNvPr id="19483" name="Group 43">
              <a:extLst>
                <a:ext uri="{FF2B5EF4-FFF2-40B4-BE49-F238E27FC236}">
                  <a16:creationId xmlns:a16="http://schemas.microsoft.com/office/drawing/2014/main" id="{2C90597C-4F95-4E53-A6ED-4704C125C2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7" y="1049"/>
              <a:ext cx="142" cy="247"/>
              <a:chOff x="4729" y="1049"/>
              <a:chExt cx="142" cy="247"/>
            </a:xfrm>
          </p:grpSpPr>
          <p:sp>
            <p:nvSpPr>
              <p:cNvPr id="66604" name="Line 44">
                <a:extLst>
                  <a:ext uri="{FF2B5EF4-FFF2-40B4-BE49-F238E27FC236}">
                    <a16:creationId xmlns:a16="http://schemas.microsoft.com/office/drawing/2014/main" id="{B8A5C649-F0E8-46F6-8F9C-8F5C03BE7A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1" y="1049"/>
                <a:ext cx="0" cy="24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Calibri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6605" name="Line 45">
                <a:extLst>
                  <a:ext uri="{FF2B5EF4-FFF2-40B4-BE49-F238E27FC236}">
                    <a16:creationId xmlns:a16="http://schemas.microsoft.com/office/drawing/2014/main" id="{29C50E3B-6D9F-4765-99F9-07BD2B4F1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9" y="1050"/>
                <a:ext cx="0" cy="24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Calibri" charset="0"/>
                  <a:ea typeface="MS PGothic" charset="0"/>
                  <a:cs typeface="MS PGothic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4D9071-7909-4742-827A-36025101DF2E}"/>
              </a:ext>
            </a:extLst>
          </p:cNvPr>
          <p:cNvSpPr txBox="1"/>
          <p:nvPr/>
        </p:nvSpPr>
        <p:spPr>
          <a:xfrm>
            <a:off x="3845094" y="5115465"/>
            <a:ext cx="3090894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Current estimate: 90000 cores to keep up with incoming data: every second is 6000 cores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B21D5-D067-4FDA-B2B9-ADF139171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368" y="5701957"/>
            <a:ext cx="695418" cy="69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10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618E72B-3749-4D2A-9578-2D1556598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7225" y="0"/>
            <a:ext cx="8054975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The Analysis Taxi, mother of all trains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3EF4C74C-E981-4353-BB93-57C9981D7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895601"/>
            <a:ext cx="3429000" cy="36623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Fully automatized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Modules running over same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dataset are combined to save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resources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Provides immediate access to all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PHENIX datasets since Run3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Turnaround time typically hours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Vastly improves PHENIX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analysis productivity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Relieves users from managing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thousands of condor jobs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Keeps records for analysis “paper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trail”</a:t>
            </a:r>
          </a:p>
        </p:txBody>
      </p:sp>
      <p:sp>
        <p:nvSpPr>
          <p:cNvPr id="11268" name="AutoShape 4">
            <a:extLst>
              <a:ext uri="{FF2B5EF4-FFF2-40B4-BE49-F238E27FC236}">
                <a16:creationId xmlns:a16="http://schemas.microsoft.com/office/drawing/2014/main" id="{A67FAA46-CBE9-4A45-819E-89408EACF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0" y="1565275"/>
            <a:ext cx="914400" cy="990600"/>
          </a:xfrm>
          <a:prstGeom prst="flowChartMagneticDisk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gpfs</a:t>
            </a:r>
          </a:p>
        </p:txBody>
      </p:sp>
      <p:sp>
        <p:nvSpPr>
          <p:cNvPr id="11269" name="Line 5">
            <a:extLst>
              <a:ext uri="{FF2B5EF4-FFF2-40B4-BE49-F238E27FC236}">
                <a16:creationId xmlns:a16="http://schemas.microsoft.com/office/drawing/2014/main" id="{F4F35C8A-9537-4AD7-AD22-29368E700B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2362200"/>
            <a:ext cx="114300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7D1AB673-24B6-4026-B5F6-F1AC07125C93}"/>
              </a:ext>
            </a:extLst>
          </p:cNvPr>
          <p:cNvSpPr txBox="1">
            <a:spLocks noChangeArrowheads="1"/>
          </p:cNvSpPr>
          <p:nvPr/>
        </p:nvSpPr>
        <p:spPr bwMode="auto">
          <a:xfrm rot="17321354">
            <a:off x="2981325" y="3343275"/>
            <a:ext cx="1657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Submit analysis jobs</a:t>
            </a:r>
          </a:p>
        </p:txBody>
      </p:sp>
      <p:grpSp>
        <p:nvGrpSpPr>
          <p:cNvPr id="11271" name="Group 7">
            <a:extLst>
              <a:ext uri="{FF2B5EF4-FFF2-40B4-BE49-F238E27FC236}">
                <a16:creationId xmlns:a16="http://schemas.microsoft.com/office/drawing/2014/main" id="{87C6FD8A-70B4-4BA8-A99F-7515DAC6ABF9}"/>
              </a:ext>
            </a:extLst>
          </p:cNvPr>
          <p:cNvGrpSpPr>
            <a:grpSpLocks/>
          </p:cNvGrpSpPr>
          <p:nvPr/>
        </p:nvGrpSpPr>
        <p:grpSpPr bwMode="auto">
          <a:xfrm>
            <a:off x="4381500" y="1600200"/>
            <a:ext cx="1981200" cy="1066800"/>
            <a:chOff x="2016" y="1008"/>
            <a:chExt cx="1248" cy="672"/>
          </a:xfrm>
        </p:grpSpPr>
        <p:sp>
          <p:nvSpPr>
            <p:cNvPr id="11272" name="Oval 8">
              <a:extLst>
                <a:ext uri="{FF2B5EF4-FFF2-40B4-BE49-F238E27FC236}">
                  <a16:creationId xmlns:a16="http://schemas.microsoft.com/office/drawing/2014/main" id="{CCC47537-CFC7-4DD3-9BDB-94E1E1DA5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008"/>
              <a:ext cx="1248" cy="67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73" name="Text Box 9">
              <a:extLst>
                <a:ext uri="{FF2B5EF4-FFF2-40B4-BE49-F238E27FC236}">
                  <a16:creationId xmlns:a16="http://schemas.microsoft.com/office/drawing/2014/main" id="{E22D4B53-5A67-4670-939D-87DE888E15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1" y="1181"/>
              <a:ext cx="97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15000 condor slots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@rcf</a:t>
              </a:r>
            </a:p>
          </p:txBody>
        </p:sp>
      </p:grpSp>
      <p:sp>
        <p:nvSpPr>
          <p:cNvPr id="11274" name="AutoShape 10">
            <a:extLst>
              <a:ext uri="{FF2B5EF4-FFF2-40B4-BE49-F238E27FC236}">
                <a16:creationId xmlns:a16="http://schemas.microsoft.com/office/drawing/2014/main" id="{5F420E57-A546-469E-9F6C-5C57D49A3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303713"/>
            <a:ext cx="2209800" cy="1905000"/>
          </a:xfrm>
          <a:prstGeom prst="flowChartMagneticDisk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8PB dCache system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datasets since Run3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available online</a:t>
            </a:r>
          </a:p>
        </p:txBody>
      </p:sp>
      <p:sp>
        <p:nvSpPr>
          <p:cNvPr id="11275" name="AutoShape 11">
            <a:extLst>
              <a:ext uri="{FF2B5EF4-FFF2-40B4-BE49-F238E27FC236}">
                <a16:creationId xmlns:a16="http://schemas.microsoft.com/office/drawing/2014/main" id="{D3F880BE-5BAA-4EA7-A24B-8D3C516E8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4" y="2722563"/>
            <a:ext cx="485775" cy="1524000"/>
          </a:xfrm>
          <a:prstGeom prst="upArrow">
            <a:avLst>
              <a:gd name="adj1" fmla="val 50000"/>
              <a:gd name="adj2" fmla="val 7843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6" name="Line 12">
            <a:extLst>
              <a:ext uri="{FF2B5EF4-FFF2-40B4-BE49-F238E27FC236}">
                <a16:creationId xmlns:a16="http://schemas.microsoft.com/office/drawing/2014/main" id="{7FBFC09B-D990-4788-876A-F786F243E5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3350" y="2060575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277" name="Group 13">
            <a:extLst>
              <a:ext uri="{FF2B5EF4-FFF2-40B4-BE49-F238E27FC236}">
                <a16:creationId xmlns:a16="http://schemas.microsoft.com/office/drawing/2014/main" id="{5BEEA4EE-09FA-4A5C-9375-78F5BA018AA7}"/>
              </a:ext>
            </a:extLst>
          </p:cNvPr>
          <p:cNvGrpSpPr>
            <a:grpSpLocks/>
          </p:cNvGrpSpPr>
          <p:nvPr/>
        </p:nvGrpSpPr>
        <p:grpSpPr bwMode="auto">
          <a:xfrm>
            <a:off x="1927225" y="1181100"/>
            <a:ext cx="1335088" cy="5143500"/>
            <a:chOff x="254" y="744"/>
            <a:chExt cx="841" cy="3240"/>
          </a:xfrm>
        </p:grpSpPr>
        <p:grpSp>
          <p:nvGrpSpPr>
            <p:cNvPr id="11278" name="Group 14">
              <a:extLst>
                <a:ext uri="{FF2B5EF4-FFF2-40B4-BE49-F238E27FC236}">
                  <a16:creationId xmlns:a16="http://schemas.microsoft.com/office/drawing/2014/main" id="{3B272995-34A4-4DF2-98B6-C70320D3D5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" y="744"/>
              <a:ext cx="841" cy="768"/>
              <a:chOff x="255" y="1344"/>
              <a:chExt cx="841" cy="768"/>
            </a:xfrm>
          </p:grpSpPr>
          <p:sp>
            <p:nvSpPr>
              <p:cNvPr id="11279" name="Text Box 15">
                <a:extLst>
                  <a:ext uri="{FF2B5EF4-FFF2-40B4-BE49-F238E27FC236}">
                    <a16:creationId xmlns:a16="http://schemas.microsoft.com/office/drawing/2014/main" id="{577B14B1-301A-4B5D-9057-A5116FC1D5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5" y="1431"/>
                <a:ext cx="841" cy="6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User Input: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library source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root macro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output directory</a:t>
                </a:r>
              </a:p>
            </p:txBody>
          </p:sp>
          <p:sp>
            <p:nvSpPr>
              <p:cNvPr id="11280" name="AutoShape 16">
                <a:extLst>
                  <a:ext uri="{FF2B5EF4-FFF2-40B4-BE49-F238E27FC236}">
                    <a16:creationId xmlns:a16="http://schemas.microsoft.com/office/drawing/2014/main" id="{BCD2FCD1-6B67-410D-B437-25CD86F3C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1344"/>
                <a:ext cx="816" cy="768"/>
              </a:xfrm>
              <a:prstGeom prst="flowChartAlternateProcess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281" name="Group 17">
              <a:extLst>
                <a:ext uri="{FF2B5EF4-FFF2-40B4-BE49-F238E27FC236}">
                  <a16:creationId xmlns:a16="http://schemas.microsoft.com/office/drawing/2014/main" id="{B32F55BB-437B-4FD7-8A4D-500DBF30FC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" y="2268"/>
              <a:ext cx="744" cy="288"/>
              <a:chOff x="360" y="1776"/>
              <a:chExt cx="744" cy="288"/>
            </a:xfrm>
          </p:grpSpPr>
          <p:sp>
            <p:nvSpPr>
              <p:cNvPr id="11282" name="Text Box 18">
                <a:extLst>
                  <a:ext uri="{FF2B5EF4-FFF2-40B4-BE49-F238E27FC236}">
                    <a16:creationId xmlns:a16="http://schemas.microsoft.com/office/drawing/2014/main" id="{3EC6A54A-CBD4-4471-98B1-666794C2DD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4" y="1824"/>
                <a:ext cx="655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Web signup</a:t>
                </a:r>
              </a:p>
            </p:txBody>
          </p:sp>
          <p:sp>
            <p:nvSpPr>
              <p:cNvPr id="11283" name="AutoShape 19">
                <a:extLst>
                  <a:ext uri="{FF2B5EF4-FFF2-40B4-BE49-F238E27FC236}">
                    <a16:creationId xmlns:a16="http://schemas.microsoft.com/office/drawing/2014/main" id="{98F55752-09E8-4B43-849F-E59183035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" y="1776"/>
                <a:ext cx="744" cy="288"/>
              </a:xfrm>
              <a:prstGeom prst="flowChartAlternateProcess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284" name="Group 20">
              <a:extLst>
                <a:ext uri="{FF2B5EF4-FFF2-40B4-BE49-F238E27FC236}">
                  <a16:creationId xmlns:a16="http://schemas.microsoft.com/office/drawing/2014/main" id="{1E47395C-046F-46AD-9EA3-F86BCA1683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" y="3312"/>
              <a:ext cx="768" cy="672"/>
              <a:chOff x="677" y="2424"/>
              <a:chExt cx="768" cy="672"/>
            </a:xfrm>
          </p:grpSpPr>
          <p:sp>
            <p:nvSpPr>
              <p:cNvPr id="11285" name="Text Box 21">
                <a:extLst>
                  <a:ext uri="{FF2B5EF4-FFF2-40B4-BE49-F238E27FC236}">
                    <a16:creationId xmlns:a16="http://schemas.microsoft.com/office/drawing/2014/main" id="{7C25A695-150D-4FF0-AA90-F794FAA9CF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" y="2463"/>
                <a:ext cx="689" cy="6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GateKeeper: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Compilation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Tagging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Verification</a:t>
                </a:r>
              </a:p>
            </p:txBody>
          </p:sp>
          <p:sp>
            <p:nvSpPr>
              <p:cNvPr id="11286" name="AutoShape 22">
                <a:extLst>
                  <a:ext uri="{FF2B5EF4-FFF2-40B4-BE49-F238E27FC236}">
                    <a16:creationId xmlns:a16="http://schemas.microsoft.com/office/drawing/2014/main" id="{165FAB5A-3FD5-47B4-95C0-3A4660D02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" y="2424"/>
                <a:ext cx="768" cy="672"/>
              </a:xfrm>
              <a:prstGeom prst="flowChartAlternateProcess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287" name="Line 23">
              <a:extLst>
                <a:ext uri="{FF2B5EF4-FFF2-40B4-BE49-F238E27FC236}">
                  <a16:creationId xmlns:a16="http://schemas.microsoft.com/office/drawing/2014/main" id="{5FF1195B-81F2-4C6D-B66B-82DF8DEBCD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1" y="2622"/>
              <a:ext cx="0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88" name="Line 24">
              <a:extLst>
                <a:ext uri="{FF2B5EF4-FFF2-40B4-BE49-F238E27FC236}">
                  <a16:creationId xmlns:a16="http://schemas.microsoft.com/office/drawing/2014/main" id="{19F65DE1-6846-4AA1-B402-F5B75B2E85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1" y="1578"/>
              <a:ext cx="0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9688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7268-2F31-4FB1-8F48-EF1A80881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timeline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92215-F228-4B03-9C8B-B0A7ADB60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30" y="1241298"/>
            <a:ext cx="10142947" cy="56167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647412-F133-49C4-8B1C-391B028BD5CC}"/>
              </a:ext>
            </a:extLst>
          </p:cNvPr>
          <p:cNvGrpSpPr/>
          <p:nvPr/>
        </p:nvGrpSpPr>
        <p:grpSpPr>
          <a:xfrm>
            <a:off x="5273339" y="1587484"/>
            <a:ext cx="1055097" cy="1045988"/>
            <a:chOff x="5273339" y="1587484"/>
            <a:chExt cx="1055097" cy="104598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F97177D-3EFA-47F5-BC8E-6B495E141E78}"/>
                </a:ext>
              </a:extLst>
            </p:cNvPr>
            <p:cNvCxnSpPr/>
            <p:nvPr/>
          </p:nvCxnSpPr>
          <p:spPr>
            <a:xfrm>
              <a:off x="5800887" y="1956816"/>
              <a:ext cx="0" cy="676656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B05F73-0294-4E43-B96E-B52E910B80B7}"/>
                </a:ext>
              </a:extLst>
            </p:cNvPr>
            <p:cNvSpPr txBox="1"/>
            <p:nvPr/>
          </p:nvSpPr>
          <p:spPr>
            <a:xfrm>
              <a:off x="5273339" y="1587484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PD 2/3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4FED5F6-E569-4357-A0C5-BEE4C0665A22}"/>
              </a:ext>
            </a:extLst>
          </p:cNvPr>
          <p:cNvSpPr/>
          <p:nvPr/>
        </p:nvSpPr>
        <p:spPr>
          <a:xfrm>
            <a:off x="950976" y="1678529"/>
            <a:ext cx="432235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4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787F6-5FE3-4F01-A6A0-1DFBD10F0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EIC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D2B6B-2D5F-43F7-8EC5-CA98DE108047}"/>
              </a:ext>
            </a:extLst>
          </p:cNvPr>
          <p:cNvSpPr txBox="1"/>
          <p:nvPr/>
        </p:nvSpPr>
        <p:spPr>
          <a:xfrm>
            <a:off x="319803" y="1690688"/>
            <a:ext cx="1155239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challenges of heavy ion event reconstruction dwarfs whatever the EIC will throw at us</a:t>
            </a:r>
          </a:p>
          <a:p>
            <a:r>
              <a:rPr lang="en-US" sz="2400" dirty="0" err="1"/>
              <a:t>sPHENIX</a:t>
            </a:r>
            <a:r>
              <a:rPr lang="en-US" sz="2400" dirty="0"/>
              <a:t> might (will) evolve into the day 1 EIC detector by adding forward instrumentation</a:t>
            </a:r>
          </a:p>
          <a:p>
            <a:r>
              <a:rPr lang="en-US" sz="2400" dirty="0"/>
              <a:t>In any case - the central parts of the proposed EIC detectors are very similar to </a:t>
            </a:r>
            <a:r>
              <a:rPr lang="en-US" sz="2400" dirty="0" err="1"/>
              <a:t>sPHENIX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/>
              <a:t>Any improvement made to </a:t>
            </a:r>
            <a:r>
              <a:rPr lang="en-US" sz="2400" dirty="0" err="1"/>
              <a:t>sPHENIX</a:t>
            </a:r>
            <a:r>
              <a:rPr lang="en-US" sz="2400" dirty="0"/>
              <a:t> software will benefit the EIC program</a:t>
            </a:r>
          </a:p>
          <a:p>
            <a:endParaRPr lang="en-US" sz="2400" dirty="0"/>
          </a:p>
          <a:p>
            <a:r>
              <a:rPr lang="en-US" sz="2400" dirty="0"/>
              <a:t>Our software is containerized (singularity), the code in </a:t>
            </a:r>
            <a:r>
              <a:rPr lang="en-US" sz="2400" dirty="0" err="1"/>
              <a:t>github</a:t>
            </a:r>
            <a:r>
              <a:rPr lang="en-US" sz="2400" dirty="0"/>
              <a:t>, our libraries are in </a:t>
            </a:r>
            <a:r>
              <a:rPr lang="en-US" sz="2400" dirty="0" err="1"/>
              <a:t>cvmfs</a:t>
            </a:r>
            <a:endParaRPr lang="en-US" sz="2400" dirty="0"/>
          </a:p>
          <a:p>
            <a:r>
              <a:rPr lang="en-US" sz="2400" dirty="0"/>
              <a:t>      https://github.com/sPHENIX-Collaboration/Singularity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>
                <a:sym typeface="Wingdings" panose="05000000000000000000" pitchFamily="2" charset="2"/>
              </a:rPr>
              <a:t>The OSG can provide the computing resources needed by non </a:t>
            </a:r>
            <a:r>
              <a:rPr lang="en-US" sz="2400" dirty="0" err="1">
                <a:sym typeface="Wingdings" panose="05000000000000000000" pitchFamily="2" charset="2"/>
              </a:rPr>
              <a:t>sPHENIX</a:t>
            </a:r>
            <a:r>
              <a:rPr lang="en-US" sz="2400" dirty="0">
                <a:sym typeface="Wingdings" panose="05000000000000000000" pitchFamily="2" charset="2"/>
              </a:rPr>
              <a:t> EIC users</a:t>
            </a:r>
          </a:p>
          <a:p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>
                <a:sym typeface="Wingdings" panose="05000000000000000000" pitchFamily="2" charset="2"/>
              </a:rPr>
              <a:t>We have some tutorials how to put together simple detectors from basic shapes:</a:t>
            </a:r>
          </a:p>
          <a:p>
            <a:r>
              <a:rPr lang="en-US" sz="2400" dirty="0"/>
              <a:t>     https://github.com/sPHENIX-Collaboration/tutorials</a:t>
            </a:r>
          </a:p>
        </p:txBody>
      </p:sp>
    </p:spTree>
    <p:extLst>
      <p:ext uri="{BB962C8B-B14F-4D97-AF65-F5344CB8AC3E}">
        <p14:creationId xmlns:p14="http://schemas.microsoft.com/office/powerpoint/2010/main" val="4241372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9FB0B792-96E6-4EA6-9938-6DCD2F5C31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6216" y="0"/>
            <a:ext cx="10259568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err="1"/>
              <a:t>fsPHENIX</a:t>
            </a:r>
            <a:r>
              <a:rPr lang="en-US" altLang="en-US" dirty="0"/>
              <a:t> – forward instrumentation for cold QCD</a:t>
            </a:r>
          </a:p>
        </p:txBody>
      </p:sp>
      <p:pic>
        <p:nvPicPr>
          <p:cNvPr id="28675" name="Picture 3" descr="C:\cygwin64\home\pinkenbu\fsPHENIX.png">
            <a:extLst>
              <a:ext uri="{FF2B5EF4-FFF2-40B4-BE49-F238E27FC236}">
                <a16:creationId xmlns:a16="http://schemas.microsoft.com/office/drawing/2014/main" id="{EFDE9A9C-A24E-4F94-8336-5673D12F8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328738"/>
            <a:ext cx="9644063" cy="552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811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6" name="Group 4">
            <a:extLst>
              <a:ext uri="{FF2B5EF4-FFF2-40B4-BE49-F238E27FC236}">
                <a16:creationId xmlns:a16="http://schemas.microsoft.com/office/drawing/2014/main" id="{38490AC4-6602-4B18-82CA-C02CB110ADF2}"/>
              </a:ext>
            </a:extLst>
          </p:cNvPr>
          <p:cNvGrpSpPr>
            <a:grpSpLocks/>
          </p:cNvGrpSpPr>
          <p:nvPr/>
        </p:nvGrpSpPr>
        <p:grpSpPr bwMode="auto">
          <a:xfrm>
            <a:off x="1441704" y="729734"/>
            <a:ext cx="8616696" cy="5855732"/>
            <a:chOff x="528" y="816"/>
            <a:chExt cx="5040" cy="3360"/>
          </a:xfrm>
        </p:grpSpPr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9130F560-D528-49DD-9ECF-EF4943437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864"/>
              <a:ext cx="4960" cy="3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195" name="Rectangle 3">
              <a:extLst>
                <a:ext uri="{FF2B5EF4-FFF2-40B4-BE49-F238E27FC236}">
                  <a16:creationId xmlns:a16="http://schemas.microsoft.com/office/drawing/2014/main" id="{4B886428-1691-465A-B944-E3C497FD1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4" y="816"/>
              <a:ext cx="144" cy="3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7" name="Rectangle 5">
            <a:extLst>
              <a:ext uri="{FF2B5EF4-FFF2-40B4-BE49-F238E27FC236}">
                <a16:creationId xmlns:a16="http://schemas.microsoft.com/office/drawing/2014/main" id="{C5910839-75F6-45E2-BE3A-85A38CFDC5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7772400" cy="1143000"/>
          </a:xfrm>
        </p:spPr>
        <p:txBody>
          <a:bodyPr/>
          <a:lstStyle/>
          <a:p>
            <a:r>
              <a:rPr lang="en-US" altLang="en-US" dirty="0" err="1"/>
              <a:t>ePHENIX</a:t>
            </a:r>
            <a:r>
              <a:rPr lang="en-US" altLang="en-US" dirty="0"/>
              <a:t> out of the box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A9FA5D91-AC3B-4BFA-A929-A2FD68776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077" y="6447744"/>
            <a:ext cx="6509282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dirty="0"/>
              <a:t>Fully developed G4 model, including digitization and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14034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FC1EEF6-AA58-49D0-88FA-709262509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r>
              <a:rPr lang="en-US" altLang="en-US"/>
              <a:t>More than just pretty event displays</a:t>
            </a:r>
          </a:p>
        </p:txBody>
      </p:sp>
      <p:grpSp>
        <p:nvGrpSpPr>
          <p:cNvPr id="10260" name="Group 20">
            <a:extLst>
              <a:ext uri="{FF2B5EF4-FFF2-40B4-BE49-F238E27FC236}">
                <a16:creationId xmlns:a16="http://schemas.microsoft.com/office/drawing/2014/main" id="{F2D57A47-E0DD-49EF-BDE2-3B77F0CAD885}"/>
              </a:ext>
            </a:extLst>
          </p:cNvPr>
          <p:cNvGrpSpPr>
            <a:grpSpLocks/>
          </p:cNvGrpSpPr>
          <p:nvPr/>
        </p:nvGrpSpPr>
        <p:grpSpPr bwMode="auto">
          <a:xfrm>
            <a:off x="3433233" y="864394"/>
            <a:ext cx="2019300" cy="2220912"/>
            <a:chOff x="1863" y="816"/>
            <a:chExt cx="1272" cy="1399"/>
          </a:xfrm>
        </p:grpSpPr>
        <p:pic>
          <p:nvPicPr>
            <p:cNvPr id="10253" name="Picture 13">
              <a:extLst>
                <a:ext uri="{FF2B5EF4-FFF2-40B4-BE49-F238E27FC236}">
                  <a16:creationId xmlns:a16="http://schemas.microsoft.com/office/drawing/2014/main" id="{CB91871C-1541-484D-A73F-9EAD64BC2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" y="816"/>
              <a:ext cx="1272" cy="1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59" name="Text Box 19">
              <a:extLst>
                <a:ext uri="{FF2B5EF4-FFF2-40B4-BE49-F238E27FC236}">
                  <a16:creationId xmlns:a16="http://schemas.microsoft.com/office/drawing/2014/main" id="{50D25A18-514D-4F07-9DC0-58CC87F79B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1" y="2023"/>
              <a:ext cx="1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Upsilon Reconstruction</a:t>
              </a:r>
            </a:p>
          </p:txBody>
        </p:sp>
      </p:grpSp>
      <p:grpSp>
        <p:nvGrpSpPr>
          <p:cNvPr id="10272" name="Group 32">
            <a:extLst>
              <a:ext uri="{FF2B5EF4-FFF2-40B4-BE49-F238E27FC236}">
                <a16:creationId xmlns:a16="http://schemas.microsoft.com/office/drawing/2014/main" id="{2582F4E6-A037-45A0-880A-B8E645CC2380}"/>
              </a:ext>
            </a:extLst>
          </p:cNvPr>
          <p:cNvGrpSpPr>
            <a:grpSpLocks/>
          </p:cNvGrpSpPr>
          <p:nvPr/>
        </p:nvGrpSpPr>
        <p:grpSpPr bwMode="auto">
          <a:xfrm>
            <a:off x="303741" y="752475"/>
            <a:ext cx="2590800" cy="1965325"/>
            <a:chOff x="0" y="576"/>
            <a:chExt cx="1632" cy="1238"/>
          </a:xfrm>
        </p:grpSpPr>
        <p:pic>
          <p:nvPicPr>
            <p:cNvPr id="10244" name="Picture 4">
              <a:extLst>
                <a:ext uri="{FF2B5EF4-FFF2-40B4-BE49-F238E27FC236}">
                  <a16:creationId xmlns:a16="http://schemas.microsoft.com/office/drawing/2014/main" id="{64B26B97-BE66-427F-992D-860E065BCB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6"/>
              <a:ext cx="1632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61" name="Text Box 21">
              <a:extLst>
                <a:ext uri="{FF2B5EF4-FFF2-40B4-BE49-F238E27FC236}">
                  <a16:creationId xmlns:a16="http://schemas.microsoft.com/office/drawing/2014/main" id="{63232F85-9F6D-4A32-A113-8197995C33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" y="1620"/>
              <a:ext cx="95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Tracking Efficiency</a:t>
              </a:r>
            </a:p>
          </p:txBody>
        </p:sp>
      </p:grpSp>
      <p:grpSp>
        <p:nvGrpSpPr>
          <p:cNvPr id="10264" name="Group 24">
            <a:extLst>
              <a:ext uri="{FF2B5EF4-FFF2-40B4-BE49-F238E27FC236}">
                <a16:creationId xmlns:a16="http://schemas.microsoft.com/office/drawing/2014/main" id="{AE6A5C1F-E431-46BA-B7CC-EAE4AAEE244E}"/>
              </a:ext>
            </a:extLst>
          </p:cNvPr>
          <p:cNvGrpSpPr>
            <a:grpSpLocks/>
          </p:cNvGrpSpPr>
          <p:nvPr/>
        </p:nvGrpSpPr>
        <p:grpSpPr bwMode="auto">
          <a:xfrm>
            <a:off x="5667375" y="847725"/>
            <a:ext cx="3276600" cy="2286000"/>
            <a:chOff x="3456" y="768"/>
            <a:chExt cx="2064" cy="1440"/>
          </a:xfrm>
        </p:grpSpPr>
        <p:pic>
          <p:nvPicPr>
            <p:cNvPr id="10252" name="Picture 12">
              <a:extLst>
                <a:ext uri="{FF2B5EF4-FFF2-40B4-BE49-F238E27FC236}">
                  <a16:creationId xmlns:a16="http://schemas.microsoft.com/office/drawing/2014/main" id="{4FCCD56F-A63A-4502-91EC-84920DE0E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768"/>
              <a:ext cx="2064" cy="1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62" name="Text Box 22">
              <a:extLst>
                <a:ext uri="{FF2B5EF4-FFF2-40B4-BE49-F238E27FC236}">
                  <a16:creationId xmlns:a16="http://schemas.microsoft.com/office/drawing/2014/main" id="{0099EDE4-8070-41AD-99F6-C6A5C5BB63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4" y="2016"/>
              <a:ext cx="160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Hadronic Calorimeter Test Beam</a:t>
              </a:r>
            </a:p>
          </p:txBody>
        </p:sp>
      </p:grpSp>
      <p:grpSp>
        <p:nvGrpSpPr>
          <p:cNvPr id="10275" name="Group 35">
            <a:extLst>
              <a:ext uri="{FF2B5EF4-FFF2-40B4-BE49-F238E27FC236}">
                <a16:creationId xmlns:a16="http://schemas.microsoft.com/office/drawing/2014/main" id="{79AD7EB7-1F17-4EDA-9605-DEB6F4257508}"/>
              </a:ext>
            </a:extLst>
          </p:cNvPr>
          <p:cNvGrpSpPr>
            <a:grpSpLocks/>
          </p:cNvGrpSpPr>
          <p:nvPr/>
        </p:nvGrpSpPr>
        <p:grpSpPr bwMode="auto">
          <a:xfrm>
            <a:off x="8991600" y="2562225"/>
            <a:ext cx="3200400" cy="2174875"/>
            <a:chOff x="3744" y="2208"/>
            <a:chExt cx="2016" cy="1370"/>
          </a:xfrm>
        </p:grpSpPr>
        <p:grpSp>
          <p:nvGrpSpPr>
            <p:cNvPr id="10246" name="Group 6">
              <a:extLst>
                <a:ext uri="{FF2B5EF4-FFF2-40B4-BE49-F238E27FC236}">
                  <a16:creationId xmlns:a16="http://schemas.microsoft.com/office/drawing/2014/main" id="{4685F48C-C676-4D0B-A9A1-4A9002F0E2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208"/>
              <a:ext cx="2016" cy="1248"/>
              <a:chOff x="1344" y="1104"/>
              <a:chExt cx="2592" cy="2592"/>
            </a:xfrm>
          </p:grpSpPr>
          <p:pic>
            <p:nvPicPr>
              <p:cNvPr id="10247" name="Picture 7">
                <a:extLst>
                  <a:ext uri="{FF2B5EF4-FFF2-40B4-BE49-F238E27FC236}">
                    <a16:creationId xmlns:a16="http://schemas.microsoft.com/office/drawing/2014/main" id="{6F960093-20CC-4576-AB73-0CA378B494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1152"/>
                <a:ext cx="2576" cy="25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48" name="Rectangle 8">
                <a:extLst>
                  <a:ext uri="{FF2B5EF4-FFF2-40B4-BE49-F238E27FC236}">
                    <a16:creationId xmlns:a16="http://schemas.microsoft.com/office/drawing/2014/main" id="{19DE99E0-286B-44CF-BC24-AEE5AA204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104"/>
                <a:ext cx="96" cy="25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65" name="Text Box 25">
              <a:extLst>
                <a:ext uri="{FF2B5EF4-FFF2-40B4-BE49-F238E27FC236}">
                  <a16:creationId xmlns:a16="http://schemas.microsoft.com/office/drawing/2014/main" id="{65F870B3-1C6B-4064-8453-5ACE357A08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" y="3384"/>
              <a:ext cx="90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EmCal Test Beam</a:t>
              </a:r>
            </a:p>
          </p:txBody>
        </p:sp>
      </p:grpSp>
      <p:grpSp>
        <p:nvGrpSpPr>
          <p:cNvPr id="10268" name="Group 28">
            <a:extLst>
              <a:ext uri="{FF2B5EF4-FFF2-40B4-BE49-F238E27FC236}">
                <a16:creationId xmlns:a16="http://schemas.microsoft.com/office/drawing/2014/main" id="{C1AC0084-97AD-48F7-AB6A-EF0CEF370A23}"/>
              </a:ext>
            </a:extLst>
          </p:cNvPr>
          <p:cNvGrpSpPr>
            <a:grpSpLocks/>
          </p:cNvGrpSpPr>
          <p:nvPr/>
        </p:nvGrpSpPr>
        <p:grpSpPr bwMode="auto">
          <a:xfrm>
            <a:off x="4584700" y="3505993"/>
            <a:ext cx="2667000" cy="2667000"/>
            <a:chOff x="2064" y="2448"/>
            <a:chExt cx="1680" cy="1680"/>
          </a:xfrm>
        </p:grpSpPr>
        <p:grpSp>
          <p:nvGrpSpPr>
            <p:cNvPr id="10254" name="Group 14">
              <a:extLst>
                <a:ext uri="{FF2B5EF4-FFF2-40B4-BE49-F238E27FC236}">
                  <a16:creationId xmlns:a16="http://schemas.microsoft.com/office/drawing/2014/main" id="{C182E5A9-6764-4399-96DE-E65A8151E9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2448"/>
              <a:ext cx="1680" cy="1440"/>
              <a:chOff x="1248" y="912"/>
              <a:chExt cx="1680" cy="1440"/>
            </a:xfrm>
          </p:grpSpPr>
          <p:pic>
            <p:nvPicPr>
              <p:cNvPr id="10250" name="Picture 10">
                <a:extLst>
                  <a:ext uri="{FF2B5EF4-FFF2-40B4-BE49-F238E27FC236}">
                    <a16:creationId xmlns:a16="http://schemas.microsoft.com/office/drawing/2014/main" id="{88B2576C-7174-4D77-A132-9EB3FF00CC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912"/>
                <a:ext cx="1657" cy="13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51" name="Rectangle 11">
                <a:extLst>
                  <a:ext uri="{FF2B5EF4-FFF2-40B4-BE49-F238E27FC236}">
                    <a16:creationId xmlns:a16="http://schemas.microsoft.com/office/drawing/2014/main" id="{60A7F1D0-F23F-4AC2-987D-0498DC63F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832" y="912"/>
                <a:ext cx="96" cy="1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67" name="Text Box 27">
              <a:extLst>
                <a:ext uri="{FF2B5EF4-FFF2-40B4-BE49-F238E27FC236}">
                  <a16:creationId xmlns:a16="http://schemas.microsoft.com/office/drawing/2014/main" id="{9DA47895-9B4F-4EA7-9DD8-A5F2E328A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" y="3936"/>
              <a:ext cx="124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EmCal Hadron Rejection</a:t>
              </a:r>
            </a:p>
          </p:txBody>
        </p:sp>
      </p:grpSp>
      <p:grpSp>
        <p:nvGrpSpPr>
          <p:cNvPr id="10271" name="Group 31">
            <a:extLst>
              <a:ext uri="{FF2B5EF4-FFF2-40B4-BE49-F238E27FC236}">
                <a16:creationId xmlns:a16="http://schemas.microsoft.com/office/drawing/2014/main" id="{F162C25E-3369-41DF-921E-545EBD04046B}"/>
              </a:ext>
            </a:extLst>
          </p:cNvPr>
          <p:cNvGrpSpPr>
            <a:grpSpLocks/>
          </p:cNvGrpSpPr>
          <p:nvPr/>
        </p:nvGrpSpPr>
        <p:grpSpPr bwMode="auto">
          <a:xfrm>
            <a:off x="151341" y="2717800"/>
            <a:ext cx="2967038" cy="2212975"/>
            <a:chOff x="144" y="1872"/>
            <a:chExt cx="1869" cy="1394"/>
          </a:xfrm>
        </p:grpSpPr>
        <p:grpSp>
          <p:nvGrpSpPr>
            <p:cNvPr id="10258" name="Group 18">
              <a:extLst>
                <a:ext uri="{FF2B5EF4-FFF2-40B4-BE49-F238E27FC236}">
                  <a16:creationId xmlns:a16="http://schemas.microsoft.com/office/drawing/2014/main" id="{95B846B9-FE22-4630-894C-1B1F3AD892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872"/>
              <a:ext cx="1869" cy="1392"/>
              <a:chOff x="864" y="2736"/>
              <a:chExt cx="1869" cy="1392"/>
            </a:xfrm>
          </p:grpSpPr>
          <p:pic>
            <p:nvPicPr>
              <p:cNvPr id="10256" name="Picture 16">
                <a:extLst>
                  <a:ext uri="{FF2B5EF4-FFF2-40B4-BE49-F238E27FC236}">
                    <a16:creationId xmlns:a16="http://schemas.microsoft.com/office/drawing/2014/main" id="{6865647E-0062-4535-971D-4FBAAA13E5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2736"/>
                <a:ext cx="1821" cy="1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57" name="Rectangle 17">
                <a:extLst>
                  <a:ext uri="{FF2B5EF4-FFF2-40B4-BE49-F238E27FC236}">
                    <a16:creationId xmlns:a16="http://schemas.microsoft.com/office/drawing/2014/main" id="{9F049DA1-1C6E-4F7B-AB9F-C3B540903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3888"/>
                <a:ext cx="192" cy="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69" name="Text Box 29">
              <a:extLst>
                <a:ext uri="{FF2B5EF4-FFF2-40B4-BE49-F238E27FC236}">
                  <a16:creationId xmlns:a16="http://schemas.microsoft.com/office/drawing/2014/main" id="{C5B7C72D-6C77-47BF-AD19-824C379345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" y="3072"/>
              <a:ext cx="96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Jet Reconstruction</a:t>
              </a:r>
            </a:p>
          </p:txBody>
        </p:sp>
      </p:grpSp>
      <p:grpSp>
        <p:nvGrpSpPr>
          <p:cNvPr id="10274" name="Group 34">
            <a:extLst>
              <a:ext uri="{FF2B5EF4-FFF2-40B4-BE49-F238E27FC236}">
                <a16:creationId xmlns:a16="http://schemas.microsoft.com/office/drawing/2014/main" id="{4481472F-D903-4D8B-800D-C2BAB255B2E5}"/>
              </a:ext>
            </a:extLst>
          </p:cNvPr>
          <p:cNvGrpSpPr>
            <a:grpSpLocks/>
          </p:cNvGrpSpPr>
          <p:nvPr/>
        </p:nvGrpSpPr>
        <p:grpSpPr bwMode="auto">
          <a:xfrm>
            <a:off x="1544637" y="4991100"/>
            <a:ext cx="2743200" cy="1603375"/>
            <a:chOff x="240" y="3264"/>
            <a:chExt cx="1728" cy="1010"/>
          </a:xfrm>
        </p:grpSpPr>
        <p:pic>
          <p:nvPicPr>
            <p:cNvPr id="10255" name="Picture 15">
              <a:extLst>
                <a:ext uri="{FF2B5EF4-FFF2-40B4-BE49-F238E27FC236}">
                  <a16:creationId xmlns:a16="http://schemas.microsoft.com/office/drawing/2014/main" id="{6A089370-569D-446E-BEF8-B5325D5C73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264"/>
              <a:ext cx="1728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3" name="Text Box 33">
              <a:extLst>
                <a:ext uri="{FF2B5EF4-FFF2-40B4-BE49-F238E27FC236}">
                  <a16:creationId xmlns:a16="http://schemas.microsoft.com/office/drawing/2014/main" id="{4226978E-DD08-4885-ADD8-A93F234352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" y="4080"/>
              <a:ext cx="49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Rich PID</a:t>
              </a:r>
            </a:p>
          </p:txBody>
        </p:sp>
      </p:grpSp>
      <p:sp>
        <p:nvSpPr>
          <p:cNvPr id="10276" name="Text Box 36">
            <a:extLst>
              <a:ext uri="{FF2B5EF4-FFF2-40B4-BE49-F238E27FC236}">
                <a16:creationId xmlns:a16="http://schemas.microsoft.com/office/drawing/2014/main" id="{1923C925-A7C4-467A-ABB7-ECDE2A75D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5048250"/>
            <a:ext cx="3533775" cy="175432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/>
              <a:t>Contains all you need to </a:t>
            </a:r>
          </a:p>
          <a:p>
            <a:r>
              <a:rPr lang="en-US" altLang="en-US" dirty="0"/>
              <a:t>simulate and analyze data NOW</a:t>
            </a:r>
          </a:p>
          <a:p>
            <a:r>
              <a:rPr lang="en-US" altLang="en-US" dirty="0"/>
              <a:t>Stonybrook is looking into the detection of leptoquarks, hopefully first results in time for the EIC users meeting July 22-26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7B35DDF-8645-439F-AF03-C64969CE8BA9}"/>
              </a:ext>
            </a:extLst>
          </p:cNvPr>
          <p:cNvSpPr/>
          <p:nvPr/>
        </p:nvSpPr>
        <p:spPr>
          <a:xfrm>
            <a:off x="883179" y="4546600"/>
            <a:ext cx="3880909" cy="2286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87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>
            <a:extLst>
              <a:ext uri="{FF2B5EF4-FFF2-40B4-BE49-F238E27FC236}">
                <a16:creationId xmlns:a16="http://schemas.microsoft.com/office/drawing/2014/main" id="{E6B42830-CE0A-43A3-817F-DB4BE0DF169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June 18, 2018</a:t>
            </a:r>
          </a:p>
        </p:txBody>
      </p:sp>
      <p:sp>
        <p:nvSpPr>
          <p:cNvPr id="18434" name="Footer Placeholder 4">
            <a:extLst>
              <a:ext uri="{FF2B5EF4-FFF2-40B4-BE49-F238E27FC236}">
                <a16:creationId xmlns:a16="http://schemas.microsoft.com/office/drawing/2014/main" id="{6E7A95A6-8413-42BA-BDB6-3862545B6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sPHENIX Software &amp; Computing Review</a:t>
            </a:r>
          </a:p>
        </p:txBody>
      </p:sp>
      <p:sp>
        <p:nvSpPr>
          <p:cNvPr id="18435" name="Slide Number Placeholder 5">
            <a:extLst>
              <a:ext uri="{FF2B5EF4-FFF2-40B4-BE49-F238E27FC236}">
                <a16:creationId xmlns:a16="http://schemas.microsoft.com/office/drawing/2014/main" id="{EE965E13-108B-44F4-8D4C-37E54170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21DB66D-798A-4B66-B63C-F2AA40068260}" type="slidenum">
              <a:rPr lang="en-US" altLang="en-US" sz="1600"/>
              <a:pPr eaLnBrk="1" hangingPunct="1"/>
              <a:t>3</a:t>
            </a:fld>
            <a:endParaRPr lang="en-US" altLang="en-US" sz="1600"/>
          </a:p>
        </p:txBody>
      </p:sp>
      <p:pic>
        <p:nvPicPr>
          <p:cNvPr id="18436" name="Picture 2" descr="C:\pictures\Boulder\P1010198.JPG">
            <a:extLst>
              <a:ext uri="{FF2B5EF4-FFF2-40B4-BE49-F238E27FC236}">
                <a16:creationId xmlns:a16="http://schemas.microsoft.com/office/drawing/2014/main" id="{D5DE6B46-4D67-4B62-A375-F20381E9E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45117"/>
            <a:ext cx="12187767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>
            <a:extLst>
              <a:ext uri="{FF2B5EF4-FFF2-40B4-BE49-F238E27FC236}">
                <a16:creationId xmlns:a16="http://schemas.microsoft.com/office/drawing/2014/main" id="{F193D8A7-33D3-4064-A358-3B6FC1757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218" y="713317"/>
            <a:ext cx="7515519" cy="66678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33">
                <a:latin typeface="Calibri" charset="0"/>
                <a:ea typeface="MS PGothic" charset="0"/>
                <a:cs typeface="MS PGothic" charset="0"/>
              </a:rPr>
              <a:t>1</a:t>
            </a:r>
            <a:r>
              <a:rPr lang="en-US" sz="3733" baseline="30000">
                <a:latin typeface="Calibri" charset="0"/>
                <a:ea typeface="MS PGothic" charset="0"/>
                <a:cs typeface="MS PGothic" charset="0"/>
              </a:rPr>
              <a:t>st</a:t>
            </a:r>
            <a:r>
              <a:rPr lang="en-US" sz="3733">
                <a:latin typeface="Calibri" charset="0"/>
                <a:ea typeface="MS PGothic" charset="0"/>
                <a:cs typeface="MS PGothic" charset="0"/>
              </a:rPr>
              <a:t> sPHENIX workfest, 2011 in Boulder</a:t>
            </a:r>
          </a:p>
        </p:txBody>
      </p:sp>
      <p:sp>
        <p:nvSpPr>
          <p:cNvPr id="43012" name="Text Box 4">
            <a:extLst>
              <a:ext uri="{FF2B5EF4-FFF2-40B4-BE49-F238E27FC236}">
                <a16:creationId xmlns:a16="http://schemas.microsoft.com/office/drawing/2014/main" id="{BABA2B44-FEC1-4B50-ADAE-9FCCBD056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67" y="6131985"/>
            <a:ext cx="3987695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MS PGothic" charset="0"/>
                <a:cs typeface="MS PGothic" charset="0"/>
              </a:rPr>
              <a:t>Computing corner:</a:t>
            </a:r>
          </a:p>
          <a:p>
            <a:pPr>
              <a:defRPr/>
            </a:pPr>
            <a:r>
              <a:rPr lang="en-US" sz="2400" dirty="0">
                <a:latin typeface="Calibri" charset="0"/>
                <a:ea typeface="MS PGothic" charset="0"/>
                <a:cs typeface="MS PGothic" charset="0"/>
              </a:rPr>
              <a:t>Adding G4 to PHENIX software</a:t>
            </a:r>
          </a:p>
          <a:p>
            <a:pPr>
              <a:defRPr/>
            </a:pPr>
            <a:r>
              <a:rPr lang="en-US" sz="2400" dirty="0">
                <a:latin typeface="Calibri" charset="0"/>
                <a:ea typeface="MS PGothic" charset="0"/>
                <a:cs typeface="MS PGothic" charset="0"/>
              </a:rPr>
              <a:t>(beating G4 into submission)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e Placeholder 3">
            <a:extLst>
              <a:ext uri="{FF2B5EF4-FFF2-40B4-BE49-F238E27FC236}">
                <a16:creationId xmlns:a16="http://schemas.microsoft.com/office/drawing/2014/main" id="{076653BE-8D97-49EC-8240-245B7F0BE76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June 18, 2018</a:t>
            </a:r>
          </a:p>
        </p:txBody>
      </p:sp>
      <p:sp>
        <p:nvSpPr>
          <p:cNvPr id="19458" name="Footer Placeholder 4">
            <a:extLst>
              <a:ext uri="{FF2B5EF4-FFF2-40B4-BE49-F238E27FC236}">
                <a16:creationId xmlns:a16="http://schemas.microsoft.com/office/drawing/2014/main" id="{2A79958C-27E1-4FAA-9267-26CA57536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sPHENIX Software &amp; Computing Review</a:t>
            </a:r>
          </a:p>
        </p:txBody>
      </p:sp>
      <p:sp>
        <p:nvSpPr>
          <p:cNvPr id="19459" name="Slide Number Placeholder 5">
            <a:extLst>
              <a:ext uri="{FF2B5EF4-FFF2-40B4-BE49-F238E27FC236}">
                <a16:creationId xmlns:a16="http://schemas.microsoft.com/office/drawing/2014/main" id="{D0AAFDBA-9138-4D71-80AE-D7F18600D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EEFB46B-0FCE-4A47-9386-A50A7331DF77}" type="slidenum">
              <a:rPr lang="en-US" altLang="en-US" sz="1600"/>
              <a:pPr eaLnBrk="1" hangingPunct="1"/>
              <a:t>4</a:t>
            </a:fld>
            <a:endParaRPr lang="en-US" altLang="en-US" sz="1600"/>
          </a:p>
        </p:txBody>
      </p:sp>
      <p:pic>
        <p:nvPicPr>
          <p:cNvPr id="19460" name="Picture 3" descr="C:\pictures\Boulder\P1010207.JPG">
            <a:extLst>
              <a:ext uri="{FF2B5EF4-FFF2-40B4-BE49-F238E27FC236}">
                <a16:creationId xmlns:a16="http://schemas.microsoft.com/office/drawing/2014/main" id="{463C6B43-1DB7-4520-9F39-D8419E8D8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" y="-1394883"/>
            <a:ext cx="12187767" cy="914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4">
            <a:extLst>
              <a:ext uri="{FF2B5EF4-FFF2-40B4-BE49-F238E27FC236}">
                <a16:creationId xmlns:a16="http://schemas.microsoft.com/office/drawing/2014/main" id="{A6C523E3-0934-4318-B0DB-D9DC09062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334" y="48684"/>
            <a:ext cx="2951705" cy="7489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267">
                <a:latin typeface="Calibri" charset="0"/>
                <a:ea typeface="MS PGothic" charset="0"/>
                <a:cs typeface="MS PGothic" charset="0"/>
              </a:rPr>
              <a:t>A week later</a:t>
            </a: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F0642BF9-8A3F-4E67-8812-429761F55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118" y="929218"/>
            <a:ext cx="4042132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latin typeface="Calibri" charset="0"/>
                <a:ea typeface="MS PGothic" charset="0"/>
                <a:cs typeface="MS PGothic" charset="0"/>
              </a:rPr>
              <a:t>The first sPHENIX event display</a:t>
            </a:r>
          </a:p>
          <a:p>
            <a:pPr algn="ctr">
              <a:defRPr/>
            </a:pPr>
            <a:r>
              <a:rPr lang="en-US" sz="2400">
                <a:latin typeface="Calibri" charset="0"/>
                <a:ea typeface="MS PGothic" charset="0"/>
                <a:cs typeface="MS PGothic" charset="0"/>
              </a:rPr>
              <a:t>(of a pythia event)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87309-85FB-46A0-B61A-9AD4B4902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Fast forward to 2019, it is really happening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8C220-C441-4D5D-8EE9-C0243FF3E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18" y="951003"/>
            <a:ext cx="11236594" cy="607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8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2843B-7242-4575-9917-258FAF29F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41" y="0"/>
            <a:ext cx="10515600" cy="1325563"/>
          </a:xfrm>
        </p:spPr>
        <p:txBody>
          <a:bodyPr/>
          <a:lstStyle/>
          <a:p>
            <a:r>
              <a:rPr lang="en-US" dirty="0"/>
              <a:t>Test Beam, Test Beam and more Test Beam</a:t>
            </a:r>
          </a:p>
        </p:txBody>
      </p:sp>
      <p:pic>
        <p:nvPicPr>
          <p:cNvPr id="7" name="Picture 6" descr="https://lh3.googleusercontent.com/iJgmaRm1LKYH9-uTwNoKty4tAslzSReW_4u0b2hIzktRgweLPQlb7LQP9Wf6De7_phnpdRWIhtsm4DcTUTV5YYGSCG6-f-2Snomyrzp7DgvDjsWCVBBrMpLUImdsWZF2lVeim3s_85z6H-J46KWgFzYI6EfJWsSUj1F9NPA0G-p_XheEZrnxAxE8HSxN0T9ekFQIT2T92RJxExv8Heu3-qyiqJvv2V5ubOh4gBo5Jy5lwM048d-3T-OVq-nzdxIlBX7dAlUXcAT_XSthy-AuQNuHKAuQJVbawlcq3091ZcrxkyKhwjwxftZYDDRDfBNiXXQhyZNZGSX2unwpnvF4yTHyJy2MJNor8nzoam6NrtG7mHLDYfMEOGGNXVDQVCDuYHy6PBRDNa9baQy2urbTlbxWDZca0irVdQbWK-JcPAf-STU9YFSgx2VMZrWuYGru8kYMTl0CgWYoGMcrprneWgmfIq8_OdK6WBrDmKZLXRgC_xwkFM8SNzHQxKpDncezcPPEO2gjkj3tHbUllxcRTzCuoVRcV2ECjH3bN3nZapDrPdKPhGd5FSQ_X2yWClhpdtncMBmWjm0r4QuARYqZqWzU916UwuNcoEEJnnxQ1-G1OcsLC85ZPamRRaHAgqAUVgRc21Tw-jsNUlpbSAl3duLTbS8G2X_bOA=w2118-h1589-no">
            <a:extLst>
              <a:ext uri="{FF2B5EF4-FFF2-40B4-BE49-F238E27FC236}">
                <a16:creationId xmlns:a16="http://schemas.microsoft.com/office/drawing/2014/main" id="{E50CF1ED-438E-4480-960B-54F84C9BB527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2" y="1137094"/>
            <a:ext cx="2212289" cy="16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27897F-14EA-4434-9C0C-D287A2ED44C1}"/>
              </a:ext>
            </a:extLst>
          </p:cNvPr>
          <p:cNvSpPr txBox="1"/>
          <p:nvPr/>
        </p:nvSpPr>
        <p:spPr>
          <a:xfrm>
            <a:off x="1509219" y="1175033"/>
            <a:ext cx="866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2014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36E35D-5CD6-4EAA-859C-6E45D266903D}"/>
              </a:ext>
            </a:extLst>
          </p:cNvPr>
          <p:cNvGrpSpPr/>
          <p:nvPr/>
        </p:nvGrpSpPr>
        <p:grpSpPr>
          <a:xfrm>
            <a:off x="2936376" y="1095214"/>
            <a:ext cx="2700333" cy="1660448"/>
            <a:chOff x="3049127" y="1095214"/>
            <a:chExt cx="2700333" cy="16604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F9D7B63-7855-462A-B91E-7955368F7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9127" y="1095214"/>
              <a:ext cx="2700333" cy="166044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0627F2-74BB-48C1-A304-4DD17FA990BE}"/>
                </a:ext>
              </a:extLst>
            </p:cNvPr>
            <p:cNvSpPr txBox="1"/>
            <p:nvPr/>
          </p:nvSpPr>
          <p:spPr>
            <a:xfrm>
              <a:off x="3199351" y="1125508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2016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3F84F-8E24-4AF8-AEEC-5F25BF42C5BB}"/>
              </a:ext>
            </a:extLst>
          </p:cNvPr>
          <p:cNvGrpSpPr/>
          <p:nvPr/>
        </p:nvGrpSpPr>
        <p:grpSpPr>
          <a:xfrm>
            <a:off x="6251144" y="1123374"/>
            <a:ext cx="2483683" cy="1654049"/>
            <a:chOff x="6307520" y="1107074"/>
            <a:chExt cx="2483683" cy="16540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2E2C94-98DA-4B89-8DEA-9601A30C0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7520" y="1107074"/>
              <a:ext cx="2483683" cy="165404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2B91579-6EF8-4E84-99F7-BACDA00B3318}"/>
                </a:ext>
              </a:extLst>
            </p:cNvPr>
            <p:cNvSpPr txBox="1"/>
            <p:nvPr/>
          </p:nvSpPr>
          <p:spPr>
            <a:xfrm>
              <a:off x="8014175" y="1107074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2017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4FD6F7-31D9-4BAA-812D-F2004953E4CD}"/>
              </a:ext>
            </a:extLst>
          </p:cNvPr>
          <p:cNvGrpSpPr/>
          <p:nvPr/>
        </p:nvGrpSpPr>
        <p:grpSpPr>
          <a:xfrm>
            <a:off x="9349263" y="1137094"/>
            <a:ext cx="2205793" cy="1654049"/>
            <a:chOff x="9349263" y="1137094"/>
            <a:chExt cx="2205793" cy="16540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66BC5B-8A76-45AF-8D4A-F1E77B12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49263" y="1137094"/>
              <a:ext cx="2205793" cy="16540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D98CD4-70F4-433A-B979-BCC6B94C0267}"/>
                </a:ext>
              </a:extLst>
            </p:cNvPr>
            <p:cNvSpPr txBox="1"/>
            <p:nvPr/>
          </p:nvSpPr>
          <p:spPr>
            <a:xfrm>
              <a:off x="9572261" y="1137094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2018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01F01A-23BF-406B-A681-1C2BF6CE5668}"/>
              </a:ext>
            </a:extLst>
          </p:cNvPr>
          <p:cNvGrpSpPr/>
          <p:nvPr/>
        </p:nvGrpSpPr>
        <p:grpSpPr>
          <a:xfrm>
            <a:off x="128883" y="2927696"/>
            <a:ext cx="9795397" cy="3930304"/>
            <a:chOff x="1037442" y="2927696"/>
            <a:chExt cx="9795397" cy="39303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160BDA-1B7B-4B48-B974-75068FCB4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04" b="3562"/>
            <a:stretch/>
          </p:blipFill>
          <p:spPr bwMode="auto">
            <a:xfrm>
              <a:off x="1037442" y="2927696"/>
              <a:ext cx="9795397" cy="393030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C3C9CB-73A1-41F4-932B-59124A944735}"/>
                </a:ext>
              </a:extLst>
            </p:cNvPr>
            <p:cNvSpPr txBox="1"/>
            <p:nvPr/>
          </p:nvSpPr>
          <p:spPr>
            <a:xfrm>
              <a:off x="9469669" y="5937798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2019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FE42C32-476D-4AEE-8725-6DFD513C6CBC}"/>
              </a:ext>
            </a:extLst>
          </p:cNvPr>
          <p:cNvSpPr txBox="1"/>
          <p:nvPr/>
        </p:nvSpPr>
        <p:spPr>
          <a:xfrm>
            <a:off x="10147417" y="3429000"/>
            <a:ext cx="1915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 only simulations, We also get  exposed to real data written in our envisioned </a:t>
            </a:r>
            <a:r>
              <a:rPr lang="en-US" sz="2400" dirty="0" err="1"/>
              <a:t>daq</a:t>
            </a:r>
            <a:r>
              <a:rPr lang="en-US" sz="2400" dirty="0"/>
              <a:t> format</a:t>
            </a:r>
          </a:p>
        </p:txBody>
      </p:sp>
    </p:spTree>
    <p:extLst>
      <p:ext uri="{BB962C8B-B14F-4D97-AF65-F5344CB8AC3E}">
        <p14:creationId xmlns:p14="http://schemas.microsoft.com/office/powerpoint/2010/main" val="3341627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CD215-6EFC-41A5-BA4C-93B3E905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 Framework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B606DD-CE30-48CE-85EE-7B2AA8D32354}"/>
              </a:ext>
            </a:extLst>
          </p:cNvPr>
          <p:cNvSpPr txBox="1"/>
          <p:nvPr/>
        </p:nvSpPr>
        <p:spPr>
          <a:xfrm>
            <a:off x="105289" y="1441567"/>
            <a:ext cx="1198142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Fun4All was developed for data reconstruction by people who used it to analyze data</a:t>
            </a:r>
          </a:p>
          <a:p>
            <a:pPr lvl="1"/>
            <a:r>
              <a:rPr lang="en-US" sz="2400" dirty="0"/>
              <a:t>Data was coming it already</a:t>
            </a:r>
          </a:p>
          <a:p>
            <a:pPr lvl="1"/>
            <a:r>
              <a:rPr lang="en-US" sz="2400" dirty="0"/>
              <a:t>Had to combine a zoo of subsystems each with their own ideas how to do things</a:t>
            </a:r>
          </a:p>
          <a:p>
            <a:pPr lvl="1"/>
            <a:r>
              <a:rPr lang="en-US" sz="2400" dirty="0"/>
              <a:t>No computing group, manpower came from the collaboration</a:t>
            </a:r>
          </a:p>
          <a:p>
            <a:pPr lvl="1"/>
            <a:r>
              <a:rPr lang="en-US" sz="2400" dirty="0"/>
              <a:t>It has been in production since 2003 (constantly updated for new needs)</a:t>
            </a:r>
          </a:p>
          <a:p>
            <a:pPr lvl="1"/>
            <a:r>
              <a:rPr lang="en-US" sz="2400" dirty="0"/>
              <a:t>Used for raw data reconstruction, analysis, simulations (G3 runs separately), embedding</a:t>
            </a:r>
          </a:p>
          <a:p>
            <a:pPr lvl="1"/>
            <a:r>
              <a:rPr lang="en-US" sz="2400" dirty="0"/>
              <a:t>Processed PB of data with many B of events</a:t>
            </a:r>
          </a:p>
          <a:p>
            <a:r>
              <a:rPr lang="en-US" sz="2400" dirty="0" err="1"/>
              <a:t>sPHENIX</a:t>
            </a:r>
            <a:r>
              <a:rPr lang="en-US" sz="2400" dirty="0"/>
              <a:t> branched off in April 2015</a:t>
            </a:r>
          </a:p>
          <a:p>
            <a:pPr lvl="1"/>
            <a:r>
              <a:rPr lang="en-US" sz="2400" dirty="0"/>
              <a:t>Major revamping – made large effort to fix all those lessons learned things</a:t>
            </a:r>
          </a:p>
          <a:p>
            <a:pPr lvl="1"/>
            <a:r>
              <a:rPr lang="en-US" sz="2400" dirty="0"/>
              <a:t>Code checkers: </a:t>
            </a:r>
            <a:r>
              <a:rPr lang="en-US" sz="2400" dirty="0" err="1"/>
              <a:t>cppcheck</a:t>
            </a:r>
            <a:r>
              <a:rPr lang="en-US" sz="2400" dirty="0"/>
              <a:t>, scan, clang, </a:t>
            </a:r>
            <a:r>
              <a:rPr lang="en-US" sz="2400" dirty="0" err="1"/>
              <a:t>coverity</a:t>
            </a:r>
            <a:r>
              <a:rPr lang="en-US" sz="2400" dirty="0"/>
              <a:t>, </a:t>
            </a:r>
            <a:r>
              <a:rPr lang="en-US" sz="2400" dirty="0" err="1"/>
              <a:t>valgrind</a:t>
            </a:r>
            <a:r>
              <a:rPr lang="en-US" sz="2400" dirty="0"/>
              <a:t>, insure, 100% reproducible running</a:t>
            </a:r>
          </a:p>
          <a:p>
            <a:pPr lvl="1"/>
            <a:r>
              <a:rPr lang="en-US" sz="2400" dirty="0"/>
              <a:t>Good – PHENIX subsystem zoo reduced to basically 2 types:</a:t>
            </a:r>
          </a:p>
          <a:p>
            <a:pPr lvl="2"/>
            <a:r>
              <a:rPr lang="en-US" sz="2400" dirty="0"/>
              <a:t>Calorimeters (means need for clustering, use PHENIX </a:t>
            </a:r>
            <a:r>
              <a:rPr lang="en-US" sz="2400" dirty="0" err="1"/>
              <a:t>clusterizer</a:t>
            </a:r>
            <a:r>
              <a:rPr lang="en-US" sz="2400" dirty="0"/>
              <a:t>)</a:t>
            </a:r>
          </a:p>
          <a:p>
            <a:pPr lvl="2"/>
            <a:r>
              <a:rPr lang="en-US" sz="2400" dirty="0"/>
              <a:t>Inner Tracking </a:t>
            </a:r>
            <a:r>
              <a:rPr lang="en-US" sz="2400" dirty="0" err="1"/>
              <a:t>silicon+tpc</a:t>
            </a:r>
            <a:r>
              <a:rPr lang="en-US" sz="2400" dirty="0"/>
              <a:t> (means need for tracking, based on </a:t>
            </a:r>
            <a:r>
              <a:rPr lang="en-US" sz="2400" dirty="0" err="1"/>
              <a:t>genfit</a:t>
            </a:r>
            <a:r>
              <a:rPr lang="en-US" sz="2400" dirty="0"/>
              <a:t>)</a:t>
            </a:r>
          </a:p>
          <a:p>
            <a:r>
              <a:rPr lang="en-US" sz="2400" dirty="0"/>
              <a:t>Fermilab E1039 (</a:t>
            </a:r>
            <a:r>
              <a:rPr lang="en-US" sz="2400" dirty="0" err="1"/>
              <a:t>Seaquest</a:t>
            </a:r>
            <a:r>
              <a:rPr lang="en-US" sz="2400" dirty="0"/>
              <a:t>) branched off in 2017</a:t>
            </a:r>
          </a:p>
        </p:txBody>
      </p:sp>
    </p:spTree>
    <p:extLst>
      <p:ext uri="{BB962C8B-B14F-4D97-AF65-F5344CB8AC3E}">
        <p14:creationId xmlns:p14="http://schemas.microsoft.com/office/powerpoint/2010/main" val="3533374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EFA09F9-C44E-4BB1-B2F9-E9891DCA9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6900" y="38100"/>
            <a:ext cx="8458200" cy="4953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Structure of our framework Fun4All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080E1A04-28CE-4435-B929-812B9570A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643" y="6400800"/>
            <a:ext cx="10100714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That’s all there is to it, no backdoor communications – steered by ROOT macros</a:t>
            </a:r>
          </a:p>
        </p:txBody>
      </p:sp>
      <p:sp>
        <p:nvSpPr>
          <p:cNvPr id="11268" name="Line 4">
            <a:extLst>
              <a:ext uri="{FF2B5EF4-FFF2-40B4-BE49-F238E27FC236}">
                <a16:creationId xmlns:a16="http://schemas.microsoft.com/office/drawing/2014/main" id="{F32B4F20-8E5D-4FB1-8F83-E35F59F7D5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7925" y="22098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8718333A-39B7-40AC-BF46-48179EB90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76" y="1954213"/>
            <a:ext cx="2308225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Managers</a:t>
            </a:r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7007A671-5AF8-4450-8CF2-1CC7E2485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9" y="1960563"/>
            <a:ext cx="2105025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Managers</a:t>
            </a:r>
          </a:p>
        </p:txBody>
      </p:sp>
      <p:sp>
        <p:nvSpPr>
          <p:cNvPr id="11271" name="Text Box 7">
            <a:extLst>
              <a:ext uri="{FF2B5EF4-FFF2-40B4-BE49-F238E27FC236}">
                <a16:creationId xmlns:a16="http://schemas.microsoft.com/office/drawing/2014/main" id="{960C60CC-2E9B-41BC-9DB5-18DAF6FEA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901" y="1960563"/>
            <a:ext cx="1800225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 Tree(s)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9A44AEF7-1A2B-4D24-8739-C573D40F8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325" y="3332163"/>
            <a:ext cx="2393950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Modules</a:t>
            </a:r>
          </a:p>
        </p:txBody>
      </p:sp>
      <p:sp>
        <p:nvSpPr>
          <p:cNvPr id="11273" name="Line 9">
            <a:extLst>
              <a:ext uri="{FF2B5EF4-FFF2-40B4-BE49-F238E27FC236}">
                <a16:creationId xmlns:a16="http://schemas.microsoft.com/office/drawing/2014/main" id="{B48086EB-B09D-4804-89FF-2DACAB39A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2438401"/>
            <a:ext cx="0" cy="879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4" name="Line 10">
            <a:extLst>
              <a:ext uri="{FF2B5EF4-FFF2-40B4-BE49-F238E27FC236}">
                <a16:creationId xmlns:a16="http://schemas.microsoft.com/office/drawing/2014/main" id="{F3D304B0-0C6A-4F71-B757-BDEAE27CB1A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25146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275" name="Group 11">
            <a:extLst>
              <a:ext uri="{FF2B5EF4-FFF2-40B4-BE49-F238E27FC236}">
                <a16:creationId xmlns:a16="http://schemas.microsoft.com/office/drawing/2014/main" id="{AAB5BABC-2A0E-42E9-A616-F7E199664660}"/>
              </a:ext>
            </a:extLst>
          </p:cNvPr>
          <p:cNvGrpSpPr>
            <a:grpSpLocks/>
          </p:cNvGrpSpPr>
          <p:nvPr/>
        </p:nvGrpSpPr>
        <p:grpSpPr bwMode="auto">
          <a:xfrm>
            <a:off x="7766051" y="2541590"/>
            <a:ext cx="2436813" cy="1719263"/>
            <a:chOff x="4009" y="1614"/>
            <a:chExt cx="1535" cy="1083"/>
          </a:xfrm>
        </p:grpSpPr>
        <p:sp>
          <p:nvSpPr>
            <p:cNvPr id="11276" name="Text Box 12">
              <a:extLst>
                <a:ext uri="{FF2B5EF4-FFF2-40B4-BE49-F238E27FC236}">
                  <a16:creationId xmlns:a16="http://schemas.microsoft.com/office/drawing/2014/main" id="{8FD5DFD1-283D-4B8F-94E0-2A283E93C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7" y="1614"/>
              <a:ext cx="479" cy="288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DST</a:t>
              </a:r>
            </a:p>
          </p:txBody>
        </p:sp>
        <p:sp>
          <p:nvSpPr>
            <p:cNvPr id="11277" name="Text Box 13">
              <a:extLst>
                <a:ext uri="{FF2B5EF4-FFF2-40B4-BE49-F238E27FC236}">
                  <a16:creationId xmlns:a16="http://schemas.microsoft.com/office/drawing/2014/main" id="{060797CA-7908-48AE-B1A4-D9785DA68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9" y="1993"/>
              <a:ext cx="1535" cy="288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Raw Data (PRDF)</a:t>
              </a:r>
            </a:p>
          </p:txBody>
        </p:sp>
        <p:sp>
          <p:nvSpPr>
            <p:cNvPr id="11278" name="Text Box 14">
              <a:extLst>
                <a:ext uri="{FF2B5EF4-FFF2-40B4-BE49-F238E27FC236}">
                  <a16:creationId xmlns:a16="http://schemas.microsoft.com/office/drawing/2014/main" id="{09DAA470-5BE8-405F-9A35-49A259536E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9" y="2406"/>
              <a:ext cx="741" cy="29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HepMC</a:t>
              </a:r>
              <a:endPara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279" name="Line 15">
            <a:extLst>
              <a:ext uri="{FF2B5EF4-FFF2-40B4-BE49-F238E27FC236}">
                <a16:creationId xmlns:a16="http://schemas.microsoft.com/office/drawing/2014/main" id="{D1930990-4F48-4811-98C4-B4EA7C1D1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2788" y="3783014"/>
            <a:ext cx="0" cy="949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280" name="Group 16">
            <a:extLst>
              <a:ext uri="{FF2B5EF4-FFF2-40B4-BE49-F238E27FC236}">
                <a16:creationId xmlns:a16="http://schemas.microsoft.com/office/drawing/2014/main" id="{349A4435-CEA5-41E3-86FA-F795FAD06DAD}"/>
              </a:ext>
            </a:extLst>
          </p:cNvPr>
          <p:cNvGrpSpPr>
            <a:grpSpLocks/>
          </p:cNvGrpSpPr>
          <p:nvPr/>
        </p:nvGrpSpPr>
        <p:grpSpPr bwMode="auto">
          <a:xfrm>
            <a:off x="5899150" y="4732338"/>
            <a:ext cx="4478338" cy="1143000"/>
            <a:chOff x="2833" y="2928"/>
            <a:chExt cx="2821" cy="720"/>
          </a:xfrm>
        </p:grpSpPr>
        <p:sp>
          <p:nvSpPr>
            <p:cNvPr id="11281" name="Text Box 17">
              <a:extLst>
                <a:ext uri="{FF2B5EF4-FFF2-40B4-BE49-F238E27FC236}">
                  <a16:creationId xmlns:a16="http://schemas.microsoft.com/office/drawing/2014/main" id="{E79C36B3-AECA-4597-9006-5D8396F2A5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3" y="2928"/>
              <a:ext cx="1656" cy="28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Histogram Manager</a:t>
              </a:r>
            </a:p>
          </p:txBody>
        </p:sp>
        <p:sp>
          <p:nvSpPr>
            <p:cNvPr id="11282" name="Text Box 18">
              <a:extLst>
                <a:ext uri="{FF2B5EF4-FFF2-40B4-BE49-F238E27FC236}">
                  <a16:creationId xmlns:a16="http://schemas.microsoft.com/office/drawing/2014/main" id="{B2D27E88-70CF-4D56-8675-7B6A1099D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9" y="3360"/>
              <a:ext cx="835" cy="288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Root File</a:t>
              </a:r>
            </a:p>
          </p:txBody>
        </p:sp>
        <p:sp>
          <p:nvSpPr>
            <p:cNvPr id="11283" name="Line 19">
              <a:extLst>
                <a:ext uri="{FF2B5EF4-FFF2-40B4-BE49-F238E27FC236}">
                  <a16:creationId xmlns:a16="http://schemas.microsoft.com/office/drawing/2014/main" id="{2FDB427D-3523-4D55-B259-0438527471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3216"/>
              <a:ext cx="288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285" name="Line 21">
            <a:extLst>
              <a:ext uri="{FF2B5EF4-FFF2-40B4-BE49-F238E27FC236}">
                <a16:creationId xmlns:a16="http://schemas.microsoft.com/office/drawing/2014/main" id="{5A01F529-3BBD-4898-B2D9-8E0304D83B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35563" y="3824288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84" name="Text Box 20">
            <a:extLst>
              <a:ext uri="{FF2B5EF4-FFF2-40B4-BE49-F238E27FC236}">
                <a16:creationId xmlns:a16="http://schemas.microsoft.com/office/drawing/2014/main" id="{54ECFCB7-BDBB-4CF5-9D66-C843B91BF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39" y="4767263"/>
            <a:ext cx="1671637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Calibrations</a:t>
            </a:r>
          </a:p>
        </p:txBody>
      </p:sp>
      <p:sp>
        <p:nvSpPr>
          <p:cNvPr id="11287" name="Text Box 23">
            <a:extLst>
              <a:ext uri="{FF2B5EF4-FFF2-40B4-BE49-F238E27FC236}">
                <a16:creationId xmlns:a16="http://schemas.microsoft.com/office/drawing/2014/main" id="{2DC8FC55-438D-44E5-9BA1-147CCAF85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088" y="5829428"/>
            <a:ext cx="1785937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PostGres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DB</a:t>
            </a:r>
          </a:p>
        </p:txBody>
      </p:sp>
      <p:grpSp>
        <p:nvGrpSpPr>
          <p:cNvPr id="11312" name="Group 48">
            <a:extLst>
              <a:ext uri="{FF2B5EF4-FFF2-40B4-BE49-F238E27FC236}">
                <a16:creationId xmlns:a16="http://schemas.microsoft.com/office/drawing/2014/main" id="{4BD56B82-176F-416F-A1C8-72C42B810E1E}"/>
              </a:ext>
            </a:extLst>
          </p:cNvPr>
          <p:cNvGrpSpPr>
            <a:grpSpLocks/>
          </p:cNvGrpSpPr>
          <p:nvPr/>
        </p:nvGrpSpPr>
        <p:grpSpPr bwMode="auto">
          <a:xfrm>
            <a:off x="5135563" y="5241862"/>
            <a:ext cx="282575" cy="539750"/>
            <a:chOff x="1566" y="3269"/>
            <a:chExt cx="178" cy="340"/>
          </a:xfrm>
        </p:grpSpPr>
        <p:sp>
          <p:nvSpPr>
            <p:cNvPr id="11291" name="Line 27">
              <a:extLst>
                <a:ext uri="{FF2B5EF4-FFF2-40B4-BE49-F238E27FC236}">
                  <a16:creationId xmlns:a16="http://schemas.microsoft.com/office/drawing/2014/main" id="{4CC8B7C3-667B-4C50-80A7-D5FEBEAD34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4" y="3269"/>
              <a:ext cx="0" cy="3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92" name="Line 28">
              <a:extLst>
                <a:ext uri="{FF2B5EF4-FFF2-40B4-BE49-F238E27FC236}">
                  <a16:creationId xmlns:a16="http://schemas.microsoft.com/office/drawing/2014/main" id="{CD9ABA1C-258F-42D6-879F-4E9F75BCB7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6" y="3277"/>
              <a:ext cx="0" cy="3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293" name="Text Box 29">
            <a:extLst>
              <a:ext uri="{FF2B5EF4-FFF2-40B4-BE49-F238E27FC236}">
                <a16:creationId xmlns:a16="http://schemas.microsoft.com/office/drawing/2014/main" id="{BD8BC22C-B2FE-40BA-B5CB-4CB22D103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920751"/>
            <a:ext cx="6096000" cy="51911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Fun4AllServer</a:t>
            </a:r>
          </a:p>
        </p:txBody>
      </p:sp>
      <p:sp>
        <p:nvSpPr>
          <p:cNvPr id="11294" name="Line 30">
            <a:extLst>
              <a:ext uri="{FF2B5EF4-FFF2-40B4-BE49-F238E27FC236}">
                <a16:creationId xmlns:a16="http://schemas.microsoft.com/office/drawing/2014/main" id="{0CBA4523-5455-47F6-B484-9FDB047F8C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81425" y="22098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95" name="Line 31">
            <a:extLst>
              <a:ext uri="{FF2B5EF4-FFF2-40B4-BE49-F238E27FC236}">
                <a16:creationId xmlns:a16="http://schemas.microsoft.com/office/drawing/2014/main" id="{5381E73D-1378-4CCD-B491-C7D6A3C7B8B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53035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96" name="Line 32">
            <a:extLst>
              <a:ext uri="{FF2B5EF4-FFF2-40B4-BE49-F238E27FC236}">
                <a16:creationId xmlns:a16="http://schemas.microsoft.com/office/drawing/2014/main" id="{5492DD5D-AD0E-42AF-A837-7258993F6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2613" y="153035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97" name="Line 33">
            <a:extLst>
              <a:ext uri="{FF2B5EF4-FFF2-40B4-BE49-F238E27FC236}">
                <a16:creationId xmlns:a16="http://schemas.microsoft.com/office/drawing/2014/main" id="{823E46F6-ABAE-45D5-90E1-2DB119E445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1447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98" name="Line 34">
            <a:extLst>
              <a:ext uri="{FF2B5EF4-FFF2-40B4-BE49-F238E27FC236}">
                <a16:creationId xmlns:a16="http://schemas.microsoft.com/office/drawing/2014/main" id="{411E4489-CF86-4FB9-9A8C-BC9D85830F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1447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99" name="Line 35">
            <a:extLst>
              <a:ext uri="{FF2B5EF4-FFF2-40B4-BE49-F238E27FC236}">
                <a16:creationId xmlns:a16="http://schemas.microsoft.com/office/drawing/2014/main" id="{29839BA2-9947-4242-BAA2-BDBF7D612E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0" y="1447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00" name="Line 36">
            <a:extLst>
              <a:ext uri="{FF2B5EF4-FFF2-40B4-BE49-F238E27FC236}">
                <a16:creationId xmlns:a16="http://schemas.microsoft.com/office/drawing/2014/main" id="{F6712A8F-C8B3-4859-A485-1872657BC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1447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01" name="Text Box 37">
            <a:extLst>
              <a:ext uri="{FF2B5EF4-FFF2-40B4-BE49-F238E27FC236}">
                <a16:creationId xmlns:a16="http://schemas.microsoft.com/office/drawing/2014/main" id="{E69BC32D-876D-443B-A021-3E8C3BA1B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952500"/>
            <a:ext cx="709613" cy="4572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</a:p>
        </p:txBody>
      </p:sp>
      <p:sp>
        <p:nvSpPr>
          <p:cNvPr id="11302" name="Line 38">
            <a:extLst>
              <a:ext uri="{FF2B5EF4-FFF2-40B4-BE49-F238E27FC236}">
                <a16:creationId xmlns:a16="http://schemas.microsoft.com/office/drawing/2014/main" id="{0C6D9A53-0009-420F-9693-C7E703FF3D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875" y="1195388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03" name="Line 39">
            <a:extLst>
              <a:ext uri="{FF2B5EF4-FFF2-40B4-BE49-F238E27FC236}">
                <a16:creationId xmlns:a16="http://schemas.microsoft.com/office/drawing/2014/main" id="{E909C2D6-8B97-421E-AF7C-7BCA54BA34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1447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04" name="Line 40">
            <a:extLst>
              <a:ext uri="{FF2B5EF4-FFF2-40B4-BE49-F238E27FC236}">
                <a16:creationId xmlns:a16="http://schemas.microsoft.com/office/drawing/2014/main" id="{63C1AD5A-B60E-44C9-9677-62387D75B1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1447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305" name="Group 41">
            <a:extLst>
              <a:ext uri="{FF2B5EF4-FFF2-40B4-BE49-F238E27FC236}">
                <a16:creationId xmlns:a16="http://schemas.microsoft.com/office/drawing/2014/main" id="{4FDCEAE4-7A22-4B05-969B-C34337F06B9E}"/>
              </a:ext>
            </a:extLst>
          </p:cNvPr>
          <p:cNvGrpSpPr>
            <a:grpSpLocks/>
          </p:cNvGrpSpPr>
          <p:nvPr/>
        </p:nvGrpSpPr>
        <p:grpSpPr bwMode="auto">
          <a:xfrm>
            <a:off x="1666876" y="2587626"/>
            <a:ext cx="2436813" cy="2822575"/>
            <a:chOff x="90" y="1630"/>
            <a:chExt cx="1535" cy="1778"/>
          </a:xfrm>
        </p:grpSpPr>
        <p:sp>
          <p:nvSpPr>
            <p:cNvPr id="11306" name="Text Box 42">
              <a:extLst>
                <a:ext uri="{FF2B5EF4-FFF2-40B4-BE49-F238E27FC236}">
                  <a16:creationId xmlns:a16="http://schemas.microsoft.com/office/drawing/2014/main" id="{5C932340-CD78-43D7-85FF-B143AAF1D3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" y="1630"/>
              <a:ext cx="479" cy="288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DST</a:t>
              </a:r>
            </a:p>
          </p:txBody>
        </p:sp>
        <p:sp>
          <p:nvSpPr>
            <p:cNvPr id="11307" name="Text Box 43">
              <a:extLst>
                <a:ext uri="{FF2B5EF4-FFF2-40B4-BE49-F238E27FC236}">
                  <a16:creationId xmlns:a16="http://schemas.microsoft.com/office/drawing/2014/main" id="{D255E15F-D86B-4708-AF62-585E51C94D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" y="2002"/>
              <a:ext cx="1535" cy="288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Raw Data (PRDF)</a:t>
              </a:r>
            </a:p>
          </p:txBody>
        </p:sp>
        <p:sp>
          <p:nvSpPr>
            <p:cNvPr id="11308" name="Text Box 44">
              <a:extLst>
                <a:ext uri="{FF2B5EF4-FFF2-40B4-BE49-F238E27FC236}">
                  <a16:creationId xmlns:a16="http://schemas.microsoft.com/office/drawing/2014/main" id="{CBD63C40-11CB-469D-93FC-17585D763D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375"/>
              <a:ext cx="1236" cy="288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HepMC/Oscar</a:t>
              </a:r>
            </a:p>
          </p:txBody>
        </p:sp>
        <p:sp>
          <p:nvSpPr>
            <p:cNvPr id="11309" name="Text Box 45">
              <a:extLst>
                <a:ext uri="{FF2B5EF4-FFF2-40B4-BE49-F238E27FC236}">
                  <a16:creationId xmlns:a16="http://schemas.microsoft.com/office/drawing/2014/main" id="{D3E027DD-DDCA-4E58-8A60-EC08B281E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" y="3120"/>
              <a:ext cx="627" cy="288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Empty</a:t>
              </a:r>
            </a:p>
          </p:txBody>
        </p:sp>
        <p:sp>
          <p:nvSpPr>
            <p:cNvPr id="11310" name="Text Box 46">
              <a:extLst>
                <a:ext uri="{FF2B5EF4-FFF2-40B4-BE49-F238E27FC236}">
                  <a16:creationId xmlns:a16="http://schemas.microsoft.com/office/drawing/2014/main" id="{2B27D499-48FB-499E-B5C0-B73559620D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" y="2747"/>
              <a:ext cx="939" cy="291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EIC smear</a:t>
              </a:r>
            </a:p>
          </p:txBody>
        </p:sp>
      </p:grpSp>
      <p:sp>
        <p:nvSpPr>
          <p:cNvPr id="45" name="Text Box 23">
            <a:extLst>
              <a:ext uri="{FF2B5EF4-FFF2-40B4-BE49-F238E27FC236}">
                <a16:creationId xmlns:a16="http://schemas.microsoft.com/office/drawing/2014/main" id="{8FA902DD-3F20-4FA0-9812-4A5A82DB5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00" y="5837365"/>
            <a:ext cx="662361" cy="46166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</a:p>
        </p:txBody>
      </p:sp>
      <p:grpSp>
        <p:nvGrpSpPr>
          <p:cNvPr id="46" name="Group 48">
            <a:extLst>
              <a:ext uri="{FF2B5EF4-FFF2-40B4-BE49-F238E27FC236}">
                <a16:creationId xmlns:a16="http://schemas.microsoft.com/office/drawing/2014/main" id="{21DAC46A-A976-4746-9BCD-C31C3109CB0F}"/>
              </a:ext>
            </a:extLst>
          </p:cNvPr>
          <p:cNvGrpSpPr>
            <a:grpSpLocks/>
          </p:cNvGrpSpPr>
          <p:nvPr/>
        </p:nvGrpSpPr>
        <p:grpSpPr bwMode="auto">
          <a:xfrm>
            <a:off x="4065333" y="5212461"/>
            <a:ext cx="282575" cy="539750"/>
            <a:chOff x="1566" y="3269"/>
            <a:chExt cx="178" cy="340"/>
          </a:xfrm>
        </p:grpSpPr>
        <p:sp>
          <p:nvSpPr>
            <p:cNvPr id="47" name="Line 27">
              <a:extLst>
                <a:ext uri="{FF2B5EF4-FFF2-40B4-BE49-F238E27FC236}">
                  <a16:creationId xmlns:a16="http://schemas.microsoft.com/office/drawing/2014/main" id="{5DB6AF94-B6BE-4A63-9675-0BD18D3DF0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4" y="3269"/>
              <a:ext cx="0" cy="3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Line 28">
              <a:extLst>
                <a:ext uri="{FF2B5EF4-FFF2-40B4-BE49-F238E27FC236}">
                  <a16:creationId xmlns:a16="http://schemas.microsoft.com/office/drawing/2014/main" id="{BA05FD21-62B4-409E-844C-40C896E851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6" y="3277"/>
              <a:ext cx="0" cy="3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6412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F63D5C9-F696-440F-B3C5-57830B8BA4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0"/>
            <a:ext cx="9564624" cy="1143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Keep it simple – Analysis Module </a:t>
            </a:r>
            <a:r>
              <a:rPr lang="en-US" altLang="en-US" sz="4000" dirty="0" err="1"/>
              <a:t>Baseclass</a:t>
            </a:r>
            <a:endParaRPr lang="en-US" altLang="en-US" sz="4000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E9525C0-4DB1-4BEC-9D2A-6F481A5EBE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17" y="2706083"/>
            <a:ext cx="8353567" cy="332800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Init(</a:t>
            </a:r>
            <a:r>
              <a:rPr lang="en-US" altLang="en-US" sz="2000" dirty="0" err="1">
                <a:latin typeface="Arial Unicode MS"/>
              </a:rPr>
              <a:t>PHCompositeNode</a:t>
            </a:r>
            <a:r>
              <a:rPr lang="en-US" altLang="en-US" sz="2000" dirty="0">
                <a:latin typeface="Arial Unicode MS"/>
              </a:rPr>
              <a:t> *</a:t>
            </a:r>
            <a:r>
              <a:rPr lang="en-US" altLang="en-US" sz="2000" dirty="0" err="1">
                <a:latin typeface="Arial Unicode MS"/>
              </a:rPr>
              <a:t>topNode</a:t>
            </a:r>
            <a:r>
              <a:rPr lang="en-US" altLang="en-US" sz="2000" dirty="0"/>
              <a:t>): called once when you register the module with the Fun4AllServer</a:t>
            </a:r>
          </a:p>
          <a:p>
            <a:pPr>
              <a:lnSpc>
                <a:spcPct val="90000"/>
              </a:lnSpc>
            </a:pPr>
            <a:r>
              <a:rPr lang="en-US" altLang="en-US" sz="2000" dirty="0" err="1"/>
              <a:t>InitRun</a:t>
            </a:r>
            <a:r>
              <a:rPr lang="en-US" altLang="en-US" sz="2000" dirty="0"/>
              <a:t>(</a:t>
            </a:r>
            <a:r>
              <a:rPr lang="en-US" altLang="en-US" sz="2000" dirty="0" err="1">
                <a:latin typeface="Arial Unicode MS"/>
              </a:rPr>
              <a:t>PHCompositeNode</a:t>
            </a:r>
            <a:r>
              <a:rPr lang="en-US" altLang="en-US" sz="2000" dirty="0">
                <a:latin typeface="Arial Unicode MS"/>
              </a:rPr>
              <a:t> *</a:t>
            </a:r>
            <a:r>
              <a:rPr lang="en-US" altLang="en-US" sz="2000" dirty="0" err="1">
                <a:latin typeface="Arial Unicode MS"/>
              </a:rPr>
              <a:t>topNode</a:t>
            </a:r>
            <a:r>
              <a:rPr lang="en-US" altLang="en-US" sz="2000" dirty="0"/>
              <a:t>): called before the first event is analyzed and whenever data from a new run is encountered </a:t>
            </a:r>
          </a:p>
          <a:p>
            <a:pPr>
              <a:lnSpc>
                <a:spcPct val="90000"/>
              </a:lnSpc>
            </a:pPr>
            <a:r>
              <a:rPr lang="en-US" altLang="en-US" sz="2000" dirty="0" err="1"/>
              <a:t>process_event</a:t>
            </a:r>
            <a:r>
              <a:rPr lang="en-US" altLang="en-US" sz="2000" dirty="0"/>
              <a:t> (</a:t>
            </a:r>
            <a:r>
              <a:rPr lang="en-US" altLang="en-US" sz="2000" dirty="0" err="1">
                <a:latin typeface="Arial Unicode MS"/>
              </a:rPr>
              <a:t>PHCompositeNode</a:t>
            </a:r>
            <a:r>
              <a:rPr lang="en-US" altLang="en-US" sz="2000" dirty="0">
                <a:latin typeface="Arial Unicode MS"/>
              </a:rPr>
              <a:t> *</a:t>
            </a:r>
            <a:r>
              <a:rPr lang="en-US" altLang="en-US" sz="2000" dirty="0" err="1">
                <a:latin typeface="Arial Unicode MS"/>
              </a:rPr>
              <a:t>topNode</a:t>
            </a:r>
            <a:r>
              <a:rPr lang="en-US" altLang="en-US" sz="2000" dirty="0"/>
              <a:t>): called for every event</a:t>
            </a:r>
          </a:p>
          <a:p>
            <a:pPr>
              <a:lnSpc>
                <a:spcPct val="90000"/>
              </a:lnSpc>
            </a:pPr>
            <a:r>
              <a:rPr lang="en-US" altLang="en-US" sz="2000" dirty="0" err="1"/>
              <a:t>ResetEvent</a:t>
            </a:r>
            <a:r>
              <a:rPr lang="en-US" altLang="en-US" sz="2000" dirty="0"/>
              <a:t>(</a:t>
            </a:r>
            <a:r>
              <a:rPr lang="en-US" altLang="en-US" sz="2000" dirty="0" err="1">
                <a:latin typeface="Arial Unicode MS"/>
              </a:rPr>
              <a:t>PHCompositeNode</a:t>
            </a:r>
            <a:r>
              <a:rPr lang="en-US" altLang="en-US" sz="2000" dirty="0">
                <a:latin typeface="Arial Unicode MS"/>
              </a:rPr>
              <a:t> *</a:t>
            </a:r>
            <a:r>
              <a:rPr lang="en-US" altLang="en-US" sz="2000" dirty="0" err="1">
                <a:latin typeface="Arial Unicode MS"/>
              </a:rPr>
              <a:t>topNode</a:t>
            </a:r>
            <a:r>
              <a:rPr lang="en-US" altLang="en-US" sz="2000" dirty="0"/>
              <a:t>): called after each event is processed so you can clean up leftovers of this event in your code</a:t>
            </a:r>
          </a:p>
          <a:p>
            <a:pPr>
              <a:lnSpc>
                <a:spcPct val="90000"/>
              </a:lnSpc>
            </a:pPr>
            <a:r>
              <a:rPr lang="en-US" altLang="en-US" sz="2000" dirty="0" err="1"/>
              <a:t>EndRun</a:t>
            </a:r>
            <a:r>
              <a:rPr lang="en-US" altLang="en-US" sz="2000" dirty="0"/>
              <a:t>(const int </a:t>
            </a:r>
            <a:r>
              <a:rPr lang="en-US" altLang="en-US" sz="2000" dirty="0" err="1"/>
              <a:t>runnumber</a:t>
            </a:r>
            <a:r>
              <a:rPr lang="en-US" altLang="en-US" sz="2000" dirty="0"/>
              <a:t>): called before the </a:t>
            </a:r>
            <a:r>
              <a:rPr lang="en-US" altLang="en-US" sz="2000" dirty="0" err="1"/>
              <a:t>InitRun</a:t>
            </a:r>
            <a:r>
              <a:rPr lang="en-US" altLang="en-US" sz="2000" dirty="0"/>
              <a:t> is called (caveat the Node tree already contains the data from the first event of the new run)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End(</a:t>
            </a:r>
            <a:r>
              <a:rPr lang="en-US" altLang="en-US" sz="2000" dirty="0" err="1">
                <a:latin typeface="Arial Unicode MS"/>
              </a:rPr>
              <a:t>PHCompositeNode</a:t>
            </a:r>
            <a:r>
              <a:rPr lang="en-US" altLang="en-US" sz="2000" dirty="0">
                <a:latin typeface="Arial Unicode MS"/>
              </a:rPr>
              <a:t> *</a:t>
            </a:r>
            <a:r>
              <a:rPr lang="en-US" altLang="en-US" sz="2000" dirty="0" err="1">
                <a:latin typeface="Arial Unicode MS"/>
              </a:rPr>
              <a:t>topNode</a:t>
            </a:r>
            <a:r>
              <a:rPr lang="en-US" altLang="en-US" sz="2000" dirty="0"/>
              <a:t>): Last call before we quit</a:t>
            </a: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67635BBC-C24E-4659-98C8-FC539B031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731" y="1413298"/>
            <a:ext cx="10440538" cy="10156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need to inherit from the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SubsysReco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Baseclass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(offline/framework/fun4all/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SubsysReco.h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which gives the methods  which are called by Fun4All. If you don’t implement all of them it’s perfectly fine (the beauty of base classes)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E523705A-4D74-4C60-9780-2F647582F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675" y="6034089"/>
            <a:ext cx="7486650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create another node tree you can tell Fun4All to call your module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 respective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topNode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when you register your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modue</a:t>
            </a: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860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2570</TotalTime>
  <Words>1499</Words>
  <Application>Microsoft Office PowerPoint</Application>
  <PresentationFormat>Widescreen</PresentationFormat>
  <Paragraphs>277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MS PGothic</vt:lpstr>
      <vt:lpstr>MS PGothic</vt:lpstr>
      <vt:lpstr>Arial</vt:lpstr>
      <vt:lpstr>Arial Narrow</vt:lpstr>
      <vt:lpstr>Arial Unicode MS</vt:lpstr>
      <vt:lpstr>Calibri</vt:lpstr>
      <vt:lpstr>Calibri Light</vt:lpstr>
      <vt:lpstr>Lucida Sans Unicode</vt:lpstr>
      <vt:lpstr>Times New Roman</vt:lpstr>
      <vt:lpstr>Wingdings</vt:lpstr>
      <vt:lpstr>ヒラギノ角ゴ ProN W3</vt:lpstr>
      <vt:lpstr>Office Theme</vt:lpstr>
      <vt:lpstr>PowerPoint Presentation</vt:lpstr>
      <vt:lpstr>sPHENIX timeline</vt:lpstr>
      <vt:lpstr>PowerPoint Presentation</vt:lpstr>
      <vt:lpstr>PowerPoint Presentation</vt:lpstr>
      <vt:lpstr>Fast forward to 2019, it is really happening</vt:lpstr>
      <vt:lpstr>Test Beam, Test Beam and more Test Beam</vt:lpstr>
      <vt:lpstr>Executive Summary Framework </vt:lpstr>
      <vt:lpstr>Structure of our framework Fun4All</vt:lpstr>
      <vt:lpstr>Keep it simple – Analysis Module Baseclass</vt:lpstr>
      <vt:lpstr>Simulations</vt:lpstr>
      <vt:lpstr>G4 program flow within Fun4All</vt:lpstr>
      <vt:lpstr>More than just pretty event displays</vt:lpstr>
      <vt:lpstr>sPHENIX Run Plan</vt:lpstr>
      <vt:lpstr>PowerPoint Presentation</vt:lpstr>
      <vt:lpstr>Two Classes of Front-end Hardware  </vt:lpstr>
      <vt:lpstr>Event rates</vt:lpstr>
      <vt:lpstr>Event building</vt:lpstr>
      <vt:lpstr>Reconstruction + analysis flow</vt:lpstr>
      <vt:lpstr>The Analysis Taxi, mother of all trains</vt:lpstr>
      <vt:lpstr>Towards EIC</vt:lpstr>
      <vt:lpstr>fsPHENIX – forward instrumentation for cold QCD</vt:lpstr>
      <vt:lpstr>ePHENIX out of the box</vt:lpstr>
      <vt:lpstr>More than just pretty event displays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pinkenbu</dc:creator>
  <cp:lastModifiedBy>pinkenbu</cp:lastModifiedBy>
  <cp:revision>42</cp:revision>
  <dcterms:created xsi:type="dcterms:W3CDTF">2019-07-01T18:54:32Z</dcterms:created>
  <dcterms:modified xsi:type="dcterms:W3CDTF">2019-07-03T13:45:05Z</dcterms:modified>
</cp:coreProperties>
</file>