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  <p:sldMasterId id="2147483688" r:id="rId3"/>
    <p:sldMasterId id="2147483714" r:id="rId4"/>
    <p:sldMasterId id="2147483726" r:id="rId5"/>
    <p:sldMasterId id="2147483765" r:id="rId6"/>
    <p:sldMasterId id="2147483767" r:id="rId7"/>
    <p:sldMasterId id="2147483771" r:id="rId8"/>
  </p:sldMasterIdLst>
  <p:notesMasterIdLst>
    <p:notesMasterId r:id="rId49"/>
  </p:notesMasterIdLst>
  <p:handoutMasterIdLst>
    <p:handoutMasterId r:id="rId50"/>
  </p:handoutMasterIdLst>
  <p:sldIdLst>
    <p:sldId id="256" r:id="rId9"/>
    <p:sldId id="742" r:id="rId10"/>
    <p:sldId id="743" r:id="rId11"/>
    <p:sldId id="744" r:id="rId12"/>
    <p:sldId id="745" r:id="rId13"/>
    <p:sldId id="724" r:id="rId14"/>
    <p:sldId id="713" r:id="rId15"/>
    <p:sldId id="714" r:id="rId16"/>
    <p:sldId id="716" r:id="rId17"/>
    <p:sldId id="725" r:id="rId18"/>
    <p:sldId id="681" r:id="rId19"/>
    <p:sldId id="682" r:id="rId20"/>
    <p:sldId id="683" r:id="rId21"/>
    <p:sldId id="684" r:id="rId22"/>
    <p:sldId id="726" r:id="rId23"/>
    <p:sldId id="727" r:id="rId24"/>
    <p:sldId id="737" r:id="rId25"/>
    <p:sldId id="738" r:id="rId26"/>
    <p:sldId id="741" r:id="rId27"/>
    <p:sldId id="764" r:id="rId28"/>
    <p:sldId id="765" r:id="rId29"/>
    <p:sldId id="728" r:id="rId30"/>
    <p:sldId id="694" r:id="rId31"/>
    <p:sldId id="695" r:id="rId32"/>
    <p:sldId id="699" r:id="rId33"/>
    <p:sldId id="696" r:id="rId34"/>
    <p:sldId id="752" r:id="rId35"/>
    <p:sldId id="751" r:id="rId36"/>
    <p:sldId id="754" r:id="rId37"/>
    <p:sldId id="762" r:id="rId38"/>
    <p:sldId id="756" r:id="rId39"/>
    <p:sldId id="753" r:id="rId40"/>
    <p:sldId id="766" r:id="rId41"/>
    <p:sldId id="767" r:id="rId42"/>
    <p:sldId id="768" r:id="rId43"/>
    <p:sldId id="757" r:id="rId44"/>
    <p:sldId id="759" r:id="rId45"/>
    <p:sldId id="760" r:id="rId46"/>
    <p:sldId id="758" r:id="rId47"/>
    <p:sldId id="761" r:id="rId48"/>
  </p:sldIdLst>
  <p:sldSz cx="9144000" cy="6858000" type="screen4x3"/>
  <p:notesSz cx="6858000" cy="9144000"/>
  <p:defaultTextStyle>
    <a:defPPr>
      <a:defRPr lang="en-US"/>
    </a:defPPr>
    <a:lvl1pPr marL="0" algn="l" defTabSz="9128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96" algn="l" defTabSz="9128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807" algn="l" defTabSz="9128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220" algn="l" defTabSz="9128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622" algn="l" defTabSz="9128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022" algn="l" defTabSz="9128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435" algn="l" defTabSz="9128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836" algn="l" defTabSz="9128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242" algn="l" defTabSz="9128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3F"/>
    <a:srgbClr val="F2FF5F"/>
    <a:srgbClr val="4BD7E1"/>
    <a:srgbClr val="E006D5"/>
    <a:srgbClr val="00E100"/>
    <a:srgbClr val="0C5209"/>
    <a:srgbClr val="11690C"/>
    <a:srgbClr val="80057A"/>
    <a:srgbClr val="CC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696" autoAdjust="0"/>
  </p:normalViewPr>
  <p:slideViewPr>
    <p:cSldViewPr>
      <p:cViewPr>
        <p:scale>
          <a:sx n="90" d="100"/>
          <a:sy n="90" d="100"/>
        </p:scale>
        <p:origin x="-1592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6DDE5-F68F-F848-A8FC-E32180D6EAD4}" type="datetime1">
              <a:rPr lang="en-US" smtClean="0"/>
              <a:pPr/>
              <a:t>7/2/19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38CD5-CECF-AC41-B90D-0F1D9F642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23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C4514-1F67-F248-AD2F-1A4C562A6D3F}" type="datetime1">
              <a:rPr lang="en-US" smtClean="0"/>
              <a:pPr/>
              <a:t>7/2/19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97CD6-3EDC-43A1-BFE6-556DB01E9D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651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28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96" algn="l" defTabSz="9128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07" algn="l" defTabSz="9128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220" algn="l" defTabSz="9128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622" algn="l" defTabSz="9128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022" algn="l" defTabSz="9128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435" algn="l" defTabSz="9128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836" algn="l" defTabSz="9128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242" algn="l" defTabSz="9128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7CD6-3EDC-43A1-BFE6-556DB01E9D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d561722bc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3d561722bc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d561722bc_2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g3d561722bc_2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d561722bc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d561722bc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57ad8b960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57ad8b960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5209d76fd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5209d76fd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5209d76fd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5209d76fd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d561722b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g3d561722b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tiff"/><Relationship Id="rId3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784225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0000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00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Sep,24 2015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A.Kiselev</a:t>
            </a: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-65" charset="0"/>
              </a:defRPr>
            </a:lvl1pPr>
          </a:lstStyle>
          <a:p>
            <a:pPr>
              <a:defRPr/>
            </a:pPr>
            <a:fld id="{BC346014-8CB8-304E-A5FA-922CBC1F60F3}" type="slidenum">
              <a:rPr lang="ru-RU"/>
              <a:pPr>
                <a:defRPr/>
              </a:pPr>
              <a:t>‹#›</a:t>
            </a:fld>
            <a:r>
              <a:rPr lang="en-US"/>
              <a:t>/16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"/>
          <p:cNvSpPr/>
          <p:nvPr/>
        </p:nvSpPr>
        <p:spPr>
          <a:xfrm>
            <a:off x="152400" y="685805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106362" y="19075"/>
            <a:ext cx="8931276" cy="674491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idx="1"/>
          </p:nvPr>
        </p:nvSpPr>
        <p:spPr>
          <a:xfrm>
            <a:off x="114300" y="812805"/>
            <a:ext cx="8763000" cy="5930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17500" marR="41275" indent="-317500">
              <a:buClr>
                <a:srgbClr val="FF2600"/>
              </a:buClr>
              <a:buSzPct val="175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635000" marR="41275" indent="-317500">
              <a:buClr>
                <a:srgbClr val="011993"/>
              </a:buClr>
              <a:buSzPct val="104999"/>
              <a:buFont typeface="Lucida Grande"/>
              <a:buChar char="‣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952500" marR="41275" indent="-317500">
              <a:buClr>
                <a:srgbClr val="011993"/>
              </a:buClr>
              <a:buSzPct val="80000"/>
              <a:buChar char="๏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2700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5875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3757" y="6546583"/>
            <a:ext cx="322016" cy="318036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710775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6" indent="0">
              <a:buNone/>
              <a:defRPr sz="2000" b="1"/>
            </a:lvl2pPr>
            <a:lvl3pPr marL="912807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22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435" indent="0">
              <a:buNone/>
              <a:defRPr sz="1600" b="1"/>
            </a:lvl7pPr>
            <a:lvl8pPr marL="3194836" indent="0">
              <a:buNone/>
              <a:defRPr sz="1600" b="1"/>
            </a:lvl8pPr>
            <a:lvl9pPr marL="36512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6" indent="0">
              <a:buNone/>
              <a:defRPr sz="2000" b="1"/>
            </a:lvl2pPr>
            <a:lvl3pPr marL="912807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22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435" indent="0">
              <a:buNone/>
              <a:defRPr sz="1600" b="1"/>
            </a:lvl7pPr>
            <a:lvl8pPr marL="3194836" indent="0">
              <a:buNone/>
              <a:defRPr sz="1600" b="1"/>
            </a:lvl8pPr>
            <a:lvl9pPr marL="36512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37325"/>
            <a:ext cx="3429000" cy="244475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228600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fld id="{59EA4CFA-C3DC-4ADB-8A77-9C015038EF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0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96" indent="0">
              <a:buNone/>
              <a:defRPr sz="1200"/>
            </a:lvl2pPr>
            <a:lvl3pPr marL="912807" indent="0">
              <a:buNone/>
              <a:defRPr sz="1000"/>
            </a:lvl3pPr>
            <a:lvl4pPr marL="1369220" indent="0">
              <a:buNone/>
              <a:defRPr sz="900"/>
            </a:lvl4pPr>
            <a:lvl5pPr marL="1825622" indent="0">
              <a:buNone/>
              <a:defRPr sz="900"/>
            </a:lvl5pPr>
            <a:lvl6pPr marL="2282022" indent="0">
              <a:buNone/>
              <a:defRPr sz="900"/>
            </a:lvl6pPr>
            <a:lvl7pPr marL="2738435" indent="0">
              <a:buNone/>
              <a:defRPr sz="900"/>
            </a:lvl7pPr>
            <a:lvl8pPr marL="3194836" indent="0">
              <a:buNone/>
              <a:defRPr sz="900"/>
            </a:lvl8pPr>
            <a:lvl9pPr marL="36512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96" indent="0">
              <a:buNone/>
              <a:defRPr sz="2800"/>
            </a:lvl2pPr>
            <a:lvl3pPr marL="912807" indent="0">
              <a:buNone/>
              <a:defRPr sz="2400"/>
            </a:lvl3pPr>
            <a:lvl4pPr marL="1369220" indent="0">
              <a:buNone/>
              <a:defRPr sz="2000"/>
            </a:lvl4pPr>
            <a:lvl5pPr marL="1825622" indent="0">
              <a:buNone/>
              <a:defRPr sz="2000"/>
            </a:lvl5pPr>
            <a:lvl6pPr marL="2282022" indent="0">
              <a:buNone/>
              <a:defRPr sz="2000"/>
            </a:lvl6pPr>
            <a:lvl7pPr marL="2738435" indent="0">
              <a:buNone/>
              <a:defRPr sz="2000"/>
            </a:lvl7pPr>
            <a:lvl8pPr marL="3194836" indent="0">
              <a:buNone/>
              <a:defRPr sz="2000"/>
            </a:lvl8pPr>
            <a:lvl9pPr marL="36512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96" indent="0">
              <a:buNone/>
              <a:defRPr sz="1200"/>
            </a:lvl2pPr>
            <a:lvl3pPr marL="912807" indent="0">
              <a:buNone/>
              <a:defRPr sz="1000"/>
            </a:lvl3pPr>
            <a:lvl4pPr marL="1369220" indent="0">
              <a:buNone/>
              <a:defRPr sz="900"/>
            </a:lvl4pPr>
            <a:lvl5pPr marL="1825622" indent="0">
              <a:buNone/>
              <a:defRPr sz="900"/>
            </a:lvl5pPr>
            <a:lvl6pPr marL="2282022" indent="0">
              <a:buNone/>
              <a:defRPr sz="900"/>
            </a:lvl6pPr>
            <a:lvl7pPr marL="2738435" indent="0">
              <a:buNone/>
              <a:defRPr sz="900"/>
            </a:lvl7pPr>
            <a:lvl8pPr marL="3194836" indent="0">
              <a:buNone/>
              <a:defRPr sz="900"/>
            </a:lvl8pPr>
            <a:lvl9pPr marL="36512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4508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60729" algn="ctr">
              <a:spcBef>
                <a:spcPts val="0"/>
              </a:spcBef>
              <a:buSzTx/>
              <a:buNone/>
              <a:defRPr sz="2600"/>
            </a:lvl2pPr>
            <a:lvl3pPr marL="0" indent="321457" algn="ctr">
              <a:spcBef>
                <a:spcPts val="0"/>
              </a:spcBef>
              <a:buSzTx/>
              <a:buNone/>
              <a:defRPr sz="2600"/>
            </a:lvl3pPr>
            <a:lvl4pPr marL="0" indent="482186" algn="ctr">
              <a:spcBef>
                <a:spcPts val="0"/>
              </a:spcBef>
              <a:buSzTx/>
              <a:buNone/>
              <a:defRPr sz="2600"/>
            </a:lvl4pPr>
            <a:lvl5pPr marL="0" indent="642915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43000" y="473273"/>
            <a:ext cx="6858000" cy="415230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60729" algn="ctr">
              <a:spcBef>
                <a:spcPts val="0"/>
              </a:spcBef>
              <a:buSzTx/>
              <a:buNone/>
              <a:defRPr sz="2600"/>
            </a:lvl2pPr>
            <a:lvl3pPr marL="0" indent="321457" algn="ctr">
              <a:spcBef>
                <a:spcPts val="0"/>
              </a:spcBef>
              <a:buSzTx/>
              <a:buNone/>
              <a:defRPr sz="2600"/>
            </a:lvl3pPr>
            <a:lvl4pPr marL="0" indent="482186" algn="ctr">
              <a:spcBef>
                <a:spcPts val="0"/>
              </a:spcBef>
              <a:buSzTx/>
              <a:buNone/>
              <a:defRPr sz="2600"/>
            </a:lvl4pPr>
            <a:lvl5pPr marL="0" indent="642915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7750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21844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60729" algn="ctr">
              <a:spcBef>
                <a:spcPts val="0"/>
              </a:spcBef>
              <a:buSzTx/>
              <a:buNone/>
              <a:defRPr sz="2600"/>
            </a:lvl2pPr>
            <a:lvl3pPr marL="0" indent="321457" algn="ctr">
              <a:spcBef>
                <a:spcPts val="0"/>
              </a:spcBef>
              <a:buSzTx/>
              <a:buNone/>
              <a:defRPr sz="2600"/>
            </a:lvl3pPr>
            <a:lvl4pPr marL="0" indent="482186" algn="ctr">
              <a:spcBef>
                <a:spcPts val="0"/>
              </a:spcBef>
              <a:buSzTx/>
              <a:buNone/>
              <a:defRPr sz="2600"/>
            </a:lvl4pPr>
            <a:lvl5pPr marL="0" indent="642915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9465" y="6536531"/>
            <a:ext cx="260309" cy="24140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5" y="625078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3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93956"/>
            <a:ext cx="7358063" cy="44146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9635" y="6518672"/>
            <a:ext cx="275801" cy="272186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95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6" indent="0">
              <a:buNone/>
              <a:defRPr sz="2000" b="1"/>
            </a:lvl2pPr>
            <a:lvl3pPr marL="912807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22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435" indent="0">
              <a:buNone/>
              <a:defRPr sz="1600" b="1"/>
            </a:lvl7pPr>
            <a:lvl8pPr marL="3194836" indent="0">
              <a:buNone/>
              <a:defRPr sz="1600" b="1"/>
            </a:lvl8pPr>
            <a:lvl9pPr marL="36512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6" indent="0">
              <a:buNone/>
              <a:defRPr sz="2000" b="1"/>
            </a:lvl2pPr>
            <a:lvl3pPr marL="912807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22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435" indent="0">
              <a:buNone/>
              <a:defRPr sz="1600" b="1"/>
            </a:lvl7pPr>
            <a:lvl8pPr marL="3194836" indent="0">
              <a:buNone/>
              <a:defRPr sz="1600" b="1"/>
            </a:lvl8pPr>
            <a:lvl9pPr marL="36512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00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99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52FBE-E101-7C49-8E4F-EA7312F56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8" y="4234543"/>
            <a:ext cx="2297252" cy="2626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2487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A27465-2A50-6249-8897-67E9365998BC}"/>
              </a:ext>
            </a:extLst>
          </p:cNvPr>
          <p:cNvSpPr txBox="1"/>
          <p:nvPr userDrawn="1"/>
        </p:nvSpPr>
        <p:spPr>
          <a:xfrm>
            <a:off x="2447220" y="6495508"/>
            <a:ext cx="2045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Users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Meeting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AF8B965-77B2-F94E-9E8F-94DE39B1D789}"/>
              </a:ext>
            </a:extLst>
          </p:cNvPr>
          <p:cNvSpPr txBox="1"/>
          <p:nvPr userDrawn="1"/>
        </p:nvSpPr>
        <p:spPr>
          <a:xfrm>
            <a:off x="5982311" y="6495508"/>
            <a:ext cx="997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June 26, 2019</a:t>
            </a:r>
          </a:p>
        </p:txBody>
      </p:sp>
    </p:spTree>
    <p:extLst>
      <p:ext uri="{BB962C8B-B14F-4D97-AF65-F5344CB8AC3E}">
        <p14:creationId xmlns:p14="http://schemas.microsoft.com/office/powerpoint/2010/main" val="34615375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CF00F6-546A-DD4F-BFC6-C32E700B5E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CF00F6-546A-DD4F-BFC6-C32E700B5E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CF00F6-546A-DD4F-BFC6-C32E700B5E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3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96" indent="0">
              <a:buNone/>
              <a:defRPr sz="1200"/>
            </a:lvl2pPr>
            <a:lvl3pPr marL="912807" indent="0">
              <a:buNone/>
              <a:defRPr sz="1000"/>
            </a:lvl3pPr>
            <a:lvl4pPr marL="1369220" indent="0">
              <a:buNone/>
              <a:defRPr sz="900"/>
            </a:lvl4pPr>
            <a:lvl5pPr marL="1825622" indent="0">
              <a:buNone/>
              <a:defRPr sz="900"/>
            </a:lvl5pPr>
            <a:lvl6pPr marL="2282022" indent="0">
              <a:buNone/>
              <a:defRPr sz="900"/>
            </a:lvl6pPr>
            <a:lvl7pPr marL="2738435" indent="0">
              <a:buNone/>
              <a:defRPr sz="900"/>
            </a:lvl7pPr>
            <a:lvl8pPr marL="3194836" indent="0">
              <a:buNone/>
              <a:defRPr sz="900"/>
            </a:lvl8pPr>
            <a:lvl9pPr marL="36512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0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96" indent="0">
              <a:buNone/>
              <a:defRPr sz="2800"/>
            </a:lvl2pPr>
            <a:lvl3pPr marL="912807" indent="0">
              <a:buNone/>
              <a:defRPr sz="2400"/>
            </a:lvl3pPr>
            <a:lvl4pPr marL="1369220" indent="0">
              <a:buNone/>
              <a:defRPr sz="2000"/>
            </a:lvl4pPr>
            <a:lvl5pPr marL="1825622" indent="0">
              <a:buNone/>
              <a:defRPr sz="2000"/>
            </a:lvl5pPr>
            <a:lvl6pPr marL="2282022" indent="0">
              <a:buNone/>
              <a:defRPr sz="2000"/>
            </a:lvl6pPr>
            <a:lvl7pPr marL="2738435" indent="0">
              <a:buNone/>
              <a:defRPr sz="2000"/>
            </a:lvl7pPr>
            <a:lvl8pPr marL="3194836" indent="0">
              <a:buNone/>
              <a:defRPr sz="2000"/>
            </a:lvl8pPr>
            <a:lvl9pPr marL="36512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96" indent="0">
              <a:buNone/>
              <a:defRPr sz="1200"/>
            </a:lvl2pPr>
            <a:lvl3pPr marL="912807" indent="0">
              <a:buNone/>
              <a:defRPr sz="1000"/>
            </a:lvl3pPr>
            <a:lvl4pPr marL="1369220" indent="0">
              <a:buNone/>
              <a:defRPr sz="900"/>
            </a:lvl4pPr>
            <a:lvl5pPr marL="1825622" indent="0">
              <a:buNone/>
              <a:defRPr sz="900"/>
            </a:lvl5pPr>
            <a:lvl6pPr marL="2282022" indent="0">
              <a:buNone/>
              <a:defRPr sz="900"/>
            </a:lvl6pPr>
            <a:lvl7pPr marL="2738435" indent="0">
              <a:buNone/>
              <a:defRPr sz="900"/>
            </a:lvl7pPr>
            <a:lvl8pPr marL="3194836" indent="0">
              <a:buNone/>
              <a:defRPr sz="900"/>
            </a:lvl8pPr>
            <a:lvl9pPr marL="36512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3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9" tIns="45640" rIns="91279" bIns="4564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4"/>
            <a:ext cx="8229600" cy="4525963"/>
          </a:xfrm>
          <a:prstGeom prst="rect">
            <a:avLst/>
          </a:prstGeom>
        </p:spPr>
        <p:txBody>
          <a:bodyPr vert="horz" lIns="91279" tIns="45640" rIns="91279" bIns="4564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279" tIns="45640" rIns="91279" bIns="45640" rtlCol="0" anchor="ctr"/>
          <a:lstStyle>
            <a:lvl1pPr algn="l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r>
              <a:rPr lang="en-US" smtClean="0"/>
              <a:t>Sep,24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4"/>
            <a:ext cx="2895600" cy="365125"/>
          </a:xfrm>
          <a:prstGeom prst="rect">
            <a:avLst/>
          </a:prstGeom>
        </p:spPr>
        <p:txBody>
          <a:bodyPr vert="horz" lIns="91279" tIns="45640" rIns="91279" bIns="45640" rtlCol="0" anchor="ctr"/>
          <a:lstStyle>
            <a:lvl1pPr algn="ctr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279" tIns="45640" rIns="91279" bIns="45640" rtlCol="0" anchor="ctr"/>
          <a:lstStyle>
            <a:lvl1pPr algn="r">
              <a:defRPr sz="1600">
                <a:solidFill>
                  <a:srgbClr val="1F497D"/>
                </a:solidFill>
              </a:defRPr>
            </a:lvl1pPr>
          </a:lstStyle>
          <a:p>
            <a:r>
              <a:rPr lang="en-US" dirty="0" smtClean="0"/>
              <a:t>@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4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797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2807" rtl="0" eaLnBrk="1" latinLnBrk="0" hangingPunct="1">
        <a:spcBef>
          <a:spcPct val="0"/>
        </a:spcBef>
        <a:buNone/>
        <a:defRPr sz="3600" b="1" kern="1200" baseline="0">
          <a:solidFill>
            <a:srgbClr val="FF0000"/>
          </a:solidFill>
          <a:latin typeface="Arial" pitchFamily="34" charset="0"/>
          <a:ea typeface="+mj-ea"/>
          <a:cs typeface="+mj-cs"/>
        </a:defRPr>
      </a:lvl1pPr>
    </p:titleStyle>
    <p:bodyStyle>
      <a:lvl1pPr marL="342311" indent="-342311" algn="l" defTabSz="912807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1658" indent="-285262" algn="l" defTabSz="912807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141008" indent="-228197" algn="l" defTabSz="912807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597413" indent="-228197" algn="l" defTabSz="912807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053830" indent="-228197" algn="l" defTabSz="912807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0231" indent="-228197" algn="l" defTabSz="9128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32" indent="-228197" algn="l" defTabSz="9128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42" indent="-228197" algn="l" defTabSz="9128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37" indent="-228197" algn="l" defTabSz="9128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96" algn="l" defTabSz="9128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07" algn="l" defTabSz="9128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0" algn="l" defTabSz="9128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22" algn="l" defTabSz="9128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8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35" algn="l" defTabSz="9128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36" algn="l" defTabSz="9128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42" algn="l" defTabSz="9128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9" tIns="45640" rIns="91279" bIns="4564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4"/>
            <a:ext cx="8229600" cy="4525963"/>
          </a:xfrm>
          <a:prstGeom prst="rect">
            <a:avLst/>
          </a:prstGeom>
        </p:spPr>
        <p:txBody>
          <a:bodyPr vert="horz" lIns="91279" tIns="45640" rIns="91279" bIns="456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279" tIns="45640" rIns="91279" bIns="456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Sep,24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4"/>
            <a:ext cx="2895600" cy="365125"/>
          </a:xfrm>
          <a:prstGeom prst="rect">
            <a:avLst/>
          </a:prstGeom>
        </p:spPr>
        <p:txBody>
          <a:bodyPr vert="horz" lIns="91279" tIns="45640" rIns="91279" bIns="456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279" tIns="45640" rIns="91279" bIns="456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ctr" defTabSz="45639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11" indent="-342311" algn="l" defTabSz="45639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58" indent="-285262" algn="l" defTabSz="45639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08" indent="-228197" algn="l" defTabSz="4563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13" indent="-228197" algn="l" defTabSz="45639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830" indent="-228197" algn="l" defTabSz="45639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231" indent="-228197" algn="l" defTabSz="4563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32" indent="-228197" algn="l" defTabSz="4563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42" indent="-228197" algn="l" defTabSz="4563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37" indent="-228197" algn="l" defTabSz="4563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96" algn="l" defTabSz="456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07" algn="l" defTabSz="456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0" algn="l" defTabSz="456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22" algn="l" defTabSz="456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456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35" algn="l" defTabSz="456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36" algn="l" defTabSz="456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42" algn="l" defTabSz="456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6609" y="6536531"/>
            <a:ext cx="226020" cy="241409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lvl1pPr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0751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xmlns:p14="http://schemas.microsoft.com/office/powerpoint/2010/main" spd="med"/>
  <p:hf sldNum="0" hdr="0" ftr="0" dt="0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defTabSz="914400"/>
            <a:r>
              <a:rPr lang="en-US" smtClean="0">
                <a:solidFill>
                  <a:srgbClr val="616161"/>
                </a:solidFill>
                <a:latin typeface="Calibri"/>
              </a:rPr>
              <a:t>Sep,24 2015</a:t>
            </a:r>
            <a:endParaRPr lang="en-US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defTabSz="914400"/>
            <a:r>
              <a:rPr lang="en-US" smtClean="0">
                <a:solidFill>
                  <a:srgbClr val="616161"/>
                </a:solidFill>
                <a:latin typeface="Calibri"/>
              </a:rPr>
              <a:t>A.Kiselev</a:t>
            </a:r>
            <a:endParaRPr lang="en-US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defTabSz="914400"/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Sep,24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A.Kiselev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98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/>
          </p:cNvSpPr>
          <p:nvPr/>
        </p:nvSpPr>
        <p:spPr bwMode="auto">
          <a:xfrm>
            <a:off x="0" y="6688336"/>
            <a:ext cx="9144000" cy="169664"/>
          </a:xfrm>
          <a:prstGeom prst="rect">
            <a:avLst/>
          </a:prstGeom>
          <a:solidFill>
            <a:schemeClr val="accent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2853" fontAlgn="base">
              <a:spcBef>
                <a:spcPct val="0"/>
              </a:spcBef>
              <a:spcAft>
                <a:spcPct val="0"/>
              </a:spcAft>
            </a:pPr>
            <a:endParaRPr lang="en-US" sz="3000" dirty="0" smtClean="0">
              <a:solidFill>
                <a:srgbClr val="000000"/>
              </a:solidFill>
              <a:latin typeface="Helvetica"/>
              <a:ea typeface="ヒラギノ角ゴ ProN W3"/>
              <a:cs typeface="ヒラギノ角ゴ ProN W3"/>
              <a:sym typeface="Helvetica" pitchFamily="-65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1437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35652" tIns="35652" rIns="35652" bIns="356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pitchFamily="-65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705"/>
            <a:ext cx="4732734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52" tIns="35652" rIns="35652" bIns="356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pitchFamily="-65" charset="0"/>
              </a:rPr>
              <a:t>Click to edit Master text styles</a:t>
            </a:r>
          </a:p>
          <a:p>
            <a:pPr lvl="1"/>
            <a:r>
              <a:rPr lang="en-US">
                <a:sym typeface="Helvetica" pitchFamily="-65" charset="0"/>
              </a:rPr>
              <a:t>Second level</a:t>
            </a:r>
          </a:p>
          <a:p>
            <a:pPr lvl="2"/>
            <a:r>
              <a:rPr lang="en-US">
                <a:sym typeface="Helvetica" pitchFamily="-65" charset="0"/>
              </a:rPr>
              <a:t>Third level</a:t>
            </a:r>
          </a:p>
          <a:p>
            <a:pPr lvl="3"/>
            <a:r>
              <a:rPr lang="en-US">
                <a:sym typeface="Helvetica" pitchFamily="-65" charset="0"/>
              </a:rPr>
              <a:t>Fourth level</a:t>
            </a:r>
          </a:p>
          <a:p>
            <a:pPr lvl="4"/>
            <a:r>
              <a:rPr lang="en-US">
                <a:sym typeface="Helvetica" pitchFamily="-65" charset="0"/>
              </a:rPr>
              <a:t>Fifth level</a:t>
            </a: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464844" y="6670509"/>
            <a:ext cx="205383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184" tIns="32088" rIns="64184" bIns="32088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defRPr>
            </a:lvl1pPr>
          </a:lstStyle>
          <a:p>
            <a:pPr algn="ctr" defTabSz="912853" fontAlgn="base">
              <a:spcBef>
                <a:spcPct val="0"/>
              </a:spcBef>
              <a:spcAft>
                <a:spcPct val="0"/>
              </a:spcAft>
            </a:pPr>
            <a:fld id="{C77836F1-6A82-7F4D-AA90-6AC3FA2E2517}" type="slidenum">
              <a:rPr lang="en-US"/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ransition xmlns:p14="http://schemas.microsoft.com/office/powerpoint/2010/main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+mj-lt"/>
          <a:ea typeface="+mj-ea"/>
          <a:cs typeface="+mj-cs"/>
          <a:sym typeface="Helvetica" pitchFamily="-65" charset="0"/>
        </a:defRPr>
      </a:lvl1pPr>
      <a:lvl2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5pPr>
      <a:lvl6pPr marL="320910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6pPr>
      <a:lvl7pPr marL="641826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7pPr>
      <a:lvl8pPr marL="962741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8pPr>
      <a:lvl9pPr marL="1283658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9pPr>
    </p:titleStyle>
    <p:bodyStyle>
      <a:lvl1pPr marL="588348" indent="-40113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1pPr>
      <a:lvl2pPr marL="900348" indent="-40113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2pPr>
      <a:lvl3pPr marL="1212348" indent="-40113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3pPr>
      <a:lvl4pPr marL="1524348" indent="-40113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4pPr>
      <a:lvl5pPr marL="1836348" indent="-40113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5pPr>
      <a:lvl6pPr marL="2157254" indent="-40113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6pPr>
      <a:lvl7pPr marL="2478174" indent="-40113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7pPr>
      <a:lvl8pPr marL="2799085" indent="-40113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8pPr>
      <a:lvl9pPr marL="3120003" indent="-40113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9pPr>
    </p:bodyStyle>
    <p:otherStyle>
      <a:defPPr>
        <a:defRPr lang="en-US"/>
      </a:defPPr>
      <a:lvl1pPr marL="0" algn="l" defTabSz="3209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910" algn="l" defTabSz="3209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826" algn="l" defTabSz="3209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2741" algn="l" defTabSz="3209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3658" algn="l" defTabSz="3209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4576" algn="l" defTabSz="3209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5487" algn="l" defTabSz="3209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6406" algn="l" defTabSz="3209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7318" algn="l" defTabSz="3209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/>
          </p:cNvSpPr>
          <p:nvPr/>
        </p:nvSpPr>
        <p:spPr bwMode="auto">
          <a:xfrm>
            <a:off x="0" y="6688336"/>
            <a:ext cx="9144000" cy="169664"/>
          </a:xfrm>
          <a:prstGeom prst="rect">
            <a:avLst/>
          </a:prstGeom>
          <a:solidFill>
            <a:schemeClr val="accent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2993" fontAlgn="base">
              <a:spcBef>
                <a:spcPct val="0"/>
              </a:spcBef>
              <a:spcAft>
                <a:spcPct val="0"/>
              </a:spcAft>
            </a:pPr>
            <a:endParaRPr lang="en-US" sz="3000" dirty="0" smtClean="0">
              <a:solidFill>
                <a:srgbClr val="000000"/>
              </a:solidFill>
              <a:latin typeface="Helvetica"/>
              <a:ea typeface="ヒラギノ角ゴ ProN W3"/>
              <a:cs typeface="ヒラギノ角ゴ ProN W3"/>
              <a:sym typeface="Helvetica" pitchFamily="-65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1437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35658" tIns="35658" rIns="35658" bIns="3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pitchFamily="-65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702"/>
            <a:ext cx="4732734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58" tIns="35658" rIns="35658" bIns="3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pitchFamily="-65" charset="0"/>
              </a:rPr>
              <a:t>Click to edit Master text styles</a:t>
            </a:r>
          </a:p>
          <a:p>
            <a:pPr lvl="1"/>
            <a:r>
              <a:rPr lang="en-US">
                <a:sym typeface="Helvetica" pitchFamily="-65" charset="0"/>
              </a:rPr>
              <a:t>Second level</a:t>
            </a:r>
          </a:p>
          <a:p>
            <a:pPr lvl="2"/>
            <a:r>
              <a:rPr lang="en-US">
                <a:sym typeface="Helvetica" pitchFamily="-65" charset="0"/>
              </a:rPr>
              <a:t>Third level</a:t>
            </a:r>
          </a:p>
          <a:p>
            <a:pPr lvl="3"/>
            <a:r>
              <a:rPr lang="en-US">
                <a:sym typeface="Helvetica" pitchFamily="-65" charset="0"/>
              </a:rPr>
              <a:t>Fourth level</a:t>
            </a:r>
          </a:p>
          <a:p>
            <a:pPr lvl="4"/>
            <a:r>
              <a:rPr lang="en-US">
                <a:sym typeface="Helvetica" pitchFamily="-65" charset="0"/>
              </a:rPr>
              <a:t>Fifth level</a:t>
            </a: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464844" y="6670506"/>
            <a:ext cx="205383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194" tIns="32094" rIns="64194" bIns="32094" numCol="1" anchor="t" anchorCtr="0" compatLnSpc="1">
            <a:prstTxWarp prst="textNoShape">
              <a:avLst/>
            </a:prstTxWarp>
          </a:bodyPr>
          <a:lstStyle>
            <a:lvl1pPr algn="ctr" defTabSz="912993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defRPr>
            </a:lvl1pPr>
          </a:lstStyle>
          <a:p>
            <a:fld id="{C77836F1-6A82-7F4D-AA90-6AC3FA2E251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ransition xmlns:p14="http://schemas.microsoft.com/office/powerpoint/2010/main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+mj-lt"/>
          <a:ea typeface="+mj-ea"/>
          <a:cs typeface="+mj-cs"/>
          <a:sym typeface="Helvetica" pitchFamily="-65" charset="0"/>
        </a:defRPr>
      </a:lvl1pPr>
      <a:lvl2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5pPr>
      <a:lvl6pPr marL="320960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6pPr>
      <a:lvl7pPr marL="641925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7pPr>
      <a:lvl8pPr marL="962890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8pPr>
      <a:lvl9pPr marL="1283855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9pPr>
    </p:titleStyle>
    <p:bodyStyle>
      <a:lvl1pPr marL="588438" indent="-401199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1pPr>
      <a:lvl2pPr marL="900486" indent="-401199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2pPr>
      <a:lvl3pPr marL="1212534" indent="-401199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3pPr>
      <a:lvl4pPr marL="1524582" indent="-401199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4pPr>
      <a:lvl5pPr marL="1836630" indent="-401199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5pPr>
      <a:lvl6pPr marL="2157585" indent="-401199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6pPr>
      <a:lvl7pPr marL="2478555" indent="-401199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7pPr>
      <a:lvl8pPr marL="2799515" indent="-401199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8pPr>
      <a:lvl9pPr marL="3120482" indent="-401199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9pPr>
    </p:bodyStyle>
    <p:otherStyle>
      <a:defPPr>
        <a:defRPr lang="en-US"/>
      </a:defPPr>
      <a:lvl1pPr marL="0" algn="l" defTabSz="32096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960" algn="l" defTabSz="32096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925" algn="l" defTabSz="32096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2890" algn="l" defTabSz="32096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3855" algn="l" defTabSz="32096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4822" algn="l" defTabSz="32096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5783" algn="l" defTabSz="32096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6751" algn="l" defTabSz="32096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7713" algn="l" defTabSz="32096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/>
          </p:cNvSpPr>
          <p:nvPr/>
        </p:nvSpPr>
        <p:spPr bwMode="auto">
          <a:xfrm>
            <a:off x="0" y="6688336"/>
            <a:ext cx="9144000" cy="169664"/>
          </a:xfrm>
          <a:prstGeom prst="rect">
            <a:avLst/>
          </a:prstGeom>
          <a:solidFill>
            <a:schemeClr val="accent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3415" fontAlgn="base">
              <a:spcBef>
                <a:spcPct val="0"/>
              </a:spcBef>
              <a:spcAft>
                <a:spcPct val="0"/>
              </a:spcAft>
            </a:pPr>
            <a:endParaRPr lang="en-US" sz="3000" dirty="0" smtClean="0">
              <a:solidFill>
                <a:srgbClr val="000000"/>
              </a:solidFill>
              <a:latin typeface="Helvetica"/>
              <a:ea typeface="ヒラギノ角ゴ ProN W3"/>
              <a:cs typeface="ヒラギノ角ゴ ProN W3"/>
              <a:sym typeface="Helvetica" pitchFamily="-65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1437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35676" tIns="35676" rIns="35676" bIns="356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pitchFamily="-65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93"/>
            <a:ext cx="4732734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76" tIns="35676" rIns="35676" bIns="356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pitchFamily="-65" charset="0"/>
              </a:rPr>
              <a:t>Click to edit Master text styles</a:t>
            </a:r>
          </a:p>
          <a:p>
            <a:pPr lvl="1"/>
            <a:r>
              <a:rPr lang="en-US">
                <a:sym typeface="Helvetica" pitchFamily="-65" charset="0"/>
              </a:rPr>
              <a:t>Second level</a:t>
            </a:r>
          </a:p>
          <a:p>
            <a:pPr lvl="2"/>
            <a:r>
              <a:rPr lang="en-US">
                <a:sym typeface="Helvetica" pitchFamily="-65" charset="0"/>
              </a:rPr>
              <a:t>Third level</a:t>
            </a:r>
          </a:p>
          <a:p>
            <a:pPr lvl="3"/>
            <a:r>
              <a:rPr lang="en-US">
                <a:sym typeface="Helvetica" pitchFamily="-65" charset="0"/>
              </a:rPr>
              <a:t>Fourth level</a:t>
            </a:r>
          </a:p>
          <a:p>
            <a:pPr lvl="4"/>
            <a:r>
              <a:rPr lang="en-US">
                <a:sym typeface="Helvetica" pitchFamily="-65" charset="0"/>
              </a:rPr>
              <a:t>Fifth level</a:t>
            </a: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464844" y="6670497"/>
            <a:ext cx="205383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22" tIns="32109" rIns="64222" bIns="32109" numCol="1" anchor="t" anchorCtr="0" compatLnSpc="1">
            <a:prstTxWarp prst="textNoShape">
              <a:avLst/>
            </a:prstTxWarp>
          </a:bodyPr>
          <a:lstStyle>
            <a:lvl1pPr algn="ctr" defTabSz="913415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defRPr>
            </a:lvl1pPr>
          </a:lstStyle>
          <a:p>
            <a:fld id="{C77836F1-6A82-7F4D-AA90-6AC3FA2E251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ransition xmlns:p14="http://schemas.microsoft.com/office/powerpoint/2010/main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+mj-lt"/>
          <a:ea typeface="+mj-ea"/>
          <a:cs typeface="+mj-cs"/>
          <a:sym typeface="Helvetica" pitchFamily="-65" charset="0"/>
        </a:defRPr>
      </a:lvl1pPr>
      <a:lvl2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5pPr>
      <a:lvl6pPr marL="321109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6pPr>
      <a:lvl7pPr marL="642222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7pPr>
      <a:lvl8pPr marL="963333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8pPr>
      <a:lvl9pPr marL="1284447" algn="ctr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" pitchFamily="-65" charset="0"/>
          <a:ea typeface="ヒラギノ角ゴ ProN W3" pitchFamily="-65" charset="-128"/>
          <a:cs typeface="ヒラギノ角ゴ ProN W3" pitchFamily="-65" charset="-128"/>
          <a:sym typeface="Helvetica" pitchFamily="-65" charset="0"/>
        </a:defRPr>
      </a:lvl9pPr>
    </p:titleStyle>
    <p:bodyStyle>
      <a:lvl1pPr marL="588708" indent="-40138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1pPr>
      <a:lvl2pPr marL="900900" indent="-40138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2pPr>
      <a:lvl3pPr marL="1213092" indent="-40138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3pPr>
      <a:lvl4pPr marL="1525284" indent="-40138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4pPr>
      <a:lvl5pPr marL="1837476" indent="-40138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5pPr>
      <a:lvl6pPr marL="2158582" indent="-40138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6pPr>
      <a:lvl7pPr marL="2479698" indent="-40138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7pPr>
      <a:lvl8pPr marL="2800806" indent="-40138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8pPr>
      <a:lvl9pPr marL="3121920" indent="-401386" algn="l" rtl="0" fontAlgn="base">
        <a:spcBef>
          <a:spcPts val="1687"/>
        </a:spcBef>
        <a:spcAft>
          <a:spcPct val="0"/>
        </a:spcAft>
        <a:buSzPct val="150000"/>
        <a:buFont typeface="Helvetica" pitchFamily="-65" charset="0"/>
        <a:buChar char="‣"/>
        <a:defRPr sz="3000">
          <a:solidFill>
            <a:schemeClr val="tx1"/>
          </a:solidFill>
          <a:latin typeface="+mn-lt"/>
          <a:ea typeface="+mn-ea"/>
          <a:cs typeface="+mn-cs"/>
          <a:sym typeface="Helvetica" pitchFamily="-65" charset="0"/>
        </a:defRPr>
      </a:lvl9pPr>
    </p:bodyStyle>
    <p:otherStyle>
      <a:defPPr>
        <a:defRPr lang="en-US"/>
      </a:defPPr>
      <a:lvl1pPr marL="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09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222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333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44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56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671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786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89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4" Type="http://schemas.openxmlformats.org/officeDocument/2006/relationships/image" Target="../media/image22.tif"/><Relationship Id="rId5" Type="http://schemas.openxmlformats.org/officeDocument/2006/relationships/image" Target="../media/image23.ti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.tif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5" Type="http://schemas.openxmlformats.org/officeDocument/2006/relationships/image" Target="../media/image36.emf"/><Relationship Id="rId6" Type="http://schemas.openxmlformats.org/officeDocument/2006/relationships/image" Target="../media/image37.gif"/><Relationship Id="rId7" Type="http://schemas.openxmlformats.org/officeDocument/2006/relationships/image" Target="../media/image38.gif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" y="1828800"/>
            <a:ext cx="8382000" cy="83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AAEAE"/>
                    </a:gs>
                    <a:gs pos="50000">
                      <a:srgbClr val="FFCCCC"/>
                    </a:gs>
                    <a:gs pos="100000">
                      <a:srgbClr val="DAAEA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79" tIns="45640" rIns="91279" bIns="45640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/>
                <a:cs typeface="Arial"/>
              </a:rPr>
              <a:t>EIC </a:t>
            </a:r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</a:rPr>
              <a:t>software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62000" y="838201"/>
            <a:ext cx="7848600" cy="15240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9" tIns="45640" rIns="91279" bIns="45640" anchor="ctr"/>
          <a:lstStyle/>
          <a:p>
            <a:endParaRPr lang="en-US" dirty="0"/>
          </a:p>
        </p:txBody>
      </p:sp>
      <p:pic>
        <p:nvPicPr>
          <p:cNvPr id="12" name="Picture 11" descr="EIC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1556" cy="6858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04800" y="4800600"/>
            <a:ext cx="8610600" cy="1752601"/>
          </a:xfrm>
          <a:prstGeom prst="rect">
            <a:avLst/>
          </a:prstGeom>
        </p:spPr>
        <p:txBody>
          <a:bodyPr vert="horz" lIns="91279" tIns="45640" rIns="91279" bIns="4564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500" dirty="0">
                <a:solidFill>
                  <a:schemeClr val="tx2"/>
                </a:solidFill>
                <a:latin typeface="Arial Narrow"/>
                <a:ea typeface="Tahoma (Body)" charset="0"/>
                <a:cs typeface="Arial Narrow"/>
              </a:rPr>
              <a:t>Alexander </a:t>
            </a:r>
            <a:r>
              <a:rPr lang="en-US" sz="3500" dirty="0" smtClean="0">
                <a:solidFill>
                  <a:schemeClr val="tx2"/>
                </a:solidFill>
                <a:latin typeface="Arial Narrow"/>
                <a:ea typeface="Tahoma (Body)" charset="0"/>
                <a:cs typeface="Arial Narrow"/>
              </a:rPr>
              <a:t>Kiselev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3500" dirty="0">
              <a:solidFill>
                <a:schemeClr val="tx2"/>
              </a:solidFill>
              <a:latin typeface="Arial Narrow"/>
              <a:ea typeface="Tahoma (Body)" charset="0"/>
              <a:cs typeface="Arial Narrow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NPPS Group </a:t>
            </a:r>
            <a:r>
              <a:rPr lang="en-US" sz="32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Meeting   July,3 2019</a:t>
            </a:r>
            <a:endParaRPr lang="en-US" sz="3200" dirty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 descr="bn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98" y="0"/>
            <a:ext cx="218896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2057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ctr" defTabSz="912853"/>
            <a:r>
              <a:rPr lang="en-US" sz="5400" b="1" i="1" u="sng" dirty="0" smtClean="0">
                <a:solidFill>
                  <a:srgbClr val="1F497D"/>
                </a:solidFill>
                <a:latin typeface="Arial" pitchFamily="-84" charset="0"/>
              </a:rPr>
              <a:t>GEMC</a:t>
            </a:r>
            <a:endParaRPr lang="en-US" sz="5400" b="1" i="1" u="sng" dirty="0">
              <a:solidFill>
                <a:srgbClr val="1F497D"/>
              </a:solidFill>
              <a:latin typeface="Arial" pitchFamily="-8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90600" y="3124200"/>
            <a:ext cx="632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r" defTabSz="912853"/>
            <a:r>
              <a:rPr lang="en-US" sz="2000" dirty="0">
                <a:solidFill>
                  <a:srgbClr val="1F497D"/>
                </a:solidFill>
                <a:latin typeface="Arial" pitchFamily="-84" charset="0"/>
              </a:rPr>
              <a:t>b</a:t>
            </a:r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y Maurizio </a:t>
            </a:r>
            <a:r>
              <a:rPr lang="en-US" sz="2000" dirty="0" err="1" smtClean="0">
                <a:solidFill>
                  <a:srgbClr val="1F497D"/>
                </a:solidFill>
                <a:latin typeface="Arial" pitchFamily="-84" charset="0"/>
              </a:rPr>
              <a:t>Ungaro</a:t>
            </a:r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 (</a:t>
            </a:r>
            <a:r>
              <a:rPr lang="en-US" sz="2000" dirty="0" err="1" smtClean="0">
                <a:solidFill>
                  <a:srgbClr val="1F497D"/>
                </a:solidFill>
                <a:latin typeface="Arial" pitchFamily="-84" charset="0"/>
              </a:rPr>
              <a:t>JLab</a:t>
            </a:r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)</a:t>
            </a:r>
            <a:endParaRPr lang="en-US" sz="2000" dirty="0">
              <a:solidFill>
                <a:srgbClr val="1F497D"/>
              </a:solidFill>
              <a:latin typeface="Arial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2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Eant4 MonteCarlo Architecture"/>
          <p:cNvSpPr txBox="1"/>
          <p:nvPr/>
        </p:nvSpPr>
        <p:spPr>
          <a:xfrm>
            <a:off x="1912116" y="-61512"/>
            <a:ext cx="5319770" cy="53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3000" b="1" kern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GE</a:t>
            </a:r>
            <a:r>
              <a:rPr sz="3000" kern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ant4</a:t>
            </a:r>
            <a:r>
              <a:rPr sz="3000" b="1" kern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M</a:t>
            </a:r>
            <a:r>
              <a:rPr sz="3000" kern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onte</a:t>
            </a:r>
            <a:r>
              <a:rPr sz="3000" b="1" kern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</a:t>
            </a:r>
            <a:r>
              <a:rPr sz="3000" kern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arlo Architecture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6105"/>
          <a:stretch>
            <a:fillRect/>
          </a:stretch>
        </p:blipFill>
        <p:spPr>
          <a:xfrm>
            <a:off x="248356" y="809917"/>
            <a:ext cx="5710593" cy="3383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3680" y="4790875"/>
            <a:ext cx="5460320" cy="203043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Application independent geometry/digitization/fields: definitions stored in databases…"/>
          <p:cNvSpPr txBox="1"/>
          <p:nvPr/>
        </p:nvSpPr>
        <p:spPr>
          <a:xfrm>
            <a:off x="5864578" y="762000"/>
            <a:ext cx="3279422" cy="4011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 marL="160721" indent="-160721" defTabSz="410730" hangingPunct="0">
              <a:buSzPct val="100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lang="en-US" sz="1600" kern="0" dirty="0" smtClean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Application independent geometry/digitization/fields: definitions stored in databases</a:t>
            </a:r>
            <a:endParaRPr sz="1600" kern="0" dirty="0">
              <a:solidFill>
                <a:srgbClr val="535353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160721" indent="-160721" defTabSz="410730" hangingPunct="0">
              <a:buSzPct val="100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sz="1600" kern="0" dirty="0" smtClean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Realistic </a:t>
            </a:r>
            <a:r>
              <a:rPr sz="1600" kern="0" dirty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hits treatment: electronic time window, voltage versus time signals.</a:t>
            </a:r>
          </a:p>
          <a:p>
            <a:pPr marL="160721" indent="-160721" defTabSz="410730" hangingPunct="0">
              <a:buSzPct val="100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sz="1600" kern="0" dirty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Sensitive attributes assigned at run time: real calibration, survey tilts and displacements. </a:t>
            </a:r>
          </a:p>
          <a:p>
            <a:pPr marL="160721" indent="-160721" defTabSz="410730" hangingPunct="0">
              <a:buSzPct val="100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sz="1600" kern="0" dirty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Plugins for generator formats (LUND, BEAGLE, easy expansion)</a:t>
            </a:r>
          </a:p>
          <a:p>
            <a:pPr marL="160721" indent="-160721" defTabSz="410730" hangingPunct="0">
              <a:buSzPct val="100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sz="1600" kern="0" dirty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Plugins for output formats (TXT, CODA, JSon, easy expansion)</a:t>
            </a:r>
          </a:p>
          <a:p>
            <a:pPr marL="160721" indent="-160721" defTabSz="410730" hangingPunct="0">
              <a:buSzPct val="100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sz="1600" kern="0" dirty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Realistic signal treatment allows for background rate studies, including pile-up effects </a:t>
            </a:r>
          </a:p>
        </p:txBody>
      </p:sp>
      <p:sp>
        <p:nvSpPr>
          <p:cNvPr id="7" name="GEMC (M. Ungaro)…"/>
          <p:cNvSpPr txBox="1"/>
          <p:nvPr/>
        </p:nvSpPr>
        <p:spPr>
          <a:xfrm>
            <a:off x="33867" y="4284415"/>
            <a:ext cx="4216359" cy="2565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 marL="175788" indent="-175788" defTabSz="410730" hangingPunct="0">
              <a:buSzPct val="145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lang="en-US" kern="0" dirty="0" smtClean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Application for detector simulations based on Geant4</a:t>
            </a:r>
            <a:endParaRPr kern="0" dirty="0">
              <a:solidFill>
                <a:srgbClr val="535353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175788" indent="-175788" defTabSz="410730" hangingPunct="0">
              <a:buSzPct val="145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kern="0" dirty="0" smtClean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Macro </a:t>
            </a:r>
            <a:r>
              <a:rPr kern="0" dirty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language for detector design</a:t>
            </a:r>
          </a:p>
          <a:p>
            <a:pPr marL="175788" indent="-175788" defTabSz="410730" hangingPunct="0">
              <a:buSzPct val="145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kern="0" dirty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Various geometry definitions: GEMC, gdml, </a:t>
            </a:r>
            <a:r>
              <a:rPr kern="0" dirty="0" smtClean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CAD</a:t>
            </a:r>
            <a:endParaRPr lang="en-US" kern="0" dirty="0" smtClean="0">
              <a:solidFill>
                <a:srgbClr val="535353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defTabSz="410730" hangingPunct="0">
              <a:buSzPct val="145000"/>
              <a:defRPr sz="1800">
                <a:solidFill>
                  <a:srgbClr val="535353"/>
                </a:solidFill>
              </a:defRPr>
            </a:pPr>
            <a:endParaRPr kern="0" dirty="0">
              <a:solidFill>
                <a:srgbClr val="535353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175788" indent="-175788" defTabSz="410730" hangingPunct="0">
              <a:buSzPct val="145000"/>
              <a:buFontTx/>
              <a:buChar char="•"/>
              <a:defRPr sz="1800">
                <a:solidFill>
                  <a:srgbClr val="535353"/>
                </a:solidFill>
              </a:defRPr>
            </a:pPr>
            <a:r>
              <a:rPr kern="0" dirty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Data card (XML) to steer application, all Geant4 macro commands supported by </a:t>
            </a:r>
            <a:r>
              <a:rPr kern="0" dirty="0" smtClean="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rPr>
              <a:t>design</a:t>
            </a:r>
            <a:endParaRPr kern="0" dirty="0">
              <a:solidFill>
                <a:srgbClr val="53535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eometry"/>
          <p:cNvSpPr txBox="1"/>
          <p:nvPr/>
        </p:nvSpPr>
        <p:spPr>
          <a:xfrm>
            <a:off x="3266358" y="-153845"/>
            <a:ext cx="2611284" cy="71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4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 defTabSz="410730" hangingPunct="0"/>
            <a:r>
              <a:rPr kern="0">
                <a:solidFill>
                  <a:srgbClr val="000000"/>
                </a:solidFill>
              </a:rPr>
              <a:t>Geometry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6105"/>
          <a:stretch>
            <a:fillRect/>
          </a:stretch>
        </p:blipFill>
        <p:spPr>
          <a:xfrm>
            <a:off x="4111876" y="2286093"/>
            <a:ext cx="4663832" cy="27630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" name="Group"/>
          <p:cNvGrpSpPr/>
          <p:nvPr/>
        </p:nvGrpSpPr>
        <p:grpSpPr>
          <a:xfrm>
            <a:off x="292355" y="875199"/>
            <a:ext cx="3260479" cy="1715337"/>
            <a:chOff x="0" y="22621"/>
            <a:chExt cx="4637125" cy="2439590"/>
          </a:xfrm>
        </p:grpSpPr>
        <p:pic>
          <p:nvPicPr>
            <p:cNvPr id="13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3" r="10" b="96"/>
            <a:stretch>
              <a:fillRect/>
            </a:stretch>
          </p:blipFill>
          <p:spPr>
            <a:xfrm>
              <a:off x="0" y="94665"/>
              <a:ext cx="1464866" cy="2278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42" y="0"/>
                  </a:moveTo>
                  <a:lnTo>
                    <a:pt x="15631" y="564"/>
                  </a:lnTo>
                  <a:cubicBezTo>
                    <a:pt x="15601" y="719"/>
                    <a:pt x="15562" y="864"/>
                    <a:pt x="15520" y="975"/>
                  </a:cubicBezTo>
                  <a:cubicBezTo>
                    <a:pt x="15477" y="1087"/>
                    <a:pt x="15432" y="1160"/>
                    <a:pt x="15397" y="1174"/>
                  </a:cubicBezTo>
                  <a:cubicBezTo>
                    <a:pt x="15262" y="1227"/>
                    <a:pt x="14076" y="1237"/>
                    <a:pt x="12775" y="1197"/>
                  </a:cubicBezTo>
                  <a:cubicBezTo>
                    <a:pt x="12588" y="1191"/>
                    <a:pt x="12445" y="1187"/>
                    <a:pt x="12336" y="1178"/>
                  </a:cubicBezTo>
                  <a:cubicBezTo>
                    <a:pt x="12225" y="1169"/>
                    <a:pt x="12159" y="1156"/>
                    <a:pt x="12108" y="1136"/>
                  </a:cubicBezTo>
                  <a:cubicBezTo>
                    <a:pt x="12009" y="1098"/>
                    <a:pt x="12000" y="1031"/>
                    <a:pt x="12014" y="907"/>
                  </a:cubicBezTo>
                  <a:cubicBezTo>
                    <a:pt x="12028" y="781"/>
                    <a:pt x="12023" y="715"/>
                    <a:pt x="11927" y="681"/>
                  </a:cubicBezTo>
                  <a:cubicBezTo>
                    <a:pt x="11877" y="664"/>
                    <a:pt x="11807" y="655"/>
                    <a:pt x="11698" y="651"/>
                  </a:cubicBezTo>
                  <a:cubicBezTo>
                    <a:pt x="11589" y="647"/>
                    <a:pt x="11442" y="646"/>
                    <a:pt x="11254" y="647"/>
                  </a:cubicBezTo>
                  <a:cubicBezTo>
                    <a:pt x="10711" y="652"/>
                    <a:pt x="10489" y="691"/>
                    <a:pt x="10540" y="775"/>
                  </a:cubicBezTo>
                  <a:cubicBezTo>
                    <a:pt x="10560" y="809"/>
                    <a:pt x="10555" y="858"/>
                    <a:pt x="10534" y="911"/>
                  </a:cubicBezTo>
                  <a:cubicBezTo>
                    <a:pt x="10512" y="962"/>
                    <a:pt x="10469" y="1019"/>
                    <a:pt x="10417" y="1065"/>
                  </a:cubicBezTo>
                  <a:cubicBezTo>
                    <a:pt x="10337" y="1135"/>
                    <a:pt x="10207" y="1176"/>
                    <a:pt x="9884" y="1200"/>
                  </a:cubicBezTo>
                  <a:cubicBezTo>
                    <a:pt x="9561" y="1225"/>
                    <a:pt x="9049" y="1231"/>
                    <a:pt x="8199" y="1231"/>
                  </a:cubicBezTo>
                  <a:cubicBezTo>
                    <a:pt x="6923" y="1229"/>
                    <a:pt x="6202" y="1266"/>
                    <a:pt x="6262" y="1328"/>
                  </a:cubicBezTo>
                  <a:cubicBezTo>
                    <a:pt x="6288" y="1356"/>
                    <a:pt x="6349" y="1382"/>
                    <a:pt x="6420" y="1400"/>
                  </a:cubicBezTo>
                  <a:cubicBezTo>
                    <a:pt x="6491" y="1418"/>
                    <a:pt x="6572" y="1426"/>
                    <a:pt x="6654" y="1426"/>
                  </a:cubicBezTo>
                  <a:cubicBezTo>
                    <a:pt x="6768" y="1426"/>
                    <a:pt x="6863" y="1440"/>
                    <a:pt x="6929" y="1460"/>
                  </a:cubicBezTo>
                  <a:cubicBezTo>
                    <a:pt x="6988" y="1478"/>
                    <a:pt x="7024" y="1504"/>
                    <a:pt x="7040" y="1532"/>
                  </a:cubicBezTo>
                  <a:cubicBezTo>
                    <a:pt x="7044" y="1539"/>
                    <a:pt x="7039" y="1546"/>
                    <a:pt x="7040" y="1554"/>
                  </a:cubicBezTo>
                  <a:cubicBezTo>
                    <a:pt x="7043" y="1575"/>
                    <a:pt x="7037" y="1593"/>
                    <a:pt x="7017" y="1614"/>
                  </a:cubicBezTo>
                  <a:cubicBezTo>
                    <a:pt x="7007" y="1625"/>
                    <a:pt x="6997" y="1634"/>
                    <a:pt x="6982" y="1644"/>
                  </a:cubicBezTo>
                  <a:cubicBezTo>
                    <a:pt x="6938" y="1673"/>
                    <a:pt x="6880" y="1701"/>
                    <a:pt x="6788" y="1723"/>
                  </a:cubicBezTo>
                  <a:cubicBezTo>
                    <a:pt x="6688" y="1748"/>
                    <a:pt x="6584" y="1764"/>
                    <a:pt x="6496" y="1772"/>
                  </a:cubicBezTo>
                  <a:cubicBezTo>
                    <a:pt x="6408" y="1780"/>
                    <a:pt x="6336" y="1777"/>
                    <a:pt x="6303" y="1765"/>
                  </a:cubicBezTo>
                  <a:cubicBezTo>
                    <a:pt x="6270" y="1753"/>
                    <a:pt x="6222" y="1774"/>
                    <a:pt x="6174" y="1810"/>
                  </a:cubicBezTo>
                  <a:cubicBezTo>
                    <a:pt x="6125" y="1848"/>
                    <a:pt x="6075" y="1906"/>
                    <a:pt x="6033" y="1976"/>
                  </a:cubicBezTo>
                  <a:cubicBezTo>
                    <a:pt x="5951" y="2115"/>
                    <a:pt x="5772" y="2264"/>
                    <a:pt x="5641" y="2311"/>
                  </a:cubicBezTo>
                  <a:cubicBezTo>
                    <a:pt x="5493" y="2364"/>
                    <a:pt x="5386" y="2587"/>
                    <a:pt x="5355" y="2905"/>
                  </a:cubicBezTo>
                  <a:cubicBezTo>
                    <a:pt x="5330" y="3158"/>
                    <a:pt x="5319" y="3289"/>
                    <a:pt x="5249" y="3349"/>
                  </a:cubicBezTo>
                  <a:cubicBezTo>
                    <a:pt x="5179" y="3409"/>
                    <a:pt x="5049" y="3398"/>
                    <a:pt x="4799" y="3383"/>
                  </a:cubicBezTo>
                  <a:cubicBezTo>
                    <a:pt x="4349" y="3355"/>
                    <a:pt x="4288" y="3388"/>
                    <a:pt x="4243" y="3643"/>
                  </a:cubicBezTo>
                  <a:cubicBezTo>
                    <a:pt x="4225" y="3739"/>
                    <a:pt x="4189" y="3810"/>
                    <a:pt x="4137" y="3857"/>
                  </a:cubicBezTo>
                  <a:cubicBezTo>
                    <a:pt x="4086" y="3904"/>
                    <a:pt x="4016" y="3923"/>
                    <a:pt x="3950" y="3921"/>
                  </a:cubicBezTo>
                  <a:cubicBezTo>
                    <a:pt x="3819" y="3916"/>
                    <a:pt x="3682" y="3816"/>
                    <a:pt x="3617" y="3620"/>
                  </a:cubicBezTo>
                  <a:lnTo>
                    <a:pt x="3511" y="3315"/>
                  </a:lnTo>
                  <a:lnTo>
                    <a:pt x="3500" y="3605"/>
                  </a:lnTo>
                  <a:cubicBezTo>
                    <a:pt x="3488" y="3790"/>
                    <a:pt x="3374" y="3910"/>
                    <a:pt x="3195" y="3940"/>
                  </a:cubicBezTo>
                  <a:cubicBezTo>
                    <a:pt x="3041" y="3966"/>
                    <a:pt x="2798" y="4125"/>
                    <a:pt x="2651" y="4290"/>
                  </a:cubicBezTo>
                  <a:cubicBezTo>
                    <a:pt x="2569" y="4382"/>
                    <a:pt x="2479" y="4447"/>
                    <a:pt x="2393" y="4489"/>
                  </a:cubicBezTo>
                  <a:cubicBezTo>
                    <a:pt x="2350" y="4511"/>
                    <a:pt x="2305" y="4528"/>
                    <a:pt x="2265" y="4534"/>
                  </a:cubicBezTo>
                  <a:cubicBezTo>
                    <a:pt x="2225" y="4541"/>
                    <a:pt x="2188" y="4539"/>
                    <a:pt x="2154" y="4531"/>
                  </a:cubicBezTo>
                  <a:cubicBezTo>
                    <a:pt x="1979" y="4488"/>
                    <a:pt x="1925" y="4583"/>
                    <a:pt x="1914" y="4945"/>
                  </a:cubicBezTo>
                  <a:cubicBezTo>
                    <a:pt x="1909" y="5089"/>
                    <a:pt x="1902" y="5202"/>
                    <a:pt x="1884" y="5291"/>
                  </a:cubicBezTo>
                  <a:cubicBezTo>
                    <a:pt x="1867" y="5380"/>
                    <a:pt x="1839" y="5443"/>
                    <a:pt x="1797" y="5490"/>
                  </a:cubicBezTo>
                  <a:cubicBezTo>
                    <a:pt x="1712" y="5586"/>
                    <a:pt x="1569" y="5611"/>
                    <a:pt x="1317" y="5611"/>
                  </a:cubicBezTo>
                  <a:cubicBezTo>
                    <a:pt x="1186" y="5611"/>
                    <a:pt x="1089" y="5631"/>
                    <a:pt x="1030" y="5663"/>
                  </a:cubicBezTo>
                  <a:cubicBezTo>
                    <a:pt x="1001" y="5680"/>
                    <a:pt x="977" y="5699"/>
                    <a:pt x="966" y="5720"/>
                  </a:cubicBezTo>
                  <a:cubicBezTo>
                    <a:pt x="953" y="5742"/>
                    <a:pt x="959" y="5767"/>
                    <a:pt x="966" y="5791"/>
                  </a:cubicBezTo>
                  <a:cubicBezTo>
                    <a:pt x="977" y="5832"/>
                    <a:pt x="1016" y="5874"/>
                    <a:pt x="1077" y="5912"/>
                  </a:cubicBezTo>
                  <a:cubicBezTo>
                    <a:pt x="1090" y="5920"/>
                    <a:pt x="1109" y="5927"/>
                    <a:pt x="1124" y="5934"/>
                  </a:cubicBezTo>
                  <a:cubicBezTo>
                    <a:pt x="1198" y="5971"/>
                    <a:pt x="1286" y="6001"/>
                    <a:pt x="1410" y="6017"/>
                  </a:cubicBezTo>
                  <a:cubicBezTo>
                    <a:pt x="1768" y="6064"/>
                    <a:pt x="1808" y="6118"/>
                    <a:pt x="1808" y="6563"/>
                  </a:cubicBezTo>
                  <a:cubicBezTo>
                    <a:pt x="1808" y="6695"/>
                    <a:pt x="1788" y="6800"/>
                    <a:pt x="1756" y="6890"/>
                  </a:cubicBezTo>
                  <a:cubicBezTo>
                    <a:pt x="1734" y="6949"/>
                    <a:pt x="1713" y="7006"/>
                    <a:pt x="1674" y="7048"/>
                  </a:cubicBezTo>
                  <a:cubicBezTo>
                    <a:pt x="1640" y="7084"/>
                    <a:pt x="1598" y="7114"/>
                    <a:pt x="1551" y="7139"/>
                  </a:cubicBezTo>
                  <a:cubicBezTo>
                    <a:pt x="1365" y="7236"/>
                    <a:pt x="1065" y="7247"/>
                    <a:pt x="597" y="7199"/>
                  </a:cubicBezTo>
                  <a:lnTo>
                    <a:pt x="12" y="7139"/>
                  </a:lnTo>
                  <a:cubicBezTo>
                    <a:pt x="17" y="7356"/>
                    <a:pt x="23" y="7495"/>
                    <a:pt x="29" y="7673"/>
                  </a:cubicBezTo>
                  <a:cubicBezTo>
                    <a:pt x="30" y="7681"/>
                    <a:pt x="29" y="7687"/>
                    <a:pt x="29" y="7695"/>
                  </a:cubicBezTo>
                  <a:cubicBezTo>
                    <a:pt x="49" y="8264"/>
                    <a:pt x="72" y="8763"/>
                    <a:pt x="99" y="8760"/>
                  </a:cubicBezTo>
                  <a:cubicBezTo>
                    <a:pt x="165" y="8754"/>
                    <a:pt x="255" y="8757"/>
                    <a:pt x="298" y="8772"/>
                  </a:cubicBezTo>
                  <a:cubicBezTo>
                    <a:pt x="342" y="8786"/>
                    <a:pt x="695" y="8804"/>
                    <a:pt x="1088" y="8813"/>
                  </a:cubicBezTo>
                  <a:lnTo>
                    <a:pt x="1808" y="8828"/>
                  </a:lnTo>
                  <a:lnTo>
                    <a:pt x="1861" y="9366"/>
                  </a:lnTo>
                  <a:cubicBezTo>
                    <a:pt x="1873" y="9495"/>
                    <a:pt x="1876" y="9593"/>
                    <a:pt x="1890" y="9667"/>
                  </a:cubicBezTo>
                  <a:cubicBezTo>
                    <a:pt x="1904" y="9742"/>
                    <a:pt x="1924" y="9792"/>
                    <a:pt x="1955" y="9825"/>
                  </a:cubicBezTo>
                  <a:cubicBezTo>
                    <a:pt x="2015" y="9891"/>
                    <a:pt x="2122" y="9890"/>
                    <a:pt x="2323" y="9874"/>
                  </a:cubicBezTo>
                  <a:cubicBezTo>
                    <a:pt x="2657" y="9849"/>
                    <a:pt x="2767" y="9894"/>
                    <a:pt x="2856" y="10096"/>
                  </a:cubicBezTo>
                  <a:cubicBezTo>
                    <a:pt x="3021" y="10475"/>
                    <a:pt x="3022" y="11095"/>
                    <a:pt x="2856" y="11161"/>
                  </a:cubicBezTo>
                  <a:cubicBezTo>
                    <a:pt x="2776" y="11193"/>
                    <a:pt x="2710" y="11427"/>
                    <a:pt x="2710" y="11677"/>
                  </a:cubicBezTo>
                  <a:cubicBezTo>
                    <a:pt x="2710" y="11951"/>
                    <a:pt x="2679" y="12125"/>
                    <a:pt x="2598" y="12222"/>
                  </a:cubicBezTo>
                  <a:cubicBezTo>
                    <a:pt x="2558" y="12271"/>
                    <a:pt x="2507" y="12299"/>
                    <a:pt x="2440" y="12313"/>
                  </a:cubicBezTo>
                  <a:cubicBezTo>
                    <a:pt x="2373" y="12326"/>
                    <a:pt x="2288" y="12326"/>
                    <a:pt x="2189" y="12309"/>
                  </a:cubicBezTo>
                  <a:cubicBezTo>
                    <a:pt x="1932" y="12266"/>
                    <a:pt x="1890" y="12315"/>
                    <a:pt x="1890" y="12655"/>
                  </a:cubicBezTo>
                  <a:cubicBezTo>
                    <a:pt x="1890" y="12874"/>
                    <a:pt x="1871" y="13088"/>
                    <a:pt x="1849" y="13129"/>
                  </a:cubicBezTo>
                  <a:cubicBezTo>
                    <a:pt x="1827" y="13171"/>
                    <a:pt x="2021" y="13228"/>
                    <a:pt x="2282" y="13257"/>
                  </a:cubicBezTo>
                  <a:cubicBezTo>
                    <a:pt x="2510" y="13283"/>
                    <a:pt x="2631" y="13304"/>
                    <a:pt x="2692" y="13378"/>
                  </a:cubicBezTo>
                  <a:cubicBezTo>
                    <a:pt x="2722" y="13414"/>
                    <a:pt x="2737" y="13461"/>
                    <a:pt x="2745" y="13532"/>
                  </a:cubicBezTo>
                  <a:cubicBezTo>
                    <a:pt x="2745" y="13533"/>
                    <a:pt x="2745" y="13535"/>
                    <a:pt x="2745" y="13536"/>
                  </a:cubicBezTo>
                  <a:cubicBezTo>
                    <a:pt x="2752" y="13607"/>
                    <a:pt x="2752" y="13697"/>
                    <a:pt x="2750" y="13818"/>
                  </a:cubicBezTo>
                  <a:cubicBezTo>
                    <a:pt x="2744" y="14247"/>
                    <a:pt x="2792" y="14336"/>
                    <a:pt x="3066" y="14382"/>
                  </a:cubicBezTo>
                  <a:cubicBezTo>
                    <a:pt x="3135" y="14394"/>
                    <a:pt x="3194" y="14412"/>
                    <a:pt x="3242" y="14443"/>
                  </a:cubicBezTo>
                  <a:cubicBezTo>
                    <a:pt x="3291" y="14473"/>
                    <a:pt x="3329" y="14517"/>
                    <a:pt x="3365" y="14582"/>
                  </a:cubicBezTo>
                  <a:cubicBezTo>
                    <a:pt x="3436" y="14710"/>
                    <a:pt x="3488" y="14919"/>
                    <a:pt x="3558" y="15271"/>
                  </a:cubicBezTo>
                  <a:cubicBezTo>
                    <a:pt x="3649" y="15727"/>
                    <a:pt x="3725" y="16251"/>
                    <a:pt x="3722" y="16433"/>
                  </a:cubicBezTo>
                  <a:lnTo>
                    <a:pt x="3716" y="16764"/>
                  </a:lnTo>
                  <a:lnTo>
                    <a:pt x="2838" y="16738"/>
                  </a:lnTo>
                  <a:cubicBezTo>
                    <a:pt x="1969" y="16712"/>
                    <a:pt x="1956" y="16716"/>
                    <a:pt x="1802" y="17050"/>
                  </a:cubicBezTo>
                  <a:cubicBezTo>
                    <a:pt x="1765" y="17133"/>
                    <a:pt x="1733" y="17195"/>
                    <a:pt x="1697" y="17242"/>
                  </a:cubicBezTo>
                  <a:cubicBezTo>
                    <a:pt x="1665" y="17284"/>
                    <a:pt x="1622" y="17312"/>
                    <a:pt x="1568" y="17333"/>
                  </a:cubicBezTo>
                  <a:cubicBezTo>
                    <a:pt x="1552" y="17339"/>
                    <a:pt x="1529" y="17343"/>
                    <a:pt x="1510" y="17348"/>
                  </a:cubicBezTo>
                  <a:cubicBezTo>
                    <a:pt x="1474" y="17356"/>
                    <a:pt x="1413" y="17362"/>
                    <a:pt x="1364" y="17367"/>
                  </a:cubicBezTo>
                  <a:cubicBezTo>
                    <a:pt x="1235" y="17376"/>
                    <a:pt x="1074" y="17378"/>
                    <a:pt x="813" y="17374"/>
                  </a:cubicBezTo>
                  <a:lnTo>
                    <a:pt x="94" y="17363"/>
                  </a:lnTo>
                  <a:cubicBezTo>
                    <a:pt x="125" y="17529"/>
                    <a:pt x="160" y="17611"/>
                    <a:pt x="211" y="17622"/>
                  </a:cubicBezTo>
                  <a:cubicBezTo>
                    <a:pt x="228" y="17619"/>
                    <a:pt x="249" y="17623"/>
                    <a:pt x="269" y="17611"/>
                  </a:cubicBezTo>
                  <a:cubicBezTo>
                    <a:pt x="487" y="17485"/>
                    <a:pt x="599" y="17474"/>
                    <a:pt x="737" y="17562"/>
                  </a:cubicBezTo>
                  <a:cubicBezTo>
                    <a:pt x="838" y="17627"/>
                    <a:pt x="1426" y="17684"/>
                    <a:pt x="2037" y="17694"/>
                  </a:cubicBezTo>
                  <a:cubicBezTo>
                    <a:pt x="2647" y="17703"/>
                    <a:pt x="3242" y="17764"/>
                    <a:pt x="3365" y="17829"/>
                  </a:cubicBezTo>
                  <a:cubicBezTo>
                    <a:pt x="3403" y="17850"/>
                    <a:pt x="3437" y="17880"/>
                    <a:pt x="3464" y="17920"/>
                  </a:cubicBezTo>
                  <a:cubicBezTo>
                    <a:pt x="3472" y="17931"/>
                    <a:pt x="3475" y="17948"/>
                    <a:pt x="3482" y="17961"/>
                  </a:cubicBezTo>
                  <a:cubicBezTo>
                    <a:pt x="3547" y="18085"/>
                    <a:pt x="3576" y="18277"/>
                    <a:pt x="3564" y="18563"/>
                  </a:cubicBezTo>
                  <a:cubicBezTo>
                    <a:pt x="3552" y="18846"/>
                    <a:pt x="3585" y="19073"/>
                    <a:pt x="3652" y="19195"/>
                  </a:cubicBezTo>
                  <a:cubicBezTo>
                    <a:pt x="3652" y="19196"/>
                    <a:pt x="3651" y="19199"/>
                    <a:pt x="3652" y="19199"/>
                  </a:cubicBezTo>
                  <a:cubicBezTo>
                    <a:pt x="3674" y="19239"/>
                    <a:pt x="3699" y="19267"/>
                    <a:pt x="3728" y="19282"/>
                  </a:cubicBezTo>
                  <a:cubicBezTo>
                    <a:pt x="3834" y="19338"/>
                    <a:pt x="4414" y="19374"/>
                    <a:pt x="5015" y="19361"/>
                  </a:cubicBezTo>
                  <a:cubicBezTo>
                    <a:pt x="5837" y="19343"/>
                    <a:pt x="6344" y="19389"/>
                    <a:pt x="6437" y="19481"/>
                  </a:cubicBezTo>
                  <a:cubicBezTo>
                    <a:pt x="6468" y="19512"/>
                    <a:pt x="6454" y="19550"/>
                    <a:pt x="6390" y="19591"/>
                  </a:cubicBezTo>
                  <a:cubicBezTo>
                    <a:pt x="6316" y="19638"/>
                    <a:pt x="6024" y="19686"/>
                    <a:pt x="5741" y="19700"/>
                  </a:cubicBezTo>
                  <a:cubicBezTo>
                    <a:pt x="5478" y="19713"/>
                    <a:pt x="5294" y="19779"/>
                    <a:pt x="5238" y="19839"/>
                  </a:cubicBezTo>
                  <a:cubicBezTo>
                    <a:pt x="5224" y="19854"/>
                    <a:pt x="5217" y="19866"/>
                    <a:pt x="5220" y="19880"/>
                  </a:cubicBezTo>
                  <a:cubicBezTo>
                    <a:pt x="5223" y="19894"/>
                    <a:pt x="5234" y="19907"/>
                    <a:pt x="5255" y="19918"/>
                  </a:cubicBezTo>
                  <a:cubicBezTo>
                    <a:pt x="5298" y="19939"/>
                    <a:pt x="5375" y="19956"/>
                    <a:pt x="5501" y="19956"/>
                  </a:cubicBezTo>
                  <a:cubicBezTo>
                    <a:pt x="5985" y="19954"/>
                    <a:pt x="6371" y="19952"/>
                    <a:pt x="6677" y="19959"/>
                  </a:cubicBezTo>
                  <a:cubicBezTo>
                    <a:pt x="7289" y="19973"/>
                    <a:pt x="7594" y="20013"/>
                    <a:pt x="7760" y="20091"/>
                  </a:cubicBezTo>
                  <a:cubicBezTo>
                    <a:pt x="7843" y="20130"/>
                    <a:pt x="7886" y="20178"/>
                    <a:pt x="7924" y="20242"/>
                  </a:cubicBezTo>
                  <a:cubicBezTo>
                    <a:pt x="8063" y="20477"/>
                    <a:pt x="8140" y="20488"/>
                    <a:pt x="9077" y="20460"/>
                  </a:cubicBezTo>
                  <a:cubicBezTo>
                    <a:pt x="9660" y="20442"/>
                    <a:pt x="10125" y="20464"/>
                    <a:pt x="10411" y="20512"/>
                  </a:cubicBezTo>
                  <a:cubicBezTo>
                    <a:pt x="10554" y="20537"/>
                    <a:pt x="10654" y="20566"/>
                    <a:pt x="10698" y="20603"/>
                  </a:cubicBezTo>
                  <a:cubicBezTo>
                    <a:pt x="10719" y="20621"/>
                    <a:pt x="10727" y="20639"/>
                    <a:pt x="10721" y="20659"/>
                  </a:cubicBezTo>
                  <a:cubicBezTo>
                    <a:pt x="10716" y="20681"/>
                    <a:pt x="10694" y="20703"/>
                    <a:pt x="10657" y="20727"/>
                  </a:cubicBezTo>
                  <a:cubicBezTo>
                    <a:pt x="10465" y="20850"/>
                    <a:pt x="10411" y="20954"/>
                    <a:pt x="10475" y="21017"/>
                  </a:cubicBezTo>
                  <a:cubicBezTo>
                    <a:pt x="10508" y="21048"/>
                    <a:pt x="10573" y="21071"/>
                    <a:pt x="10662" y="21081"/>
                  </a:cubicBezTo>
                  <a:cubicBezTo>
                    <a:pt x="10751" y="21090"/>
                    <a:pt x="10868" y="21086"/>
                    <a:pt x="11008" y="21069"/>
                  </a:cubicBezTo>
                  <a:cubicBezTo>
                    <a:pt x="11693" y="20987"/>
                    <a:pt x="12052" y="21076"/>
                    <a:pt x="12231" y="21378"/>
                  </a:cubicBezTo>
                  <a:lnTo>
                    <a:pt x="12360" y="21600"/>
                  </a:lnTo>
                  <a:cubicBezTo>
                    <a:pt x="13951" y="21580"/>
                    <a:pt x="14563" y="21539"/>
                    <a:pt x="14525" y="21412"/>
                  </a:cubicBezTo>
                  <a:cubicBezTo>
                    <a:pt x="14477" y="21253"/>
                    <a:pt x="14576" y="21173"/>
                    <a:pt x="14923" y="21096"/>
                  </a:cubicBezTo>
                  <a:cubicBezTo>
                    <a:pt x="15058" y="21065"/>
                    <a:pt x="15145" y="21032"/>
                    <a:pt x="15215" y="20994"/>
                  </a:cubicBezTo>
                  <a:cubicBezTo>
                    <a:pt x="15242" y="20980"/>
                    <a:pt x="15266" y="20967"/>
                    <a:pt x="15286" y="20949"/>
                  </a:cubicBezTo>
                  <a:cubicBezTo>
                    <a:pt x="15297" y="20938"/>
                    <a:pt x="15311" y="20927"/>
                    <a:pt x="15321" y="20915"/>
                  </a:cubicBezTo>
                  <a:cubicBezTo>
                    <a:pt x="15321" y="20914"/>
                    <a:pt x="15326" y="20912"/>
                    <a:pt x="15327" y="20911"/>
                  </a:cubicBezTo>
                  <a:cubicBezTo>
                    <a:pt x="15356" y="20873"/>
                    <a:pt x="15375" y="20832"/>
                    <a:pt x="15391" y="20772"/>
                  </a:cubicBezTo>
                  <a:cubicBezTo>
                    <a:pt x="15409" y="20705"/>
                    <a:pt x="15421" y="20622"/>
                    <a:pt x="15432" y="20516"/>
                  </a:cubicBezTo>
                  <a:lnTo>
                    <a:pt x="15479" y="20038"/>
                  </a:lnTo>
                  <a:lnTo>
                    <a:pt x="16327" y="20008"/>
                  </a:lnTo>
                  <a:lnTo>
                    <a:pt x="17170" y="19978"/>
                  </a:lnTo>
                  <a:lnTo>
                    <a:pt x="17135" y="19180"/>
                  </a:lnTo>
                  <a:cubicBezTo>
                    <a:pt x="17118" y="18759"/>
                    <a:pt x="17133" y="18499"/>
                    <a:pt x="17193" y="18352"/>
                  </a:cubicBezTo>
                  <a:cubicBezTo>
                    <a:pt x="17224" y="18278"/>
                    <a:pt x="17265" y="18234"/>
                    <a:pt x="17322" y="18213"/>
                  </a:cubicBezTo>
                  <a:cubicBezTo>
                    <a:pt x="17378" y="18192"/>
                    <a:pt x="17447" y="18192"/>
                    <a:pt x="17533" y="18213"/>
                  </a:cubicBezTo>
                  <a:cubicBezTo>
                    <a:pt x="17562" y="18220"/>
                    <a:pt x="17594" y="18220"/>
                    <a:pt x="17632" y="18213"/>
                  </a:cubicBezTo>
                  <a:cubicBezTo>
                    <a:pt x="17671" y="18206"/>
                    <a:pt x="17712" y="18191"/>
                    <a:pt x="17755" y="18172"/>
                  </a:cubicBezTo>
                  <a:cubicBezTo>
                    <a:pt x="17841" y="18134"/>
                    <a:pt x="17934" y="18078"/>
                    <a:pt x="18007" y="18006"/>
                  </a:cubicBezTo>
                  <a:cubicBezTo>
                    <a:pt x="18153" y="17863"/>
                    <a:pt x="18419" y="17747"/>
                    <a:pt x="18598" y="17747"/>
                  </a:cubicBezTo>
                  <a:cubicBezTo>
                    <a:pt x="18744" y="17747"/>
                    <a:pt x="18821" y="17731"/>
                    <a:pt x="18861" y="17660"/>
                  </a:cubicBezTo>
                  <a:cubicBezTo>
                    <a:pt x="18881" y="17625"/>
                    <a:pt x="18888" y="17578"/>
                    <a:pt x="18890" y="17510"/>
                  </a:cubicBezTo>
                  <a:cubicBezTo>
                    <a:pt x="18893" y="17441"/>
                    <a:pt x="18894" y="17352"/>
                    <a:pt x="18885" y="17239"/>
                  </a:cubicBezTo>
                  <a:cubicBezTo>
                    <a:pt x="18862" y="16959"/>
                    <a:pt x="18892" y="16695"/>
                    <a:pt x="18955" y="16655"/>
                  </a:cubicBezTo>
                  <a:cubicBezTo>
                    <a:pt x="19017" y="16615"/>
                    <a:pt x="19419" y="16595"/>
                    <a:pt x="19850" y="16610"/>
                  </a:cubicBezTo>
                  <a:lnTo>
                    <a:pt x="20634" y="16640"/>
                  </a:lnTo>
                  <a:lnTo>
                    <a:pt x="20605" y="13547"/>
                  </a:lnTo>
                  <a:cubicBezTo>
                    <a:pt x="20589" y="11846"/>
                    <a:pt x="20631" y="10399"/>
                    <a:pt x="20699" y="10330"/>
                  </a:cubicBezTo>
                  <a:cubicBezTo>
                    <a:pt x="20723" y="10305"/>
                    <a:pt x="20752" y="10284"/>
                    <a:pt x="20781" y="10273"/>
                  </a:cubicBezTo>
                  <a:cubicBezTo>
                    <a:pt x="20816" y="10260"/>
                    <a:pt x="20865" y="10266"/>
                    <a:pt x="20915" y="10273"/>
                  </a:cubicBezTo>
                  <a:cubicBezTo>
                    <a:pt x="20990" y="10285"/>
                    <a:pt x="21082" y="10308"/>
                    <a:pt x="21214" y="10363"/>
                  </a:cubicBezTo>
                  <a:lnTo>
                    <a:pt x="21600" y="10529"/>
                  </a:lnTo>
                  <a:lnTo>
                    <a:pt x="21600" y="5265"/>
                  </a:lnTo>
                  <a:lnTo>
                    <a:pt x="21600" y="3488"/>
                  </a:lnTo>
                  <a:lnTo>
                    <a:pt x="21126" y="3379"/>
                  </a:lnTo>
                  <a:cubicBezTo>
                    <a:pt x="21015" y="3354"/>
                    <a:pt x="20934" y="3333"/>
                    <a:pt x="20868" y="3308"/>
                  </a:cubicBezTo>
                  <a:cubicBezTo>
                    <a:pt x="20802" y="3282"/>
                    <a:pt x="20754" y="3255"/>
                    <a:pt x="20722" y="3214"/>
                  </a:cubicBezTo>
                  <a:cubicBezTo>
                    <a:pt x="20658" y="3131"/>
                    <a:pt x="20652" y="3003"/>
                    <a:pt x="20652" y="2766"/>
                  </a:cubicBezTo>
                  <a:cubicBezTo>
                    <a:pt x="20652" y="2486"/>
                    <a:pt x="20571" y="2224"/>
                    <a:pt x="20476" y="2186"/>
                  </a:cubicBezTo>
                  <a:cubicBezTo>
                    <a:pt x="20352" y="2137"/>
                    <a:pt x="20352" y="2086"/>
                    <a:pt x="20476" y="2006"/>
                  </a:cubicBezTo>
                  <a:cubicBezTo>
                    <a:pt x="20604" y="1924"/>
                    <a:pt x="20652" y="1848"/>
                    <a:pt x="20640" y="1806"/>
                  </a:cubicBezTo>
                  <a:cubicBezTo>
                    <a:pt x="20628" y="1765"/>
                    <a:pt x="20555" y="1759"/>
                    <a:pt x="20424" y="1829"/>
                  </a:cubicBezTo>
                  <a:cubicBezTo>
                    <a:pt x="20289" y="1901"/>
                    <a:pt x="20164" y="1910"/>
                    <a:pt x="20108" y="1851"/>
                  </a:cubicBezTo>
                  <a:cubicBezTo>
                    <a:pt x="20007" y="1747"/>
                    <a:pt x="18995" y="1710"/>
                    <a:pt x="18539" y="1795"/>
                  </a:cubicBezTo>
                  <a:cubicBezTo>
                    <a:pt x="18361" y="1828"/>
                    <a:pt x="18264" y="1949"/>
                    <a:pt x="18264" y="2130"/>
                  </a:cubicBezTo>
                  <a:cubicBezTo>
                    <a:pt x="18264" y="2513"/>
                    <a:pt x="18166" y="2553"/>
                    <a:pt x="17621" y="2378"/>
                  </a:cubicBezTo>
                  <a:lnTo>
                    <a:pt x="17147" y="2228"/>
                  </a:lnTo>
                  <a:lnTo>
                    <a:pt x="17147" y="1114"/>
                  </a:lnTo>
                  <a:lnTo>
                    <a:pt x="17147" y="0"/>
                  </a:lnTo>
                  <a:lnTo>
                    <a:pt x="15742" y="0"/>
                  </a:lnTo>
                  <a:close/>
                  <a:moveTo>
                    <a:pt x="16310" y="342"/>
                  </a:moveTo>
                  <a:cubicBezTo>
                    <a:pt x="16355" y="345"/>
                    <a:pt x="16400" y="370"/>
                    <a:pt x="16438" y="410"/>
                  </a:cubicBezTo>
                  <a:cubicBezTo>
                    <a:pt x="16502" y="476"/>
                    <a:pt x="16479" y="572"/>
                    <a:pt x="16392" y="628"/>
                  </a:cubicBezTo>
                  <a:cubicBezTo>
                    <a:pt x="16286" y="696"/>
                    <a:pt x="16194" y="693"/>
                    <a:pt x="16117" y="613"/>
                  </a:cubicBezTo>
                  <a:cubicBezTo>
                    <a:pt x="16053" y="548"/>
                    <a:pt x="16070" y="447"/>
                    <a:pt x="16158" y="391"/>
                  </a:cubicBezTo>
                  <a:cubicBezTo>
                    <a:pt x="16211" y="357"/>
                    <a:pt x="16264" y="339"/>
                    <a:pt x="16310" y="342"/>
                  </a:cubicBezTo>
                  <a:close/>
                  <a:moveTo>
                    <a:pt x="5396" y="1223"/>
                  </a:moveTo>
                  <a:cubicBezTo>
                    <a:pt x="5303" y="1223"/>
                    <a:pt x="5226" y="1269"/>
                    <a:pt x="5226" y="1325"/>
                  </a:cubicBezTo>
                  <a:cubicBezTo>
                    <a:pt x="5226" y="1381"/>
                    <a:pt x="5258" y="1426"/>
                    <a:pt x="5296" y="1426"/>
                  </a:cubicBezTo>
                  <a:cubicBezTo>
                    <a:pt x="5335" y="1426"/>
                    <a:pt x="5412" y="1381"/>
                    <a:pt x="5466" y="1325"/>
                  </a:cubicBezTo>
                  <a:cubicBezTo>
                    <a:pt x="5493" y="1297"/>
                    <a:pt x="5496" y="1272"/>
                    <a:pt x="5483" y="1253"/>
                  </a:cubicBezTo>
                  <a:cubicBezTo>
                    <a:pt x="5471" y="1235"/>
                    <a:pt x="5442" y="1223"/>
                    <a:pt x="5396" y="1223"/>
                  </a:cubicBezTo>
                  <a:close/>
                  <a:moveTo>
                    <a:pt x="8842" y="1268"/>
                  </a:moveTo>
                  <a:cubicBezTo>
                    <a:pt x="8887" y="1275"/>
                    <a:pt x="8928" y="1291"/>
                    <a:pt x="8954" y="1317"/>
                  </a:cubicBezTo>
                  <a:cubicBezTo>
                    <a:pt x="9005" y="1370"/>
                    <a:pt x="8978" y="1439"/>
                    <a:pt x="8895" y="1471"/>
                  </a:cubicBezTo>
                  <a:cubicBezTo>
                    <a:pt x="8812" y="1504"/>
                    <a:pt x="8706" y="1491"/>
                    <a:pt x="8655" y="1437"/>
                  </a:cubicBezTo>
                  <a:cubicBezTo>
                    <a:pt x="8604" y="1384"/>
                    <a:pt x="8625" y="1312"/>
                    <a:pt x="8708" y="1279"/>
                  </a:cubicBezTo>
                  <a:cubicBezTo>
                    <a:pt x="8749" y="1263"/>
                    <a:pt x="8798" y="1261"/>
                    <a:pt x="8842" y="1268"/>
                  </a:cubicBezTo>
                  <a:close/>
                  <a:moveTo>
                    <a:pt x="14888" y="1471"/>
                  </a:moveTo>
                  <a:cubicBezTo>
                    <a:pt x="14932" y="1478"/>
                    <a:pt x="14973" y="1494"/>
                    <a:pt x="14999" y="1520"/>
                  </a:cubicBezTo>
                  <a:cubicBezTo>
                    <a:pt x="15050" y="1573"/>
                    <a:pt x="15023" y="1645"/>
                    <a:pt x="14940" y="1678"/>
                  </a:cubicBezTo>
                  <a:cubicBezTo>
                    <a:pt x="14858" y="1711"/>
                    <a:pt x="14746" y="1694"/>
                    <a:pt x="14695" y="1641"/>
                  </a:cubicBezTo>
                  <a:cubicBezTo>
                    <a:pt x="14643" y="1588"/>
                    <a:pt x="14670" y="1515"/>
                    <a:pt x="14753" y="1483"/>
                  </a:cubicBezTo>
                  <a:cubicBezTo>
                    <a:pt x="14794" y="1466"/>
                    <a:pt x="14844" y="1465"/>
                    <a:pt x="14888" y="1471"/>
                  </a:cubicBezTo>
                  <a:close/>
                  <a:moveTo>
                    <a:pt x="468" y="12298"/>
                  </a:moveTo>
                  <a:cubicBezTo>
                    <a:pt x="306" y="12295"/>
                    <a:pt x="195" y="12304"/>
                    <a:pt x="123" y="12332"/>
                  </a:cubicBezTo>
                  <a:cubicBezTo>
                    <a:pt x="88" y="12345"/>
                    <a:pt x="67" y="12361"/>
                    <a:pt x="47" y="12384"/>
                  </a:cubicBezTo>
                  <a:cubicBezTo>
                    <a:pt x="26" y="12408"/>
                    <a:pt x="9" y="12436"/>
                    <a:pt x="0" y="12471"/>
                  </a:cubicBezTo>
                  <a:cubicBezTo>
                    <a:pt x="1" y="12735"/>
                    <a:pt x="4" y="13026"/>
                    <a:pt x="6" y="13257"/>
                  </a:cubicBezTo>
                  <a:lnTo>
                    <a:pt x="614" y="13257"/>
                  </a:lnTo>
                  <a:lnTo>
                    <a:pt x="1252" y="13257"/>
                  </a:lnTo>
                  <a:lnTo>
                    <a:pt x="1252" y="12798"/>
                  </a:lnTo>
                  <a:cubicBezTo>
                    <a:pt x="1252" y="12546"/>
                    <a:pt x="1195" y="12336"/>
                    <a:pt x="1129" y="12332"/>
                  </a:cubicBezTo>
                  <a:cubicBezTo>
                    <a:pt x="842" y="12313"/>
                    <a:pt x="630" y="12300"/>
                    <a:pt x="468" y="1229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5834" r="360" b="4405"/>
            <a:stretch>
              <a:fillRect/>
            </a:stretch>
          </p:blipFill>
          <p:spPr>
            <a:xfrm>
              <a:off x="1620087" y="76140"/>
              <a:ext cx="1316832" cy="2354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3" extrusionOk="0">
                  <a:moveTo>
                    <a:pt x="14114" y="1"/>
                  </a:moveTo>
                  <a:cubicBezTo>
                    <a:pt x="13954" y="-7"/>
                    <a:pt x="13925" y="49"/>
                    <a:pt x="13925" y="212"/>
                  </a:cubicBezTo>
                  <a:cubicBezTo>
                    <a:pt x="13925" y="351"/>
                    <a:pt x="13838" y="493"/>
                    <a:pt x="13736" y="528"/>
                  </a:cubicBezTo>
                  <a:cubicBezTo>
                    <a:pt x="13607" y="573"/>
                    <a:pt x="13612" y="633"/>
                    <a:pt x="13742" y="721"/>
                  </a:cubicBezTo>
                  <a:cubicBezTo>
                    <a:pt x="13985" y="885"/>
                    <a:pt x="13515" y="1120"/>
                    <a:pt x="13118" y="1034"/>
                  </a:cubicBezTo>
                  <a:cubicBezTo>
                    <a:pt x="12614" y="926"/>
                    <a:pt x="12198" y="1137"/>
                    <a:pt x="12226" y="1489"/>
                  </a:cubicBezTo>
                  <a:cubicBezTo>
                    <a:pt x="12240" y="1668"/>
                    <a:pt x="12315" y="1865"/>
                    <a:pt x="12388" y="1930"/>
                  </a:cubicBezTo>
                  <a:cubicBezTo>
                    <a:pt x="12582" y="2100"/>
                    <a:pt x="12293" y="2163"/>
                    <a:pt x="11711" y="2075"/>
                  </a:cubicBezTo>
                  <a:cubicBezTo>
                    <a:pt x="11387" y="2026"/>
                    <a:pt x="11157" y="1913"/>
                    <a:pt x="11080" y="1759"/>
                  </a:cubicBezTo>
                  <a:cubicBezTo>
                    <a:pt x="11014" y="1626"/>
                    <a:pt x="10953" y="1552"/>
                    <a:pt x="10943" y="1595"/>
                  </a:cubicBezTo>
                  <a:cubicBezTo>
                    <a:pt x="10934" y="1638"/>
                    <a:pt x="10762" y="1625"/>
                    <a:pt x="10566" y="1566"/>
                  </a:cubicBezTo>
                  <a:cubicBezTo>
                    <a:pt x="10369" y="1507"/>
                    <a:pt x="10260" y="1415"/>
                    <a:pt x="10318" y="1362"/>
                  </a:cubicBezTo>
                  <a:cubicBezTo>
                    <a:pt x="10376" y="1309"/>
                    <a:pt x="10335" y="1113"/>
                    <a:pt x="10227" y="929"/>
                  </a:cubicBezTo>
                  <a:lnTo>
                    <a:pt x="10032" y="594"/>
                  </a:lnTo>
                  <a:lnTo>
                    <a:pt x="8548" y="587"/>
                  </a:lnTo>
                  <a:lnTo>
                    <a:pt x="7070" y="576"/>
                  </a:lnTo>
                  <a:lnTo>
                    <a:pt x="7018" y="1045"/>
                  </a:lnTo>
                  <a:lnTo>
                    <a:pt x="6959" y="1515"/>
                  </a:lnTo>
                  <a:lnTo>
                    <a:pt x="6126" y="1547"/>
                  </a:lnTo>
                  <a:lnTo>
                    <a:pt x="5286" y="1577"/>
                  </a:lnTo>
                  <a:lnTo>
                    <a:pt x="5286" y="2010"/>
                  </a:lnTo>
                  <a:cubicBezTo>
                    <a:pt x="5286" y="2248"/>
                    <a:pt x="5209" y="2474"/>
                    <a:pt x="5110" y="2508"/>
                  </a:cubicBezTo>
                  <a:cubicBezTo>
                    <a:pt x="5012" y="2542"/>
                    <a:pt x="4233" y="2569"/>
                    <a:pt x="3385" y="2566"/>
                  </a:cubicBezTo>
                  <a:lnTo>
                    <a:pt x="1849" y="2563"/>
                  </a:lnTo>
                  <a:lnTo>
                    <a:pt x="1875" y="3018"/>
                  </a:lnTo>
                  <a:cubicBezTo>
                    <a:pt x="1897" y="3388"/>
                    <a:pt x="1833" y="3480"/>
                    <a:pt x="1562" y="3520"/>
                  </a:cubicBezTo>
                  <a:cubicBezTo>
                    <a:pt x="1379" y="3547"/>
                    <a:pt x="1230" y="3629"/>
                    <a:pt x="1230" y="3702"/>
                  </a:cubicBezTo>
                  <a:cubicBezTo>
                    <a:pt x="1230" y="3902"/>
                    <a:pt x="666" y="4041"/>
                    <a:pt x="306" y="3928"/>
                  </a:cubicBezTo>
                  <a:cubicBezTo>
                    <a:pt x="161" y="3882"/>
                    <a:pt x="86" y="4048"/>
                    <a:pt x="46" y="5321"/>
                  </a:cubicBezTo>
                  <a:lnTo>
                    <a:pt x="1543" y="5351"/>
                  </a:lnTo>
                  <a:lnTo>
                    <a:pt x="3086" y="5376"/>
                  </a:lnTo>
                  <a:lnTo>
                    <a:pt x="3138" y="5856"/>
                  </a:lnTo>
                  <a:cubicBezTo>
                    <a:pt x="3168" y="6119"/>
                    <a:pt x="3098" y="6397"/>
                    <a:pt x="2988" y="6472"/>
                  </a:cubicBezTo>
                  <a:cubicBezTo>
                    <a:pt x="2878" y="6546"/>
                    <a:pt x="2802" y="6798"/>
                    <a:pt x="2819" y="7032"/>
                  </a:cubicBezTo>
                  <a:cubicBezTo>
                    <a:pt x="2835" y="7266"/>
                    <a:pt x="2834" y="7502"/>
                    <a:pt x="2812" y="7556"/>
                  </a:cubicBezTo>
                  <a:cubicBezTo>
                    <a:pt x="2791" y="7610"/>
                    <a:pt x="2766" y="7813"/>
                    <a:pt x="2754" y="8004"/>
                  </a:cubicBezTo>
                  <a:cubicBezTo>
                    <a:pt x="2735" y="8309"/>
                    <a:pt x="2680" y="8347"/>
                    <a:pt x="2292" y="8331"/>
                  </a:cubicBezTo>
                  <a:cubicBezTo>
                    <a:pt x="2049" y="8321"/>
                    <a:pt x="1734" y="8337"/>
                    <a:pt x="1588" y="8368"/>
                  </a:cubicBezTo>
                  <a:cubicBezTo>
                    <a:pt x="1443" y="8398"/>
                    <a:pt x="1021" y="8415"/>
                    <a:pt x="658" y="8404"/>
                  </a:cubicBezTo>
                  <a:lnTo>
                    <a:pt x="26" y="8382"/>
                  </a:lnTo>
                  <a:cubicBezTo>
                    <a:pt x="24" y="8608"/>
                    <a:pt x="28" y="8972"/>
                    <a:pt x="26" y="9183"/>
                  </a:cubicBezTo>
                  <a:lnTo>
                    <a:pt x="1543" y="9212"/>
                  </a:lnTo>
                  <a:cubicBezTo>
                    <a:pt x="2904" y="9237"/>
                    <a:pt x="3087" y="9261"/>
                    <a:pt x="3144" y="9430"/>
                  </a:cubicBezTo>
                  <a:cubicBezTo>
                    <a:pt x="3180" y="9536"/>
                    <a:pt x="3081" y="9675"/>
                    <a:pt x="2923" y="9740"/>
                  </a:cubicBezTo>
                  <a:cubicBezTo>
                    <a:pt x="2742" y="9814"/>
                    <a:pt x="2684" y="9923"/>
                    <a:pt x="2760" y="10034"/>
                  </a:cubicBezTo>
                  <a:cubicBezTo>
                    <a:pt x="2787" y="10074"/>
                    <a:pt x="2805" y="10103"/>
                    <a:pt x="2825" y="10122"/>
                  </a:cubicBezTo>
                  <a:cubicBezTo>
                    <a:pt x="2884" y="10175"/>
                    <a:pt x="2930" y="10138"/>
                    <a:pt x="3027" y="9991"/>
                  </a:cubicBezTo>
                  <a:cubicBezTo>
                    <a:pt x="3294" y="9586"/>
                    <a:pt x="3481" y="9870"/>
                    <a:pt x="3607" y="10868"/>
                  </a:cubicBezTo>
                  <a:cubicBezTo>
                    <a:pt x="3704" y="11640"/>
                    <a:pt x="3666" y="12009"/>
                    <a:pt x="3489" y="12029"/>
                  </a:cubicBezTo>
                  <a:cubicBezTo>
                    <a:pt x="3460" y="12032"/>
                    <a:pt x="3430" y="12027"/>
                    <a:pt x="3392" y="12011"/>
                  </a:cubicBezTo>
                  <a:cubicBezTo>
                    <a:pt x="3353" y="11994"/>
                    <a:pt x="3309" y="11967"/>
                    <a:pt x="3261" y="11931"/>
                  </a:cubicBezTo>
                  <a:cubicBezTo>
                    <a:pt x="3108" y="11813"/>
                    <a:pt x="2656" y="11757"/>
                    <a:pt x="1530" y="11719"/>
                  </a:cubicBezTo>
                  <a:lnTo>
                    <a:pt x="7" y="11668"/>
                  </a:lnTo>
                  <a:cubicBezTo>
                    <a:pt x="4" y="12173"/>
                    <a:pt x="0" y="12329"/>
                    <a:pt x="0" y="13051"/>
                  </a:cubicBezTo>
                  <a:lnTo>
                    <a:pt x="1601" y="13051"/>
                  </a:lnTo>
                  <a:cubicBezTo>
                    <a:pt x="2480" y="13051"/>
                    <a:pt x="3347" y="13097"/>
                    <a:pt x="3535" y="13153"/>
                  </a:cubicBezTo>
                  <a:cubicBezTo>
                    <a:pt x="3900" y="13263"/>
                    <a:pt x="4020" y="13782"/>
                    <a:pt x="3704" y="13892"/>
                  </a:cubicBezTo>
                  <a:cubicBezTo>
                    <a:pt x="3607" y="13926"/>
                    <a:pt x="3528" y="14018"/>
                    <a:pt x="3528" y="14100"/>
                  </a:cubicBezTo>
                  <a:cubicBezTo>
                    <a:pt x="3528" y="14181"/>
                    <a:pt x="3607" y="14221"/>
                    <a:pt x="3704" y="14187"/>
                  </a:cubicBezTo>
                  <a:cubicBezTo>
                    <a:pt x="4006" y="14082"/>
                    <a:pt x="4137" y="14455"/>
                    <a:pt x="3841" y="14576"/>
                  </a:cubicBezTo>
                  <a:cubicBezTo>
                    <a:pt x="3691" y="14638"/>
                    <a:pt x="3532" y="14775"/>
                    <a:pt x="3496" y="14882"/>
                  </a:cubicBezTo>
                  <a:cubicBezTo>
                    <a:pt x="3444" y="15035"/>
                    <a:pt x="3255" y="15091"/>
                    <a:pt x="2597" y="15130"/>
                  </a:cubicBezTo>
                  <a:cubicBezTo>
                    <a:pt x="2135" y="15157"/>
                    <a:pt x="1764" y="15215"/>
                    <a:pt x="1777" y="15257"/>
                  </a:cubicBezTo>
                  <a:cubicBezTo>
                    <a:pt x="1790" y="15299"/>
                    <a:pt x="1759" y="15426"/>
                    <a:pt x="1706" y="15541"/>
                  </a:cubicBezTo>
                  <a:cubicBezTo>
                    <a:pt x="1619" y="15728"/>
                    <a:pt x="1517" y="15745"/>
                    <a:pt x="801" y="15690"/>
                  </a:cubicBezTo>
                  <a:lnTo>
                    <a:pt x="0" y="15628"/>
                  </a:lnTo>
                  <a:lnTo>
                    <a:pt x="0" y="15974"/>
                  </a:lnTo>
                  <a:lnTo>
                    <a:pt x="1680" y="15959"/>
                  </a:lnTo>
                  <a:cubicBezTo>
                    <a:pt x="2746" y="15951"/>
                    <a:pt x="3402" y="15987"/>
                    <a:pt x="3483" y="16058"/>
                  </a:cubicBezTo>
                  <a:cubicBezTo>
                    <a:pt x="3664" y="16215"/>
                    <a:pt x="3690" y="17514"/>
                    <a:pt x="3515" y="17772"/>
                  </a:cubicBezTo>
                  <a:cubicBezTo>
                    <a:pt x="3402" y="17940"/>
                    <a:pt x="3197" y="17995"/>
                    <a:pt x="2617" y="18019"/>
                  </a:cubicBezTo>
                  <a:cubicBezTo>
                    <a:pt x="1872" y="18050"/>
                    <a:pt x="1871" y="18051"/>
                    <a:pt x="1862" y="18445"/>
                  </a:cubicBezTo>
                  <a:cubicBezTo>
                    <a:pt x="1852" y="18879"/>
                    <a:pt x="1758" y="18856"/>
                    <a:pt x="3554" y="18882"/>
                  </a:cubicBezTo>
                  <a:cubicBezTo>
                    <a:pt x="4088" y="18889"/>
                    <a:pt x="4247" y="18941"/>
                    <a:pt x="4459" y="19180"/>
                  </a:cubicBezTo>
                  <a:cubicBezTo>
                    <a:pt x="4601" y="19340"/>
                    <a:pt x="4673" y="19501"/>
                    <a:pt x="4616" y="19533"/>
                  </a:cubicBezTo>
                  <a:cubicBezTo>
                    <a:pt x="4558" y="19565"/>
                    <a:pt x="4497" y="19648"/>
                    <a:pt x="4479" y="19719"/>
                  </a:cubicBezTo>
                  <a:cubicBezTo>
                    <a:pt x="4454" y="19813"/>
                    <a:pt x="4669" y="19839"/>
                    <a:pt x="5267" y="19813"/>
                  </a:cubicBezTo>
                  <a:cubicBezTo>
                    <a:pt x="6689" y="19752"/>
                    <a:pt x="6874" y="19758"/>
                    <a:pt x="7148" y="19886"/>
                  </a:cubicBezTo>
                  <a:cubicBezTo>
                    <a:pt x="7334" y="19973"/>
                    <a:pt x="7360" y="20040"/>
                    <a:pt x="7233" y="20112"/>
                  </a:cubicBezTo>
                  <a:cubicBezTo>
                    <a:pt x="6888" y="20305"/>
                    <a:pt x="7045" y="20350"/>
                    <a:pt x="8059" y="20330"/>
                  </a:cubicBezTo>
                  <a:cubicBezTo>
                    <a:pt x="9151" y="20309"/>
                    <a:pt x="9693" y="20402"/>
                    <a:pt x="9693" y="20614"/>
                  </a:cubicBezTo>
                  <a:cubicBezTo>
                    <a:pt x="9693" y="20770"/>
                    <a:pt x="10351" y="20893"/>
                    <a:pt x="10494" y="20763"/>
                  </a:cubicBezTo>
                  <a:cubicBezTo>
                    <a:pt x="10641" y="20630"/>
                    <a:pt x="11450" y="20965"/>
                    <a:pt x="11347" y="21116"/>
                  </a:cubicBezTo>
                  <a:cubicBezTo>
                    <a:pt x="11281" y="21212"/>
                    <a:pt x="11430" y="21241"/>
                    <a:pt x="11900" y="21229"/>
                  </a:cubicBezTo>
                  <a:cubicBezTo>
                    <a:pt x="12254" y="21220"/>
                    <a:pt x="12580" y="21250"/>
                    <a:pt x="12629" y="21295"/>
                  </a:cubicBezTo>
                  <a:cubicBezTo>
                    <a:pt x="12678" y="21339"/>
                    <a:pt x="12820" y="21330"/>
                    <a:pt x="12942" y="21273"/>
                  </a:cubicBezTo>
                  <a:cubicBezTo>
                    <a:pt x="13100" y="21199"/>
                    <a:pt x="13330" y="21212"/>
                    <a:pt x="13729" y="21324"/>
                  </a:cubicBezTo>
                  <a:cubicBezTo>
                    <a:pt x="14136" y="21438"/>
                    <a:pt x="14198" y="21501"/>
                    <a:pt x="14094" y="21593"/>
                  </a:cubicBezTo>
                  <a:lnTo>
                    <a:pt x="14543" y="21593"/>
                  </a:lnTo>
                  <a:cubicBezTo>
                    <a:pt x="14547" y="21572"/>
                    <a:pt x="14565" y="21564"/>
                    <a:pt x="14563" y="21538"/>
                  </a:cubicBezTo>
                  <a:cubicBezTo>
                    <a:pt x="14547" y="21367"/>
                    <a:pt x="14632" y="21317"/>
                    <a:pt x="14940" y="21324"/>
                  </a:cubicBezTo>
                  <a:cubicBezTo>
                    <a:pt x="15217" y="21329"/>
                    <a:pt x="15372" y="21265"/>
                    <a:pt x="15442" y="21109"/>
                  </a:cubicBezTo>
                  <a:cubicBezTo>
                    <a:pt x="15497" y="20985"/>
                    <a:pt x="15726" y="20813"/>
                    <a:pt x="15949" y="20730"/>
                  </a:cubicBezTo>
                  <a:cubicBezTo>
                    <a:pt x="16248" y="20621"/>
                    <a:pt x="16348" y="20502"/>
                    <a:pt x="16320" y="20279"/>
                  </a:cubicBezTo>
                  <a:cubicBezTo>
                    <a:pt x="16281" y="19961"/>
                    <a:pt x="16598" y="19718"/>
                    <a:pt x="16913" y="19828"/>
                  </a:cubicBezTo>
                  <a:cubicBezTo>
                    <a:pt x="17084" y="19887"/>
                    <a:pt x="17177" y="19751"/>
                    <a:pt x="17108" y="19544"/>
                  </a:cubicBezTo>
                  <a:cubicBezTo>
                    <a:pt x="17038" y="19333"/>
                    <a:pt x="17275" y="19167"/>
                    <a:pt x="17499" y="19271"/>
                  </a:cubicBezTo>
                  <a:cubicBezTo>
                    <a:pt x="17764" y="19395"/>
                    <a:pt x="18065" y="19298"/>
                    <a:pt x="18065" y="19089"/>
                  </a:cubicBezTo>
                  <a:cubicBezTo>
                    <a:pt x="18065" y="19007"/>
                    <a:pt x="18242" y="18928"/>
                    <a:pt x="18456" y="18911"/>
                  </a:cubicBezTo>
                  <a:cubicBezTo>
                    <a:pt x="18852" y="18879"/>
                    <a:pt x="19145" y="18578"/>
                    <a:pt x="18950" y="18401"/>
                  </a:cubicBezTo>
                  <a:cubicBezTo>
                    <a:pt x="18779" y="18246"/>
                    <a:pt x="19191" y="17903"/>
                    <a:pt x="19549" y="17903"/>
                  </a:cubicBezTo>
                  <a:cubicBezTo>
                    <a:pt x="19825" y="17903"/>
                    <a:pt x="19864" y="17845"/>
                    <a:pt x="19790" y="17531"/>
                  </a:cubicBezTo>
                  <a:cubicBezTo>
                    <a:pt x="19742" y="17327"/>
                    <a:pt x="19622" y="17101"/>
                    <a:pt x="19523" y="17033"/>
                  </a:cubicBezTo>
                  <a:cubicBezTo>
                    <a:pt x="19407" y="16953"/>
                    <a:pt x="19396" y="16574"/>
                    <a:pt x="19491" y="15945"/>
                  </a:cubicBezTo>
                  <a:cubicBezTo>
                    <a:pt x="19515" y="15784"/>
                    <a:pt x="19506" y="15663"/>
                    <a:pt x="19523" y="15490"/>
                  </a:cubicBezTo>
                  <a:cubicBezTo>
                    <a:pt x="19499" y="15579"/>
                    <a:pt x="19464" y="15647"/>
                    <a:pt x="19413" y="15664"/>
                  </a:cubicBezTo>
                  <a:cubicBezTo>
                    <a:pt x="19330" y="15693"/>
                    <a:pt x="19302" y="16048"/>
                    <a:pt x="19348" y="16451"/>
                  </a:cubicBezTo>
                  <a:cubicBezTo>
                    <a:pt x="19426" y="17140"/>
                    <a:pt x="19245" y="17477"/>
                    <a:pt x="18944" y="17204"/>
                  </a:cubicBezTo>
                  <a:cubicBezTo>
                    <a:pt x="18880" y="17146"/>
                    <a:pt x="18737" y="17116"/>
                    <a:pt x="18625" y="17138"/>
                  </a:cubicBezTo>
                  <a:cubicBezTo>
                    <a:pt x="18513" y="17161"/>
                    <a:pt x="18230" y="17143"/>
                    <a:pt x="18000" y="17095"/>
                  </a:cubicBezTo>
                  <a:cubicBezTo>
                    <a:pt x="17728" y="17038"/>
                    <a:pt x="17493" y="17043"/>
                    <a:pt x="17336" y="17117"/>
                  </a:cubicBezTo>
                  <a:cubicBezTo>
                    <a:pt x="17011" y="17268"/>
                    <a:pt x="16181" y="16978"/>
                    <a:pt x="16327" y="16764"/>
                  </a:cubicBezTo>
                  <a:cubicBezTo>
                    <a:pt x="16383" y="16682"/>
                    <a:pt x="16346" y="16614"/>
                    <a:pt x="16249" y="16614"/>
                  </a:cubicBezTo>
                  <a:cubicBezTo>
                    <a:pt x="16152" y="16614"/>
                    <a:pt x="16024" y="16687"/>
                    <a:pt x="15962" y="16778"/>
                  </a:cubicBezTo>
                  <a:cubicBezTo>
                    <a:pt x="15731" y="17117"/>
                    <a:pt x="15493" y="16734"/>
                    <a:pt x="15546" y="16109"/>
                  </a:cubicBezTo>
                  <a:cubicBezTo>
                    <a:pt x="15593" y="15543"/>
                    <a:pt x="15635" y="15476"/>
                    <a:pt x="15949" y="15493"/>
                  </a:cubicBezTo>
                  <a:cubicBezTo>
                    <a:pt x="16288" y="15512"/>
                    <a:pt x="16301" y="15461"/>
                    <a:pt x="16262" y="14158"/>
                  </a:cubicBezTo>
                  <a:cubicBezTo>
                    <a:pt x="16239" y="13412"/>
                    <a:pt x="16212" y="12780"/>
                    <a:pt x="16203" y="12753"/>
                  </a:cubicBezTo>
                  <a:cubicBezTo>
                    <a:pt x="16127" y="12528"/>
                    <a:pt x="16271" y="11301"/>
                    <a:pt x="16379" y="11239"/>
                  </a:cubicBezTo>
                  <a:cubicBezTo>
                    <a:pt x="16455" y="11195"/>
                    <a:pt x="16685" y="11153"/>
                    <a:pt x="16893" y="11144"/>
                  </a:cubicBezTo>
                  <a:cubicBezTo>
                    <a:pt x="17259" y="11129"/>
                    <a:pt x="17271" y="11086"/>
                    <a:pt x="17271" y="9918"/>
                  </a:cubicBezTo>
                  <a:cubicBezTo>
                    <a:pt x="17271" y="9216"/>
                    <a:pt x="17198" y="8680"/>
                    <a:pt x="17095" y="8644"/>
                  </a:cubicBezTo>
                  <a:cubicBezTo>
                    <a:pt x="16978" y="8603"/>
                    <a:pt x="16985" y="8519"/>
                    <a:pt x="17108" y="8389"/>
                  </a:cubicBezTo>
                  <a:cubicBezTo>
                    <a:pt x="17212" y="8280"/>
                    <a:pt x="17281" y="7664"/>
                    <a:pt x="17271" y="6985"/>
                  </a:cubicBezTo>
                  <a:cubicBezTo>
                    <a:pt x="17261" y="6319"/>
                    <a:pt x="17259" y="5695"/>
                    <a:pt x="17264" y="5598"/>
                  </a:cubicBezTo>
                  <a:cubicBezTo>
                    <a:pt x="17270" y="5501"/>
                    <a:pt x="17471" y="5381"/>
                    <a:pt x="17714" y="5329"/>
                  </a:cubicBezTo>
                  <a:cubicBezTo>
                    <a:pt x="18176" y="5230"/>
                    <a:pt x="18279" y="5087"/>
                    <a:pt x="17967" y="4979"/>
                  </a:cubicBezTo>
                  <a:cubicBezTo>
                    <a:pt x="17841" y="4936"/>
                    <a:pt x="17851" y="4868"/>
                    <a:pt x="17993" y="4772"/>
                  </a:cubicBezTo>
                  <a:cubicBezTo>
                    <a:pt x="18155" y="4663"/>
                    <a:pt x="18257" y="4660"/>
                    <a:pt x="18449" y="4750"/>
                  </a:cubicBezTo>
                  <a:cubicBezTo>
                    <a:pt x="18798" y="4913"/>
                    <a:pt x="19181" y="4705"/>
                    <a:pt x="18892" y="4510"/>
                  </a:cubicBezTo>
                  <a:cubicBezTo>
                    <a:pt x="18625" y="4329"/>
                    <a:pt x="18812" y="4212"/>
                    <a:pt x="19178" y="4237"/>
                  </a:cubicBezTo>
                  <a:cubicBezTo>
                    <a:pt x="19301" y="4245"/>
                    <a:pt x="19436" y="4267"/>
                    <a:pt x="19588" y="4310"/>
                  </a:cubicBezTo>
                  <a:cubicBezTo>
                    <a:pt x="20078" y="4447"/>
                    <a:pt x="20115" y="4492"/>
                    <a:pt x="20044" y="4888"/>
                  </a:cubicBezTo>
                  <a:cubicBezTo>
                    <a:pt x="19989" y="5201"/>
                    <a:pt x="20040" y="5332"/>
                    <a:pt x="20226" y="5372"/>
                  </a:cubicBezTo>
                  <a:cubicBezTo>
                    <a:pt x="20433" y="5417"/>
                    <a:pt x="20458" y="5574"/>
                    <a:pt x="20363" y="6195"/>
                  </a:cubicBezTo>
                  <a:cubicBezTo>
                    <a:pt x="20409" y="5758"/>
                    <a:pt x="20463" y="5224"/>
                    <a:pt x="20493" y="4535"/>
                  </a:cubicBezTo>
                  <a:cubicBezTo>
                    <a:pt x="20551" y="3224"/>
                    <a:pt x="20613" y="2901"/>
                    <a:pt x="20812" y="2890"/>
                  </a:cubicBezTo>
                  <a:cubicBezTo>
                    <a:pt x="20949" y="2883"/>
                    <a:pt x="21139" y="2867"/>
                    <a:pt x="21235" y="2854"/>
                  </a:cubicBezTo>
                  <a:cubicBezTo>
                    <a:pt x="21332" y="2841"/>
                    <a:pt x="21475" y="2837"/>
                    <a:pt x="21548" y="2843"/>
                  </a:cubicBezTo>
                  <a:cubicBezTo>
                    <a:pt x="21567" y="2845"/>
                    <a:pt x="21583" y="2768"/>
                    <a:pt x="21600" y="2647"/>
                  </a:cubicBezTo>
                  <a:cubicBezTo>
                    <a:pt x="21583" y="2041"/>
                    <a:pt x="21567" y="1661"/>
                    <a:pt x="21548" y="1660"/>
                  </a:cubicBezTo>
                  <a:cubicBezTo>
                    <a:pt x="21475" y="1658"/>
                    <a:pt x="20917" y="1632"/>
                    <a:pt x="20311" y="1602"/>
                  </a:cubicBezTo>
                  <a:lnTo>
                    <a:pt x="19211" y="1547"/>
                  </a:lnTo>
                  <a:lnTo>
                    <a:pt x="19191" y="2126"/>
                  </a:lnTo>
                  <a:cubicBezTo>
                    <a:pt x="19162" y="2967"/>
                    <a:pt x="19152" y="2995"/>
                    <a:pt x="18846" y="3029"/>
                  </a:cubicBezTo>
                  <a:cubicBezTo>
                    <a:pt x="18693" y="3045"/>
                    <a:pt x="18335" y="3009"/>
                    <a:pt x="18052" y="2949"/>
                  </a:cubicBezTo>
                  <a:cubicBezTo>
                    <a:pt x="17612" y="2854"/>
                    <a:pt x="17575" y="2822"/>
                    <a:pt x="17805" y="2723"/>
                  </a:cubicBezTo>
                  <a:cubicBezTo>
                    <a:pt x="18031" y="2625"/>
                    <a:pt x="18123" y="2109"/>
                    <a:pt x="17993" y="1660"/>
                  </a:cubicBezTo>
                  <a:cubicBezTo>
                    <a:pt x="17985" y="1630"/>
                    <a:pt x="17466" y="1596"/>
                    <a:pt x="16841" y="1587"/>
                  </a:cubicBezTo>
                  <a:lnTo>
                    <a:pt x="15702" y="1573"/>
                  </a:lnTo>
                  <a:lnTo>
                    <a:pt x="15650" y="2039"/>
                  </a:lnTo>
                  <a:cubicBezTo>
                    <a:pt x="15599" y="2486"/>
                    <a:pt x="15576" y="2508"/>
                    <a:pt x="15071" y="2508"/>
                  </a:cubicBezTo>
                  <a:cubicBezTo>
                    <a:pt x="14618" y="2508"/>
                    <a:pt x="14553" y="2472"/>
                    <a:pt x="14602" y="2275"/>
                  </a:cubicBezTo>
                  <a:cubicBezTo>
                    <a:pt x="14649" y="2084"/>
                    <a:pt x="14584" y="2052"/>
                    <a:pt x="14244" y="2079"/>
                  </a:cubicBezTo>
                  <a:cubicBezTo>
                    <a:pt x="13868" y="2108"/>
                    <a:pt x="13832" y="2071"/>
                    <a:pt x="13782" y="1620"/>
                  </a:cubicBezTo>
                  <a:cubicBezTo>
                    <a:pt x="13716" y="1035"/>
                    <a:pt x="14000" y="862"/>
                    <a:pt x="14895" y="943"/>
                  </a:cubicBezTo>
                  <a:lnTo>
                    <a:pt x="15481" y="994"/>
                  </a:lnTo>
                  <a:lnTo>
                    <a:pt x="15481" y="543"/>
                  </a:lnTo>
                  <a:cubicBezTo>
                    <a:pt x="15481" y="140"/>
                    <a:pt x="15435" y="86"/>
                    <a:pt x="15097" y="92"/>
                  </a:cubicBezTo>
                  <a:cubicBezTo>
                    <a:pt x="14887" y="96"/>
                    <a:pt x="14540" y="68"/>
                    <a:pt x="14322" y="30"/>
                  </a:cubicBezTo>
                  <a:cubicBezTo>
                    <a:pt x="14237" y="15"/>
                    <a:pt x="14167" y="3"/>
                    <a:pt x="14114" y="1"/>
                  </a:cubicBezTo>
                  <a:close/>
                  <a:moveTo>
                    <a:pt x="20363" y="6195"/>
                  </a:moveTo>
                  <a:cubicBezTo>
                    <a:pt x="20299" y="6616"/>
                    <a:pt x="20222" y="7424"/>
                    <a:pt x="20187" y="7989"/>
                  </a:cubicBezTo>
                  <a:cubicBezTo>
                    <a:pt x="20060" y="10054"/>
                    <a:pt x="19906" y="10664"/>
                    <a:pt x="19497" y="10824"/>
                  </a:cubicBezTo>
                  <a:cubicBezTo>
                    <a:pt x="19180" y="10949"/>
                    <a:pt x="19162" y="11003"/>
                    <a:pt x="19348" y="11170"/>
                  </a:cubicBezTo>
                  <a:cubicBezTo>
                    <a:pt x="19606" y="11402"/>
                    <a:pt x="19637" y="12123"/>
                    <a:pt x="19393" y="12207"/>
                  </a:cubicBezTo>
                  <a:cubicBezTo>
                    <a:pt x="19171" y="12284"/>
                    <a:pt x="19171" y="14608"/>
                    <a:pt x="19393" y="14686"/>
                  </a:cubicBezTo>
                  <a:cubicBezTo>
                    <a:pt x="19486" y="14718"/>
                    <a:pt x="19536" y="14908"/>
                    <a:pt x="19549" y="15108"/>
                  </a:cubicBezTo>
                  <a:cubicBezTo>
                    <a:pt x="19565" y="14871"/>
                    <a:pt x="19610" y="14571"/>
                    <a:pt x="19601" y="14438"/>
                  </a:cubicBezTo>
                  <a:cubicBezTo>
                    <a:pt x="19582" y="14139"/>
                    <a:pt x="19669" y="13268"/>
                    <a:pt x="19790" y="12506"/>
                  </a:cubicBezTo>
                  <a:cubicBezTo>
                    <a:pt x="19982" y="11301"/>
                    <a:pt x="20048" y="11122"/>
                    <a:pt x="20311" y="11134"/>
                  </a:cubicBezTo>
                  <a:cubicBezTo>
                    <a:pt x="20610" y="11147"/>
                    <a:pt x="20662" y="10864"/>
                    <a:pt x="20389" y="10711"/>
                  </a:cubicBezTo>
                  <a:cubicBezTo>
                    <a:pt x="20187" y="10598"/>
                    <a:pt x="20251" y="10274"/>
                    <a:pt x="20487" y="10224"/>
                  </a:cubicBezTo>
                  <a:cubicBezTo>
                    <a:pt x="20765" y="10164"/>
                    <a:pt x="20709" y="7760"/>
                    <a:pt x="20422" y="7443"/>
                  </a:cubicBezTo>
                  <a:cubicBezTo>
                    <a:pt x="20314" y="7324"/>
                    <a:pt x="20271" y="7001"/>
                    <a:pt x="20324" y="6701"/>
                  </a:cubicBezTo>
                  <a:cubicBezTo>
                    <a:pt x="20336" y="6632"/>
                    <a:pt x="20349" y="6328"/>
                    <a:pt x="20363" y="6195"/>
                  </a:cubicBezTo>
                  <a:close/>
                  <a:moveTo>
                    <a:pt x="19549" y="15108"/>
                  </a:moveTo>
                  <a:cubicBezTo>
                    <a:pt x="19541" y="15236"/>
                    <a:pt x="19537" y="15333"/>
                    <a:pt x="19523" y="15472"/>
                  </a:cubicBezTo>
                  <a:cubicBezTo>
                    <a:pt x="19550" y="15365"/>
                    <a:pt x="19558" y="15238"/>
                    <a:pt x="19549" y="15108"/>
                  </a:cubicBezTo>
                  <a:close/>
                  <a:moveTo>
                    <a:pt x="5286" y="5158"/>
                  </a:moveTo>
                  <a:cubicBezTo>
                    <a:pt x="5362" y="5156"/>
                    <a:pt x="5437" y="5168"/>
                    <a:pt x="5507" y="5198"/>
                  </a:cubicBezTo>
                  <a:cubicBezTo>
                    <a:pt x="5629" y="5249"/>
                    <a:pt x="6000" y="5303"/>
                    <a:pt x="6334" y="5314"/>
                  </a:cubicBezTo>
                  <a:cubicBezTo>
                    <a:pt x="6668" y="5326"/>
                    <a:pt x="6966" y="5350"/>
                    <a:pt x="6998" y="5369"/>
                  </a:cubicBezTo>
                  <a:cubicBezTo>
                    <a:pt x="7031" y="5387"/>
                    <a:pt x="7055" y="7811"/>
                    <a:pt x="7050" y="10755"/>
                  </a:cubicBezTo>
                  <a:cubicBezTo>
                    <a:pt x="7044" y="14439"/>
                    <a:pt x="7103" y="16126"/>
                    <a:pt x="7233" y="16170"/>
                  </a:cubicBezTo>
                  <a:cubicBezTo>
                    <a:pt x="7357" y="16214"/>
                    <a:pt x="7361" y="16274"/>
                    <a:pt x="7246" y="16352"/>
                  </a:cubicBezTo>
                  <a:cubicBezTo>
                    <a:pt x="7150" y="16417"/>
                    <a:pt x="7048" y="16717"/>
                    <a:pt x="7018" y="17015"/>
                  </a:cubicBezTo>
                  <a:cubicBezTo>
                    <a:pt x="6978" y="17411"/>
                    <a:pt x="6892" y="17557"/>
                    <a:pt x="6699" y="17564"/>
                  </a:cubicBezTo>
                  <a:cubicBezTo>
                    <a:pt x="6179" y="17583"/>
                    <a:pt x="6129" y="17605"/>
                    <a:pt x="6321" y="17735"/>
                  </a:cubicBezTo>
                  <a:cubicBezTo>
                    <a:pt x="6465" y="17833"/>
                    <a:pt x="6455" y="17915"/>
                    <a:pt x="6282" y="18048"/>
                  </a:cubicBezTo>
                  <a:cubicBezTo>
                    <a:pt x="6117" y="18175"/>
                    <a:pt x="6007" y="18195"/>
                    <a:pt x="5918" y="18114"/>
                  </a:cubicBezTo>
                  <a:cubicBezTo>
                    <a:pt x="5848" y="18050"/>
                    <a:pt x="5723" y="18021"/>
                    <a:pt x="5644" y="18048"/>
                  </a:cubicBezTo>
                  <a:cubicBezTo>
                    <a:pt x="5383" y="18139"/>
                    <a:pt x="5078" y="17812"/>
                    <a:pt x="5078" y="17448"/>
                  </a:cubicBezTo>
                  <a:cubicBezTo>
                    <a:pt x="5078" y="17145"/>
                    <a:pt x="5022" y="17100"/>
                    <a:pt x="4739" y="17142"/>
                  </a:cubicBezTo>
                  <a:cubicBezTo>
                    <a:pt x="4555" y="17169"/>
                    <a:pt x="4351" y="17138"/>
                    <a:pt x="4284" y="17077"/>
                  </a:cubicBezTo>
                  <a:cubicBezTo>
                    <a:pt x="4216" y="17015"/>
                    <a:pt x="4178" y="15347"/>
                    <a:pt x="4192" y="13368"/>
                  </a:cubicBezTo>
                  <a:lnTo>
                    <a:pt x="4218" y="9772"/>
                  </a:lnTo>
                  <a:lnTo>
                    <a:pt x="3828" y="9802"/>
                  </a:lnTo>
                  <a:cubicBezTo>
                    <a:pt x="3490" y="9828"/>
                    <a:pt x="3437" y="9785"/>
                    <a:pt x="3437" y="9485"/>
                  </a:cubicBezTo>
                  <a:cubicBezTo>
                    <a:pt x="3437" y="9182"/>
                    <a:pt x="3488" y="9145"/>
                    <a:pt x="3834" y="9172"/>
                  </a:cubicBezTo>
                  <a:cubicBezTo>
                    <a:pt x="4093" y="9192"/>
                    <a:pt x="4231" y="9148"/>
                    <a:pt x="4231" y="9052"/>
                  </a:cubicBezTo>
                  <a:cubicBezTo>
                    <a:pt x="4231" y="8970"/>
                    <a:pt x="4052" y="8891"/>
                    <a:pt x="3834" y="8873"/>
                  </a:cubicBezTo>
                  <a:cubicBezTo>
                    <a:pt x="3468" y="8844"/>
                    <a:pt x="3429" y="8780"/>
                    <a:pt x="3333" y="8004"/>
                  </a:cubicBezTo>
                  <a:cubicBezTo>
                    <a:pt x="3276" y="7541"/>
                    <a:pt x="3233" y="6758"/>
                    <a:pt x="3242" y="6268"/>
                  </a:cubicBezTo>
                  <a:lnTo>
                    <a:pt x="3261" y="5376"/>
                  </a:lnTo>
                  <a:lnTo>
                    <a:pt x="4049" y="5347"/>
                  </a:lnTo>
                  <a:cubicBezTo>
                    <a:pt x="4483" y="5330"/>
                    <a:pt x="4942" y="5270"/>
                    <a:pt x="5065" y="5212"/>
                  </a:cubicBezTo>
                  <a:cubicBezTo>
                    <a:pt x="5136" y="5179"/>
                    <a:pt x="5210" y="5160"/>
                    <a:pt x="5286" y="5158"/>
                  </a:cubicBezTo>
                  <a:close/>
                  <a:moveTo>
                    <a:pt x="2982" y="11268"/>
                  </a:moveTo>
                  <a:cubicBezTo>
                    <a:pt x="2930" y="11268"/>
                    <a:pt x="2897" y="11279"/>
                    <a:pt x="2884" y="11297"/>
                  </a:cubicBezTo>
                  <a:cubicBezTo>
                    <a:pt x="2870" y="11315"/>
                    <a:pt x="2880" y="11339"/>
                    <a:pt x="2910" y="11366"/>
                  </a:cubicBezTo>
                  <a:cubicBezTo>
                    <a:pt x="2970" y="11421"/>
                    <a:pt x="3056" y="11465"/>
                    <a:pt x="3099" y="11465"/>
                  </a:cubicBezTo>
                  <a:cubicBezTo>
                    <a:pt x="3141" y="11465"/>
                    <a:pt x="3177" y="11421"/>
                    <a:pt x="3177" y="11366"/>
                  </a:cubicBezTo>
                  <a:cubicBezTo>
                    <a:pt x="3177" y="11312"/>
                    <a:pt x="3084" y="11268"/>
                    <a:pt x="2982" y="11268"/>
                  </a:cubicBezTo>
                  <a:close/>
                  <a:moveTo>
                    <a:pt x="1719" y="12498"/>
                  </a:moveTo>
                  <a:cubicBezTo>
                    <a:pt x="1768" y="12505"/>
                    <a:pt x="1814" y="12520"/>
                    <a:pt x="1842" y="12546"/>
                  </a:cubicBezTo>
                  <a:cubicBezTo>
                    <a:pt x="1899" y="12597"/>
                    <a:pt x="1869" y="12667"/>
                    <a:pt x="1777" y="12698"/>
                  </a:cubicBezTo>
                  <a:cubicBezTo>
                    <a:pt x="1685" y="12730"/>
                    <a:pt x="1567" y="12714"/>
                    <a:pt x="1510" y="12662"/>
                  </a:cubicBezTo>
                  <a:cubicBezTo>
                    <a:pt x="1454" y="12610"/>
                    <a:pt x="1477" y="12541"/>
                    <a:pt x="1569" y="12509"/>
                  </a:cubicBezTo>
                  <a:cubicBezTo>
                    <a:pt x="1615" y="12493"/>
                    <a:pt x="1670" y="12492"/>
                    <a:pt x="1719" y="12498"/>
                  </a:cubicBezTo>
                  <a:close/>
                  <a:moveTo>
                    <a:pt x="8190" y="17455"/>
                  </a:moveTo>
                  <a:cubicBezTo>
                    <a:pt x="8599" y="17455"/>
                    <a:pt x="8733" y="17509"/>
                    <a:pt x="8814" y="17703"/>
                  </a:cubicBezTo>
                  <a:cubicBezTo>
                    <a:pt x="8887" y="17876"/>
                    <a:pt x="8956" y="17909"/>
                    <a:pt x="9055" y="17819"/>
                  </a:cubicBezTo>
                  <a:cubicBezTo>
                    <a:pt x="9147" y="17735"/>
                    <a:pt x="9266" y="17728"/>
                    <a:pt x="9400" y="17790"/>
                  </a:cubicBezTo>
                  <a:cubicBezTo>
                    <a:pt x="9513" y="17842"/>
                    <a:pt x="9803" y="17898"/>
                    <a:pt x="10045" y="17917"/>
                  </a:cubicBezTo>
                  <a:cubicBezTo>
                    <a:pt x="10485" y="17951"/>
                    <a:pt x="10484" y="17952"/>
                    <a:pt x="10494" y="19089"/>
                  </a:cubicBezTo>
                  <a:cubicBezTo>
                    <a:pt x="10500" y="19715"/>
                    <a:pt x="10435" y="20284"/>
                    <a:pt x="10344" y="20352"/>
                  </a:cubicBezTo>
                  <a:cubicBezTo>
                    <a:pt x="10028" y="20591"/>
                    <a:pt x="9100" y="20384"/>
                    <a:pt x="9283" y="20115"/>
                  </a:cubicBezTo>
                  <a:cubicBezTo>
                    <a:pt x="9372" y="19985"/>
                    <a:pt x="9266" y="19966"/>
                    <a:pt x="8619" y="19995"/>
                  </a:cubicBezTo>
                  <a:cubicBezTo>
                    <a:pt x="7887" y="20028"/>
                    <a:pt x="7839" y="20016"/>
                    <a:pt x="7786" y="19759"/>
                  </a:cubicBezTo>
                  <a:cubicBezTo>
                    <a:pt x="7743" y="19549"/>
                    <a:pt x="7633" y="19486"/>
                    <a:pt x="7317" y="19486"/>
                  </a:cubicBezTo>
                  <a:cubicBezTo>
                    <a:pt x="7092" y="19486"/>
                    <a:pt x="6869" y="19550"/>
                    <a:pt x="6816" y="19628"/>
                  </a:cubicBezTo>
                  <a:cubicBezTo>
                    <a:pt x="6734" y="19747"/>
                    <a:pt x="6588" y="19740"/>
                    <a:pt x="5872" y="19588"/>
                  </a:cubicBezTo>
                  <a:cubicBezTo>
                    <a:pt x="5406" y="19488"/>
                    <a:pt x="5036" y="19368"/>
                    <a:pt x="5052" y="19322"/>
                  </a:cubicBezTo>
                  <a:cubicBezTo>
                    <a:pt x="5068" y="19276"/>
                    <a:pt x="5002" y="19185"/>
                    <a:pt x="4908" y="19122"/>
                  </a:cubicBezTo>
                  <a:cubicBezTo>
                    <a:pt x="4687" y="18972"/>
                    <a:pt x="5068" y="18840"/>
                    <a:pt x="5599" y="18878"/>
                  </a:cubicBezTo>
                  <a:cubicBezTo>
                    <a:pt x="6002" y="18907"/>
                    <a:pt x="6139" y="18755"/>
                    <a:pt x="5813" y="18641"/>
                  </a:cubicBezTo>
                  <a:cubicBezTo>
                    <a:pt x="5502" y="18533"/>
                    <a:pt x="5815" y="18398"/>
                    <a:pt x="6373" y="18398"/>
                  </a:cubicBezTo>
                  <a:cubicBezTo>
                    <a:pt x="6757" y="18398"/>
                    <a:pt x="6883" y="18357"/>
                    <a:pt x="6816" y="18259"/>
                  </a:cubicBezTo>
                  <a:cubicBezTo>
                    <a:pt x="6701" y="18091"/>
                    <a:pt x="7020" y="17903"/>
                    <a:pt x="7415" y="17903"/>
                  </a:cubicBezTo>
                  <a:cubicBezTo>
                    <a:pt x="7609" y="17903"/>
                    <a:pt x="7702" y="17824"/>
                    <a:pt x="7688" y="17677"/>
                  </a:cubicBezTo>
                  <a:cubicBezTo>
                    <a:pt x="7671" y="17494"/>
                    <a:pt x="7761" y="17455"/>
                    <a:pt x="8190" y="1745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4654" r="358" b="3756"/>
            <a:stretch>
              <a:fillRect/>
            </a:stretch>
          </p:blipFill>
          <p:spPr>
            <a:xfrm>
              <a:off x="3230997" y="22621"/>
              <a:ext cx="1406129" cy="243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38" y="0"/>
                  </a:moveTo>
                  <a:cubicBezTo>
                    <a:pt x="14819" y="0"/>
                    <a:pt x="14729" y="49"/>
                    <a:pt x="14729" y="214"/>
                  </a:cubicBezTo>
                  <a:cubicBezTo>
                    <a:pt x="14729" y="380"/>
                    <a:pt x="14819" y="429"/>
                    <a:pt x="15138" y="429"/>
                  </a:cubicBezTo>
                  <a:cubicBezTo>
                    <a:pt x="15297" y="429"/>
                    <a:pt x="15403" y="420"/>
                    <a:pt x="15467" y="387"/>
                  </a:cubicBezTo>
                  <a:cubicBezTo>
                    <a:pt x="15478" y="381"/>
                    <a:pt x="15484" y="370"/>
                    <a:pt x="15491" y="362"/>
                  </a:cubicBezTo>
                  <a:cubicBezTo>
                    <a:pt x="15496" y="358"/>
                    <a:pt x="15500" y="355"/>
                    <a:pt x="15503" y="351"/>
                  </a:cubicBezTo>
                  <a:cubicBezTo>
                    <a:pt x="15505" y="350"/>
                    <a:pt x="15502" y="349"/>
                    <a:pt x="15503" y="348"/>
                  </a:cubicBezTo>
                  <a:cubicBezTo>
                    <a:pt x="15518" y="333"/>
                    <a:pt x="15532" y="318"/>
                    <a:pt x="15540" y="299"/>
                  </a:cubicBezTo>
                  <a:cubicBezTo>
                    <a:pt x="15548" y="275"/>
                    <a:pt x="15558" y="247"/>
                    <a:pt x="15558" y="214"/>
                  </a:cubicBezTo>
                  <a:cubicBezTo>
                    <a:pt x="15558" y="182"/>
                    <a:pt x="15548" y="158"/>
                    <a:pt x="15540" y="134"/>
                  </a:cubicBezTo>
                  <a:cubicBezTo>
                    <a:pt x="15532" y="114"/>
                    <a:pt x="15518" y="96"/>
                    <a:pt x="15503" y="81"/>
                  </a:cubicBezTo>
                  <a:cubicBezTo>
                    <a:pt x="15502" y="80"/>
                    <a:pt x="15505" y="78"/>
                    <a:pt x="15503" y="77"/>
                  </a:cubicBezTo>
                  <a:cubicBezTo>
                    <a:pt x="15500" y="74"/>
                    <a:pt x="15495" y="71"/>
                    <a:pt x="15491" y="67"/>
                  </a:cubicBezTo>
                  <a:cubicBezTo>
                    <a:pt x="15484" y="59"/>
                    <a:pt x="15478" y="51"/>
                    <a:pt x="15467" y="46"/>
                  </a:cubicBezTo>
                  <a:cubicBezTo>
                    <a:pt x="15403" y="13"/>
                    <a:pt x="15297" y="0"/>
                    <a:pt x="15138" y="0"/>
                  </a:cubicBezTo>
                  <a:close/>
                  <a:moveTo>
                    <a:pt x="10010" y="239"/>
                  </a:moveTo>
                  <a:cubicBezTo>
                    <a:pt x="9842" y="239"/>
                    <a:pt x="9716" y="248"/>
                    <a:pt x="9608" y="260"/>
                  </a:cubicBezTo>
                  <a:cubicBezTo>
                    <a:pt x="9532" y="269"/>
                    <a:pt x="9467" y="279"/>
                    <a:pt x="9419" y="295"/>
                  </a:cubicBezTo>
                  <a:cubicBezTo>
                    <a:pt x="9419" y="295"/>
                    <a:pt x="9414" y="295"/>
                    <a:pt x="9413" y="295"/>
                  </a:cubicBezTo>
                  <a:cubicBezTo>
                    <a:pt x="9370" y="309"/>
                    <a:pt x="9342" y="327"/>
                    <a:pt x="9322" y="348"/>
                  </a:cubicBezTo>
                  <a:cubicBezTo>
                    <a:pt x="9315" y="355"/>
                    <a:pt x="9314" y="364"/>
                    <a:pt x="9309" y="372"/>
                  </a:cubicBezTo>
                  <a:cubicBezTo>
                    <a:pt x="9301" y="389"/>
                    <a:pt x="9295" y="406"/>
                    <a:pt x="9297" y="425"/>
                  </a:cubicBezTo>
                  <a:cubicBezTo>
                    <a:pt x="9298" y="435"/>
                    <a:pt x="9300" y="446"/>
                    <a:pt x="9303" y="457"/>
                  </a:cubicBezTo>
                  <a:cubicBezTo>
                    <a:pt x="9308" y="472"/>
                    <a:pt x="9318" y="489"/>
                    <a:pt x="9328" y="506"/>
                  </a:cubicBezTo>
                  <a:cubicBezTo>
                    <a:pt x="9359" y="560"/>
                    <a:pt x="9411" y="620"/>
                    <a:pt x="9492" y="696"/>
                  </a:cubicBezTo>
                  <a:cubicBezTo>
                    <a:pt x="9530" y="730"/>
                    <a:pt x="9609" y="755"/>
                    <a:pt x="9712" y="770"/>
                  </a:cubicBezTo>
                  <a:cubicBezTo>
                    <a:pt x="9763" y="777"/>
                    <a:pt x="9823" y="779"/>
                    <a:pt x="9882" y="780"/>
                  </a:cubicBezTo>
                  <a:cubicBezTo>
                    <a:pt x="9942" y="781"/>
                    <a:pt x="10003" y="779"/>
                    <a:pt x="10065" y="773"/>
                  </a:cubicBezTo>
                  <a:cubicBezTo>
                    <a:pt x="10309" y="750"/>
                    <a:pt x="10564" y="728"/>
                    <a:pt x="10632" y="724"/>
                  </a:cubicBezTo>
                  <a:cubicBezTo>
                    <a:pt x="10701" y="720"/>
                    <a:pt x="10754" y="609"/>
                    <a:pt x="10754" y="478"/>
                  </a:cubicBezTo>
                  <a:cubicBezTo>
                    <a:pt x="10754" y="428"/>
                    <a:pt x="10749" y="393"/>
                    <a:pt x="10736" y="362"/>
                  </a:cubicBezTo>
                  <a:cubicBezTo>
                    <a:pt x="10728" y="341"/>
                    <a:pt x="10718" y="320"/>
                    <a:pt x="10699" y="306"/>
                  </a:cubicBezTo>
                  <a:cubicBezTo>
                    <a:pt x="10683" y="293"/>
                    <a:pt x="10660" y="282"/>
                    <a:pt x="10632" y="274"/>
                  </a:cubicBezTo>
                  <a:cubicBezTo>
                    <a:pt x="10589" y="261"/>
                    <a:pt x="10527" y="255"/>
                    <a:pt x="10449" y="249"/>
                  </a:cubicBezTo>
                  <a:cubicBezTo>
                    <a:pt x="10343" y="242"/>
                    <a:pt x="10206" y="239"/>
                    <a:pt x="10010" y="239"/>
                  </a:cubicBezTo>
                  <a:close/>
                  <a:moveTo>
                    <a:pt x="12821" y="524"/>
                  </a:moveTo>
                  <a:cubicBezTo>
                    <a:pt x="12304" y="524"/>
                    <a:pt x="11811" y="721"/>
                    <a:pt x="12022" y="843"/>
                  </a:cubicBezTo>
                  <a:cubicBezTo>
                    <a:pt x="12080" y="877"/>
                    <a:pt x="11987" y="934"/>
                    <a:pt x="11815" y="970"/>
                  </a:cubicBezTo>
                  <a:cubicBezTo>
                    <a:pt x="11643" y="1006"/>
                    <a:pt x="11297" y="1116"/>
                    <a:pt x="11047" y="1216"/>
                  </a:cubicBezTo>
                  <a:cubicBezTo>
                    <a:pt x="10781" y="1322"/>
                    <a:pt x="10510" y="1365"/>
                    <a:pt x="10388" y="1321"/>
                  </a:cubicBezTo>
                  <a:cubicBezTo>
                    <a:pt x="10274" y="1280"/>
                    <a:pt x="9914" y="1245"/>
                    <a:pt x="9596" y="1244"/>
                  </a:cubicBezTo>
                  <a:cubicBezTo>
                    <a:pt x="9137" y="1242"/>
                    <a:pt x="9027" y="1208"/>
                    <a:pt x="9066" y="1075"/>
                  </a:cubicBezTo>
                  <a:cubicBezTo>
                    <a:pt x="9074" y="1045"/>
                    <a:pt x="9074" y="1022"/>
                    <a:pt x="9066" y="1001"/>
                  </a:cubicBezTo>
                  <a:cubicBezTo>
                    <a:pt x="9063" y="994"/>
                    <a:pt x="9053" y="987"/>
                    <a:pt x="9047" y="980"/>
                  </a:cubicBezTo>
                  <a:cubicBezTo>
                    <a:pt x="9036" y="968"/>
                    <a:pt x="9021" y="957"/>
                    <a:pt x="8998" y="949"/>
                  </a:cubicBezTo>
                  <a:cubicBezTo>
                    <a:pt x="8987" y="944"/>
                    <a:pt x="8977" y="942"/>
                    <a:pt x="8962" y="938"/>
                  </a:cubicBezTo>
                  <a:cubicBezTo>
                    <a:pt x="8920" y="928"/>
                    <a:pt x="8864" y="918"/>
                    <a:pt x="8791" y="914"/>
                  </a:cubicBezTo>
                  <a:cubicBezTo>
                    <a:pt x="8709" y="908"/>
                    <a:pt x="8608" y="907"/>
                    <a:pt x="8480" y="907"/>
                  </a:cubicBezTo>
                  <a:cubicBezTo>
                    <a:pt x="8215" y="907"/>
                    <a:pt x="8058" y="915"/>
                    <a:pt x="7962" y="945"/>
                  </a:cubicBezTo>
                  <a:cubicBezTo>
                    <a:pt x="7915" y="960"/>
                    <a:pt x="7880" y="982"/>
                    <a:pt x="7858" y="1008"/>
                  </a:cubicBezTo>
                  <a:cubicBezTo>
                    <a:pt x="7837" y="1036"/>
                    <a:pt x="7827" y="1072"/>
                    <a:pt x="7822" y="1114"/>
                  </a:cubicBezTo>
                  <a:cubicBezTo>
                    <a:pt x="7808" y="1220"/>
                    <a:pt x="7772" y="1299"/>
                    <a:pt x="7694" y="1360"/>
                  </a:cubicBezTo>
                  <a:cubicBezTo>
                    <a:pt x="7668" y="1380"/>
                    <a:pt x="7637" y="1400"/>
                    <a:pt x="7602" y="1416"/>
                  </a:cubicBezTo>
                  <a:cubicBezTo>
                    <a:pt x="7532" y="1449"/>
                    <a:pt x="7440" y="1472"/>
                    <a:pt x="7328" y="1490"/>
                  </a:cubicBezTo>
                  <a:cubicBezTo>
                    <a:pt x="7216" y="1508"/>
                    <a:pt x="7080" y="1521"/>
                    <a:pt x="6920" y="1529"/>
                  </a:cubicBezTo>
                  <a:cubicBezTo>
                    <a:pt x="6616" y="1543"/>
                    <a:pt x="6317" y="1558"/>
                    <a:pt x="6249" y="1564"/>
                  </a:cubicBezTo>
                  <a:cubicBezTo>
                    <a:pt x="6108" y="1576"/>
                    <a:pt x="6083" y="1671"/>
                    <a:pt x="6133" y="1767"/>
                  </a:cubicBezTo>
                  <a:cubicBezTo>
                    <a:pt x="6142" y="1784"/>
                    <a:pt x="6163" y="1797"/>
                    <a:pt x="6176" y="1813"/>
                  </a:cubicBezTo>
                  <a:cubicBezTo>
                    <a:pt x="6200" y="1845"/>
                    <a:pt x="6217" y="1878"/>
                    <a:pt x="6255" y="1905"/>
                  </a:cubicBezTo>
                  <a:cubicBezTo>
                    <a:pt x="6312" y="1944"/>
                    <a:pt x="6383" y="1973"/>
                    <a:pt x="6462" y="1985"/>
                  </a:cubicBezTo>
                  <a:cubicBezTo>
                    <a:pt x="6608" y="2007"/>
                    <a:pt x="6689" y="2030"/>
                    <a:pt x="6712" y="2066"/>
                  </a:cubicBezTo>
                  <a:cubicBezTo>
                    <a:pt x="6724" y="2084"/>
                    <a:pt x="6721" y="2105"/>
                    <a:pt x="6706" y="2133"/>
                  </a:cubicBezTo>
                  <a:cubicBezTo>
                    <a:pt x="6692" y="2161"/>
                    <a:pt x="6666" y="2196"/>
                    <a:pt x="6627" y="2238"/>
                  </a:cubicBezTo>
                  <a:cubicBezTo>
                    <a:pt x="6602" y="2265"/>
                    <a:pt x="6572" y="2287"/>
                    <a:pt x="6535" y="2309"/>
                  </a:cubicBezTo>
                  <a:cubicBezTo>
                    <a:pt x="6278" y="2459"/>
                    <a:pt x="5750" y="2482"/>
                    <a:pt x="5304" y="2344"/>
                  </a:cubicBezTo>
                  <a:cubicBezTo>
                    <a:pt x="5243" y="2325"/>
                    <a:pt x="5196" y="2313"/>
                    <a:pt x="5158" y="2309"/>
                  </a:cubicBezTo>
                  <a:cubicBezTo>
                    <a:pt x="5131" y="2306"/>
                    <a:pt x="5108" y="2305"/>
                    <a:pt x="5091" y="2312"/>
                  </a:cubicBezTo>
                  <a:cubicBezTo>
                    <a:pt x="5074" y="2319"/>
                    <a:pt x="5064" y="2334"/>
                    <a:pt x="5054" y="2351"/>
                  </a:cubicBezTo>
                  <a:cubicBezTo>
                    <a:pt x="5039" y="2377"/>
                    <a:pt x="5026" y="2413"/>
                    <a:pt x="5024" y="2470"/>
                  </a:cubicBezTo>
                  <a:cubicBezTo>
                    <a:pt x="5021" y="2533"/>
                    <a:pt x="5028" y="2618"/>
                    <a:pt x="5036" y="2727"/>
                  </a:cubicBezTo>
                  <a:cubicBezTo>
                    <a:pt x="5048" y="2907"/>
                    <a:pt x="5036" y="3035"/>
                    <a:pt x="4993" y="3134"/>
                  </a:cubicBezTo>
                  <a:cubicBezTo>
                    <a:pt x="4951" y="3234"/>
                    <a:pt x="4877" y="3302"/>
                    <a:pt x="4761" y="3363"/>
                  </a:cubicBezTo>
                  <a:cubicBezTo>
                    <a:pt x="4471" y="3514"/>
                    <a:pt x="4449" y="3511"/>
                    <a:pt x="4359" y="3314"/>
                  </a:cubicBezTo>
                  <a:cubicBezTo>
                    <a:pt x="4307" y="3198"/>
                    <a:pt x="4182" y="3099"/>
                    <a:pt x="4079" y="3092"/>
                  </a:cubicBezTo>
                  <a:cubicBezTo>
                    <a:pt x="3441" y="3051"/>
                    <a:pt x="2899" y="3111"/>
                    <a:pt x="2774" y="3240"/>
                  </a:cubicBezTo>
                  <a:cubicBezTo>
                    <a:pt x="2695" y="3322"/>
                    <a:pt x="2448" y="3391"/>
                    <a:pt x="2225" y="3391"/>
                  </a:cubicBezTo>
                  <a:cubicBezTo>
                    <a:pt x="2002" y="3391"/>
                    <a:pt x="1823" y="3427"/>
                    <a:pt x="1823" y="3475"/>
                  </a:cubicBezTo>
                  <a:cubicBezTo>
                    <a:pt x="1823" y="3487"/>
                    <a:pt x="1840" y="3498"/>
                    <a:pt x="1878" y="3507"/>
                  </a:cubicBezTo>
                  <a:cubicBezTo>
                    <a:pt x="1915" y="3515"/>
                    <a:pt x="1970" y="3523"/>
                    <a:pt x="2036" y="3528"/>
                  </a:cubicBezTo>
                  <a:cubicBezTo>
                    <a:pt x="2170" y="3537"/>
                    <a:pt x="2358" y="3538"/>
                    <a:pt x="2561" y="3528"/>
                  </a:cubicBezTo>
                  <a:cubicBezTo>
                    <a:pt x="2778" y="3517"/>
                    <a:pt x="2953" y="3520"/>
                    <a:pt x="3091" y="3531"/>
                  </a:cubicBezTo>
                  <a:cubicBezTo>
                    <a:pt x="3183" y="3539"/>
                    <a:pt x="3255" y="3553"/>
                    <a:pt x="3310" y="3570"/>
                  </a:cubicBezTo>
                  <a:cubicBezTo>
                    <a:pt x="3331" y="3576"/>
                    <a:pt x="3350" y="3580"/>
                    <a:pt x="3365" y="3588"/>
                  </a:cubicBezTo>
                  <a:cubicBezTo>
                    <a:pt x="3373" y="3591"/>
                    <a:pt x="3384" y="3598"/>
                    <a:pt x="3390" y="3602"/>
                  </a:cubicBezTo>
                  <a:cubicBezTo>
                    <a:pt x="3413" y="3616"/>
                    <a:pt x="3428" y="3629"/>
                    <a:pt x="3432" y="3647"/>
                  </a:cubicBezTo>
                  <a:cubicBezTo>
                    <a:pt x="3437" y="3666"/>
                    <a:pt x="3429" y="3685"/>
                    <a:pt x="3414" y="3707"/>
                  </a:cubicBezTo>
                  <a:cubicBezTo>
                    <a:pt x="3411" y="3712"/>
                    <a:pt x="3406" y="3720"/>
                    <a:pt x="3402" y="3725"/>
                  </a:cubicBezTo>
                  <a:cubicBezTo>
                    <a:pt x="3391" y="3738"/>
                    <a:pt x="3371" y="3749"/>
                    <a:pt x="3353" y="3763"/>
                  </a:cubicBezTo>
                  <a:cubicBezTo>
                    <a:pt x="3309" y="3798"/>
                    <a:pt x="3250" y="3836"/>
                    <a:pt x="3164" y="3876"/>
                  </a:cubicBezTo>
                  <a:cubicBezTo>
                    <a:pt x="2965" y="3969"/>
                    <a:pt x="2828" y="4098"/>
                    <a:pt x="2853" y="4164"/>
                  </a:cubicBezTo>
                  <a:cubicBezTo>
                    <a:pt x="2873" y="4217"/>
                    <a:pt x="2848" y="4260"/>
                    <a:pt x="2798" y="4287"/>
                  </a:cubicBezTo>
                  <a:cubicBezTo>
                    <a:pt x="2774" y="4300"/>
                    <a:pt x="2742" y="4308"/>
                    <a:pt x="2707" y="4315"/>
                  </a:cubicBezTo>
                  <a:cubicBezTo>
                    <a:pt x="2661" y="4324"/>
                    <a:pt x="2608" y="4325"/>
                    <a:pt x="2554" y="4322"/>
                  </a:cubicBezTo>
                  <a:cubicBezTo>
                    <a:pt x="2542" y="4321"/>
                    <a:pt x="2530" y="4320"/>
                    <a:pt x="2518" y="4319"/>
                  </a:cubicBezTo>
                  <a:cubicBezTo>
                    <a:pt x="2462" y="4313"/>
                    <a:pt x="2408" y="4305"/>
                    <a:pt x="2359" y="4287"/>
                  </a:cubicBezTo>
                  <a:cubicBezTo>
                    <a:pt x="2359" y="4287"/>
                    <a:pt x="2354" y="4287"/>
                    <a:pt x="2353" y="4287"/>
                  </a:cubicBezTo>
                  <a:cubicBezTo>
                    <a:pt x="2282" y="4260"/>
                    <a:pt x="2225" y="4221"/>
                    <a:pt x="2201" y="4167"/>
                  </a:cubicBezTo>
                  <a:cubicBezTo>
                    <a:pt x="2123" y="3995"/>
                    <a:pt x="1992" y="3970"/>
                    <a:pt x="1061" y="3974"/>
                  </a:cubicBezTo>
                  <a:lnTo>
                    <a:pt x="0" y="3981"/>
                  </a:lnTo>
                  <a:lnTo>
                    <a:pt x="0" y="4153"/>
                  </a:lnTo>
                  <a:lnTo>
                    <a:pt x="488" y="4153"/>
                  </a:lnTo>
                  <a:cubicBezTo>
                    <a:pt x="1035" y="4153"/>
                    <a:pt x="1316" y="4315"/>
                    <a:pt x="921" y="4403"/>
                  </a:cubicBezTo>
                  <a:cubicBezTo>
                    <a:pt x="778" y="4434"/>
                    <a:pt x="665" y="4533"/>
                    <a:pt x="665" y="4621"/>
                  </a:cubicBezTo>
                  <a:cubicBezTo>
                    <a:pt x="665" y="4745"/>
                    <a:pt x="800" y="4779"/>
                    <a:pt x="1280" y="4768"/>
                  </a:cubicBezTo>
                  <a:cubicBezTo>
                    <a:pt x="2112" y="4750"/>
                    <a:pt x="2460" y="4802"/>
                    <a:pt x="2585" y="5046"/>
                  </a:cubicBezTo>
                  <a:cubicBezTo>
                    <a:pt x="2583" y="5043"/>
                    <a:pt x="2581" y="5027"/>
                    <a:pt x="2579" y="5025"/>
                  </a:cubicBezTo>
                  <a:cubicBezTo>
                    <a:pt x="2535" y="4984"/>
                    <a:pt x="2570" y="4931"/>
                    <a:pt x="2658" y="4888"/>
                  </a:cubicBezTo>
                  <a:cubicBezTo>
                    <a:pt x="2688" y="4873"/>
                    <a:pt x="2727" y="4860"/>
                    <a:pt x="2768" y="4849"/>
                  </a:cubicBezTo>
                  <a:cubicBezTo>
                    <a:pt x="2821" y="4835"/>
                    <a:pt x="2896" y="4824"/>
                    <a:pt x="2981" y="4814"/>
                  </a:cubicBezTo>
                  <a:cubicBezTo>
                    <a:pt x="3258" y="4783"/>
                    <a:pt x="3672" y="4778"/>
                    <a:pt x="4085" y="4789"/>
                  </a:cubicBezTo>
                  <a:cubicBezTo>
                    <a:pt x="4317" y="4796"/>
                    <a:pt x="4551" y="4806"/>
                    <a:pt x="4749" y="4825"/>
                  </a:cubicBezTo>
                  <a:cubicBezTo>
                    <a:pt x="4967" y="4845"/>
                    <a:pt x="5148" y="4872"/>
                    <a:pt x="5255" y="4905"/>
                  </a:cubicBezTo>
                  <a:cubicBezTo>
                    <a:pt x="5258" y="4906"/>
                    <a:pt x="5265" y="4908"/>
                    <a:pt x="5267" y="4909"/>
                  </a:cubicBezTo>
                  <a:cubicBezTo>
                    <a:pt x="5618" y="5017"/>
                    <a:pt x="5638" y="5079"/>
                    <a:pt x="5609" y="5805"/>
                  </a:cubicBezTo>
                  <a:cubicBezTo>
                    <a:pt x="5603" y="5951"/>
                    <a:pt x="5614" y="6145"/>
                    <a:pt x="5621" y="6329"/>
                  </a:cubicBezTo>
                  <a:cubicBezTo>
                    <a:pt x="5624" y="6425"/>
                    <a:pt x="5622" y="6517"/>
                    <a:pt x="5627" y="6606"/>
                  </a:cubicBezTo>
                  <a:cubicBezTo>
                    <a:pt x="5635" y="6730"/>
                    <a:pt x="5652" y="6832"/>
                    <a:pt x="5664" y="6947"/>
                  </a:cubicBezTo>
                  <a:cubicBezTo>
                    <a:pt x="5679" y="7058"/>
                    <a:pt x="5692" y="7193"/>
                    <a:pt x="5712" y="7239"/>
                  </a:cubicBezTo>
                  <a:cubicBezTo>
                    <a:pt x="5758" y="7342"/>
                    <a:pt x="5760" y="7454"/>
                    <a:pt x="5725" y="7558"/>
                  </a:cubicBezTo>
                  <a:cubicBezTo>
                    <a:pt x="5757" y="7869"/>
                    <a:pt x="5744" y="8075"/>
                    <a:pt x="5645" y="8110"/>
                  </a:cubicBezTo>
                  <a:cubicBezTo>
                    <a:pt x="5622" y="8119"/>
                    <a:pt x="5597" y="8134"/>
                    <a:pt x="5578" y="8152"/>
                  </a:cubicBezTo>
                  <a:cubicBezTo>
                    <a:pt x="5584" y="8157"/>
                    <a:pt x="5585" y="8165"/>
                    <a:pt x="5591" y="8170"/>
                  </a:cubicBezTo>
                  <a:cubicBezTo>
                    <a:pt x="5801" y="8365"/>
                    <a:pt x="5861" y="8946"/>
                    <a:pt x="5682" y="9052"/>
                  </a:cubicBezTo>
                  <a:cubicBezTo>
                    <a:pt x="5666" y="9061"/>
                    <a:pt x="5656" y="9145"/>
                    <a:pt x="5645" y="9280"/>
                  </a:cubicBezTo>
                  <a:cubicBezTo>
                    <a:pt x="5645" y="9283"/>
                    <a:pt x="5646" y="9281"/>
                    <a:pt x="5645" y="9284"/>
                  </a:cubicBezTo>
                  <a:cubicBezTo>
                    <a:pt x="5634" y="9419"/>
                    <a:pt x="5627" y="9609"/>
                    <a:pt x="5621" y="9832"/>
                  </a:cubicBezTo>
                  <a:cubicBezTo>
                    <a:pt x="5621" y="9837"/>
                    <a:pt x="5621" y="9837"/>
                    <a:pt x="5621" y="9842"/>
                  </a:cubicBezTo>
                  <a:cubicBezTo>
                    <a:pt x="5609" y="10293"/>
                    <a:pt x="5603" y="10882"/>
                    <a:pt x="5609" y="11473"/>
                  </a:cubicBezTo>
                  <a:cubicBezTo>
                    <a:pt x="5609" y="11477"/>
                    <a:pt x="5609" y="11479"/>
                    <a:pt x="5609" y="11483"/>
                  </a:cubicBezTo>
                  <a:cubicBezTo>
                    <a:pt x="5614" y="12073"/>
                    <a:pt x="5625" y="12663"/>
                    <a:pt x="5645" y="13110"/>
                  </a:cubicBezTo>
                  <a:cubicBezTo>
                    <a:pt x="5645" y="13112"/>
                    <a:pt x="5645" y="13113"/>
                    <a:pt x="5645" y="13114"/>
                  </a:cubicBezTo>
                  <a:cubicBezTo>
                    <a:pt x="5656" y="13337"/>
                    <a:pt x="5669" y="13528"/>
                    <a:pt x="5682" y="13662"/>
                  </a:cubicBezTo>
                  <a:cubicBezTo>
                    <a:pt x="5696" y="13798"/>
                    <a:pt x="5708" y="13877"/>
                    <a:pt x="5725" y="13887"/>
                  </a:cubicBezTo>
                  <a:cubicBezTo>
                    <a:pt x="5775" y="13916"/>
                    <a:pt x="5905" y="13940"/>
                    <a:pt x="6011" y="13940"/>
                  </a:cubicBezTo>
                  <a:cubicBezTo>
                    <a:pt x="6038" y="13940"/>
                    <a:pt x="6064" y="13946"/>
                    <a:pt x="6090" y="13957"/>
                  </a:cubicBezTo>
                  <a:cubicBezTo>
                    <a:pt x="6116" y="13968"/>
                    <a:pt x="6142" y="13984"/>
                    <a:pt x="6164" y="14003"/>
                  </a:cubicBezTo>
                  <a:cubicBezTo>
                    <a:pt x="6209" y="14042"/>
                    <a:pt x="6240" y="14098"/>
                    <a:pt x="6255" y="14158"/>
                  </a:cubicBezTo>
                  <a:cubicBezTo>
                    <a:pt x="6284" y="14276"/>
                    <a:pt x="6455" y="14415"/>
                    <a:pt x="6633" y="14470"/>
                  </a:cubicBezTo>
                  <a:cubicBezTo>
                    <a:pt x="6722" y="14498"/>
                    <a:pt x="6797" y="14532"/>
                    <a:pt x="6840" y="14565"/>
                  </a:cubicBezTo>
                  <a:cubicBezTo>
                    <a:pt x="6884" y="14598"/>
                    <a:pt x="6895" y="14631"/>
                    <a:pt x="6871" y="14653"/>
                  </a:cubicBezTo>
                  <a:cubicBezTo>
                    <a:pt x="6847" y="14675"/>
                    <a:pt x="6858" y="14698"/>
                    <a:pt x="6889" y="14723"/>
                  </a:cubicBezTo>
                  <a:cubicBezTo>
                    <a:pt x="6920" y="14748"/>
                    <a:pt x="6977" y="14774"/>
                    <a:pt x="7048" y="14790"/>
                  </a:cubicBezTo>
                  <a:cubicBezTo>
                    <a:pt x="7189" y="14821"/>
                    <a:pt x="7262" y="14884"/>
                    <a:pt x="7212" y="14931"/>
                  </a:cubicBezTo>
                  <a:cubicBezTo>
                    <a:pt x="7145" y="14993"/>
                    <a:pt x="7264" y="15043"/>
                    <a:pt x="7493" y="15068"/>
                  </a:cubicBezTo>
                  <a:cubicBezTo>
                    <a:pt x="7721" y="15092"/>
                    <a:pt x="8057" y="15093"/>
                    <a:pt x="8431" y="15064"/>
                  </a:cubicBezTo>
                  <a:cubicBezTo>
                    <a:pt x="8635" y="15048"/>
                    <a:pt x="8818" y="15045"/>
                    <a:pt x="8974" y="15047"/>
                  </a:cubicBezTo>
                  <a:cubicBezTo>
                    <a:pt x="9131" y="15049"/>
                    <a:pt x="9257" y="15057"/>
                    <a:pt x="9352" y="15075"/>
                  </a:cubicBezTo>
                  <a:cubicBezTo>
                    <a:pt x="9353" y="15075"/>
                    <a:pt x="9358" y="15075"/>
                    <a:pt x="9358" y="15075"/>
                  </a:cubicBezTo>
                  <a:cubicBezTo>
                    <a:pt x="9405" y="15083"/>
                    <a:pt x="9445" y="15095"/>
                    <a:pt x="9474" y="15106"/>
                  </a:cubicBezTo>
                  <a:cubicBezTo>
                    <a:pt x="9564" y="15142"/>
                    <a:pt x="9567" y="15190"/>
                    <a:pt x="9462" y="15250"/>
                  </a:cubicBezTo>
                  <a:cubicBezTo>
                    <a:pt x="9356" y="15312"/>
                    <a:pt x="9267" y="15442"/>
                    <a:pt x="9267" y="15539"/>
                  </a:cubicBezTo>
                  <a:cubicBezTo>
                    <a:pt x="9267" y="15635"/>
                    <a:pt x="9159" y="15737"/>
                    <a:pt x="9023" y="15767"/>
                  </a:cubicBezTo>
                  <a:cubicBezTo>
                    <a:pt x="8887" y="15797"/>
                    <a:pt x="8816" y="15864"/>
                    <a:pt x="8870" y="15914"/>
                  </a:cubicBezTo>
                  <a:cubicBezTo>
                    <a:pt x="8897" y="15939"/>
                    <a:pt x="8882" y="15966"/>
                    <a:pt x="8840" y="15992"/>
                  </a:cubicBezTo>
                  <a:cubicBezTo>
                    <a:pt x="8797" y="16018"/>
                    <a:pt x="8727" y="16044"/>
                    <a:pt x="8633" y="16059"/>
                  </a:cubicBezTo>
                  <a:cubicBezTo>
                    <a:pt x="8540" y="16073"/>
                    <a:pt x="8448" y="16107"/>
                    <a:pt x="8377" y="16153"/>
                  </a:cubicBezTo>
                  <a:cubicBezTo>
                    <a:pt x="8341" y="16176"/>
                    <a:pt x="8309" y="16200"/>
                    <a:pt x="8285" y="16227"/>
                  </a:cubicBezTo>
                  <a:cubicBezTo>
                    <a:pt x="8285" y="16228"/>
                    <a:pt x="8285" y="16230"/>
                    <a:pt x="8285" y="16231"/>
                  </a:cubicBezTo>
                  <a:cubicBezTo>
                    <a:pt x="8262" y="16258"/>
                    <a:pt x="8244" y="16284"/>
                    <a:pt x="8236" y="16312"/>
                  </a:cubicBezTo>
                  <a:cubicBezTo>
                    <a:pt x="8206" y="16424"/>
                    <a:pt x="8087" y="16505"/>
                    <a:pt x="7968" y="16491"/>
                  </a:cubicBezTo>
                  <a:cubicBezTo>
                    <a:pt x="7850" y="16476"/>
                    <a:pt x="7795" y="16506"/>
                    <a:pt x="7846" y="16554"/>
                  </a:cubicBezTo>
                  <a:cubicBezTo>
                    <a:pt x="7901" y="16606"/>
                    <a:pt x="7825" y="16686"/>
                    <a:pt x="7718" y="16744"/>
                  </a:cubicBezTo>
                  <a:cubicBezTo>
                    <a:pt x="7637" y="16787"/>
                    <a:pt x="7538" y="16816"/>
                    <a:pt x="7462" y="16811"/>
                  </a:cubicBezTo>
                  <a:cubicBezTo>
                    <a:pt x="7437" y="16809"/>
                    <a:pt x="7419" y="16803"/>
                    <a:pt x="7401" y="16793"/>
                  </a:cubicBezTo>
                  <a:cubicBezTo>
                    <a:pt x="7382" y="16782"/>
                    <a:pt x="7349" y="16784"/>
                    <a:pt x="7304" y="16796"/>
                  </a:cubicBezTo>
                  <a:cubicBezTo>
                    <a:pt x="7259" y="16809"/>
                    <a:pt x="7202" y="16833"/>
                    <a:pt x="7139" y="16863"/>
                  </a:cubicBezTo>
                  <a:cubicBezTo>
                    <a:pt x="7076" y="16893"/>
                    <a:pt x="6992" y="16944"/>
                    <a:pt x="6920" y="16986"/>
                  </a:cubicBezTo>
                  <a:cubicBezTo>
                    <a:pt x="6846" y="17029"/>
                    <a:pt x="6781" y="17063"/>
                    <a:pt x="6706" y="17113"/>
                  </a:cubicBezTo>
                  <a:cubicBezTo>
                    <a:pt x="6556" y="17212"/>
                    <a:pt x="6412" y="17317"/>
                    <a:pt x="6304" y="17411"/>
                  </a:cubicBezTo>
                  <a:cubicBezTo>
                    <a:pt x="6196" y="17506"/>
                    <a:pt x="6127" y="17590"/>
                    <a:pt x="6127" y="17636"/>
                  </a:cubicBezTo>
                  <a:cubicBezTo>
                    <a:pt x="6127" y="17725"/>
                    <a:pt x="5973" y="17858"/>
                    <a:pt x="5792" y="17931"/>
                  </a:cubicBezTo>
                  <a:cubicBezTo>
                    <a:pt x="5610" y="18005"/>
                    <a:pt x="5515" y="18091"/>
                    <a:pt x="5578" y="18128"/>
                  </a:cubicBezTo>
                  <a:cubicBezTo>
                    <a:pt x="5642" y="18165"/>
                    <a:pt x="5528" y="18221"/>
                    <a:pt x="5328" y="18251"/>
                  </a:cubicBezTo>
                  <a:cubicBezTo>
                    <a:pt x="5129" y="18281"/>
                    <a:pt x="5014" y="18346"/>
                    <a:pt x="5066" y="18395"/>
                  </a:cubicBezTo>
                  <a:cubicBezTo>
                    <a:pt x="5097" y="18425"/>
                    <a:pt x="5094" y="18464"/>
                    <a:pt x="5072" y="18504"/>
                  </a:cubicBezTo>
                  <a:cubicBezTo>
                    <a:pt x="5051" y="18544"/>
                    <a:pt x="5009" y="18584"/>
                    <a:pt x="4956" y="18620"/>
                  </a:cubicBezTo>
                  <a:cubicBezTo>
                    <a:pt x="4904" y="18656"/>
                    <a:pt x="4841" y="18688"/>
                    <a:pt x="4780" y="18705"/>
                  </a:cubicBezTo>
                  <a:cubicBezTo>
                    <a:pt x="4718" y="18721"/>
                    <a:pt x="4658" y="18722"/>
                    <a:pt x="4609" y="18705"/>
                  </a:cubicBezTo>
                  <a:cubicBezTo>
                    <a:pt x="4526" y="18675"/>
                    <a:pt x="4480" y="18705"/>
                    <a:pt x="4505" y="18768"/>
                  </a:cubicBezTo>
                  <a:cubicBezTo>
                    <a:pt x="4558" y="18900"/>
                    <a:pt x="4254" y="18988"/>
                    <a:pt x="4085" y="18891"/>
                  </a:cubicBezTo>
                  <a:cubicBezTo>
                    <a:pt x="4066" y="18880"/>
                    <a:pt x="4055" y="18861"/>
                    <a:pt x="4042" y="18835"/>
                  </a:cubicBezTo>
                  <a:cubicBezTo>
                    <a:pt x="4029" y="18811"/>
                    <a:pt x="4014" y="18779"/>
                    <a:pt x="4005" y="18747"/>
                  </a:cubicBezTo>
                  <a:cubicBezTo>
                    <a:pt x="4037" y="19382"/>
                    <a:pt x="4066" y="19440"/>
                    <a:pt x="4353" y="19397"/>
                  </a:cubicBezTo>
                  <a:cubicBezTo>
                    <a:pt x="4795" y="19330"/>
                    <a:pt x="5512" y="19499"/>
                    <a:pt x="5365" y="19636"/>
                  </a:cubicBezTo>
                  <a:cubicBezTo>
                    <a:pt x="5282" y="19713"/>
                    <a:pt x="5360" y="19729"/>
                    <a:pt x="5627" y="19688"/>
                  </a:cubicBezTo>
                  <a:cubicBezTo>
                    <a:pt x="6077" y="19620"/>
                    <a:pt x="6621" y="19762"/>
                    <a:pt x="6621" y="19948"/>
                  </a:cubicBezTo>
                  <a:cubicBezTo>
                    <a:pt x="6621" y="20037"/>
                    <a:pt x="6793" y="20070"/>
                    <a:pt x="7157" y="20054"/>
                  </a:cubicBezTo>
                  <a:cubicBezTo>
                    <a:pt x="7854" y="20023"/>
                    <a:pt x="8495" y="20158"/>
                    <a:pt x="8340" y="20303"/>
                  </a:cubicBezTo>
                  <a:cubicBezTo>
                    <a:pt x="8258" y="20380"/>
                    <a:pt x="8341" y="20400"/>
                    <a:pt x="8608" y="20360"/>
                  </a:cubicBezTo>
                  <a:cubicBezTo>
                    <a:pt x="9029" y="20296"/>
                    <a:pt x="9661" y="20441"/>
                    <a:pt x="9523" y="20570"/>
                  </a:cubicBezTo>
                  <a:cubicBezTo>
                    <a:pt x="9475" y="20615"/>
                    <a:pt x="9702" y="20650"/>
                    <a:pt x="10029" y="20644"/>
                  </a:cubicBezTo>
                  <a:cubicBezTo>
                    <a:pt x="10463" y="20637"/>
                    <a:pt x="10698" y="20689"/>
                    <a:pt x="10901" y="20845"/>
                  </a:cubicBezTo>
                  <a:cubicBezTo>
                    <a:pt x="11074" y="20977"/>
                    <a:pt x="11239" y="21026"/>
                    <a:pt x="11340" y="20971"/>
                  </a:cubicBezTo>
                  <a:cubicBezTo>
                    <a:pt x="11437" y="20918"/>
                    <a:pt x="11652" y="20919"/>
                    <a:pt x="11888" y="20971"/>
                  </a:cubicBezTo>
                  <a:cubicBezTo>
                    <a:pt x="12227" y="21046"/>
                    <a:pt x="12253" y="21075"/>
                    <a:pt x="12059" y="21210"/>
                  </a:cubicBezTo>
                  <a:cubicBezTo>
                    <a:pt x="11858" y="21350"/>
                    <a:pt x="11903" y="21361"/>
                    <a:pt x="12498" y="21319"/>
                  </a:cubicBezTo>
                  <a:cubicBezTo>
                    <a:pt x="13208" y="21269"/>
                    <a:pt x="13977" y="21385"/>
                    <a:pt x="13833" y="21519"/>
                  </a:cubicBezTo>
                  <a:cubicBezTo>
                    <a:pt x="13784" y="21565"/>
                    <a:pt x="14046" y="21600"/>
                    <a:pt x="14412" y="21600"/>
                  </a:cubicBezTo>
                  <a:cubicBezTo>
                    <a:pt x="15015" y="21600"/>
                    <a:pt x="15073" y="21580"/>
                    <a:pt x="15028" y="21379"/>
                  </a:cubicBezTo>
                  <a:cubicBezTo>
                    <a:pt x="14994" y="21229"/>
                    <a:pt x="15140" y="21068"/>
                    <a:pt x="15473" y="20890"/>
                  </a:cubicBezTo>
                  <a:cubicBezTo>
                    <a:pt x="15746" y="20744"/>
                    <a:pt x="16046" y="20496"/>
                    <a:pt x="16144" y="20339"/>
                  </a:cubicBezTo>
                  <a:cubicBezTo>
                    <a:pt x="16241" y="20181"/>
                    <a:pt x="16422" y="20063"/>
                    <a:pt x="16540" y="20078"/>
                  </a:cubicBezTo>
                  <a:cubicBezTo>
                    <a:pt x="16669" y="20095"/>
                    <a:pt x="16718" y="20050"/>
                    <a:pt x="16662" y="19966"/>
                  </a:cubicBezTo>
                  <a:cubicBezTo>
                    <a:pt x="16611" y="19889"/>
                    <a:pt x="16677" y="19776"/>
                    <a:pt x="16808" y="19713"/>
                  </a:cubicBezTo>
                  <a:cubicBezTo>
                    <a:pt x="16939" y="19650"/>
                    <a:pt x="17046" y="19624"/>
                    <a:pt x="17046" y="19657"/>
                  </a:cubicBezTo>
                  <a:cubicBezTo>
                    <a:pt x="17046" y="19689"/>
                    <a:pt x="17196" y="19630"/>
                    <a:pt x="17381" y="19523"/>
                  </a:cubicBezTo>
                  <a:cubicBezTo>
                    <a:pt x="17566" y="19416"/>
                    <a:pt x="17696" y="19274"/>
                    <a:pt x="17674" y="19211"/>
                  </a:cubicBezTo>
                  <a:cubicBezTo>
                    <a:pt x="17608" y="19023"/>
                    <a:pt x="18035" y="18655"/>
                    <a:pt x="18235" y="18726"/>
                  </a:cubicBezTo>
                  <a:cubicBezTo>
                    <a:pt x="18345" y="18765"/>
                    <a:pt x="18374" y="18747"/>
                    <a:pt x="18302" y="18680"/>
                  </a:cubicBezTo>
                  <a:cubicBezTo>
                    <a:pt x="18234" y="18616"/>
                    <a:pt x="18302" y="18541"/>
                    <a:pt x="18466" y="18504"/>
                  </a:cubicBezTo>
                  <a:cubicBezTo>
                    <a:pt x="18962" y="18394"/>
                    <a:pt x="19399" y="18087"/>
                    <a:pt x="19314" y="17900"/>
                  </a:cubicBezTo>
                  <a:cubicBezTo>
                    <a:pt x="19238" y="17733"/>
                    <a:pt x="19552" y="17471"/>
                    <a:pt x="19716" y="17566"/>
                  </a:cubicBezTo>
                  <a:cubicBezTo>
                    <a:pt x="19747" y="17584"/>
                    <a:pt x="19771" y="17128"/>
                    <a:pt x="19795" y="16712"/>
                  </a:cubicBezTo>
                  <a:cubicBezTo>
                    <a:pt x="19764" y="16864"/>
                    <a:pt x="19718" y="16979"/>
                    <a:pt x="19655" y="16990"/>
                  </a:cubicBezTo>
                  <a:cubicBezTo>
                    <a:pt x="19123" y="17085"/>
                    <a:pt x="18368" y="17127"/>
                    <a:pt x="18357" y="17064"/>
                  </a:cubicBezTo>
                  <a:cubicBezTo>
                    <a:pt x="18350" y="17025"/>
                    <a:pt x="18343" y="15728"/>
                    <a:pt x="18344" y="14179"/>
                  </a:cubicBezTo>
                  <a:cubicBezTo>
                    <a:pt x="18346" y="12334"/>
                    <a:pt x="18286" y="11288"/>
                    <a:pt x="18168" y="11150"/>
                  </a:cubicBezTo>
                  <a:cubicBezTo>
                    <a:pt x="18037" y="10997"/>
                    <a:pt x="18037" y="10903"/>
                    <a:pt x="18168" y="10812"/>
                  </a:cubicBezTo>
                  <a:cubicBezTo>
                    <a:pt x="18352" y="10684"/>
                    <a:pt x="18344" y="10529"/>
                    <a:pt x="18137" y="10257"/>
                  </a:cubicBezTo>
                  <a:cubicBezTo>
                    <a:pt x="18042" y="10132"/>
                    <a:pt x="18105" y="9358"/>
                    <a:pt x="18210" y="9358"/>
                  </a:cubicBezTo>
                  <a:cubicBezTo>
                    <a:pt x="18228" y="9358"/>
                    <a:pt x="18263" y="8984"/>
                    <a:pt x="18290" y="8528"/>
                  </a:cubicBezTo>
                  <a:cubicBezTo>
                    <a:pt x="18326" y="7899"/>
                    <a:pt x="18287" y="7710"/>
                    <a:pt x="18131" y="7745"/>
                  </a:cubicBezTo>
                  <a:cubicBezTo>
                    <a:pt x="18018" y="7770"/>
                    <a:pt x="17744" y="7749"/>
                    <a:pt x="17515" y="7699"/>
                  </a:cubicBezTo>
                  <a:cubicBezTo>
                    <a:pt x="17171" y="7624"/>
                    <a:pt x="17108" y="7559"/>
                    <a:pt x="17168" y="7323"/>
                  </a:cubicBezTo>
                  <a:cubicBezTo>
                    <a:pt x="17227" y="7090"/>
                    <a:pt x="17186" y="7040"/>
                    <a:pt x="16936" y="7052"/>
                  </a:cubicBezTo>
                  <a:cubicBezTo>
                    <a:pt x="16708" y="7063"/>
                    <a:pt x="16641" y="7013"/>
                    <a:pt x="16680" y="6852"/>
                  </a:cubicBezTo>
                  <a:cubicBezTo>
                    <a:pt x="16709" y="6733"/>
                    <a:pt x="16581" y="6523"/>
                    <a:pt x="16394" y="6385"/>
                  </a:cubicBezTo>
                  <a:cubicBezTo>
                    <a:pt x="16206" y="6247"/>
                    <a:pt x="16052" y="6081"/>
                    <a:pt x="16052" y="6016"/>
                  </a:cubicBezTo>
                  <a:cubicBezTo>
                    <a:pt x="16052" y="5950"/>
                    <a:pt x="16667" y="5564"/>
                    <a:pt x="17418" y="5158"/>
                  </a:cubicBezTo>
                  <a:cubicBezTo>
                    <a:pt x="18169" y="4752"/>
                    <a:pt x="18782" y="4391"/>
                    <a:pt x="18783" y="4357"/>
                  </a:cubicBezTo>
                  <a:cubicBezTo>
                    <a:pt x="18790" y="4205"/>
                    <a:pt x="19070" y="4060"/>
                    <a:pt x="19247" y="4118"/>
                  </a:cubicBezTo>
                  <a:cubicBezTo>
                    <a:pt x="19354" y="4154"/>
                    <a:pt x="19387" y="4151"/>
                    <a:pt x="19320" y="4108"/>
                  </a:cubicBezTo>
                  <a:cubicBezTo>
                    <a:pt x="19152" y="4001"/>
                    <a:pt x="19520" y="3761"/>
                    <a:pt x="19734" y="3837"/>
                  </a:cubicBezTo>
                  <a:cubicBezTo>
                    <a:pt x="19831" y="3871"/>
                    <a:pt x="19857" y="3849"/>
                    <a:pt x="19795" y="3792"/>
                  </a:cubicBezTo>
                  <a:cubicBezTo>
                    <a:pt x="19684" y="3687"/>
                    <a:pt x="19963" y="3538"/>
                    <a:pt x="20271" y="3535"/>
                  </a:cubicBezTo>
                  <a:cubicBezTo>
                    <a:pt x="20362" y="3534"/>
                    <a:pt x="20440" y="3489"/>
                    <a:pt x="20442" y="3437"/>
                  </a:cubicBezTo>
                  <a:cubicBezTo>
                    <a:pt x="20446" y="3270"/>
                    <a:pt x="20702" y="3098"/>
                    <a:pt x="20862" y="3155"/>
                  </a:cubicBezTo>
                  <a:cubicBezTo>
                    <a:pt x="20991" y="3201"/>
                    <a:pt x="21027" y="3730"/>
                    <a:pt x="20990" y="4132"/>
                  </a:cubicBezTo>
                  <a:cubicBezTo>
                    <a:pt x="21064" y="3406"/>
                    <a:pt x="21134" y="3258"/>
                    <a:pt x="21368" y="3222"/>
                  </a:cubicBezTo>
                  <a:cubicBezTo>
                    <a:pt x="21484" y="3205"/>
                    <a:pt x="21554" y="3169"/>
                    <a:pt x="21600" y="3011"/>
                  </a:cubicBezTo>
                  <a:lnTo>
                    <a:pt x="21594" y="1817"/>
                  </a:lnTo>
                  <a:lnTo>
                    <a:pt x="20801" y="1785"/>
                  </a:lnTo>
                  <a:cubicBezTo>
                    <a:pt x="20041" y="1757"/>
                    <a:pt x="20017" y="1763"/>
                    <a:pt x="20112" y="1982"/>
                  </a:cubicBezTo>
                  <a:cubicBezTo>
                    <a:pt x="20254" y="2307"/>
                    <a:pt x="19894" y="2434"/>
                    <a:pt x="18777" y="2449"/>
                  </a:cubicBezTo>
                  <a:cubicBezTo>
                    <a:pt x="18034" y="2459"/>
                    <a:pt x="17771" y="2424"/>
                    <a:pt x="17607" y="2295"/>
                  </a:cubicBezTo>
                  <a:cubicBezTo>
                    <a:pt x="17466" y="2183"/>
                    <a:pt x="17262" y="2143"/>
                    <a:pt x="17009" y="2179"/>
                  </a:cubicBezTo>
                  <a:cubicBezTo>
                    <a:pt x="16800" y="2208"/>
                    <a:pt x="16374" y="2203"/>
                    <a:pt x="16058" y="2165"/>
                  </a:cubicBezTo>
                  <a:cubicBezTo>
                    <a:pt x="15917" y="2148"/>
                    <a:pt x="15808" y="2133"/>
                    <a:pt x="15729" y="2115"/>
                  </a:cubicBezTo>
                  <a:cubicBezTo>
                    <a:pt x="15689" y="2107"/>
                    <a:pt x="15659" y="2099"/>
                    <a:pt x="15631" y="2087"/>
                  </a:cubicBezTo>
                  <a:cubicBezTo>
                    <a:pt x="15604" y="2075"/>
                    <a:pt x="15581" y="2062"/>
                    <a:pt x="15564" y="2045"/>
                  </a:cubicBezTo>
                  <a:cubicBezTo>
                    <a:pt x="15531" y="2012"/>
                    <a:pt x="15519" y="1969"/>
                    <a:pt x="15516" y="1905"/>
                  </a:cubicBezTo>
                  <a:cubicBezTo>
                    <a:pt x="15513" y="1840"/>
                    <a:pt x="15522" y="1756"/>
                    <a:pt x="15534" y="1645"/>
                  </a:cubicBezTo>
                  <a:cubicBezTo>
                    <a:pt x="15549" y="1502"/>
                    <a:pt x="15551" y="1419"/>
                    <a:pt x="15540" y="1353"/>
                  </a:cubicBezTo>
                  <a:cubicBezTo>
                    <a:pt x="15536" y="1325"/>
                    <a:pt x="15527" y="1297"/>
                    <a:pt x="15516" y="1279"/>
                  </a:cubicBezTo>
                  <a:cubicBezTo>
                    <a:pt x="15509" y="1268"/>
                    <a:pt x="15507" y="1256"/>
                    <a:pt x="15497" y="1247"/>
                  </a:cubicBezTo>
                  <a:cubicBezTo>
                    <a:pt x="15492" y="1243"/>
                    <a:pt x="15486" y="1237"/>
                    <a:pt x="15479" y="1233"/>
                  </a:cubicBezTo>
                  <a:cubicBezTo>
                    <a:pt x="15455" y="1220"/>
                    <a:pt x="15427" y="1211"/>
                    <a:pt x="15388" y="1205"/>
                  </a:cubicBezTo>
                  <a:cubicBezTo>
                    <a:pt x="15328" y="1197"/>
                    <a:pt x="15248" y="1195"/>
                    <a:pt x="15144" y="1195"/>
                  </a:cubicBezTo>
                  <a:cubicBezTo>
                    <a:pt x="15036" y="1195"/>
                    <a:pt x="14961" y="1206"/>
                    <a:pt x="14900" y="1219"/>
                  </a:cubicBezTo>
                  <a:cubicBezTo>
                    <a:pt x="14858" y="1229"/>
                    <a:pt x="14815" y="1237"/>
                    <a:pt x="14802" y="1251"/>
                  </a:cubicBezTo>
                  <a:cubicBezTo>
                    <a:pt x="14792" y="1262"/>
                    <a:pt x="14795" y="1277"/>
                    <a:pt x="14808" y="1290"/>
                  </a:cubicBezTo>
                  <a:cubicBezTo>
                    <a:pt x="14845" y="1324"/>
                    <a:pt x="14850" y="1366"/>
                    <a:pt x="14833" y="1416"/>
                  </a:cubicBezTo>
                  <a:cubicBezTo>
                    <a:pt x="14816" y="1466"/>
                    <a:pt x="14773" y="1521"/>
                    <a:pt x="14717" y="1574"/>
                  </a:cubicBezTo>
                  <a:cubicBezTo>
                    <a:pt x="14661" y="1627"/>
                    <a:pt x="14590" y="1677"/>
                    <a:pt x="14510" y="1718"/>
                  </a:cubicBezTo>
                  <a:cubicBezTo>
                    <a:pt x="14429" y="1760"/>
                    <a:pt x="14344" y="1793"/>
                    <a:pt x="14254" y="1810"/>
                  </a:cubicBezTo>
                  <a:cubicBezTo>
                    <a:pt x="14197" y="1820"/>
                    <a:pt x="14135" y="1828"/>
                    <a:pt x="14071" y="1831"/>
                  </a:cubicBezTo>
                  <a:cubicBezTo>
                    <a:pt x="14005" y="1833"/>
                    <a:pt x="13932" y="1832"/>
                    <a:pt x="13864" y="1827"/>
                  </a:cubicBezTo>
                  <a:cubicBezTo>
                    <a:pt x="13727" y="1818"/>
                    <a:pt x="13596" y="1796"/>
                    <a:pt x="13479" y="1767"/>
                  </a:cubicBezTo>
                  <a:cubicBezTo>
                    <a:pt x="13364" y="1739"/>
                    <a:pt x="13265" y="1703"/>
                    <a:pt x="13211" y="1666"/>
                  </a:cubicBezTo>
                  <a:cubicBezTo>
                    <a:pt x="13184" y="1646"/>
                    <a:pt x="13172" y="1625"/>
                    <a:pt x="13169" y="1606"/>
                  </a:cubicBezTo>
                  <a:cubicBezTo>
                    <a:pt x="13165" y="1587"/>
                    <a:pt x="13174" y="1568"/>
                    <a:pt x="13199" y="1550"/>
                  </a:cubicBezTo>
                  <a:cubicBezTo>
                    <a:pt x="13243" y="1517"/>
                    <a:pt x="13280" y="1439"/>
                    <a:pt x="13309" y="1335"/>
                  </a:cubicBezTo>
                  <a:cubicBezTo>
                    <a:pt x="13337" y="1232"/>
                    <a:pt x="13353" y="1105"/>
                    <a:pt x="13351" y="980"/>
                  </a:cubicBezTo>
                  <a:cubicBezTo>
                    <a:pt x="13346" y="534"/>
                    <a:pt x="13344" y="524"/>
                    <a:pt x="12821" y="524"/>
                  </a:cubicBezTo>
                  <a:close/>
                  <a:moveTo>
                    <a:pt x="19795" y="16712"/>
                  </a:moveTo>
                  <a:cubicBezTo>
                    <a:pt x="19812" y="16632"/>
                    <a:pt x="19818" y="16527"/>
                    <a:pt x="19826" y="16424"/>
                  </a:cubicBezTo>
                  <a:cubicBezTo>
                    <a:pt x="19821" y="16588"/>
                    <a:pt x="19804" y="16572"/>
                    <a:pt x="19795" y="16712"/>
                  </a:cubicBezTo>
                  <a:close/>
                  <a:moveTo>
                    <a:pt x="9968" y="1307"/>
                  </a:moveTo>
                  <a:cubicBezTo>
                    <a:pt x="10049" y="1318"/>
                    <a:pt x="10129" y="1365"/>
                    <a:pt x="10260" y="1458"/>
                  </a:cubicBezTo>
                  <a:cubicBezTo>
                    <a:pt x="10480" y="1615"/>
                    <a:pt x="10737" y="1673"/>
                    <a:pt x="11242" y="1673"/>
                  </a:cubicBezTo>
                  <a:cubicBezTo>
                    <a:pt x="11472" y="1673"/>
                    <a:pt x="11649" y="1683"/>
                    <a:pt x="11778" y="1708"/>
                  </a:cubicBezTo>
                  <a:cubicBezTo>
                    <a:pt x="11908" y="1732"/>
                    <a:pt x="11990" y="1767"/>
                    <a:pt x="12022" y="1817"/>
                  </a:cubicBezTo>
                  <a:cubicBezTo>
                    <a:pt x="12099" y="1932"/>
                    <a:pt x="12362" y="1960"/>
                    <a:pt x="13297" y="1940"/>
                  </a:cubicBezTo>
                  <a:cubicBezTo>
                    <a:pt x="13563" y="1934"/>
                    <a:pt x="13772" y="1931"/>
                    <a:pt x="13937" y="1933"/>
                  </a:cubicBezTo>
                  <a:cubicBezTo>
                    <a:pt x="14211" y="1935"/>
                    <a:pt x="14350" y="1952"/>
                    <a:pt x="14449" y="1989"/>
                  </a:cubicBezTo>
                  <a:cubicBezTo>
                    <a:pt x="14468" y="1996"/>
                    <a:pt x="14500" y="1998"/>
                    <a:pt x="14516" y="2006"/>
                  </a:cubicBezTo>
                  <a:cubicBezTo>
                    <a:pt x="14565" y="2034"/>
                    <a:pt x="14596" y="2069"/>
                    <a:pt x="14632" y="2115"/>
                  </a:cubicBezTo>
                  <a:cubicBezTo>
                    <a:pt x="14666" y="2161"/>
                    <a:pt x="14705" y="2197"/>
                    <a:pt x="14754" y="2224"/>
                  </a:cubicBezTo>
                  <a:cubicBezTo>
                    <a:pt x="14802" y="2252"/>
                    <a:pt x="14861" y="2271"/>
                    <a:pt x="14949" y="2284"/>
                  </a:cubicBezTo>
                  <a:cubicBezTo>
                    <a:pt x="15037" y="2297"/>
                    <a:pt x="15154" y="2306"/>
                    <a:pt x="15308" y="2309"/>
                  </a:cubicBezTo>
                  <a:cubicBezTo>
                    <a:pt x="15462" y="2312"/>
                    <a:pt x="15654" y="2308"/>
                    <a:pt x="15900" y="2305"/>
                  </a:cubicBezTo>
                  <a:cubicBezTo>
                    <a:pt x="16109" y="2302"/>
                    <a:pt x="16288" y="2305"/>
                    <a:pt x="16442" y="2309"/>
                  </a:cubicBezTo>
                  <a:cubicBezTo>
                    <a:pt x="16904" y="2320"/>
                    <a:pt x="17145" y="2361"/>
                    <a:pt x="17320" y="2453"/>
                  </a:cubicBezTo>
                  <a:cubicBezTo>
                    <a:pt x="17426" y="2508"/>
                    <a:pt x="17554" y="2548"/>
                    <a:pt x="17710" y="2569"/>
                  </a:cubicBezTo>
                  <a:cubicBezTo>
                    <a:pt x="17867" y="2590"/>
                    <a:pt x="18049" y="2594"/>
                    <a:pt x="18265" y="2583"/>
                  </a:cubicBezTo>
                  <a:cubicBezTo>
                    <a:pt x="18523" y="2569"/>
                    <a:pt x="18689" y="2568"/>
                    <a:pt x="18796" y="2590"/>
                  </a:cubicBezTo>
                  <a:cubicBezTo>
                    <a:pt x="18902" y="2612"/>
                    <a:pt x="18951" y="2656"/>
                    <a:pt x="18985" y="2730"/>
                  </a:cubicBezTo>
                  <a:cubicBezTo>
                    <a:pt x="18999" y="2762"/>
                    <a:pt x="19022" y="2788"/>
                    <a:pt x="19052" y="2811"/>
                  </a:cubicBezTo>
                  <a:cubicBezTo>
                    <a:pt x="19110" y="2857"/>
                    <a:pt x="19197" y="2888"/>
                    <a:pt x="19320" y="2902"/>
                  </a:cubicBezTo>
                  <a:cubicBezTo>
                    <a:pt x="19321" y="2903"/>
                    <a:pt x="19325" y="2902"/>
                    <a:pt x="19326" y="2902"/>
                  </a:cubicBezTo>
                  <a:cubicBezTo>
                    <a:pt x="19388" y="2910"/>
                    <a:pt x="19454" y="2913"/>
                    <a:pt x="19533" y="2913"/>
                  </a:cubicBezTo>
                  <a:cubicBezTo>
                    <a:pt x="19790" y="2913"/>
                    <a:pt x="20053" y="2960"/>
                    <a:pt x="20112" y="3015"/>
                  </a:cubicBezTo>
                  <a:cubicBezTo>
                    <a:pt x="20231" y="3126"/>
                    <a:pt x="18351" y="4248"/>
                    <a:pt x="18046" y="4248"/>
                  </a:cubicBezTo>
                  <a:cubicBezTo>
                    <a:pt x="17941" y="4248"/>
                    <a:pt x="17890" y="4282"/>
                    <a:pt x="17936" y="4326"/>
                  </a:cubicBezTo>
                  <a:cubicBezTo>
                    <a:pt x="17948" y="4336"/>
                    <a:pt x="17934" y="4365"/>
                    <a:pt x="17893" y="4403"/>
                  </a:cubicBezTo>
                  <a:cubicBezTo>
                    <a:pt x="17883" y="4413"/>
                    <a:pt x="17858" y="4427"/>
                    <a:pt x="17845" y="4438"/>
                  </a:cubicBezTo>
                  <a:cubicBezTo>
                    <a:pt x="17805" y="4471"/>
                    <a:pt x="17761" y="4504"/>
                    <a:pt x="17698" y="4547"/>
                  </a:cubicBezTo>
                  <a:cubicBezTo>
                    <a:pt x="17531" y="4663"/>
                    <a:pt x="17292" y="4811"/>
                    <a:pt x="17015" y="4965"/>
                  </a:cubicBezTo>
                  <a:cubicBezTo>
                    <a:pt x="16462" y="5274"/>
                    <a:pt x="15873" y="5535"/>
                    <a:pt x="15711" y="5541"/>
                  </a:cubicBezTo>
                  <a:cubicBezTo>
                    <a:pt x="15630" y="5545"/>
                    <a:pt x="15474" y="5496"/>
                    <a:pt x="15290" y="5418"/>
                  </a:cubicBezTo>
                  <a:cubicBezTo>
                    <a:pt x="15106" y="5341"/>
                    <a:pt x="14897" y="5231"/>
                    <a:pt x="14699" y="5109"/>
                  </a:cubicBezTo>
                  <a:cubicBezTo>
                    <a:pt x="14302" y="4866"/>
                    <a:pt x="13844" y="4642"/>
                    <a:pt x="13687" y="4607"/>
                  </a:cubicBezTo>
                  <a:cubicBezTo>
                    <a:pt x="13608" y="4589"/>
                    <a:pt x="13537" y="4555"/>
                    <a:pt x="13486" y="4515"/>
                  </a:cubicBezTo>
                  <a:cubicBezTo>
                    <a:pt x="13434" y="4476"/>
                    <a:pt x="13406" y="4431"/>
                    <a:pt x="13406" y="4389"/>
                  </a:cubicBezTo>
                  <a:cubicBezTo>
                    <a:pt x="13406" y="4348"/>
                    <a:pt x="13383" y="4317"/>
                    <a:pt x="13351" y="4301"/>
                  </a:cubicBezTo>
                  <a:cubicBezTo>
                    <a:pt x="13340" y="4295"/>
                    <a:pt x="13323" y="4292"/>
                    <a:pt x="13309" y="4290"/>
                  </a:cubicBezTo>
                  <a:cubicBezTo>
                    <a:pt x="13283" y="4287"/>
                    <a:pt x="13261" y="4290"/>
                    <a:pt x="13229" y="4301"/>
                  </a:cubicBezTo>
                  <a:cubicBezTo>
                    <a:pt x="13132" y="4336"/>
                    <a:pt x="13007" y="4272"/>
                    <a:pt x="12955" y="4157"/>
                  </a:cubicBezTo>
                  <a:cubicBezTo>
                    <a:pt x="12939" y="4122"/>
                    <a:pt x="12918" y="4090"/>
                    <a:pt x="12894" y="4066"/>
                  </a:cubicBezTo>
                  <a:cubicBezTo>
                    <a:pt x="12823" y="3992"/>
                    <a:pt x="12718" y="3969"/>
                    <a:pt x="12565" y="3992"/>
                  </a:cubicBezTo>
                  <a:cubicBezTo>
                    <a:pt x="12404" y="4016"/>
                    <a:pt x="12230" y="3998"/>
                    <a:pt x="12077" y="3953"/>
                  </a:cubicBezTo>
                  <a:cubicBezTo>
                    <a:pt x="12027" y="3938"/>
                    <a:pt x="11975" y="3920"/>
                    <a:pt x="11931" y="3900"/>
                  </a:cubicBezTo>
                  <a:cubicBezTo>
                    <a:pt x="11887" y="3881"/>
                    <a:pt x="11849" y="3857"/>
                    <a:pt x="11815" y="3834"/>
                  </a:cubicBezTo>
                  <a:cubicBezTo>
                    <a:pt x="11746" y="3786"/>
                    <a:pt x="11700" y="3730"/>
                    <a:pt x="11687" y="3676"/>
                  </a:cubicBezTo>
                  <a:cubicBezTo>
                    <a:pt x="11681" y="3648"/>
                    <a:pt x="11681" y="3622"/>
                    <a:pt x="11693" y="3595"/>
                  </a:cubicBezTo>
                  <a:cubicBezTo>
                    <a:pt x="11705" y="3569"/>
                    <a:pt x="11711" y="3545"/>
                    <a:pt x="11705" y="3521"/>
                  </a:cubicBezTo>
                  <a:cubicBezTo>
                    <a:pt x="11700" y="3497"/>
                    <a:pt x="11687" y="3475"/>
                    <a:pt x="11669" y="3454"/>
                  </a:cubicBezTo>
                  <a:cubicBezTo>
                    <a:pt x="11595" y="3372"/>
                    <a:pt x="11422" y="3318"/>
                    <a:pt x="11260" y="3324"/>
                  </a:cubicBezTo>
                  <a:cubicBezTo>
                    <a:pt x="11179" y="3327"/>
                    <a:pt x="11100" y="3343"/>
                    <a:pt x="11035" y="3380"/>
                  </a:cubicBezTo>
                  <a:cubicBezTo>
                    <a:pt x="10982" y="3411"/>
                    <a:pt x="10900" y="3424"/>
                    <a:pt x="10791" y="3416"/>
                  </a:cubicBezTo>
                  <a:cubicBezTo>
                    <a:pt x="10681" y="3407"/>
                    <a:pt x="10548" y="3379"/>
                    <a:pt x="10388" y="3331"/>
                  </a:cubicBezTo>
                  <a:cubicBezTo>
                    <a:pt x="10253" y="3291"/>
                    <a:pt x="10136" y="3248"/>
                    <a:pt x="10065" y="3212"/>
                  </a:cubicBezTo>
                  <a:cubicBezTo>
                    <a:pt x="9994" y="3175"/>
                    <a:pt x="9966" y="3146"/>
                    <a:pt x="9992" y="3131"/>
                  </a:cubicBezTo>
                  <a:cubicBezTo>
                    <a:pt x="10006" y="3123"/>
                    <a:pt x="10014" y="3112"/>
                    <a:pt x="10010" y="3099"/>
                  </a:cubicBezTo>
                  <a:cubicBezTo>
                    <a:pt x="10008" y="3087"/>
                    <a:pt x="9997" y="3073"/>
                    <a:pt x="9980" y="3057"/>
                  </a:cubicBezTo>
                  <a:cubicBezTo>
                    <a:pt x="9946" y="3025"/>
                    <a:pt x="9886" y="2988"/>
                    <a:pt x="9809" y="2955"/>
                  </a:cubicBezTo>
                  <a:cubicBezTo>
                    <a:pt x="9493" y="2822"/>
                    <a:pt x="9361" y="2110"/>
                    <a:pt x="9480" y="1683"/>
                  </a:cubicBezTo>
                  <a:cubicBezTo>
                    <a:pt x="9500" y="1612"/>
                    <a:pt x="9526" y="1552"/>
                    <a:pt x="9559" y="1500"/>
                  </a:cubicBezTo>
                  <a:cubicBezTo>
                    <a:pt x="9560" y="1500"/>
                    <a:pt x="9559" y="1497"/>
                    <a:pt x="9559" y="1497"/>
                  </a:cubicBezTo>
                  <a:cubicBezTo>
                    <a:pt x="9593" y="1446"/>
                    <a:pt x="9632" y="1408"/>
                    <a:pt x="9681" y="1384"/>
                  </a:cubicBezTo>
                  <a:cubicBezTo>
                    <a:pt x="9807" y="1325"/>
                    <a:pt x="9887" y="1297"/>
                    <a:pt x="9968" y="1307"/>
                  </a:cubicBezTo>
                  <a:close/>
                  <a:moveTo>
                    <a:pt x="18588" y="1504"/>
                  </a:moveTo>
                  <a:cubicBezTo>
                    <a:pt x="18506" y="1505"/>
                    <a:pt x="18397" y="1512"/>
                    <a:pt x="18259" y="1522"/>
                  </a:cubicBezTo>
                  <a:cubicBezTo>
                    <a:pt x="18067" y="1535"/>
                    <a:pt x="17914" y="1559"/>
                    <a:pt x="17784" y="1585"/>
                  </a:cubicBezTo>
                  <a:cubicBezTo>
                    <a:pt x="17695" y="1602"/>
                    <a:pt x="17616" y="1619"/>
                    <a:pt x="17558" y="1641"/>
                  </a:cubicBezTo>
                  <a:cubicBezTo>
                    <a:pt x="17516" y="1657"/>
                    <a:pt x="17479" y="1676"/>
                    <a:pt x="17454" y="1694"/>
                  </a:cubicBezTo>
                  <a:cubicBezTo>
                    <a:pt x="17424" y="1716"/>
                    <a:pt x="17415" y="1739"/>
                    <a:pt x="17412" y="1764"/>
                  </a:cubicBezTo>
                  <a:cubicBezTo>
                    <a:pt x="17411" y="1768"/>
                    <a:pt x="17405" y="1771"/>
                    <a:pt x="17406" y="1775"/>
                  </a:cubicBezTo>
                  <a:cubicBezTo>
                    <a:pt x="17406" y="1800"/>
                    <a:pt x="17419" y="1828"/>
                    <a:pt x="17448" y="1855"/>
                  </a:cubicBezTo>
                  <a:cubicBezTo>
                    <a:pt x="17464" y="1870"/>
                    <a:pt x="17499" y="1882"/>
                    <a:pt x="17546" y="1894"/>
                  </a:cubicBezTo>
                  <a:cubicBezTo>
                    <a:pt x="17599" y="1908"/>
                    <a:pt x="17682" y="1919"/>
                    <a:pt x="17765" y="1929"/>
                  </a:cubicBezTo>
                  <a:cubicBezTo>
                    <a:pt x="17897" y="1945"/>
                    <a:pt x="18047" y="1957"/>
                    <a:pt x="18210" y="1957"/>
                  </a:cubicBezTo>
                  <a:cubicBezTo>
                    <a:pt x="18796" y="1957"/>
                    <a:pt x="18863" y="1934"/>
                    <a:pt x="18863" y="1718"/>
                  </a:cubicBezTo>
                  <a:cubicBezTo>
                    <a:pt x="18863" y="1669"/>
                    <a:pt x="18861" y="1633"/>
                    <a:pt x="18850" y="1602"/>
                  </a:cubicBezTo>
                  <a:cubicBezTo>
                    <a:pt x="18848" y="1594"/>
                    <a:pt x="18842" y="1588"/>
                    <a:pt x="18838" y="1581"/>
                  </a:cubicBezTo>
                  <a:cubicBezTo>
                    <a:pt x="18838" y="1581"/>
                    <a:pt x="18838" y="1578"/>
                    <a:pt x="18838" y="1578"/>
                  </a:cubicBezTo>
                  <a:cubicBezTo>
                    <a:pt x="18827" y="1558"/>
                    <a:pt x="18807" y="1547"/>
                    <a:pt x="18783" y="1536"/>
                  </a:cubicBezTo>
                  <a:cubicBezTo>
                    <a:pt x="18783" y="1535"/>
                    <a:pt x="18784" y="1532"/>
                    <a:pt x="18783" y="1532"/>
                  </a:cubicBezTo>
                  <a:cubicBezTo>
                    <a:pt x="18774" y="1527"/>
                    <a:pt x="18766" y="1521"/>
                    <a:pt x="18753" y="1518"/>
                  </a:cubicBezTo>
                  <a:cubicBezTo>
                    <a:pt x="18713" y="1508"/>
                    <a:pt x="18661" y="1503"/>
                    <a:pt x="18588" y="1504"/>
                  </a:cubicBezTo>
                  <a:close/>
                  <a:moveTo>
                    <a:pt x="8669" y="1620"/>
                  </a:moveTo>
                  <a:cubicBezTo>
                    <a:pt x="8720" y="1616"/>
                    <a:pt x="8777" y="1614"/>
                    <a:pt x="8840" y="1620"/>
                  </a:cubicBezTo>
                  <a:cubicBezTo>
                    <a:pt x="8923" y="1627"/>
                    <a:pt x="9019" y="1645"/>
                    <a:pt x="9108" y="1673"/>
                  </a:cubicBezTo>
                  <a:cubicBezTo>
                    <a:pt x="9393" y="1761"/>
                    <a:pt x="9442" y="1856"/>
                    <a:pt x="9401" y="2228"/>
                  </a:cubicBezTo>
                  <a:lnTo>
                    <a:pt x="9346" y="2674"/>
                  </a:lnTo>
                  <a:lnTo>
                    <a:pt x="8261" y="2702"/>
                  </a:lnTo>
                  <a:cubicBezTo>
                    <a:pt x="7475" y="2722"/>
                    <a:pt x="7115" y="2691"/>
                    <a:pt x="6974" y="2593"/>
                  </a:cubicBezTo>
                  <a:cubicBezTo>
                    <a:pt x="6819" y="2485"/>
                    <a:pt x="6862" y="2428"/>
                    <a:pt x="7188" y="2305"/>
                  </a:cubicBezTo>
                  <a:cubicBezTo>
                    <a:pt x="7453" y="2205"/>
                    <a:pt x="7631" y="2184"/>
                    <a:pt x="7700" y="2249"/>
                  </a:cubicBezTo>
                  <a:cubicBezTo>
                    <a:pt x="7763" y="2308"/>
                    <a:pt x="7973" y="2247"/>
                    <a:pt x="8212" y="2098"/>
                  </a:cubicBezTo>
                  <a:cubicBezTo>
                    <a:pt x="8433" y="1960"/>
                    <a:pt x="8571" y="1813"/>
                    <a:pt x="8523" y="1767"/>
                  </a:cubicBezTo>
                  <a:cubicBezTo>
                    <a:pt x="8437" y="1687"/>
                    <a:pt x="8517" y="1633"/>
                    <a:pt x="8669" y="1620"/>
                  </a:cubicBezTo>
                  <a:close/>
                  <a:moveTo>
                    <a:pt x="3164" y="2147"/>
                  </a:moveTo>
                  <a:cubicBezTo>
                    <a:pt x="3147" y="2145"/>
                    <a:pt x="3122" y="2151"/>
                    <a:pt x="3097" y="2158"/>
                  </a:cubicBezTo>
                  <a:cubicBezTo>
                    <a:pt x="3058" y="2168"/>
                    <a:pt x="3013" y="2185"/>
                    <a:pt x="2957" y="2217"/>
                  </a:cubicBezTo>
                  <a:cubicBezTo>
                    <a:pt x="2923" y="2237"/>
                    <a:pt x="2899" y="2264"/>
                    <a:pt x="2884" y="2291"/>
                  </a:cubicBezTo>
                  <a:cubicBezTo>
                    <a:pt x="2881" y="2295"/>
                    <a:pt x="2879" y="2297"/>
                    <a:pt x="2878" y="2302"/>
                  </a:cubicBezTo>
                  <a:cubicBezTo>
                    <a:pt x="2865" y="2329"/>
                    <a:pt x="2863" y="2359"/>
                    <a:pt x="2871" y="2386"/>
                  </a:cubicBezTo>
                  <a:cubicBezTo>
                    <a:pt x="2872" y="2386"/>
                    <a:pt x="2871" y="2389"/>
                    <a:pt x="2871" y="2389"/>
                  </a:cubicBezTo>
                  <a:cubicBezTo>
                    <a:pt x="2878" y="2410"/>
                    <a:pt x="2890" y="2429"/>
                    <a:pt x="2908" y="2446"/>
                  </a:cubicBezTo>
                  <a:cubicBezTo>
                    <a:pt x="2932" y="2468"/>
                    <a:pt x="2954" y="2482"/>
                    <a:pt x="2975" y="2491"/>
                  </a:cubicBezTo>
                  <a:cubicBezTo>
                    <a:pt x="2996" y="2500"/>
                    <a:pt x="3017" y="2503"/>
                    <a:pt x="3036" y="2498"/>
                  </a:cubicBezTo>
                  <a:cubicBezTo>
                    <a:pt x="3055" y="2493"/>
                    <a:pt x="3072" y="2482"/>
                    <a:pt x="3091" y="2463"/>
                  </a:cubicBezTo>
                  <a:cubicBezTo>
                    <a:pt x="3091" y="2463"/>
                    <a:pt x="3091" y="2460"/>
                    <a:pt x="3091" y="2460"/>
                  </a:cubicBezTo>
                  <a:cubicBezTo>
                    <a:pt x="3110" y="2441"/>
                    <a:pt x="3130" y="2417"/>
                    <a:pt x="3152" y="2382"/>
                  </a:cubicBezTo>
                  <a:cubicBezTo>
                    <a:pt x="3193" y="2317"/>
                    <a:pt x="3209" y="2267"/>
                    <a:pt x="3213" y="2228"/>
                  </a:cubicBezTo>
                  <a:cubicBezTo>
                    <a:pt x="3215" y="2201"/>
                    <a:pt x="3214" y="2177"/>
                    <a:pt x="3201" y="2165"/>
                  </a:cubicBezTo>
                  <a:cubicBezTo>
                    <a:pt x="3191" y="2156"/>
                    <a:pt x="3180" y="2149"/>
                    <a:pt x="3164" y="2147"/>
                  </a:cubicBezTo>
                  <a:close/>
                  <a:moveTo>
                    <a:pt x="20972" y="4354"/>
                  </a:moveTo>
                  <a:cubicBezTo>
                    <a:pt x="20947" y="4475"/>
                    <a:pt x="20910" y="4562"/>
                    <a:pt x="20862" y="4579"/>
                  </a:cubicBezTo>
                  <a:cubicBezTo>
                    <a:pt x="20778" y="4609"/>
                    <a:pt x="20730" y="5051"/>
                    <a:pt x="20759" y="5563"/>
                  </a:cubicBezTo>
                  <a:cubicBezTo>
                    <a:pt x="20787" y="6074"/>
                    <a:pt x="20741" y="6921"/>
                    <a:pt x="20655" y="7446"/>
                  </a:cubicBezTo>
                  <a:cubicBezTo>
                    <a:pt x="20569" y="7971"/>
                    <a:pt x="20505" y="8711"/>
                    <a:pt x="20515" y="9087"/>
                  </a:cubicBezTo>
                  <a:cubicBezTo>
                    <a:pt x="20524" y="9463"/>
                    <a:pt x="20463" y="9795"/>
                    <a:pt x="20381" y="9825"/>
                  </a:cubicBezTo>
                  <a:cubicBezTo>
                    <a:pt x="20298" y="9854"/>
                    <a:pt x="20268" y="10176"/>
                    <a:pt x="20314" y="10542"/>
                  </a:cubicBezTo>
                  <a:cubicBezTo>
                    <a:pt x="20359" y="10907"/>
                    <a:pt x="20352" y="11279"/>
                    <a:pt x="20295" y="11364"/>
                  </a:cubicBezTo>
                  <a:cubicBezTo>
                    <a:pt x="20202" y="11504"/>
                    <a:pt x="20002" y="13695"/>
                    <a:pt x="20015" y="14439"/>
                  </a:cubicBezTo>
                  <a:cubicBezTo>
                    <a:pt x="20018" y="14630"/>
                    <a:pt x="19916" y="14779"/>
                    <a:pt x="19741" y="14836"/>
                  </a:cubicBezTo>
                  <a:cubicBezTo>
                    <a:pt x="19533" y="14903"/>
                    <a:pt x="19508" y="14959"/>
                    <a:pt x="19637" y="15054"/>
                  </a:cubicBezTo>
                  <a:cubicBezTo>
                    <a:pt x="19809" y="15180"/>
                    <a:pt x="19866" y="15887"/>
                    <a:pt x="19826" y="16413"/>
                  </a:cubicBezTo>
                  <a:cubicBezTo>
                    <a:pt x="19847" y="15766"/>
                    <a:pt x="19928" y="15050"/>
                    <a:pt x="20003" y="14818"/>
                  </a:cubicBezTo>
                  <a:cubicBezTo>
                    <a:pt x="20078" y="14585"/>
                    <a:pt x="20105" y="14262"/>
                    <a:pt x="20064" y="14098"/>
                  </a:cubicBezTo>
                  <a:cubicBezTo>
                    <a:pt x="20022" y="13934"/>
                    <a:pt x="20042" y="13723"/>
                    <a:pt x="20112" y="13630"/>
                  </a:cubicBezTo>
                  <a:cubicBezTo>
                    <a:pt x="20183" y="13538"/>
                    <a:pt x="20264" y="12885"/>
                    <a:pt x="20289" y="12176"/>
                  </a:cubicBezTo>
                  <a:cubicBezTo>
                    <a:pt x="20314" y="11467"/>
                    <a:pt x="20415" y="10175"/>
                    <a:pt x="20515" y="9308"/>
                  </a:cubicBezTo>
                  <a:cubicBezTo>
                    <a:pt x="20615" y="8442"/>
                    <a:pt x="20694" y="7513"/>
                    <a:pt x="20686" y="7242"/>
                  </a:cubicBezTo>
                  <a:cubicBezTo>
                    <a:pt x="20677" y="6971"/>
                    <a:pt x="20736" y="6724"/>
                    <a:pt x="20820" y="6694"/>
                  </a:cubicBezTo>
                  <a:cubicBezTo>
                    <a:pt x="20903" y="6664"/>
                    <a:pt x="20939" y="6458"/>
                    <a:pt x="20905" y="6234"/>
                  </a:cubicBezTo>
                  <a:cubicBezTo>
                    <a:pt x="20871" y="6009"/>
                    <a:pt x="20895" y="5249"/>
                    <a:pt x="20954" y="4547"/>
                  </a:cubicBezTo>
                  <a:cubicBezTo>
                    <a:pt x="20961" y="4466"/>
                    <a:pt x="20966" y="4425"/>
                    <a:pt x="20972" y="4354"/>
                  </a:cubicBezTo>
                  <a:close/>
                  <a:moveTo>
                    <a:pt x="2640" y="5229"/>
                  </a:moveTo>
                  <a:cubicBezTo>
                    <a:pt x="2646" y="5277"/>
                    <a:pt x="2646" y="5329"/>
                    <a:pt x="2646" y="5387"/>
                  </a:cubicBezTo>
                  <a:cubicBezTo>
                    <a:pt x="2646" y="5648"/>
                    <a:pt x="2571" y="5890"/>
                    <a:pt x="2475" y="5924"/>
                  </a:cubicBezTo>
                  <a:cubicBezTo>
                    <a:pt x="2357" y="5967"/>
                    <a:pt x="2361" y="6029"/>
                    <a:pt x="2493" y="6121"/>
                  </a:cubicBezTo>
                  <a:cubicBezTo>
                    <a:pt x="2642" y="6225"/>
                    <a:pt x="2637" y="6287"/>
                    <a:pt x="2475" y="6399"/>
                  </a:cubicBezTo>
                  <a:cubicBezTo>
                    <a:pt x="2302" y="6519"/>
                    <a:pt x="2317" y="6568"/>
                    <a:pt x="2548" y="6666"/>
                  </a:cubicBezTo>
                  <a:cubicBezTo>
                    <a:pt x="2788" y="6767"/>
                    <a:pt x="2836" y="7006"/>
                    <a:pt x="2878" y="8317"/>
                  </a:cubicBezTo>
                  <a:cubicBezTo>
                    <a:pt x="2904" y="9161"/>
                    <a:pt x="2984" y="9903"/>
                    <a:pt x="3054" y="9969"/>
                  </a:cubicBezTo>
                  <a:cubicBezTo>
                    <a:pt x="3125" y="10035"/>
                    <a:pt x="3101" y="10139"/>
                    <a:pt x="2999" y="10197"/>
                  </a:cubicBezTo>
                  <a:cubicBezTo>
                    <a:pt x="2737" y="10349"/>
                    <a:pt x="2753" y="11226"/>
                    <a:pt x="3018" y="11195"/>
                  </a:cubicBezTo>
                  <a:cubicBezTo>
                    <a:pt x="3170" y="11178"/>
                    <a:pt x="3256" y="11529"/>
                    <a:pt x="3341" y="12555"/>
                  </a:cubicBezTo>
                  <a:cubicBezTo>
                    <a:pt x="3404" y="13317"/>
                    <a:pt x="3486" y="14090"/>
                    <a:pt x="3524" y="14273"/>
                  </a:cubicBezTo>
                  <a:cubicBezTo>
                    <a:pt x="3630" y="14793"/>
                    <a:pt x="3184" y="15171"/>
                    <a:pt x="2390" y="15229"/>
                  </a:cubicBezTo>
                  <a:cubicBezTo>
                    <a:pt x="1996" y="15258"/>
                    <a:pt x="1818" y="15307"/>
                    <a:pt x="1939" y="15352"/>
                  </a:cubicBezTo>
                  <a:cubicBezTo>
                    <a:pt x="2048" y="15393"/>
                    <a:pt x="2094" y="15490"/>
                    <a:pt x="2042" y="15567"/>
                  </a:cubicBezTo>
                  <a:cubicBezTo>
                    <a:pt x="1971" y="15673"/>
                    <a:pt x="2091" y="15707"/>
                    <a:pt x="2530" y="15707"/>
                  </a:cubicBezTo>
                  <a:cubicBezTo>
                    <a:pt x="3109" y="15707"/>
                    <a:pt x="3587" y="15909"/>
                    <a:pt x="3408" y="16076"/>
                  </a:cubicBezTo>
                  <a:cubicBezTo>
                    <a:pt x="3355" y="16125"/>
                    <a:pt x="3424" y="16190"/>
                    <a:pt x="3560" y="16220"/>
                  </a:cubicBezTo>
                  <a:cubicBezTo>
                    <a:pt x="3899" y="16295"/>
                    <a:pt x="3872" y="16628"/>
                    <a:pt x="3518" y="16751"/>
                  </a:cubicBezTo>
                  <a:cubicBezTo>
                    <a:pt x="3252" y="16843"/>
                    <a:pt x="3252" y="16862"/>
                    <a:pt x="3499" y="16948"/>
                  </a:cubicBezTo>
                  <a:cubicBezTo>
                    <a:pt x="3761" y="17039"/>
                    <a:pt x="3905" y="17506"/>
                    <a:pt x="3975" y="18399"/>
                  </a:cubicBezTo>
                  <a:cubicBezTo>
                    <a:pt x="3979" y="18295"/>
                    <a:pt x="3995" y="18194"/>
                    <a:pt x="4018" y="18114"/>
                  </a:cubicBezTo>
                  <a:cubicBezTo>
                    <a:pt x="4029" y="18074"/>
                    <a:pt x="4045" y="18039"/>
                    <a:pt x="4060" y="18012"/>
                  </a:cubicBezTo>
                  <a:cubicBezTo>
                    <a:pt x="4076" y="17986"/>
                    <a:pt x="4094" y="17967"/>
                    <a:pt x="4115" y="17960"/>
                  </a:cubicBezTo>
                  <a:cubicBezTo>
                    <a:pt x="4193" y="17932"/>
                    <a:pt x="4260" y="17596"/>
                    <a:pt x="4261" y="17215"/>
                  </a:cubicBezTo>
                  <a:cubicBezTo>
                    <a:pt x="4263" y="16942"/>
                    <a:pt x="4249" y="16765"/>
                    <a:pt x="4207" y="16642"/>
                  </a:cubicBezTo>
                  <a:cubicBezTo>
                    <a:pt x="4206" y="16641"/>
                    <a:pt x="4207" y="16639"/>
                    <a:pt x="4207" y="16638"/>
                  </a:cubicBezTo>
                  <a:cubicBezTo>
                    <a:pt x="4164" y="16516"/>
                    <a:pt x="4091" y="16451"/>
                    <a:pt x="3981" y="16406"/>
                  </a:cubicBezTo>
                  <a:cubicBezTo>
                    <a:pt x="3758" y="16316"/>
                    <a:pt x="3693" y="16105"/>
                    <a:pt x="3652" y="15356"/>
                  </a:cubicBezTo>
                  <a:cubicBezTo>
                    <a:pt x="3583" y="14091"/>
                    <a:pt x="3587" y="13248"/>
                    <a:pt x="3664" y="12826"/>
                  </a:cubicBezTo>
                  <a:cubicBezTo>
                    <a:pt x="3683" y="12724"/>
                    <a:pt x="3682" y="12639"/>
                    <a:pt x="3664" y="12580"/>
                  </a:cubicBezTo>
                  <a:cubicBezTo>
                    <a:pt x="3655" y="12550"/>
                    <a:pt x="3639" y="12524"/>
                    <a:pt x="3621" y="12510"/>
                  </a:cubicBezTo>
                  <a:cubicBezTo>
                    <a:pt x="3604" y="12495"/>
                    <a:pt x="3585" y="12490"/>
                    <a:pt x="3560" y="12492"/>
                  </a:cubicBezTo>
                  <a:cubicBezTo>
                    <a:pt x="3524" y="12496"/>
                    <a:pt x="3490" y="12490"/>
                    <a:pt x="3463" y="12478"/>
                  </a:cubicBezTo>
                  <a:cubicBezTo>
                    <a:pt x="3379" y="12443"/>
                    <a:pt x="3336" y="12346"/>
                    <a:pt x="3335" y="12242"/>
                  </a:cubicBezTo>
                  <a:cubicBezTo>
                    <a:pt x="3333" y="12105"/>
                    <a:pt x="3408" y="11955"/>
                    <a:pt x="3554" y="11923"/>
                  </a:cubicBezTo>
                  <a:cubicBezTo>
                    <a:pt x="3612" y="11910"/>
                    <a:pt x="3653" y="11898"/>
                    <a:pt x="3682" y="11888"/>
                  </a:cubicBezTo>
                  <a:cubicBezTo>
                    <a:pt x="3712" y="11877"/>
                    <a:pt x="3723" y="11868"/>
                    <a:pt x="3725" y="11856"/>
                  </a:cubicBezTo>
                  <a:cubicBezTo>
                    <a:pt x="3728" y="11832"/>
                    <a:pt x="3677" y="11804"/>
                    <a:pt x="3573" y="11758"/>
                  </a:cubicBezTo>
                  <a:cubicBezTo>
                    <a:pt x="3449" y="11702"/>
                    <a:pt x="3341" y="11450"/>
                    <a:pt x="3256" y="11076"/>
                  </a:cubicBezTo>
                  <a:cubicBezTo>
                    <a:pt x="3170" y="10702"/>
                    <a:pt x="3110" y="10204"/>
                    <a:pt x="3085" y="9663"/>
                  </a:cubicBezTo>
                  <a:cubicBezTo>
                    <a:pt x="3068" y="9303"/>
                    <a:pt x="3066" y="8924"/>
                    <a:pt x="3085" y="8546"/>
                  </a:cubicBezTo>
                  <a:cubicBezTo>
                    <a:pt x="3116" y="7938"/>
                    <a:pt x="3098" y="7531"/>
                    <a:pt x="3030" y="7302"/>
                  </a:cubicBezTo>
                  <a:cubicBezTo>
                    <a:pt x="3007" y="7226"/>
                    <a:pt x="2979" y="7167"/>
                    <a:pt x="2945" y="7130"/>
                  </a:cubicBezTo>
                  <a:cubicBezTo>
                    <a:pt x="2907" y="7088"/>
                    <a:pt x="2879" y="7052"/>
                    <a:pt x="2859" y="7017"/>
                  </a:cubicBezTo>
                  <a:cubicBezTo>
                    <a:pt x="2821" y="6948"/>
                    <a:pt x="2818" y="6892"/>
                    <a:pt x="2853" y="6831"/>
                  </a:cubicBezTo>
                  <a:cubicBezTo>
                    <a:pt x="2853" y="6831"/>
                    <a:pt x="2853" y="6828"/>
                    <a:pt x="2853" y="6828"/>
                  </a:cubicBezTo>
                  <a:cubicBezTo>
                    <a:pt x="2871" y="6797"/>
                    <a:pt x="2902" y="6766"/>
                    <a:pt x="2939" y="6733"/>
                  </a:cubicBezTo>
                  <a:cubicBezTo>
                    <a:pt x="3088" y="6595"/>
                    <a:pt x="3080" y="6533"/>
                    <a:pt x="2902" y="6448"/>
                  </a:cubicBezTo>
                  <a:cubicBezTo>
                    <a:pt x="2864" y="6430"/>
                    <a:pt x="2827" y="6400"/>
                    <a:pt x="2798" y="6360"/>
                  </a:cubicBezTo>
                  <a:cubicBezTo>
                    <a:pt x="2770" y="6321"/>
                    <a:pt x="2750" y="6272"/>
                    <a:pt x="2731" y="6213"/>
                  </a:cubicBezTo>
                  <a:cubicBezTo>
                    <a:pt x="2694" y="6093"/>
                    <a:pt x="2674" y="5933"/>
                    <a:pt x="2676" y="5731"/>
                  </a:cubicBezTo>
                  <a:cubicBezTo>
                    <a:pt x="2678" y="5534"/>
                    <a:pt x="2664" y="5364"/>
                    <a:pt x="2640" y="5229"/>
                  </a:cubicBezTo>
                  <a:close/>
                  <a:moveTo>
                    <a:pt x="1884" y="8374"/>
                  </a:moveTo>
                  <a:cubicBezTo>
                    <a:pt x="1575" y="8374"/>
                    <a:pt x="1318" y="8403"/>
                    <a:pt x="1311" y="8437"/>
                  </a:cubicBezTo>
                  <a:cubicBezTo>
                    <a:pt x="1304" y="8471"/>
                    <a:pt x="1277" y="8562"/>
                    <a:pt x="1250" y="8641"/>
                  </a:cubicBezTo>
                  <a:cubicBezTo>
                    <a:pt x="1213" y="8747"/>
                    <a:pt x="1353" y="8785"/>
                    <a:pt x="1798" y="8785"/>
                  </a:cubicBezTo>
                  <a:cubicBezTo>
                    <a:pt x="2296" y="8785"/>
                    <a:pt x="2408" y="8751"/>
                    <a:pt x="2426" y="8581"/>
                  </a:cubicBezTo>
                  <a:cubicBezTo>
                    <a:pt x="2445" y="8409"/>
                    <a:pt x="2354" y="8374"/>
                    <a:pt x="1884" y="8374"/>
                  </a:cubicBezTo>
                  <a:close/>
                  <a:moveTo>
                    <a:pt x="396" y="11715"/>
                  </a:moveTo>
                  <a:cubicBezTo>
                    <a:pt x="307" y="11714"/>
                    <a:pt x="223" y="11723"/>
                    <a:pt x="165" y="11743"/>
                  </a:cubicBezTo>
                  <a:cubicBezTo>
                    <a:pt x="73" y="11776"/>
                    <a:pt x="0" y="11845"/>
                    <a:pt x="0" y="11895"/>
                  </a:cubicBezTo>
                  <a:cubicBezTo>
                    <a:pt x="0" y="12011"/>
                    <a:pt x="778" y="12011"/>
                    <a:pt x="902" y="11895"/>
                  </a:cubicBezTo>
                  <a:cubicBezTo>
                    <a:pt x="989" y="11814"/>
                    <a:pt x="663" y="11721"/>
                    <a:pt x="396" y="11715"/>
                  </a:cubicBezTo>
                  <a:close/>
                  <a:moveTo>
                    <a:pt x="2609" y="11793"/>
                  </a:moveTo>
                  <a:cubicBezTo>
                    <a:pt x="2439" y="11793"/>
                    <a:pt x="2365" y="11905"/>
                    <a:pt x="2365" y="12176"/>
                  </a:cubicBezTo>
                  <a:cubicBezTo>
                    <a:pt x="2365" y="12386"/>
                    <a:pt x="2429" y="12555"/>
                    <a:pt x="2506" y="12555"/>
                  </a:cubicBezTo>
                  <a:cubicBezTo>
                    <a:pt x="2583" y="12555"/>
                    <a:pt x="2646" y="12454"/>
                    <a:pt x="2646" y="12327"/>
                  </a:cubicBezTo>
                  <a:cubicBezTo>
                    <a:pt x="2646" y="12200"/>
                    <a:pt x="2694" y="12027"/>
                    <a:pt x="2750" y="11944"/>
                  </a:cubicBezTo>
                  <a:cubicBezTo>
                    <a:pt x="2813" y="11849"/>
                    <a:pt x="2761" y="11793"/>
                    <a:pt x="2609" y="11793"/>
                  </a:cubicBezTo>
                  <a:close/>
                  <a:moveTo>
                    <a:pt x="1256" y="15574"/>
                  </a:moveTo>
                  <a:cubicBezTo>
                    <a:pt x="1196" y="15580"/>
                    <a:pt x="1158" y="15596"/>
                    <a:pt x="1158" y="15619"/>
                  </a:cubicBezTo>
                  <a:cubicBezTo>
                    <a:pt x="1158" y="15667"/>
                    <a:pt x="1306" y="15707"/>
                    <a:pt x="1488" y="15707"/>
                  </a:cubicBezTo>
                  <a:cubicBezTo>
                    <a:pt x="1670" y="15707"/>
                    <a:pt x="1823" y="15689"/>
                    <a:pt x="1823" y="15669"/>
                  </a:cubicBezTo>
                  <a:cubicBezTo>
                    <a:pt x="1823" y="15648"/>
                    <a:pt x="1670" y="15612"/>
                    <a:pt x="1488" y="15584"/>
                  </a:cubicBezTo>
                  <a:cubicBezTo>
                    <a:pt x="1397" y="15570"/>
                    <a:pt x="1316" y="15567"/>
                    <a:pt x="1256" y="15574"/>
                  </a:cubicBezTo>
                  <a:close/>
                  <a:moveTo>
                    <a:pt x="10236" y="15669"/>
                  </a:moveTo>
                  <a:cubicBezTo>
                    <a:pt x="11177" y="15652"/>
                    <a:pt x="11813" y="15763"/>
                    <a:pt x="11650" y="15914"/>
                  </a:cubicBezTo>
                  <a:cubicBezTo>
                    <a:pt x="11566" y="15994"/>
                    <a:pt x="11682" y="16007"/>
                    <a:pt x="12053" y="15964"/>
                  </a:cubicBezTo>
                  <a:cubicBezTo>
                    <a:pt x="12467" y="15916"/>
                    <a:pt x="12665" y="15952"/>
                    <a:pt x="13028" y="16146"/>
                  </a:cubicBezTo>
                  <a:cubicBezTo>
                    <a:pt x="13363" y="16326"/>
                    <a:pt x="13598" y="16377"/>
                    <a:pt x="13924" y="16340"/>
                  </a:cubicBezTo>
                  <a:cubicBezTo>
                    <a:pt x="14547" y="16268"/>
                    <a:pt x="14929" y="16529"/>
                    <a:pt x="14479" y="16719"/>
                  </a:cubicBezTo>
                  <a:cubicBezTo>
                    <a:pt x="14234" y="16823"/>
                    <a:pt x="14210" y="16880"/>
                    <a:pt x="14363" y="16969"/>
                  </a:cubicBezTo>
                  <a:cubicBezTo>
                    <a:pt x="14619" y="17116"/>
                    <a:pt x="14629" y="18439"/>
                    <a:pt x="14376" y="18529"/>
                  </a:cubicBezTo>
                  <a:cubicBezTo>
                    <a:pt x="14249" y="18574"/>
                    <a:pt x="14212" y="19031"/>
                    <a:pt x="14254" y="19984"/>
                  </a:cubicBezTo>
                  <a:cubicBezTo>
                    <a:pt x="14299" y="21034"/>
                    <a:pt x="14264" y="21380"/>
                    <a:pt x="14107" y="21410"/>
                  </a:cubicBezTo>
                  <a:cubicBezTo>
                    <a:pt x="13914" y="21448"/>
                    <a:pt x="13840" y="21386"/>
                    <a:pt x="13882" y="21224"/>
                  </a:cubicBezTo>
                  <a:cubicBezTo>
                    <a:pt x="13892" y="21186"/>
                    <a:pt x="13628" y="21161"/>
                    <a:pt x="13297" y="21168"/>
                  </a:cubicBezTo>
                  <a:cubicBezTo>
                    <a:pt x="12863" y="21177"/>
                    <a:pt x="12611" y="21124"/>
                    <a:pt x="12406" y="20978"/>
                  </a:cubicBezTo>
                  <a:cubicBezTo>
                    <a:pt x="12218" y="20844"/>
                    <a:pt x="11959" y="20782"/>
                    <a:pt x="11644" y="20795"/>
                  </a:cubicBezTo>
                  <a:cubicBezTo>
                    <a:pt x="11260" y="20811"/>
                    <a:pt x="11180" y="20780"/>
                    <a:pt x="11224" y="20634"/>
                  </a:cubicBezTo>
                  <a:cubicBezTo>
                    <a:pt x="11271" y="20475"/>
                    <a:pt x="11200" y="20460"/>
                    <a:pt x="10632" y="20504"/>
                  </a:cubicBezTo>
                  <a:cubicBezTo>
                    <a:pt x="9929" y="20558"/>
                    <a:pt x="9356" y="20435"/>
                    <a:pt x="9535" y="20268"/>
                  </a:cubicBezTo>
                  <a:cubicBezTo>
                    <a:pt x="9609" y="20199"/>
                    <a:pt x="9523" y="20182"/>
                    <a:pt x="9279" y="20219"/>
                  </a:cubicBezTo>
                  <a:cubicBezTo>
                    <a:pt x="8736" y="20301"/>
                    <a:pt x="6852" y="19870"/>
                    <a:pt x="6913" y="19678"/>
                  </a:cubicBezTo>
                  <a:cubicBezTo>
                    <a:pt x="6969" y="19506"/>
                    <a:pt x="6769" y="19480"/>
                    <a:pt x="6517" y="19625"/>
                  </a:cubicBezTo>
                  <a:cubicBezTo>
                    <a:pt x="6315" y="19742"/>
                    <a:pt x="5067" y="19474"/>
                    <a:pt x="5206" y="19344"/>
                  </a:cubicBezTo>
                  <a:cubicBezTo>
                    <a:pt x="5255" y="19299"/>
                    <a:pt x="5184" y="19234"/>
                    <a:pt x="5048" y="19204"/>
                  </a:cubicBezTo>
                  <a:cubicBezTo>
                    <a:pt x="4689" y="19124"/>
                    <a:pt x="4738" y="19037"/>
                    <a:pt x="5334" y="18666"/>
                  </a:cubicBezTo>
                  <a:cubicBezTo>
                    <a:pt x="5628" y="18484"/>
                    <a:pt x="5867" y="18270"/>
                    <a:pt x="5871" y="18192"/>
                  </a:cubicBezTo>
                  <a:cubicBezTo>
                    <a:pt x="5882" y="17971"/>
                    <a:pt x="6128" y="17797"/>
                    <a:pt x="6328" y="17868"/>
                  </a:cubicBezTo>
                  <a:cubicBezTo>
                    <a:pt x="6431" y="17905"/>
                    <a:pt x="6459" y="17889"/>
                    <a:pt x="6395" y="17830"/>
                  </a:cubicBezTo>
                  <a:cubicBezTo>
                    <a:pt x="6334" y="17773"/>
                    <a:pt x="6417" y="17667"/>
                    <a:pt x="6584" y="17598"/>
                  </a:cubicBezTo>
                  <a:cubicBezTo>
                    <a:pt x="6751" y="17528"/>
                    <a:pt x="6937" y="17394"/>
                    <a:pt x="6999" y="17299"/>
                  </a:cubicBezTo>
                  <a:cubicBezTo>
                    <a:pt x="7067" y="17194"/>
                    <a:pt x="7196" y="17155"/>
                    <a:pt x="7322" y="17197"/>
                  </a:cubicBezTo>
                  <a:cubicBezTo>
                    <a:pt x="7436" y="17235"/>
                    <a:pt x="7475" y="17230"/>
                    <a:pt x="7407" y="17187"/>
                  </a:cubicBezTo>
                  <a:cubicBezTo>
                    <a:pt x="7217" y="17065"/>
                    <a:pt x="7606" y="16858"/>
                    <a:pt x="7901" y="16923"/>
                  </a:cubicBezTo>
                  <a:cubicBezTo>
                    <a:pt x="8082" y="16963"/>
                    <a:pt x="8122" y="16945"/>
                    <a:pt x="8035" y="16863"/>
                  </a:cubicBezTo>
                  <a:cubicBezTo>
                    <a:pt x="7954" y="16787"/>
                    <a:pt x="8037" y="16725"/>
                    <a:pt x="8261" y="16691"/>
                  </a:cubicBezTo>
                  <a:cubicBezTo>
                    <a:pt x="8452" y="16662"/>
                    <a:pt x="8608" y="16579"/>
                    <a:pt x="8608" y="16505"/>
                  </a:cubicBezTo>
                  <a:cubicBezTo>
                    <a:pt x="8608" y="16431"/>
                    <a:pt x="8716" y="16345"/>
                    <a:pt x="8852" y="16315"/>
                  </a:cubicBezTo>
                  <a:cubicBezTo>
                    <a:pt x="8989" y="16285"/>
                    <a:pt x="9102" y="16160"/>
                    <a:pt x="9102" y="16037"/>
                  </a:cubicBezTo>
                  <a:cubicBezTo>
                    <a:pt x="9102" y="15750"/>
                    <a:pt x="9299" y="15685"/>
                    <a:pt x="10236" y="15669"/>
                  </a:cubicBezTo>
                  <a:close/>
                  <a:moveTo>
                    <a:pt x="4140" y="15802"/>
                  </a:moveTo>
                  <a:cubicBezTo>
                    <a:pt x="4049" y="15802"/>
                    <a:pt x="3969" y="15844"/>
                    <a:pt x="3969" y="15897"/>
                  </a:cubicBezTo>
                  <a:cubicBezTo>
                    <a:pt x="3969" y="15949"/>
                    <a:pt x="4049" y="15992"/>
                    <a:pt x="4140" y="15992"/>
                  </a:cubicBezTo>
                  <a:cubicBezTo>
                    <a:pt x="4231" y="15992"/>
                    <a:pt x="4304" y="15949"/>
                    <a:pt x="4304" y="15897"/>
                  </a:cubicBezTo>
                  <a:cubicBezTo>
                    <a:pt x="4304" y="15844"/>
                    <a:pt x="4231" y="15802"/>
                    <a:pt x="4140" y="15802"/>
                  </a:cubicBezTo>
                  <a:close/>
                  <a:moveTo>
                    <a:pt x="15711" y="16631"/>
                  </a:moveTo>
                  <a:cubicBezTo>
                    <a:pt x="16127" y="16622"/>
                    <a:pt x="16600" y="16728"/>
                    <a:pt x="16467" y="16853"/>
                  </a:cubicBezTo>
                  <a:cubicBezTo>
                    <a:pt x="16404" y="16911"/>
                    <a:pt x="16654" y="16948"/>
                    <a:pt x="17119" y="16948"/>
                  </a:cubicBezTo>
                  <a:cubicBezTo>
                    <a:pt x="17654" y="16948"/>
                    <a:pt x="17909" y="16990"/>
                    <a:pt x="17979" y="17095"/>
                  </a:cubicBezTo>
                  <a:cubicBezTo>
                    <a:pt x="18033" y="17177"/>
                    <a:pt x="18182" y="17225"/>
                    <a:pt x="18308" y="17197"/>
                  </a:cubicBezTo>
                  <a:cubicBezTo>
                    <a:pt x="18433" y="17169"/>
                    <a:pt x="18737" y="17186"/>
                    <a:pt x="18978" y="17239"/>
                  </a:cubicBezTo>
                  <a:cubicBezTo>
                    <a:pt x="19312" y="17312"/>
                    <a:pt x="19369" y="17362"/>
                    <a:pt x="19222" y="17447"/>
                  </a:cubicBezTo>
                  <a:cubicBezTo>
                    <a:pt x="19117" y="17508"/>
                    <a:pt x="19027" y="17639"/>
                    <a:pt x="19027" y="17735"/>
                  </a:cubicBezTo>
                  <a:cubicBezTo>
                    <a:pt x="19027" y="17831"/>
                    <a:pt x="18920" y="17933"/>
                    <a:pt x="18783" y="17963"/>
                  </a:cubicBezTo>
                  <a:cubicBezTo>
                    <a:pt x="18647" y="17993"/>
                    <a:pt x="18533" y="18094"/>
                    <a:pt x="18533" y="18184"/>
                  </a:cubicBezTo>
                  <a:cubicBezTo>
                    <a:pt x="18533" y="18425"/>
                    <a:pt x="18353" y="18492"/>
                    <a:pt x="18064" y="18357"/>
                  </a:cubicBezTo>
                  <a:cubicBezTo>
                    <a:pt x="17852" y="18257"/>
                    <a:pt x="17828" y="18264"/>
                    <a:pt x="17918" y="18402"/>
                  </a:cubicBezTo>
                  <a:cubicBezTo>
                    <a:pt x="17990" y="18514"/>
                    <a:pt x="17915" y="18602"/>
                    <a:pt x="17686" y="18673"/>
                  </a:cubicBezTo>
                  <a:cubicBezTo>
                    <a:pt x="17466" y="18741"/>
                    <a:pt x="17371" y="18842"/>
                    <a:pt x="17424" y="18958"/>
                  </a:cubicBezTo>
                  <a:cubicBezTo>
                    <a:pt x="17469" y="19056"/>
                    <a:pt x="17399" y="19188"/>
                    <a:pt x="17271" y="19249"/>
                  </a:cubicBezTo>
                  <a:cubicBezTo>
                    <a:pt x="17144" y="19310"/>
                    <a:pt x="17046" y="19331"/>
                    <a:pt x="17046" y="19298"/>
                  </a:cubicBezTo>
                  <a:cubicBezTo>
                    <a:pt x="17046" y="19266"/>
                    <a:pt x="16887" y="19330"/>
                    <a:pt x="16698" y="19439"/>
                  </a:cubicBezTo>
                  <a:cubicBezTo>
                    <a:pt x="16509" y="19548"/>
                    <a:pt x="16394" y="19696"/>
                    <a:pt x="16442" y="19769"/>
                  </a:cubicBezTo>
                  <a:cubicBezTo>
                    <a:pt x="16491" y="19842"/>
                    <a:pt x="16347" y="19986"/>
                    <a:pt x="16119" y="20089"/>
                  </a:cubicBezTo>
                  <a:cubicBezTo>
                    <a:pt x="15891" y="20193"/>
                    <a:pt x="15712" y="20312"/>
                    <a:pt x="15723" y="20353"/>
                  </a:cubicBezTo>
                  <a:cubicBezTo>
                    <a:pt x="15734" y="20393"/>
                    <a:pt x="15623" y="20452"/>
                    <a:pt x="15473" y="20483"/>
                  </a:cubicBezTo>
                  <a:cubicBezTo>
                    <a:pt x="15323" y="20513"/>
                    <a:pt x="15211" y="20576"/>
                    <a:pt x="15223" y="20627"/>
                  </a:cubicBezTo>
                  <a:cubicBezTo>
                    <a:pt x="15256" y="20772"/>
                    <a:pt x="14739" y="20794"/>
                    <a:pt x="14644" y="20651"/>
                  </a:cubicBezTo>
                  <a:cubicBezTo>
                    <a:pt x="14482" y="20408"/>
                    <a:pt x="14636" y="16804"/>
                    <a:pt x="14808" y="16800"/>
                  </a:cubicBezTo>
                  <a:cubicBezTo>
                    <a:pt x="14899" y="16798"/>
                    <a:pt x="15140" y="16744"/>
                    <a:pt x="15339" y="16681"/>
                  </a:cubicBezTo>
                  <a:cubicBezTo>
                    <a:pt x="15441" y="16648"/>
                    <a:pt x="15572" y="16634"/>
                    <a:pt x="15711" y="16631"/>
                  </a:cubicBezTo>
                  <a:close/>
                  <a:moveTo>
                    <a:pt x="2597" y="18304"/>
                  </a:moveTo>
                  <a:cubicBezTo>
                    <a:pt x="2367" y="18316"/>
                    <a:pt x="2353" y="18370"/>
                    <a:pt x="2390" y="18550"/>
                  </a:cubicBezTo>
                  <a:cubicBezTo>
                    <a:pt x="2419" y="18693"/>
                    <a:pt x="2453" y="18813"/>
                    <a:pt x="2463" y="18817"/>
                  </a:cubicBezTo>
                  <a:cubicBezTo>
                    <a:pt x="2473" y="18821"/>
                    <a:pt x="2708" y="18824"/>
                    <a:pt x="2981" y="18824"/>
                  </a:cubicBezTo>
                  <a:cubicBezTo>
                    <a:pt x="3409" y="18824"/>
                    <a:pt x="3475" y="18791"/>
                    <a:pt x="3475" y="18571"/>
                  </a:cubicBezTo>
                  <a:cubicBezTo>
                    <a:pt x="3475" y="18346"/>
                    <a:pt x="3409" y="18315"/>
                    <a:pt x="2908" y="18304"/>
                  </a:cubicBezTo>
                  <a:cubicBezTo>
                    <a:pt x="2777" y="18301"/>
                    <a:pt x="2674" y="18300"/>
                    <a:pt x="2597" y="1830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143" name="Native"/>
          <p:cNvSpPr txBox="1"/>
          <p:nvPr/>
        </p:nvSpPr>
        <p:spPr>
          <a:xfrm>
            <a:off x="1493304" y="431419"/>
            <a:ext cx="70587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/>
            <a:r>
              <a:rPr sz="17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Native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5282"/>
          <a:stretch>
            <a:fillRect/>
          </a:stretch>
        </p:blipFill>
        <p:spPr>
          <a:xfrm>
            <a:off x="2105723" y="5188969"/>
            <a:ext cx="1624835" cy="148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Screen Shot 2016-10-11 at 2.27.58 PM.png" descr="Screen Shot 2016-10-11 at 2.27.58 PM.png"/>
          <p:cNvPicPr>
            <a:picLocks noChangeAspect="1"/>
          </p:cNvPicPr>
          <p:nvPr/>
        </p:nvPicPr>
        <p:blipFill>
          <a:blip r:embed="rId7">
            <a:extLst/>
          </a:blip>
          <a:srcRect l="5221" r="5221"/>
          <a:stretch>
            <a:fillRect/>
          </a:stretch>
        </p:blipFill>
        <p:spPr>
          <a:xfrm>
            <a:off x="1809806" y="3143079"/>
            <a:ext cx="1809567" cy="1402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8263" r="8263"/>
          <a:stretch>
            <a:fillRect/>
          </a:stretch>
        </p:blipFill>
        <p:spPr>
          <a:xfrm>
            <a:off x="76897" y="5188968"/>
            <a:ext cx="1917998" cy="148679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CAD"/>
          <p:cNvSpPr txBox="1"/>
          <p:nvPr/>
        </p:nvSpPr>
        <p:spPr>
          <a:xfrm>
            <a:off x="1577890" y="2716466"/>
            <a:ext cx="536703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/>
            <a:r>
              <a:rPr sz="17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CAD</a:t>
            </a:r>
          </a:p>
        </p:txBody>
      </p:sp>
      <p:sp>
        <p:nvSpPr>
          <p:cNvPr id="148" name="GDML"/>
          <p:cNvSpPr txBox="1"/>
          <p:nvPr/>
        </p:nvSpPr>
        <p:spPr>
          <a:xfrm>
            <a:off x="1489575" y="4833452"/>
            <a:ext cx="713333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/>
            <a:r>
              <a:rPr sz="17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GDML</a:t>
            </a:r>
          </a:p>
        </p:txBody>
      </p:sp>
      <p:sp>
        <p:nvSpPr>
          <p:cNvPr id="149" name="Line"/>
          <p:cNvSpPr/>
          <p:nvPr/>
        </p:nvSpPr>
        <p:spPr>
          <a:xfrm>
            <a:off x="3605460" y="2189128"/>
            <a:ext cx="530754" cy="5307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0" name="Line"/>
          <p:cNvSpPr/>
          <p:nvPr/>
        </p:nvSpPr>
        <p:spPr>
          <a:xfrm>
            <a:off x="3651907" y="3844479"/>
            <a:ext cx="37568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1" name="Line"/>
          <p:cNvSpPr/>
          <p:nvPr/>
        </p:nvSpPr>
        <p:spPr>
          <a:xfrm flipV="1">
            <a:off x="3530063" y="4622562"/>
            <a:ext cx="624533" cy="4420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2" name="Input: Native, CAD, GDML. Arbitrary hierarchy, can be mixed and matched.…"/>
          <p:cNvSpPr txBox="1"/>
          <p:nvPr/>
        </p:nvSpPr>
        <p:spPr>
          <a:xfrm>
            <a:off x="4217067" y="980224"/>
            <a:ext cx="4453427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algn="ctr" defTabSz="410730" hangingPunct="0"/>
            <a:r>
              <a:rPr sz="17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Input: Native, CAD, GDML. Arbitrary hierarchy, can be mixed and matched. </a:t>
            </a:r>
          </a:p>
          <a:p>
            <a:pPr algn="ctr" defTabSz="410730" hangingPunct="0"/>
            <a:r>
              <a:rPr sz="17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Materials, sensitivity assigned at run-time.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6968" t="4862" r="6968" b="4862"/>
          <a:stretch>
            <a:fillRect/>
          </a:stretch>
        </p:blipFill>
        <p:spPr>
          <a:xfrm>
            <a:off x="159024" y="3143079"/>
            <a:ext cx="1557308" cy="14026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" name="Group"/>
          <p:cNvGrpSpPr/>
          <p:nvPr/>
        </p:nvGrpSpPr>
        <p:grpSpPr>
          <a:xfrm>
            <a:off x="4338482" y="5188968"/>
            <a:ext cx="4535515" cy="1486794"/>
            <a:chOff x="0" y="0"/>
            <a:chExt cx="6450508" cy="2114550"/>
          </a:xfrm>
        </p:grpSpPr>
        <p:pic>
          <p:nvPicPr>
            <p:cNvPr id="154" name="gemcUses.png" descr="gemcUses.png"/>
            <p:cNvPicPr>
              <a:picLocks/>
            </p:cNvPicPr>
            <p:nvPr/>
          </p:nvPicPr>
          <p:blipFill>
            <a:blip r:embed="rId10">
              <a:extLst/>
            </a:blip>
            <a:srcRect b="49558"/>
            <a:stretch>
              <a:fillRect/>
            </a:stretch>
          </p:blipFill>
          <p:spPr>
            <a:xfrm>
              <a:off x="0" y="0"/>
              <a:ext cx="3201735" cy="211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gemcUses.png" descr="gemcUses.png"/>
            <p:cNvPicPr>
              <a:picLocks/>
            </p:cNvPicPr>
            <p:nvPr/>
          </p:nvPicPr>
          <p:blipFill>
            <a:blip r:embed="rId10">
              <a:extLst/>
            </a:blip>
            <a:srcRect t="50098"/>
            <a:stretch>
              <a:fillRect/>
            </a:stretch>
          </p:blipFill>
          <p:spPr>
            <a:xfrm>
              <a:off x="3214204" y="0"/>
              <a:ext cx="3236305" cy="2114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Experiments using the GEMC Framework: CLAS12 (Hall-B), EIC Beamline and detectors, HPS, Solid"/>
          <p:cNvSpPr txBox="1"/>
          <p:nvPr/>
        </p:nvSpPr>
        <p:spPr>
          <a:xfrm>
            <a:off x="1600200" y="6601207"/>
            <a:ext cx="8006756" cy="256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 algn="l">
              <a:defRPr sz="1200">
                <a:solidFill>
                  <a:srgbClr val="535353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 defTabSz="410730" hangingPunct="0"/>
            <a:r>
              <a:rPr kern="0" dirty="0"/>
              <a:t>Experiments using the GEMC Framework: CLAS12 (Hall-B), EIC Beamline and detectors, HPS, Solid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igitization, Output"/>
          <p:cNvSpPr txBox="1"/>
          <p:nvPr/>
        </p:nvSpPr>
        <p:spPr>
          <a:xfrm>
            <a:off x="2006947" y="-153845"/>
            <a:ext cx="5130109" cy="71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4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 defTabSz="410730" hangingPunct="0"/>
            <a:r>
              <a:rPr kern="0">
                <a:solidFill>
                  <a:srgbClr val="000000"/>
                </a:solidFill>
              </a:rPr>
              <a:t>Digitization, Output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6105"/>
          <a:stretch>
            <a:fillRect/>
          </a:stretch>
        </p:blipFill>
        <p:spPr>
          <a:xfrm>
            <a:off x="370337" y="3947015"/>
            <a:ext cx="4663832" cy="27630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" name="Group"/>
          <p:cNvGrpSpPr/>
          <p:nvPr/>
        </p:nvGrpSpPr>
        <p:grpSpPr>
          <a:xfrm>
            <a:off x="5604238" y="1359223"/>
            <a:ext cx="3334772" cy="5103961"/>
            <a:chOff x="0" y="34467"/>
            <a:chExt cx="4742786" cy="7258966"/>
          </a:xfrm>
        </p:grpSpPr>
        <p:sp>
          <p:nvSpPr>
            <p:cNvPr id="161" name="&gt; BST…"/>
            <p:cNvSpPr txBox="1"/>
            <p:nvPr/>
          </p:nvSpPr>
          <p:spPr>
            <a:xfrm>
              <a:off x="0" y="34467"/>
              <a:ext cx="4742786" cy="7258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10730" hangingPunct="0">
                <a:defRPr sz="21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5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&gt; BST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endParaRPr sz="1000" kern="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endParaRP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&gt; True Step by Step infos  (101, 0)   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Edep                  (101, 1)   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Pid                   (101, 2)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positions             (101, 3) 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endParaRPr sz="1000" kern="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endParaRP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&gt; Dgtz Step by Step infos  (102, 0) 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ADCL                  (102, 1)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ADCR                  (102, 2)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endParaRPr sz="1000" kern="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endParaRP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&gt; True Integrated infos    (103, 0)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Edep                  (103, 1) 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Pid                   (103, 2)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positions             (103, 3)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endParaRPr sz="1000" kern="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endParaRP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&gt; Dgtz Integrated infos    (104, 0)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ADCL                  (104, 1) 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ADCR                  (104, 2)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endParaRPr sz="1000" kern="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endParaRP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&gt; Voltage as a function of time (105, 0)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Identifier                 (105, 1)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Time                       (105, 2)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Voltage                    (105, 3)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endParaRPr sz="1000" kern="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endParaRP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&gt; Trigger Bank              (106, 0)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Identifier            (106, 1)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Time                  (106, 2)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000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     - Voltage               (106, 3)</a:t>
              </a: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endParaRPr sz="1000" kern="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endParaRP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endParaRPr sz="1000" kern="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endParaRPr>
            </a:p>
            <a:p>
              <a:pPr defTabSz="410730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endParaRPr sz="1000" kern="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endParaRPr>
            </a:p>
          </p:txBody>
        </p:sp>
        <p:sp>
          <p:nvSpPr>
            <p:cNvPr id="162" name="Rectangle"/>
            <p:cNvSpPr/>
            <p:nvPr/>
          </p:nvSpPr>
          <p:spPr>
            <a:xfrm>
              <a:off x="411528" y="1619250"/>
              <a:ext cx="3632201" cy="304800"/>
            </a:xfrm>
            <a:prstGeom prst="rect">
              <a:avLst/>
            </a:prstGeom>
            <a:solidFill>
              <a:srgbClr val="E72315">
                <a:alpha val="1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360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2500" kern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163" name="Rectangle"/>
            <p:cNvSpPr/>
            <p:nvPr/>
          </p:nvSpPr>
          <p:spPr>
            <a:xfrm>
              <a:off x="398828" y="2470150"/>
              <a:ext cx="3632201" cy="304800"/>
            </a:xfrm>
            <a:prstGeom prst="rect">
              <a:avLst/>
            </a:prstGeom>
            <a:solidFill>
              <a:srgbClr val="4D5CE5">
                <a:alpha val="1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360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2500" kern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164" name="Rectangle"/>
            <p:cNvSpPr/>
            <p:nvPr/>
          </p:nvSpPr>
          <p:spPr>
            <a:xfrm>
              <a:off x="411528" y="3575050"/>
              <a:ext cx="3632201" cy="304800"/>
            </a:xfrm>
            <a:prstGeom prst="rect">
              <a:avLst/>
            </a:prstGeom>
            <a:solidFill>
              <a:srgbClr val="4D5CE5">
                <a:alpha val="1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360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2500" kern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165" name="Rectangle"/>
            <p:cNvSpPr/>
            <p:nvPr/>
          </p:nvSpPr>
          <p:spPr>
            <a:xfrm>
              <a:off x="411528" y="4425950"/>
              <a:ext cx="4127501" cy="304800"/>
            </a:xfrm>
            <a:prstGeom prst="rect">
              <a:avLst/>
            </a:prstGeom>
            <a:solidFill>
              <a:srgbClr val="5CE050">
                <a:alpha val="1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360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2500" kern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166" name="Rectangle"/>
            <p:cNvSpPr/>
            <p:nvPr/>
          </p:nvSpPr>
          <p:spPr>
            <a:xfrm>
              <a:off x="297228" y="5505450"/>
              <a:ext cx="3746501" cy="304800"/>
            </a:xfrm>
            <a:prstGeom prst="rect">
              <a:avLst/>
            </a:prstGeom>
            <a:solidFill>
              <a:srgbClr val="747B81">
                <a:alpha val="1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360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2500" kern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167" name="Rectangle"/>
            <p:cNvSpPr/>
            <p:nvPr/>
          </p:nvSpPr>
          <p:spPr>
            <a:xfrm>
              <a:off x="411528" y="539750"/>
              <a:ext cx="3632201" cy="304800"/>
            </a:xfrm>
            <a:prstGeom prst="rect">
              <a:avLst/>
            </a:prstGeom>
            <a:solidFill>
              <a:srgbClr val="E72315">
                <a:alpha val="1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360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2500" kern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</p:grpSp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1753" y="709059"/>
            <a:ext cx="2056785" cy="276318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ingle ADC/TDC over electronic time window.…"/>
          <p:cNvSpPr txBox="1"/>
          <p:nvPr/>
        </p:nvSpPr>
        <p:spPr>
          <a:xfrm>
            <a:off x="228814" y="864354"/>
            <a:ext cx="2401538" cy="245259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marL="214851" indent="-214851" defTabSz="410730" hangingPunct="0">
              <a:buSzPct val="145000"/>
              <a:buFontTx/>
              <a:buChar char="•"/>
              <a:defRPr sz="2200"/>
            </a:pPr>
            <a:r>
              <a:rPr sz="15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Single ADC/TDC over electronic time window.</a:t>
            </a:r>
          </a:p>
          <a:p>
            <a:pPr marL="214851" indent="-214851" defTabSz="410730" hangingPunct="0">
              <a:buSzPct val="145000"/>
              <a:buFontTx/>
              <a:buChar char="•"/>
              <a:defRPr sz="2200"/>
            </a:pPr>
            <a:r>
              <a:rPr sz="15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Voltage vs time signal.</a:t>
            </a:r>
          </a:p>
          <a:p>
            <a:pPr marL="214851" indent="-214851" defTabSz="410730" hangingPunct="0">
              <a:buSzPct val="145000"/>
              <a:buFontTx/>
              <a:buChar char="•"/>
              <a:defRPr sz="2200"/>
            </a:pPr>
            <a:r>
              <a:rPr sz="15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FADC output (4ns intervals or integratal mode)</a:t>
            </a:r>
          </a:p>
          <a:p>
            <a:pPr marL="214851" indent="-214851" defTabSz="410730" hangingPunct="0">
              <a:buSzPct val="145000"/>
              <a:buFontTx/>
              <a:buChar char="•"/>
              <a:defRPr sz="2200"/>
            </a:pPr>
            <a:r>
              <a:rPr sz="15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Automatic true information</a:t>
            </a:r>
          </a:p>
          <a:p>
            <a:pPr marL="214851" indent="-214851" defTabSz="410730" hangingPunct="0">
              <a:buSzPct val="145000"/>
              <a:buFontTx/>
              <a:buChar char="•"/>
              <a:defRPr sz="2200"/>
            </a:pPr>
            <a:r>
              <a:rPr sz="15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All g4 steps in the output</a:t>
            </a:r>
          </a:p>
        </p:txBody>
      </p:sp>
      <p:sp>
        <p:nvSpPr>
          <p:cNvPr id="171" name="Line"/>
          <p:cNvSpPr/>
          <p:nvPr/>
        </p:nvSpPr>
        <p:spPr>
          <a:xfrm>
            <a:off x="1950159" y="3496816"/>
            <a:ext cx="182780" cy="36161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raphical Interface"/>
          <p:cNvSpPr txBox="1"/>
          <p:nvPr/>
        </p:nvSpPr>
        <p:spPr>
          <a:xfrm>
            <a:off x="2141323" y="-153845"/>
            <a:ext cx="4861356" cy="71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4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 defTabSz="410730" hangingPunct="0"/>
            <a:r>
              <a:rPr kern="0">
                <a:solidFill>
                  <a:srgbClr val="000000"/>
                </a:solidFill>
              </a:rPr>
              <a:t>Graphical Interface</a:t>
            </a:r>
          </a:p>
        </p:txBody>
      </p:sp>
      <p:pic>
        <p:nvPicPr>
          <p:cNvPr id="174" name="Screen Shot 2017-04-26 at 10.26.54 AM.png" descr="Screen Shot 2017-04-26 at 10.26.54 AM.png"/>
          <p:cNvPicPr>
            <a:picLocks/>
          </p:cNvPicPr>
          <p:nvPr/>
        </p:nvPicPr>
        <p:blipFill>
          <a:blip r:embed="rId2">
            <a:extLst/>
          </a:blip>
          <a:srcRect l="8764" t="3399" r="10260"/>
          <a:stretch>
            <a:fillRect/>
          </a:stretch>
        </p:blipFill>
        <p:spPr>
          <a:xfrm>
            <a:off x="4593851" y="479863"/>
            <a:ext cx="2906160" cy="306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Screen Shot 2017-04-26 at 10.17.01 AM.png" descr="Screen Shot 2017-04-26 at 10.17.01 AM.png"/>
          <p:cNvPicPr>
            <a:picLocks noChangeAspect="1"/>
          </p:cNvPicPr>
          <p:nvPr/>
        </p:nvPicPr>
        <p:blipFill>
          <a:blip r:embed="rId3">
            <a:extLst/>
          </a:blip>
          <a:srcRect l="444" r="444"/>
          <a:stretch>
            <a:fillRect/>
          </a:stretch>
        </p:blipFill>
        <p:spPr>
          <a:xfrm>
            <a:off x="1380670" y="476236"/>
            <a:ext cx="3008773" cy="3072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creen Shot 2017-04-26 at 10.17.44 AM.png" descr="Screen Shot 2017-04-26 at 10.17.44 AM.png"/>
          <p:cNvPicPr>
            <a:picLocks noChangeAspect="1"/>
          </p:cNvPicPr>
          <p:nvPr/>
        </p:nvPicPr>
        <p:blipFill>
          <a:blip r:embed="rId4">
            <a:extLst/>
          </a:blip>
          <a:srcRect l="80" r="80"/>
          <a:stretch>
            <a:fillRect/>
          </a:stretch>
        </p:blipFill>
        <p:spPr>
          <a:xfrm>
            <a:off x="1380670" y="3666311"/>
            <a:ext cx="3008730" cy="3072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creen Shot 2017-04-26 at 10.19.33 AM.png" descr="Screen Shot 2017-04-26 at 10.19.33 AM.png"/>
          <p:cNvPicPr>
            <a:picLocks noChangeAspect="1"/>
          </p:cNvPicPr>
          <p:nvPr/>
        </p:nvPicPr>
        <p:blipFill>
          <a:blip r:embed="rId5">
            <a:extLst/>
          </a:blip>
          <a:srcRect l="76" r="76"/>
          <a:stretch>
            <a:fillRect/>
          </a:stretch>
        </p:blipFill>
        <p:spPr>
          <a:xfrm>
            <a:off x="4560365" y="3666312"/>
            <a:ext cx="3008735" cy="307217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Generator…"/>
          <p:cNvSpPr txBox="1"/>
          <p:nvPr/>
        </p:nvSpPr>
        <p:spPr>
          <a:xfrm>
            <a:off x="69474" y="922966"/>
            <a:ext cx="1225239" cy="1922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Generator</a:t>
            </a:r>
          </a:p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Event time window</a:t>
            </a:r>
          </a:p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Background beams</a:t>
            </a:r>
          </a:p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Camera views slices.</a:t>
            </a:r>
          </a:p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Axis, Scale, Show field.</a:t>
            </a:r>
          </a:p>
        </p:txBody>
      </p:sp>
      <p:sp>
        <p:nvSpPr>
          <p:cNvPr id="179" name="Geant4 OpenGL View for the whole detector.…"/>
          <p:cNvSpPr txBox="1"/>
          <p:nvPr/>
        </p:nvSpPr>
        <p:spPr>
          <a:xfrm>
            <a:off x="7597185" y="820173"/>
            <a:ext cx="1225239" cy="212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Geant4 OpenGL View for the whole detector. </a:t>
            </a:r>
          </a:p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Can inspect and open a view on single volumes.</a:t>
            </a:r>
          </a:p>
        </p:txBody>
      </p:sp>
      <p:sp>
        <p:nvSpPr>
          <p:cNvPr id="180" name="Volumes hierarchies and properties…"/>
          <p:cNvSpPr txBox="1"/>
          <p:nvPr/>
        </p:nvSpPr>
        <p:spPr>
          <a:xfrm>
            <a:off x="158754" y="4549538"/>
            <a:ext cx="1225239" cy="1305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Volumes hierarchies and properties</a:t>
            </a:r>
          </a:p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Output to GDML</a:t>
            </a:r>
          </a:p>
        </p:txBody>
      </p:sp>
      <p:sp>
        <p:nvSpPr>
          <p:cNvPr id="181" name="Graphical analysis of steps in a hit.…"/>
          <p:cNvSpPr txBox="1"/>
          <p:nvPr/>
        </p:nvSpPr>
        <p:spPr>
          <a:xfrm>
            <a:off x="7597185" y="4375306"/>
            <a:ext cx="1225239" cy="1511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Graphical analysis of steps in a hit. </a:t>
            </a:r>
          </a:p>
          <a:p>
            <a:pPr marL="185554" indent="-185554" defTabSz="410730" hangingPunct="0">
              <a:buSzPct val="145000"/>
              <a:buFontTx/>
              <a:buChar char="•"/>
              <a:defRPr sz="1900"/>
            </a:pPr>
            <a:r>
              <a:rPr sz="1300" kern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rPr>
              <a:t>Can choose variable to display.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2057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ctr" defTabSz="912853"/>
            <a:r>
              <a:rPr lang="en-US" sz="5400" b="1" i="1" u="sng" dirty="0" smtClean="0">
                <a:solidFill>
                  <a:srgbClr val="1F497D"/>
                </a:solidFill>
                <a:latin typeface="Arial" pitchFamily="-84" charset="0"/>
              </a:rPr>
              <a:t>fun4all</a:t>
            </a:r>
            <a:endParaRPr lang="en-US" sz="5400" b="1" i="1" u="sng" dirty="0">
              <a:solidFill>
                <a:srgbClr val="1F497D"/>
              </a:solidFill>
              <a:latin typeface="Arial" pitchFamily="-8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90600" y="312420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r" defTabSz="912853"/>
            <a:r>
              <a:rPr lang="en-US" sz="2000" dirty="0">
                <a:solidFill>
                  <a:srgbClr val="1F497D"/>
                </a:solidFill>
                <a:latin typeface="Arial" pitchFamily="-84" charset="0"/>
              </a:rPr>
              <a:t>b</a:t>
            </a:r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y Chris </a:t>
            </a:r>
            <a:r>
              <a:rPr lang="en-US" sz="2000" dirty="0" err="1" smtClean="0">
                <a:solidFill>
                  <a:srgbClr val="1F497D"/>
                </a:solidFill>
                <a:latin typeface="Arial" pitchFamily="-84" charset="0"/>
              </a:rPr>
              <a:t>Pinkenburg</a:t>
            </a:r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 (BNL)</a:t>
            </a:r>
            <a:endParaRPr lang="en-US" sz="2000" dirty="0">
              <a:solidFill>
                <a:srgbClr val="1F497D"/>
              </a:solidFill>
              <a:latin typeface="Arial" pitchFamily="-8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53000" y="3810000"/>
            <a:ext cx="3276600" cy="43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8000"/>
                </a:solidFill>
                <a:latin typeface="Avenir Next Demi Bold"/>
                <a:cs typeface="Avenir Next Demi Bold"/>
              </a:rPr>
              <a:t>-&gt; </a:t>
            </a:r>
            <a:r>
              <a:rPr lang="en-US" sz="2200" dirty="0" smtClean="0">
                <a:solidFill>
                  <a:srgbClr val="008000"/>
                </a:solidFill>
                <a:latin typeface="Avenir Next Demi Bold"/>
                <a:cs typeface="Avenir Next Demi Bold"/>
              </a:rPr>
              <a:t>see the previous talk</a:t>
            </a:r>
            <a:endParaRPr lang="en-US" sz="2200" dirty="0">
              <a:solidFill>
                <a:srgbClr val="008000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6948734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2057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ctr" defTabSz="912853"/>
            <a:r>
              <a:rPr lang="en-US" sz="5400" b="1" i="1" u="sng" dirty="0" err="1" smtClean="0">
                <a:solidFill>
                  <a:srgbClr val="1F497D"/>
                </a:solidFill>
                <a:latin typeface="Arial" pitchFamily="-84" charset="0"/>
              </a:rPr>
              <a:t>EicRoot</a:t>
            </a:r>
            <a:endParaRPr lang="en-US" sz="5400" b="1" i="1" u="sng" dirty="0">
              <a:solidFill>
                <a:srgbClr val="1F497D"/>
              </a:solidFill>
              <a:latin typeface="Arial" pitchFamily="-8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90600" y="3124200"/>
            <a:ext cx="548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r" defTabSz="912853"/>
            <a:r>
              <a:rPr lang="en-US" sz="2000" dirty="0">
                <a:solidFill>
                  <a:srgbClr val="1F497D"/>
                </a:solidFill>
                <a:latin typeface="Arial" pitchFamily="-84" charset="0"/>
              </a:rPr>
              <a:t>b</a:t>
            </a:r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y AK (BNL)</a:t>
            </a:r>
            <a:endParaRPr lang="en-US" sz="2000" dirty="0">
              <a:solidFill>
                <a:srgbClr val="1F497D"/>
              </a:solidFill>
              <a:latin typeface="Arial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78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EicRoot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framework building blocks</a:t>
            </a:r>
          </a:p>
        </p:txBody>
      </p:sp>
      <p:sp>
        <p:nvSpPr>
          <p:cNvPr id="17" name="Right Arrow 16"/>
          <p:cNvSpPr/>
          <p:nvPr/>
        </p:nvSpPr>
        <p:spPr bwMode="auto">
          <a:xfrm rot="16200000">
            <a:off x="3886200" y="4495800"/>
            <a:ext cx="457200" cy="304800"/>
          </a:xfrm>
          <a:prstGeom prst="rightArrow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ahoma" pitchFamily="-1" charset="0"/>
            </a:endParaRPr>
          </a:p>
        </p:txBody>
      </p:sp>
      <p:sp>
        <p:nvSpPr>
          <p:cNvPr id="46096" name="Right Arrow 20"/>
          <p:cNvSpPr>
            <a:spLocks noChangeArrowheads="1"/>
          </p:cNvSpPr>
          <p:nvPr/>
        </p:nvSpPr>
        <p:spPr bwMode="auto">
          <a:xfrm rot="2227469">
            <a:off x="2857738" y="2812195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C71B">
              <a:alpha val="4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895600" y="7620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65" charset="2"/>
              <a:buChar char="n"/>
              <a:defRPr/>
            </a:pPr>
            <a:r>
              <a:rPr lang="en-US" sz="1600" kern="0" dirty="0">
                <a:solidFill>
                  <a:srgbClr val="0C5209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Interface to </a:t>
            </a:r>
            <a:r>
              <a:rPr lang="en-US" sz="1600" kern="0" dirty="0" smtClean="0">
                <a:solidFill>
                  <a:srgbClr val="0C5209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GEANT, ROOT, …</a:t>
            </a:r>
          </a:p>
        </p:txBody>
      </p:sp>
      <p:sp>
        <p:nvSpPr>
          <p:cNvPr id="26" name="AutoShape 3"/>
          <p:cNvSpPr>
            <a:spLocks/>
          </p:cNvSpPr>
          <p:nvPr/>
        </p:nvSpPr>
        <p:spPr bwMode="auto">
          <a:xfrm>
            <a:off x="3657600" y="3352800"/>
            <a:ext cx="1752600" cy="762000"/>
          </a:xfrm>
          <a:prstGeom prst="roundRect">
            <a:avLst>
              <a:gd name="adj" fmla="val 8333"/>
            </a:avLst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EicRoot</a:t>
            </a:r>
            <a:endParaRPr lang="en-US" sz="2800" dirty="0">
              <a:solidFill>
                <a:srgbClr val="FFFFFF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sp>
        <p:nvSpPr>
          <p:cNvPr id="27" name="AutoShape 3"/>
          <p:cNvSpPr>
            <a:spLocks/>
          </p:cNvSpPr>
          <p:nvPr/>
        </p:nvSpPr>
        <p:spPr bwMode="auto">
          <a:xfrm>
            <a:off x="381000" y="1524000"/>
            <a:ext cx="2286000" cy="1295400"/>
          </a:xfrm>
          <a:prstGeom prst="roundRect">
            <a:avLst>
              <a:gd name="adj" fmla="val 8333"/>
            </a:avLst>
          </a:prstGeom>
          <a:solidFill>
            <a:srgbClr val="008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PandaRoot</a:t>
            </a:r>
            <a:endParaRPr lang="en-US" sz="2800" dirty="0">
              <a:solidFill>
                <a:srgbClr val="FFFFFF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sp>
        <p:nvSpPr>
          <p:cNvPr id="28" name="AutoShape 3"/>
          <p:cNvSpPr>
            <a:spLocks/>
          </p:cNvSpPr>
          <p:nvPr/>
        </p:nvSpPr>
        <p:spPr bwMode="auto">
          <a:xfrm>
            <a:off x="6629400" y="1524000"/>
            <a:ext cx="2286000" cy="1295400"/>
          </a:xfrm>
          <a:prstGeom prst="roundRect">
            <a:avLst>
              <a:gd name="adj" fmla="val 8333"/>
            </a:avLst>
          </a:prstGeom>
          <a:solidFill>
            <a:srgbClr val="008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FopiRoot</a:t>
            </a:r>
            <a:endParaRPr lang="en-US" sz="2800" dirty="0">
              <a:solidFill>
                <a:srgbClr val="FFFFFF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sp>
        <p:nvSpPr>
          <p:cNvPr id="29" name="AutoShape 3"/>
          <p:cNvSpPr>
            <a:spLocks/>
          </p:cNvSpPr>
          <p:nvPr/>
        </p:nvSpPr>
        <p:spPr bwMode="auto">
          <a:xfrm>
            <a:off x="3429000" y="1143000"/>
            <a:ext cx="2286000" cy="1295400"/>
          </a:xfrm>
          <a:prstGeom prst="roundRect">
            <a:avLst>
              <a:gd name="adj" fmla="val 8333"/>
            </a:avLst>
          </a:prstGeom>
          <a:solidFill>
            <a:srgbClr val="008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FairBase</a:t>
            </a:r>
            <a:endParaRPr lang="en-US" sz="2800" dirty="0">
              <a:solidFill>
                <a:srgbClr val="FFFFFF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304800" y="2971800"/>
            <a:ext cx="236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65" charset="2"/>
              <a:buChar char="n"/>
              <a:defRPr/>
            </a:pPr>
            <a:r>
              <a:rPr lang="en-US" sz="1600" kern="0" dirty="0" smtClean="0">
                <a:solidFill>
                  <a:srgbClr val="0C5209"/>
                </a:solidFill>
                <a:ea typeface="ＭＳ Ｐゴシック" pitchFamily="-65" charset="-128"/>
                <a:cs typeface="ＭＳ Ｐゴシック" pitchFamily="-65" charset="-128"/>
              </a:rPr>
              <a:t>“Ideal” track finder, </a:t>
            </a:r>
            <a:r>
              <a:rPr lang="en-US" sz="1600" kern="0" dirty="0" smtClean="0">
                <a:solidFill>
                  <a:srgbClr val="0C5209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65" charset="2"/>
              <a:buChar char="n"/>
              <a:defRPr/>
            </a:pPr>
            <a:r>
              <a:rPr lang="en-US" sz="1600" kern="0" dirty="0" smtClean="0">
                <a:solidFill>
                  <a:srgbClr val="0C5209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Interface </a:t>
            </a:r>
            <a:r>
              <a:rPr lang="en-US" sz="1600" kern="0" dirty="0">
                <a:solidFill>
                  <a:srgbClr val="0C5209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to </a:t>
            </a:r>
            <a:r>
              <a:rPr lang="en-US" sz="1600" kern="0" dirty="0" err="1" smtClean="0">
                <a:solidFill>
                  <a:srgbClr val="0C5209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GenFit</a:t>
            </a:r>
            <a:endParaRPr lang="en-US" sz="1600" kern="0" dirty="0" smtClean="0">
              <a:solidFill>
                <a:srgbClr val="0C5209"/>
              </a:solidFill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65" charset="2"/>
              <a:buChar char="n"/>
              <a:defRPr/>
            </a:pPr>
            <a:r>
              <a:rPr lang="en-US" sz="1600" kern="0" dirty="0" smtClean="0">
                <a:solidFill>
                  <a:srgbClr val="0C5209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…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6629400" y="2895600"/>
            <a:ext cx="2362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65" charset="2"/>
              <a:buChar char="n"/>
              <a:defRPr/>
            </a:pPr>
            <a:r>
              <a:rPr lang="en-US" sz="1600" kern="0" dirty="0" smtClean="0">
                <a:solidFill>
                  <a:srgbClr val="0C5209"/>
                </a:solidFill>
                <a:ea typeface="ＭＳ Ｐゴシック" pitchFamily="-65" charset="-128"/>
                <a:cs typeface="ＭＳ Ｐゴシック" pitchFamily="-65" charset="-128"/>
              </a:rPr>
              <a:t>TPC R&amp;D stuff, …</a:t>
            </a:r>
            <a:r>
              <a:rPr lang="en-US" sz="1600" kern="0" dirty="0" smtClean="0">
                <a:solidFill>
                  <a:srgbClr val="0C5209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</p:txBody>
      </p:sp>
      <p:sp>
        <p:nvSpPr>
          <p:cNvPr id="33" name="Right Arrow 20"/>
          <p:cNvSpPr>
            <a:spLocks noChangeArrowheads="1"/>
          </p:cNvSpPr>
          <p:nvPr/>
        </p:nvSpPr>
        <p:spPr bwMode="auto">
          <a:xfrm rot="5400000">
            <a:off x="4267200" y="26670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C71B">
              <a:alpha val="4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ight Arrow 20"/>
          <p:cNvSpPr>
            <a:spLocks noChangeArrowheads="1"/>
          </p:cNvSpPr>
          <p:nvPr/>
        </p:nvSpPr>
        <p:spPr bwMode="auto">
          <a:xfrm rot="8437242">
            <a:off x="5905737" y="2812195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C71B">
              <a:alpha val="4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AutoShape 3"/>
          <p:cNvSpPr>
            <a:spLocks/>
          </p:cNvSpPr>
          <p:nvPr/>
        </p:nvSpPr>
        <p:spPr bwMode="auto">
          <a:xfrm>
            <a:off x="685800" y="4191000"/>
            <a:ext cx="1752600" cy="685800"/>
          </a:xfrm>
          <a:prstGeom prst="roundRect">
            <a:avLst>
              <a:gd name="adj" fmla="val 8333"/>
            </a:avLst>
          </a:prstGeom>
          <a:solidFill>
            <a:schemeClr val="tx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eic</a:t>
            </a:r>
            <a:r>
              <a:rPr lang="en-US" sz="2800" dirty="0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-smear</a:t>
            </a:r>
            <a:endParaRPr lang="en-US" sz="2800" dirty="0">
              <a:solidFill>
                <a:srgbClr val="FFFFFF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sp>
        <p:nvSpPr>
          <p:cNvPr id="36" name="Right Arrow 20"/>
          <p:cNvSpPr>
            <a:spLocks noChangeArrowheads="1"/>
          </p:cNvSpPr>
          <p:nvPr/>
        </p:nvSpPr>
        <p:spPr bwMode="auto">
          <a:xfrm rot="9600000">
            <a:off x="2781537" y="1897795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C71B">
              <a:alpha val="4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ight Arrow 20"/>
          <p:cNvSpPr>
            <a:spLocks noChangeArrowheads="1"/>
          </p:cNvSpPr>
          <p:nvPr/>
        </p:nvSpPr>
        <p:spPr bwMode="auto">
          <a:xfrm rot="1200000">
            <a:off x="5981937" y="1897795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C71B">
              <a:alpha val="4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152400" y="5029200"/>
            <a:ext cx="297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65" charset="2"/>
              <a:buChar char="n"/>
              <a:defRPr/>
            </a:pPr>
            <a:r>
              <a:rPr lang="en-US" sz="1600" kern="0" dirty="0" smtClean="0">
                <a:ea typeface="ＭＳ Ｐゴシック" pitchFamily="-65" charset="-128"/>
                <a:cs typeface="ＭＳ Ｐゴシック" pitchFamily="-65" charset="-128"/>
              </a:rPr>
              <a:t>MC generated </a:t>
            </a:r>
            <a:r>
              <a:rPr lang="en-US" sz="1600" kern="0" dirty="0" err="1" smtClean="0">
                <a:ea typeface="ＭＳ Ｐゴシック" pitchFamily="-65" charset="-128"/>
                <a:cs typeface="ＭＳ Ｐゴシック" pitchFamily="-65" charset="-128"/>
              </a:rPr>
              <a:t>evts</a:t>
            </a:r>
            <a:r>
              <a:rPr lang="en-US" sz="1600" kern="0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600" kern="0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 import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65" charset="2"/>
              <a:buChar char="n"/>
              <a:defRPr/>
            </a:pPr>
            <a:r>
              <a:rPr lang="en-US" sz="1600" kern="0" dirty="0" smtClean="0">
                <a:ea typeface="ＭＳ Ｐゴシック" pitchFamily="-65" charset="-128"/>
                <a:cs typeface="ＭＳ Ｐゴシック" pitchFamily="-65" charset="-128"/>
              </a:rPr>
              <a:t>Fast smearing codes</a:t>
            </a:r>
            <a:endParaRPr lang="en-US" sz="1600" kern="0" dirty="0" smtClean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1" name="AutoShape 3"/>
          <p:cNvSpPr>
            <a:spLocks/>
          </p:cNvSpPr>
          <p:nvPr/>
        </p:nvSpPr>
        <p:spPr bwMode="auto">
          <a:xfrm>
            <a:off x="2895600" y="5334000"/>
            <a:ext cx="1600200" cy="685800"/>
          </a:xfrm>
          <a:prstGeom prst="roundRect">
            <a:avLst>
              <a:gd name="adj" fmla="val 8333"/>
            </a:avLst>
          </a:prstGeom>
          <a:solidFill>
            <a:schemeClr val="tx1">
              <a:lumMod val="20000"/>
              <a:lumOff val="80000"/>
            </a:schemeClr>
          </a:solidFill>
          <a:ln w="2540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solenoid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modeling</a:t>
            </a:r>
            <a:endParaRPr lang="en-US" sz="2000" dirty="0">
              <a:solidFill>
                <a:srgbClr val="FFFFFF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16200000">
            <a:off x="4724400" y="4495800"/>
            <a:ext cx="457200" cy="304800"/>
          </a:xfrm>
          <a:prstGeom prst="rightArrow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ahoma" pitchFamily="-1" charset="0"/>
            </a:endParaRPr>
          </a:p>
        </p:txBody>
      </p:sp>
      <p:sp>
        <p:nvSpPr>
          <p:cNvPr id="23" name="AutoShape 3"/>
          <p:cNvSpPr>
            <a:spLocks/>
          </p:cNvSpPr>
          <p:nvPr/>
        </p:nvSpPr>
        <p:spPr bwMode="auto">
          <a:xfrm>
            <a:off x="6629400" y="3657600"/>
            <a:ext cx="2286000" cy="1295400"/>
          </a:xfrm>
          <a:prstGeom prst="roundRect">
            <a:avLst>
              <a:gd name="adj" fmla="val 8333"/>
            </a:avLst>
          </a:prstGeom>
          <a:solidFill>
            <a:srgbClr val="008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CbmRoot</a:t>
            </a:r>
            <a:endParaRPr lang="en-US" sz="2800" dirty="0">
              <a:solidFill>
                <a:srgbClr val="FFFFFF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858000" y="50292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65" charset="2"/>
              <a:buChar char="n"/>
              <a:defRPr/>
            </a:pPr>
            <a:r>
              <a:rPr lang="en-US" sz="1600" kern="0" dirty="0" smtClean="0">
                <a:solidFill>
                  <a:srgbClr val="0C5209"/>
                </a:solidFill>
                <a:ea typeface="ＭＳ Ｐゴシック" pitchFamily="-65" charset="-128"/>
                <a:cs typeface="ＭＳ Ｐゴシック" pitchFamily="-65" charset="-128"/>
              </a:rPr>
              <a:t>RICH stuff</a:t>
            </a:r>
            <a:r>
              <a:rPr lang="en-US" sz="1600" kern="0" dirty="0" smtClean="0">
                <a:solidFill>
                  <a:srgbClr val="0C5209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</p:txBody>
      </p:sp>
      <p:sp>
        <p:nvSpPr>
          <p:cNvPr id="31" name="AutoShape 3"/>
          <p:cNvSpPr>
            <a:spLocks/>
          </p:cNvSpPr>
          <p:nvPr/>
        </p:nvSpPr>
        <p:spPr bwMode="auto">
          <a:xfrm>
            <a:off x="4648200" y="5334000"/>
            <a:ext cx="1600200" cy="685800"/>
          </a:xfrm>
          <a:prstGeom prst="roundRect">
            <a:avLst>
              <a:gd name="adj" fmla="val 8333"/>
            </a:avLst>
          </a:prstGeom>
          <a:solidFill>
            <a:schemeClr val="tx1">
              <a:lumMod val="20000"/>
              <a:lumOff val="80000"/>
            </a:schemeClr>
          </a:solidFill>
          <a:ln w="2540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IR design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configuration</a:t>
            </a:r>
            <a:endParaRPr lang="en-US" sz="2000" dirty="0">
              <a:solidFill>
                <a:srgbClr val="FFFFFF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9943185">
            <a:off x="2895600" y="4038600"/>
            <a:ext cx="457200" cy="304800"/>
          </a:xfrm>
          <a:prstGeom prst="rightArrow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ahoma" pitchFamily="-1" charset="0"/>
            </a:endParaRPr>
          </a:p>
        </p:txBody>
      </p:sp>
      <p:sp>
        <p:nvSpPr>
          <p:cNvPr id="43" name="Right Arrow 20"/>
          <p:cNvSpPr>
            <a:spLocks noChangeArrowheads="1"/>
          </p:cNvSpPr>
          <p:nvPr/>
        </p:nvSpPr>
        <p:spPr bwMode="auto">
          <a:xfrm rot="12333927">
            <a:off x="5981938" y="3802794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C71B">
              <a:alpha val="4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477000" y="1295400"/>
            <a:ext cx="2590800" cy="4114800"/>
          </a:xfrm>
          <a:prstGeom prst="rect">
            <a:avLst/>
          </a:prstGeom>
          <a:noFill/>
          <a:ln>
            <a:solidFill>
              <a:srgbClr val="CC33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743200" y="6248400"/>
            <a:ext cx="617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Avenir Next Demi Bold"/>
                <a:cs typeface="Avenir Next Demi Bold"/>
              </a:rPr>
              <a:t>-&gt; </a:t>
            </a:r>
            <a:r>
              <a:rPr lang="en-US" sz="2000" dirty="0" smtClean="0">
                <a:solidFill>
                  <a:srgbClr val="008000"/>
                </a:solidFill>
                <a:latin typeface="Avenir Next Demi Bold"/>
                <a:cs typeface="Avenir Next Demi Bold"/>
              </a:rPr>
              <a:t>basically a yet another </a:t>
            </a:r>
            <a:r>
              <a:rPr lang="en-US" sz="2000" dirty="0" err="1" smtClean="0">
                <a:solidFill>
                  <a:srgbClr val="008000"/>
                </a:solidFill>
                <a:latin typeface="Avenir Next Demi Bold"/>
                <a:cs typeface="Avenir Next Demi Bold"/>
              </a:rPr>
              <a:t>FairRoot</a:t>
            </a:r>
            <a:r>
              <a:rPr lang="en-US" sz="2000" dirty="0" smtClean="0">
                <a:solidFill>
                  <a:srgbClr val="008000"/>
                </a:solidFill>
                <a:latin typeface="Avenir Next Demi Bold"/>
                <a:cs typeface="Avenir Next Demi Bold"/>
              </a:rPr>
              <a:t> software clone</a:t>
            </a:r>
            <a:endParaRPr lang="en-US" sz="2000" dirty="0">
              <a:solidFill>
                <a:srgbClr val="008000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574152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93038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End user view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276600"/>
            <a:ext cx="1447800" cy="381000"/>
          </a:xfrm>
        </p:spPr>
        <p:txBody>
          <a:bodyPr/>
          <a:lstStyle/>
          <a:p>
            <a:pPr eaLnBrk="1" hangingPunct="1">
              <a:buFont typeface="Wingdings" pitchFamily="-84" charset="2"/>
              <a:buNone/>
            </a:pPr>
            <a:r>
              <a:rPr lang="en-US" sz="160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-&gt; MC points</a:t>
            </a:r>
            <a:r>
              <a:rPr lang="ru-RU" sz="160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en-US" sz="1600" smtClean="0">
              <a:solidFill>
                <a:schemeClr val="tx2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188741" y="2819400"/>
            <a:ext cx="1467193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simulation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4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No executable (steering through ROOT macro scripts)</a:t>
            </a:r>
          </a:p>
        </p:txBody>
      </p:sp>
      <p:sp>
        <p:nvSpPr>
          <p:cNvPr id="48136" name="Text Box 4"/>
          <p:cNvSpPr txBox="1">
            <a:spLocks noChangeArrowheads="1"/>
          </p:cNvSpPr>
          <p:nvPr/>
        </p:nvSpPr>
        <p:spPr bwMode="auto">
          <a:xfrm>
            <a:off x="2337699" y="2819400"/>
            <a:ext cx="1538076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digitization</a:t>
            </a:r>
          </a:p>
        </p:txBody>
      </p:sp>
      <p:sp>
        <p:nvSpPr>
          <p:cNvPr id="48137" name="Text Box 4"/>
          <p:cNvSpPr txBox="1">
            <a:spLocks noChangeArrowheads="1"/>
          </p:cNvSpPr>
          <p:nvPr/>
        </p:nvSpPr>
        <p:spPr bwMode="auto">
          <a:xfrm>
            <a:off x="7086600" y="2819400"/>
            <a:ext cx="1954381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PID; assembly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8138" name="Text Box 4"/>
          <p:cNvSpPr txBox="1">
            <a:spLocks noChangeArrowheads="1"/>
          </p:cNvSpPr>
          <p:nvPr/>
        </p:nvSpPr>
        <p:spPr bwMode="auto">
          <a:xfrm>
            <a:off x="4536741" y="2819400"/>
            <a:ext cx="1980280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reconstruction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1752600" y="2895600"/>
            <a:ext cx="457200" cy="304800"/>
          </a:xfrm>
          <a:prstGeom prst="rightArrow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ahoma" pitchFamily="-1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>
            <a:off x="3962400" y="2895600"/>
            <a:ext cx="457200" cy="304800"/>
          </a:xfrm>
          <a:prstGeom prst="rightArrow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ahoma" pitchFamily="-1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6629400" y="2895600"/>
            <a:ext cx="381000" cy="304800"/>
          </a:xfrm>
          <a:prstGeom prst="rightArrow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ahoma" pitchFamily="-1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286000" y="3276600"/>
            <a:ext cx="114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" charset="2"/>
              <a:buNone/>
              <a:defRPr/>
            </a:pPr>
            <a:r>
              <a:rPr lang="en-US" sz="1600" kern="0" dirty="0">
                <a:solidFill>
                  <a:srgbClr val="1F497D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-&gt; Hits</a:t>
            </a:r>
            <a:r>
              <a:rPr lang="ru-RU" sz="1600" kern="0" dirty="0">
                <a:solidFill>
                  <a:srgbClr val="1F497D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 </a:t>
            </a:r>
            <a:endParaRPr lang="en-US" sz="1600" kern="0" dirty="0">
              <a:solidFill>
                <a:srgbClr val="1F497D"/>
              </a:solidFill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4495800" y="32766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" charset="2"/>
              <a:buNone/>
              <a:defRPr/>
            </a:pPr>
            <a:r>
              <a:rPr lang="en-US" sz="1600" kern="0" dirty="0">
                <a:solidFill>
                  <a:srgbClr val="1F497D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-&gt; </a:t>
            </a:r>
            <a:r>
              <a:rPr lang="en-US" sz="1600" kern="0" dirty="0" smtClean="0">
                <a:solidFill>
                  <a:srgbClr val="1F497D"/>
                </a:solidFill>
                <a:ea typeface="ＭＳ Ｐゴシック" pitchFamily="-1" charset="-128"/>
                <a:cs typeface="ＭＳ Ｐゴシック" pitchFamily="-1" charset="-128"/>
              </a:rPr>
              <a:t>T</a:t>
            </a:r>
            <a:r>
              <a:rPr lang="en-US" sz="1600" kern="0" dirty="0" smtClean="0">
                <a:solidFill>
                  <a:srgbClr val="1F497D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racks, clusters</a:t>
            </a:r>
            <a:r>
              <a:rPr lang="ru-RU" sz="1600" kern="0" dirty="0" smtClean="0">
                <a:solidFill>
                  <a:srgbClr val="1F497D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 </a:t>
            </a:r>
            <a:endParaRPr lang="en-US" sz="1600" kern="0" dirty="0">
              <a:solidFill>
                <a:srgbClr val="1F497D"/>
              </a:solidFill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7162800" y="3276600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1" charset="2"/>
              <a:buNone/>
              <a:defRPr/>
            </a:pPr>
            <a:r>
              <a:rPr lang="en-US" sz="1600" kern="0" dirty="0" smtClean="0">
                <a:solidFill>
                  <a:srgbClr val="1F497D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-</a:t>
            </a:r>
            <a:r>
              <a:rPr lang="en-US" sz="1600" kern="0" dirty="0">
                <a:solidFill>
                  <a:srgbClr val="1F497D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&gt; </a:t>
            </a:r>
            <a:r>
              <a:rPr lang="en-US" sz="1600" kern="0" dirty="0" smtClean="0">
                <a:solidFill>
                  <a:srgbClr val="1F497D"/>
                </a:solidFill>
                <a:ea typeface="ＭＳ Ｐゴシック" pitchFamily="-1" charset="-128"/>
                <a:cs typeface="ＭＳ Ｐゴシック" pitchFamily="-1" charset="-128"/>
              </a:rPr>
              <a:t>Events</a:t>
            </a:r>
            <a:r>
              <a:rPr lang="ru-RU" sz="1600" kern="0" dirty="0" smtClean="0">
                <a:solidFill>
                  <a:srgbClr val="1F497D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 </a:t>
            </a:r>
            <a:endParaRPr lang="en-US" sz="1600" kern="0" dirty="0">
              <a:solidFill>
                <a:srgbClr val="1F497D"/>
              </a:solidFill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685800" y="4191000"/>
            <a:ext cx="792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4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ROOT files for analysis available after each step </a:t>
            </a:r>
            <a:r>
              <a:rPr lang="ru-RU" sz="24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en-US" sz="2400" dirty="0">
              <a:solidFill>
                <a:schemeClr val="tx2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4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C++ class structure is well defined at each I/O stage </a:t>
            </a:r>
          </a:p>
        </p:txBody>
      </p:sp>
    </p:spTree>
    <p:extLst>
      <p:ext uri="{BB962C8B-B14F-4D97-AF65-F5344CB8AC3E}">
        <p14:creationId xmlns:p14="http://schemas.microsoft.com/office/powerpoint/2010/main" val="1961443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4488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Example case studies </a:t>
            </a:r>
          </a:p>
        </p:txBody>
      </p:sp>
      <p:pic>
        <p:nvPicPr>
          <p:cNvPr id="5" name="Picture 4" descr="dp-vs-eta-7p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" y="914400"/>
            <a:ext cx="4185356" cy="2480211"/>
          </a:xfrm>
          <a:prstGeom prst="rect">
            <a:avLst/>
          </a:prstGeom>
        </p:spPr>
      </p:pic>
      <p:pic>
        <p:nvPicPr>
          <p:cNvPr id="9" name="Picture 8" descr="beast-neutron-flu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800"/>
            <a:ext cx="4419600" cy="299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8488" y="1752600"/>
            <a:ext cx="1955684" cy="58477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Tracker momentum </a:t>
            </a:r>
          </a:p>
          <a:p>
            <a:pPr algn="ctr"/>
            <a:r>
              <a:rPr lang="en-US" sz="1600" dirty="0" smtClean="0"/>
              <a:t>resolution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76338" y="4419600"/>
            <a:ext cx="163328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Neutron </a:t>
            </a:r>
            <a:r>
              <a:rPr lang="en-US" sz="1600" dirty="0" err="1" smtClean="0">
                <a:solidFill>
                  <a:schemeClr val="bg1"/>
                </a:solidFill>
              </a:rPr>
              <a:t>fluence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76800" y="4267200"/>
            <a:ext cx="4133850" cy="2438400"/>
            <a:chOff x="228600" y="2590803"/>
            <a:chExt cx="3600451" cy="2133602"/>
          </a:xfrm>
        </p:grpSpPr>
        <p:pic>
          <p:nvPicPr>
            <p:cNvPr id="11" name="Picture 10" descr="pt-100x10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590803"/>
              <a:ext cx="3600451" cy="21336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112B475-E5EF-E243-838F-5382B155B73B}"/>
                </a:ext>
              </a:extLst>
            </p:cNvPr>
            <p:cNvSpPr txBox="1"/>
            <p:nvPr/>
          </p:nvSpPr>
          <p:spPr>
            <a:xfrm flipH="1">
              <a:off x="914400" y="3886204"/>
              <a:ext cx="5802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0000FF"/>
                  </a:solidFill>
                  <a:latin typeface="+mj-lt"/>
                </a:rPr>
                <a:t>RP</a:t>
              </a:r>
              <a:endParaRPr lang="en-US" sz="1600" b="1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112B475-E5EF-E243-838F-5382B155B73B}"/>
                </a:ext>
              </a:extLst>
            </p:cNvPr>
            <p:cNvSpPr txBox="1"/>
            <p:nvPr/>
          </p:nvSpPr>
          <p:spPr>
            <a:xfrm flipH="1">
              <a:off x="2286000" y="3886203"/>
              <a:ext cx="5802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FF0000"/>
                  </a:solidFill>
                  <a:latin typeface="+mj-lt"/>
                </a:rPr>
                <a:t>B0</a:t>
              </a:r>
              <a:endParaRPr lang="en-US" sz="1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57401" y="2895602"/>
              <a:ext cx="1441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 smtClean="0">
                  <a:latin typeface="+mj-lt"/>
                </a:rPr>
                <a:t>100 x 10 </a:t>
              </a:r>
              <a:r>
                <a:rPr lang="en-US" sz="1600" dirty="0" err="1" smtClean="0">
                  <a:latin typeface="+mj-lt"/>
                </a:rPr>
                <a:t>GeV</a:t>
              </a:r>
              <a:endParaRPr lang="en-US" sz="1600" dirty="0" smtClean="0">
                <a:latin typeface="+mj-lt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752600" y="3657602"/>
              <a:ext cx="0" cy="54602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600200" y="3352800"/>
              <a:ext cx="15065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+mj-lt"/>
                  <a:cs typeface="Symbol" charset="2"/>
                </a:rPr>
                <a:t>f</a:t>
              </a:r>
              <a:r>
                <a:rPr lang="en-US" sz="1200" dirty="0" smtClean="0">
                  <a:latin typeface="+mj-lt"/>
                  <a:cs typeface="Symbol" charset="2"/>
                </a:rPr>
                <a:t>irst quad aperture &amp; beam pipe</a:t>
              </a:r>
              <a:endParaRPr lang="en-US" sz="1200" dirty="0" smtClean="0">
                <a:latin typeface="+mj-lt"/>
              </a:endParaRPr>
            </a:p>
          </p:txBody>
        </p:sp>
      </p:grpSp>
      <p:pic>
        <p:nvPicPr>
          <p:cNvPr id="7" name="Picture 6" descr="smearing-no-bremsstrahlung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2" r="32967"/>
          <a:stretch/>
        </p:blipFill>
        <p:spPr>
          <a:xfrm>
            <a:off x="2667000" y="2514600"/>
            <a:ext cx="3352800" cy="27073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62400" y="3352800"/>
            <a:ext cx="1473380" cy="584776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DIS electron </a:t>
            </a:r>
          </a:p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reconstruction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105400" y="838200"/>
            <a:ext cx="3857625" cy="2466558"/>
            <a:chOff x="339328" y="1071563"/>
            <a:chExt cx="3857625" cy="2466558"/>
          </a:xfrm>
        </p:grpSpPr>
        <p:pic>
          <p:nvPicPr>
            <p:cNvPr id="18" name="Picture 17" descr="fhac-vs-fems-response.gif"/>
            <p:cNvPicPr>
              <a:picLocks noChangeAspect="1"/>
            </p:cNvPicPr>
            <p:nvPr/>
          </p:nvPicPr>
          <p:blipFill>
            <a:blip r:embed="rId7"/>
            <a:srcRect l="2069" t="9153" r="2069" b="1525"/>
            <a:stretch>
              <a:fillRect/>
            </a:stretch>
          </p:blipFill>
          <p:spPr>
            <a:xfrm>
              <a:off x="339328" y="1071563"/>
              <a:ext cx="3857625" cy="246655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42607" y="1232297"/>
              <a:ext cx="2878864" cy="326530"/>
            </a:xfrm>
            <a:prstGeom prst="rect">
              <a:avLst/>
            </a:prstGeom>
            <a:noFill/>
          </p:spPr>
          <p:txBody>
            <a:bodyPr wrap="none" lIns="64291" tIns="32146" rIns="64291" bIns="32146" rtlCol="0">
              <a:spAutoFit/>
            </a:bodyPr>
            <a:lstStyle/>
            <a:p>
              <a:r>
                <a:rPr lang="en-US" sz="1700" u="sng" dirty="0" smtClean="0">
                  <a:solidFill>
                    <a:srgbClr val="008000"/>
                  </a:solidFill>
                  <a:latin typeface="Chalkboard"/>
                  <a:cs typeface="Chalkboard"/>
                </a:rPr>
                <a:t>12 </a:t>
              </a:r>
              <a:r>
                <a:rPr lang="en-US" sz="1700" u="sng" dirty="0" err="1" smtClean="0">
                  <a:solidFill>
                    <a:srgbClr val="008000"/>
                  </a:solidFill>
                  <a:latin typeface="Chalkboard"/>
                  <a:cs typeface="Chalkboard"/>
                </a:rPr>
                <a:t>GeV</a:t>
              </a:r>
              <a:r>
                <a:rPr lang="en-US" sz="1700" u="sng" dirty="0" smtClean="0">
                  <a:solidFill>
                    <a:srgbClr val="008000"/>
                  </a:solidFill>
                  <a:latin typeface="Chalkboard"/>
                  <a:cs typeface="Chalkboard"/>
                </a:rPr>
                <a:t> </a:t>
              </a:r>
              <a:r>
                <a:rPr lang="en-US" sz="1700" u="sng" dirty="0" err="1" smtClean="0">
                  <a:solidFill>
                    <a:srgbClr val="008000"/>
                  </a:solidFill>
                  <a:latin typeface="Chalkboard"/>
                  <a:cs typeface="Chalkboard"/>
                </a:rPr>
                <a:t>pions</a:t>
              </a:r>
              <a:r>
                <a:rPr lang="en-US" sz="1700" u="sng" dirty="0" smtClean="0">
                  <a:solidFill>
                    <a:srgbClr val="008000"/>
                  </a:solidFill>
                  <a:latin typeface="Chalkboard"/>
                  <a:cs typeface="Chalkboard"/>
                </a:rPr>
                <a:t>: </a:t>
              </a:r>
              <a:r>
                <a:rPr lang="en-US" sz="1700" u="sng" dirty="0" err="1" smtClean="0">
                  <a:solidFill>
                    <a:srgbClr val="008000"/>
                  </a:solidFill>
                  <a:latin typeface="Chalkboard"/>
                  <a:cs typeface="Chalkboard"/>
                </a:rPr>
                <a:t>Hcal</a:t>
              </a:r>
              <a:r>
                <a:rPr lang="en-US" sz="1700" u="sng" dirty="0" smtClean="0">
                  <a:solidFill>
                    <a:srgbClr val="008000"/>
                  </a:solidFill>
                  <a:latin typeface="Chalkboard"/>
                  <a:cs typeface="Chalkboard"/>
                </a:rPr>
                <a:t> vs </a:t>
              </a:r>
              <a:r>
                <a:rPr lang="en-US" sz="1700" u="sng" dirty="0" err="1" smtClean="0">
                  <a:solidFill>
                    <a:srgbClr val="008000"/>
                  </a:solidFill>
                  <a:latin typeface="Chalkboard"/>
                  <a:cs typeface="Chalkboard"/>
                </a:rPr>
                <a:t>EmCal</a:t>
              </a:r>
              <a:endParaRPr lang="en-US" sz="1700" u="sng" dirty="0">
                <a:solidFill>
                  <a:srgbClr val="008000"/>
                </a:solidFill>
                <a:latin typeface="Chalkboard"/>
                <a:cs typeface="Chalkboar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96698" y="2196704"/>
              <a:ext cx="1245528" cy="326530"/>
            </a:xfrm>
            <a:prstGeom prst="rect">
              <a:avLst/>
            </a:prstGeom>
            <a:noFill/>
          </p:spPr>
          <p:txBody>
            <a:bodyPr wrap="none" lIns="64291" tIns="32146" rIns="64291" bIns="32146" rtlCol="0">
              <a:spAutoFit/>
            </a:bodyPr>
            <a:lstStyle/>
            <a:p>
              <a:r>
                <a:rPr lang="en-US" sz="1700" dirty="0" smtClean="0">
                  <a:latin typeface="Chalkboard"/>
                  <a:cs typeface="Chalkboard"/>
                </a:rPr>
                <a:t>slope ~</a:t>
              </a:r>
              <a:r>
                <a:rPr lang="en-US" sz="1700" dirty="0" smtClean="0">
                  <a:solidFill>
                    <a:srgbClr val="FF00FF"/>
                  </a:solidFill>
                  <a:latin typeface="Chalkboard"/>
                  <a:cs typeface="Chalkboard"/>
                </a:rPr>
                <a:t>1.20</a:t>
              </a:r>
              <a:endParaRPr lang="en-US" sz="1700" dirty="0">
                <a:solidFill>
                  <a:srgbClr val="FF00FF"/>
                </a:solidFill>
                <a:latin typeface="Chalkboard"/>
                <a:cs typeface="Chalkboard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rot="10800000" flipV="1">
              <a:off x="1410890" y="2411015"/>
              <a:ext cx="1071563" cy="267891"/>
            </a:xfrm>
            <a:prstGeom prst="straightConnector1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767953" y="2196703"/>
              <a:ext cx="1178719" cy="1017984"/>
            </a:xfrm>
            <a:prstGeom prst="line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4" name="TextBox 23"/>
          <p:cNvSpPr txBox="1"/>
          <p:nvPr/>
        </p:nvSpPr>
        <p:spPr>
          <a:xfrm>
            <a:off x="6781800" y="4114800"/>
            <a:ext cx="2184256" cy="3231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Roman Pot acceptance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28609" y="1447800"/>
            <a:ext cx="2878932" cy="3231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Calorimeter design optimization</a:t>
            </a:r>
          </a:p>
        </p:txBody>
      </p:sp>
    </p:spTree>
    <p:extLst>
      <p:ext uri="{BB962C8B-B14F-4D97-AF65-F5344CB8AC3E}">
        <p14:creationId xmlns:p14="http://schemas.microsoft.com/office/powerpoint/2010/main" val="4182618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en-US" b="0" dirty="0" smtClean="0">
                <a:ea typeface="ＭＳ Ｐゴシック" pitchFamily="-84" charset="-128"/>
                <a:cs typeface="Arial Narrow"/>
              </a:rPr>
              <a:t>EIC timelines</a:t>
            </a:r>
            <a:endParaRPr lang="en-US" b="0" dirty="0" smtClean="0">
              <a:ea typeface="ＭＳ Ｐゴシック" pitchFamily="-84" charset="-128"/>
              <a:cs typeface="Arial Narrow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762000"/>
            <a:ext cx="8991600" cy="6019800"/>
            <a:chOff x="152400" y="762000"/>
            <a:chExt cx="8991600" cy="6019800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152400" y="1024467"/>
              <a:ext cx="8991600" cy="5528733"/>
            </a:xfrm>
            <a:prstGeom prst="rect">
              <a:avLst/>
            </a:prstGeom>
          </p:spPr>
          <p:txBody>
            <a:bodyPr vert="horz" lIns="91283" tIns="45642" rIns="91283" bIns="45642" rtlCol="0">
              <a:normAutofit/>
            </a:bodyPr>
            <a:lstStyle/>
            <a:p>
              <a:pPr marL="342328" lvl="0" indent="-342328">
                <a:spcBef>
                  <a:spcPct val="20000"/>
                </a:spcBef>
                <a:buClr>
                  <a:srgbClr val="80057A"/>
                </a:buClr>
                <a:buSzPct val="100000"/>
                <a:buFont typeface="Wingdings" charset="2"/>
                <a:buChar char="§"/>
                <a:defRPr/>
              </a:pPr>
              <a:endParaRPr lang="en-US" sz="32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endParaRPr>
            </a:p>
            <a:p>
              <a:pPr marL="342328" lvl="0" indent="-342328">
                <a:spcBef>
                  <a:spcPct val="20000"/>
                </a:spcBef>
                <a:buClr>
                  <a:srgbClr val="80057A"/>
                </a:buClr>
                <a:buSzPct val="100000"/>
                <a:buFont typeface="Wingdings" charset="2"/>
                <a:buChar char="§"/>
                <a:defRPr/>
              </a:pPr>
              <a:endParaRPr lang="en-US" sz="26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1800" y="762000"/>
              <a:ext cx="2159313" cy="278753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1800" y="3717544"/>
              <a:ext cx="2213253" cy="2981367"/>
            </a:xfrm>
            <a:prstGeom prst="rect">
              <a:avLst/>
            </a:prstGeom>
          </p:spPr>
        </p:pic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152400" y="1066800"/>
              <a:ext cx="6553200" cy="5715000"/>
            </a:xfrm>
            <a:prstGeom prst="rect">
              <a:avLst/>
            </a:prstGeom>
          </p:spPr>
          <p:txBody>
            <a:bodyPr vert="horz" lIns="91283" tIns="45642" rIns="91283" bIns="45642" rtlCol="0">
              <a:normAutofit/>
            </a:bodyPr>
            <a:lstStyle/>
            <a:p>
              <a:pPr marL="457200" lvl="0" indent="-457200">
                <a:spcBef>
                  <a:spcPct val="20000"/>
                </a:spcBef>
                <a:buClr>
                  <a:srgbClr val="FF0000"/>
                </a:buClr>
                <a:buSzPct val="120000"/>
                <a:buFont typeface="Arial"/>
                <a:buChar char="•"/>
                <a:defRPr/>
              </a:pPr>
              <a:r>
                <a:rPr lang="en-US" sz="2500" b="1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2015 NSAC (NP) Long-Range Plan: </a:t>
              </a:r>
            </a:p>
            <a:p>
              <a:pPr marL="613220" lvl="0" indent="-342900">
                <a:spcBef>
                  <a:spcPct val="20000"/>
                </a:spcBef>
                <a:buClr>
                  <a:schemeClr val="accent6"/>
                </a:buClr>
                <a:buSzPct val="100000"/>
                <a:buFont typeface="Lucida Grande"/>
                <a:buChar char="‣"/>
                <a:defRPr/>
              </a:pPr>
              <a:r>
                <a:rPr lang="en-US" sz="24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“We recommend a high-energy high-luminosity polarized EIC as the highest priority for new facility construction.” </a:t>
              </a:r>
            </a:p>
            <a:p>
              <a:pPr marL="612648" lvl="0" indent="-342328">
                <a:spcBef>
                  <a:spcPct val="20000"/>
                </a:spcBef>
                <a:buClr>
                  <a:srgbClr val="80057A"/>
                </a:buClr>
                <a:buSzPct val="100000"/>
                <a:buFont typeface="Wingdings" charset="2"/>
                <a:buChar char="§"/>
                <a:defRPr/>
              </a:pPr>
              <a:endParaRPr lang="en-US" sz="2000" dirty="0" smtClean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endParaRPr>
            </a:p>
            <a:p>
              <a:pPr marL="457200" lvl="0" indent="-457200">
                <a:spcBef>
                  <a:spcPct val="20000"/>
                </a:spcBef>
                <a:buClr>
                  <a:srgbClr val="FF0000"/>
                </a:buClr>
                <a:buSzPct val="120000"/>
                <a:buFont typeface="Arial"/>
                <a:buChar char="•"/>
                <a:defRPr/>
              </a:pPr>
              <a:r>
                <a:rPr lang="en-US" sz="2500" b="1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2018 NAS review:</a:t>
              </a:r>
            </a:p>
            <a:p>
              <a:pPr marL="613220" lvl="0" indent="-342900">
                <a:spcBef>
                  <a:spcPct val="20000"/>
                </a:spcBef>
                <a:buClr>
                  <a:schemeClr val="accent6"/>
                </a:buClr>
                <a:buSzPct val="100000"/>
                <a:buFont typeface="Lucida Grande"/>
                <a:buChar char="‣"/>
                <a:defRPr/>
              </a:pPr>
              <a:r>
                <a:rPr lang="en-US" sz="24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“The committee finds that the science that can be addressed by an EIC is compelling, fundamental and timely.”</a:t>
              </a:r>
            </a:p>
            <a:p>
              <a:pPr lvl="0">
                <a:spcBef>
                  <a:spcPct val="20000"/>
                </a:spcBef>
                <a:buClr>
                  <a:srgbClr val="80057A"/>
                </a:buClr>
                <a:buSzPct val="100000"/>
                <a:defRPr/>
              </a:pPr>
              <a:endParaRPr lang="en-US" sz="2200" dirty="0" smtClean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endParaRPr>
            </a:p>
            <a:p>
              <a:pPr marL="457200" indent="-457200">
                <a:spcBef>
                  <a:spcPct val="20000"/>
                </a:spcBef>
                <a:buClr>
                  <a:srgbClr val="FF0000"/>
                </a:buClr>
                <a:buSzPct val="120000"/>
                <a:buFont typeface="Arial"/>
                <a:buChar char="•"/>
                <a:defRPr/>
              </a:pPr>
              <a:r>
                <a:rPr lang="en-US" sz="2500" b="1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President’s budget request for FY2020: </a:t>
              </a:r>
            </a:p>
            <a:p>
              <a:pPr marL="613220" indent="-342900">
                <a:spcBef>
                  <a:spcPct val="20000"/>
                </a:spcBef>
                <a:buClr>
                  <a:schemeClr val="accent6"/>
                </a:buClr>
                <a:buSzPct val="100000"/>
                <a:buFont typeface="Lucida Grande"/>
                <a:buChar char="‣"/>
                <a:defRPr/>
              </a:pPr>
              <a:r>
                <a:rPr lang="en-US" sz="24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Critical Decision-0, Approve Mission Need, is planned for FY2019</a:t>
              </a:r>
              <a:r>
                <a:rPr lang="en-US" sz="2400" dirty="0" smtClean="0">
                  <a:solidFill>
                    <a:srgbClr val="000000"/>
                  </a:solidFill>
                  <a:latin typeface="Arial Narrow" pitchFamily="34" charset="0"/>
                  <a:ea typeface="ＭＳ Ｐゴシック" pitchFamily="-84" charset="-128"/>
                  <a:cs typeface="ＭＳ Ｐゴシック" pitchFamily="-84" charset="-128"/>
                </a:rPr>
                <a:t> </a:t>
              </a:r>
            </a:p>
            <a:p>
              <a:pPr lvl="0">
                <a:spcBef>
                  <a:spcPct val="20000"/>
                </a:spcBef>
                <a:buClr>
                  <a:srgbClr val="80057A"/>
                </a:buClr>
                <a:buSzPct val="100000"/>
                <a:defRPr/>
              </a:pPr>
              <a:r>
                <a:rPr lang="en-US" sz="2200" dirty="0" smtClean="0">
                  <a:solidFill>
                    <a:schemeClr val="tx2"/>
                  </a:solidFill>
                  <a:latin typeface="Arial Narrow" pitchFamily="34" charset="0"/>
                  <a:ea typeface="ＭＳ Ｐゴシック" pitchFamily="-84" charset="-128"/>
                  <a:cs typeface="ＭＳ Ｐゴシック" pitchFamily="-84" charset="-12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788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2057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ctr" defTabSz="912853"/>
            <a:r>
              <a:rPr lang="en-US" sz="5400" b="1" i="1" u="sng" dirty="0" smtClean="0">
                <a:solidFill>
                  <a:srgbClr val="1F497D"/>
                </a:solidFill>
                <a:latin typeface="Arial" pitchFamily="-84" charset="0"/>
              </a:rPr>
              <a:t>PID Consortium software</a:t>
            </a:r>
            <a:endParaRPr lang="en-US" sz="5400" b="1" i="1" u="sng" dirty="0">
              <a:solidFill>
                <a:srgbClr val="1F497D"/>
              </a:solidFill>
              <a:latin typeface="Arial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24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93038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Mostly RICH &amp; </a:t>
            </a:r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ToF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applications</a:t>
            </a:r>
            <a:endParaRPr lang="en-US" sz="4800" b="0" dirty="0" smtClean="0">
              <a:latin typeface="Arial Narrow"/>
              <a:ea typeface="ＭＳ Ｐゴシック" pitchFamily="-84" charset="-128"/>
              <a:cs typeface="Arial Narrow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2"/>
          <a:stretch/>
        </p:blipFill>
        <p:spPr>
          <a:xfrm>
            <a:off x="3048000" y="838200"/>
            <a:ext cx="3810000" cy="434340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tretch/>
        </p:blipFill>
        <p:spPr>
          <a:xfrm>
            <a:off x="152400" y="838200"/>
            <a:ext cx="3200400" cy="2819400"/>
          </a:xfrm>
          <a:prstGeom prst="rect">
            <a:avLst/>
          </a:prstGeom>
          <a:ln>
            <a:noFill/>
          </a:ln>
        </p:spPr>
      </p:pic>
      <p:grpSp>
        <p:nvGrpSpPr>
          <p:cNvPr id="20" name="Group 68"/>
          <p:cNvGrpSpPr/>
          <p:nvPr/>
        </p:nvGrpSpPr>
        <p:grpSpPr>
          <a:xfrm>
            <a:off x="6629400" y="1066800"/>
            <a:ext cx="2899259" cy="3723656"/>
            <a:chOff x="7479966" y="625787"/>
            <a:chExt cx="2106546" cy="3076275"/>
          </a:xfrm>
        </p:grpSpPr>
        <p:grpSp>
          <p:nvGrpSpPr>
            <p:cNvPr id="21" name="Group 6"/>
            <p:cNvGrpSpPr/>
            <p:nvPr/>
          </p:nvGrpSpPr>
          <p:grpSpPr>
            <a:xfrm>
              <a:off x="7502836" y="1112960"/>
              <a:ext cx="2083676" cy="1330059"/>
              <a:chOff x="811200" y="1252124"/>
              <a:chExt cx="2083676" cy="1330059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74" r="1662" b="5311"/>
              <a:stretch/>
            </p:blipFill>
            <p:spPr>
              <a:xfrm>
                <a:off x="811200" y="1252124"/>
                <a:ext cx="1270674" cy="1122705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1397350" y="2212851"/>
                <a:ext cx="1497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single module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9"/>
            <p:cNvGrpSpPr/>
            <p:nvPr/>
          </p:nvGrpSpPr>
          <p:grpSpPr>
            <a:xfrm>
              <a:off x="7479966" y="2381707"/>
              <a:ext cx="1771694" cy="1320355"/>
              <a:chOff x="2184791" y="907798"/>
              <a:chExt cx="1771694" cy="1320355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4791" y="907798"/>
                <a:ext cx="1071805" cy="1071807"/>
              </a:xfrm>
              <a:prstGeom prst="ellipse">
                <a:avLst/>
              </a:prstGeom>
              <a:solidFill>
                <a:srgbClr val="CCE6FB"/>
              </a:solidFill>
              <a:ln w="1905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986155" y="1858821"/>
                <a:ext cx="9703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for JLEIC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560106" y="625787"/>
              <a:ext cx="1083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800" u="sng" dirty="0" smtClean="0">
                  <a:solidFill>
                    <a:prstClr val="black"/>
                  </a:solidFill>
                  <a:latin typeface="Calibri"/>
                </a:rPr>
                <a:t>GEMC</a:t>
              </a:r>
              <a:endParaRPr lang="en-US" sz="2800" u="sng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0" name="Picture 39" descr="sPHENIX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b="4112"/>
          <a:stretch>
            <a:fillRect/>
          </a:stretch>
        </p:blipFill>
        <p:spPr bwMode="auto">
          <a:xfrm>
            <a:off x="152401" y="3765050"/>
            <a:ext cx="3048000" cy="295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3962400" y="5867400"/>
            <a:ext cx="518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All are custom GEANT4 codes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 smtClean="0">
                <a:solidFill>
                  <a:srgbClr val="FF6600"/>
                </a:solidFill>
                <a:ea typeface="ＭＳ Ｐゴシック" pitchFamily="-84" charset="-128"/>
                <a:cs typeface="ＭＳ Ｐゴシック" pitchFamily="-84" charset="-128"/>
              </a:rPr>
              <a:t>No easy way to incorporate in </a:t>
            </a:r>
            <a:r>
              <a:rPr lang="en-US" sz="2000" dirty="0" err="1" smtClean="0">
                <a:solidFill>
                  <a:srgbClr val="FF6600"/>
                </a:solidFill>
                <a:ea typeface="ＭＳ Ｐゴシック" pitchFamily="-84" charset="-128"/>
                <a:cs typeface="ＭＳ Ｐゴシック" pitchFamily="-84" charset="-128"/>
              </a:rPr>
              <a:t>EicRoot</a:t>
            </a:r>
            <a:endParaRPr lang="en-US" sz="2000" dirty="0">
              <a:solidFill>
                <a:srgbClr val="FF66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34200" y="5105400"/>
            <a:ext cx="1484501" cy="338554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Modular RICH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62400" y="5105400"/>
            <a:ext cx="1917913" cy="338554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Dual radiator RICH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38400" y="1295400"/>
            <a:ext cx="686205" cy="338554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DIRC</a:t>
            </a:r>
          </a:p>
        </p:txBody>
      </p:sp>
    </p:spTree>
    <p:extLst>
      <p:ext uri="{BB962C8B-B14F-4D97-AF65-F5344CB8AC3E}">
        <p14:creationId xmlns:p14="http://schemas.microsoft.com/office/powerpoint/2010/main" val="1849896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2057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ctr" defTabSz="912853"/>
            <a:r>
              <a:rPr lang="en-US" sz="5400" b="1" i="1" u="sng" dirty="0" smtClean="0">
                <a:solidFill>
                  <a:srgbClr val="1F497D"/>
                </a:solidFill>
                <a:latin typeface="Arial" pitchFamily="-84" charset="0"/>
              </a:rPr>
              <a:t>Argonne EIC software</a:t>
            </a:r>
            <a:endParaRPr lang="en-US" sz="5400" b="1" i="1" u="sng" dirty="0">
              <a:solidFill>
                <a:srgbClr val="1F497D"/>
              </a:solidFill>
              <a:latin typeface="Arial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02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1143000"/>
            <a:ext cx="6368728" cy="5293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b="1" dirty="0" smtClean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b="1" dirty="0" smtClean="0">
                <a:solidFill>
                  <a:srgbClr val="616161"/>
                </a:solidFill>
                <a:latin typeface="Calibri"/>
              </a:rPr>
              <a:t>Event generation</a:t>
            </a:r>
          </a:p>
          <a:p>
            <a:pPr defTabSz="914400"/>
            <a:endParaRPr lang="en-US" sz="10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Produce the simulation input events</a:t>
            </a:r>
          </a:p>
          <a:p>
            <a:pPr defTabSz="914400"/>
            <a:endParaRPr lang="en-US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b="1" dirty="0" smtClean="0">
                <a:solidFill>
                  <a:srgbClr val="616161"/>
                </a:solidFill>
                <a:latin typeface="Calibri"/>
              </a:rPr>
              <a:t>Detector simulation</a:t>
            </a:r>
          </a:p>
          <a:p>
            <a:pPr defTabSz="914400"/>
            <a:endParaRPr lang="en-US" sz="10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 Particle transport through detectors </a:t>
            </a:r>
          </a:p>
          <a:p>
            <a:pPr defTabSz="914400"/>
            <a:endParaRPr lang="en-US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b="1" dirty="0" smtClean="0">
                <a:solidFill>
                  <a:srgbClr val="616161"/>
                </a:solidFill>
                <a:latin typeface="Calibri"/>
              </a:rPr>
              <a:t>Digitization </a:t>
            </a:r>
          </a:p>
          <a:p>
            <a:pPr defTabSz="914400"/>
            <a:endParaRPr lang="en-US" sz="10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 Turn energy deposits in active media into detector hits</a:t>
            </a:r>
          </a:p>
          <a:p>
            <a:pPr defTabSz="914400"/>
            <a:endParaRPr lang="en-US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b="1" dirty="0" smtClean="0">
                <a:solidFill>
                  <a:srgbClr val="616161"/>
                </a:solidFill>
                <a:latin typeface="Calibri"/>
              </a:rPr>
              <a:t>Reconstruction of</a:t>
            </a:r>
          </a:p>
          <a:p>
            <a:pPr defTabSz="914400"/>
            <a:endParaRPr lang="en-US" sz="10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 Event vertex, charged tracks, Particle Flow Objects (PFO)</a:t>
            </a:r>
          </a:p>
          <a:p>
            <a:pPr defTabSz="914400"/>
            <a:endParaRPr lang="en-US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b="1" dirty="0" smtClean="0">
                <a:solidFill>
                  <a:srgbClr val="616161"/>
                </a:solidFill>
                <a:latin typeface="Calibri"/>
              </a:rPr>
              <a:t>Perform analysis</a:t>
            </a:r>
          </a:p>
          <a:p>
            <a:pPr defTabSz="914400"/>
            <a:endParaRPr lang="en-US" sz="10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  Collection of benchmark analyses</a:t>
            </a:r>
          </a:p>
          <a:p>
            <a:pPr defTabSz="914400"/>
            <a:endParaRPr lang="en-US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81000"/>
            <a:ext cx="6157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srgbClr val="616161"/>
                </a:solidFill>
                <a:latin typeface="Calibri"/>
              </a:rPr>
              <a:t>Full simulation and reconstruction chain</a:t>
            </a:r>
            <a:endParaRPr lang="en-US" sz="2800" b="1" dirty="0">
              <a:solidFill>
                <a:srgbClr val="616161"/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75421" y="1371600"/>
            <a:ext cx="677179" cy="4648200"/>
            <a:chOff x="316469" y="1371600"/>
            <a:chExt cx="677179" cy="4648200"/>
          </a:xfrm>
        </p:grpSpPr>
        <p:sp>
          <p:nvSpPr>
            <p:cNvPr id="14" name="TextBox 13"/>
            <p:cNvSpPr txBox="1"/>
            <p:nvPr/>
          </p:nvSpPr>
          <p:spPr>
            <a:xfrm rot="16200000">
              <a:off x="-152474" y="3516943"/>
              <a:ext cx="1307217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FFFFFF"/>
                  </a:solidFill>
                  <a:latin typeface="Calibri"/>
                </a:rPr>
                <a:t>Data Model</a:t>
              </a:r>
              <a:endParaRPr lang="en-US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" name="Left Brace 14"/>
            <p:cNvSpPr/>
            <p:nvPr/>
          </p:nvSpPr>
          <p:spPr bwMode="auto">
            <a:xfrm>
              <a:off x="838200" y="1371600"/>
              <a:ext cx="155448" cy="4648200"/>
            </a:xfrm>
            <a:prstGeom prst="leftBrace">
              <a:avLst/>
            </a:prstGeom>
            <a:noFill/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616161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19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76200"/>
            <a:ext cx="3939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rgbClr val="616161"/>
                </a:solidFill>
                <a:latin typeface="Calibri"/>
              </a:rPr>
              <a:t>Argonne Software: Overview </a:t>
            </a:r>
            <a:endParaRPr lang="en-US" sz="2400" b="1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09600"/>
            <a:ext cx="4266553" cy="58939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616161"/>
                </a:solidFill>
                <a:latin typeface="Calibri"/>
              </a:rPr>
              <a:t>Legacy chain</a:t>
            </a:r>
          </a:p>
          <a:p>
            <a:pPr defTabSz="914400"/>
            <a:endParaRPr lang="en-US" sz="1600" dirty="0" smtClean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Adaptation of the </a:t>
            </a:r>
            <a:r>
              <a:rPr lang="en-US" dirty="0" err="1" smtClean="0">
                <a:solidFill>
                  <a:srgbClr val="616161"/>
                </a:solidFill>
                <a:latin typeface="Calibri"/>
              </a:rPr>
              <a:t>SiD</a:t>
            </a:r>
            <a:r>
              <a:rPr lang="en-US" dirty="0" smtClean="0">
                <a:solidFill>
                  <a:srgbClr val="616161"/>
                </a:solidFill>
                <a:latin typeface="Calibri"/>
              </a:rPr>
              <a:t> (ILC) simulation and </a:t>
            </a:r>
          </a:p>
          <a:p>
            <a:pPr defTabSz="914400"/>
            <a:r>
              <a:rPr lang="en-US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616161"/>
                </a:solidFill>
                <a:latin typeface="Calibri"/>
              </a:rPr>
              <a:t>   reconstruction software chain</a:t>
            </a:r>
            <a:endParaRPr lang="en-US" dirty="0">
              <a:solidFill>
                <a:srgbClr val="616161"/>
              </a:solidFill>
              <a:latin typeface="Calibri"/>
            </a:endParaRPr>
          </a:p>
          <a:p>
            <a:pPr defTabSz="914400"/>
            <a:endParaRPr lang="en-US" sz="16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Major parts</a:t>
            </a:r>
          </a:p>
          <a:p>
            <a:pPr defTabSz="914400"/>
            <a:endParaRPr lang="en-US" sz="900" dirty="0" smtClean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SLIC (wrapper around GEANT4)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LCSIM (digitization and event reconstruction)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</a:t>
            </a:r>
            <a:r>
              <a:rPr lang="en-US" sz="1600" dirty="0" err="1" smtClean="0">
                <a:solidFill>
                  <a:srgbClr val="616161"/>
                </a:solidFill>
                <a:latin typeface="Calibri"/>
              </a:rPr>
              <a:t>slicPandora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(PFA reconstruction)</a:t>
            </a:r>
          </a:p>
          <a:p>
            <a:pPr defTabSz="914400"/>
            <a:endParaRPr lang="en-US" sz="16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Visualization with JAS4pp</a:t>
            </a:r>
          </a:p>
          <a:p>
            <a:pPr defTabSz="914400"/>
            <a:endParaRPr lang="en-US" sz="16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Limitations</a:t>
            </a:r>
          </a:p>
          <a:p>
            <a:pPr defTabSz="914400"/>
            <a:endParaRPr lang="en-US" sz="9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 Only </a:t>
            </a:r>
            <a:r>
              <a:rPr lang="en-US" sz="1600" dirty="0" err="1" smtClean="0">
                <a:solidFill>
                  <a:srgbClr val="616161"/>
                </a:solidFill>
                <a:latin typeface="Calibri"/>
              </a:rPr>
              <a:t>SiD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srgbClr val="616161"/>
                </a:solidFill>
                <a:latin typeface="Calibri"/>
              </a:rPr>
              <a:t>subdetectors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(e.g. no RICH)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Geometry description not centralized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Geometry constrained to be symmetric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Some parts difficult to maintain</a:t>
            </a:r>
          </a:p>
          <a:p>
            <a:pPr defTabSz="914400"/>
            <a:endParaRPr lang="en-US" sz="16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</a:t>
            </a:r>
            <a:r>
              <a:rPr lang="en-US" dirty="0" smtClean="0">
                <a:solidFill>
                  <a:srgbClr val="616161"/>
                </a:solidFill>
                <a:latin typeface="Calibri"/>
              </a:rPr>
              <a:t>Full chain</a:t>
            </a:r>
          </a:p>
          <a:p>
            <a:pPr defTabSz="914400"/>
            <a:endParaRPr lang="en-US" sz="9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 Available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Studies of F</a:t>
            </a:r>
            <a:r>
              <a:rPr lang="en-US" sz="1600" baseline="-25000" dirty="0" smtClean="0">
                <a:solidFill>
                  <a:srgbClr val="616161"/>
                </a:solidFill>
                <a:latin typeface="Calibri"/>
              </a:rPr>
              <a:t>2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reconstruction, timing…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609600"/>
            <a:ext cx="4131159" cy="58323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616161"/>
                </a:solidFill>
                <a:latin typeface="Calibri"/>
              </a:rPr>
              <a:t>Evolution chain</a:t>
            </a:r>
          </a:p>
          <a:p>
            <a:pPr defTabSz="914400"/>
            <a:endParaRPr lang="en-US" sz="1600" dirty="0" smtClean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Evolved from the legacy chain</a:t>
            </a:r>
            <a:endParaRPr lang="en-US" dirty="0">
              <a:solidFill>
                <a:srgbClr val="616161"/>
              </a:solidFill>
              <a:latin typeface="Calibri"/>
            </a:endParaRPr>
          </a:p>
          <a:p>
            <a:pPr defTabSz="914400"/>
            <a:endParaRPr lang="en-US" sz="16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Geometry interface</a:t>
            </a:r>
          </a:p>
          <a:p>
            <a:pPr defTabSz="914400"/>
            <a:endParaRPr lang="en-US" sz="900" u="sng" dirty="0" smtClean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DD4HEP</a:t>
            </a:r>
          </a:p>
          <a:p>
            <a:pPr defTabSz="914400"/>
            <a:endParaRPr lang="en-US" sz="1600" dirty="0" smtClean="0">
              <a:solidFill>
                <a:srgbClr val="616161"/>
              </a:solidFill>
              <a:latin typeface="Calibri"/>
            </a:endParaRPr>
          </a:p>
          <a:p>
            <a:pPr defTabSz="914400"/>
            <a:endParaRPr lang="en-US" sz="1600" dirty="0" smtClean="0">
              <a:solidFill>
                <a:srgbClr val="616161"/>
              </a:solidFill>
              <a:latin typeface="Calibri"/>
            </a:endParaRPr>
          </a:p>
          <a:p>
            <a:pPr defTabSz="914400"/>
            <a:endParaRPr lang="en-US" sz="16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Features</a:t>
            </a:r>
          </a:p>
          <a:p>
            <a:pPr defTabSz="914400"/>
            <a:endParaRPr lang="en-US" sz="9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 Fully maintainable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Geometry obtained from single source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Geometry can be parametrized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Geometry not constrained to be symmetric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New subsystems can be easily implemented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</a:t>
            </a:r>
          </a:p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   Still working on</a:t>
            </a:r>
          </a:p>
          <a:p>
            <a:pPr defTabSz="914400"/>
            <a:endParaRPr lang="en-US" sz="900" dirty="0">
              <a:solidFill>
                <a:srgbClr val="616161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 Realistic digitization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Generic tracking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PFA reconstruction</a:t>
            </a:r>
          </a:p>
          <a:p>
            <a:pPr defTabSz="914400"/>
            <a:r>
              <a:rPr lang="en-US" sz="1600" dirty="0">
                <a:solidFill>
                  <a:srgbClr val="616161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     Visualization</a:t>
            </a:r>
          </a:p>
        </p:txBody>
      </p:sp>
      <p:sp>
        <p:nvSpPr>
          <p:cNvPr id="6" name="Striped Right Arrow 5"/>
          <p:cNvSpPr/>
          <p:nvPr/>
        </p:nvSpPr>
        <p:spPr bwMode="auto">
          <a:xfrm>
            <a:off x="3715879" y="3657600"/>
            <a:ext cx="978408" cy="484632"/>
          </a:xfrm>
          <a:prstGeom prst="stripedRightArrow">
            <a:avLst/>
          </a:prstGeom>
          <a:solidFill>
            <a:srgbClr val="C00000"/>
          </a:solidFill>
          <a:ln w="15875" cap="flat" cmpd="sng" algn="ctr">
            <a:solidFill>
              <a:srgbClr val="5C042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  <a:latin typeface="Calibri" pitchFamily="34" charset="0"/>
            </a:endParaRPr>
          </a:p>
        </p:txBody>
      </p:sp>
      <p:pic>
        <p:nvPicPr>
          <p:cNvPr id="2" name="Picture 1" descr="dd4he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400"/>
            <a:ext cx="2286000" cy="12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1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563452"/>
            <a:ext cx="6248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srgbClr val="616161"/>
                </a:solidFill>
                <a:latin typeface="Calibri"/>
              </a:rPr>
              <a:t>Nuclear Physics Detector Library (</a:t>
            </a:r>
            <a:r>
              <a:rPr lang="en-US" sz="2800" b="1" dirty="0" err="1" smtClean="0">
                <a:solidFill>
                  <a:srgbClr val="616161"/>
                </a:solidFill>
                <a:latin typeface="Calibri"/>
              </a:rPr>
              <a:t>NPDet</a:t>
            </a:r>
            <a:r>
              <a:rPr lang="en-US" sz="2800" b="1" dirty="0" smtClean="0">
                <a:solidFill>
                  <a:srgbClr val="616161"/>
                </a:solidFill>
                <a:latin typeface="Calibri"/>
              </a:rPr>
              <a:t>)</a:t>
            </a:r>
            <a:endParaRPr lang="en-US" sz="2800" b="1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5931" y="1120831"/>
            <a:ext cx="760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616161"/>
                </a:solidFill>
                <a:latin typeface="Calibri"/>
              </a:rPr>
              <a:t>Collection of </a:t>
            </a:r>
            <a:r>
              <a:rPr lang="en-US" b="1" dirty="0" smtClean="0">
                <a:solidFill>
                  <a:srgbClr val="616161"/>
                </a:solidFill>
                <a:latin typeface="Calibri"/>
              </a:rPr>
              <a:t>parametrized </a:t>
            </a:r>
            <a:r>
              <a:rPr lang="en-US" dirty="0" smtClean="0">
                <a:solidFill>
                  <a:srgbClr val="616161"/>
                </a:solidFill>
                <a:latin typeface="Calibri"/>
              </a:rPr>
              <a:t>detectors which can be developed into full concepts</a:t>
            </a:r>
            <a:endParaRPr lang="en-US" dirty="0">
              <a:solidFill>
                <a:srgbClr val="616161"/>
              </a:solidFill>
              <a:latin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62" y="1752600"/>
            <a:ext cx="81478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7467600" y="5943600"/>
            <a:ext cx="1216466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3739634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 smtClean="0">
                <a:solidFill>
                  <a:srgbClr val="404040"/>
                </a:solidFill>
                <a:latin typeface="Calibri"/>
              </a:rPr>
              <a:t>TOPSiDE</a:t>
            </a:r>
            <a:endParaRPr lang="en-US" dirty="0">
              <a:solidFill>
                <a:srgbClr val="40404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22411"/>
            <a:ext cx="34766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4148" y="226904"/>
            <a:ext cx="103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 smtClean="0">
                <a:solidFill>
                  <a:srgbClr val="616161"/>
                </a:solidFill>
                <a:latin typeface="Calibri"/>
              </a:rPr>
              <a:t>ProIO</a:t>
            </a:r>
            <a:endParaRPr lang="en-US" sz="2800" b="1" dirty="0">
              <a:solidFill>
                <a:srgbClr val="616161"/>
              </a:solidFill>
              <a:latin typeface="Calibri"/>
            </a:endParaRPr>
          </a:p>
        </p:txBody>
      </p:sp>
      <p:pic>
        <p:nvPicPr>
          <p:cNvPr id="2" name="Picture 1" descr="proio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4181825" cy="5029200"/>
          </a:xfrm>
          <a:prstGeom prst="rect">
            <a:avLst/>
          </a:prstGeom>
        </p:spPr>
      </p:pic>
      <p:pic>
        <p:nvPicPr>
          <p:cNvPr id="7" name="Picture 6" descr="proio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19200"/>
            <a:ext cx="43988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6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2057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ctr" defTabSz="912853"/>
            <a:r>
              <a:rPr lang="en-US" sz="5400" b="1" i="1" u="sng" dirty="0" smtClean="0">
                <a:solidFill>
                  <a:srgbClr val="1F497D"/>
                </a:solidFill>
                <a:latin typeface="Arial" pitchFamily="-84" charset="0"/>
              </a:rPr>
              <a:t>Grand unification,</a:t>
            </a:r>
            <a:r>
              <a:rPr lang="en-US" sz="5400" b="1" i="1" u="sng" dirty="0" smtClean="0">
                <a:solidFill>
                  <a:srgbClr val="1F497D"/>
                </a:solidFill>
                <a:latin typeface="Arial" pitchFamily="-84" charset="0"/>
              </a:rPr>
              <a:t> </a:t>
            </a:r>
            <a:endParaRPr lang="en-US" sz="5400" b="1" i="1" u="sng" dirty="0" smtClean="0">
              <a:solidFill>
                <a:srgbClr val="1F497D"/>
              </a:solidFill>
              <a:latin typeface="Arial" pitchFamily="-84" charset="0"/>
            </a:endParaRPr>
          </a:p>
          <a:p>
            <a:pPr algn="ctr" defTabSz="912853"/>
            <a:r>
              <a:rPr lang="en-US" sz="5400" b="1" i="1" u="sng" dirty="0">
                <a:solidFill>
                  <a:srgbClr val="1F497D"/>
                </a:solidFill>
                <a:latin typeface="Arial" pitchFamily="-84" charset="0"/>
              </a:rPr>
              <a:t>y</a:t>
            </a:r>
            <a:r>
              <a:rPr lang="en-US" sz="5400" b="1" i="1" u="sng" dirty="0" smtClean="0">
                <a:solidFill>
                  <a:srgbClr val="1F497D"/>
                </a:solidFill>
                <a:latin typeface="Arial" pitchFamily="-84" charset="0"/>
              </a:rPr>
              <a:t>et another try</a:t>
            </a:r>
            <a:endParaRPr lang="en-US" sz="5400" b="1" i="1" u="sng" dirty="0">
              <a:solidFill>
                <a:srgbClr val="1F497D"/>
              </a:solidFill>
              <a:latin typeface="Arial" pitchFamily="-8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438400" y="312420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r" defTabSz="912853"/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by Dmitry Romanov, David Lawrence &amp; others (</a:t>
            </a:r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JLAB</a:t>
            </a:r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)</a:t>
            </a:r>
            <a:endParaRPr lang="en-US" sz="2000" dirty="0">
              <a:solidFill>
                <a:srgbClr val="1F497D"/>
              </a:solidFill>
              <a:latin typeface="Arial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48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C673F32-4563-414E-8326-19C140AC9267}"/>
              </a:ext>
            </a:extLst>
          </p:cNvPr>
          <p:cNvGrpSpPr/>
          <p:nvPr/>
        </p:nvGrpSpPr>
        <p:grpSpPr>
          <a:xfrm>
            <a:off x="2393591" y="1565668"/>
            <a:ext cx="4323178" cy="3673120"/>
            <a:chOff x="3191454" y="1565668"/>
            <a:chExt cx="5764237" cy="3673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F0DAA86-5353-42FD-9FB0-91DF8A9C74AC}"/>
                </a:ext>
              </a:extLst>
            </p:cNvPr>
            <p:cNvSpPr/>
            <p:nvPr/>
          </p:nvSpPr>
          <p:spPr>
            <a:xfrm>
              <a:off x="5140237" y="1565669"/>
              <a:ext cx="3815454" cy="92812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Generators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39AB2C35-876F-408D-B0A3-FD114231ACD1}"/>
                </a:ext>
              </a:extLst>
            </p:cNvPr>
            <p:cNvSpPr/>
            <p:nvPr/>
          </p:nvSpPr>
          <p:spPr>
            <a:xfrm>
              <a:off x="3191454" y="2743144"/>
              <a:ext cx="3124198" cy="137704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Fast simulation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4A91573-EC81-4DCE-887F-51434A4F0327}"/>
                </a:ext>
              </a:extLst>
            </p:cNvPr>
            <p:cNvSpPr/>
            <p:nvPr/>
          </p:nvSpPr>
          <p:spPr>
            <a:xfrm>
              <a:off x="6462987" y="2743143"/>
              <a:ext cx="2492704" cy="137704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Full simulation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0249D29-CEC5-45EF-BDB5-02B8D72BE0C9}"/>
                </a:ext>
              </a:extLst>
            </p:cNvPr>
            <p:cNvSpPr/>
            <p:nvPr/>
          </p:nvSpPr>
          <p:spPr>
            <a:xfrm>
              <a:off x="3199581" y="4373375"/>
              <a:ext cx="5756110" cy="86541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Reconstruction &amp; analysis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693D62BD-E71E-4A59-BB12-6126A617D24B}"/>
                </a:ext>
              </a:extLst>
            </p:cNvPr>
            <p:cNvSpPr/>
            <p:nvPr/>
          </p:nvSpPr>
          <p:spPr>
            <a:xfrm>
              <a:off x="6700783" y="3172097"/>
              <a:ext cx="2051562" cy="67033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g4e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JLEIC in Geant4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0125F1D-4780-4C0D-B992-3006765F372F}"/>
                </a:ext>
              </a:extLst>
            </p:cNvPr>
            <p:cNvSpPr/>
            <p:nvPr/>
          </p:nvSpPr>
          <p:spPr>
            <a:xfrm>
              <a:off x="4814723" y="3162346"/>
              <a:ext cx="1289956" cy="68257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Geant4</a:t>
              </a:r>
              <a:br>
                <a:rPr lang="en-US" sz="1400" dirty="0"/>
              </a:br>
              <a:r>
                <a:rPr lang="en-US" sz="1400" dirty="0"/>
                <a:t>Fast mode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AE8558C-9A09-4A2A-A03E-877D5D8B9CE5}"/>
                </a:ext>
              </a:extLst>
            </p:cNvPr>
            <p:cNvSpPr/>
            <p:nvPr/>
          </p:nvSpPr>
          <p:spPr>
            <a:xfrm>
              <a:off x="3410529" y="3166768"/>
              <a:ext cx="1289956" cy="68257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Eic</a:t>
              </a:r>
              <a:r>
                <a:rPr lang="en-US" sz="1400" dirty="0"/>
                <a:t> smear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EA05565-7EDF-4BC3-A30C-1B53FE2706ED}"/>
                </a:ext>
              </a:extLst>
            </p:cNvPr>
            <p:cNvSpPr/>
            <p:nvPr/>
          </p:nvSpPr>
          <p:spPr>
            <a:xfrm>
              <a:off x="3201457" y="1565668"/>
              <a:ext cx="1748669" cy="92812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Generators</a:t>
              </a:r>
              <a:br>
                <a:rPr lang="en-US" dirty="0"/>
              </a:br>
              <a:r>
                <a:rPr lang="en-US" dirty="0"/>
                <a:t>Database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6AB16D0-B698-43F1-9C9F-F987EC71232E}"/>
                </a:ext>
              </a:extLst>
            </p:cNvPr>
            <p:cNvSpPr/>
            <p:nvPr/>
          </p:nvSpPr>
          <p:spPr>
            <a:xfrm>
              <a:off x="5304295" y="1913575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Pythia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29002A7-8431-4514-AA42-894DCF77D118}"/>
                </a:ext>
              </a:extLst>
            </p:cNvPr>
            <p:cNvSpPr/>
            <p:nvPr/>
          </p:nvSpPr>
          <p:spPr>
            <a:xfrm>
              <a:off x="6104679" y="1913575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Beagle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F0831F7-F229-4A55-BDBE-A438114850CF}"/>
                </a:ext>
              </a:extLst>
            </p:cNvPr>
            <p:cNvSpPr/>
            <p:nvPr/>
          </p:nvSpPr>
          <p:spPr>
            <a:xfrm>
              <a:off x="6890229" y="1910081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Herwig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682C2AB-0B26-4C2C-A13D-0423085097C7}"/>
                </a:ext>
              </a:extLst>
            </p:cNvPr>
            <p:cNvSpPr/>
            <p:nvPr/>
          </p:nvSpPr>
          <p:spPr>
            <a:xfrm>
              <a:off x="7953855" y="1680853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111A6962-3E27-4D4C-87A5-A1B30F27CF6B}"/>
                </a:ext>
              </a:extLst>
            </p:cNvPr>
            <p:cNvSpPr/>
            <p:nvPr/>
          </p:nvSpPr>
          <p:spPr>
            <a:xfrm>
              <a:off x="7864703" y="1765423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695AA686-DEA8-4B09-BE93-C4835FE672F3}"/>
                </a:ext>
              </a:extLst>
            </p:cNvPr>
            <p:cNvSpPr/>
            <p:nvPr/>
          </p:nvSpPr>
          <p:spPr>
            <a:xfrm>
              <a:off x="7771783" y="1833468"/>
              <a:ext cx="780878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D7E82C80-DF37-4CC8-BA2C-FB3997F74DA8}"/>
                </a:ext>
              </a:extLst>
            </p:cNvPr>
            <p:cNvSpPr/>
            <p:nvPr/>
          </p:nvSpPr>
          <p:spPr>
            <a:xfrm>
              <a:off x="7686348" y="1910081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…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D28EC99A-3475-4611-8F7E-75EE0653EBAD}"/>
                </a:ext>
              </a:extLst>
            </p:cNvPr>
            <p:cNvSpPr/>
            <p:nvPr/>
          </p:nvSpPr>
          <p:spPr>
            <a:xfrm>
              <a:off x="4103007" y="4743020"/>
              <a:ext cx="4180765" cy="3504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ejana</a:t>
              </a:r>
              <a:r>
                <a:rPr lang="en-US" dirty="0"/>
                <a:t> – EIC JANA(2)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CD89F62-929D-483B-B6AD-4DA30B76120A}"/>
              </a:ext>
            </a:extLst>
          </p:cNvPr>
          <p:cNvSpPr txBox="1"/>
          <p:nvPr/>
        </p:nvSpPr>
        <p:spPr>
          <a:xfrm>
            <a:off x="228600" y="3124200"/>
            <a:ext cx="2053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BNL &amp; </a:t>
            </a:r>
            <a:r>
              <a:rPr lang="en-US" sz="1400" dirty="0" err="1"/>
              <a:t>Jlab</a:t>
            </a:r>
            <a:r>
              <a:rPr lang="en-US" sz="1400" dirty="0"/>
              <a:t> effort on</a:t>
            </a:r>
          </a:p>
          <a:p>
            <a:r>
              <a:rPr lang="en-US" sz="1400" dirty="0"/>
              <a:t>Fast detector prototyping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A49E5A0-89A7-4D77-AED8-EB1559726569}"/>
              </a:ext>
            </a:extLst>
          </p:cNvPr>
          <p:cNvSpPr txBox="1"/>
          <p:nvPr/>
        </p:nvSpPr>
        <p:spPr>
          <a:xfrm>
            <a:off x="228600" y="4419600"/>
            <a:ext cx="17876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</a:rPr>
              <a:t>ejana</a:t>
            </a:r>
            <a:r>
              <a:rPr lang="en-US" sz="1400" b="1" dirty="0">
                <a:solidFill>
                  <a:srgbClr val="002060"/>
                </a:solidFill>
              </a:rPr>
              <a:t> = EIC Jana</a:t>
            </a:r>
          </a:p>
          <a:p>
            <a:r>
              <a:rPr lang="en-US" sz="1400" dirty="0"/>
              <a:t>Community reference </a:t>
            </a:r>
            <a:br>
              <a:rPr lang="en-US" sz="1400" dirty="0"/>
            </a:br>
            <a:r>
              <a:rPr lang="en-US" sz="1400" dirty="0"/>
              <a:t>reconstruction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0233A34-C9FB-491F-AF43-93F7978193A1}"/>
              </a:ext>
            </a:extLst>
          </p:cNvPr>
          <p:cNvSpPr txBox="1"/>
          <p:nvPr/>
        </p:nvSpPr>
        <p:spPr>
          <a:xfrm>
            <a:off x="7010400" y="3048000"/>
            <a:ext cx="19560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g4e = </a:t>
            </a:r>
            <a:r>
              <a:rPr lang="en-US" sz="1400" b="1" dirty="0" err="1">
                <a:solidFill>
                  <a:srgbClr val="002060"/>
                </a:solidFill>
              </a:rPr>
              <a:t>Geant</a:t>
            </a:r>
            <a:r>
              <a:rPr lang="en-US" sz="1400" b="1" dirty="0">
                <a:solidFill>
                  <a:srgbClr val="002060"/>
                </a:solidFill>
              </a:rPr>
              <a:t> 4 EIC</a:t>
            </a:r>
          </a:p>
          <a:p>
            <a:r>
              <a:rPr lang="en-US" sz="1400" dirty="0"/>
              <a:t>C++ </a:t>
            </a:r>
            <a:r>
              <a:rPr lang="en-US" sz="1400" dirty="0" err="1"/>
              <a:t>genue</a:t>
            </a:r>
            <a:r>
              <a:rPr lang="en-US" sz="1400" dirty="0"/>
              <a:t> GEANT4 with </a:t>
            </a:r>
            <a:br>
              <a:rPr lang="en-US" sz="1400" dirty="0"/>
            </a:br>
            <a:r>
              <a:rPr lang="en-US" sz="1400" dirty="0"/>
              <a:t>JLEIC detector in 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1169347-1517-490F-9CEB-961FACE70ED3}"/>
              </a:ext>
            </a:extLst>
          </p:cNvPr>
          <p:cNvSpPr txBox="1"/>
          <p:nvPr/>
        </p:nvSpPr>
        <p:spPr>
          <a:xfrm>
            <a:off x="228600" y="1828800"/>
            <a:ext cx="1802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Database with various</a:t>
            </a:r>
            <a:br>
              <a:rPr lang="en-US" sz="1400" dirty="0"/>
            </a:br>
            <a:r>
              <a:rPr lang="en-US" sz="1400" dirty="0"/>
              <a:t>MC samples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9000" y="2362200"/>
            <a:ext cx="44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239000" y="5181600"/>
            <a:ext cx="44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239000" y="4038600"/>
            <a:ext cx="44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DF5D5C93-DFBA-4614-8CC0-A5E5453BDE64}"/>
              </a:ext>
            </a:extLst>
          </p:cNvPr>
          <p:cNvCxnSpPr>
            <a:cxnSpLocks/>
          </p:cNvCxnSpPr>
          <p:nvPr/>
        </p:nvCxnSpPr>
        <p:spPr>
          <a:xfrm flipH="1">
            <a:off x="6705600" y="2590800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DF5D5C93-DFBA-4614-8CC0-A5E5453BDE64}"/>
              </a:ext>
            </a:extLst>
          </p:cNvPr>
          <p:cNvCxnSpPr>
            <a:cxnSpLocks/>
          </p:cNvCxnSpPr>
          <p:nvPr/>
        </p:nvCxnSpPr>
        <p:spPr>
          <a:xfrm flipH="1">
            <a:off x="6705600" y="4267200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DF5D5C93-DFBA-4614-8CC0-A5E5453BDE64}"/>
              </a:ext>
            </a:extLst>
          </p:cNvPr>
          <p:cNvCxnSpPr>
            <a:cxnSpLocks/>
          </p:cNvCxnSpPr>
          <p:nvPr/>
        </p:nvCxnSpPr>
        <p:spPr>
          <a:xfrm flipH="1">
            <a:off x="6705600" y="5410200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0" y="5638800"/>
            <a:ext cx="5365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MC events</a:t>
            </a:r>
          </a:p>
          <a:p>
            <a:pPr marL="342900" indent="-342900">
              <a:buAutoNum type="arabicParenBoth"/>
            </a:pPr>
            <a:r>
              <a:rPr lang="en-US" dirty="0" smtClean="0"/>
              <a:t>Digitized hits + magnetic field + material distribution</a:t>
            </a:r>
          </a:p>
          <a:p>
            <a:pPr marL="342900" indent="-342900">
              <a:buAutoNum type="arabicParenBoth"/>
            </a:pPr>
            <a:r>
              <a:rPr lang="en-US" dirty="0" smtClean="0"/>
              <a:t>Reconstructed events </a:t>
            </a:r>
            <a:endParaRPr lang="en-US" dirty="0"/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62" y="19075"/>
            <a:ext cx="8931276" cy="674491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3600" dirty="0" smtClean="0">
                <a:ea typeface="ＭＳ Ｐゴシック" pitchFamily="-84" charset="-128"/>
                <a:cs typeface="Arial Narrow"/>
              </a:rPr>
              <a:t>Overview</a:t>
            </a:r>
            <a:endParaRPr lang="en-US" sz="3600" dirty="0" smtClean="0">
              <a:ea typeface="ＭＳ Ｐゴシック" pitchFamily="-84" charset="-128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3092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B7476-EED6-457F-A1B3-3468226C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/>
              <a:t>Software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3AFEFF-0388-4643-8D48-E74E6B0C3A60}"/>
              </a:ext>
            </a:extLst>
          </p:cNvPr>
          <p:cNvSpPr txBox="1"/>
          <p:nvPr/>
        </p:nvSpPr>
        <p:spPr>
          <a:xfrm>
            <a:off x="726106" y="853090"/>
            <a:ext cx="194155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 EFFORT AT ALL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7655EA-D069-463E-AFCF-F38CA5BB0021}"/>
              </a:ext>
            </a:extLst>
          </p:cNvPr>
          <p:cNvSpPr txBox="1"/>
          <p:nvPr/>
        </p:nvSpPr>
        <p:spPr>
          <a:xfrm>
            <a:off x="6664087" y="853090"/>
            <a:ext cx="18272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Some effort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Experts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D120D52B-13C9-4B49-A3E7-F3CC8B0F9B28}"/>
              </a:ext>
            </a:extLst>
          </p:cNvPr>
          <p:cNvCxnSpPr>
            <a:cxnSpLocks/>
          </p:cNvCxnSpPr>
          <p:nvPr/>
        </p:nvCxnSpPr>
        <p:spPr>
          <a:xfrm>
            <a:off x="639479" y="1565515"/>
            <a:ext cx="758309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CA4AD8-B4BF-485F-897D-579DD091A5AB}"/>
              </a:ext>
            </a:extLst>
          </p:cNvPr>
          <p:cNvSpPr txBox="1"/>
          <p:nvPr/>
        </p:nvSpPr>
        <p:spPr>
          <a:xfrm>
            <a:off x="3734633" y="1626649"/>
            <a:ext cx="210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Efforts required axis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7C1EAB-EB82-4C0A-98EB-2D8B9C7469F1}"/>
              </a:ext>
            </a:extLst>
          </p:cNvPr>
          <p:cNvSpPr/>
          <p:nvPr/>
        </p:nvSpPr>
        <p:spPr>
          <a:xfrm>
            <a:off x="805279" y="2305358"/>
            <a:ext cx="1262576" cy="23258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4425E9B-9DA5-4AFA-8B07-900567430DB6}"/>
              </a:ext>
            </a:extLst>
          </p:cNvPr>
          <p:cNvSpPr/>
          <p:nvPr/>
        </p:nvSpPr>
        <p:spPr>
          <a:xfrm>
            <a:off x="2274832" y="2305358"/>
            <a:ext cx="1262576" cy="23258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Containers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29ADEC-8C6F-4835-830C-DB4596119F55}"/>
              </a:ext>
            </a:extLst>
          </p:cNvPr>
          <p:cNvSpPr/>
          <p:nvPr/>
        </p:nvSpPr>
        <p:spPr>
          <a:xfrm>
            <a:off x="6730129" y="2328194"/>
            <a:ext cx="1262576" cy="23258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Workstation</a:t>
            </a:r>
            <a:br>
              <a:rPr lang="en-US" sz="1600" dirty="0"/>
            </a:br>
            <a:r>
              <a:rPr lang="en-US" sz="1600" dirty="0"/>
              <a:t>Compilation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/>
              <a:t>EJPM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A0E7D32-1057-4B67-A894-A1B04554EF09}"/>
              </a:ext>
            </a:extLst>
          </p:cNvPr>
          <p:cNvSpPr/>
          <p:nvPr/>
        </p:nvSpPr>
        <p:spPr>
          <a:xfrm>
            <a:off x="5260575" y="2328194"/>
            <a:ext cx="1262576" cy="232584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Conda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7BCE62-F80B-4B02-8886-3E215C2F6AF9}"/>
              </a:ext>
            </a:extLst>
          </p:cNvPr>
          <p:cNvSpPr/>
          <p:nvPr/>
        </p:nvSpPr>
        <p:spPr>
          <a:xfrm>
            <a:off x="3767704" y="2328195"/>
            <a:ext cx="1262576" cy="23258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Jlab</a:t>
            </a:r>
            <a:r>
              <a:rPr lang="en-US" dirty="0"/>
              <a:t> farm</a:t>
            </a:r>
          </a:p>
        </p:txBody>
      </p:sp>
    </p:spTree>
    <p:extLst>
      <p:ext uri="{BB962C8B-B14F-4D97-AF65-F5344CB8AC3E}">
        <p14:creationId xmlns:p14="http://schemas.microsoft.com/office/powerpoint/2010/main" val="58236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en-US" sz="3800" b="0" dirty="0" smtClean="0">
                <a:solidFill>
                  <a:srgbClr val="000090"/>
                </a:solidFill>
                <a:latin typeface="+mn-lt"/>
                <a:ea typeface="ＭＳ Ｐゴシック" pitchFamily="-84" charset="-128"/>
                <a:cs typeface="Arial Narrow"/>
              </a:rPr>
              <a:t>Machine requirements &amp; EIC realization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6200" y="838200"/>
            <a:ext cx="9067800" cy="5880100"/>
            <a:chOff x="76200" y="838200"/>
            <a:chExt cx="9067800" cy="5880100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152400" y="1024467"/>
              <a:ext cx="8991600" cy="5528733"/>
            </a:xfrm>
            <a:prstGeom prst="rect">
              <a:avLst/>
            </a:prstGeom>
          </p:spPr>
          <p:txBody>
            <a:bodyPr vert="horz" lIns="91283" tIns="45642" rIns="91283" bIns="45642" rtlCol="0">
              <a:normAutofit/>
            </a:bodyPr>
            <a:lstStyle/>
            <a:p>
              <a:pPr marL="342328" lvl="0" indent="-342328">
                <a:spcBef>
                  <a:spcPct val="20000"/>
                </a:spcBef>
                <a:buClr>
                  <a:srgbClr val="80057A"/>
                </a:buClr>
                <a:buSzPct val="100000"/>
                <a:buFont typeface="Wingdings" charset="2"/>
                <a:buChar char="§"/>
                <a:defRPr/>
              </a:pPr>
              <a:endParaRPr lang="en-US" sz="32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endParaRPr>
            </a:p>
            <a:p>
              <a:pPr marL="342328" lvl="0" indent="-342328">
                <a:spcBef>
                  <a:spcPct val="20000"/>
                </a:spcBef>
                <a:buClr>
                  <a:srgbClr val="80057A"/>
                </a:buClr>
                <a:buSzPct val="100000"/>
                <a:buFont typeface="Wingdings" charset="2"/>
                <a:buChar char="§"/>
                <a:defRPr/>
              </a:pPr>
              <a:endParaRPr lang="en-US" sz="26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-2" b="28472"/>
            <a:stretch/>
          </p:blipFill>
          <p:spPr>
            <a:xfrm>
              <a:off x="76200" y="838200"/>
              <a:ext cx="4572000" cy="214884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966" r="2035"/>
            <a:stretch/>
          </p:blipFill>
          <p:spPr>
            <a:xfrm>
              <a:off x="4736592" y="838200"/>
              <a:ext cx="4315968" cy="214768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3284202"/>
              <a:ext cx="2667000" cy="34340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4600" y="3265170"/>
              <a:ext cx="2667000" cy="3440430"/>
            </a:xfrm>
            <a:prstGeom prst="rect">
              <a:avLst/>
            </a:prstGeom>
          </p:spPr>
        </p:pic>
        <p:sp>
          <p:nvSpPr>
            <p:cNvPr id="9" name="Rectangle 3"/>
            <p:cNvSpPr txBox="1">
              <a:spLocks noChangeArrowheads="1"/>
            </p:cNvSpPr>
            <p:nvPr/>
          </p:nvSpPr>
          <p:spPr>
            <a:xfrm>
              <a:off x="2895600" y="3657600"/>
              <a:ext cx="3429000" cy="2971800"/>
            </a:xfrm>
            <a:prstGeom prst="rect">
              <a:avLst/>
            </a:prstGeom>
          </p:spPr>
          <p:txBody>
            <a:bodyPr vert="horz" lIns="91283" tIns="45642" rIns="91283" bIns="45642" rtlCol="0">
              <a:normAutofit fontScale="92500"/>
            </a:bodyPr>
            <a:lstStyle/>
            <a:p>
              <a:pPr marL="342900" lvl="0" indent="-342900">
                <a:spcBef>
                  <a:spcPct val="20000"/>
                </a:spcBef>
                <a:buClr>
                  <a:srgbClr val="FF0000"/>
                </a:buClr>
                <a:buSzPct val="120000"/>
                <a:buFont typeface="Arial"/>
                <a:buChar char="•"/>
                <a:defRPr/>
              </a:pPr>
              <a:r>
                <a:rPr lang="en-US" sz="21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Wide kinematic range: √s  from ~20 to 100 </a:t>
              </a:r>
              <a:r>
                <a:rPr lang="en-US" sz="2100" dirty="0" err="1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GeV</a:t>
              </a:r>
              <a:r>
                <a:rPr lang="en-US" sz="21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, upgradable to 140 </a:t>
              </a:r>
              <a:r>
                <a:rPr lang="en-US" sz="2100" dirty="0" err="1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GeV</a:t>
              </a:r>
              <a:endParaRPr lang="en-US" sz="2100" dirty="0" smtClean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endParaRPr>
            </a:p>
            <a:p>
              <a:pPr marL="342900" lvl="0" indent="-342900">
                <a:spcBef>
                  <a:spcPct val="20000"/>
                </a:spcBef>
                <a:buClr>
                  <a:srgbClr val="FF0000"/>
                </a:buClr>
                <a:buSzPct val="120000"/>
                <a:buFont typeface="Arial"/>
                <a:buChar char="•"/>
                <a:defRPr/>
              </a:pPr>
              <a:r>
                <a:rPr lang="en-US" sz="21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Luminosity ~10</a:t>
              </a:r>
              <a:r>
                <a:rPr lang="en-US" sz="2100" baseline="300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33-34 </a:t>
              </a:r>
              <a:r>
                <a:rPr lang="en-US" sz="21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cm</a:t>
              </a:r>
              <a:r>
                <a:rPr lang="en-US" sz="2100" baseline="300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-2</a:t>
              </a:r>
              <a:r>
                <a:rPr lang="en-US" sz="21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s</a:t>
              </a:r>
              <a:r>
                <a:rPr lang="en-US" sz="2100" baseline="300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-1</a:t>
              </a:r>
              <a:r>
                <a:rPr lang="en-US" sz="21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 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FF0000"/>
                </a:buClr>
                <a:buSzPct val="120000"/>
                <a:buFont typeface="Arial"/>
                <a:buChar char="•"/>
                <a:defRPr/>
              </a:pPr>
              <a:r>
                <a:rPr lang="en-US" sz="21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Polarized protons, electrons and light ions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FF0000"/>
                </a:buClr>
                <a:buSzPct val="120000"/>
                <a:buFont typeface="Arial"/>
                <a:buChar char="•"/>
                <a:defRPr/>
              </a:pPr>
              <a:r>
                <a:rPr lang="en-US" sz="2100" dirty="0" smtClean="0">
                  <a:solidFill>
                    <a:srgbClr val="000000"/>
                  </a:solidFill>
                  <a:ea typeface="ＭＳ Ｐゴシック" pitchFamily="-84" charset="-128"/>
                  <a:cs typeface="ＭＳ Ｐゴシック" pitchFamily="-84" charset="-128"/>
                </a:rPr>
                <a:t>Heavy ion beams up to U</a:t>
              </a:r>
            </a:p>
            <a:p>
              <a:pPr marL="342328" lvl="0" indent="-342328">
                <a:spcBef>
                  <a:spcPct val="20000"/>
                </a:spcBef>
                <a:buClr>
                  <a:srgbClr val="80057A"/>
                </a:buClr>
                <a:buSzPct val="100000"/>
                <a:buFont typeface="Wingdings" charset="2"/>
                <a:buChar char="§"/>
                <a:defRPr/>
              </a:pPr>
              <a:endParaRPr lang="en-US" sz="22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57800" y="2362200"/>
              <a:ext cx="813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JLEIC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7453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F84CEA-4A06-EA4E-95B6-FBE6E910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User Interface</a:t>
            </a:r>
            <a:endParaRPr lang="en-US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0AA8BCF-F676-0045-B569-94727DBF9FB2}"/>
              </a:ext>
            </a:extLst>
          </p:cNvPr>
          <p:cNvSpPr txBox="1">
            <a:spLocks/>
          </p:cNvSpPr>
          <p:nvPr/>
        </p:nvSpPr>
        <p:spPr>
          <a:xfrm>
            <a:off x="308919" y="240539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" y="1143000"/>
            <a:ext cx="8532958" cy="4638973"/>
            <a:chOff x="568709" y="1243667"/>
            <a:chExt cx="8532958" cy="46389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D816C7E-2427-3A48-BB4E-662FFB7C3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945" t="9328" r="13246" b="4003"/>
            <a:stretch/>
          </p:blipFill>
          <p:spPr>
            <a:xfrm>
              <a:off x="568709" y="1243667"/>
              <a:ext cx="4442709" cy="46389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ED0402E-A9A4-F642-9A4B-0DF40A544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281" t="42670" r="7034" b="22663"/>
            <a:stretch/>
          </p:blipFill>
          <p:spPr>
            <a:xfrm>
              <a:off x="5124027" y="3505200"/>
              <a:ext cx="3909060" cy="23774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D5CF33E-4DBB-6A45-AF90-FDAB075F5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832" t="18665" r="17701" b="46668"/>
            <a:stretch/>
          </p:blipFill>
          <p:spPr>
            <a:xfrm>
              <a:off x="5055447" y="1243667"/>
              <a:ext cx="4046220" cy="237744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800600" y="1219200"/>
            <a:ext cx="4038600" cy="464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24400" y="1066800"/>
            <a:ext cx="42672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B084F4-747D-4A13-8396-6A330148B3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377"/>
          <a:stretch/>
        </p:blipFill>
        <p:spPr>
          <a:xfrm>
            <a:off x="4724400" y="1143000"/>
            <a:ext cx="4288536" cy="437758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8E256EA-578F-4B12-9AE1-7EFD3FA32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0"/>
            <a:ext cx="8464378" cy="457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Workflow oriented interactive environment based on </a:t>
            </a:r>
            <a:r>
              <a:rPr lang="en-US" dirty="0" err="1"/>
              <a:t>Jupyter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8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7A9E4-1D57-42F2-AEC1-33E3F743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8" y="240539"/>
            <a:ext cx="8835081" cy="487490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/>
              <a:t>e</a:t>
            </a:r>
            <a:r>
              <a:rPr lang="en-US" sz="3200" baseline="30000" dirty="0" err="1"/>
              <a:t>JANA</a:t>
            </a:r>
            <a:r>
              <a:rPr lang="en-US" sz="3200" baseline="30000" dirty="0"/>
              <a:t>  - </a:t>
            </a:r>
            <a:r>
              <a:rPr lang="en-US" sz="3200" dirty="0"/>
              <a:t>Community reference reconstruction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B4B202-5107-40C3-B149-8E3A06895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802" y="1062512"/>
            <a:ext cx="4456957" cy="24629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e</a:t>
            </a:r>
            <a:r>
              <a:rPr lang="en-US" sz="2400" baseline="30000" dirty="0" err="1"/>
              <a:t>JANA</a:t>
            </a:r>
            <a:r>
              <a:rPr lang="en-US" sz="2400" baseline="30000" dirty="0"/>
              <a:t> 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- stands for EIC JANA</a:t>
            </a:r>
          </a:p>
          <a:p>
            <a:r>
              <a:rPr lang="en-US" sz="1800" dirty="0"/>
              <a:t>Basic reconstruction</a:t>
            </a:r>
          </a:p>
          <a:p>
            <a:r>
              <a:rPr lang="en-US" sz="1800" dirty="0"/>
              <a:t>Physics analysis</a:t>
            </a:r>
          </a:p>
          <a:p>
            <a:r>
              <a:rPr lang="en-US" sz="1800" b="1" dirty="0"/>
              <a:t>Users detector codebase integration</a:t>
            </a:r>
          </a:p>
          <a:p>
            <a:endParaRPr lang="en-US" sz="18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3847D97-E87C-467D-8A7B-4DD7F820DB4B}"/>
              </a:ext>
            </a:extLst>
          </p:cNvPr>
          <p:cNvSpPr txBox="1">
            <a:spLocks/>
          </p:cNvSpPr>
          <p:nvPr/>
        </p:nvSpPr>
        <p:spPr>
          <a:xfrm>
            <a:off x="5105400" y="1371600"/>
            <a:ext cx="3886200" cy="436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Reconstruction</a:t>
            </a:r>
          </a:p>
          <a:p>
            <a:r>
              <a:rPr lang="en-US" sz="1800" b="1" dirty="0"/>
              <a:t>Tracking</a:t>
            </a:r>
            <a:r>
              <a:rPr lang="en-US" sz="1800" dirty="0"/>
              <a:t> - </a:t>
            </a:r>
            <a:r>
              <a:rPr lang="en-US" sz="1800" dirty="0" err="1"/>
              <a:t>Genfit</a:t>
            </a:r>
            <a:endParaRPr lang="en-US" sz="1800" dirty="0"/>
          </a:p>
          <a:p>
            <a:r>
              <a:rPr lang="en-US" sz="1800" b="1" dirty="0"/>
              <a:t>Vertex finding</a:t>
            </a:r>
            <a:r>
              <a:rPr lang="en-US" sz="1800" dirty="0"/>
              <a:t> – Rave</a:t>
            </a:r>
          </a:p>
          <a:p>
            <a:r>
              <a:rPr lang="en-US" sz="1800" b="1" dirty="0"/>
              <a:t>Physical analysis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ROOT C++ or</a:t>
            </a:r>
          </a:p>
          <a:p>
            <a:pPr lvl="1"/>
            <a:r>
              <a:rPr lang="en-US" sz="1600" dirty="0"/>
              <a:t>Python data science tools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 err="1"/>
              <a:t>Jupyter</a:t>
            </a:r>
            <a:r>
              <a:rPr lang="en-US" sz="1600" dirty="0"/>
              <a:t>, Seaborn, Pandas</a:t>
            </a:r>
            <a:r>
              <a:rPr lang="en-US" sz="1600" dirty="0" smtClean="0"/>
              <a:t>, </a:t>
            </a:r>
            <a:r>
              <a:rPr lang="en-US" sz="1600" dirty="0" err="1" smtClean="0"/>
              <a:t>etc</a:t>
            </a:r>
            <a:r>
              <a:rPr lang="en-US" sz="1600" dirty="0"/>
              <a:t>)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F49E4E1-4E27-43C8-BE26-25AC176AD7E1}"/>
              </a:ext>
            </a:extLst>
          </p:cNvPr>
          <p:cNvCxnSpPr>
            <a:cxnSpLocks/>
          </p:cNvCxnSpPr>
          <p:nvPr/>
        </p:nvCxnSpPr>
        <p:spPr>
          <a:xfrm flipV="1">
            <a:off x="3429000" y="1524000"/>
            <a:ext cx="152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3F5A80E-F674-4B22-9793-EE36C699F1FE}"/>
              </a:ext>
            </a:extLst>
          </p:cNvPr>
          <p:cNvCxnSpPr>
            <a:cxnSpLocks/>
          </p:cNvCxnSpPr>
          <p:nvPr/>
        </p:nvCxnSpPr>
        <p:spPr>
          <a:xfrm>
            <a:off x="3429000" y="1676400"/>
            <a:ext cx="1524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3E7C69D-79A4-4757-99F7-39A8C8F1FED6}"/>
              </a:ext>
            </a:extLst>
          </p:cNvPr>
          <p:cNvCxnSpPr>
            <a:cxnSpLocks/>
          </p:cNvCxnSpPr>
          <p:nvPr/>
        </p:nvCxnSpPr>
        <p:spPr>
          <a:xfrm>
            <a:off x="1447800" y="2895600"/>
            <a:ext cx="124206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A4734152-95D3-4E9E-B0FB-0BEE25E4C568}"/>
              </a:ext>
            </a:extLst>
          </p:cNvPr>
          <p:cNvCxnSpPr>
            <a:cxnSpLocks/>
          </p:cNvCxnSpPr>
          <p:nvPr/>
        </p:nvCxnSpPr>
        <p:spPr>
          <a:xfrm flipH="1">
            <a:off x="1143000" y="2895600"/>
            <a:ext cx="26670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DA891F0-8101-4969-AA31-C93C083A2A33}"/>
              </a:ext>
            </a:extLst>
          </p:cNvPr>
          <p:cNvSpPr txBox="1"/>
          <p:nvPr/>
        </p:nvSpPr>
        <p:spPr>
          <a:xfrm>
            <a:off x="381000" y="3886200"/>
            <a:ext cx="3817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existing C++ (or even others) code can be:</a:t>
            </a:r>
          </a:p>
          <a:p>
            <a:r>
              <a:rPr lang="en-US" dirty="0"/>
              <a:t>	- compiled as JANA plugin </a:t>
            </a:r>
          </a:p>
          <a:p>
            <a:r>
              <a:rPr lang="en-US" dirty="0"/>
              <a:t>	- run parallelized in </a:t>
            </a:r>
            <a:r>
              <a:rPr lang="en-US" dirty="0" err="1"/>
              <a:t>eJANA</a:t>
            </a:r>
            <a:endParaRPr lang="en-US" dirty="0"/>
          </a:p>
          <a:p>
            <a:r>
              <a:rPr lang="en-US" dirty="0"/>
              <a:t>	- accessed by other plugins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306622A-AEE6-4EA1-8567-060A5C616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4131">
            <a:off x="4369562" y="3526379"/>
            <a:ext cx="2379443" cy="31120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AEBA920-1F33-48A0-A220-699D3A8F4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590" y="4946594"/>
            <a:ext cx="394287" cy="5309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F2FFB2F-D3DF-40DC-9B46-48984F524A6D}"/>
              </a:ext>
            </a:extLst>
          </p:cNvPr>
          <p:cNvSpPr txBox="1"/>
          <p:nvPr/>
        </p:nvSpPr>
        <p:spPr>
          <a:xfrm rot="21423654">
            <a:off x="4548720" y="4970152"/>
            <a:ext cx="92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EIC </a:t>
            </a:r>
            <a:r>
              <a:rPr lang="en-US" dirty="0" err="1">
                <a:solidFill>
                  <a:schemeClr val="bg1"/>
                </a:solidFill>
              </a:rPr>
              <a:t>jana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5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9F70D5-C587-4DC5-BB7D-7EDC30D71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14400"/>
            <a:ext cx="4720280" cy="429918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codename </a:t>
            </a:r>
            <a:r>
              <a:rPr lang="en-US" sz="2400" b="1" dirty="0">
                <a:solidFill>
                  <a:schemeClr val="accent1"/>
                </a:solidFill>
              </a:rPr>
              <a:t>g4e</a:t>
            </a:r>
            <a:r>
              <a:rPr lang="en-US" sz="2400" dirty="0"/>
              <a:t> – stands for </a:t>
            </a:r>
            <a:r>
              <a:rPr lang="en-US" sz="2400" b="1" dirty="0" err="1"/>
              <a:t>Geant</a:t>
            </a:r>
            <a:r>
              <a:rPr lang="en-US" sz="2400" b="1" dirty="0"/>
              <a:t> 4 EIC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Beta</a:t>
            </a:r>
            <a:r>
              <a:rPr lang="en-US" sz="2400" dirty="0"/>
              <a:t> stage</a:t>
            </a:r>
          </a:p>
          <a:p>
            <a:r>
              <a:rPr lang="en-US" sz="2400" dirty="0"/>
              <a:t>√s 100 GeV design is implemented</a:t>
            </a:r>
          </a:p>
          <a:p>
            <a:r>
              <a:rPr lang="en-US" sz="2400" dirty="0"/>
              <a:t>Imports CAD, accelerator group data</a:t>
            </a:r>
          </a:p>
          <a:p>
            <a:r>
              <a:rPr lang="en-US" sz="2400" dirty="0"/>
              <a:t>Exports final Geometry in various formats</a:t>
            </a:r>
          </a:p>
          <a:p>
            <a:r>
              <a:rPr lang="en-US" sz="2400" dirty="0"/>
              <a:t>Plain flattened analysis ready ROOT files</a:t>
            </a:r>
          </a:p>
          <a:p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96CBC49-0C47-4A09-A5F8-679E8DE7C279}"/>
              </a:ext>
            </a:extLst>
          </p:cNvPr>
          <p:cNvSpPr/>
          <p:nvPr/>
        </p:nvSpPr>
        <p:spPr>
          <a:xfrm>
            <a:off x="3505200" y="5486400"/>
            <a:ext cx="5037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For those who prefer scripting over compilation</a:t>
            </a:r>
          </a:p>
          <a:p>
            <a:r>
              <a:rPr lang="en-US" b="1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Geant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4 python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can be used</a:t>
            </a:r>
            <a:endParaRPr lang="en-US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D4269A2-8D45-446D-BEE5-685E17EB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43000"/>
            <a:ext cx="4199972" cy="4168582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62" y="19075"/>
            <a:ext cx="8931276" cy="674491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3600" dirty="0" smtClean="0">
                <a:ea typeface="ＭＳ Ｐゴシック" pitchFamily="-84" charset="-128"/>
                <a:cs typeface="Arial Narrow"/>
              </a:rPr>
              <a:t>GEANT 4 EIC</a:t>
            </a:r>
            <a:endParaRPr lang="en-US" sz="3600" dirty="0" smtClean="0">
              <a:ea typeface="ＭＳ Ｐゴシック" pitchFamily="-84" charset="-128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8520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2057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ctr" defTabSz="912853"/>
            <a:r>
              <a:rPr lang="en-US" sz="5400" b="1" i="1" u="sng" dirty="0" smtClean="0">
                <a:solidFill>
                  <a:srgbClr val="1F497D"/>
                </a:solidFill>
                <a:latin typeface="Arial" pitchFamily="-84" charset="0"/>
              </a:rPr>
              <a:t>Backup (JANA2)</a:t>
            </a:r>
            <a:endParaRPr lang="en-US" sz="5400" b="1" i="1" u="sng" dirty="0">
              <a:solidFill>
                <a:srgbClr val="1F497D"/>
              </a:solidFill>
              <a:latin typeface="Arial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90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4"/>
          <p:cNvSpPr txBox="1">
            <a:spLocks noGrp="1"/>
          </p:cNvSpPr>
          <p:nvPr>
            <p:ph type="title"/>
          </p:nvPr>
        </p:nvSpPr>
        <p:spPr>
          <a:xfrm>
            <a:off x="0" y="-5397"/>
            <a:ext cx="8991600" cy="68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Overly Simplified View of JANA’s Role</a:t>
            </a:r>
            <a:endParaRPr dirty="0"/>
          </a:p>
        </p:txBody>
      </p:sp>
      <p:sp>
        <p:nvSpPr>
          <p:cNvPr id="464" name="Google Shape;464;p64"/>
          <p:cNvSpPr/>
          <p:nvPr/>
        </p:nvSpPr>
        <p:spPr>
          <a:xfrm>
            <a:off x="220300" y="1851800"/>
            <a:ext cx="1034400" cy="9196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DAQ</a:t>
            </a:r>
            <a:endParaRPr/>
          </a:p>
        </p:txBody>
      </p:sp>
      <p:sp>
        <p:nvSpPr>
          <p:cNvPr id="465" name="Google Shape;465;p64"/>
          <p:cNvSpPr/>
          <p:nvPr/>
        </p:nvSpPr>
        <p:spPr>
          <a:xfrm rot="10800000">
            <a:off x="881175" y="3327900"/>
            <a:ext cx="536400" cy="8428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4"/>
          <p:cNvSpPr/>
          <p:nvPr/>
        </p:nvSpPr>
        <p:spPr>
          <a:xfrm rot="10800000">
            <a:off x="1033575" y="3531100"/>
            <a:ext cx="536400" cy="8428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4"/>
          <p:cNvSpPr/>
          <p:nvPr/>
        </p:nvSpPr>
        <p:spPr>
          <a:xfrm rot="10800000">
            <a:off x="1185975" y="3734300"/>
            <a:ext cx="536400" cy="8428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4"/>
          <p:cNvSpPr/>
          <p:nvPr/>
        </p:nvSpPr>
        <p:spPr>
          <a:xfrm rot="10800000">
            <a:off x="1338375" y="3937500"/>
            <a:ext cx="536400" cy="8428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4"/>
          <p:cNvSpPr/>
          <p:nvPr/>
        </p:nvSpPr>
        <p:spPr>
          <a:xfrm>
            <a:off x="2423300" y="2085000"/>
            <a:ext cx="593700" cy="686400"/>
          </a:xfrm>
          <a:prstGeom prst="teardrop">
            <a:avLst>
              <a:gd name="adj" fmla="val 10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obj</a:t>
            </a:r>
            <a:endParaRPr sz="1300"/>
          </a:p>
        </p:txBody>
      </p:sp>
      <p:sp>
        <p:nvSpPr>
          <p:cNvPr id="470" name="Google Shape;470;p64"/>
          <p:cNvSpPr/>
          <p:nvPr/>
        </p:nvSpPr>
        <p:spPr>
          <a:xfrm rot="10800000">
            <a:off x="7390900" y="3937500"/>
            <a:ext cx="750600" cy="3236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4"/>
          <p:cNvSpPr/>
          <p:nvPr/>
        </p:nvSpPr>
        <p:spPr>
          <a:xfrm rot="10800000">
            <a:off x="7543300" y="4140700"/>
            <a:ext cx="750600" cy="3236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4"/>
          <p:cNvSpPr/>
          <p:nvPr/>
        </p:nvSpPr>
        <p:spPr>
          <a:xfrm rot="10800000">
            <a:off x="7695700" y="4343900"/>
            <a:ext cx="750600" cy="3236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4"/>
          <p:cNvSpPr/>
          <p:nvPr/>
        </p:nvSpPr>
        <p:spPr>
          <a:xfrm>
            <a:off x="3901300" y="2009800"/>
            <a:ext cx="1350600" cy="20560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reconstruction algorithms</a:t>
            </a:r>
            <a:endParaRPr sz="1000"/>
          </a:p>
        </p:txBody>
      </p:sp>
      <p:sp>
        <p:nvSpPr>
          <p:cNvPr id="474" name="Google Shape;474;p64"/>
          <p:cNvSpPr/>
          <p:nvPr/>
        </p:nvSpPr>
        <p:spPr>
          <a:xfrm>
            <a:off x="5831400" y="2448800"/>
            <a:ext cx="814158" cy="365184"/>
          </a:xfrm>
          <a:prstGeom prst="flowChartTerminator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obj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75" name="Google Shape;475;p64"/>
          <p:cNvSpPr/>
          <p:nvPr/>
        </p:nvSpPr>
        <p:spPr>
          <a:xfrm>
            <a:off x="5983800" y="2652000"/>
            <a:ext cx="814158" cy="365184"/>
          </a:xfrm>
          <a:prstGeom prst="flowChartTerminator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obj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76" name="Google Shape;476;p64"/>
          <p:cNvSpPr/>
          <p:nvPr/>
        </p:nvSpPr>
        <p:spPr>
          <a:xfrm>
            <a:off x="6136200" y="2855200"/>
            <a:ext cx="814158" cy="365184"/>
          </a:xfrm>
          <a:prstGeom prst="flowChartTerminator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obj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77" name="Google Shape;477;p64"/>
          <p:cNvSpPr/>
          <p:nvPr/>
        </p:nvSpPr>
        <p:spPr>
          <a:xfrm>
            <a:off x="2575700" y="2288200"/>
            <a:ext cx="593700" cy="686400"/>
          </a:xfrm>
          <a:prstGeom prst="teardrop">
            <a:avLst>
              <a:gd name="adj" fmla="val 10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obj</a:t>
            </a:r>
            <a:endParaRPr sz="1300"/>
          </a:p>
        </p:txBody>
      </p:sp>
      <p:sp>
        <p:nvSpPr>
          <p:cNvPr id="478" name="Google Shape;478;p64"/>
          <p:cNvSpPr/>
          <p:nvPr/>
        </p:nvSpPr>
        <p:spPr>
          <a:xfrm>
            <a:off x="2728100" y="2491400"/>
            <a:ext cx="593700" cy="686400"/>
          </a:xfrm>
          <a:prstGeom prst="teardrop">
            <a:avLst>
              <a:gd name="adj" fmla="val 10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obj</a:t>
            </a:r>
            <a:endParaRPr sz="1300"/>
          </a:p>
        </p:txBody>
      </p:sp>
      <p:cxnSp>
        <p:nvCxnSpPr>
          <p:cNvPr id="479" name="Google Shape;479;p64"/>
          <p:cNvCxnSpPr>
            <a:endCxn id="465" idx="2"/>
          </p:cNvCxnSpPr>
          <p:nvPr/>
        </p:nvCxnSpPr>
        <p:spPr>
          <a:xfrm>
            <a:off x="737475" y="2765900"/>
            <a:ext cx="411900" cy="562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0" name="Google Shape;480;p64"/>
          <p:cNvCxnSpPr>
            <a:endCxn id="477" idx="3"/>
          </p:cNvCxnSpPr>
          <p:nvPr/>
        </p:nvCxnSpPr>
        <p:spPr>
          <a:xfrm rot="10800000" flipH="1">
            <a:off x="1828645" y="2874079"/>
            <a:ext cx="834000" cy="1266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1" name="Google Shape;481;p64"/>
          <p:cNvCxnSpPr>
            <a:endCxn id="475" idx="1"/>
          </p:cNvCxnSpPr>
          <p:nvPr/>
        </p:nvCxnSpPr>
        <p:spPr>
          <a:xfrm rot="10800000" flipH="1">
            <a:off x="5277000" y="2834592"/>
            <a:ext cx="706800" cy="227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2" name="Google Shape;482;p64"/>
          <p:cNvCxnSpPr>
            <a:stCxn id="483" idx="6"/>
            <a:endCxn id="473" idx="2"/>
          </p:cNvCxnSpPr>
          <p:nvPr/>
        </p:nvCxnSpPr>
        <p:spPr>
          <a:xfrm>
            <a:off x="3177350" y="2694600"/>
            <a:ext cx="723900" cy="568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3" name="Google Shape;483;p64"/>
          <p:cNvSpPr/>
          <p:nvPr/>
        </p:nvSpPr>
        <p:spPr>
          <a:xfrm>
            <a:off x="2880500" y="2694600"/>
            <a:ext cx="593700" cy="686400"/>
          </a:xfrm>
          <a:prstGeom prst="teardrop">
            <a:avLst>
              <a:gd name="adj" fmla="val 10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obj</a:t>
            </a:r>
            <a:endParaRPr sz="1300"/>
          </a:p>
        </p:txBody>
      </p:sp>
      <p:cxnSp>
        <p:nvCxnSpPr>
          <p:cNvPr id="484" name="Google Shape;484;p64"/>
          <p:cNvCxnSpPr>
            <a:endCxn id="470" idx="3"/>
          </p:cNvCxnSpPr>
          <p:nvPr/>
        </p:nvCxnSpPr>
        <p:spPr>
          <a:xfrm>
            <a:off x="6876100" y="3237700"/>
            <a:ext cx="514800" cy="861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5" name="Google Shape;485;p64"/>
          <p:cNvSpPr/>
          <p:nvPr/>
        </p:nvSpPr>
        <p:spPr>
          <a:xfrm rot="-5400000">
            <a:off x="4404500" y="2166533"/>
            <a:ext cx="587200" cy="47412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64"/>
          <p:cNvSpPr txBox="1"/>
          <p:nvPr/>
        </p:nvSpPr>
        <p:spPr>
          <a:xfrm>
            <a:off x="4193140" y="4670467"/>
            <a:ext cx="1034400" cy="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JANA</a:t>
            </a:r>
            <a:endParaRPr sz="31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64"/>
          <p:cNvSpPr txBox="1"/>
          <p:nvPr/>
        </p:nvSpPr>
        <p:spPr>
          <a:xfrm>
            <a:off x="880350" y="4708233"/>
            <a:ext cx="12165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raw data files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64"/>
          <p:cNvSpPr txBox="1"/>
          <p:nvPr/>
        </p:nvSpPr>
        <p:spPr>
          <a:xfrm>
            <a:off x="2236424" y="1344600"/>
            <a:ext cx="1649775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C++ objects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(low level)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64"/>
          <p:cNvSpPr txBox="1"/>
          <p:nvPr/>
        </p:nvSpPr>
        <p:spPr>
          <a:xfrm>
            <a:off x="5751874" y="1447800"/>
            <a:ext cx="2249125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C++ objects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(refined)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64"/>
          <p:cNvSpPr txBox="1"/>
          <p:nvPr/>
        </p:nvSpPr>
        <p:spPr>
          <a:xfrm>
            <a:off x="7144500" y="4667500"/>
            <a:ext cx="19920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reconstructed data files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96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5"/>
          <p:cNvSpPr txBox="1">
            <a:spLocks noGrp="1"/>
          </p:cNvSpPr>
          <p:nvPr>
            <p:ph type="title"/>
          </p:nvPr>
        </p:nvSpPr>
        <p:spPr>
          <a:xfrm>
            <a:off x="0" y="-5397"/>
            <a:ext cx="9144000" cy="68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 Goals of the JANA framework</a:t>
            </a:r>
            <a:endParaRPr dirty="0"/>
          </a:p>
        </p:txBody>
      </p:sp>
      <p:sp>
        <p:nvSpPr>
          <p:cNvPr id="496" name="Google Shape;496;p65"/>
          <p:cNvSpPr txBox="1">
            <a:spLocks noGrp="1"/>
          </p:cNvSpPr>
          <p:nvPr>
            <p:ph type="body" idx="1"/>
          </p:nvPr>
        </p:nvSpPr>
        <p:spPr>
          <a:xfrm>
            <a:off x="628650" y="865504"/>
            <a:ext cx="7886700" cy="5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" dirty="0">
                <a:solidFill>
                  <a:srgbClr val="FF6600"/>
                </a:solidFill>
              </a:rPr>
              <a:t>Provide mechanism for many physicists to contribute code to the full reconstruction program</a:t>
            </a:r>
            <a:br>
              <a:rPr lang="en" dirty="0">
                <a:solidFill>
                  <a:srgbClr val="FF6600"/>
                </a:solidFill>
              </a:rPr>
            </a:br>
            <a:endParaRPr dirty="0">
              <a:solidFill>
                <a:srgbClr val="FF66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" dirty="0">
                <a:solidFill>
                  <a:srgbClr val="FF6600"/>
                </a:solidFill>
              </a:rPr>
              <a:t>Implement multi-threading efficiently and external to contributed code</a:t>
            </a:r>
            <a:br>
              <a:rPr lang="en" dirty="0">
                <a:solidFill>
                  <a:srgbClr val="FF6600"/>
                </a:solidFill>
              </a:rPr>
            </a:br>
            <a:endParaRPr dirty="0">
              <a:solidFill>
                <a:srgbClr val="FF66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" dirty="0"/>
              <a:t>Provide common mechanisms for accessing job configuration parameters, calibration constants, etc...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992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66"/>
          <p:cNvGrpSpPr/>
          <p:nvPr/>
        </p:nvGrpSpPr>
        <p:grpSpPr>
          <a:xfrm>
            <a:off x="6756577" y="3364539"/>
            <a:ext cx="1399328" cy="1623101"/>
            <a:chOff x="6756577" y="2523404"/>
            <a:chExt cx="1399328" cy="1217326"/>
          </a:xfrm>
        </p:grpSpPr>
        <p:sp>
          <p:nvSpPr>
            <p:cNvPr id="503" name="Google Shape;503;p66"/>
            <p:cNvSpPr/>
            <p:nvPr/>
          </p:nvSpPr>
          <p:spPr>
            <a:xfrm>
              <a:off x="6756577" y="2523404"/>
              <a:ext cx="1399328" cy="1217326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B6DDE7"/>
                </a:gs>
                <a:gs pos="100000">
                  <a:srgbClr val="205867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6"/>
            <p:cNvSpPr/>
            <p:nvPr/>
          </p:nvSpPr>
          <p:spPr>
            <a:xfrm>
              <a:off x="6966500" y="3322225"/>
              <a:ext cx="620276" cy="214850"/>
            </a:xfrm>
            <a:prstGeom prst="ellipse">
              <a:avLst/>
            </a:prstGeom>
            <a:gradFill>
              <a:gsLst>
                <a:gs pos="0">
                  <a:srgbClr val="3F3151"/>
                </a:gs>
                <a:gs pos="100000">
                  <a:srgbClr val="B2A0C7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STOCK</a:t>
              </a:r>
              <a:endParaRPr sz="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6"/>
            <p:cNvSpPr/>
            <p:nvPr/>
          </p:nvSpPr>
          <p:spPr>
            <a:xfrm rot="2742285">
              <a:off x="7046243" y="2769734"/>
              <a:ext cx="307787" cy="294424"/>
            </a:xfrm>
            <a:prstGeom prst="rect">
              <a:avLst/>
            </a:prstGeom>
            <a:gradFill>
              <a:gsLst>
                <a:gs pos="0">
                  <a:srgbClr val="4F6128"/>
                </a:gs>
                <a:gs pos="100000">
                  <a:srgbClr val="C2D59B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6"/>
            <p:cNvSpPr/>
            <p:nvPr/>
          </p:nvSpPr>
          <p:spPr>
            <a:xfrm>
              <a:off x="7480359" y="2964212"/>
              <a:ext cx="535659" cy="357926"/>
            </a:xfrm>
            <a:prstGeom prst="rect">
              <a:avLst/>
            </a:prstGeom>
            <a:gradFill>
              <a:gsLst>
                <a:gs pos="0">
                  <a:srgbClr val="974806"/>
                </a:gs>
                <a:gs pos="99000">
                  <a:srgbClr val="FABF8E"/>
                </a:gs>
                <a:gs pos="100000">
                  <a:srgbClr val="FABF8E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MANUFACTURE</a:t>
              </a:r>
              <a:endParaRPr sz="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6"/>
            <p:cNvSpPr txBox="1"/>
            <p:nvPr/>
          </p:nvSpPr>
          <p:spPr>
            <a:xfrm>
              <a:off x="7001350" y="2784525"/>
              <a:ext cx="430862" cy="328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 stock?</a:t>
              </a:r>
              <a:endParaRPr sz="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8" name="Google Shape;508;p66"/>
            <p:cNvCxnSpPr/>
            <p:nvPr/>
          </p:nvCxnSpPr>
          <p:spPr>
            <a:xfrm rot="10800000">
              <a:off x="7328945" y="2834863"/>
              <a:ext cx="337492" cy="47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09" name="Google Shape;509;p66"/>
            <p:cNvCxnSpPr/>
            <p:nvPr/>
          </p:nvCxnSpPr>
          <p:spPr>
            <a:xfrm rot="5400000">
              <a:off x="7601165" y="2899631"/>
              <a:ext cx="129573" cy="48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10" name="Google Shape;510;p66"/>
            <p:cNvCxnSpPr/>
            <p:nvPr/>
          </p:nvCxnSpPr>
          <p:spPr>
            <a:xfrm rot="5400000">
              <a:off x="7103888" y="3227125"/>
              <a:ext cx="190215" cy="48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511" name="Google Shape;511;p66"/>
            <p:cNvSpPr txBox="1"/>
            <p:nvPr/>
          </p:nvSpPr>
          <p:spPr>
            <a:xfrm>
              <a:off x="6908549" y="3127325"/>
              <a:ext cx="474629" cy="18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YES</a:t>
              </a:r>
              <a:endParaRPr sz="9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6"/>
            <p:cNvSpPr txBox="1"/>
            <p:nvPr/>
          </p:nvSpPr>
          <p:spPr>
            <a:xfrm>
              <a:off x="7314620" y="2684575"/>
              <a:ext cx="430862" cy="18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NO</a:t>
              </a:r>
              <a:endParaRPr sz="9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3" name="Google Shape;513;p66"/>
            <p:cNvCxnSpPr/>
            <p:nvPr/>
          </p:nvCxnSpPr>
          <p:spPr>
            <a:xfrm rot="10800000">
              <a:off x="7456299" y="3429632"/>
              <a:ext cx="280109" cy="237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14" name="Google Shape;514;p66"/>
            <p:cNvCxnSpPr/>
            <p:nvPr/>
          </p:nvCxnSpPr>
          <p:spPr>
            <a:xfrm rot="-5400000" flipH="1">
              <a:off x="7678395" y="3380727"/>
              <a:ext cx="117729" cy="1702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515" name="Google Shape;515;p66"/>
            <p:cNvSpPr txBox="1"/>
            <p:nvPr/>
          </p:nvSpPr>
          <p:spPr>
            <a:xfrm>
              <a:off x="7256916" y="2532279"/>
              <a:ext cx="544656" cy="194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FACTORY</a:t>
              </a:r>
              <a:endParaRPr sz="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6"/>
          <p:cNvGrpSpPr/>
          <p:nvPr/>
        </p:nvGrpSpPr>
        <p:grpSpPr>
          <a:xfrm>
            <a:off x="6618308" y="1396457"/>
            <a:ext cx="1399200" cy="1623200"/>
            <a:chOff x="6756577" y="2523404"/>
            <a:chExt cx="1399200" cy="1217400"/>
          </a:xfrm>
        </p:grpSpPr>
        <p:sp>
          <p:nvSpPr>
            <p:cNvPr id="517" name="Google Shape;517;p66"/>
            <p:cNvSpPr/>
            <p:nvPr/>
          </p:nvSpPr>
          <p:spPr>
            <a:xfrm>
              <a:off x="6756577" y="2523404"/>
              <a:ext cx="1399200" cy="1217400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B6DDE7"/>
                </a:gs>
                <a:gs pos="100000">
                  <a:srgbClr val="205867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66"/>
            <p:cNvSpPr/>
            <p:nvPr/>
          </p:nvSpPr>
          <p:spPr>
            <a:xfrm>
              <a:off x="6966500" y="3322225"/>
              <a:ext cx="620400" cy="214800"/>
            </a:xfrm>
            <a:prstGeom prst="ellipse">
              <a:avLst/>
            </a:prstGeom>
            <a:gradFill>
              <a:gsLst>
                <a:gs pos="0">
                  <a:srgbClr val="3F3151"/>
                </a:gs>
                <a:gs pos="100000">
                  <a:srgbClr val="B2A0C7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STOCK</a:t>
              </a:r>
              <a:endParaRPr sz="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66"/>
            <p:cNvSpPr/>
            <p:nvPr/>
          </p:nvSpPr>
          <p:spPr>
            <a:xfrm rot="2742673">
              <a:off x="7046215" y="2769645"/>
              <a:ext cx="307615" cy="294442"/>
            </a:xfrm>
            <a:prstGeom prst="rect">
              <a:avLst/>
            </a:prstGeom>
            <a:gradFill>
              <a:gsLst>
                <a:gs pos="0">
                  <a:srgbClr val="4F6128"/>
                </a:gs>
                <a:gs pos="100000">
                  <a:srgbClr val="C2D59B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66"/>
            <p:cNvSpPr/>
            <p:nvPr/>
          </p:nvSpPr>
          <p:spPr>
            <a:xfrm>
              <a:off x="7480359" y="2964212"/>
              <a:ext cx="535800" cy="357900"/>
            </a:xfrm>
            <a:prstGeom prst="rect">
              <a:avLst/>
            </a:prstGeom>
            <a:gradFill>
              <a:gsLst>
                <a:gs pos="0">
                  <a:srgbClr val="974806"/>
                </a:gs>
                <a:gs pos="99000">
                  <a:srgbClr val="FABF8E"/>
                </a:gs>
                <a:gs pos="100000">
                  <a:srgbClr val="FABF8E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MANUFACTURE</a:t>
              </a:r>
              <a:endParaRPr sz="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66"/>
            <p:cNvSpPr txBox="1"/>
            <p:nvPr/>
          </p:nvSpPr>
          <p:spPr>
            <a:xfrm>
              <a:off x="7001350" y="2784525"/>
              <a:ext cx="4308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 stock?</a:t>
              </a:r>
              <a:endParaRPr sz="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2" name="Google Shape;522;p66"/>
            <p:cNvCxnSpPr/>
            <p:nvPr/>
          </p:nvCxnSpPr>
          <p:spPr>
            <a:xfrm rot="10800000">
              <a:off x="7328938" y="2834736"/>
              <a:ext cx="337500" cy="6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23" name="Google Shape;523;p66"/>
            <p:cNvCxnSpPr/>
            <p:nvPr/>
          </p:nvCxnSpPr>
          <p:spPr>
            <a:xfrm rot="5400000">
              <a:off x="7601094" y="2899588"/>
              <a:ext cx="129600" cy="6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24" name="Google Shape;524;p66"/>
            <p:cNvCxnSpPr/>
            <p:nvPr/>
          </p:nvCxnSpPr>
          <p:spPr>
            <a:xfrm rot="5400000">
              <a:off x="7103838" y="3227061"/>
              <a:ext cx="190200" cy="6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525" name="Google Shape;525;p66"/>
            <p:cNvSpPr txBox="1"/>
            <p:nvPr/>
          </p:nvSpPr>
          <p:spPr>
            <a:xfrm>
              <a:off x="6908549" y="3127325"/>
              <a:ext cx="474600" cy="18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YES</a:t>
              </a:r>
              <a:endParaRPr sz="9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66"/>
            <p:cNvSpPr txBox="1"/>
            <p:nvPr/>
          </p:nvSpPr>
          <p:spPr>
            <a:xfrm>
              <a:off x="7314620" y="2684575"/>
              <a:ext cx="430800" cy="18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NO</a:t>
              </a:r>
              <a:endParaRPr sz="9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7" name="Google Shape;527;p66"/>
            <p:cNvCxnSpPr/>
            <p:nvPr/>
          </p:nvCxnSpPr>
          <p:spPr>
            <a:xfrm rot="10800000">
              <a:off x="7456208" y="3429569"/>
              <a:ext cx="280200" cy="30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28" name="Google Shape;528;p66"/>
            <p:cNvCxnSpPr/>
            <p:nvPr/>
          </p:nvCxnSpPr>
          <p:spPr>
            <a:xfrm rot="-5400000" flipH="1">
              <a:off x="7678509" y="3380613"/>
              <a:ext cx="117600" cy="180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529" name="Google Shape;529;p66"/>
            <p:cNvSpPr txBox="1"/>
            <p:nvPr/>
          </p:nvSpPr>
          <p:spPr>
            <a:xfrm>
              <a:off x="7256916" y="2532279"/>
              <a:ext cx="544800" cy="19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FACTORY</a:t>
              </a:r>
              <a:endParaRPr sz="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0" name="Google Shape;530;p66"/>
          <p:cNvSpPr txBox="1"/>
          <p:nvPr/>
        </p:nvSpPr>
        <p:spPr>
          <a:xfrm>
            <a:off x="652764" y="5410200"/>
            <a:ext cx="6208500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on demand = Don’t do it unless you need it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9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200" b="1" i="0" u="none" strike="noStrike" cap="none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Factory Model</a:t>
            </a:r>
            <a:endParaRPr sz="3200" b="1" i="0" u="none" strike="noStrike" cap="none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pSp>
        <p:nvGrpSpPr>
          <p:cNvPr id="532" name="Google Shape;532;p66"/>
          <p:cNvGrpSpPr/>
          <p:nvPr/>
        </p:nvGrpSpPr>
        <p:grpSpPr>
          <a:xfrm>
            <a:off x="1746426" y="1318843"/>
            <a:ext cx="4693768" cy="4091392"/>
            <a:chOff x="832069" y="1524000"/>
            <a:chExt cx="5791200" cy="3886200"/>
          </a:xfrm>
        </p:grpSpPr>
        <p:sp>
          <p:nvSpPr>
            <p:cNvPr id="533" name="Google Shape;533;p66"/>
            <p:cNvSpPr/>
            <p:nvPr/>
          </p:nvSpPr>
          <p:spPr>
            <a:xfrm>
              <a:off x="2051269" y="1524000"/>
              <a:ext cx="4572000" cy="3886200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B6DDE7"/>
                </a:gs>
                <a:gs pos="100000">
                  <a:srgbClr val="205867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66"/>
            <p:cNvSpPr/>
            <p:nvPr/>
          </p:nvSpPr>
          <p:spPr>
            <a:xfrm>
              <a:off x="2737069" y="4074365"/>
              <a:ext cx="1600200" cy="685800"/>
            </a:xfrm>
            <a:prstGeom prst="ellipse">
              <a:avLst/>
            </a:prstGeom>
            <a:gradFill>
              <a:gsLst>
                <a:gs pos="0">
                  <a:srgbClr val="3F3151"/>
                </a:gs>
                <a:gs pos="100000">
                  <a:srgbClr val="B2A0C7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STOCK</a:t>
              </a:r>
              <a:endParaRPr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66"/>
            <p:cNvSpPr/>
            <p:nvPr/>
          </p:nvSpPr>
          <p:spPr>
            <a:xfrm rot="2786471">
              <a:off x="3015266" y="2293229"/>
              <a:ext cx="969962" cy="973573"/>
            </a:xfrm>
            <a:prstGeom prst="rect">
              <a:avLst/>
            </a:prstGeom>
            <a:gradFill>
              <a:gsLst>
                <a:gs pos="0">
                  <a:srgbClr val="4F6128"/>
                </a:gs>
                <a:gs pos="100000">
                  <a:srgbClr val="C2D59B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66"/>
            <p:cNvSpPr/>
            <p:nvPr/>
          </p:nvSpPr>
          <p:spPr>
            <a:xfrm>
              <a:off x="4415929" y="2931365"/>
              <a:ext cx="1750200" cy="1143000"/>
            </a:xfrm>
            <a:prstGeom prst="rect">
              <a:avLst/>
            </a:prstGeom>
            <a:gradFill>
              <a:gsLst>
                <a:gs pos="0">
                  <a:srgbClr val="974806"/>
                </a:gs>
                <a:gs pos="99000">
                  <a:srgbClr val="FABF8E"/>
                </a:gs>
                <a:gs pos="100000">
                  <a:srgbClr val="FABF8E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MANUFACTURE</a:t>
              </a: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6"/>
            <p:cNvSpPr txBox="1"/>
            <p:nvPr/>
          </p:nvSpPr>
          <p:spPr>
            <a:xfrm>
              <a:off x="3019097" y="2357675"/>
              <a:ext cx="990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 stock?</a:t>
              </a:r>
              <a:endParaRPr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38" name="Google Shape;538;p66"/>
            <p:cNvCxnSpPr/>
            <p:nvPr/>
          </p:nvCxnSpPr>
          <p:spPr>
            <a:xfrm>
              <a:off x="832069" y="2778965"/>
              <a:ext cx="1143000" cy="15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39" name="Google Shape;539;p66"/>
            <p:cNvCxnSpPr/>
            <p:nvPr/>
          </p:nvCxnSpPr>
          <p:spPr>
            <a:xfrm>
              <a:off x="1876097" y="2780553"/>
              <a:ext cx="937200" cy="15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40" name="Google Shape;540;p66"/>
            <p:cNvCxnSpPr>
              <a:stCxn id="534" idx="2"/>
            </p:cNvCxnSpPr>
            <p:nvPr/>
          </p:nvCxnSpPr>
          <p:spPr>
            <a:xfrm rot="10800000">
              <a:off x="1518169" y="4417265"/>
              <a:ext cx="1218900" cy="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41" name="Google Shape;541;p66"/>
            <p:cNvCxnSpPr/>
            <p:nvPr/>
          </p:nvCxnSpPr>
          <p:spPr>
            <a:xfrm>
              <a:off x="832069" y="4415676"/>
              <a:ext cx="838200" cy="15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42" name="Google Shape;542;p66"/>
            <p:cNvCxnSpPr/>
            <p:nvPr/>
          </p:nvCxnSpPr>
          <p:spPr>
            <a:xfrm rot="10800000">
              <a:off x="3921364" y="2518703"/>
              <a:ext cx="1102500" cy="1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543" name="Google Shape;543;p66"/>
            <p:cNvSpPr txBox="1"/>
            <p:nvPr/>
          </p:nvSpPr>
          <p:spPr>
            <a:xfrm>
              <a:off x="902298" y="2295616"/>
              <a:ext cx="121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ORDER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66"/>
            <p:cNvSpPr txBox="1"/>
            <p:nvPr/>
          </p:nvSpPr>
          <p:spPr>
            <a:xfrm>
              <a:off x="850175" y="3915961"/>
              <a:ext cx="1374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PRODUCT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45" name="Google Shape;545;p66"/>
            <p:cNvCxnSpPr/>
            <p:nvPr/>
          </p:nvCxnSpPr>
          <p:spPr>
            <a:xfrm rot="5400000">
              <a:off x="4815469" y="2725209"/>
              <a:ext cx="413700" cy="1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46" name="Google Shape;546;p66"/>
            <p:cNvCxnSpPr/>
            <p:nvPr/>
          </p:nvCxnSpPr>
          <p:spPr>
            <a:xfrm rot="5400000">
              <a:off x="3193132" y="3770743"/>
              <a:ext cx="607200" cy="1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547" name="Google Shape;547;p66"/>
            <p:cNvSpPr txBox="1"/>
            <p:nvPr/>
          </p:nvSpPr>
          <p:spPr>
            <a:xfrm>
              <a:off x="2737073" y="3496287"/>
              <a:ext cx="765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YES</a:t>
              </a:r>
              <a:endPara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66"/>
            <p:cNvSpPr txBox="1"/>
            <p:nvPr/>
          </p:nvSpPr>
          <p:spPr>
            <a:xfrm>
              <a:off x="3837858" y="2150606"/>
              <a:ext cx="87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NO</a:t>
              </a:r>
              <a:endPara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49" name="Google Shape;549;p66"/>
            <p:cNvCxnSpPr/>
            <p:nvPr/>
          </p:nvCxnSpPr>
          <p:spPr>
            <a:xfrm rot="10800000">
              <a:off x="4337165" y="4417164"/>
              <a:ext cx="915300" cy="9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50" name="Google Shape;550;p66"/>
            <p:cNvCxnSpPr/>
            <p:nvPr/>
          </p:nvCxnSpPr>
          <p:spPr>
            <a:xfrm rot="-5400000" flipH="1">
              <a:off x="5067218" y="4261200"/>
              <a:ext cx="376200" cy="57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551" name="Google Shape;551;p66"/>
            <p:cNvSpPr txBox="1"/>
            <p:nvPr/>
          </p:nvSpPr>
          <p:spPr>
            <a:xfrm>
              <a:off x="3685922" y="1552335"/>
              <a:ext cx="1338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FACTORY</a:t>
              </a:r>
              <a:endParaRPr sz="8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(algorithm)</a:t>
              </a:r>
              <a:endParaRPr sz="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52" name="Google Shape;552;p66"/>
          <p:cNvCxnSpPr/>
          <p:nvPr/>
        </p:nvCxnSpPr>
        <p:spPr>
          <a:xfrm flipH="1">
            <a:off x="6080360" y="2604872"/>
            <a:ext cx="773100" cy="414800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53" name="Google Shape;553;p66"/>
          <p:cNvCxnSpPr/>
          <p:nvPr/>
        </p:nvCxnSpPr>
        <p:spPr>
          <a:xfrm flipH="1">
            <a:off x="6076394" y="1918212"/>
            <a:ext cx="780998" cy="977525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0000FF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554" name="Google Shape;554;p66"/>
          <p:cNvCxnSpPr>
            <a:stCxn id="504" idx="2"/>
          </p:cNvCxnSpPr>
          <p:nvPr/>
        </p:nvCxnSpPr>
        <p:spPr>
          <a:xfrm rot="10800000">
            <a:off x="6069800" y="3486067"/>
            <a:ext cx="896700" cy="1086800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55" name="Google Shape;555;p66"/>
          <p:cNvCxnSpPr/>
          <p:nvPr/>
        </p:nvCxnSpPr>
        <p:spPr>
          <a:xfrm rot="10800000">
            <a:off x="6076640" y="3376242"/>
            <a:ext cx="904275" cy="521452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0000FF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556" name="Google Shape;556;p66"/>
          <p:cNvSpPr txBox="1"/>
          <p:nvPr/>
        </p:nvSpPr>
        <p:spPr>
          <a:xfrm>
            <a:off x="1756217" y="5791200"/>
            <a:ext cx="3267000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= Don’t do it twice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7" name="Google Shape;557;p66"/>
          <p:cNvGrpSpPr/>
          <p:nvPr/>
        </p:nvGrpSpPr>
        <p:grpSpPr>
          <a:xfrm>
            <a:off x="4931562" y="5749800"/>
            <a:ext cx="3818700" cy="708000"/>
            <a:chOff x="4867962" y="5342767"/>
            <a:chExt cx="3818700" cy="708000"/>
          </a:xfrm>
        </p:grpSpPr>
        <p:sp>
          <p:nvSpPr>
            <p:cNvPr id="558" name="Google Shape;558;p66"/>
            <p:cNvSpPr txBox="1"/>
            <p:nvPr/>
          </p:nvSpPr>
          <p:spPr>
            <a:xfrm>
              <a:off x="6977262" y="5342767"/>
              <a:ext cx="17094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Conservation of CPU cycles!</a:t>
              </a:r>
              <a:endPara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59" name="Google Shape;559;p66"/>
            <p:cNvCxnSpPr/>
            <p:nvPr/>
          </p:nvCxnSpPr>
          <p:spPr>
            <a:xfrm>
              <a:off x="6690023" y="5433717"/>
              <a:ext cx="287100" cy="1743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60" name="Google Shape;560;p66"/>
            <p:cNvCxnSpPr>
              <a:endCxn id="558" idx="1"/>
            </p:cNvCxnSpPr>
            <p:nvPr/>
          </p:nvCxnSpPr>
          <p:spPr>
            <a:xfrm rot="10800000" flipH="1">
              <a:off x="4867962" y="5696767"/>
              <a:ext cx="2109300" cy="759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60659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6" name="Google Shape;566;p67"/>
          <p:cNvCxnSpPr/>
          <p:nvPr/>
        </p:nvCxnSpPr>
        <p:spPr>
          <a:xfrm rot="10800000" flipH="1">
            <a:off x="2814676" y="3661673"/>
            <a:ext cx="814500" cy="47320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7" name="Google Shape;567;p67"/>
          <p:cNvSpPr txBox="1">
            <a:spLocks noGrp="1"/>
          </p:cNvSpPr>
          <p:nvPr>
            <p:ph type="title"/>
          </p:nvPr>
        </p:nvSpPr>
        <p:spPr>
          <a:xfrm>
            <a:off x="101600" y="0"/>
            <a:ext cx="89535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Event Reconstruction in JANA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9" name="Google Shape;569;p67"/>
          <p:cNvGrpSpPr/>
          <p:nvPr/>
        </p:nvGrpSpPr>
        <p:grpSpPr>
          <a:xfrm>
            <a:off x="3348960" y="1409272"/>
            <a:ext cx="3153520" cy="3563981"/>
            <a:chOff x="5257800" y="621158"/>
            <a:chExt cx="2494676" cy="2787264"/>
          </a:xfrm>
        </p:grpSpPr>
        <p:grpSp>
          <p:nvGrpSpPr>
            <p:cNvPr id="570" name="Google Shape;570;p67"/>
            <p:cNvGrpSpPr/>
            <p:nvPr/>
          </p:nvGrpSpPr>
          <p:grpSpPr>
            <a:xfrm>
              <a:off x="6990324" y="2393310"/>
              <a:ext cx="762152" cy="650161"/>
              <a:chOff x="2051269" y="1524000"/>
              <a:chExt cx="4572000" cy="3886200"/>
            </a:xfrm>
          </p:grpSpPr>
          <p:sp>
            <p:nvSpPr>
              <p:cNvPr id="571" name="Google Shape;571;p67"/>
              <p:cNvSpPr/>
              <p:nvPr/>
            </p:nvSpPr>
            <p:spPr>
              <a:xfrm>
                <a:off x="2051269" y="1524000"/>
                <a:ext cx="4572000" cy="388620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rgbClr val="B6DDE7"/>
                  </a:gs>
                  <a:gs pos="100000">
                    <a:srgbClr val="20586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67"/>
              <p:cNvSpPr/>
              <p:nvPr/>
            </p:nvSpPr>
            <p:spPr>
              <a:xfrm>
                <a:off x="2737069" y="4074365"/>
                <a:ext cx="1600200" cy="685800"/>
              </a:xfrm>
              <a:prstGeom prst="ellipse">
                <a:avLst/>
              </a:prstGeom>
              <a:gradFill>
                <a:gsLst>
                  <a:gs pos="0">
                    <a:srgbClr val="3F3151"/>
                  </a:gs>
                  <a:gs pos="100000">
                    <a:srgbClr val="B2A0C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67"/>
              <p:cNvSpPr/>
              <p:nvPr/>
            </p:nvSpPr>
            <p:spPr>
              <a:xfrm rot="2786471">
                <a:off x="3015266" y="2293229"/>
                <a:ext cx="969962" cy="973573"/>
              </a:xfrm>
              <a:prstGeom prst="rect">
                <a:avLst/>
              </a:prstGeom>
              <a:gradFill>
                <a:gsLst>
                  <a:gs pos="0">
                    <a:srgbClr val="4F6128"/>
                  </a:gs>
                  <a:gs pos="100000">
                    <a:srgbClr val="C2D59B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67"/>
              <p:cNvSpPr/>
              <p:nvPr/>
            </p:nvSpPr>
            <p:spPr>
              <a:xfrm>
                <a:off x="4415929" y="2931365"/>
                <a:ext cx="1750200" cy="1143000"/>
              </a:xfrm>
              <a:prstGeom prst="rect">
                <a:avLst/>
              </a:prstGeom>
              <a:gradFill>
                <a:gsLst>
                  <a:gs pos="0">
                    <a:srgbClr val="974806"/>
                  </a:gs>
                  <a:gs pos="99000">
                    <a:srgbClr val="FABF8E"/>
                  </a:gs>
                  <a:gs pos="100000">
                    <a:srgbClr val="FABF8E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5" name="Google Shape;575;p67"/>
            <p:cNvGrpSpPr/>
            <p:nvPr/>
          </p:nvGrpSpPr>
          <p:grpSpPr>
            <a:xfrm>
              <a:off x="5257800" y="1399807"/>
              <a:ext cx="1295400" cy="1295400"/>
              <a:chOff x="1676400" y="2438400"/>
              <a:chExt cx="1295400" cy="1295400"/>
            </a:xfrm>
          </p:grpSpPr>
          <p:sp>
            <p:nvSpPr>
              <p:cNvPr id="576" name="Google Shape;576;p67"/>
              <p:cNvSpPr/>
              <p:nvPr/>
            </p:nvSpPr>
            <p:spPr>
              <a:xfrm>
                <a:off x="1676400" y="2438400"/>
                <a:ext cx="1295400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8260" y="84081"/>
                    </a:moveTo>
                    <a:lnTo>
                      <a:pt x="108260" y="84081"/>
                    </a:lnTo>
                    <a:cubicBezTo>
                      <a:pt x="96559" y="105992"/>
                      <a:pt x="70661" y="117079"/>
                      <a:pt x="46013" y="110729"/>
                    </a:cubicBezTo>
                    <a:cubicBezTo>
                      <a:pt x="21366" y="104379"/>
                      <a:pt x="4611" y="82303"/>
                      <a:pt x="5743" y="57669"/>
                    </a:cubicBezTo>
                    <a:cubicBezTo>
                      <a:pt x="6876" y="33035"/>
                      <a:pt x="25590" y="12483"/>
                      <a:pt x="50724" y="8271"/>
                    </a:cubicBezTo>
                    <a:cubicBezTo>
                      <a:pt x="75857" y="4060"/>
                      <a:pt x="100636" y="17324"/>
                      <a:pt x="110279" y="40152"/>
                    </a:cubicBezTo>
                    <a:lnTo>
                      <a:pt x="115015" y="40152"/>
                    </a:lnTo>
                    <a:lnTo>
                      <a:pt x="108620" y="60000"/>
                    </a:lnTo>
                    <a:lnTo>
                      <a:pt x="92256" y="40152"/>
                    </a:lnTo>
                    <a:lnTo>
                      <a:pt x="96424" y="40152"/>
                    </a:lnTo>
                    <a:lnTo>
                      <a:pt x="96424" y="40152"/>
                    </a:lnTo>
                    <a:cubicBezTo>
                      <a:pt x="86202" y="25839"/>
                      <a:pt x="66297" y="19250"/>
                      <a:pt x="47783" y="24051"/>
                    </a:cubicBezTo>
                    <a:cubicBezTo>
                      <a:pt x="29269" y="28851"/>
                      <a:pt x="16703" y="43860"/>
                      <a:pt x="17078" y="60726"/>
                    </a:cubicBezTo>
                    <a:cubicBezTo>
                      <a:pt x="17452" y="77593"/>
                      <a:pt x="30673" y="92165"/>
                      <a:pt x="49386" y="96336"/>
                    </a:cubicBezTo>
                    <a:cubicBezTo>
                      <a:pt x="68099" y="100507"/>
                      <a:pt x="87697" y="93249"/>
                      <a:pt x="97277" y="786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7"/>
              <p:cNvSpPr txBox="1"/>
              <p:nvPr/>
            </p:nvSpPr>
            <p:spPr>
              <a:xfrm>
                <a:off x="1943103" y="2842387"/>
                <a:ext cx="762000" cy="47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JANA</a:t>
                </a:r>
                <a:endParaRPr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8" name="Google Shape;578;p67"/>
            <p:cNvGrpSpPr/>
            <p:nvPr/>
          </p:nvGrpSpPr>
          <p:grpSpPr>
            <a:xfrm>
              <a:off x="6338684" y="621158"/>
              <a:ext cx="762152" cy="650161"/>
              <a:chOff x="2051269" y="1524000"/>
              <a:chExt cx="4572000" cy="3886200"/>
            </a:xfrm>
          </p:grpSpPr>
          <p:sp>
            <p:nvSpPr>
              <p:cNvPr id="579" name="Google Shape;579;p67"/>
              <p:cNvSpPr/>
              <p:nvPr/>
            </p:nvSpPr>
            <p:spPr>
              <a:xfrm>
                <a:off x="2051269" y="1524000"/>
                <a:ext cx="4572000" cy="388620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rgbClr val="B6DDE7"/>
                  </a:gs>
                  <a:gs pos="100000">
                    <a:srgbClr val="20586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67"/>
              <p:cNvSpPr/>
              <p:nvPr/>
            </p:nvSpPr>
            <p:spPr>
              <a:xfrm>
                <a:off x="2737069" y="4074365"/>
                <a:ext cx="1600200" cy="685800"/>
              </a:xfrm>
              <a:prstGeom prst="ellipse">
                <a:avLst/>
              </a:prstGeom>
              <a:gradFill>
                <a:gsLst>
                  <a:gs pos="0">
                    <a:srgbClr val="3F3151"/>
                  </a:gs>
                  <a:gs pos="100000">
                    <a:srgbClr val="B2A0C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67"/>
              <p:cNvSpPr/>
              <p:nvPr/>
            </p:nvSpPr>
            <p:spPr>
              <a:xfrm rot="2786471">
                <a:off x="3015266" y="2293229"/>
                <a:ext cx="969962" cy="973573"/>
              </a:xfrm>
              <a:prstGeom prst="rect">
                <a:avLst/>
              </a:prstGeom>
              <a:gradFill>
                <a:gsLst>
                  <a:gs pos="0">
                    <a:srgbClr val="4F6128"/>
                  </a:gs>
                  <a:gs pos="100000">
                    <a:srgbClr val="C2D59B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7"/>
              <p:cNvSpPr/>
              <p:nvPr/>
            </p:nvSpPr>
            <p:spPr>
              <a:xfrm>
                <a:off x="4415929" y="2931365"/>
                <a:ext cx="1750200" cy="1143000"/>
              </a:xfrm>
              <a:prstGeom prst="rect">
                <a:avLst/>
              </a:prstGeom>
              <a:gradFill>
                <a:gsLst>
                  <a:gs pos="0">
                    <a:srgbClr val="974806"/>
                  </a:gs>
                  <a:gs pos="99000">
                    <a:srgbClr val="FABF8E"/>
                  </a:gs>
                  <a:gs pos="100000">
                    <a:srgbClr val="FABF8E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3" name="Google Shape;583;p67"/>
            <p:cNvGrpSpPr/>
            <p:nvPr/>
          </p:nvGrpSpPr>
          <p:grpSpPr>
            <a:xfrm>
              <a:off x="6983116" y="1691281"/>
              <a:ext cx="762152" cy="650161"/>
              <a:chOff x="2051269" y="1524000"/>
              <a:chExt cx="4572000" cy="3886200"/>
            </a:xfrm>
          </p:grpSpPr>
          <p:sp>
            <p:nvSpPr>
              <p:cNvPr id="584" name="Google Shape;584;p67"/>
              <p:cNvSpPr/>
              <p:nvPr/>
            </p:nvSpPr>
            <p:spPr>
              <a:xfrm>
                <a:off x="2051269" y="1524000"/>
                <a:ext cx="4572000" cy="388620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rgbClr val="B6DDE7"/>
                  </a:gs>
                  <a:gs pos="100000">
                    <a:srgbClr val="20586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7"/>
              <p:cNvSpPr/>
              <p:nvPr/>
            </p:nvSpPr>
            <p:spPr>
              <a:xfrm>
                <a:off x="2737069" y="4074365"/>
                <a:ext cx="1600200" cy="685800"/>
              </a:xfrm>
              <a:prstGeom prst="ellipse">
                <a:avLst/>
              </a:prstGeom>
              <a:gradFill>
                <a:gsLst>
                  <a:gs pos="0">
                    <a:srgbClr val="3F3151"/>
                  </a:gs>
                  <a:gs pos="100000">
                    <a:srgbClr val="B2A0C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67"/>
              <p:cNvSpPr/>
              <p:nvPr/>
            </p:nvSpPr>
            <p:spPr>
              <a:xfrm rot="2786471">
                <a:off x="3015266" y="2293229"/>
                <a:ext cx="969962" cy="973573"/>
              </a:xfrm>
              <a:prstGeom prst="rect">
                <a:avLst/>
              </a:prstGeom>
              <a:gradFill>
                <a:gsLst>
                  <a:gs pos="0">
                    <a:srgbClr val="4F6128"/>
                  </a:gs>
                  <a:gs pos="100000">
                    <a:srgbClr val="C2D59B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67"/>
              <p:cNvSpPr/>
              <p:nvPr/>
            </p:nvSpPr>
            <p:spPr>
              <a:xfrm>
                <a:off x="4415929" y="2931365"/>
                <a:ext cx="1750200" cy="1143000"/>
              </a:xfrm>
              <a:prstGeom prst="rect">
                <a:avLst/>
              </a:prstGeom>
              <a:gradFill>
                <a:gsLst>
                  <a:gs pos="0">
                    <a:srgbClr val="974806"/>
                  </a:gs>
                  <a:gs pos="99000">
                    <a:srgbClr val="FABF8E"/>
                  </a:gs>
                  <a:gs pos="100000">
                    <a:srgbClr val="FABF8E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8" name="Google Shape;588;p67"/>
            <p:cNvGrpSpPr/>
            <p:nvPr/>
          </p:nvGrpSpPr>
          <p:grpSpPr>
            <a:xfrm>
              <a:off x="6376144" y="2758261"/>
              <a:ext cx="762152" cy="650161"/>
              <a:chOff x="2051269" y="1524000"/>
              <a:chExt cx="4572000" cy="3886200"/>
            </a:xfrm>
          </p:grpSpPr>
          <p:sp>
            <p:nvSpPr>
              <p:cNvPr id="589" name="Google Shape;589;p67"/>
              <p:cNvSpPr/>
              <p:nvPr/>
            </p:nvSpPr>
            <p:spPr>
              <a:xfrm>
                <a:off x="2051269" y="1524000"/>
                <a:ext cx="4572000" cy="388620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rgbClr val="B6DDE7"/>
                  </a:gs>
                  <a:gs pos="100000">
                    <a:srgbClr val="20586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67"/>
              <p:cNvSpPr/>
              <p:nvPr/>
            </p:nvSpPr>
            <p:spPr>
              <a:xfrm>
                <a:off x="2737069" y="4074365"/>
                <a:ext cx="1600200" cy="685800"/>
              </a:xfrm>
              <a:prstGeom prst="ellipse">
                <a:avLst/>
              </a:prstGeom>
              <a:gradFill>
                <a:gsLst>
                  <a:gs pos="0">
                    <a:srgbClr val="3F3151"/>
                  </a:gs>
                  <a:gs pos="100000">
                    <a:srgbClr val="B2A0C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67"/>
              <p:cNvSpPr/>
              <p:nvPr/>
            </p:nvSpPr>
            <p:spPr>
              <a:xfrm rot="2786471">
                <a:off x="3015266" y="2293229"/>
                <a:ext cx="969962" cy="973573"/>
              </a:xfrm>
              <a:prstGeom prst="rect">
                <a:avLst/>
              </a:prstGeom>
              <a:gradFill>
                <a:gsLst>
                  <a:gs pos="0">
                    <a:srgbClr val="4F6128"/>
                  </a:gs>
                  <a:gs pos="100000">
                    <a:srgbClr val="C2D59B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67"/>
              <p:cNvSpPr/>
              <p:nvPr/>
            </p:nvSpPr>
            <p:spPr>
              <a:xfrm>
                <a:off x="4415929" y="2931365"/>
                <a:ext cx="1750200" cy="1143000"/>
              </a:xfrm>
              <a:prstGeom prst="rect">
                <a:avLst/>
              </a:prstGeom>
              <a:gradFill>
                <a:gsLst>
                  <a:gs pos="0">
                    <a:srgbClr val="974806"/>
                  </a:gs>
                  <a:gs pos="99000">
                    <a:srgbClr val="FABF8E"/>
                  </a:gs>
                  <a:gs pos="100000">
                    <a:srgbClr val="FABF8E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3" name="Google Shape;593;p67"/>
            <p:cNvGrpSpPr/>
            <p:nvPr/>
          </p:nvGrpSpPr>
          <p:grpSpPr>
            <a:xfrm>
              <a:off x="6976985" y="973263"/>
              <a:ext cx="762152" cy="650161"/>
              <a:chOff x="2051269" y="1524000"/>
              <a:chExt cx="4572000" cy="3886200"/>
            </a:xfrm>
          </p:grpSpPr>
          <p:sp>
            <p:nvSpPr>
              <p:cNvPr id="594" name="Google Shape;594;p67"/>
              <p:cNvSpPr/>
              <p:nvPr/>
            </p:nvSpPr>
            <p:spPr>
              <a:xfrm>
                <a:off x="2051269" y="1524000"/>
                <a:ext cx="4572000" cy="388620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rgbClr val="B6DDE7"/>
                  </a:gs>
                  <a:gs pos="100000">
                    <a:srgbClr val="20586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67"/>
              <p:cNvSpPr/>
              <p:nvPr/>
            </p:nvSpPr>
            <p:spPr>
              <a:xfrm>
                <a:off x="2737069" y="4074365"/>
                <a:ext cx="1600200" cy="685800"/>
              </a:xfrm>
              <a:prstGeom prst="ellipse">
                <a:avLst/>
              </a:prstGeom>
              <a:gradFill>
                <a:gsLst>
                  <a:gs pos="0">
                    <a:srgbClr val="3F3151"/>
                  </a:gs>
                  <a:gs pos="100000">
                    <a:srgbClr val="B2A0C7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67"/>
              <p:cNvSpPr/>
              <p:nvPr/>
            </p:nvSpPr>
            <p:spPr>
              <a:xfrm rot="2786471">
                <a:off x="3015266" y="2293229"/>
                <a:ext cx="969962" cy="973573"/>
              </a:xfrm>
              <a:prstGeom prst="rect">
                <a:avLst/>
              </a:prstGeom>
              <a:gradFill>
                <a:gsLst>
                  <a:gs pos="0">
                    <a:srgbClr val="4F6128"/>
                  </a:gs>
                  <a:gs pos="100000">
                    <a:srgbClr val="C2D59B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67"/>
              <p:cNvSpPr/>
              <p:nvPr/>
            </p:nvSpPr>
            <p:spPr>
              <a:xfrm>
                <a:off x="4415929" y="2931365"/>
                <a:ext cx="1750200" cy="1143000"/>
              </a:xfrm>
              <a:prstGeom prst="rect">
                <a:avLst/>
              </a:prstGeom>
              <a:gradFill>
                <a:gsLst>
                  <a:gs pos="0">
                    <a:srgbClr val="974806"/>
                  </a:gs>
                  <a:gs pos="99000">
                    <a:srgbClr val="FABF8E"/>
                  </a:gs>
                  <a:gs pos="100000">
                    <a:srgbClr val="FABF8E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598" name="Google Shape;598;p67"/>
            <p:cNvCxnSpPr>
              <a:stCxn id="579" idx="2"/>
            </p:cNvCxnSpPr>
            <p:nvPr/>
          </p:nvCxnSpPr>
          <p:spPr>
            <a:xfrm flipH="1">
              <a:off x="6214494" y="1271319"/>
              <a:ext cx="247500" cy="2880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9" name="Google Shape;599;p67"/>
            <p:cNvCxnSpPr/>
            <p:nvPr/>
          </p:nvCxnSpPr>
          <p:spPr>
            <a:xfrm flipH="1">
              <a:off x="6405931" y="1471448"/>
              <a:ext cx="636000" cy="2400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600" name="Google Shape;600;p67"/>
            <p:cNvCxnSpPr>
              <a:stCxn id="584" idx="3"/>
            </p:cNvCxnSpPr>
            <p:nvPr/>
          </p:nvCxnSpPr>
          <p:spPr>
            <a:xfrm rot="10800000">
              <a:off x="6470716" y="1992361"/>
              <a:ext cx="512400" cy="240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601" name="Google Shape;601;p67"/>
            <p:cNvCxnSpPr/>
            <p:nvPr/>
          </p:nvCxnSpPr>
          <p:spPr>
            <a:xfrm rot="10800000">
              <a:off x="6419974" y="2338576"/>
              <a:ext cx="613200" cy="2277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602" name="Google Shape;602;p67"/>
            <p:cNvCxnSpPr>
              <a:stCxn id="589" idx="4"/>
            </p:cNvCxnSpPr>
            <p:nvPr/>
          </p:nvCxnSpPr>
          <p:spPr>
            <a:xfrm rot="10800000">
              <a:off x="6240854" y="2513761"/>
              <a:ext cx="258600" cy="2445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</p:grpSp>
      <p:cxnSp>
        <p:nvCxnSpPr>
          <p:cNvPr id="603" name="Google Shape;603;p67"/>
          <p:cNvCxnSpPr/>
          <p:nvPr/>
        </p:nvCxnSpPr>
        <p:spPr>
          <a:xfrm>
            <a:off x="2692056" y="2549563"/>
            <a:ext cx="788400" cy="35040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04" name="Google Shape;604;p67"/>
          <p:cNvSpPr/>
          <p:nvPr/>
        </p:nvSpPr>
        <p:spPr>
          <a:xfrm>
            <a:off x="1662042" y="4061433"/>
            <a:ext cx="1295400" cy="772800"/>
          </a:xfrm>
          <a:prstGeom prst="cube">
            <a:avLst>
              <a:gd name="adj" fmla="val 25000"/>
            </a:avLst>
          </a:prstGeom>
          <a:gradFill>
            <a:gsLst>
              <a:gs pos="0">
                <a:srgbClr val="660066"/>
              </a:gs>
              <a:gs pos="100000">
                <a:srgbClr val="B2A0C7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Event Processor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67"/>
          <p:cNvSpPr/>
          <p:nvPr/>
        </p:nvSpPr>
        <p:spPr>
          <a:xfrm>
            <a:off x="1662042" y="1872284"/>
            <a:ext cx="1143000" cy="947600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FFFF00"/>
              </a:gs>
              <a:gs pos="100000">
                <a:schemeClr val="accent6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Event Source</a:t>
            </a:r>
            <a:endParaRPr sz="1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67"/>
          <p:cNvSpPr txBox="1"/>
          <p:nvPr/>
        </p:nvSpPr>
        <p:spPr>
          <a:xfrm>
            <a:off x="1387740" y="1453839"/>
            <a:ext cx="10059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HDDM File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67"/>
          <p:cNvSpPr txBox="1"/>
          <p:nvPr/>
        </p:nvSpPr>
        <p:spPr>
          <a:xfrm>
            <a:off x="966715" y="1661513"/>
            <a:ext cx="8718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EVIO File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67"/>
          <p:cNvSpPr txBox="1"/>
          <p:nvPr/>
        </p:nvSpPr>
        <p:spPr>
          <a:xfrm>
            <a:off x="696950" y="1916069"/>
            <a:ext cx="9447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system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67"/>
          <p:cNvSpPr txBox="1"/>
          <p:nvPr/>
        </p:nvSpPr>
        <p:spPr>
          <a:xfrm>
            <a:off x="562068" y="2188811"/>
            <a:ext cx="11103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Service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67"/>
          <p:cNvSpPr txBox="1"/>
          <p:nvPr/>
        </p:nvSpPr>
        <p:spPr>
          <a:xfrm>
            <a:off x="1453314" y="4911901"/>
            <a:ext cx="1640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supplied code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67"/>
          <p:cNvSpPr txBox="1"/>
          <p:nvPr/>
        </p:nvSpPr>
        <p:spPr>
          <a:xfrm>
            <a:off x="1672280" y="5218189"/>
            <a:ext cx="12846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Fill histograms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L3 trigger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67"/>
          <p:cNvSpPr txBox="1"/>
          <p:nvPr/>
        </p:nvSpPr>
        <p:spPr>
          <a:xfrm>
            <a:off x="6119252" y="900441"/>
            <a:ext cx="2936100" cy="9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Framework has a layer that directs object requests to the factory that completes it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67"/>
          <p:cNvSpPr txBox="1"/>
          <p:nvPr/>
        </p:nvSpPr>
        <p:spPr>
          <a:xfrm>
            <a:off x="6553200" y="4341025"/>
            <a:ext cx="25020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allows the framework to easily redirect requests to alternate algorithms specified by the user at run time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67"/>
          <p:cNvSpPr txBox="1"/>
          <p:nvPr/>
        </p:nvSpPr>
        <p:spPr>
          <a:xfrm>
            <a:off x="6641978" y="2320815"/>
            <a:ext cx="25020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algorithms (factories) may exist in the same program that produce the same type of data objects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13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200" b="1" i="0" u="none" strike="noStrike" cap="none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Multi-threading</a:t>
            </a:r>
            <a:endParaRPr sz="3200" b="1" i="0" u="none" strike="noStrike" cap="none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22" name="Google Shape;622;p68"/>
          <p:cNvSpPr/>
          <p:nvPr/>
        </p:nvSpPr>
        <p:spPr>
          <a:xfrm>
            <a:off x="3546615" y="3986392"/>
            <a:ext cx="1295400" cy="772800"/>
          </a:xfrm>
          <a:prstGeom prst="cube">
            <a:avLst>
              <a:gd name="adj" fmla="val 25000"/>
            </a:avLst>
          </a:prstGeom>
          <a:gradFill>
            <a:gsLst>
              <a:gs pos="0">
                <a:srgbClr val="660066"/>
              </a:gs>
              <a:gs pos="100000">
                <a:srgbClr val="B2A0C7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Event Processor</a:t>
            </a:r>
            <a:endParaRPr sz="1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68"/>
          <p:cNvSpPr/>
          <p:nvPr/>
        </p:nvSpPr>
        <p:spPr>
          <a:xfrm>
            <a:off x="3699015" y="1987855"/>
            <a:ext cx="1143000" cy="947600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FFFF00"/>
              </a:gs>
              <a:gs pos="100000">
                <a:schemeClr val="accent6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Event Source</a:t>
            </a:r>
            <a:endParaRPr sz="17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p68"/>
          <p:cNvGrpSpPr/>
          <p:nvPr/>
        </p:nvGrpSpPr>
        <p:grpSpPr>
          <a:xfrm>
            <a:off x="5727565" y="880945"/>
            <a:ext cx="1450217" cy="1595967"/>
            <a:chOff x="5867400" y="457200"/>
            <a:chExt cx="1807800" cy="2022600"/>
          </a:xfrm>
        </p:grpSpPr>
        <p:grpSp>
          <p:nvGrpSpPr>
            <p:cNvPr id="625" name="Google Shape;625;p68"/>
            <p:cNvGrpSpPr/>
            <p:nvPr/>
          </p:nvGrpSpPr>
          <p:grpSpPr>
            <a:xfrm>
              <a:off x="5961109" y="562354"/>
              <a:ext cx="1591105" cy="1852695"/>
              <a:chOff x="5257800" y="621158"/>
              <a:chExt cx="2494676" cy="2787264"/>
            </a:xfrm>
          </p:grpSpPr>
          <p:grpSp>
            <p:nvGrpSpPr>
              <p:cNvPr id="626" name="Google Shape;626;p68"/>
              <p:cNvGrpSpPr/>
              <p:nvPr/>
            </p:nvGrpSpPr>
            <p:grpSpPr>
              <a:xfrm>
                <a:off x="6990324" y="2393310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27" name="Google Shape;627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8" name="Google Shape;628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9" name="Google Shape;629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Google Shape;630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31" name="Google Shape;631;p68"/>
              <p:cNvSpPr/>
              <p:nvPr/>
            </p:nvSpPr>
            <p:spPr>
              <a:xfrm>
                <a:off x="5257800" y="1399807"/>
                <a:ext cx="1295400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8340" y="83802"/>
                    </a:moveTo>
                    <a:cubicBezTo>
                      <a:pt x="96765" y="105830"/>
                      <a:pt x="70887" y="117061"/>
                      <a:pt x="46198" y="110771"/>
                    </a:cubicBezTo>
                    <a:cubicBezTo>
                      <a:pt x="21508" y="104482"/>
                      <a:pt x="4693" y="82375"/>
                      <a:pt x="5819" y="57685"/>
                    </a:cubicBezTo>
                    <a:cubicBezTo>
                      <a:pt x="6945" y="32995"/>
                      <a:pt x="25707" y="12408"/>
                      <a:pt x="50873" y="8249"/>
                    </a:cubicBezTo>
                    <a:cubicBezTo>
                      <a:pt x="76039" y="4090"/>
                      <a:pt x="100794" y="17485"/>
                      <a:pt x="110319" y="40414"/>
                    </a:cubicBezTo>
                    <a:lnTo>
                      <a:pt x="115169" y="40414"/>
                    </a:lnTo>
                    <a:lnTo>
                      <a:pt x="108467" y="60000"/>
                    </a:lnTo>
                    <a:lnTo>
                      <a:pt x="92104" y="40414"/>
                    </a:lnTo>
                    <a:lnTo>
                      <a:pt x="96414" y="40414"/>
                    </a:lnTo>
                    <a:lnTo>
                      <a:pt x="96414" y="40414"/>
                    </a:lnTo>
                    <a:cubicBezTo>
                      <a:pt x="86348" y="25980"/>
                      <a:pt x="66519" y="19257"/>
                      <a:pt x="48019" y="24006"/>
                    </a:cubicBezTo>
                    <a:cubicBezTo>
                      <a:pt x="29519" y="28755"/>
                      <a:pt x="16936" y="43799"/>
                      <a:pt x="17307" y="60722"/>
                    </a:cubicBezTo>
                    <a:cubicBezTo>
                      <a:pt x="17678" y="77645"/>
                      <a:pt x="30912" y="92252"/>
                      <a:pt x="49607" y="96372"/>
                    </a:cubicBezTo>
                    <a:cubicBezTo>
                      <a:pt x="68301" y="100492"/>
                      <a:pt x="87820" y="93103"/>
                      <a:pt x="97246" y="783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32" name="Google Shape;632;p68"/>
              <p:cNvGrpSpPr/>
              <p:nvPr/>
            </p:nvGrpSpPr>
            <p:grpSpPr>
              <a:xfrm>
                <a:off x="6338684" y="621158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33" name="Google Shape;633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4" name="Google Shape;634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5" name="Google Shape;635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6" name="Google Shape;636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37" name="Google Shape;637;p68"/>
              <p:cNvGrpSpPr/>
              <p:nvPr/>
            </p:nvGrpSpPr>
            <p:grpSpPr>
              <a:xfrm>
                <a:off x="6983116" y="1691281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38" name="Google Shape;638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1" name="Google Shape;641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42" name="Google Shape;642;p68"/>
              <p:cNvGrpSpPr/>
              <p:nvPr/>
            </p:nvGrpSpPr>
            <p:grpSpPr>
              <a:xfrm>
                <a:off x="6376144" y="2758261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43" name="Google Shape;643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Google Shape;644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Google Shape;645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47" name="Google Shape;647;p68"/>
              <p:cNvGrpSpPr/>
              <p:nvPr/>
            </p:nvGrpSpPr>
            <p:grpSpPr>
              <a:xfrm>
                <a:off x="6976985" y="973263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48" name="Google Shape;648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Google Shape;649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Google Shape;650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Google Shape;651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652" name="Google Shape;652;p68"/>
              <p:cNvCxnSpPr>
                <a:stCxn id="633" idx="2"/>
              </p:cNvCxnSpPr>
              <p:nvPr/>
            </p:nvCxnSpPr>
            <p:spPr>
              <a:xfrm flipH="1">
                <a:off x="6216150" y="1271319"/>
                <a:ext cx="247500" cy="2868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653" name="Google Shape;653;p68"/>
              <p:cNvCxnSpPr/>
              <p:nvPr/>
            </p:nvCxnSpPr>
            <p:spPr>
              <a:xfrm flipH="1">
                <a:off x="6405931" y="1471448"/>
                <a:ext cx="636000" cy="240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654" name="Google Shape;654;p68"/>
              <p:cNvCxnSpPr>
                <a:stCxn id="638" idx="3"/>
              </p:cNvCxnSpPr>
              <p:nvPr/>
            </p:nvCxnSpPr>
            <p:spPr>
              <a:xfrm rot="10800000">
                <a:off x="6471316" y="1992661"/>
                <a:ext cx="511800" cy="23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655" name="Google Shape;655;p68"/>
              <p:cNvCxnSpPr/>
              <p:nvPr/>
            </p:nvCxnSpPr>
            <p:spPr>
              <a:xfrm rot="10800000">
                <a:off x="6419974" y="2338576"/>
                <a:ext cx="613200" cy="227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656" name="Google Shape;656;p68"/>
              <p:cNvCxnSpPr>
                <a:stCxn id="643" idx="4"/>
              </p:cNvCxnSpPr>
              <p:nvPr/>
            </p:nvCxnSpPr>
            <p:spPr>
              <a:xfrm rot="10800000">
                <a:off x="6242511" y="2514961"/>
                <a:ext cx="258600" cy="243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sp>
          <p:nvSpPr>
            <p:cNvPr id="657" name="Google Shape;657;p68"/>
            <p:cNvSpPr/>
            <p:nvPr/>
          </p:nvSpPr>
          <p:spPr>
            <a:xfrm>
              <a:off x="5867400" y="457200"/>
              <a:ext cx="1807800" cy="2022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8" name="Google Shape;658;p68"/>
          <p:cNvGrpSpPr/>
          <p:nvPr/>
        </p:nvGrpSpPr>
        <p:grpSpPr>
          <a:xfrm>
            <a:off x="7391298" y="1920641"/>
            <a:ext cx="1450217" cy="1595967"/>
            <a:chOff x="5867400" y="457200"/>
            <a:chExt cx="1807800" cy="2022600"/>
          </a:xfrm>
        </p:grpSpPr>
        <p:grpSp>
          <p:nvGrpSpPr>
            <p:cNvPr id="659" name="Google Shape;659;p68"/>
            <p:cNvGrpSpPr/>
            <p:nvPr/>
          </p:nvGrpSpPr>
          <p:grpSpPr>
            <a:xfrm>
              <a:off x="5961109" y="562353"/>
              <a:ext cx="1591105" cy="1852695"/>
              <a:chOff x="5257800" y="621158"/>
              <a:chExt cx="2494676" cy="2787264"/>
            </a:xfrm>
          </p:grpSpPr>
          <p:grpSp>
            <p:nvGrpSpPr>
              <p:cNvPr id="660" name="Google Shape;660;p68"/>
              <p:cNvGrpSpPr/>
              <p:nvPr/>
            </p:nvGrpSpPr>
            <p:grpSpPr>
              <a:xfrm>
                <a:off x="6990324" y="2393310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61" name="Google Shape;661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65" name="Google Shape;665;p68"/>
              <p:cNvSpPr/>
              <p:nvPr/>
            </p:nvSpPr>
            <p:spPr>
              <a:xfrm>
                <a:off x="5257800" y="1399807"/>
                <a:ext cx="1295400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8340" y="83802"/>
                    </a:moveTo>
                    <a:cubicBezTo>
                      <a:pt x="96765" y="105830"/>
                      <a:pt x="70887" y="117061"/>
                      <a:pt x="46198" y="110771"/>
                    </a:cubicBezTo>
                    <a:cubicBezTo>
                      <a:pt x="21508" y="104482"/>
                      <a:pt x="4693" y="82375"/>
                      <a:pt x="5819" y="57685"/>
                    </a:cubicBezTo>
                    <a:cubicBezTo>
                      <a:pt x="6945" y="32995"/>
                      <a:pt x="25707" y="12408"/>
                      <a:pt x="50873" y="8249"/>
                    </a:cubicBezTo>
                    <a:cubicBezTo>
                      <a:pt x="76039" y="4090"/>
                      <a:pt x="100794" y="17485"/>
                      <a:pt x="110319" y="40414"/>
                    </a:cubicBezTo>
                    <a:lnTo>
                      <a:pt x="115169" y="40414"/>
                    </a:lnTo>
                    <a:lnTo>
                      <a:pt x="108467" y="60000"/>
                    </a:lnTo>
                    <a:lnTo>
                      <a:pt x="92104" y="40414"/>
                    </a:lnTo>
                    <a:lnTo>
                      <a:pt x="96414" y="40414"/>
                    </a:lnTo>
                    <a:lnTo>
                      <a:pt x="96414" y="40414"/>
                    </a:lnTo>
                    <a:cubicBezTo>
                      <a:pt x="86348" y="25980"/>
                      <a:pt x="66519" y="19257"/>
                      <a:pt x="48019" y="24006"/>
                    </a:cubicBezTo>
                    <a:cubicBezTo>
                      <a:pt x="29519" y="28755"/>
                      <a:pt x="16936" y="43799"/>
                      <a:pt x="17307" y="60722"/>
                    </a:cubicBezTo>
                    <a:cubicBezTo>
                      <a:pt x="17678" y="77645"/>
                      <a:pt x="30912" y="92252"/>
                      <a:pt x="49607" y="96372"/>
                    </a:cubicBezTo>
                    <a:cubicBezTo>
                      <a:pt x="68301" y="100492"/>
                      <a:pt x="87820" y="93103"/>
                      <a:pt x="97246" y="783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66" name="Google Shape;666;p68"/>
              <p:cNvGrpSpPr/>
              <p:nvPr/>
            </p:nvGrpSpPr>
            <p:grpSpPr>
              <a:xfrm>
                <a:off x="6338684" y="621158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67" name="Google Shape;667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1" name="Google Shape;671;p68"/>
              <p:cNvGrpSpPr/>
              <p:nvPr/>
            </p:nvGrpSpPr>
            <p:grpSpPr>
              <a:xfrm>
                <a:off x="6983116" y="1691281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72" name="Google Shape;672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6" name="Google Shape;676;p68"/>
              <p:cNvGrpSpPr/>
              <p:nvPr/>
            </p:nvGrpSpPr>
            <p:grpSpPr>
              <a:xfrm>
                <a:off x="6376144" y="2758261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77" name="Google Shape;677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81" name="Google Shape;681;p68"/>
              <p:cNvGrpSpPr/>
              <p:nvPr/>
            </p:nvGrpSpPr>
            <p:grpSpPr>
              <a:xfrm>
                <a:off x="6976985" y="973263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82" name="Google Shape;682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686" name="Google Shape;686;p68"/>
              <p:cNvCxnSpPr>
                <a:stCxn id="667" idx="2"/>
              </p:cNvCxnSpPr>
              <p:nvPr/>
            </p:nvCxnSpPr>
            <p:spPr>
              <a:xfrm flipH="1">
                <a:off x="6216150" y="1271319"/>
                <a:ext cx="247500" cy="2868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687" name="Google Shape;687;p68"/>
              <p:cNvCxnSpPr/>
              <p:nvPr/>
            </p:nvCxnSpPr>
            <p:spPr>
              <a:xfrm flipH="1">
                <a:off x="6405931" y="1471448"/>
                <a:ext cx="636000" cy="240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688" name="Google Shape;688;p68"/>
              <p:cNvCxnSpPr>
                <a:stCxn id="672" idx="3"/>
              </p:cNvCxnSpPr>
              <p:nvPr/>
            </p:nvCxnSpPr>
            <p:spPr>
              <a:xfrm rot="10800000">
                <a:off x="6471316" y="1992661"/>
                <a:ext cx="511800" cy="23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689" name="Google Shape;689;p68"/>
              <p:cNvCxnSpPr/>
              <p:nvPr/>
            </p:nvCxnSpPr>
            <p:spPr>
              <a:xfrm rot="10800000">
                <a:off x="6419974" y="2338576"/>
                <a:ext cx="613200" cy="227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690" name="Google Shape;690;p68"/>
              <p:cNvCxnSpPr>
                <a:stCxn id="677" idx="4"/>
              </p:cNvCxnSpPr>
              <p:nvPr/>
            </p:nvCxnSpPr>
            <p:spPr>
              <a:xfrm rot="10800000">
                <a:off x="6242511" y="2514961"/>
                <a:ext cx="258600" cy="243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sp>
          <p:nvSpPr>
            <p:cNvPr id="691" name="Google Shape;691;p68"/>
            <p:cNvSpPr/>
            <p:nvPr/>
          </p:nvSpPr>
          <p:spPr>
            <a:xfrm>
              <a:off x="5867400" y="457200"/>
              <a:ext cx="1807800" cy="2022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2" name="Google Shape;692;p68"/>
          <p:cNvGrpSpPr/>
          <p:nvPr/>
        </p:nvGrpSpPr>
        <p:grpSpPr>
          <a:xfrm>
            <a:off x="7075489" y="3733805"/>
            <a:ext cx="1450217" cy="1595967"/>
            <a:chOff x="5867400" y="457200"/>
            <a:chExt cx="1807800" cy="2022600"/>
          </a:xfrm>
        </p:grpSpPr>
        <p:grpSp>
          <p:nvGrpSpPr>
            <p:cNvPr id="693" name="Google Shape;693;p68"/>
            <p:cNvGrpSpPr/>
            <p:nvPr/>
          </p:nvGrpSpPr>
          <p:grpSpPr>
            <a:xfrm>
              <a:off x="5961109" y="562353"/>
              <a:ext cx="1591105" cy="1852695"/>
              <a:chOff x="5257800" y="621158"/>
              <a:chExt cx="2494676" cy="2787264"/>
            </a:xfrm>
          </p:grpSpPr>
          <p:grpSp>
            <p:nvGrpSpPr>
              <p:cNvPr id="694" name="Google Shape;694;p68"/>
              <p:cNvGrpSpPr/>
              <p:nvPr/>
            </p:nvGrpSpPr>
            <p:grpSpPr>
              <a:xfrm>
                <a:off x="6990324" y="2393310"/>
                <a:ext cx="762152" cy="650161"/>
                <a:chOff x="2051269" y="1524000"/>
                <a:chExt cx="4572000" cy="3886200"/>
              </a:xfrm>
            </p:grpSpPr>
            <p:sp>
              <p:nvSpPr>
                <p:cNvPr id="695" name="Google Shape;695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99" name="Google Shape;699;p68"/>
              <p:cNvSpPr/>
              <p:nvPr/>
            </p:nvSpPr>
            <p:spPr>
              <a:xfrm>
                <a:off x="5257800" y="1399807"/>
                <a:ext cx="1295400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8340" y="83802"/>
                    </a:moveTo>
                    <a:cubicBezTo>
                      <a:pt x="96765" y="105830"/>
                      <a:pt x="70887" y="117061"/>
                      <a:pt x="46198" y="110771"/>
                    </a:cubicBezTo>
                    <a:cubicBezTo>
                      <a:pt x="21508" y="104482"/>
                      <a:pt x="4693" y="82375"/>
                      <a:pt x="5819" y="57685"/>
                    </a:cubicBezTo>
                    <a:cubicBezTo>
                      <a:pt x="6945" y="32995"/>
                      <a:pt x="25707" y="12408"/>
                      <a:pt x="50873" y="8249"/>
                    </a:cubicBezTo>
                    <a:cubicBezTo>
                      <a:pt x="76039" y="4090"/>
                      <a:pt x="100794" y="17485"/>
                      <a:pt x="110319" y="40414"/>
                    </a:cubicBezTo>
                    <a:lnTo>
                      <a:pt x="115169" y="40414"/>
                    </a:lnTo>
                    <a:lnTo>
                      <a:pt x="108467" y="60000"/>
                    </a:lnTo>
                    <a:lnTo>
                      <a:pt x="92104" y="40414"/>
                    </a:lnTo>
                    <a:lnTo>
                      <a:pt x="96414" y="40414"/>
                    </a:lnTo>
                    <a:lnTo>
                      <a:pt x="96414" y="40414"/>
                    </a:lnTo>
                    <a:cubicBezTo>
                      <a:pt x="86348" y="25980"/>
                      <a:pt x="66519" y="19257"/>
                      <a:pt x="48019" y="24006"/>
                    </a:cubicBezTo>
                    <a:cubicBezTo>
                      <a:pt x="29519" y="28755"/>
                      <a:pt x="16936" y="43799"/>
                      <a:pt x="17307" y="60722"/>
                    </a:cubicBezTo>
                    <a:cubicBezTo>
                      <a:pt x="17678" y="77645"/>
                      <a:pt x="30912" y="92252"/>
                      <a:pt x="49607" y="96372"/>
                    </a:cubicBezTo>
                    <a:cubicBezTo>
                      <a:pt x="68301" y="100492"/>
                      <a:pt x="87820" y="93103"/>
                      <a:pt x="97246" y="783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0" name="Google Shape;700;p68"/>
              <p:cNvGrpSpPr/>
              <p:nvPr/>
            </p:nvGrpSpPr>
            <p:grpSpPr>
              <a:xfrm>
                <a:off x="6338684" y="621158"/>
                <a:ext cx="762152" cy="650161"/>
                <a:chOff x="2051269" y="1524000"/>
                <a:chExt cx="4572000" cy="3886200"/>
              </a:xfrm>
            </p:grpSpPr>
            <p:sp>
              <p:nvSpPr>
                <p:cNvPr id="701" name="Google Shape;701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05" name="Google Shape;705;p68"/>
              <p:cNvGrpSpPr/>
              <p:nvPr/>
            </p:nvGrpSpPr>
            <p:grpSpPr>
              <a:xfrm>
                <a:off x="6983116" y="1691281"/>
                <a:ext cx="762152" cy="650161"/>
                <a:chOff x="2051269" y="1524000"/>
                <a:chExt cx="4572000" cy="3886200"/>
              </a:xfrm>
            </p:grpSpPr>
            <p:sp>
              <p:nvSpPr>
                <p:cNvPr id="706" name="Google Shape;706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10" name="Google Shape;710;p68"/>
              <p:cNvGrpSpPr/>
              <p:nvPr/>
            </p:nvGrpSpPr>
            <p:grpSpPr>
              <a:xfrm>
                <a:off x="6376144" y="2758261"/>
                <a:ext cx="762152" cy="650161"/>
                <a:chOff x="2051269" y="1524000"/>
                <a:chExt cx="4572000" cy="3886200"/>
              </a:xfrm>
            </p:grpSpPr>
            <p:sp>
              <p:nvSpPr>
                <p:cNvPr id="711" name="Google Shape;711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15" name="Google Shape;715;p68"/>
              <p:cNvGrpSpPr/>
              <p:nvPr/>
            </p:nvGrpSpPr>
            <p:grpSpPr>
              <a:xfrm>
                <a:off x="6976985" y="973263"/>
                <a:ext cx="762152" cy="650161"/>
                <a:chOff x="2051269" y="1524000"/>
                <a:chExt cx="4572000" cy="3886200"/>
              </a:xfrm>
            </p:grpSpPr>
            <p:sp>
              <p:nvSpPr>
                <p:cNvPr id="716" name="Google Shape;716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720" name="Google Shape;720;p68"/>
              <p:cNvCxnSpPr>
                <a:stCxn id="701" idx="2"/>
              </p:cNvCxnSpPr>
              <p:nvPr/>
            </p:nvCxnSpPr>
            <p:spPr>
              <a:xfrm flipH="1">
                <a:off x="6216150" y="1271319"/>
                <a:ext cx="247500" cy="2868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21" name="Google Shape;721;p68"/>
              <p:cNvCxnSpPr/>
              <p:nvPr/>
            </p:nvCxnSpPr>
            <p:spPr>
              <a:xfrm flipH="1">
                <a:off x="6405931" y="1471448"/>
                <a:ext cx="636000" cy="240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22" name="Google Shape;722;p68"/>
              <p:cNvCxnSpPr>
                <a:stCxn id="706" idx="3"/>
              </p:cNvCxnSpPr>
              <p:nvPr/>
            </p:nvCxnSpPr>
            <p:spPr>
              <a:xfrm rot="10800000">
                <a:off x="6471316" y="1992661"/>
                <a:ext cx="511800" cy="23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23" name="Google Shape;723;p68"/>
              <p:cNvCxnSpPr/>
              <p:nvPr/>
            </p:nvCxnSpPr>
            <p:spPr>
              <a:xfrm rot="10800000">
                <a:off x="6419974" y="2338576"/>
                <a:ext cx="613200" cy="227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24" name="Google Shape;724;p68"/>
              <p:cNvCxnSpPr>
                <a:stCxn id="711" idx="4"/>
              </p:cNvCxnSpPr>
              <p:nvPr/>
            </p:nvCxnSpPr>
            <p:spPr>
              <a:xfrm rot="10800000">
                <a:off x="6242511" y="2514961"/>
                <a:ext cx="258600" cy="243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sp>
          <p:nvSpPr>
            <p:cNvPr id="725" name="Google Shape;725;p68"/>
            <p:cNvSpPr/>
            <p:nvPr/>
          </p:nvSpPr>
          <p:spPr>
            <a:xfrm>
              <a:off x="5867400" y="457200"/>
              <a:ext cx="1807800" cy="2022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68"/>
          <p:cNvGrpSpPr/>
          <p:nvPr/>
        </p:nvGrpSpPr>
        <p:grpSpPr>
          <a:xfrm>
            <a:off x="5360184" y="4661925"/>
            <a:ext cx="1450217" cy="1595967"/>
            <a:chOff x="5867400" y="457200"/>
            <a:chExt cx="1807800" cy="2022600"/>
          </a:xfrm>
        </p:grpSpPr>
        <p:grpSp>
          <p:nvGrpSpPr>
            <p:cNvPr id="727" name="Google Shape;727;p68"/>
            <p:cNvGrpSpPr/>
            <p:nvPr/>
          </p:nvGrpSpPr>
          <p:grpSpPr>
            <a:xfrm>
              <a:off x="5961109" y="562353"/>
              <a:ext cx="1591105" cy="1852695"/>
              <a:chOff x="5257800" y="621158"/>
              <a:chExt cx="2494676" cy="2787264"/>
            </a:xfrm>
          </p:grpSpPr>
          <p:grpSp>
            <p:nvGrpSpPr>
              <p:cNvPr id="728" name="Google Shape;728;p68"/>
              <p:cNvGrpSpPr/>
              <p:nvPr/>
            </p:nvGrpSpPr>
            <p:grpSpPr>
              <a:xfrm>
                <a:off x="6990324" y="2393310"/>
                <a:ext cx="762152" cy="650161"/>
                <a:chOff x="2051269" y="1524000"/>
                <a:chExt cx="4572000" cy="3886200"/>
              </a:xfrm>
            </p:grpSpPr>
            <p:sp>
              <p:nvSpPr>
                <p:cNvPr id="729" name="Google Shape;729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3" name="Google Shape;733;p68"/>
              <p:cNvSpPr/>
              <p:nvPr/>
            </p:nvSpPr>
            <p:spPr>
              <a:xfrm>
                <a:off x="5257800" y="1399807"/>
                <a:ext cx="1295400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8340" y="83802"/>
                    </a:moveTo>
                    <a:cubicBezTo>
                      <a:pt x="96765" y="105830"/>
                      <a:pt x="70887" y="117061"/>
                      <a:pt x="46198" y="110771"/>
                    </a:cubicBezTo>
                    <a:cubicBezTo>
                      <a:pt x="21508" y="104482"/>
                      <a:pt x="4693" y="82375"/>
                      <a:pt x="5819" y="57685"/>
                    </a:cubicBezTo>
                    <a:cubicBezTo>
                      <a:pt x="6945" y="32995"/>
                      <a:pt x="25707" y="12408"/>
                      <a:pt x="50873" y="8249"/>
                    </a:cubicBezTo>
                    <a:cubicBezTo>
                      <a:pt x="76039" y="4090"/>
                      <a:pt x="100794" y="17485"/>
                      <a:pt x="110319" y="40414"/>
                    </a:cubicBezTo>
                    <a:lnTo>
                      <a:pt x="115169" y="40414"/>
                    </a:lnTo>
                    <a:lnTo>
                      <a:pt x="108467" y="60000"/>
                    </a:lnTo>
                    <a:lnTo>
                      <a:pt x="92104" y="40414"/>
                    </a:lnTo>
                    <a:lnTo>
                      <a:pt x="96414" y="40414"/>
                    </a:lnTo>
                    <a:lnTo>
                      <a:pt x="96414" y="40414"/>
                    </a:lnTo>
                    <a:cubicBezTo>
                      <a:pt x="86348" y="25980"/>
                      <a:pt x="66519" y="19257"/>
                      <a:pt x="48019" y="24006"/>
                    </a:cubicBezTo>
                    <a:cubicBezTo>
                      <a:pt x="29519" y="28755"/>
                      <a:pt x="16936" y="43799"/>
                      <a:pt x="17307" y="60722"/>
                    </a:cubicBezTo>
                    <a:cubicBezTo>
                      <a:pt x="17678" y="77645"/>
                      <a:pt x="30912" y="92252"/>
                      <a:pt x="49607" y="96372"/>
                    </a:cubicBezTo>
                    <a:cubicBezTo>
                      <a:pt x="68301" y="100492"/>
                      <a:pt x="87820" y="93103"/>
                      <a:pt x="97246" y="783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34" name="Google Shape;734;p68"/>
              <p:cNvGrpSpPr/>
              <p:nvPr/>
            </p:nvGrpSpPr>
            <p:grpSpPr>
              <a:xfrm>
                <a:off x="6338684" y="621158"/>
                <a:ext cx="762152" cy="650161"/>
                <a:chOff x="2051269" y="1524000"/>
                <a:chExt cx="4572000" cy="3886200"/>
              </a:xfrm>
            </p:grpSpPr>
            <p:sp>
              <p:nvSpPr>
                <p:cNvPr id="735" name="Google Shape;735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9" name="Google Shape;739;p68"/>
              <p:cNvGrpSpPr/>
              <p:nvPr/>
            </p:nvGrpSpPr>
            <p:grpSpPr>
              <a:xfrm>
                <a:off x="6983116" y="1691281"/>
                <a:ext cx="762152" cy="650161"/>
                <a:chOff x="2051269" y="1524000"/>
                <a:chExt cx="4572000" cy="3886200"/>
              </a:xfrm>
            </p:grpSpPr>
            <p:sp>
              <p:nvSpPr>
                <p:cNvPr id="740" name="Google Shape;740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4" name="Google Shape;744;p68"/>
              <p:cNvGrpSpPr/>
              <p:nvPr/>
            </p:nvGrpSpPr>
            <p:grpSpPr>
              <a:xfrm>
                <a:off x="6376144" y="2758261"/>
                <a:ext cx="762152" cy="650161"/>
                <a:chOff x="2051269" y="1524000"/>
                <a:chExt cx="4572000" cy="3886200"/>
              </a:xfrm>
            </p:grpSpPr>
            <p:sp>
              <p:nvSpPr>
                <p:cNvPr id="745" name="Google Shape;745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9" name="Google Shape;749;p68"/>
              <p:cNvGrpSpPr/>
              <p:nvPr/>
            </p:nvGrpSpPr>
            <p:grpSpPr>
              <a:xfrm>
                <a:off x="6976985" y="973263"/>
                <a:ext cx="762152" cy="650161"/>
                <a:chOff x="2051269" y="1524000"/>
                <a:chExt cx="4572000" cy="3886200"/>
              </a:xfrm>
            </p:grpSpPr>
            <p:sp>
              <p:nvSpPr>
                <p:cNvPr id="750" name="Google Shape;750;p68"/>
                <p:cNvSpPr/>
                <p:nvPr/>
              </p:nvSpPr>
              <p:spPr>
                <a:xfrm>
                  <a:off x="2051269" y="1524000"/>
                  <a:ext cx="4572000" cy="3886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gradFill>
                  <a:gsLst>
                    <a:gs pos="0">
                      <a:srgbClr val="B6DDE7"/>
                    </a:gs>
                    <a:gs pos="100000">
                      <a:srgbClr val="20586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68"/>
                <p:cNvSpPr/>
                <p:nvPr/>
              </p:nvSpPr>
              <p:spPr>
                <a:xfrm>
                  <a:off x="2737069" y="4074365"/>
                  <a:ext cx="1600200" cy="685800"/>
                </a:xfrm>
                <a:prstGeom prst="ellipse">
                  <a:avLst/>
                </a:prstGeom>
                <a:gradFill>
                  <a:gsLst>
                    <a:gs pos="0">
                      <a:srgbClr val="3F3151"/>
                    </a:gs>
                    <a:gs pos="100000">
                      <a:srgbClr val="B2A0C7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b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68"/>
                <p:cNvSpPr/>
                <p:nvPr/>
              </p:nvSpPr>
              <p:spPr>
                <a:xfrm rot="2786471">
                  <a:off x="3015266" y="2293229"/>
                  <a:ext cx="969962" cy="973573"/>
                </a:xfrm>
                <a:prstGeom prst="rect">
                  <a:avLst/>
                </a:prstGeom>
                <a:gradFill>
                  <a:gsLst>
                    <a:gs pos="0">
                      <a:srgbClr val="4F6128"/>
                    </a:gs>
                    <a:gs pos="100000">
                      <a:srgbClr val="C2D59B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68"/>
                <p:cNvSpPr/>
                <p:nvPr/>
              </p:nvSpPr>
              <p:spPr>
                <a:xfrm>
                  <a:off x="4415929" y="2931365"/>
                  <a:ext cx="1750200" cy="1143000"/>
                </a:xfrm>
                <a:prstGeom prst="rect">
                  <a:avLst/>
                </a:prstGeom>
                <a:gradFill>
                  <a:gsLst>
                    <a:gs pos="0">
                      <a:srgbClr val="974806"/>
                    </a:gs>
                    <a:gs pos="99000">
                      <a:srgbClr val="FABF8E"/>
                    </a:gs>
                    <a:gs pos="100000">
                      <a:srgbClr val="FABF8E"/>
                    </a:gs>
                  </a:gsLst>
                  <a:lin ang="16200038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754" name="Google Shape;754;p68"/>
              <p:cNvCxnSpPr>
                <a:stCxn id="735" idx="2"/>
              </p:cNvCxnSpPr>
              <p:nvPr/>
            </p:nvCxnSpPr>
            <p:spPr>
              <a:xfrm flipH="1">
                <a:off x="6216150" y="1271319"/>
                <a:ext cx="247500" cy="2868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55" name="Google Shape;755;p68"/>
              <p:cNvCxnSpPr/>
              <p:nvPr/>
            </p:nvCxnSpPr>
            <p:spPr>
              <a:xfrm flipH="1">
                <a:off x="6405931" y="1471448"/>
                <a:ext cx="636000" cy="240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56" name="Google Shape;756;p68"/>
              <p:cNvCxnSpPr>
                <a:stCxn id="740" idx="3"/>
              </p:cNvCxnSpPr>
              <p:nvPr/>
            </p:nvCxnSpPr>
            <p:spPr>
              <a:xfrm rot="10800000">
                <a:off x="6471316" y="1992661"/>
                <a:ext cx="511800" cy="23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57" name="Google Shape;757;p68"/>
              <p:cNvCxnSpPr/>
              <p:nvPr/>
            </p:nvCxnSpPr>
            <p:spPr>
              <a:xfrm rot="10800000">
                <a:off x="6419974" y="2338576"/>
                <a:ext cx="613200" cy="227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58" name="Google Shape;758;p68"/>
              <p:cNvCxnSpPr>
                <a:stCxn id="745" idx="4"/>
              </p:cNvCxnSpPr>
              <p:nvPr/>
            </p:nvCxnSpPr>
            <p:spPr>
              <a:xfrm rot="10800000">
                <a:off x="6242511" y="2514961"/>
                <a:ext cx="258600" cy="243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sp>
          <p:nvSpPr>
            <p:cNvPr id="759" name="Google Shape;759;p68"/>
            <p:cNvSpPr/>
            <p:nvPr/>
          </p:nvSpPr>
          <p:spPr>
            <a:xfrm>
              <a:off x="5867400" y="457200"/>
              <a:ext cx="1807800" cy="2022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60" name="Google Shape;760;p68"/>
          <p:cNvCxnSpPr/>
          <p:nvPr/>
        </p:nvCxnSpPr>
        <p:spPr>
          <a:xfrm rot="-5400000">
            <a:off x="4967150" y="2398671"/>
            <a:ext cx="1392800" cy="65910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sm" len="sm"/>
            <a:tailEnd type="stealth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1" name="Google Shape;761;p68"/>
          <p:cNvCxnSpPr/>
          <p:nvPr/>
        </p:nvCxnSpPr>
        <p:spPr>
          <a:xfrm rot="-5400000">
            <a:off x="4909252" y="2307841"/>
            <a:ext cx="1357600" cy="61320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2" name="Google Shape;762;p68"/>
          <p:cNvCxnSpPr/>
          <p:nvPr/>
        </p:nvCxnSpPr>
        <p:spPr>
          <a:xfrm rot="10800000" flipH="1">
            <a:off x="5316483" y="2899021"/>
            <a:ext cx="2181000" cy="52560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sm" len="sm"/>
            <a:tailEnd type="stealth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3" name="Google Shape;763;p68"/>
          <p:cNvCxnSpPr/>
          <p:nvPr/>
        </p:nvCxnSpPr>
        <p:spPr>
          <a:xfrm flipH="1">
            <a:off x="4290901" y="3415863"/>
            <a:ext cx="1043100" cy="1720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4" name="Google Shape;764;p68"/>
          <p:cNvCxnSpPr/>
          <p:nvPr/>
        </p:nvCxnSpPr>
        <p:spPr>
          <a:xfrm>
            <a:off x="5342759" y="3424621"/>
            <a:ext cx="1830600" cy="107720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sm" len="sm"/>
            <a:tailEnd type="stealth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5" name="Google Shape;765;p68"/>
          <p:cNvCxnSpPr/>
          <p:nvPr/>
        </p:nvCxnSpPr>
        <p:spPr>
          <a:xfrm rot="-5400000" flipH="1">
            <a:off x="4493340" y="4212729"/>
            <a:ext cx="1812800" cy="25410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sm" len="sm"/>
            <a:tailEnd type="stealth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6" name="Google Shape;766;p68"/>
          <p:cNvCxnSpPr/>
          <p:nvPr/>
        </p:nvCxnSpPr>
        <p:spPr>
          <a:xfrm rot="10800000" flipH="1">
            <a:off x="5329564" y="2788559"/>
            <a:ext cx="2137200" cy="51400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7" name="Google Shape;767;p68"/>
          <p:cNvCxnSpPr/>
          <p:nvPr/>
        </p:nvCxnSpPr>
        <p:spPr>
          <a:xfrm>
            <a:off x="5329564" y="3294112"/>
            <a:ext cx="1848300" cy="109440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8" name="Google Shape;768;p68"/>
          <p:cNvCxnSpPr/>
          <p:nvPr/>
        </p:nvCxnSpPr>
        <p:spPr>
          <a:xfrm rot="-5400000" flipH="1">
            <a:off x="4541738" y="4121111"/>
            <a:ext cx="1891200" cy="25410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9" name="Google Shape;769;p68"/>
          <p:cNvCxnSpPr/>
          <p:nvPr/>
        </p:nvCxnSpPr>
        <p:spPr>
          <a:xfrm rot="10800000">
            <a:off x="4269665" y="3293357"/>
            <a:ext cx="1059900" cy="920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0" name="Google Shape;770;p68"/>
          <p:cNvCxnSpPr>
            <a:stCxn id="622" idx="0"/>
          </p:cNvCxnSpPr>
          <p:nvPr/>
        </p:nvCxnSpPr>
        <p:spPr>
          <a:xfrm rot="10800000">
            <a:off x="4266765" y="3401592"/>
            <a:ext cx="0" cy="58480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1" name="Google Shape;771;p68"/>
          <p:cNvCxnSpPr>
            <a:stCxn id="623" idx="3"/>
          </p:cNvCxnSpPr>
          <p:nvPr/>
        </p:nvCxnSpPr>
        <p:spPr>
          <a:xfrm flipH="1">
            <a:off x="4269615" y="2935455"/>
            <a:ext cx="900" cy="36200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72" name="Google Shape;772;p68"/>
          <p:cNvSpPr txBox="1"/>
          <p:nvPr/>
        </p:nvSpPr>
        <p:spPr>
          <a:xfrm>
            <a:off x="5765800" y="957565"/>
            <a:ext cx="609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thread</a:t>
            </a:r>
            <a:endParaRPr sz="105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68"/>
          <p:cNvSpPr txBox="1"/>
          <p:nvPr/>
        </p:nvSpPr>
        <p:spPr>
          <a:xfrm>
            <a:off x="7450916" y="1981941"/>
            <a:ext cx="609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thread</a:t>
            </a:r>
            <a:endParaRPr sz="105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68"/>
          <p:cNvSpPr txBox="1"/>
          <p:nvPr/>
        </p:nvSpPr>
        <p:spPr>
          <a:xfrm>
            <a:off x="7097249" y="4906416"/>
            <a:ext cx="609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thread</a:t>
            </a:r>
            <a:endParaRPr sz="105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68"/>
          <p:cNvSpPr txBox="1"/>
          <p:nvPr/>
        </p:nvSpPr>
        <p:spPr>
          <a:xfrm>
            <a:off x="5424352" y="5855411"/>
            <a:ext cx="609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thread</a:t>
            </a:r>
            <a:endParaRPr sz="105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68"/>
          <p:cNvSpPr txBox="1"/>
          <p:nvPr/>
        </p:nvSpPr>
        <p:spPr>
          <a:xfrm>
            <a:off x="457200" y="930333"/>
            <a:ext cx="2971800" cy="1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" sz="17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Each thread has a complete set of factories making it capable of completely reconstructing a single event</a:t>
            </a:r>
            <a:endParaRPr sz="17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68"/>
          <p:cNvSpPr txBox="1"/>
          <p:nvPr/>
        </p:nvSpPr>
        <p:spPr>
          <a:xfrm>
            <a:off x="457200" y="2574768"/>
            <a:ext cx="2971800" cy="1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" sz="17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Factories only work with other factories in the same thread eliminating the need for expensive mutex locking within the factories</a:t>
            </a:r>
            <a:endParaRPr sz="17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68"/>
          <p:cNvSpPr txBox="1"/>
          <p:nvPr/>
        </p:nvSpPr>
        <p:spPr>
          <a:xfrm>
            <a:off x="457200" y="4548463"/>
            <a:ext cx="2971800" cy="1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" sz="17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All events are seen by all Event Processors (multiple processors can exist in a program)</a:t>
            </a:r>
            <a:endParaRPr sz="17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235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0"/>
          <p:cNvSpPr/>
          <p:nvPr/>
        </p:nvSpPr>
        <p:spPr>
          <a:xfrm>
            <a:off x="5285175" y="1485333"/>
            <a:ext cx="1236900" cy="24440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70"/>
          <p:cNvSpPr/>
          <p:nvPr/>
        </p:nvSpPr>
        <p:spPr>
          <a:xfrm>
            <a:off x="364850" y="2160133"/>
            <a:ext cx="1236900" cy="9136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Source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(file)</a:t>
            </a:r>
            <a:endParaRPr sz="1000"/>
          </a:p>
        </p:txBody>
      </p:sp>
      <p:sp>
        <p:nvSpPr>
          <p:cNvPr id="828" name="Google Shape;828;p70"/>
          <p:cNvSpPr/>
          <p:nvPr/>
        </p:nvSpPr>
        <p:spPr>
          <a:xfrm>
            <a:off x="7563674" y="2452367"/>
            <a:ext cx="1265220" cy="792864"/>
          </a:xfrm>
          <a:prstGeom prst="cloud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thread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829" name="Google Shape;829;p70"/>
          <p:cNvSpPr/>
          <p:nvPr/>
        </p:nvSpPr>
        <p:spPr>
          <a:xfrm>
            <a:off x="7115624" y="5397311"/>
            <a:ext cx="1431900" cy="995600"/>
          </a:xfrm>
          <a:prstGeom prst="horizontalScroll">
            <a:avLst>
              <a:gd name="adj" fmla="val 12500"/>
            </a:avLst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Histograms/Trees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(file)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830" name="Google Shape;830;p70"/>
          <p:cNvSpPr/>
          <p:nvPr/>
        </p:nvSpPr>
        <p:spPr>
          <a:xfrm rot="5400000">
            <a:off x="7119475" y="4295683"/>
            <a:ext cx="2236400" cy="15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70"/>
          <p:cNvSpPr/>
          <p:nvPr/>
        </p:nvSpPr>
        <p:spPr>
          <a:xfrm>
            <a:off x="5311575" y="3690033"/>
            <a:ext cx="1201500" cy="202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recon. evnt task</a:t>
            </a:r>
            <a:endParaRPr sz="1100"/>
          </a:p>
        </p:txBody>
      </p:sp>
      <p:sp>
        <p:nvSpPr>
          <p:cNvPr id="832" name="Google Shape;832;p70"/>
          <p:cNvSpPr/>
          <p:nvPr/>
        </p:nvSpPr>
        <p:spPr>
          <a:xfrm>
            <a:off x="5311575" y="3481765"/>
            <a:ext cx="1201500" cy="202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recon. evnt task</a:t>
            </a:r>
            <a:endParaRPr sz="1100"/>
          </a:p>
        </p:txBody>
      </p:sp>
      <p:sp>
        <p:nvSpPr>
          <p:cNvPr id="833" name="Google Shape;833;p70"/>
          <p:cNvSpPr/>
          <p:nvPr/>
        </p:nvSpPr>
        <p:spPr>
          <a:xfrm>
            <a:off x="5311575" y="3273497"/>
            <a:ext cx="1201500" cy="202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recon. evnt task</a:t>
            </a:r>
            <a:endParaRPr sz="1100"/>
          </a:p>
        </p:txBody>
      </p:sp>
      <p:sp>
        <p:nvSpPr>
          <p:cNvPr id="834" name="Google Shape;834;p70"/>
          <p:cNvSpPr/>
          <p:nvPr/>
        </p:nvSpPr>
        <p:spPr>
          <a:xfrm rot="-150898">
            <a:off x="1597128" y="2526007"/>
            <a:ext cx="1087047" cy="20179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70"/>
          <p:cNvSpPr/>
          <p:nvPr/>
        </p:nvSpPr>
        <p:spPr>
          <a:xfrm>
            <a:off x="6770926" y="4002635"/>
            <a:ext cx="1265220" cy="792864"/>
          </a:xfrm>
          <a:prstGeom prst="cloud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thread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36" name="Google Shape;836;p70"/>
          <p:cNvSpPr/>
          <p:nvPr/>
        </p:nvSpPr>
        <p:spPr>
          <a:xfrm rot="5400000">
            <a:off x="7062350" y="5060950"/>
            <a:ext cx="682400" cy="15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70"/>
          <p:cNvSpPr/>
          <p:nvPr/>
        </p:nvSpPr>
        <p:spPr>
          <a:xfrm>
            <a:off x="2703075" y="1485333"/>
            <a:ext cx="1236900" cy="24440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70"/>
          <p:cNvSpPr/>
          <p:nvPr/>
        </p:nvSpPr>
        <p:spPr>
          <a:xfrm>
            <a:off x="2720775" y="3408800"/>
            <a:ext cx="1201500" cy="483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entangled event task</a:t>
            </a:r>
            <a:endParaRPr sz="1100"/>
          </a:p>
        </p:txBody>
      </p:sp>
      <p:sp>
        <p:nvSpPr>
          <p:cNvPr id="839" name="Google Shape;839;p70"/>
          <p:cNvSpPr txBox="1"/>
          <p:nvPr/>
        </p:nvSpPr>
        <p:spPr>
          <a:xfrm>
            <a:off x="2764450" y="1401567"/>
            <a:ext cx="1160100" cy="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Queue</a:t>
            </a:r>
            <a:endParaRPr/>
          </a:p>
        </p:txBody>
      </p:sp>
      <p:sp>
        <p:nvSpPr>
          <p:cNvPr id="840" name="Google Shape;840;p70"/>
          <p:cNvSpPr/>
          <p:nvPr/>
        </p:nvSpPr>
        <p:spPr>
          <a:xfrm>
            <a:off x="2720775" y="2900800"/>
            <a:ext cx="1201500" cy="483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entangled event task</a:t>
            </a:r>
            <a:endParaRPr sz="1100"/>
          </a:p>
        </p:txBody>
      </p:sp>
      <p:sp>
        <p:nvSpPr>
          <p:cNvPr id="841" name="Google Shape;841;p70"/>
          <p:cNvSpPr/>
          <p:nvPr/>
        </p:nvSpPr>
        <p:spPr>
          <a:xfrm>
            <a:off x="2720775" y="2392800"/>
            <a:ext cx="1201500" cy="483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entangled event task</a:t>
            </a:r>
            <a:endParaRPr sz="1100"/>
          </a:p>
        </p:txBody>
      </p:sp>
      <p:sp>
        <p:nvSpPr>
          <p:cNvPr id="842" name="Google Shape;842;p70"/>
          <p:cNvSpPr/>
          <p:nvPr/>
        </p:nvSpPr>
        <p:spPr>
          <a:xfrm>
            <a:off x="5311575" y="3065228"/>
            <a:ext cx="1201500" cy="202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recon. evnt task</a:t>
            </a:r>
            <a:endParaRPr sz="1100"/>
          </a:p>
        </p:txBody>
      </p:sp>
      <p:sp>
        <p:nvSpPr>
          <p:cNvPr id="843" name="Google Shape;843;p70"/>
          <p:cNvSpPr/>
          <p:nvPr/>
        </p:nvSpPr>
        <p:spPr>
          <a:xfrm>
            <a:off x="5311575" y="2856960"/>
            <a:ext cx="1201500" cy="202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recon. evnt task</a:t>
            </a:r>
            <a:endParaRPr sz="1100"/>
          </a:p>
        </p:txBody>
      </p:sp>
      <p:sp>
        <p:nvSpPr>
          <p:cNvPr id="844" name="Google Shape;844;p70"/>
          <p:cNvSpPr/>
          <p:nvPr/>
        </p:nvSpPr>
        <p:spPr>
          <a:xfrm>
            <a:off x="5311575" y="2648692"/>
            <a:ext cx="1201500" cy="202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recon. evnt task</a:t>
            </a:r>
            <a:endParaRPr sz="1100"/>
          </a:p>
        </p:txBody>
      </p:sp>
      <p:sp>
        <p:nvSpPr>
          <p:cNvPr id="845" name="Google Shape;845;p70"/>
          <p:cNvSpPr/>
          <p:nvPr/>
        </p:nvSpPr>
        <p:spPr>
          <a:xfrm>
            <a:off x="5311575" y="2440424"/>
            <a:ext cx="1201500" cy="202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recon. evnt task</a:t>
            </a:r>
            <a:endParaRPr sz="1100"/>
          </a:p>
        </p:txBody>
      </p:sp>
      <p:cxnSp>
        <p:nvCxnSpPr>
          <p:cNvPr id="846" name="Google Shape;846;p70"/>
          <p:cNvCxnSpPr>
            <a:stCxn id="838" idx="3"/>
            <a:endCxn id="845" idx="1"/>
          </p:cNvCxnSpPr>
          <p:nvPr/>
        </p:nvCxnSpPr>
        <p:spPr>
          <a:xfrm rot="10800000" flipH="1">
            <a:off x="3922275" y="2541600"/>
            <a:ext cx="1389300" cy="110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7" name="Google Shape;847;p70"/>
          <p:cNvCxnSpPr>
            <a:stCxn id="838" idx="3"/>
          </p:cNvCxnSpPr>
          <p:nvPr/>
        </p:nvCxnSpPr>
        <p:spPr>
          <a:xfrm rot="10800000" flipH="1">
            <a:off x="3922275" y="2784800"/>
            <a:ext cx="1385400" cy="86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8" name="Google Shape;848;p70"/>
          <p:cNvCxnSpPr>
            <a:stCxn id="838" idx="3"/>
            <a:endCxn id="843" idx="1"/>
          </p:cNvCxnSpPr>
          <p:nvPr/>
        </p:nvCxnSpPr>
        <p:spPr>
          <a:xfrm rot="10800000" flipH="1">
            <a:off x="3922275" y="2958000"/>
            <a:ext cx="1389300" cy="69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9" name="Google Shape;849;p70"/>
          <p:cNvCxnSpPr>
            <a:stCxn id="838" idx="3"/>
            <a:endCxn id="842" idx="1"/>
          </p:cNvCxnSpPr>
          <p:nvPr/>
        </p:nvCxnSpPr>
        <p:spPr>
          <a:xfrm rot="10800000" flipH="1">
            <a:off x="3922275" y="3166400"/>
            <a:ext cx="1389300" cy="48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0" name="Google Shape;850;p70"/>
          <p:cNvSpPr/>
          <p:nvPr/>
        </p:nvSpPr>
        <p:spPr>
          <a:xfrm>
            <a:off x="1734500" y="2825200"/>
            <a:ext cx="750924" cy="866016"/>
          </a:xfrm>
          <a:prstGeom prst="cloud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thread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851" name="Google Shape;851;p70"/>
          <p:cNvSpPr/>
          <p:nvPr/>
        </p:nvSpPr>
        <p:spPr>
          <a:xfrm>
            <a:off x="4020500" y="1809200"/>
            <a:ext cx="1160028" cy="866016"/>
          </a:xfrm>
          <a:prstGeom prst="cloud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thread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852" name="Google Shape;852;p70"/>
          <p:cNvSpPr/>
          <p:nvPr/>
        </p:nvSpPr>
        <p:spPr>
          <a:xfrm rot="-1657558">
            <a:off x="6473949" y="3135578"/>
            <a:ext cx="1086915" cy="2018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70"/>
          <p:cNvSpPr/>
          <p:nvPr/>
        </p:nvSpPr>
        <p:spPr>
          <a:xfrm rot="2345951">
            <a:off x="6466753" y="3892483"/>
            <a:ext cx="470456" cy="2019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70"/>
          <p:cNvSpPr txBox="1"/>
          <p:nvPr/>
        </p:nvSpPr>
        <p:spPr>
          <a:xfrm>
            <a:off x="1810600" y="3678167"/>
            <a:ext cx="7509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read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55" name="Google Shape;855;p70"/>
          <p:cNvSpPr txBox="1"/>
          <p:nvPr/>
        </p:nvSpPr>
        <p:spPr>
          <a:xfrm>
            <a:off x="4249000" y="1341367"/>
            <a:ext cx="7509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parse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56" name="Google Shape;856;p70"/>
          <p:cNvSpPr txBox="1"/>
          <p:nvPr/>
        </p:nvSpPr>
        <p:spPr>
          <a:xfrm>
            <a:off x="7144600" y="1849367"/>
            <a:ext cx="10926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analyze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57" name="Google Shape;857;p70"/>
          <p:cNvSpPr txBox="1"/>
          <p:nvPr/>
        </p:nvSpPr>
        <p:spPr>
          <a:xfrm>
            <a:off x="5355250" y="1401567"/>
            <a:ext cx="1160100" cy="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Queue</a:t>
            </a:r>
            <a:endParaRPr/>
          </a:p>
        </p:txBody>
      </p:sp>
      <p:sp>
        <p:nvSpPr>
          <p:cNvPr id="858" name="Google Shape;858;p70"/>
          <p:cNvSpPr txBox="1"/>
          <p:nvPr/>
        </p:nvSpPr>
        <p:spPr>
          <a:xfrm>
            <a:off x="769575" y="203200"/>
            <a:ext cx="8059200" cy="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Happy Monkey"/>
                <a:ea typeface="Happy Monkey"/>
                <a:cs typeface="Happy Monkey"/>
                <a:sym typeface="Happy Monkey"/>
              </a:rPr>
              <a:t>JANA2 generalizes the “event” queue to allow multiple queues.</a:t>
            </a:r>
            <a:endParaRPr sz="1900" b="1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Happy Monkey"/>
                <a:ea typeface="Happy Monkey"/>
                <a:cs typeface="Happy Monkey"/>
                <a:sym typeface="Happy Monkey"/>
              </a:rPr>
              <a:t>Threads are now responsiible for moving data between queues</a:t>
            </a:r>
            <a:endParaRPr sz="1900" b="1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  <p:extLst>
      <p:ext uri="{BB962C8B-B14F-4D97-AF65-F5344CB8AC3E}">
        <p14:creationId xmlns:p14="http://schemas.microsoft.com/office/powerpoint/2010/main" val="370838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en-US" b="0" dirty="0" smtClean="0">
                <a:ea typeface="ＭＳ Ｐゴシック" pitchFamily="-84" charset="-128"/>
                <a:cs typeface="Arial Narrow"/>
              </a:rPr>
              <a:t>EIC detector concept</a:t>
            </a:r>
            <a:r>
              <a:rPr lang="en-US" dirty="0">
                <a:ea typeface="ＭＳ Ｐゴシック" pitchFamily="-84" charset="-128"/>
                <a:cs typeface="Arial Narrow"/>
              </a:rPr>
              <a:t>s</a:t>
            </a:r>
            <a:endParaRPr lang="en-US" b="0" dirty="0" smtClean="0">
              <a:ea typeface="ＭＳ Ｐゴシック" pitchFamily="-84" charset="-128"/>
              <a:cs typeface="Arial Narrow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1024474"/>
            <a:ext cx="8991600" cy="5528733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32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26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6" name="Picture 5" descr="4d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739871" cy="507742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6248400"/>
            <a:ext cx="8915400" cy="43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FF6600"/>
                </a:solidFill>
                <a:latin typeface="Avenir Next Demi Bold"/>
                <a:cs typeface="Avenir Next Demi Bold"/>
              </a:rPr>
              <a:t>-&gt; </a:t>
            </a:r>
            <a:r>
              <a:rPr lang="en-US" sz="2200" dirty="0" smtClean="0">
                <a:solidFill>
                  <a:srgbClr val="FF6600"/>
                </a:solidFill>
                <a:latin typeface="Avenir Next Demi Bold"/>
                <a:cs typeface="Avenir Next Demi Bold"/>
              </a:rPr>
              <a:t>software frameworks are strictly bound to the detector concepts</a:t>
            </a:r>
            <a:endParaRPr lang="en-US" sz="2200" dirty="0">
              <a:solidFill>
                <a:srgbClr val="FF6600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5988220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4" name="Google Shape;864;p71"/>
          <p:cNvCxnSpPr/>
          <p:nvPr/>
        </p:nvCxnSpPr>
        <p:spPr>
          <a:xfrm>
            <a:off x="1138025" y="3776533"/>
            <a:ext cx="12468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5" name="Google Shape;865;p71"/>
          <p:cNvCxnSpPr/>
          <p:nvPr/>
        </p:nvCxnSpPr>
        <p:spPr>
          <a:xfrm>
            <a:off x="3424025" y="3166933"/>
            <a:ext cx="12468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6" name="Google Shape;866;p71"/>
          <p:cNvCxnSpPr/>
          <p:nvPr/>
        </p:nvCxnSpPr>
        <p:spPr>
          <a:xfrm>
            <a:off x="3424025" y="3776533"/>
            <a:ext cx="12468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7" name="Google Shape;867;p71"/>
          <p:cNvCxnSpPr/>
          <p:nvPr/>
        </p:nvCxnSpPr>
        <p:spPr>
          <a:xfrm>
            <a:off x="3424025" y="4386133"/>
            <a:ext cx="12468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8" name="Google Shape;868;p71"/>
          <p:cNvCxnSpPr/>
          <p:nvPr/>
        </p:nvCxnSpPr>
        <p:spPr>
          <a:xfrm>
            <a:off x="5633825" y="3776533"/>
            <a:ext cx="12468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9" name="Google Shape;869;p71"/>
          <p:cNvSpPr txBox="1"/>
          <p:nvPr/>
        </p:nvSpPr>
        <p:spPr>
          <a:xfrm>
            <a:off x="7284900" y="2608400"/>
            <a:ext cx="1246800" cy="1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latin typeface="Calibri"/>
                <a:ea typeface="Calibri"/>
                <a:cs typeface="Calibri"/>
                <a:sym typeface="Calibri"/>
              </a:rPr>
              <a:t>...</a:t>
            </a:r>
            <a:endParaRPr sz="6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71"/>
          <p:cNvSpPr txBox="1"/>
          <p:nvPr/>
        </p:nvSpPr>
        <p:spPr>
          <a:xfrm>
            <a:off x="925450" y="4581800"/>
            <a:ext cx="1607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sequential arrow</a:t>
            </a: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71"/>
          <p:cNvSpPr/>
          <p:nvPr/>
        </p:nvSpPr>
        <p:spPr>
          <a:xfrm>
            <a:off x="2527650" y="2958233"/>
            <a:ext cx="732294" cy="1519632"/>
          </a:xfrm>
          <a:prstGeom prst="flowChartMultidocumen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71"/>
          <p:cNvSpPr/>
          <p:nvPr/>
        </p:nvSpPr>
        <p:spPr>
          <a:xfrm>
            <a:off x="4737450" y="2958233"/>
            <a:ext cx="732294" cy="1519632"/>
          </a:xfrm>
          <a:prstGeom prst="flowChartMultidocumen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71"/>
          <p:cNvSpPr txBox="1"/>
          <p:nvPr/>
        </p:nvSpPr>
        <p:spPr>
          <a:xfrm>
            <a:off x="3135250" y="4581800"/>
            <a:ext cx="1607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parallel arrow</a:t>
            </a: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71"/>
          <p:cNvSpPr txBox="1"/>
          <p:nvPr/>
        </p:nvSpPr>
        <p:spPr>
          <a:xfrm>
            <a:off x="5345050" y="4581800"/>
            <a:ext cx="1607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sequential arrow</a:t>
            </a: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71"/>
          <p:cNvSpPr txBox="1"/>
          <p:nvPr/>
        </p:nvSpPr>
        <p:spPr>
          <a:xfrm>
            <a:off x="2090100" y="2346600"/>
            <a:ext cx="1607400" cy="7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queue</a:t>
            </a:r>
            <a:endParaRPr sz="2100"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71"/>
          <p:cNvSpPr txBox="1"/>
          <p:nvPr/>
        </p:nvSpPr>
        <p:spPr>
          <a:xfrm>
            <a:off x="4299900" y="2346600"/>
            <a:ext cx="1607400" cy="7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queue</a:t>
            </a:r>
            <a:endParaRPr sz="2100"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71"/>
          <p:cNvSpPr txBox="1"/>
          <p:nvPr/>
        </p:nvSpPr>
        <p:spPr>
          <a:xfrm>
            <a:off x="769575" y="203200"/>
            <a:ext cx="8059200" cy="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Happy Monkey"/>
                <a:ea typeface="Happy Monkey"/>
                <a:cs typeface="Happy Monkey"/>
                <a:sym typeface="Happy Monkey"/>
              </a:rPr>
              <a:t>JANA2 arrows separate sequential and parallel tasks</a:t>
            </a:r>
            <a:endParaRPr sz="1900"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878" name="Google Shape;878;p71"/>
          <p:cNvSpPr txBox="1"/>
          <p:nvPr/>
        </p:nvSpPr>
        <p:spPr>
          <a:xfrm>
            <a:off x="808550" y="1098567"/>
            <a:ext cx="7822500" cy="1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CPU intensive event reconstruction will be done as a parallel arrow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Other tasks (e.g. histogram filling) can be done as a sequential arrow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Fewer locks in user code allows framework to better optimize workflow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365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4488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Contents of this talk </a:t>
            </a:r>
            <a:endParaRPr lang="en-US" sz="4800" b="0" dirty="0"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pPr marL="342882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600" dirty="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Fast simulation tool: </a:t>
            </a:r>
            <a:r>
              <a:rPr lang="en-US" sz="2600" dirty="0" err="1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eic</a:t>
            </a:r>
            <a:r>
              <a:rPr lang="en-US" sz="2600" dirty="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-smear</a:t>
            </a:r>
          </a:p>
          <a:p>
            <a:pPr marL="342882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endParaRPr lang="en-US" sz="2600" dirty="0">
              <a:solidFill>
                <a:schemeClr val="tx2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342882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600" dirty="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Software frameworks</a:t>
            </a:r>
            <a:endParaRPr lang="en-US" sz="2200" dirty="0">
              <a:solidFill>
                <a:schemeClr val="tx2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713196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2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GEMC</a:t>
            </a:r>
          </a:p>
          <a:p>
            <a:pPr marL="713196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  <a:ea typeface="ＭＳ Ｐゴシック" pitchFamily="-84" charset="-128"/>
                <a:cs typeface="ＭＳ Ｐゴシック" pitchFamily="-84" charset="-128"/>
              </a:rPr>
              <a:t>fun4all</a:t>
            </a:r>
          </a:p>
          <a:p>
            <a:pPr marL="713196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200" dirty="0" err="1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EicRoot</a:t>
            </a:r>
            <a:endParaRPr lang="en-US" sz="2200" dirty="0">
              <a:solidFill>
                <a:schemeClr val="tx2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713196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2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Argonne EIC software </a:t>
            </a:r>
            <a:r>
              <a:rPr lang="en-US" sz="2200" dirty="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initiative</a:t>
            </a:r>
          </a:p>
          <a:p>
            <a:pPr marL="370314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n-US" sz="2400" dirty="0">
              <a:solidFill>
                <a:schemeClr val="tx2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342882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600" dirty="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PID consortium GEANT4 software (one slide)</a:t>
            </a:r>
          </a:p>
          <a:p>
            <a:pPr marL="342882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600" dirty="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Omit all the other small custom pieces of EIC MC codes</a:t>
            </a:r>
          </a:p>
          <a:p>
            <a:pPr marL="342882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endParaRPr lang="en-US" sz="2600" dirty="0" smtClean="0">
              <a:solidFill>
                <a:schemeClr val="tx2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342882" indent="-342882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600" dirty="0" smtClean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Near-term future trend(s)</a:t>
            </a:r>
            <a:endParaRPr lang="en-US" sz="2600" dirty="0" smtClean="0">
              <a:solidFill>
                <a:schemeClr val="tx2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9809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2057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ctr" defTabSz="912853"/>
            <a:r>
              <a:rPr lang="en-US" sz="5400" b="1" i="1" u="sng" dirty="0" err="1" smtClean="0">
                <a:solidFill>
                  <a:srgbClr val="1F497D"/>
                </a:solidFill>
                <a:latin typeface="Arial" pitchFamily="-84" charset="0"/>
              </a:rPr>
              <a:t>eic</a:t>
            </a:r>
            <a:r>
              <a:rPr lang="en-US" sz="5400" b="1" i="1" u="sng" dirty="0" smtClean="0">
                <a:solidFill>
                  <a:srgbClr val="1F497D"/>
                </a:solidFill>
                <a:latin typeface="Arial" pitchFamily="-84" charset="0"/>
              </a:rPr>
              <a:t>-smear</a:t>
            </a:r>
            <a:endParaRPr lang="en-US" sz="5400" b="1" i="1" u="sng" dirty="0">
              <a:solidFill>
                <a:srgbClr val="1F497D"/>
              </a:solidFill>
              <a:latin typeface="Arial" pitchFamily="-8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90600" y="31242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2" rIns="91283" bIns="45642" anchor="b">
            <a:prstTxWarp prst="textNoShape">
              <a:avLst/>
            </a:prstTxWarp>
          </a:bodyPr>
          <a:lstStyle/>
          <a:p>
            <a:pPr algn="r" defTabSz="912853"/>
            <a:r>
              <a:rPr lang="en-US" sz="2000" dirty="0" smtClean="0">
                <a:solidFill>
                  <a:srgbClr val="1F497D"/>
                </a:solidFill>
                <a:latin typeface="Arial" pitchFamily="-84" charset="0"/>
              </a:rPr>
              <a:t>by Tom Burton (BNL TF group)</a:t>
            </a:r>
            <a:endParaRPr lang="en-US" sz="2000" dirty="0">
              <a:solidFill>
                <a:srgbClr val="1F497D"/>
              </a:solidFill>
              <a:latin typeface="Arial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89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0" y="1"/>
            <a:ext cx="9152930" cy="8929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912853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Overview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075" name="Rectangle 3"/>
          <p:cNvSpPr>
            <a:spLocks/>
          </p:cNvSpPr>
          <p:nvPr/>
        </p:nvSpPr>
        <p:spPr bwMode="auto">
          <a:xfrm>
            <a:off x="1500188" y="901898"/>
            <a:ext cx="6143625" cy="1375172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623968" indent="-401116" defTabSz="912853" fontAlgn="base">
              <a:lnSpc>
                <a:spcPct val="60000"/>
              </a:lnSpc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C++</a:t>
            </a: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 code, runs in </a:t>
            </a:r>
            <a:r>
              <a:rPr lang="en-US" sz="2500" b="1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ROOT</a:t>
            </a:r>
          </a:p>
          <a:p>
            <a:pPr marL="623968" indent="-401116" defTabSz="912853" fontAlgn="base">
              <a:lnSpc>
                <a:spcPct val="60000"/>
              </a:lnSpc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Build with </a:t>
            </a:r>
            <a:r>
              <a:rPr lang="en-US" sz="2500" b="1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configure/Make</a:t>
            </a: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 or </a:t>
            </a:r>
            <a:r>
              <a:rPr lang="en-US" sz="2500" b="1" dirty="0" err="1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CMake</a:t>
            </a:r>
            <a:endParaRPr lang="en-US" sz="2500" dirty="0">
              <a:solidFill>
                <a:srgbClr val="000000"/>
              </a:solidFill>
              <a:latin typeface="Helvetica"/>
              <a:ea typeface="Helvetica" pitchFamily="-65" charset="0"/>
              <a:cs typeface="Helvetica" pitchFamily="-65" charset="0"/>
              <a:sym typeface="Helvetica" pitchFamily="-65" charset="0"/>
            </a:endParaRPr>
          </a:p>
          <a:p>
            <a:pPr marL="623968" indent="-401116" defTabSz="912853" fontAlgn="base">
              <a:lnSpc>
                <a:spcPct val="60000"/>
              </a:lnSpc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•"/>
            </a:pPr>
            <a:r>
              <a:rPr lang="en-US" sz="2500" b="1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libeicsmear.so</a:t>
            </a: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 to load in ROOT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10766" y="2402120"/>
            <a:ext cx="8179594" cy="2018109"/>
            <a:chOff x="0" y="0"/>
            <a:chExt cx="7328" cy="180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0" y="0"/>
              <a:ext cx="7328" cy="1808"/>
              <a:chOff x="0" y="0"/>
              <a:chExt cx="7328" cy="1808"/>
            </a:xfrm>
          </p:grpSpPr>
          <p:sp>
            <p:nvSpPr>
              <p:cNvPr id="3076" name="Rectangle 4"/>
              <p:cNvSpPr>
                <a:spLocks/>
              </p:cNvSpPr>
              <p:nvPr/>
            </p:nvSpPr>
            <p:spPr bwMode="auto">
              <a:xfrm>
                <a:off x="5304" y="32"/>
                <a:ext cx="2024" cy="1776"/>
              </a:xfrm>
              <a:prstGeom prst="rect">
                <a:avLst/>
              </a:prstGeom>
              <a:solidFill>
                <a:srgbClr val="00008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9128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Smearer</a:t>
                </a:r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:</a:t>
                </a:r>
              </a:p>
              <a:p>
                <a:pPr algn="ctr" defTabSz="9128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Perform fast detector smearing</a:t>
                </a:r>
              </a:p>
            </p:txBody>
          </p:sp>
          <p:sp>
            <p:nvSpPr>
              <p:cNvPr id="3077" name="Rectangle 5"/>
              <p:cNvSpPr>
                <a:spLocks/>
              </p:cNvSpPr>
              <p:nvPr/>
            </p:nvSpPr>
            <p:spPr bwMode="auto">
              <a:xfrm>
                <a:off x="0" y="0"/>
                <a:ext cx="1752" cy="1776"/>
              </a:xfrm>
              <a:prstGeom prst="rect">
                <a:avLst/>
              </a:prstGeom>
              <a:solidFill>
                <a:srgbClr val="2B4714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9128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MC generator </a:t>
                </a:r>
              </a:p>
              <a:p>
                <a:pPr algn="ctr" defTabSz="9128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ASCII output</a:t>
                </a:r>
              </a:p>
            </p:txBody>
          </p:sp>
          <p:sp>
            <p:nvSpPr>
              <p:cNvPr id="3078" name="Rectangle 6"/>
              <p:cNvSpPr>
                <a:spLocks/>
              </p:cNvSpPr>
              <p:nvPr/>
            </p:nvSpPr>
            <p:spPr bwMode="auto">
              <a:xfrm>
                <a:off x="2488" y="32"/>
                <a:ext cx="2080" cy="1776"/>
              </a:xfrm>
              <a:prstGeom prst="rect">
                <a:avLst/>
              </a:prstGeom>
              <a:solidFill>
                <a:srgbClr val="8000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9128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Tree code</a:t>
                </a:r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:</a:t>
                </a:r>
              </a:p>
              <a:p>
                <a:pPr algn="ctr" defTabSz="9128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Build ROOT tree containing events</a:t>
                </a:r>
              </a:p>
            </p:txBody>
          </p:sp>
        </p:grp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 rot="10800000">
              <a:off x="1848" y="919"/>
              <a:ext cx="544" cy="0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endParaRPr lang="en-US" sz="3000" dirty="0" smtClean="0">
                <a:solidFill>
                  <a:srgbClr val="000000"/>
                </a:solidFill>
                <a:latin typeface="Helvetica"/>
                <a:ea typeface="ヒラギノ角ゴ ProN W3"/>
                <a:cs typeface="ヒラギノ角ゴ ProN W3"/>
                <a:sym typeface="Helvetica" pitchFamily="-65" charset="0"/>
              </a:endParaRPr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rot="10800000">
              <a:off x="4664" y="920"/>
              <a:ext cx="544" cy="0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endParaRPr lang="en-US" sz="3000" dirty="0" smtClean="0">
                <a:solidFill>
                  <a:srgbClr val="000000"/>
                </a:solidFill>
                <a:latin typeface="Helvetica"/>
                <a:ea typeface="ヒラギノ角ゴ ProN W3"/>
                <a:cs typeface="ヒラギノ角ゴ ProN W3"/>
                <a:sym typeface="Helvetica" pitchFamily="-65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44711" y="4652367"/>
            <a:ext cx="5536406" cy="1830586"/>
            <a:chOff x="0" y="0"/>
            <a:chExt cx="4960" cy="1640"/>
          </a:xfrm>
        </p:grpSpPr>
        <p:sp>
          <p:nvSpPr>
            <p:cNvPr id="3083" name="AutoShape 11"/>
            <p:cNvSpPr>
              <a:spLocks/>
            </p:cNvSpPr>
            <p:nvPr/>
          </p:nvSpPr>
          <p:spPr bwMode="auto">
            <a:xfrm>
              <a:off x="3360" y="1160"/>
              <a:ext cx="1600" cy="480"/>
            </a:xfrm>
            <a:prstGeom prst="roundRect">
              <a:avLst>
                <a:gd name="adj" fmla="val 25000"/>
              </a:avLst>
            </a:prstGeom>
            <a:solidFill>
              <a:srgbClr val="FF80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rPr>
                <a:t>Djangoh</a:t>
              </a:r>
              <a:endParaRPr lang="en-US" sz="2800" dirty="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endParaRPr>
            </a:p>
          </p:txBody>
        </p:sp>
        <p:sp>
          <p:nvSpPr>
            <p:cNvPr id="3084" name="AutoShape 12"/>
            <p:cNvSpPr>
              <a:spLocks/>
            </p:cNvSpPr>
            <p:nvPr/>
          </p:nvSpPr>
          <p:spPr bwMode="auto">
            <a:xfrm>
              <a:off x="0" y="568"/>
              <a:ext cx="1600" cy="480"/>
            </a:xfrm>
            <a:prstGeom prst="roundRect">
              <a:avLst>
                <a:gd name="adj" fmla="val 25000"/>
              </a:avLst>
            </a:prstGeom>
            <a:solidFill>
              <a:srgbClr val="00FF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rPr>
                <a:t>PEPSI</a:t>
              </a:r>
            </a:p>
          </p:txBody>
        </p:sp>
        <p:sp>
          <p:nvSpPr>
            <p:cNvPr id="3085" name="AutoShape 13"/>
            <p:cNvSpPr>
              <a:spLocks/>
            </p:cNvSpPr>
            <p:nvPr/>
          </p:nvSpPr>
          <p:spPr bwMode="auto">
            <a:xfrm>
              <a:off x="0" y="1136"/>
              <a:ext cx="1600" cy="480"/>
            </a:xfrm>
            <a:prstGeom prst="roundRect">
              <a:avLst>
                <a:gd name="adj" fmla="val 25000"/>
              </a:avLst>
            </a:prstGeom>
            <a:solidFill>
              <a:srgbClr val="0000F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rPr>
                <a:t>Rapgap</a:t>
              </a:r>
              <a:endParaRPr lang="en-US" sz="2800" dirty="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endParaRPr>
            </a:p>
          </p:txBody>
        </p:sp>
        <p:sp>
          <p:nvSpPr>
            <p:cNvPr id="3086" name="AutoShape 14"/>
            <p:cNvSpPr>
              <a:spLocks/>
            </p:cNvSpPr>
            <p:nvPr/>
          </p:nvSpPr>
          <p:spPr bwMode="auto">
            <a:xfrm>
              <a:off x="1680" y="0"/>
              <a:ext cx="1600" cy="480"/>
            </a:xfrm>
            <a:prstGeom prst="roundRect">
              <a:avLst>
                <a:gd name="adj" fmla="val 25000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rPr>
                <a:t>PYTHIA</a:t>
              </a:r>
            </a:p>
          </p:txBody>
        </p:sp>
        <p:sp>
          <p:nvSpPr>
            <p:cNvPr id="3087" name="AutoShape 15"/>
            <p:cNvSpPr>
              <a:spLocks/>
            </p:cNvSpPr>
            <p:nvPr/>
          </p:nvSpPr>
          <p:spPr bwMode="auto">
            <a:xfrm>
              <a:off x="1680" y="568"/>
              <a:ext cx="1600" cy="480"/>
            </a:xfrm>
            <a:prstGeom prst="roundRect">
              <a:avLst>
                <a:gd name="adj" fmla="val 25000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rPr>
                <a:t>Milou</a:t>
              </a:r>
              <a:endParaRPr lang="en-US" sz="2800" dirty="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endParaRPr>
            </a:p>
          </p:txBody>
        </p:sp>
        <p:sp>
          <p:nvSpPr>
            <p:cNvPr id="3088" name="AutoShape 16"/>
            <p:cNvSpPr>
              <a:spLocks/>
            </p:cNvSpPr>
            <p:nvPr/>
          </p:nvSpPr>
          <p:spPr bwMode="auto">
            <a:xfrm>
              <a:off x="1680" y="1160"/>
              <a:ext cx="1600" cy="480"/>
            </a:xfrm>
            <a:prstGeom prst="roundRect">
              <a:avLst>
                <a:gd name="adj" fmla="val 25000"/>
              </a:avLst>
            </a:prstGeom>
            <a:solidFill>
              <a:srgbClr val="80008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rPr>
                <a:t>LEPTO</a:t>
              </a:r>
            </a:p>
          </p:txBody>
        </p:sp>
        <p:sp>
          <p:nvSpPr>
            <p:cNvPr id="3089" name="AutoShape 17"/>
            <p:cNvSpPr>
              <a:spLocks/>
            </p:cNvSpPr>
            <p:nvPr/>
          </p:nvSpPr>
          <p:spPr bwMode="auto">
            <a:xfrm>
              <a:off x="3360" y="0"/>
              <a:ext cx="1600" cy="480"/>
            </a:xfrm>
            <a:prstGeom prst="roundRect">
              <a:avLst>
                <a:gd name="adj" fmla="val 25000"/>
              </a:avLst>
            </a:prstGeom>
            <a:solidFill>
              <a:srgbClr val="FFFF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000000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rPr>
                <a:t>DPMJet</a:t>
              </a:r>
              <a:endParaRPr lang="en-US" sz="2800" dirty="0">
                <a:solidFill>
                  <a:srgbClr val="000000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endParaRPr>
            </a:p>
          </p:txBody>
        </p:sp>
        <p:sp>
          <p:nvSpPr>
            <p:cNvPr id="3090" name="AutoShape 18"/>
            <p:cNvSpPr>
              <a:spLocks/>
            </p:cNvSpPr>
            <p:nvPr/>
          </p:nvSpPr>
          <p:spPr bwMode="auto">
            <a:xfrm>
              <a:off x="3360" y="568"/>
              <a:ext cx="1600" cy="480"/>
            </a:xfrm>
            <a:prstGeom prst="roundRect">
              <a:avLst>
                <a:gd name="adj" fmla="val 25000"/>
              </a:avLst>
            </a:prstGeom>
            <a:solidFill>
              <a:srgbClr val="CC66F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9128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rPr>
                <a:t>gmc_trans</a:t>
              </a:r>
              <a:endParaRPr lang="en-US" sz="2800" dirty="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endParaRPr>
            </a:p>
          </p:txBody>
        </p:sp>
      </p:grpSp>
      <p:sp>
        <p:nvSpPr>
          <p:cNvPr id="3092" name="AutoShape 20"/>
          <p:cNvSpPr>
            <a:spLocks/>
          </p:cNvSpPr>
          <p:nvPr/>
        </p:nvSpPr>
        <p:spPr bwMode="auto">
          <a:xfrm rot="-5400000">
            <a:off x="1084958" y="3960316"/>
            <a:ext cx="696516" cy="1723430"/>
          </a:xfrm>
          <a:prstGeom prst="rightArrow">
            <a:avLst>
              <a:gd name="adj1" fmla="val 71019"/>
              <a:gd name="adj2" fmla="val 58551"/>
            </a:avLst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2853" fontAlgn="base">
              <a:spcBef>
                <a:spcPct val="0"/>
              </a:spcBef>
              <a:spcAft>
                <a:spcPct val="0"/>
              </a:spcAft>
            </a:pPr>
            <a:endParaRPr lang="en-US" sz="3000" dirty="0" smtClean="0">
              <a:solidFill>
                <a:srgbClr val="000000"/>
              </a:solidFill>
              <a:latin typeface="Helvetica"/>
              <a:ea typeface="ヒラギノ角ゴ ProN W3"/>
              <a:cs typeface="ヒラギノ角ゴ ProN W3"/>
              <a:sym typeface="Helvetica" pitchFamily="-65" charset="0"/>
            </a:endParaRPr>
          </a:p>
        </p:txBody>
      </p:sp>
      <p:sp>
        <p:nvSpPr>
          <p:cNvPr id="3093" name="Rectangle 21"/>
          <p:cNvSpPr>
            <a:spLocks/>
          </p:cNvSpPr>
          <p:nvPr/>
        </p:nvSpPr>
        <p:spPr bwMode="auto">
          <a:xfrm>
            <a:off x="6215097" y="4610321"/>
            <a:ext cx="2387911" cy="192360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912853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Large number</a:t>
            </a:r>
          </a:p>
          <a:p>
            <a:pPr defTabSz="912853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of EIC Monte</a:t>
            </a:r>
          </a:p>
          <a:p>
            <a:pPr defTabSz="912853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Carlo generators</a:t>
            </a:r>
          </a:p>
          <a:p>
            <a:pPr defTabSz="912853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with standard</a:t>
            </a:r>
          </a:p>
          <a:p>
            <a:pPr defTabSz="912853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ASCII format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Smearing</a:t>
            </a:r>
          </a:p>
        </p:txBody>
      </p:sp>
      <p:sp>
        <p:nvSpPr>
          <p:cNvPr id="4098" name="AutoShape 2"/>
          <p:cNvSpPr>
            <a:spLocks/>
          </p:cNvSpPr>
          <p:nvPr/>
        </p:nvSpPr>
        <p:spPr bwMode="auto">
          <a:xfrm>
            <a:off x="196453" y="875109"/>
            <a:ext cx="4170164" cy="1607344"/>
          </a:xfrm>
          <a:prstGeom prst="roundRect">
            <a:avLst>
              <a:gd name="adj" fmla="val 8333"/>
            </a:avLst>
          </a:prstGeom>
          <a:solidFill>
            <a:srgbClr val="0000F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1925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“</a:t>
            </a:r>
            <a:r>
              <a:rPr lang="en-US" sz="2800" b="1" dirty="0" err="1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Smearer</a:t>
            </a:r>
            <a:r>
              <a:rPr lang="en-US" sz="2800" dirty="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” defines some element of performance</a:t>
            </a:r>
          </a:p>
          <a:p>
            <a:pPr algn="ctr" defTabSz="641925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+ acceptance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94929" y="2743678"/>
            <a:ext cx="2800574" cy="3337471"/>
            <a:chOff x="0" y="0"/>
            <a:chExt cx="2509" cy="2989"/>
          </a:xfrm>
        </p:grpSpPr>
        <p:sp>
          <p:nvSpPr>
            <p:cNvPr id="4099" name="Line 3"/>
            <p:cNvSpPr>
              <a:spLocks noChangeShapeType="1"/>
            </p:cNvSpPr>
            <p:nvPr/>
          </p:nvSpPr>
          <p:spPr bwMode="auto">
            <a:xfrm rot="10800000">
              <a:off x="1378" y="565"/>
              <a:ext cx="1131" cy="0"/>
            </a:xfrm>
            <a:prstGeom prst="line">
              <a:avLst/>
            </a:prstGeom>
            <a:noFill/>
            <a:ln w="127000" cap="flat">
              <a:solidFill>
                <a:schemeClr val="tx1"/>
              </a:solidFill>
              <a:prstDash val="solid"/>
              <a:miter lim="800000"/>
              <a:headEnd type="triangl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1925" fontAlgn="base">
                <a:spcBef>
                  <a:spcPct val="0"/>
                </a:spcBef>
                <a:spcAft>
                  <a:spcPct val="0"/>
                </a:spcAft>
              </a:pPr>
              <a:endParaRPr lang="en-US" sz="3000" dirty="0" smtClean="0">
                <a:solidFill>
                  <a:srgbClr val="000000"/>
                </a:solidFill>
                <a:latin typeface="Helvetica"/>
                <a:ea typeface="ヒラギノ角ゴ ProN W3"/>
                <a:cs typeface="ヒラギノ角ゴ ProN W3"/>
                <a:sym typeface="Helvetica" pitchFamily="-65" charset="0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237"/>
              <a:ext cx="1760" cy="2752"/>
              <a:chOff x="0" y="0"/>
              <a:chExt cx="1760" cy="2752"/>
            </a:xfrm>
          </p:grpSpPr>
          <p:sp>
            <p:nvSpPr>
              <p:cNvPr id="4100" name="AutoShape 4"/>
              <p:cNvSpPr>
                <a:spLocks/>
              </p:cNvSpPr>
              <p:nvPr/>
            </p:nvSpPr>
            <p:spPr bwMode="auto">
              <a:xfrm>
                <a:off x="0" y="2016"/>
                <a:ext cx="1760" cy="736"/>
              </a:xfrm>
              <a:prstGeom prst="roundRect">
                <a:avLst>
                  <a:gd name="adj" fmla="val 16301"/>
                </a:avLst>
              </a:prstGeom>
              <a:solidFill>
                <a:srgbClr val="0000FF">
                  <a:alpha val="20000"/>
                </a:srgbClr>
              </a:solidFill>
              <a:ln w="25400" cap="flat">
                <a:solidFill>
                  <a:schemeClr val="tx1">
                    <a:alpha val="2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64192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 err="1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Smearer</a:t>
                </a:r>
                <a:endParaRPr lang="en-US" sz="2800" b="1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  <p:sp>
            <p:nvSpPr>
              <p:cNvPr id="4101" name="AutoShape 5"/>
              <p:cNvSpPr>
                <a:spLocks/>
              </p:cNvSpPr>
              <p:nvPr/>
            </p:nvSpPr>
            <p:spPr bwMode="auto">
              <a:xfrm>
                <a:off x="0" y="1512"/>
                <a:ext cx="1760" cy="736"/>
              </a:xfrm>
              <a:prstGeom prst="roundRect">
                <a:avLst>
                  <a:gd name="adj" fmla="val 16301"/>
                </a:avLst>
              </a:prstGeom>
              <a:solidFill>
                <a:srgbClr val="0000FF">
                  <a:alpha val="39999"/>
                </a:srgbClr>
              </a:solidFill>
              <a:ln w="25400" cap="flat">
                <a:solidFill>
                  <a:schemeClr val="tx1">
                    <a:alpha val="39999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64192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 err="1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Smearer</a:t>
                </a:r>
                <a:endParaRPr lang="en-US" sz="2800" b="1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  <p:sp>
            <p:nvSpPr>
              <p:cNvPr id="4102" name="AutoShape 6"/>
              <p:cNvSpPr>
                <a:spLocks/>
              </p:cNvSpPr>
              <p:nvPr/>
            </p:nvSpPr>
            <p:spPr bwMode="auto">
              <a:xfrm>
                <a:off x="0" y="1008"/>
                <a:ext cx="1760" cy="736"/>
              </a:xfrm>
              <a:prstGeom prst="roundRect">
                <a:avLst>
                  <a:gd name="adj" fmla="val 16301"/>
                </a:avLst>
              </a:prstGeom>
              <a:solidFill>
                <a:srgbClr val="0000FF">
                  <a:alpha val="59999"/>
                </a:srgbClr>
              </a:solidFill>
              <a:ln w="25400" cap="flat">
                <a:solidFill>
                  <a:schemeClr val="tx1">
                    <a:alpha val="59999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64192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 err="1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Smearer</a:t>
                </a:r>
                <a:endParaRPr lang="en-US" sz="2800" b="1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  <p:sp>
            <p:nvSpPr>
              <p:cNvPr id="4103" name="AutoShape 7"/>
              <p:cNvSpPr>
                <a:spLocks/>
              </p:cNvSpPr>
              <p:nvPr/>
            </p:nvSpPr>
            <p:spPr bwMode="auto">
              <a:xfrm>
                <a:off x="0" y="504"/>
                <a:ext cx="1760" cy="736"/>
              </a:xfrm>
              <a:prstGeom prst="roundRect">
                <a:avLst>
                  <a:gd name="adj" fmla="val 16301"/>
                </a:avLst>
              </a:prstGeom>
              <a:solidFill>
                <a:srgbClr val="0000FF">
                  <a:alpha val="79999"/>
                </a:srgbClr>
              </a:solidFill>
              <a:ln w="25400" cap="flat">
                <a:solidFill>
                  <a:schemeClr val="tx1">
                    <a:alpha val="79999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64192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 err="1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Smearer</a:t>
                </a:r>
                <a:endParaRPr lang="en-US" sz="2800" b="1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  <p:sp>
            <p:nvSpPr>
              <p:cNvPr id="4104" name="AutoShape 8"/>
              <p:cNvSpPr>
                <a:spLocks/>
              </p:cNvSpPr>
              <p:nvPr/>
            </p:nvSpPr>
            <p:spPr bwMode="auto">
              <a:xfrm>
                <a:off x="0" y="0"/>
                <a:ext cx="1760" cy="736"/>
              </a:xfrm>
              <a:prstGeom prst="roundRect">
                <a:avLst>
                  <a:gd name="adj" fmla="val 16301"/>
                </a:avLst>
              </a:prstGeom>
              <a:solidFill>
                <a:srgbClr val="0000FF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64192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 err="1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Smearer</a:t>
                </a:r>
                <a:endParaRPr lang="en-US" sz="2800" b="1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</p:grpSp>
      </p:grpSp>
      <p:sp>
        <p:nvSpPr>
          <p:cNvPr id="4107" name="AutoShape 11"/>
          <p:cNvSpPr>
            <a:spLocks/>
          </p:cNvSpPr>
          <p:nvPr/>
        </p:nvSpPr>
        <p:spPr bwMode="auto">
          <a:xfrm>
            <a:off x="5098852" y="2991445"/>
            <a:ext cx="2223492" cy="821531"/>
          </a:xfrm>
          <a:prstGeom prst="roundRect">
            <a:avLst>
              <a:gd name="adj" fmla="val 16301"/>
            </a:avLst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192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“Detector”</a:t>
            </a:r>
          </a:p>
        </p:txBody>
      </p:sp>
      <p:sp>
        <p:nvSpPr>
          <p:cNvPr id="4108" name="AutoShape 12"/>
          <p:cNvSpPr>
            <a:spLocks/>
          </p:cNvSpPr>
          <p:nvPr/>
        </p:nvSpPr>
        <p:spPr bwMode="auto">
          <a:xfrm>
            <a:off x="196454" y="3232547"/>
            <a:ext cx="1803797" cy="2848570"/>
          </a:xfrm>
          <a:custGeom>
            <a:avLst/>
            <a:gdLst>
              <a:gd name="T0" fmla="*/ 10800 w 21600"/>
              <a:gd name="T1" fmla="+- 0 10800 3672"/>
              <a:gd name="T2" fmla="*/ 10800 h 17928"/>
            </a:gdLst>
            <a:ahLst/>
            <a:cxnLst>
              <a:cxn ang="0">
                <a:pos x="T0" y="T2"/>
              </a:cxn>
            </a:cxnLst>
            <a:rect l="0" t="0" r="r" b="b"/>
            <a:pathLst>
              <a:path w="21600" h="17928">
                <a:moveTo>
                  <a:pt x="11442" y="-3672"/>
                </a:moveTo>
                <a:lnTo>
                  <a:pt x="10372" y="0"/>
                </a:lnTo>
                <a:lnTo>
                  <a:pt x="2139" y="0"/>
                </a:lnTo>
                <a:cubicBezTo>
                  <a:pt x="957" y="0"/>
                  <a:pt x="0" y="504"/>
                  <a:pt x="0" y="1124"/>
                </a:cubicBezTo>
                <a:lnTo>
                  <a:pt x="0" y="16804"/>
                </a:lnTo>
                <a:cubicBezTo>
                  <a:pt x="0" y="17425"/>
                  <a:pt x="957" y="17928"/>
                  <a:pt x="2139" y="17928"/>
                </a:cubicBezTo>
                <a:lnTo>
                  <a:pt x="19461" y="17928"/>
                </a:lnTo>
                <a:cubicBezTo>
                  <a:pt x="20643" y="17928"/>
                  <a:pt x="21600" y="17425"/>
                  <a:pt x="21600" y="16804"/>
                </a:cubicBezTo>
                <a:lnTo>
                  <a:pt x="21600" y="1124"/>
                </a:lnTo>
                <a:cubicBezTo>
                  <a:pt x="21600" y="504"/>
                  <a:pt x="20643" y="0"/>
                  <a:pt x="19461" y="0"/>
                </a:cubicBezTo>
                <a:lnTo>
                  <a:pt x="12511" y="0"/>
                </a:lnTo>
                <a:lnTo>
                  <a:pt x="11442" y="-3672"/>
                </a:lnTo>
                <a:close/>
                <a:moveTo>
                  <a:pt x="11442" y="-3672"/>
                </a:moveTo>
              </a:path>
            </a:pathLst>
          </a:custGeom>
          <a:noFill/>
          <a:ln w="25400" cap="flat">
            <a:solidFill>
              <a:srgbClr val="4C4C4C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1925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333333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NOT</a:t>
            </a:r>
            <a:r>
              <a:rPr lang="en-US" sz="2200" dirty="0">
                <a:solidFill>
                  <a:srgbClr val="333333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 a “physical detector”:</a:t>
            </a:r>
          </a:p>
          <a:p>
            <a:pPr algn="ctr" defTabSz="64192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333333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represents the </a:t>
            </a:r>
            <a:r>
              <a:rPr lang="en-US" sz="2200" b="1" dirty="0">
                <a:solidFill>
                  <a:srgbClr val="333333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overall performance</a:t>
            </a:r>
            <a:r>
              <a:rPr lang="en-US" sz="2200" dirty="0">
                <a:solidFill>
                  <a:srgbClr val="333333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 in measuring a quantity.</a:t>
            </a:r>
          </a:p>
        </p:txBody>
      </p:sp>
      <p:sp>
        <p:nvSpPr>
          <p:cNvPr id="4109" name="Rectangle 13"/>
          <p:cNvSpPr>
            <a:spLocks/>
          </p:cNvSpPr>
          <p:nvPr/>
        </p:nvSpPr>
        <p:spPr bwMode="auto">
          <a:xfrm>
            <a:off x="3937992" y="767953"/>
            <a:ext cx="4920258" cy="182165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936096" lvl="1" indent="-401178" defTabSz="641925" fontAlgn="base"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‣"/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Built-in standard </a:t>
            </a:r>
            <a:r>
              <a:rPr lang="en-US" sz="2500" dirty="0" err="1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smearers</a:t>
            </a: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 provided with </a:t>
            </a:r>
            <a:r>
              <a:rPr lang="en-US" sz="2500" dirty="0" err="1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eic</a:t>
            </a: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-smear</a:t>
            </a:r>
          </a:p>
          <a:p>
            <a:pPr marL="936096" lvl="1" indent="-401178" defTabSz="641925" fontAlgn="base"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‣"/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Users can define own </a:t>
            </a:r>
            <a:r>
              <a:rPr lang="en-US" sz="2500" dirty="0" err="1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smearers</a:t>
            </a: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 using inheritance</a:t>
            </a:r>
          </a:p>
        </p:txBody>
      </p:sp>
      <p:sp>
        <p:nvSpPr>
          <p:cNvPr id="4110" name="Rectangle 14"/>
          <p:cNvSpPr>
            <a:spLocks/>
          </p:cNvSpPr>
          <p:nvPr/>
        </p:nvSpPr>
        <p:spPr bwMode="auto">
          <a:xfrm>
            <a:off x="4036220" y="3969246"/>
            <a:ext cx="4732734" cy="241994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936096" lvl="1" indent="-401178" defTabSz="641925" fontAlgn="base"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‣"/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Apply all </a:t>
            </a:r>
            <a:r>
              <a:rPr lang="en-US" sz="2500" dirty="0" err="1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smearers</a:t>
            </a: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 to an MC event</a:t>
            </a:r>
          </a:p>
          <a:p>
            <a:pPr marL="936096" lvl="1" indent="-401178" defTabSz="641925" fontAlgn="base"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‣"/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Yield smeared event</a:t>
            </a:r>
          </a:p>
          <a:p>
            <a:pPr marL="936096" lvl="1" indent="-401178" defTabSz="641925" fontAlgn="base"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‣"/>
            </a:pP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Optionally recalculate derived values </a:t>
            </a:r>
            <a:r>
              <a:rPr lang="en-US" sz="2500" dirty="0" err="1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e.g</a:t>
            </a: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x</a:t>
            </a:r>
            <a:r>
              <a:rPr lang="en-US" sz="25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, Q</a:t>
            </a:r>
            <a:r>
              <a:rPr lang="en-US" sz="2500" baseline="320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algn="l"/>
            <a:r>
              <a:rPr lang="en-US"/>
              <a:t>How to use it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156" y="857251"/>
            <a:ext cx="4732734" cy="598289"/>
          </a:xfrm>
          <a:ln/>
        </p:spPr>
        <p:txBody>
          <a:bodyPr/>
          <a:lstStyle/>
          <a:p>
            <a:pPr marL="624352"/>
            <a:r>
              <a:rPr lang="en-US" dirty="0"/>
              <a:t>Write a ROOT script:</a:t>
            </a:r>
          </a:p>
        </p:txBody>
      </p:sp>
      <p:sp>
        <p:nvSpPr>
          <p:cNvPr id="6147" name="Rectangle 3"/>
          <p:cNvSpPr>
            <a:spLocks/>
          </p:cNvSpPr>
          <p:nvPr/>
        </p:nvSpPr>
        <p:spPr bwMode="auto">
          <a:xfrm>
            <a:off x="107156" y="3741541"/>
            <a:ext cx="4732734" cy="59828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401365" indent="-401365" defTabSz="642222" fontAlgn="base"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Smear your ROOT tree:</a:t>
            </a:r>
          </a:p>
        </p:txBody>
      </p:sp>
      <p:sp>
        <p:nvSpPr>
          <p:cNvPr id="6148" name="Rectangle 4"/>
          <p:cNvSpPr>
            <a:spLocks/>
          </p:cNvSpPr>
          <p:nvPr/>
        </p:nvSpPr>
        <p:spPr bwMode="auto">
          <a:xfrm>
            <a:off x="321469" y="4348758"/>
            <a:ext cx="8349258" cy="3214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22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root[0] </a:t>
            </a:r>
            <a:r>
              <a:rPr lang="en-US" sz="1600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SmearTree(createDetector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(), “</a:t>
            </a:r>
            <a:r>
              <a:rPr lang="en-US" sz="1600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mc.root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”, “</a:t>
            </a:r>
            <a:r>
              <a:rPr lang="en-US" sz="1600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smeared.root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”);</a:t>
            </a:r>
          </a:p>
        </p:txBody>
      </p:sp>
      <p:sp>
        <p:nvSpPr>
          <p:cNvPr id="6149" name="AutoShape 5"/>
          <p:cNvSpPr>
            <a:spLocks/>
          </p:cNvSpPr>
          <p:nvPr/>
        </p:nvSpPr>
        <p:spPr bwMode="auto">
          <a:xfrm>
            <a:off x="5732859" y="250031"/>
            <a:ext cx="2928938" cy="1544836"/>
          </a:xfrm>
          <a:custGeom>
            <a:avLst/>
            <a:gdLst>
              <a:gd name="T0" fmla="+- 0 10800 2243"/>
              <a:gd name="T1" fmla="*/ T0 w 19357"/>
              <a:gd name="T2" fmla="*/ 10800 h 17626"/>
            </a:gdLst>
            <a:ahLst/>
            <a:cxnLst>
              <a:cxn ang="0">
                <a:pos x="T1" y="T2"/>
              </a:cxn>
            </a:cxnLst>
            <a:rect l="0" t="0" r="r" b="b"/>
            <a:pathLst>
              <a:path w="19357" h="17626">
                <a:moveTo>
                  <a:pt x="1180" y="0"/>
                </a:moveTo>
                <a:cubicBezTo>
                  <a:pt x="528" y="0"/>
                  <a:pt x="0" y="912"/>
                  <a:pt x="0" y="2038"/>
                </a:cubicBezTo>
                <a:lnTo>
                  <a:pt x="0" y="15589"/>
                </a:lnTo>
                <a:cubicBezTo>
                  <a:pt x="0" y="15756"/>
                  <a:pt x="14" y="15917"/>
                  <a:pt x="37" y="16073"/>
                </a:cubicBezTo>
                <a:lnTo>
                  <a:pt x="-2243" y="21600"/>
                </a:lnTo>
                <a:lnTo>
                  <a:pt x="918" y="17572"/>
                </a:lnTo>
                <a:cubicBezTo>
                  <a:pt x="1003" y="17605"/>
                  <a:pt x="1090" y="17626"/>
                  <a:pt x="1180" y="17626"/>
                </a:cubicBezTo>
                <a:lnTo>
                  <a:pt x="18177" y="17626"/>
                </a:lnTo>
                <a:cubicBezTo>
                  <a:pt x="18829" y="17626"/>
                  <a:pt x="19357" y="16714"/>
                  <a:pt x="19357" y="15589"/>
                </a:cubicBezTo>
                <a:lnTo>
                  <a:pt x="19357" y="2038"/>
                </a:lnTo>
                <a:cubicBezTo>
                  <a:pt x="19357" y="912"/>
                  <a:pt x="18829" y="0"/>
                  <a:pt x="18177" y="0"/>
                </a:cubicBezTo>
                <a:lnTo>
                  <a:pt x="1180" y="0"/>
                </a:lnTo>
                <a:close/>
                <a:moveTo>
                  <a:pt x="1180" y="0"/>
                </a:moveTo>
              </a:path>
            </a:pathLst>
          </a:custGeom>
          <a:solidFill>
            <a:srgbClr val="80004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222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FFFFFF"/>
                </a:solidFill>
                <a:latin typeface="Gill Sans" pitchFamily="-65" charset="0"/>
                <a:ea typeface="Lucida Grande" pitchFamily="-65" charset="0"/>
                <a:cs typeface="Lucida Grande" pitchFamily="-65" charset="0"/>
                <a:sym typeface="Gill Sans" pitchFamily="-65" charset="0"/>
              </a:rPr>
              <a:t>Simple “Device” </a:t>
            </a:r>
            <a:r>
              <a:rPr lang="en-US" sz="2500" dirty="0" err="1">
                <a:solidFill>
                  <a:srgbClr val="FFFFFF"/>
                </a:solidFill>
                <a:latin typeface="Gill Sans" pitchFamily="-65" charset="0"/>
                <a:ea typeface="Lucida Grande" pitchFamily="-65" charset="0"/>
                <a:cs typeface="Lucida Grande" pitchFamily="-65" charset="0"/>
                <a:sym typeface="Gill Sans" pitchFamily="-65" charset="0"/>
              </a:rPr>
              <a:t>smearers</a:t>
            </a:r>
            <a:r>
              <a:rPr lang="en-US" sz="2500" dirty="0">
                <a:solidFill>
                  <a:srgbClr val="FFFFFF"/>
                </a:solidFill>
                <a:latin typeface="Gill Sans" pitchFamily="-65" charset="0"/>
                <a:ea typeface="Lucida Grande" pitchFamily="-65" charset="0"/>
                <a:cs typeface="Lucida Grande" pitchFamily="-65" charset="0"/>
                <a:sym typeface="Gill Sans" pitchFamily="-65" charset="0"/>
              </a:rPr>
              <a:t> define σ(X) via text string</a:t>
            </a: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5688212" y="2955727"/>
            <a:ext cx="2428875" cy="1000125"/>
          </a:xfrm>
          <a:custGeom>
            <a:avLst/>
            <a:gdLst>
              <a:gd name="T0" fmla="+- 0 10800 3447"/>
              <a:gd name="T1" fmla="*/ T0 w 18153"/>
              <a:gd name="T2" fmla="*/ 10800 h 15985"/>
            </a:gdLst>
            <a:ahLst/>
            <a:cxnLst>
              <a:cxn ang="0">
                <a:pos x="T1" y="T2"/>
              </a:cxn>
            </a:cxnLst>
            <a:rect l="0" t="0" r="r" b="b"/>
            <a:pathLst>
              <a:path w="18153" h="15985">
                <a:moveTo>
                  <a:pt x="1335" y="0"/>
                </a:moveTo>
                <a:cubicBezTo>
                  <a:pt x="598" y="0"/>
                  <a:pt x="0" y="1278"/>
                  <a:pt x="0" y="2854"/>
                </a:cubicBezTo>
                <a:lnTo>
                  <a:pt x="0" y="13130"/>
                </a:lnTo>
                <a:cubicBezTo>
                  <a:pt x="0" y="13268"/>
                  <a:pt x="10" y="13399"/>
                  <a:pt x="19" y="13532"/>
                </a:cubicBezTo>
                <a:lnTo>
                  <a:pt x="-3447" y="21600"/>
                </a:lnTo>
                <a:lnTo>
                  <a:pt x="906" y="15820"/>
                </a:lnTo>
                <a:cubicBezTo>
                  <a:pt x="1041" y="15919"/>
                  <a:pt x="1184" y="15985"/>
                  <a:pt x="1335" y="15985"/>
                </a:cubicBezTo>
                <a:lnTo>
                  <a:pt x="16818" y="15985"/>
                </a:lnTo>
                <a:cubicBezTo>
                  <a:pt x="17555" y="15985"/>
                  <a:pt x="18153" y="14707"/>
                  <a:pt x="18153" y="13130"/>
                </a:cubicBezTo>
                <a:lnTo>
                  <a:pt x="18153" y="2854"/>
                </a:lnTo>
                <a:cubicBezTo>
                  <a:pt x="18153" y="1278"/>
                  <a:pt x="17555" y="0"/>
                  <a:pt x="16818" y="0"/>
                </a:cubicBezTo>
                <a:lnTo>
                  <a:pt x="1335" y="0"/>
                </a:lnTo>
                <a:close/>
                <a:moveTo>
                  <a:pt x="1335" y="0"/>
                </a:moveTo>
              </a:path>
            </a:pathLst>
          </a:custGeom>
          <a:solidFill>
            <a:srgbClr val="00808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222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FFFFFF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Handles event loop, file I/O</a:t>
            </a:r>
          </a:p>
        </p:txBody>
      </p:sp>
      <p:sp>
        <p:nvSpPr>
          <p:cNvPr id="6151" name="Rectangle 7"/>
          <p:cNvSpPr>
            <a:spLocks/>
          </p:cNvSpPr>
          <p:nvPr/>
        </p:nvSpPr>
        <p:spPr bwMode="auto">
          <a:xfrm>
            <a:off x="321491" y="1455540"/>
            <a:ext cx="7983141" cy="232171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222" fontAlgn="base">
              <a:spcBef>
                <a:spcPct val="0"/>
              </a:spcBef>
              <a:spcAft>
                <a:spcPct val="0"/>
              </a:spcAft>
              <a:tabLst>
                <a:tab pos="214063" algn="l"/>
                <a:tab pos="214063" algn="l"/>
                <a:tab pos="214063" algn="l"/>
                <a:tab pos="214063" algn="l"/>
              </a:tabLst>
            </a:pPr>
            <a:r>
              <a:rPr lang="en-US" sz="1600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Smear::Detector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createDetector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() {</a:t>
            </a:r>
          </a:p>
          <a:p>
            <a:pPr defTabSz="642222" fontAlgn="base">
              <a:spcBef>
                <a:spcPct val="0"/>
              </a:spcBef>
              <a:spcAft>
                <a:spcPct val="0"/>
              </a:spcAft>
              <a:tabLst>
                <a:tab pos="214063" algn="l"/>
                <a:tab pos="214063" algn="l"/>
                <a:tab pos="214063" algn="l"/>
                <a:tab pos="214063" algn="l"/>
              </a:tabLst>
            </a:pPr>
            <a:r>
              <a:rPr lang="en-US" sz="1600" dirty="0">
                <a:solidFill>
                  <a:srgbClr val="0000FF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// Resolution in momentum, </a:t>
            </a:r>
            <a:r>
              <a:rPr lang="en-US" sz="1600" dirty="0" err="1">
                <a:solidFill>
                  <a:srgbClr val="0000FF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sigma(P</a:t>
            </a:r>
            <a:r>
              <a:rPr lang="en-US" sz="1600" dirty="0">
                <a:solidFill>
                  <a:srgbClr val="0000FF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).</a:t>
            </a:r>
          </a:p>
          <a:p>
            <a:pPr defTabSz="642222" fontAlgn="base">
              <a:spcBef>
                <a:spcPct val="0"/>
              </a:spcBef>
              <a:spcAft>
                <a:spcPct val="0"/>
              </a:spcAft>
              <a:tabLst>
                <a:tab pos="214063" algn="l"/>
                <a:tab pos="214063" algn="l"/>
                <a:tab pos="214063" algn="l"/>
                <a:tab pos="214063" algn="l"/>
              </a:tabLst>
            </a:pPr>
            <a:r>
              <a:rPr lang="en-US" sz="1600" dirty="0">
                <a:solidFill>
                  <a:srgbClr val="0000FF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// </a:t>
            </a:r>
            <a:r>
              <a:rPr lang="en-US" sz="1600" dirty="0" err="1">
                <a:solidFill>
                  <a:srgbClr val="0000FF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sigma(P</a:t>
            </a:r>
            <a:r>
              <a:rPr lang="en-US" sz="1600" dirty="0">
                <a:solidFill>
                  <a:srgbClr val="0000FF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) = 0.4%P + 0.3%P^2.</a:t>
            </a:r>
            <a:endParaRPr lang="en-US" sz="1600" dirty="0">
              <a:solidFill>
                <a:srgbClr val="000000"/>
              </a:solidFill>
              <a:latin typeface="Courier" pitchFamily="-65" charset="0"/>
              <a:ea typeface="Courier" pitchFamily="-65" charset="0"/>
              <a:cs typeface="Courier" pitchFamily="-65" charset="0"/>
              <a:sym typeface="Courier" pitchFamily="-65" charset="0"/>
            </a:endParaRPr>
          </a:p>
          <a:p>
            <a:pPr defTabSz="642222" fontAlgn="base">
              <a:spcBef>
                <a:spcPct val="0"/>
              </a:spcBef>
              <a:spcAft>
                <a:spcPct val="0"/>
              </a:spcAft>
              <a:tabLst>
                <a:tab pos="214063" algn="l"/>
                <a:tab pos="214063" algn="l"/>
                <a:tab pos="214063" algn="l"/>
                <a:tab pos="214063" algn="l"/>
              </a:tabLst>
            </a:pPr>
            <a:r>
              <a:rPr lang="en-US" sz="1600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Smear::Device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tracking(</a:t>
            </a:r>
            <a:r>
              <a:rPr lang="en-US" sz="1600" dirty="0" err="1">
                <a:solidFill>
                  <a:srgbClr val="FF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“P</a:t>
            </a:r>
            <a:r>
              <a:rPr lang="en-US" sz="1600" dirty="0">
                <a:solidFill>
                  <a:srgbClr val="FF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”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“0.004 * P + 0.003 * </a:t>
            </a:r>
            <a:r>
              <a:rPr lang="en-US" sz="1600" dirty="0" err="1">
                <a:solidFill>
                  <a:srgbClr val="FF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pow(P</a:t>
            </a:r>
            <a:r>
              <a:rPr lang="en-US" sz="1600" dirty="0">
                <a:solidFill>
                  <a:srgbClr val="FF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, 2)”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);</a:t>
            </a:r>
          </a:p>
          <a:p>
            <a:pPr defTabSz="642222" fontAlgn="base">
              <a:spcBef>
                <a:spcPct val="0"/>
              </a:spcBef>
              <a:spcAft>
                <a:spcPct val="0"/>
              </a:spcAft>
              <a:tabLst>
                <a:tab pos="214063" algn="l"/>
                <a:tab pos="214063" algn="l"/>
                <a:tab pos="214063" algn="l"/>
                <a:tab pos="214063" algn="l"/>
              </a:tabLst>
            </a:pP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// Add devices to a Detector.</a:t>
            </a:r>
            <a:endParaRPr lang="en-US" sz="1600" dirty="0">
              <a:solidFill>
                <a:srgbClr val="000000"/>
              </a:solidFill>
              <a:latin typeface="Courier" pitchFamily="-65" charset="0"/>
              <a:ea typeface="Courier" pitchFamily="-65" charset="0"/>
              <a:cs typeface="Courier" pitchFamily="-65" charset="0"/>
              <a:sym typeface="Courier" pitchFamily="-65" charset="0"/>
            </a:endParaRPr>
          </a:p>
          <a:p>
            <a:pPr defTabSz="642222" fontAlgn="base">
              <a:spcBef>
                <a:spcPct val="0"/>
              </a:spcBef>
              <a:spcAft>
                <a:spcPct val="0"/>
              </a:spcAft>
              <a:tabLst>
                <a:tab pos="214063" algn="l"/>
                <a:tab pos="214063" algn="l"/>
                <a:tab pos="214063" algn="l"/>
                <a:tab pos="214063" algn="l"/>
              </a:tabLst>
            </a:pP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Smear::Detector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 detector;</a:t>
            </a:r>
          </a:p>
          <a:p>
            <a:pPr defTabSz="642222" fontAlgn="base">
              <a:spcBef>
                <a:spcPct val="0"/>
              </a:spcBef>
              <a:spcAft>
                <a:spcPct val="0"/>
              </a:spcAft>
              <a:tabLst>
                <a:tab pos="214063" algn="l"/>
                <a:tab pos="214063" algn="l"/>
                <a:tab pos="214063" algn="l"/>
                <a:tab pos="214063" algn="l"/>
              </a:tabLst>
            </a:pP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detector.AddDevice(tracking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);</a:t>
            </a:r>
          </a:p>
          <a:p>
            <a:pPr defTabSz="642222" fontAlgn="base">
              <a:spcBef>
                <a:spcPct val="0"/>
              </a:spcBef>
              <a:spcAft>
                <a:spcPct val="0"/>
              </a:spcAft>
              <a:tabLst>
                <a:tab pos="214063" algn="l"/>
                <a:tab pos="214063" algn="l"/>
                <a:tab pos="214063" algn="l"/>
                <a:tab pos="214063" algn="l"/>
              </a:tabLst>
            </a:pP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  </a:t>
            </a:r>
            <a:r>
              <a:rPr lang="en-US" sz="1600" dirty="0">
                <a:solidFill>
                  <a:srgbClr val="008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return</a:t>
            </a: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 detector;</a:t>
            </a:r>
          </a:p>
          <a:p>
            <a:pPr defTabSz="642222" fontAlgn="base">
              <a:spcBef>
                <a:spcPct val="0"/>
              </a:spcBef>
              <a:spcAft>
                <a:spcPct val="0"/>
              </a:spcAft>
              <a:tabLst>
                <a:tab pos="214063" algn="l"/>
                <a:tab pos="214063" algn="l"/>
                <a:tab pos="214063" algn="l"/>
                <a:tab pos="214063" algn="l"/>
              </a:tabLst>
            </a:pPr>
            <a:r>
              <a:rPr lang="en-US" sz="1600" dirty="0">
                <a:solidFill>
                  <a:srgbClr val="000000"/>
                </a:solidFill>
                <a:latin typeface="Courier" pitchFamily="-65" charset="0"/>
                <a:ea typeface="Courier" pitchFamily="-65" charset="0"/>
                <a:cs typeface="Courier" pitchFamily="-65" charset="0"/>
                <a:sym typeface="Courier" pitchFamily="-65" charset="0"/>
              </a:rPr>
              <a:t>}</a:t>
            </a: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152400" y="4953000"/>
            <a:ext cx="8884444" cy="8947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401365" indent="-401365" defTabSz="642222" fontAlgn="base">
              <a:spcBef>
                <a:spcPts val="1687"/>
              </a:spcBef>
              <a:spcAft>
                <a:spcPct val="0"/>
              </a:spcAft>
              <a:buSzPct val="150000"/>
              <a:buFont typeface="Helvetica" pitchFamily="-65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“Standard” detector descriptions (like STAR or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BeAST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Helvetica" pitchFamily="-65" charset="0"/>
                <a:cs typeface="Helvetica" pitchFamily="-65" charset="0"/>
                <a:sym typeface="Helvetica" pitchFamily="-65" charset="0"/>
              </a:rPr>
              <a:t>) exist</a:t>
            </a:r>
            <a:endParaRPr lang="en-US" sz="2400" dirty="0">
              <a:solidFill>
                <a:srgbClr val="000000"/>
              </a:solidFill>
              <a:latin typeface="Helvetica"/>
              <a:ea typeface="Helvetica" pitchFamily="-65" charset="0"/>
              <a:cs typeface="Helvetica" pitchFamily="-65" charset="0"/>
              <a:sym typeface="Helvetica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Theme">
  <a:themeElements>
    <a:clrScheme name="Custom 1">
      <a:dk1>
        <a:srgbClr val="0000C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99"/>
      </a:accent2>
      <a:accent3>
        <a:srgbClr val="000099"/>
      </a:accent3>
      <a:accent4>
        <a:srgbClr val="8064A2"/>
      </a:accent4>
      <a:accent5>
        <a:srgbClr val="4BACC6"/>
      </a:accent5>
      <a:accent6>
        <a:srgbClr val="0000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08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F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65" charset="0"/>
            <a:ea typeface="ヒラギノ角ゴ ProN W3" pitchFamily="-65" charset="-128"/>
            <a:cs typeface="ヒラギノ角ゴ ProN W3" pitchFamily="-65" charset="-128"/>
            <a:sym typeface="Helvetic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65" charset="0"/>
            <a:ea typeface="ヒラギノ角ゴ ProN W3" pitchFamily="-65" charset="-128"/>
            <a:cs typeface="ヒラギノ角ゴ ProN W3" pitchFamily="-65" charset="-128"/>
            <a:sym typeface="Helvetica" pitchFamily="-65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08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F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65" charset="0"/>
            <a:ea typeface="ヒラギノ角ゴ ProN W3" pitchFamily="-65" charset="-128"/>
            <a:cs typeface="ヒラギノ角ゴ ProN W3" pitchFamily="-65" charset="-128"/>
            <a:sym typeface="Helvetic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65" charset="0"/>
            <a:ea typeface="ヒラギノ角ゴ ProN W3" pitchFamily="-65" charset="-128"/>
            <a:cs typeface="ヒラギノ角ゴ ProN W3" pitchFamily="-65" charset="-128"/>
            <a:sym typeface="Helvetica" pitchFamily="-65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08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F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65" charset="0"/>
            <a:ea typeface="ヒラギノ角ゴ ProN W3" pitchFamily="-65" charset="-128"/>
            <a:cs typeface="ヒラギノ角ゴ ProN W3" pitchFamily="-65" charset="-128"/>
            <a:sym typeface="Helvetic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65" charset="0"/>
            <a:ea typeface="ヒラギノ角ゴ ProN W3" pitchFamily="-65" charset="-128"/>
            <a:cs typeface="ヒラギノ角ゴ ProN W3" pitchFamily="-65" charset="-128"/>
            <a:sym typeface="Helvetica" pitchFamily="-65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60184</TotalTime>
  <Words>2003</Words>
  <Application>Microsoft Macintosh PowerPoint</Application>
  <PresentationFormat>On-screen Show (4:3)</PresentationFormat>
  <Paragraphs>475</Paragraphs>
  <Slides>40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Office Theme</vt:lpstr>
      <vt:lpstr>Office Theme</vt:lpstr>
      <vt:lpstr>1_White</vt:lpstr>
      <vt:lpstr>gray_2007</vt:lpstr>
      <vt:lpstr>1_Office Theme</vt:lpstr>
      <vt:lpstr>Title &amp; Bullets</vt:lpstr>
      <vt:lpstr>1_Title &amp; Bullets</vt:lpstr>
      <vt:lpstr>3_Title &amp; Bullets</vt:lpstr>
      <vt:lpstr>PowerPoint Presentation</vt:lpstr>
      <vt:lpstr>EIC timelines</vt:lpstr>
      <vt:lpstr>Machine requirements &amp; EIC realization</vt:lpstr>
      <vt:lpstr>EIC detector concepts</vt:lpstr>
      <vt:lpstr>Contents of this talk </vt:lpstr>
      <vt:lpstr>PowerPoint Presentation</vt:lpstr>
      <vt:lpstr>Overview</vt:lpstr>
      <vt:lpstr>Smearing</vt:lpstr>
      <vt:lpstr>How to use 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EicRoot framework building blocks</vt:lpstr>
      <vt:lpstr>End user view</vt:lpstr>
      <vt:lpstr>Example case studies </vt:lpstr>
      <vt:lpstr>PowerPoint Presentation</vt:lpstr>
      <vt:lpstr>Mostly RICH &amp; ToF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Software distribution</vt:lpstr>
      <vt:lpstr>User Interface</vt:lpstr>
      <vt:lpstr>eJANA  - Community reference reconstruction </vt:lpstr>
      <vt:lpstr>GEANT 4 EIC</vt:lpstr>
      <vt:lpstr>PowerPoint Presentation</vt:lpstr>
      <vt:lpstr>Overly Simplified View of JANA’s Role</vt:lpstr>
      <vt:lpstr>Some Goals of the JANA framework</vt:lpstr>
      <vt:lpstr>Factory Model</vt:lpstr>
      <vt:lpstr>Complete Event Reconstruction in JANA</vt:lpstr>
      <vt:lpstr>Multi-threading</vt:lpstr>
      <vt:lpstr>PowerPoint Presentation</vt:lpstr>
      <vt:lpstr>PowerPoint Presentation</vt:lpstr>
    </vt:vector>
  </TitlesOfParts>
  <Manager/>
  <Company>BNL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Alexander Kiselev</dc:creator>
  <cp:keywords/>
  <dc:description/>
  <cp:lastModifiedBy>Alexander Kiselev</cp:lastModifiedBy>
  <cp:revision>1087</cp:revision>
  <dcterms:created xsi:type="dcterms:W3CDTF">2014-09-08T12:49:29Z</dcterms:created>
  <dcterms:modified xsi:type="dcterms:W3CDTF">2019-07-03T13:26:39Z</dcterms:modified>
  <cp:category/>
</cp:coreProperties>
</file>