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45" r:id="rId2"/>
    <p:sldId id="723" r:id="rId3"/>
    <p:sldId id="736" r:id="rId4"/>
    <p:sldId id="735" r:id="rId5"/>
    <p:sldId id="731" r:id="rId6"/>
    <p:sldId id="732" r:id="rId7"/>
    <p:sldId id="733" r:id="rId8"/>
    <p:sldId id="740" r:id="rId9"/>
    <p:sldId id="734" r:id="rId10"/>
    <p:sldId id="621" r:id="rId11"/>
    <p:sldId id="738" r:id="rId12"/>
    <p:sldId id="724" r:id="rId13"/>
    <p:sldId id="737" r:id="rId14"/>
    <p:sldId id="720" r:id="rId15"/>
    <p:sldId id="728" r:id="rId16"/>
    <p:sldId id="721" r:id="rId17"/>
    <p:sldId id="726" r:id="rId18"/>
    <p:sldId id="725" r:id="rId19"/>
    <p:sldId id="729" r:id="rId20"/>
    <p:sldId id="722" r:id="rId21"/>
    <p:sldId id="716" r:id="rId22"/>
    <p:sldId id="415" r:id="rId23"/>
    <p:sldId id="416" r:id="rId24"/>
    <p:sldId id="718" r:id="rId25"/>
    <p:sldId id="727" r:id="rId26"/>
    <p:sldId id="622" r:id="rId27"/>
    <p:sldId id="623" r:id="rId28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06600"/>
    <a:srgbClr val="339933"/>
    <a:srgbClr val="FF0000"/>
    <a:srgbClr val="003399"/>
    <a:srgbClr val="339966"/>
    <a:srgbClr val="00CC66"/>
    <a:srgbClr val="CC00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7" autoAdjust="0"/>
    <p:restoredTop sz="93829" autoAdjust="0"/>
  </p:normalViewPr>
  <p:slideViewPr>
    <p:cSldViewPr>
      <p:cViewPr varScale="1">
        <p:scale>
          <a:sx n="116" d="100"/>
          <a:sy n="116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09:20, 25+10 min, 20 slides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Peter Ingrassia (07/29/2018): Of the 475 Run-19 failure hours LEReC contributed 84 hours – almost 18% of the total.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7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4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6" y="4559954"/>
            <a:ext cx="5850831" cy="43217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24 weeks for Run-20, 20 weeks in Run-21 (post LMBB adjustment, S. Pankowski 07/18/2019).</a:t>
            </a:r>
          </a:p>
          <a:p>
            <a:r>
              <a:rPr lang="en-US" dirty="0"/>
              <a:t>CeC request was for 8 days dedicated time at the NPP PAC in June 2019.</a:t>
            </a:r>
          </a:p>
        </p:txBody>
      </p:sp>
    </p:spTree>
    <p:extLst>
      <p:ext uri="{BB962C8B-B14F-4D97-AF65-F5344CB8AC3E}">
        <p14:creationId xmlns:p14="http://schemas.microsoft.com/office/powerpoint/2010/main" val="384755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 vertex acceptance</a:t>
            </a:r>
            <a:r>
              <a:rPr lang="en-US" baseline="0" dirty="0"/>
              <a:t>: +- 1m </a:t>
            </a:r>
          </a:p>
          <a:p>
            <a:r>
              <a:rPr lang="en-US" baseline="0" dirty="0"/>
              <a:t>STAR contacts: </a:t>
            </a:r>
            <a:r>
              <a:rPr lang="en-US" baseline="0" dirty="0" err="1"/>
              <a:t>Zhangbu</a:t>
            </a:r>
            <a:r>
              <a:rPr lang="en-US" baseline="0" dirty="0"/>
              <a:t> Xu (spokesperson), Bill Christie, Paul </a:t>
            </a:r>
            <a:r>
              <a:rPr lang="en-US" baseline="0" dirty="0" err="1"/>
              <a:t>Soerensen</a:t>
            </a:r>
            <a:r>
              <a:rPr lang="en-US" baseline="0" dirty="0"/>
              <a:t>, Daniel </a:t>
            </a:r>
            <a:r>
              <a:rPr lang="en-US" baseline="0" dirty="0" err="1"/>
              <a:t>Cebra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304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FCD14-2C95-4423-A08D-9AD5D29DD8FE}" type="datetime1">
              <a:rPr lang="en-US" smtClean="0">
                <a:solidFill>
                  <a:srgbClr val="4F81BD"/>
                </a:solidFill>
              </a:rPr>
              <a:t>7/31/19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24600" y="62357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/>
            <a:fld id="{8F82E0A0-C266-4798-8C8F-B9F91E9DA37E}" type="slidenum">
              <a:rPr lang="en-US" b="1" smtClean="0">
                <a:solidFill>
                  <a:srgbClr val="FFFFFF"/>
                </a:solidFill>
              </a:rPr>
              <a:pPr algn="ctr"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4" r:id="rId5"/>
    <p:sldLayoutId id="2147483835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D_A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086600" cy="2057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Projections for BES-II</a:t>
            </a:r>
            <a:br>
              <a:rPr lang="en-US" sz="1200" dirty="0"/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Wolfram Fischer and Chuyu Liu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4400" b="0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5943600"/>
            <a:ext cx="2438400" cy="762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/>
              <a:t> 31 July 2019</a:t>
            </a:r>
          </a:p>
          <a:p>
            <a:pPr algn="r"/>
            <a:r>
              <a:rPr lang="en-US" dirty="0"/>
              <a:t>RHIC Retreat,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25520" y="5994029"/>
            <a:ext cx="263553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45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838200"/>
            <a:ext cx="9144000" cy="4353457"/>
            <a:chOff x="0" y="1230882"/>
            <a:chExt cx="9144000" cy="43534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1880"/>
              <a:ext cx="9144000" cy="1774240"/>
            </a:xfrm>
            <a:prstGeom prst="rect">
              <a:avLst/>
            </a:prstGeom>
          </p:spPr>
        </p:pic>
        <p:sp>
          <p:nvSpPr>
            <p:cNvPr id="5" name="Left Brace 4"/>
            <p:cNvSpPr/>
            <p:nvPr/>
          </p:nvSpPr>
          <p:spPr>
            <a:xfrm rot="16200000">
              <a:off x="1807702" y="2816234"/>
              <a:ext cx="138956" cy="2189244"/>
            </a:xfrm>
            <a:prstGeom prst="leftBrace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336" y="4006991"/>
              <a:ext cx="1497918" cy="4308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COOLING</a:t>
              </a:r>
            </a:p>
            <a:p>
              <a:pPr algn="ctr"/>
              <a:r>
                <a:rPr lang="en-US" sz="1100" b="1" dirty="0"/>
                <a:t>in Blue RHIC ring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16200000" flipH="1">
              <a:off x="1804983" y="2253340"/>
              <a:ext cx="153239" cy="2198088"/>
            </a:xfrm>
            <a:prstGeom prst="leftBrac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0090" y="2832556"/>
              <a:ext cx="1480164" cy="430887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COOLING</a:t>
              </a:r>
            </a:p>
            <a:p>
              <a:pPr algn="ctr"/>
              <a:r>
                <a:rPr lang="en-US" sz="1100" b="1" dirty="0"/>
                <a:t>in Yellow RHIC ring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491948" y="1524000"/>
              <a:ext cx="1828" cy="2097024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91948" y="1661769"/>
              <a:ext cx="8341766" cy="18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6308" y="1230882"/>
              <a:ext cx="1828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64 m to IP2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8867" y="4938007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Beam Dump</a:t>
              </a: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H="1" flipV="1">
              <a:off x="4783668" y="4106017"/>
              <a:ext cx="222572" cy="831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76600" y="4938008"/>
              <a:ext cx="1054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20° Bending Magnets</a:t>
              </a: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3262579" y="3767328"/>
              <a:ext cx="541394" cy="1170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V="1">
              <a:off x="3803973" y="4147718"/>
              <a:ext cx="402267" cy="7902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179653" y="2187410"/>
              <a:ext cx="68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DC </a:t>
              </a:r>
              <a:br>
                <a:rPr lang="en-US" sz="1200" b="1" dirty="0"/>
              </a:br>
              <a:r>
                <a:rPr lang="en-US" sz="1200" b="1" dirty="0"/>
                <a:t>e</a:t>
              </a:r>
              <a:r>
                <a:rPr lang="en-US" sz="1200" b="1" baseline="30000" dirty="0"/>
                <a:t>-</a:t>
              </a:r>
              <a:r>
                <a:rPr lang="en-US" sz="1200" b="1" dirty="0"/>
                <a:t> Gun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62251" y="1845572"/>
              <a:ext cx="793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SRF </a:t>
              </a:r>
            </a:p>
            <a:p>
              <a:pPr algn="ctr"/>
              <a:r>
                <a:rPr lang="en-US" sz="1200" b="1" dirty="0"/>
                <a:t>Booster Cavity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3778" y="2191551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2.1 GHz </a:t>
              </a:r>
              <a:br>
                <a:rPr lang="en-US" sz="1200" b="1" dirty="0"/>
              </a:br>
              <a:r>
                <a:rPr lang="en-US" sz="1200" b="1" dirty="0"/>
                <a:t>Cu Cavity</a:t>
              </a: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>
              <a:off x="7241151" y="2653216"/>
              <a:ext cx="454439" cy="514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45547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9 MHz </a:t>
              </a:r>
              <a:br>
                <a:rPr lang="en-US" sz="1200" b="1" dirty="0"/>
              </a:br>
              <a:r>
                <a:rPr lang="en-US" sz="1200" b="1" dirty="0"/>
                <a:t>Cu Cavity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240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MHz </a:t>
              </a:r>
              <a:br>
                <a:rPr lang="en-US" sz="1200" b="1" dirty="0"/>
              </a:br>
              <a:r>
                <a:rPr lang="en-US" sz="1200" b="1" dirty="0"/>
                <a:t>Cu Cavity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4733613" y="2653217"/>
              <a:ext cx="2912" cy="475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72919" y="2662074"/>
              <a:ext cx="54341" cy="459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2"/>
            </p:cNvCxnSpPr>
            <p:nvPr/>
          </p:nvCxnSpPr>
          <p:spPr>
            <a:xfrm>
              <a:off x="7958916" y="2491903"/>
              <a:ext cx="0" cy="476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62260" y="1777139"/>
              <a:ext cx="1531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Commissioning</a:t>
              </a:r>
            </a:p>
            <a:p>
              <a:pPr algn="ctr"/>
              <a:r>
                <a:rPr lang="en-US" sz="1200" b="1" dirty="0"/>
                <a:t>Diagnostic Line 1</a:t>
              </a:r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6528078" y="2238804"/>
              <a:ext cx="3137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09801" y="1937906"/>
              <a:ext cx="1541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Commissioning</a:t>
              </a:r>
            </a:p>
            <a:p>
              <a:pPr algn="ctr"/>
              <a:r>
                <a:rPr lang="en-US" sz="1200" b="1" dirty="0"/>
                <a:t>Diagnostic Line 2</a:t>
              </a: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>
              <a:off x="2980647" y="2399571"/>
              <a:ext cx="4928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803973" y="3491906"/>
              <a:ext cx="1457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RHIC TRIPLET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89730" y="3504332"/>
              <a:ext cx="904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RHIC  DX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3514" y="4938007"/>
              <a:ext cx="1178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180° Bending Magnet</a:t>
              </a:r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498315" y="3798167"/>
              <a:ext cx="284242" cy="1139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Arrow 58"/>
            <p:cNvSpPr/>
            <p:nvPr/>
          </p:nvSpPr>
          <p:spPr>
            <a:xfrm rot="10800000" flipV="1">
              <a:off x="6039285" y="2956752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23410" y="2619503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 flipV="1">
              <a:off x="699462" y="4147718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688" y="3804958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64" name="Right Arrow 63"/>
            <p:cNvSpPr/>
            <p:nvPr/>
          </p:nvSpPr>
          <p:spPr>
            <a:xfrm rot="10800000" flipV="1">
              <a:off x="5530374" y="3554770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0800000" flipV="1">
              <a:off x="3375038" y="3535343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flipV="1">
              <a:off x="3385637" y="3653305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5536992" y="3641851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0813" y="3657600"/>
            <a:ext cx="2244587" cy="1626267"/>
            <a:chOff x="6568140" y="4774533"/>
            <a:chExt cx="2161038" cy="1626267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18" y="5625413"/>
              <a:ext cx="311859" cy="3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206" y="5279770"/>
              <a:ext cx="279593" cy="2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335" y="6019800"/>
              <a:ext cx="29527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"/>
            <p:cNvSpPr txBox="1"/>
            <p:nvPr/>
          </p:nvSpPr>
          <p:spPr>
            <a:xfrm>
              <a:off x="7079076" y="4774533"/>
              <a:ext cx="15767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1200" b="1" u="sng" dirty="0"/>
                <a:t>LEReC Solenoids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/>
                <a:t>Compensating (LF)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/>
                <a:t>Matching (HF)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/>
                <a:t>Merger/Transport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68140" y="4876800"/>
              <a:ext cx="2161038" cy="15240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8" name="Right Arrow 47"/>
          <p:cNvSpPr/>
          <p:nvPr/>
        </p:nvSpPr>
        <p:spPr>
          <a:xfrm rot="10800000" flipV="1">
            <a:off x="699462" y="3121876"/>
            <a:ext cx="430695" cy="14943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2557" y="2804169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50" name="Title 2"/>
          <p:cNvSpPr txBox="1">
            <a:spLocks/>
          </p:cNvSpPr>
          <p:nvPr/>
        </p:nvSpPr>
        <p:spPr bwMode="auto">
          <a:xfrm>
            <a:off x="228600" y="96839"/>
            <a:ext cx="8686800" cy="474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altLang="en-US" dirty="0"/>
              <a:t>Low Energy RHIC electron Cooling (LEReC)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1701" y="838200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(not to scale)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212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Energies </a:t>
            </a:r>
            <a:r>
              <a:rPr lang="en-US" i="1" dirty="0"/>
              <a:t>E</a:t>
            </a:r>
            <a:r>
              <a:rPr lang="en-US" dirty="0"/>
              <a:t>	     : 1.6, 2.0 MeV</a:t>
            </a:r>
            <a:br>
              <a:rPr lang="en-US" dirty="0"/>
            </a:br>
            <a:r>
              <a:rPr lang="en-US" dirty="0"/>
              <a:t>Avg. current </a:t>
            </a:r>
            <a:r>
              <a:rPr lang="en-US" i="1" dirty="0" err="1"/>
              <a:t>I</a:t>
            </a:r>
            <a:r>
              <a:rPr lang="en-US" baseline="-25000" dirty="0" err="1"/>
              <a:t>avg</a:t>
            </a:r>
            <a:r>
              <a:rPr lang="en-US" baseline="-25000" dirty="0"/>
              <a:t>  </a:t>
            </a:r>
            <a:r>
              <a:rPr lang="en-US" dirty="0"/>
              <a:t>: 27 mA</a:t>
            </a:r>
            <a:br>
              <a:rPr lang="en-US" dirty="0"/>
            </a:br>
            <a:r>
              <a:rPr lang="en-US" dirty="0"/>
              <a:t>Momentum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</a:t>
            </a:r>
            <a:r>
              <a:rPr lang="en-US" dirty="0"/>
              <a:t>/p : 5×10</a:t>
            </a:r>
            <a:r>
              <a:rPr lang="en-US" baseline="30000" dirty="0"/>
              <a:t>-4</a:t>
            </a:r>
          </a:p>
          <a:p>
            <a:pPr algn="l"/>
            <a:r>
              <a:rPr lang="en-US" dirty="0"/>
              <a:t>Luminosity gain  : 4×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0" y="381000"/>
            <a:ext cx="168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A. Fedotov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6320135"/>
            <a:ext cx="5085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bunched beam electron cooler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A3B3-3A6A-2A42-80C5-7DB545F8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Cooled Au beams of 111x111 store, 3.85 GeV/nucleon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62D24-8070-984D-A3E3-7DD7A578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8A912-B2BF-4C44-99D5-03234F87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11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095A1-9BFC-E14F-8AE4-777EBDF1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2938"/>
            <a:ext cx="4969312" cy="6215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5E758-E115-A64B-8101-97FA1D9063B0}"/>
              </a:ext>
            </a:extLst>
          </p:cNvPr>
          <p:cNvSpPr txBox="1"/>
          <p:nvPr/>
        </p:nvSpPr>
        <p:spPr>
          <a:xfrm>
            <a:off x="5649533" y="1226403"/>
            <a:ext cx="2961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cooling pronounced </a:t>
            </a:r>
            <a:br>
              <a:rPr lang="en-US" dirty="0"/>
            </a:br>
            <a:r>
              <a:rPr lang="en-US" dirty="0"/>
              <a:t>in longitudinal 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74D3F-2B27-9240-868C-076107BE971E}"/>
              </a:ext>
            </a:extLst>
          </p:cNvPr>
          <p:cNvSpPr txBox="1"/>
          <p:nvPr/>
        </p:nvSpPr>
        <p:spPr>
          <a:xfrm>
            <a:off x="5655112" y="48006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electron beam also</a:t>
            </a:r>
          </a:p>
          <a:p>
            <a:pPr algn="l"/>
            <a:r>
              <a:rPr lang="en-US" dirty="0"/>
              <a:t>heats transversely,</a:t>
            </a:r>
          </a:p>
          <a:p>
            <a:pPr algn="l"/>
            <a:r>
              <a:rPr lang="en-US" dirty="0"/>
              <a:t>cooling &gt; heating in</a:t>
            </a:r>
            <a:br>
              <a:rPr lang="en-US" dirty="0"/>
            </a:br>
            <a:r>
              <a:rPr lang="en-US" dirty="0"/>
              <a:t>best cases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BA11C-DE41-A440-B0D1-D34A907DC445}"/>
              </a:ext>
            </a:extLst>
          </p:cNvPr>
          <p:cNvSpPr txBox="1"/>
          <p:nvPr/>
        </p:nvSpPr>
        <p:spPr>
          <a:xfrm rot="-5400000">
            <a:off x="-289853" y="1373426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RMS bunch length [ns]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9369-5F44-EA4D-A1BF-665558C3975D}"/>
              </a:ext>
            </a:extLst>
          </p:cNvPr>
          <p:cNvSpPr txBox="1"/>
          <p:nvPr/>
        </p:nvSpPr>
        <p:spPr>
          <a:xfrm rot="-5400000">
            <a:off x="-268303" y="5531089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RMS beam size [mm]</a:t>
            </a:r>
          </a:p>
        </p:txBody>
      </p:sp>
    </p:spTree>
    <p:extLst>
      <p:ext uri="{BB962C8B-B14F-4D97-AF65-F5344CB8AC3E}">
        <p14:creationId xmlns:p14="http://schemas.microsoft.com/office/powerpoint/2010/main" val="240737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47EA-F005-8344-AFCC-8286327E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LEReC accomplishments Run-19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0D8C-0398-DC42-8BF7-7E027AF6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World’s first demonstration of electron cooling with RF accelerated electron beams. </a:t>
            </a:r>
            <a:r>
              <a:rPr lang="en-US" sz="1800" dirty="0">
                <a:solidFill>
                  <a:srgbClr val="FF0000"/>
                </a:solidFill>
              </a:rPr>
              <a:t>New cooling approach (all previous coolers used DC beam) that opens the possibility of using this technique at high beam energies.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First “non-magnetized” electron cooling (all previous coolers used magnetization on the cathode, i.e. solenoid field).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First cooling of ion bunches in two rings using the same electron beam.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First electron cooling of colliding beams.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Electron cooling was commissioned at electron energy of 1.6 MeV 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(ion energy 3.85 GeV/nucleon)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Electron cooling was commissioned at electron energy of 2 MeV </a:t>
            </a:r>
            <a:br>
              <a:rPr lang="en-US" sz="1800" dirty="0"/>
            </a:br>
            <a:r>
              <a:rPr lang="en-US" sz="1800" dirty="0"/>
              <a:t>(ion energy of 4.58 GeV)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Electron cooling of RHIC stores with 111 ion bunches in both rings demonstrated at both 3.85 and 4.59 GeV/nucleon ion beam energies.</a:t>
            </a:r>
          </a:p>
          <a:p>
            <a:pPr>
              <a:spcAft>
                <a:spcPts val="800"/>
              </a:spcAft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D945D-EE17-044C-A2B8-5F31009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DC08-671B-F142-BB82-6D5D3E68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9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F70A-73AD-9B41-9371-9A6F1331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Effect of cooling at 4.59 GeV/nucleon              </a:t>
            </a:r>
            <a:r>
              <a:rPr lang="en-US" b="0" dirty="0"/>
              <a:t>15-Jul-2019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49626-6360-A14A-A5CE-20F53CCB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4FDC5-AC93-2143-A647-D4889801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13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5B72D-F729-DB43-AAC5-A6288BB5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66" y="762000"/>
            <a:ext cx="7373867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68A-2B4F-084B-B6A7-5BE779B74429}"/>
              </a:ext>
            </a:extLst>
          </p:cNvPr>
          <p:cNvSpPr txBox="1"/>
          <p:nvPr/>
        </p:nvSpPr>
        <p:spPr>
          <a:xfrm>
            <a:off x="1981200" y="1143000"/>
            <a:ext cx="17091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NO cooling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24450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5F3E8-D87D-3A41-9808-C6CFA3EF3B87}"/>
              </a:ext>
            </a:extLst>
          </p:cNvPr>
          <p:cNvSpPr txBox="1"/>
          <p:nvPr/>
        </p:nvSpPr>
        <p:spPr>
          <a:xfrm>
            <a:off x="5867400" y="1143000"/>
            <a:ext cx="11624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cooling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24451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01AFB-8E01-E441-A13A-344ACAD6ED82}"/>
              </a:ext>
            </a:extLst>
          </p:cNvPr>
          <p:cNvSpPr txBox="1"/>
          <p:nvPr/>
        </p:nvSpPr>
        <p:spPr>
          <a:xfrm>
            <a:off x="3999788" y="3044071"/>
            <a:ext cx="42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STAR event integral over 28 min: +22%</a:t>
            </a:r>
          </a:p>
        </p:txBody>
      </p:sp>
    </p:spTree>
    <p:extLst>
      <p:ext uri="{BB962C8B-B14F-4D97-AF65-F5344CB8AC3E}">
        <p14:creationId xmlns:p14="http://schemas.microsoft.com/office/powerpoint/2010/main" val="101660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D21D-4863-4745-8F36-9EACFDD3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Beam Energy Scan II (BES-II)                           </a:t>
            </a:r>
            <a:r>
              <a:rPr lang="en-US" b="0" dirty="0">
                <a:solidFill>
                  <a:srgbClr val="FF0000"/>
                </a:solidFill>
              </a:rPr>
              <a:t>Score board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2992C-43B4-EA4E-A1DE-45211190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D299-A68D-7D4B-806D-4854F9FF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14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E9394-4A78-0343-8A2A-7D3A6B19F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8" y="1295400"/>
            <a:ext cx="7096892" cy="406943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FC39EF1-3FDD-5C40-BA1C-02A8769EFD6C}"/>
              </a:ext>
            </a:extLst>
          </p:cNvPr>
          <p:cNvGrpSpPr/>
          <p:nvPr/>
        </p:nvGrpSpPr>
        <p:grpSpPr>
          <a:xfrm>
            <a:off x="685800" y="1828800"/>
            <a:ext cx="7959914" cy="307777"/>
            <a:chOff x="685800" y="1828800"/>
            <a:chExt cx="7959914" cy="307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60BD41-32A5-A84D-970E-5FDE756251E3}"/>
                </a:ext>
              </a:extLst>
            </p:cNvPr>
            <p:cNvSpPr txBox="1"/>
            <p:nvPr/>
          </p:nvSpPr>
          <p:spPr>
            <a:xfrm>
              <a:off x="7377418" y="1828800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581M Run-19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C98E3E-45E8-714C-8D66-FF9F3462269F}"/>
                </a:ext>
              </a:extLst>
            </p:cNvPr>
            <p:cNvCxnSpPr/>
            <p:nvPr/>
          </p:nvCxnSpPr>
          <p:spPr bwMode="auto">
            <a:xfrm>
              <a:off x="685800" y="1982688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259959-D561-134E-96FE-A4F6B2D5238D}"/>
              </a:ext>
            </a:extLst>
          </p:cNvPr>
          <p:cNvSpPr txBox="1"/>
          <p:nvPr/>
        </p:nvSpPr>
        <p:spPr>
          <a:xfrm>
            <a:off x="7391400" y="2921977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6600"/>
                </a:solidFill>
              </a:rPr>
              <a:t>   3M Run-19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203CF8-E59A-8F4C-96AB-5CB9FD317BBC}"/>
              </a:ext>
            </a:extLst>
          </p:cNvPr>
          <p:cNvGrpSpPr/>
          <p:nvPr/>
        </p:nvGrpSpPr>
        <p:grpSpPr>
          <a:xfrm>
            <a:off x="738554" y="4216100"/>
            <a:ext cx="7836952" cy="307777"/>
            <a:chOff x="738554" y="4216100"/>
            <a:chExt cx="7836952" cy="3077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6D4551-A9BF-0D44-98EC-09EE687E9B6D}"/>
                </a:ext>
              </a:extLst>
            </p:cNvPr>
            <p:cNvSpPr txBox="1"/>
            <p:nvPr/>
          </p:nvSpPr>
          <p:spPr>
            <a:xfrm>
              <a:off x="7356903" y="4216100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 53M Run-19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D0FDFF-E0FB-6A47-A4C8-93DB125629B9}"/>
                </a:ext>
              </a:extLst>
            </p:cNvPr>
            <p:cNvCxnSpPr/>
            <p:nvPr/>
          </p:nvCxnSpPr>
          <p:spPr bwMode="auto">
            <a:xfrm>
              <a:off x="738554" y="4378569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>
                  <a:alpha val="30000"/>
                </a:srgb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A77F5D1-A86D-3E4D-A77D-DF2A9C5C95D9}"/>
              </a:ext>
            </a:extLst>
          </p:cNvPr>
          <p:cNvGrpSpPr/>
          <p:nvPr/>
        </p:nvGrpSpPr>
        <p:grpSpPr>
          <a:xfrm>
            <a:off x="644769" y="2091293"/>
            <a:ext cx="8000945" cy="307777"/>
            <a:chOff x="644769" y="2091293"/>
            <a:chExt cx="8000945" cy="30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47F9B1-8C5C-6F40-AB20-95F06FE3106E}"/>
                </a:ext>
              </a:extLst>
            </p:cNvPr>
            <p:cNvSpPr txBox="1"/>
            <p:nvPr/>
          </p:nvSpPr>
          <p:spPr>
            <a:xfrm>
              <a:off x="7377418" y="2091293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324M Run-19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6732A89-B457-324F-8044-699F588B34F4}"/>
                </a:ext>
              </a:extLst>
            </p:cNvPr>
            <p:cNvCxnSpPr/>
            <p:nvPr/>
          </p:nvCxnSpPr>
          <p:spPr bwMode="auto">
            <a:xfrm>
              <a:off x="644769" y="2262553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2D84AD-3035-464A-8C1A-9FDAEAC3DF83}"/>
              </a:ext>
            </a:extLst>
          </p:cNvPr>
          <p:cNvGrpSpPr/>
          <p:nvPr/>
        </p:nvGrpSpPr>
        <p:grpSpPr>
          <a:xfrm>
            <a:off x="715108" y="3198215"/>
            <a:ext cx="7902428" cy="307777"/>
            <a:chOff x="715108" y="3198215"/>
            <a:chExt cx="7902428" cy="3077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07403B-7373-3841-932A-A9E5A1059375}"/>
                </a:ext>
              </a:extLst>
            </p:cNvPr>
            <p:cNvSpPr txBox="1"/>
            <p:nvPr/>
          </p:nvSpPr>
          <p:spPr>
            <a:xfrm>
              <a:off x="7398933" y="3198215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 51M Run-19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FB91AB4-3F13-D84E-9A4D-BBBCD6FBEA9F}"/>
                </a:ext>
              </a:extLst>
            </p:cNvPr>
            <p:cNvCxnSpPr/>
            <p:nvPr/>
          </p:nvCxnSpPr>
          <p:spPr bwMode="auto">
            <a:xfrm>
              <a:off x="715108" y="3335215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>
                  <a:alpha val="30000"/>
                </a:srgbClr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DD0FEA-4DC5-3F43-8A13-52F7558D0E33}"/>
              </a:ext>
            </a:extLst>
          </p:cNvPr>
          <p:cNvGrpSpPr/>
          <p:nvPr/>
        </p:nvGrpSpPr>
        <p:grpSpPr>
          <a:xfrm>
            <a:off x="712177" y="5027923"/>
            <a:ext cx="7959785" cy="461665"/>
            <a:chOff x="712177" y="5027923"/>
            <a:chExt cx="7959785" cy="46166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A00A9F-D7EF-7546-8802-7F69199172D9}"/>
                </a:ext>
              </a:extLst>
            </p:cNvPr>
            <p:cNvCxnSpPr/>
            <p:nvPr/>
          </p:nvCxnSpPr>
          <p:spPr bwMode="auto">
            <a:xfrm>
              <a:off x="712177" y="5161084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12D9FA-9BD2-9944-BD01-9D2BC6E90CF1}"/>
                </a:ext>
              </a:extLst>
            </p:cNvPr>
            <p:cNvSpPr txBox="1"/>
            <p:nvPr/>
          </p:nvSpPr>
          <p:spPr>
            <a:xfrm>
              <a:off x="7353972" y="5027923"/>
              <a:ext cx="1317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 300M Run-18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6C2B30-C116-FC40-AD5D-DC5AD24BF0D2}"/>
                </a:ext>
              </a:extLst>
            </p:cNvPr>
            <p:cNvSpPr txBox="1"/>
            <p:nvPr/>
          </p:nvSpPr>
          <p:spPr>
            <a:xfrm>
              <a:off x="7453359" y="5181811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   5M Run-19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30888C-5804-AC4B-8E63-36F5835BD0C6}"/>
              </a:ext>
            </a:extLst>
          </p:cNvPr>
          <p:cNvGrpSpPr/>
          <p:nvPr/>
        </p:nvGrpSpPr>
        <p:grpSpPr>
          <a:xfrm>
            <a:off x="703384" y="4783016"/>
            <a:ext cx="7951123" cy="307777"/>
            <a:chOff x="703384" y="4783016"/>
            <a:chExt cx="795112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21335D-F40B-8341-B129-BA2A52AD848F}"/>
                </a:ext>
              </a:extLst>
            </p:cNvPr>
            <p:cNvSpPr txBox="1"/>
            <p:nvPr/>
          </p:nvSpPr>
          <p:spPr>
            <a:xfrm>
              <a:off x="7386211" y="4783016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201M Run-19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2FA431E-E5E6-244C-9F56-590BEB91AB34}"/>
                </a:ext>
              </a:extLst>
            </p:cNvPr>
            <p:cNvCxnSpPr/>
            <p:nvPr/>
          </p:nvCxnSpPr>
          <p:spPr bwMode="auto">
            <a:xfrm>
              <a:off x="703384" y="4906107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7B094-04B4-FC4D-9614-BE21B4B8C87A}"/>
              </a:ext>
            </a:extLst>
          </p:cNvPr>
          <p:cNvGrpSpPr/>
          <p:nvPr/>
        </p:nvGrpSpPr>
        <p:grpSpPr>
          <a:xfrm>
            <a:off x="151726" y="2399070"/>
            <a:ext cx="2332849" cy="3609062"/>
            <a:chOff x="151726" y="2399070"/>
            <a:chExt cx="2332849" cy="3609062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94438F3F-4C97-1646-9ABA-B052B9BAE121}"/>
                </a:ext>
              </a:extLst>
            </p:cNvPr>
            <p:cNvSpPr/>
            <p:nvPr/>
          </p:nvSpPr>
          <p:spPr bwMode="auto">
            <a:xfrm>
              <a:off x="152400" y="239907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5F8547AB-565C-294F-A61A-8C1E5EA1959B}"/>
                </a:ext>
              </a:extLst>
            </p:cNvPr>
            <p:cNvSpPr/>
            <p:nvPr/>
          </p:nvSpPr>
          <p:spPr bwMode="auto">
            <a:xfrm>
              <a:off x="152400" y="270387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27F59417-B7C9-C644-91B6-5B0ADC233BD6}"/>
                </a:ext>
              </a:extLst>
            </p:cNvPr>
            <p:cNvSpPr/>
            <p:nvPr/>
          </p:nvSpPr>
          <p:spPr bwMode="auto">
            <a:xfrm>
              <a:off x="152400" y="399927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AA82E65E-8E9A-204F-A1FC-AE9F0457A5D2}"/>
                </a:ext>
              </a:extLst>
            </p:cNvPr>
            <p:cNvSpPr/>
            <p:nvPr/>
          </p:nvSpPr>
          <p:spPr bwMode="auto">
            <a:xfrm>
              <a:off x="152400" y="430407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6B2797B8-3E37-C64E-9B2E-5B0EA895801D}"/>
                </a:ext>
              </a:extLst>
            </p:cNvPr>
            <p:cNvSpPr/>
            <p:nvPr/>
          </p:nvSpPr>
          <p:spPr bwMode="auto">
            <a:xfrm>
              <a:off x="152400" y="457200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B725615F-D8DF-8A40-B887-95723DC897D9}"/>
                </a:ext>
              </a:extLst>
            </p:cNvPr>
            <p:cNvSpPr/>
            <p:nvPr/>
          </p:nvSpPr>
          <p:spPr bwMode="auto">
            <a:xfrm>
              <a:off x="152400" y="350520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53B61125-76CC-FF4F-9674-0FF46A4E6EA0}"/>
                </a:ext>
              </a:extLst>
            </p:cNvPr>
            <p:cNvSpPr/>
            <p:nvPr/>
          </p:nvSpPr>
          <p:spPr bwMode="auto">
            <a:xfrm>
              <a:off x="152400" y="373380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A524F871-0CA7-1B48-86BE-8467C7B71197}"/>
                </a:ext>
              </a:extLst>
            </p:cNvPr>
            <p:cNvSpPr/>
            <p:nvPr/>
          </p:nvSpPr>
          <p:spPr bwMode="auto">
            <a:xfrm>
              <a:off x="152400" y="3237270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9DBFA2-D118-3544-94FC-82660423563E}"/>
                </a:ext>
              </a:extLst>
            </p:cNvPr>
            <p:cNvSpPr txBox="1"/>
            <p:nvPr/>
          </p:nvSpPr>
          <p:spPr>
            <a:xfrm>
              <a:off x="543018" y="56388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rgbClr val="FF0000"/>
                  </a:solidFill>
                </a:rPr>
                <a:t>Modes in Run-20</a:t>
              </a:r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40A469FA-FC23-A347-AD65-9B5C2903C42C}"/>
                </a:ext>
              </a:extLst>
            </p:cNvPr>
            <p:cNvSpPr/>
            <p:nvPr/>
          </p:nvSpPr>
          <p:spPr bwMode="auto">
            <a:xfrm>
              <a:off x="151726" y="5700826"/>
              <a:ext cx="391292" cy="19173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4EDFC1-2110-F645-83F3-0AF0A7F419AE}"/>
              </a:ext>
            </a:extLst>
          </p:cNvPr>
          <p:cNvSpPr txBox="1"/>
          <p:nvPr/>
        </p:nvSpPr>
        <p:spPr>
          <a:xfrm>
            <a:off x="5619000" y="1575277"/>
            <a:ext cx="106471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  Full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80M</a:t>
            </a:r>
          </a:p>
        </p:txBody>
      </p:sp>
    </p:spTree>
    <p:extLst>
      <p:ext uri="{BB962C8B-B14F-4D97-AF65-F5344CB8AC3E}">
        <p14:creationId xmlns:p14="http://schemas.microsoft.com/office/powerpoint/2010/main" val="13362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29700" cy="633413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Outlook</a:t>
            </a:r>
            <a:r>
              <a:rPr lang="en-US" dirty="0"/>
              <a:t>                     </a:t>
            </a:r>
            <a:r>
              <a:rPr lang="en-US" sz="2800" b="0" dirty="0">
                <a:solidFill>
                  <a:srgbClr val="000000"/>
                </a:solidFill>
              </a:rPr>
              <a:t>Beam Energy Scan (BES)-II, </a:t>
            </a:r>
            <a:br>
              <a:rPr lang="en-US" sz="2800" b="0" dirty="0">
                <a:solidFill>
                  <a:srgbClr val="000000"/>
                </a:solidFill>
              </a:rPr>
            </a:br>
            <a:r>
              <a:rPr lang="en-US" sz="2800" b="0" dirty="0">
                <a:solidFill>
                  <a:srgbClr val="000000"/>
                </a:solidFill>
              </a:rPr>
              <a:t>                               RHIC Run-19 to Run-21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E6EEE-7351-3F4B-A0CC-7D90E607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7411"/>
            <a:ext cx="9144000" cy="1563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66F38-6C1A-D049-A1B6-39472E83992E}"/>
              </a:ext>
            </a:extLst>
          </p:cNvPr>
          <p:cNvSpPr txBox="1"/>
          <p:nvPr/>
        </p:nvSpPr>
        <p:spPr>
          <a:xfrm>
            <a:off x="1143000" y="2062636"/>
            <a:ext cx="520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↓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LEReC/BES-II p</a:t>
            </a:r>
            <a:r>
              <a:rPr lang="en-US" sz="1800" b="1" dirty="0">
                <a:solidFill>
                  <a:schemeClr val="accent2"/>
                </a:solidFill>
              </a:rPr>
              <a:t>lan from 2015 still holding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1CB3C-3BCE-9B40-B5A3-BC7BEA6D528D}"/>
              </a:ext>
            </a:extLst>
          </p:cNvPr>
          <p:cNvSpPr txBox="1"/>
          <p:nvPr/>
        </p:nvSpPr>
        <p:spPr>
          <a:xfrm>
            <a:off x="6568378" y="2209800"/>
            <a:ext cx="12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↓</a:t>
            </a:r>
            <a:r>
              <a:rPr lang="en-US" sz="2000" b="1" dirty="0">
                <a:solidFill>
                  <a:srgbClr val="FF0000"/>
                </a:solidFill>
              </a:rPr>
              <a:t> 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88034-58A1-3744-A84A-D3EFF1AD66E2}"/>
              </a:ext>
            </a:extLst>
          </p:cNvPr>
          <p:cNvSpPr txBox="1"/>
          <p:nvPr/>
        </p:nvSpPr>
        <p:spPr>
          <a:xfrm>
            <a:off x="-11502" y="296892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complete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3A33F-DC87-B442-B960-465E93072464}"/>
              </a:ext>
            </a:extLst>
          </p:cNvPr>
          <p:cNvSpPr txBox="1"/>
          <p:nvPr/>
        </p:nvSpPr>
        <p:spPr>
          <a:xfrm>
            <a:off x="-25880" y="314145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5E355-CFBA-734D-877D-325F8C9D6E51}"/>
              </a:ext>
            </a:extLst>
          </p:cNvPr>
          <p:cNvSpPr txBox="1"/>
          <p:nvPr/>
        </p:nvSpPr>
        <p:spPr>
          <a:xfrm>
            <a:off x="-23004" y="3336985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complete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8A0CF-B438-454E-8F83-240C99D2F329}"/>
              </a:ext>
            </a:extLst>
          </p:cNvPr>
          <p:cNvSpPr txBox="1"/>
          <p:nvPr/>
        </p:nvSpPr>
        <p:spPr>
          <a:xfrm>
            <a:off x="-32919" y="352245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1CAB5-5C59-BA48-BB02-6E9CB85559AE}"/>
              </a:ext>
            </a:extLst>
          </p:cNvPr>
          <p:cNvSpPr txBox="1"/>
          <p:nvPr/>
        </p:nvSpPr>
        <p:spPr>
          <a:xfrm>
            <a:off x="76200" y="4602540"/>
            <a:ext cx="8494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Plan: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2018: complete LEReC electron beam commissioning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2019: LEReC cooling commission interleaved with physics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2020: Use cooled beams at 2 (3) lowest energies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2021: contingency if event number goals not met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12A7F-5E7D-FD47-8DC2-CDACFF608557}"/>
              </a:ext>
            </a:extLst>
          </p:cNvPr>
          <p:cNvSpPr txBox="1"/>
          <p:nvPr/>
        </p:nvSpPr>
        <p:spPr>
          <a:xfrm>
            <a:off x="-26572" y="3712631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in progress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C9F32-A9B2-8D49-8D3F-7B956E631AD1}"/>
              </a:ext>
            </a:extLst>
          </p:cNvPr>
          <p:cNvSpPr txBox="1"/>
          <p:nvPr/>
        </p:nvSpPr>
        <p:spPr>
          <a:xfrm>
            <a:off x="-32919" y="3914859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41592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F007-72E2-FE47-BCDD-54227C80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Run-20 outline                                               </a:t>
            </a:r>
            <a:r>
              <a:rPr lang="en-US" b="0" dirty="0">
                <a:solidFill>
                  <a:srgbClr val="FF0000"/>
                </a:solidFill>
              </a:rPr>
              <a:t>MIN goals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18E7-9326-024A-A180-30D0769B8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0.5 weeks 	cool-down</a:t>
            </a:r>
          </a:p>
          <a:p>
            <a:r>
              <a:rPr lang="en-US" dirty="0"/>
              <a:t>1 week	setup</a:t>
            </a:r>
          </a:p>
          <a:p>
            <a:endParaRPr lang="en-US" dirty="0"/>
          </a:p>
          <a:p>
            <a:r>
              <a:rPr lang="en-US" dirty="0">
                <a:solidFill>
                  <a:srgbClr val="006600"/>
                </a:solidFill>
              </a:rPr>
              <a:t>6 weeks	5.75 x 5.75 GeV/nucleon (MIN goal only)</a:t>
            </a:r>
          </a:p>
          <a:p>
            <a:r>
              <a:rPr lang="en-US" dirty="0">
                <a:solidFill>
                  <a:srgbClr val="006600"/>
                </a:solidFill>
              </a:rPr>
              <a:t>1.5 week 	fixed target (up to 6 energies, interleaved)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2 weeks	LEReC setup for 4.59 x 4.59 GeV/nucleon (interleaved)</a:t>
            </a:r>
          </a:p>
          <a:p>
            <a:r>
              <a:rPr lang="en-US" dirty="0">
                <a:solidFill>
                  <a:srgbClr val="FF0000"/>
                </a:solidFill>
              </a:rPr>
              <a:t>10.5 weeks	4.59 x 4.59 GeV/nucleon (MIN goal only)</a:t>
            </a:r>
          </a:p>
          <a:p>
            <a:endParaRPr lang="en-US" dirty="0"/>
          </a:p>
          <a:p>
            <a:r>
              <a:rPr lang="en-US" dirty="0"/>
              <a:t>2 weeks	LEReC setup for 3.85 x 3.85 GeV/nucleon (interleaved)</a:t>
            </a:r>
            <a:br>
              <a:rPr lang="en-US" dirty="0"/>
            </a:br>
            <a:r>
              <a:rPr lang="en-US" dirty="0"/>
              <a:t>		CeC dedicated time (no time allocated yet)</a:t>
            </a:r>
          </a:p>
          <a:p>
            <a:r>
              <a:rPr lang="en-US" dirty="0"/>
              <a:t>0.5 weeks	warm-up</a:t>
            </a:r>
          </a:p>
          <a:p>
            <a:endParaRPr lang="en-US" dirty="0"/>
          </a:p>
          <a:p>
            <a:r>
              <a:rPr lang="en-US" b="1" dirty="0"/>
              <a:t>24 weeks	total (4K cryo operation)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2DAD6-060C-4744-A336-33E37C92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CCDCE-885C-964E-B82F-247B745E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5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FC14-F5CB-0E4E-87F3-0AC5C0BB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Colliding mode projections for Run-20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95C7-A9C3-F44E-A3BA-0B6A355C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5.75 x 5.75 GeV/nucleon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L</a:t>
            </a:r>
            <a:r>
              <a:rPr lang="en-US" baseline="-25000" dirty="0">
                <a:solidFill>
                  <a:schemeClr val="accent2"/>
                </a:solidFill>
              </a:rPr>
              <a:t>avg</a:t>
            </a:r>
            <a:r>
              <a:rPr lang="en-US" dirty="0">
                <a:solidFill>
                  <a:schemeClr val="accent2"/>
                </a:solidFill>
              </a:rPr>
              <a:t> improvement factor, total  	= 2.4x Run-10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L</a:t>
            </a:r>
            <a:r>
              <a:rPr lang="en-US" baseline="-25000" dirty="0">
                <a:solidFill>
                  <a:schemeClr val="accent2"/>
                </a:solidFill>
              </a:rPr>
              <a:t>avg</a:t>
            </a:r>
            <a:r>
              <a:rPr lang="en-US" dirty="0">
                <a:solidFill>
                  <a:schemeClr val="accent2"/>
                </a:solidFill>
              </a:rPr>
              <a:t> improvement factor, +- 70 cm  	= 2.3x Run-10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bunch intensity </a:t>
            </a:r>
            <a:r>
              <a:rPr lang="en-US" sz="1400" i="1" dirty="0" err="1"/>
              <a:t>N</a:t>
            </a:r>
            <a:r>
              <a:rPr lang="en-US" sz="1400" baseline="-25000" dirty="0" err="1"/>
              <a:t>b</a:t>
            </a:r>
            <a:r>
              <a:rPr lang="en-US" sz="1400" baseline="-25000" dirty="0"/>
              <a:t>	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FF0000"/>
                </a:solidFill>
              </a:rPr>
              <a:t>1.1 → 1.35</a:t>
            </a:r>
            <a:r>
              <a:rPr lang="en-US" sz="1400" dirty="0"/>
              <a:t>e9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rms emittance </a:t>
            </a:r>
            <a:r>
              <a:rPr lang="en-US" sz="1400" i="1" dirty="0" err="1">
                <a:latin typeface="Symbol" pitchFamily="2" charset="2"/>
              </a:rPr>
              <a:t>e</a:t>
            </a:r>
            <a:r>
              <a:rPr lang="en-US" sz="1400" baseline="-25000" dirty="0" err="1"/>
              <a:t>n</a:t>
            </a:r>
            <a:r>
              <a:rPr lang="en-US" sz="1400" baseline="-25000" dirty="0"/>
              <a:t>	</a:t>
            </a:r>
            <a:r>
              <a:rPr lang="en-US" sz="1400" dirty="0"/>
              <a:t>: 2.5 → 2.5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bunch length 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baseline="-25000" dirty="0"/>
              <a:t>s	</a:t>
            </a:r>
            <a:r>
              <a:rPr lang="en-US" sz="1400" dirty="0"/>
              <a:t>: 1.4 → 1.4 m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envelope function </a:t>
            </a:r>
            <a:r>
              <a:rPr lang="en-US" sz="1400" i="1" dirty="0">
                <a:latin typeface="Symbol" pitchFamily="2" charset="2"/>
              </a:rPr>
              <a:t>b</a:t>
            </a:r>
            <a:r>
              <a:rPr lang="en-US" sz="1400" dirty="0"/>
              <a:t>*	: </a:t>
            </a:r>
            <a:r>
              <a:rPr lang="en-US" sz="1400" dirty="0">
                <a:solidFill>
                  <a:srgbClr val="FF0000"/>
                </a:solidFill>
              </a:rPr>
              <a:t>6.0 → 4.0 </a:t>
            </a:r>
            <a:r>
              <a:rPr lang="en-US" sz="1400" dirty="0"/>
              <a:t>m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electron cooling	: OFF </a:t>
            </a:r>
          </a:p>
          <a:p>
            <a:pPr marL="0" indent="0"/>
            <a:endParaRPr lang="en-US" dirty="0"/>
          </a:p>
          <a:p>
            <a:r>
              <a:rPr lang="en-US" sz="2400" b="1" dirty="0"/>
              <a:t>4.59 x 4.59 GeV/nucleon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L</a:t>
            </a:r>
            <a:r>
              <a:rPr lang="en-US" baseline="-25000" dirty="0">
                <a:solidFill>
                  <a:schemeClr val="accent2"/>
                </a:solidFill>
              </a:rPr>
              <a:t>avg</a:t>
            </a:r>
            <a:r>
              <a:rPr lang="en-US" dirty="0">
                <a:solidFill>
                  <a:schemeClr val="accent2"/>
                </a:solidFill>
              </a:rPr>
              <a:t> improvement factor, total  	= 1.5x Run-19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L</a:t>
            </a:r>
            <a:r>
              <a:rPr lang="en-US" baseline="-25000" dirty="0">
                <a:solidFill>
                  <a:schemeClr val="accent2"/>
                </a:solidFill>
              </a:rPr>
              <a:t>avg</a:t>
            </a:r>
            <a:r>
              <a:rPr lang="en-US" dirty="0">
                <a:solidFill>
                  <a:schemeClr val="accent2"/>
                </a:solidFill>
              </a:rPr>
              <a:t> improvement factor, +- 70 cm  	= 2.4x Run-19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bunch intensity </a:t>
            </a:r>
            <a:r>
              <a:rPr lang="en-US" sz="1400" i="1" dirty="0" err="1"/>
              <a:t>N</a:t>
            </a:r>
            <a:r>
              <a:rPr lang="en-US" sz="1400" baseline="-25000" dirty="0" err="1"/>
              <a:t>b</a:t>
            </a:r>
            <a:r>
              <a:rPr lang="en-US" sz="1400" baseline="-25000" dirty="0"/>
              <a:t>	</a:t>
            </a:r>
            <a:r>
              <a:rPr lang="en-US" sz="1400" dirty="0"/>
              <a:t>: 0.8 → 0.9e9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rms emittance </a:t>
            </a:r>
            <a:r>
              <a:rPr lang="en-US" sz="1400" i="1" dirty="0" err="1">
                <a:latin typeface="Symbol" pitchFamily="2" charset="2"/>
              </a:rPr>
              <a:t>e</a:t>
            </a:r>
            <a:r>
              <a:rPr lang="en-US" sz="1400" baseline="-25000" dirty="0" err="1"/>
              <a:t>n</a:t>
            </a:r>
            <a:r>
              <a:rPr lang="en-US" sz="1400" baseline="-25000" dirty="0"/>
              <a:t>	</a:t>
            </a:r>
            <a:r>
              <a:rPr lang="en-US" sz="1400" dirty="0"/>
              <a:t>: 1.5 → 1.6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bunch length </a:t>
            </a:r>
            <a:r>
              <a:rPr lang="en-US" sz="1400" dirty="0">
                <a:latin typeface="Symbol" pitchFamily="2" charset="2"/>
              </a:rPr>
              <a:t>s</a:t>
            </a:r>
            <a:r>
              <a:rPr lang="en-US" sz="1400" baseline="-25000" dirty="0"/>
              <a:t>s	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FF0000"/>
                </a:solidFill>
              </a:rPr>
              <a:t>3.8 → 2.3 </a:t>
            </a:r>
            <a:r>
              <a:rPr lang="en-US" sz="1400" dirty="0"/>
              <a:t>m      </a:t>
            </a:r>
            <a:r>
              <a:rPr lang="en-US" sz="1100" dirty="0"/>
              <a:t>(note: </a:t>
            </a:r>
            <a:r>
              <a:rPr lang="en-US" sz="1100" dirty="0">
                <a:latin typeface="Symbol" pitchFamily="2" charset="2"/>
              </a:rPr>
              <a:t>s</a:t>
            </a:r>
            <a:r>
              <a:rPr lang="en-US" sz="1100" baseline="-25000" dirty="0"/>
              <a:t>s </a:t>
            </a:r>
            <a:r>
              <a:rPr lang="en-US" sz="1100" dirty="0"/>
              <a:t>= 3.8 m for AGS 3→1 merge, 2.3 m for AGS 2→1 merge)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envelope function </a:t>
            </a:r>
            <a:r>
              <a:rPr lang="en-US" sz="1400" i="1" dirty="0">
                <a:latin typeface="Symbol" pitchFamily="2" charset="2"/>
              </a:rPr>
              <a:t>b</a:t>
            </a:r>
            <a:r>
              <a:rPr lang="en-US" sz="1400" dirty="0"/>
              <a:t>*	: 4.5 → 4.5 m</a:t>
            </a:r>
          </a:p>
          <a:p>
            <a:pPr marL="0" indent="0">
              <a:spcBef>
                <a:spcPts val="0"/>
              </a:spcBef>
            </a:pPr>
            <a:r>
              <a:rPr lang="en-US" sz="1400" dirty="0"/>
              <a:t>  electron cooling	: </a:t>
            </a:r>
            <a:r>
              <a:rPr lang="en-US" sz="1400" dirty="0">
                <a:solidFill>
                  <a:srgbClr val="FF0000"/>
                </a:solidFill>
              </a:rPr>
              <a:t>ON</a:t>
            </a:r>
            <a:r>
              <a:rPr lang="en-US" sz="1400" dirty="0"/>
              <a:t> 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B0754-682A-EB49-BB6A-FA06169E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6C1DD-03B8-A445-BA33-845752CC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17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4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D810-D48B-7140-896E-18CD0E8B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Run-20 – some areas for possible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5474-4272-BF43-AF3E-2F83AD08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Fill time reduction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Reduction of number of mode changes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Shortest possible bunches at space charge limit (</a:t>
            </a:r>
            <a:r>
              <a:rPr lang="en-US" sz="2200" i="1" dirty="0">
                <a:latin typeface="Symbol" pitchFamily="2" charset="2"/>
              </a:rPr>
              <a:t>x</a:t>
            </a:r>
            <a:r>
              <a:rPr lang="en-US" sz="2200" dirty="0"/>
              <a:t> = -0.06 ?)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Fixed and reliable Au beam parameters for cooling at 4.59 GeV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(requires some intensity margin)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Beam conditions that allow STAR to stay on during injection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Longer STAR beryllium beam pipe (4 m) for increased longitudinal acceptance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Full use of LEReC </a:t>
            </a:r>
            <a:endParaRPr lang="en-US" dirty="0"/>
          </a:p>
          <a:p>
            <a:pPr marL="0" indent="0"/>
            <a:r>
              <a:rPr lang="en-US" sz="3600" b="1" dirty="0">
                <a:solidFill>
                  <a:srgbClr val="FF0000"/>
                </a:solidFill>
              </a:rPr>
              <a:t>→ </a:t>
            </a:r>
            <a:r>
              <a:rPr lang="en-US" sz="2400" b="1" dirty="0">
                <a:solidFill>
                  <a:srgbClr val="FF0000"/>
                </a:solidFill>
              </a:rPr>
              <a:t>Need to collect every ~10% improvement possible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br>
              <a:rPr lang="en-US" sz="1000" b="1" dirty="0">
                <a:solidFill>
                  <a:srgbClr val="FF0000"/>
                </a:solidFill>
              </a:rPr>
            </a:br>
            <a:r>
              <a:rPr lang="en-US" sz="1000" b="1" dirty="0">
                <a:solidFill>
                  <a:srgbClr val="FF0000"/>
                </a:solidFill>
              </a:rPr>
              <a:t>                 </a:t>
            </a:r>
            <a:r>
              <a:rPr lang="en-US" sz="1400" dirty="0">
                <a:solidFill>
                  <a:srgbClr val="FF0000"/>
                </a:solidFill>
              </a:rPr>
              <a:t>(seven 10% increases yield factor of 2, five 10% increases likely yield FULL event goals)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07FF4-FC44-B741-BC14-BC22456D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5577-525F-CE41-8CC6-C33B93EE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18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5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9181"/>
            <a:ext cx="4076700" cy="1536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RHIC Upgrades                                                    </a:t>
            </a:r>
            <a:r>
              <a:rPr lang="en-US" sz="2800" b="0" dirty="0">
                <a:solidFill>
                  <a:schemeClr val="tx1"/>
                </a:solidFill>
              </a:rPr>
              <a:t>Overview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16769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Extended EBIS (CP)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  <a:r>
              <a:rPr lang="en-US" sz="1800" dirty="0" err="1"/>
              <a:t>sc</a:t>
            </a:r>
            <a:r>
              <a:rPr lang="en-US" sz="1800" dirty="0"/>
              <a:t> solenoid + gas cell </a:t>
            </a:r>
            <a:br>
              <a:rPr lang="en-US" sz="1800" dirty="0"/>
            </a:br>
            <a:r>
              <a:rPr lang="en-US" sz="1800" dirty="0"/>
              <a:t> completion for Run-20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RHIC cryo control system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upgrade (CP)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RHIC quench detection (CP)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Linac vacuum system upgrade (AIP)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RHIC turbo pump upgrade (AIP)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RHIC cryo plant cold expander train upgrade (AIP)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Booster AC dipole (He-3↑)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PS: Booster sextupoles, Booster RF tuning (band III), AGS quad and </a:t>
            </a:r>
            <a:r>
              <a:rPr lang="en-US" dirty="0" err="1">
                <a:solidFill>
                  <a:schemeClr val="accent2"/>
                </a:solidFill>
              </a:rPr>
              <a:t>sexupoles</a:t>
            </a:r>
            <a:r>
              <a:rPr lang="en-US" dirty="0">
                <a:solidFill>
                  <a:schemeClr val="accent2"/>
                </a:solidFill>
              </a:rPr>
              <a:t>, H10/L20, </a:t>
            </a:r>
            <a:r>
              <a:rPr lang="en-US" dirty="0" err="1">
                <a:solidFill>
                  <a:schemeClr val="accent2"/>
                </a:solidFill>
              </a:rPr>
              <a:t>BtA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dirty="0" err="1">
                <a:solidFill>
                  <a:schemeClr val="accent2"/>
                </a:solidFill>
              </a:rPr>
              <a:t>LtB</a:t>
            </a:r>
            <a:r>
              <a:rPr lang="en-US" dirty="0">
                <a:solidFill>
                  <a:schemeClr val="accent2"/>
                </a:solidFill>
              </a:rPr>
              <a:t>, RHIC IR8 </a:t>
            </a:r>
            <a:r>
              <a:rPr lang="en-US" dirty="0" err="1">
                <a:solidFill>
                  <a:schemeClr val="accent2"/>
                </a:solidFill>
              </a:rPr>
              <a:t>tq</a:t>
            </a:r>
            <a:r>
              <a:rPr lang="en-US" dirty="0">
                <a:solidFill>
                  <a:schemeClr val="accent2"/>
                </a:solidFill>
              </a:rPr>
              <a:t> (sPHENIX)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Siemens fire suppression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AGS MM evaporation cooler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lab equipment (ultrasound cleaner, oven)</a:t>
            </a:r>
            <a:br>
              <a:rPr lang="en-US" sz="2400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19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81600" y="762000"/>
            <a:ext cx="2590800" cy="1951181"/>
            <a:chOff x="5453280" y="968204"/>
            <a:chExt cx="2590800" cy="1951181"/>
          </a:xfrm>
        </p:grpSpPr>
        <p:sp>
          <p:nvSpPr>
            <p:cNvPr id="16" name="Rectangle 15"/>
            <p:cNvSpPr/>
            <p:nvPr/>
          </p:nvSpPr>
          <p:spPr>
            <a:xfrm>
              <a:off x="5638800" y="1470962"/>
              <a:ext cx="1186080" cy="144842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4689" y="968204"/>
              <a:ext cx="11542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Arial"/>
                  <a:cs typeface="Arial"/>
                </a:rPr>
                <a:t>trap length</a:t>
              </a:r>
              <a:br>
                <a:rPr lang="en-US" sz="1600" b="0" dirty="0">
                  <a:latin typeface="Arial"/>
                  <a:cs typeface="Arial"/>
                </a:rPr>
              </a:br>
              <a:r>
                <a:rPr lang="en-US" sz="1600" b="0" dirty="0">
                  <a:latin typeface="Arial"/>
                  <a:cs typeface="Arial"/>
                </a:rPr>
                <a:t>extension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5453280" y="2307898"/>
              <a:ext cx="2590800" cy="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8735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18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Performance in Run-19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 11 different modes, all with Au (single beam or colliding)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>
                <a:solidFill>
                  <a:srgbClr val="FF0000"/>
                </a:solidFill>
              </a:rPr>
              <a:t>Demonstration of bunched beam electron cooling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10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Projections for Run-19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chemeClr val="accent2"/>
                </a:solidFill>
              </a:rPr>
              <a:t>  </a:t>
            </a:r>
            <a:r>
              <a:rPr lang="en-US" sz="2200" dirty="0">
                <a:solidFill>
                  <a:srgbClr val="FF0000"/>
                </a:solidFill>
              </a:rPr>
              <a:t>→ Beam Energy Scan II (BES-II)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10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Ongoing and planned upgrades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 Extended EBIS, Linac Vacuum and RHIC turbo pumps,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 err="1">
                <a:solidFill>
                  <a:srgbClr val="000000"/>
                </a:solidFill>
              </a:rPr>
              <a:t>Cyro</a:t>
            </a:r>
            <a:r>
              <a:rPr lang="en-US" sz="2200" dirty="0">
                <a:solidFill>
                  <a:srgbClr val="000000"/>
                </a:solidFill>
              </a:rPr>
              <a:t> control and cold expander train, AGS PS, RHIC 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>  quench detection system … progress on 25+ year plan</a:t>
            </a:r>
          </a:p>
          <a:p>
            <a:pPr marL="0" indent="0">
              <a:spcAft>
                <a:spcPts val="1200"/>
              </a:spcAft>
            </a:pP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1B3A-6C0C-0549-8484-DF412131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F2F9-DC9F-3540-AAFC-ABE65437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562600"/>
          </a:xfrm>
        </p:spPr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Run-19 – very successful</a:t>
            </a:r>
            <a:endParaRPr lang="en-US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Met or exceeded all experimental goals,</a:t>
            </a:r>
            <a:br>
              <a:rPr lang="en-US" sz="1800" dirty="0"/>
            </a:br>
            <a:r>
              <a:rPr lang="en-US" sz="1800" dirty="0"/>
              <a:t>now complete: 2/5 colliding + 2/8 FXT BES-II energies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New standard for flexibility (11 modes!)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World’s 1st demonstration of cooling with </a:t>
            </a:r>
            <a:br>
              <a:rPr lang="en-US" sz="1800" dirty="0"/>
            </a:br>
            <a:r>
              <a:rPr lang="en-US" sz="1800" dirty="0"/>
              <a:t>RF accelerated electron beam</a:t>
            </a:r>
            <a:r>
              <a:rPr lang="en-US" sz="1800" u="sng" dirty="0"/>
              <a:t> </a:t>
            </a:r>
            <a:endParaRPr lang="en-US" sz="1000" u="sng" dirty="0"/>
          </a:p>
          <a:p>
            <a:pPr marL="0" indent="0"/>
            <a:endParaRPr lang="en-US" sz="1000" b="1" dirty="0">
              <a:solidFill>
                <a:schemeClr val="accent2"/>
              </a:solidFill>
            </a:endParaRPr>
          </a:p>
          <a:p>
            <a:r>
              <a:rPr lang="en-US" sz="1800" b="1" dirty="0">
                <a:solidFill>
                  <a:schemeClr val="accent2"/>
                </a:solidFill>
              </a:rPr>
              <a:t>Run-20 – very challenging</a:t>
            </a:r>
            <a:endParaRPr lang="en-US" sz="1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5.75x5.75 GeV (w/o) and 4.59x4.59 GeV (w/ cooling), </a:t>
            </a:r>
            <a:br>
              <a:rPr lang="en-US" sz="1800" dirty="0"/>
            </a:br>
            <a:r>
              <a:rPr lang="en-US" sz="1800" dirty="0"/>
              <a:t>up to 6 FXT energies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presently project meeting only MIN event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need increased efficiency, and full use </a:t>
            </a:r>
            <a:br>
              <a:rPr lang="en-US" sz="1800" dirty="0"/>
            </a:br>
            <a:r>
              <a:rPr lang="en-US" sz="1800" dirty="0"/>
              <a:t>of electron cooling at 4.59x4.59 GeV</a:t>
            </a: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0"/>
            <a:r>
              <a:rPr lang="en-US" sz="1600" b="1" dirty="0">
                <a:solidFill>
                  <a:schemeClr val="accent2"/>
                </a:solidFill>
              </a:rPr>
              <a:t>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25+ year plan started, focus on maintaining and upgrade hadron complex (</a:t>
            </a:r>
            <a:r>
              <a:rPr lang="en-US" sz="1600"/>
              <a:t>no new large </a:t>
            </a:r>
            <a:r>
              <a:rPr lang="en-US" sz="1600" dirty="0"/>
              <a:t>performance upgrades)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Continue MPS upgrade for sPHENIX (Run-19 with relays operational)</a:t>
            </a: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EAF8-AAE0-3A4A-93C5-C053A648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5995-0C28-D14B-B93A-C22A9087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20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1CEA0-5622-AF48-AEFC-0FB3209BF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6338"/>
            <a:ext cx="2667000" cy="197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2AC76-980A-7046-8AFB-87306047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15315"/>
            <a:ext cx="2667000" cy="1960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E62E90-75AF-164A-B663-514C9F9F3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877" y="3962400"/>
            <a:ext cx="3605123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C02BD2-3AED-D344-8116-3DB4C3BA2EA6}"/>
              </a:ext>
            </a:extLst>
          </p:cNvPr>
          <p:cNvSpPr txBox="1"/>
          <p:nvPr/>
        </p:nvSpPr>
        <p:spPr>
          <a:xfrm>
            <a:off x="7159793" y="4017969"/>
            <a:ext cx="183180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LEReC longitudinal cooling</a:t>
            </a:r>
            <a:br>
              <a:rPr lang="en-US" sz="1050" dirty="0"/>
            </a:br>
            <a:r>
              <a:rPr lang="en-US" sz="1000" dirty="0"/>
              <a:t>3.85 GeV, 111x111bunches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5C496F-B371-EB4D-BB53-2297FF80720A}"/>
              </a:ext>
            </a:extLst>
          </p:cNvPr>
          <p:cNvCxnSpPr>
            <a:cxnSpLocks/>
          </p:cNvCxnSpPr>
          <p:nvPr/>
        </p:nvCxnSpPr>
        <p:spPr bwMode="auto">
          <a:xfrm>
            <a:off x="4953000" y="2286000"/>
            <a:ext cx="1524000" cy="17319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9313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DFCEB-93CD-3948-9CFE-6FF497F0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875BA-BB9F-0845-A9F7-29946AE8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21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30658-4727-AF43-A7D6-2C0B1BA79158}"/>
              </a:ext>
            </a:extLst>
          </p:cNvPr>
          <p:cNvSpPr txBox="1"/>
          <p:nvPr/>
        </p:nvSpPr>
        <p:spPr>
          <a:xfrm>
            <a:off x="2581711" y="2895600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386758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6071-3C01-40F9-BE9E-B3EC080C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#4: persistent current in superconducting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8DAC8-D45C-4B9D-9FB2-55545EEED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 currents in superconducting magnets introduce significant field errors.</a:t>
            </a:r>
          </a:p>
          <a:p>
            <a:r>
              <a:rPr lang="en-US" dirty="0"/>
              <a:t>The decay of magnetic field errors causes the drifts of beam orbits, tunes and </a:t>
            </a:r>
            <a:r>
              <a:rPr lang="en-US" dirty="0" err="1"/>
              <a:t>chromaticities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5C14F-DCB6-4247-98FB-749D80E1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31" y="3559053"/>
            <a:ext cx="3197470" cy="2479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64FA5-EA94-440E-BFCE-1507B46C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16596"/>
            <a:ext cx="3389261" cy="256735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1CD4D26-7ADA-4B67-BE83-512FB64F1879}"/>
              </a:ext>
            </a:extLst>
          </p:cNvPr>
          <p:cNvSpPr/>
          <p:nvPr/>
        </p:nvSpPr>
        <p:spPr>
          <a:xfrm>
            <a:off x="4038601" y="4659923"/>
            <a:ext cx="638907" cy="345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D2AC1-7754-494B-9CBA-27866267C101}"/>
              </a:ext>
            </a:extLst>
          </p:cNvPr>
          <p:cNvSpPr txBox="1"/>
          <p:nvPr/>
        </p:nvSpPr>
        <p:spPr>
          <a:xfrm>
            <a:off x="1705708" y="603848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 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1A26F-18AA-4E63-B1CA-4CC9CF87A6D0}"/>
              </a:ext>
            </a:extLst>
          </p:cNvPr>
          <p:cNvSpPr txBox="1"/>
          <p:nvPr/>
        </p:nvSpPr>
        <p:spPr>
          <a:xfrm>
            <a:off x="5141281" y="5989839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Demagnetization cycle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A360C-C7EE-2149-9DFB-0900D707044E}"/>
              </a:ext>
            </a:extLst>
          </p:cNvPr>
          <p:cNvSpPr txBox="1"/>
          <p:nvPr/>
        </p:nvSpPr>
        <p:spPr>
          <a:xfrm>
            <a:off x="6477000" y="228600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from C. Liu</a:t>
            </a:r>
          </a:p>
        </p:txBody>
      </p:sp>
    </p:spTree>
    <p:extLst>
      <p:ext uri="{BB962C8B-B14F-4D97-AF65-F5344CB8AC3E}">
        <p14:creationId xmlns:p14="http://schemas.microsoft.com/office/powerpoint/2010/main" val="262473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29EB-9F13-4A74-846F-72A5151D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Reduction of persistent current by demagnetization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A3CD-B391-47F2-8656-18AB1FF2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1DAB8-31D9-4660-AD0A-30ECCB2C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2" y="2775826"/>
            <a:ext cx="3210728" cy="259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26D943-579E-4691-8BEE-C6E9B5D6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70" y="1825625"/>
            <a:ext cx="5397999" cy="2115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C867C-BBE2-4027-AA8B-B889BA0B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904" y="4133239"/>
            <a:ext cx="2644865" cy="2177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2288D-A5C5-4FFB-ABDB-062C84AF4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807" y="4302369"/>
            <a:ext cx="1998060" cy="19517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807DFD-A1D1-45E4-930F-02692BC06FD5}"/>
              </a:ext>
            </a:extLst>
          </p:cNvPr>
          <p:cNvCxnSpPr/>
          <p:nvPr/>
        </p:nvCxnSpPr>
        <p:spPr>
          <a:xfrm flipV="1">
            <a:off x="1729154" y="3528646"/>
            <a:ext cx="0" cy="604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C8B724-9DF9-448D-8B5B-3E2A722C2CD6}"/>
              </a:ext>
            </a:extLst>
          </p:cNvPr>
          <p:cNvSpPr txBox="1"/>
          <p:nvPr/>
        </p:nvSpPr>
        <p:spPr>
          <a:xfrm>
            <a:off x="1071864" y="2969476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More stable orbit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38BC8E3-184D-4D7A-B31A-F95BF19EE200}"/>
              </a:ext>
            </a:extLst>
          </p:cNvPr>
          <p:cNvSpPr/>
          <p:nvPr/>
        </p:nvSpPr>
        <p:spPr>
          <a:xfrm>
            <a:off x="6178062" y="2842846"/>
            <a:ext cx="339969" cy="3868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36B8BCFB-ED5D-4CFA-93FF-C2D1C706A4A6}"/>
              </a:ext>
            </a:extLst>
          </p:cNvPr>
          <p:cNvSpPr/>
          <p:nvPr/>
        </p:nvSpPr>
        <p:spPr>
          <a:xfrm>
            <a:off x="6213231" y="4940446"/>
            <a:ext cx="339969" cy="3868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D4CB3-5198-4472-92C9-507359253F4F}"/>
              </a:ext>
            </a:extLst>
          </p:cNvPr>
          <p:cNvSpPr txBox="1"/>
          <p:nvPr/>
        </p:nvSpPr>
        <p:spPr>
          <a:xfrm>
            <a:off x="4072972" y="2312984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More stable tunes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D239FA-F1BF-4E87-B1C6-C36839B540AD}"/>
              </a:ext>
            </a:extLst>
          </p:cNvPr>
          <p:cNvSpPr txBox="1"/>
          <p:nvPr/>
        </p:nvSpPr>
        <p:spPr>
          <a:xfrm>
            <a:off x="3892834" y="4021220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More stable chromaticity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C7822-9EB0-D943-B76D-19ACB3A0F22F}"/>
              </a:ext>
            </a:extLst>
          </p:cNvPr>
          <p:cNvSpPr txBox="1"/>
          <p:nvPr/>
        </p:nvSpPr>
        <p:spPr>
          <a:xfrm>
            <a:off x="7454114" y="1067943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from C. Liu</a:t>
            </a:r>
          </a:p>
        </p:txBody>
      </p:sp>
    </p:spTree>
    <p:extLst>
      <p:ext uri="{BB962C8B-B14F-4D97-AF65-F5344CB8AC3E}">
        <p14:creationId xmlns:p14="http://schemas.microsoft.com/office/powerpoint/2010/main" val="12684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4AEB-9AC4-7042-9149-85E2F222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86" y="228600"/>
            <a:ext cx="8470114" cy="414338"/>
          </a:xfrm>
        </p:spPr>
        <p:txBody>
          <a:bodyPr/>
          <a:lstStyle/>
          <a:p>
            <a:pPr algn="l"/>
            <a:r>
              <a:rPr lang="en-US" dirty="0"/>
              <a:t>Effect of new magnetic cycle (“wiggles”), </a:t>
            </a:r>
            <a:r>
              <a:rPr lang="en-US" sz="1800" b="0" i="1" dirty="0"/>
              <a:t>E</a:t>
            </a:r>
            <a:r>
              <a:rPr lang="en-US" sz="1800" b="0" i="1" baseline="-25000" dirty="0"/>
              <a:t>b</a:t>
            </a:r>
            <a:r>
              <a:rPr lang="en-US" sz="1800" b="0" dirty="0"/>
              <a:t> = 7.3 GeV/nucleon</a:t>
            </a:r>
            <a:endParaRPr lang="en-US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56364-CDEB-4042-B513-0E13B0DC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12900-501D-2E44-AC86-6C9C0E97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24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elog.pbn.bnl.gov:8080/api/attachment/image/static/FY2019_07_5d2c92c30010600f_Mon_Jul_15_10:50:43_2019.5105.gif">
            <a:extLst>
              <a:ext uri="{FF2B5EF4-FFF2-40B4-BE49-F238E27FC236}">
                <a16:creationId xmlns:a16="http://schemas.microsoft.com/office/drawing/2014/main" id="{0B7009AC-12A1-B242-AC4A-39DA4EB6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" y="926812"/>
            <a:ext cx="3893582" cy="34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og.pbn.bnl.gov:8080/api/attachment/image/static/FY2019_07_5d2c92c800106010_Mon_Jul_15_10:50:47_2019.5105.gif">
            <a:extLst>
              <a:ext uri="{FF2B5EF4-FFF2-40B4-BE49-F238E27FC236}">
                <a16:creationId xmlns:a16="http://schemas.microsoft.com/office/drawing/2014/main" id="{33B08326-54D2-024D-9B40-0C9604DF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73" y="949390"/>
            <a:ext cx="3801921" cy="33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4E0DE-CEF9-B148-AC8A-678E2306885D}"/>
              </a:ext>
            </a:extLst>
          </p:cNvPr>
          <p:cNvSpPr txBox="1"/>
          <p:nvPr/>
        </p:nvSpPr>
        <p:spPr>
          <a:xfrm>
            <a:off x="292886" y="642938"/>
            <a:ext cx="39743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Run-14, without “wiggles”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tunes &lt;0.1, 28 MHz RF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http://elog.pbn.bnl.gov:8080/api/attachment/image/static/FY2019_07_5d2c957b00106036_Mon_Jul_15_11:02:19_2019.5105.gif">
            <a:extLst>
              <a:ext uri="{FF2B5EF4-FFF2-40B4-BE49-F238E27FC236}">
                <a16:creationId xmlns:a16="http://schemas.microsoft.com/office/drawing/2014/main" id="{5AC7C7D1-44C3-3E40-A923-77602FD5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08" y="3719691"/>
            <a:ext cx="3806887" cy="35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log.pbn.bnl.gov:8080/api/attachment/image/static/FY2019_07_5d2c957800106035_Mon_Jul_15_11:02:16_2019.5105.gif">
            <a:extLst>
              <a:ext uri="{FF2B5EF4-FFF2-40B4-BE49-F238E27FC236}">
                <a16:creationId xmlns:a16="http://schemas.microsoft.com/office/drawing/2014/main" id="{FEEA6E06-AE18-594C-9478-15C3236F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8" y="3736623"/>
            <a:ext cx="3878244" cy="35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D80363-E1D7-9D40-AE49-EF44823B314C}"/>
              </a:ext>
            </a:extLst>
          </p:cNvPr>
          <p:cNvSpPr txBox="1"/>
          <p:nvPr/>
        </p:nvSpPr>
        <p:spPr>
          <a:xfrm>
            <a:off x="4560086" y="634425"/>
            <a:ext cx="39743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Run-19, with “wiggles”</a:t>
            </a: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400" dirty="0">
                <a:solidFill>
                  <a:schemeClr val="accent2"/>
                </a:solidFill>
              </a:rPr>
              <a:t>tunes &lt;0.1, 28 MHz RF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450B-4090-F54A-A85F-4F43B7A6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Cooling test at 4.59 GeV/nucleon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E3A34-E514-924B-B82C-F9FC523D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BB578-22AD-DB4D-B30B-31CC6F09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25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45A3966-9C01-F449-AAB4-7058E130C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7" y="685800"/>
            <a:ext cx="5553777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3AB7EC-77E9-F14C-B1E4-580402B35145}"/>
              </a:ext>
            </a:extLst>
          </p:cNvPr>
          <p:cNvSpPr txBox="1"/>
          <p:nvPr/>
        </p:nvSpPr>
        <p:spPr>
          <a:xfrm>
            <a:off x="5962150" y="1295400"/>
            <a:ext cx="31500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first  test at 9.2GeV with cooling</a:t>
            </a:r>
            <a:br>
              <a:rPr lang="en-US" sz="1600" dirty="0"/>
            </a:br>
            <a:r>
              <a:rPr lang="en-US" sz="1600" dirty="0"/>
              <a:t>(not optimized yet, just a test),</a:t>
            </a:r>
          </a:p>
          <a:p>
            <a:r>
              <a:rPr lang="en-US" sz="1600" dirty="0"/>
              <a:t>we saw 10Hz average rate in </a:t>
            </a:r>
            <a:br>
              <a:rPr lang="en-US" sz="1600" dirty="0"/>
            </a:br>
            <a:r>
              <a:rPr lang="en-US" sz="1600" dirty="0"/>
              <a:t>cooled store. Also 20min into the</a:t>
            </a:r>
            <a:br>
              <a:rPr lang="en-US" sz="1600" dirty="0"/>
            </a:br>
            <a:r>
              <a:rPr lang="en-US" sz="1600" dirty="0"/>
              <a:t>store rate became constant </a:t>
            </a:r>
            <a:br>
              <a:rPr lang="en-US" sz="1600" dirty="0"/>
            </a:br>
            <a:r>
              <a:rPr lang="en-US" sz="1600" dirty="0"/>
              <a:t>at 8Hz which allows to have </a:t>
            </a:r>
            <a:br>
              <a:rPr lang="en-US" sz="1600" dirty="0"/>
            </a:br>
            <a:r>
              <a:rPr lang="en-US" sz="1600" dirty="0"/>
              <a:t>longer stores with cooling and</a:t>
            </a:r>
            <a:br>
              <a:rPr lang="en-US" sz="1600" dirty="0"/>
            </a:br>
            <a:r>
              <a:rPr lang="en-US" sz="1600" dirty="0"/>
              <a:t> safe time spent on refills.</a:t>
            </a:r>
          </a:p>
          <a:p>
            <a:r>
              <a:rPr lang="en-US" sz="1600" dirty="0"/>
              <a:t> 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948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" y="646210"/>
            <a:ext cx="7886700" cy="56840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96839"/>
            <a:ext cx="8915400" cy="4746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BES-II 2019/2020</a:t>
            </a:r>
            <a:r>
              <a:rPr lang="en-US" sz="2800" b="0" dirty="0">
                <a:solidFill>
                  <a:schemeClr val="tx2"/>
                </a:solidFill>
              </a:rPr>
              <a:t>                BES-I and BES-II luminosities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12108" y="1143000"/>
            <a:ext cx="2051627" cy="4229100"/>
            <a:chOff x="2212108" y="1143000"/>
            <a:chExt cx="2051627" cy="4229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12108" y="1143000"/>
              <a:ext cx="2051627" cy="42291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212365" y="1199575"/>
              <a:ext cx="20495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4x increase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br>
                <a:rPr lang="en-US" sz="1800" b="0" dirty="0">
                  <a:latin typeface="Helvetica"/>
                  <a:cs typeface="Helvetica"/>
                </a:rPr>
              </a:br>
              <a:r>
                <a:rPr lang="en-US" sz="1800" b="0" dirty="0">
                  <a:latin typeface="Helvetica"/>
                  <a:cs typeface="Helvetica"/>
                </a:rPr>
                <a:t>with e-cooling </a:t>
              </a:r>
              <a:br>
                <a:rPr lang="en-US" sz="1800" b="0" dirty="0">
                  <a:latin typeface="Helvetica"/>
                  <a:cs typeface="Helvetica"/>
                </a:rPr>
              </a:br>
              <a:endParaRPr lang="en-US" sz="1800" b="0" dirty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4835" y="1143000"/>
            <a:ext cx="2571175" cy="4229100"/>
            <a:chOff x="5519702" y="1143000"/>
            <a:chExt cx="2352305" cy="42291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519702" y="1143000"/>
              <a:ext cx="2352305" cy="4229100"/>
            </a:xfrm>
            <a:prstGeom prst="rect">
              <a:avLst/>
            </a:prstGeom>
            <a:solidFill>
              <a:schemeClr val="accent1">
                <a:lumMod val="90000"/>
                <a:alpha val="2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687686" y="1257300"/>
              <a:ext cx="20495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3x increase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br>
                <a:rPr lang="en-US" sz="1800" b="0" dirty="0">
                  <a:latin typeface="Helvetica"/>
                  <a:cs typeface="Helvetica"/>
                </a:rPr>
              </a:br>
              <a:r>
                <a:rPr lang="en-US" sz="1800" b="0" dirty="0">
                  <a:latin typeface="Helvetica"/>
                  <a:cs typeface="Helvetica"/>
                </a:rPr>
                <a:t>without e-cooling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0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3886200"/>
            <a:ext cx="8677275" cy="2743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General strategy to maximize integrated luminosity: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Cooling     at the 3(2) lowest   energies (4x 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no cooling at the 2(3) highest energies (3x 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chemeClr val="accent2"/>
                </a:solidFill>
              </a:rPr>
              <a:t>=&gt; demonstrated at √s</a:t>
            </a:r>
            <a:r>
              <a:rPr lang="en-US" baseline="-25000" dirty="0">
                <a:solidFill>
                  <a:schemeClr val="accent2"/>
                </a:solidFill>
              </a:rPr>
              <a:t>NN</a:t>
            </a:r>
            <a:r>
              <a:rPr lang="en-US" dirty="0">
                <a:solidFill>
                  <a:schemeClr val="accent2"/>
                </a:solidFill>
              </a:rPr>
              <a:t> = 19.6 GeV in Run-16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Increase cryo-time from 22 to 28 weeks/year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Start BES-II at highest energies (machine ready w/o cooling)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Interleave cooling commissioning with physics operation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Finish BES-II at lowest energies (largest 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/>
              <a:t> and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41433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LEReC Physics integration</a:t>
            </a:r>
            <a:r>
              <a:rPr lang="en-US" dirty="0"/>
              <a:t> </a:t>
            </a:r>
            <a:r>
              <a:rPr lang="en-US" sz="2800" b="0" dirty="0">
                <a:solidFill>
                  <a:schemeClr val="tx2"/>
                </a:solidFill>
              </a:rPr>
              <a:t>           BES-II required events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685800"/>
            <a:ext cx="7350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RHIC Beam Energy Scan II (BES-II) </a:t>
            </a:r>
            <a:b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for search of critical point in QCD phase diagram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828801"/>
          <a:ext cx="8686799" cy="1551472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center-of-mass energy √s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BES-I, 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3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D21D-4863-4745-8F36-9EACFDD3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Beam Energy Scan II (BES-II)                           </a:t>
            </a:r>
            <a:r>
              <a:rPr lang="en-US" b="0" dirty="0">
                <a:solidFill>
                  <a:srgbClr val="FF0000"/>
                </a:solidFill>
              </a:rPr>
              <a:t>Score board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2992C-43B4-EA4E-A1DE-45211190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D299-A68D-7D4B-806D-4854F9FF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E9394-4A78-0343-8A2A-7D3A6B19F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8" y="1295400"/>
            <a:ext cx="7096892" cy="406943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9DD0FEA-4DC5-3F43-8A13-52F7558D0E33}"/>
              </a:ext>
            </a:extLst>
          </p:cNvPr>
          <p:cNvGrpSpPr/>
          <p:nvPr/>
        </p:nvGrpSpPr>
        <p:grpSpPr>
          <a:xfrm>
            <a:off x="712177" y="5027923"/>
            <a:ext cx="7959785" cy="307777"/>
            <a:chOff x="712177" y="5027923"/>
            <a:chExt cx="7959785" cy="3077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A00A9F-D7EF-7546-8802-7F69199172D9}"/>
                </a:ext>
              </a:extLst>
            </p:cNvPr>
            <p:cNvCxnSpPr/>
            <p:nvPr/>
          </p:nvCxnSpPr>
          <p:spPr bwMode="auto">
            <a:xfrm>
              <a:off x="712177" y="5161084"/>
              <a:ext cx="6400800" cy="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12D9FA-9BD2-9944-BD01-9D2BC6E90CF1}"/>
                </a:ext>
              </a:extLst>
            </p:cNvPr>
            <p:cNvSpPr txBox="1"/>
            <p:nvPr/>
          </p:nvSpPr>
          <p:spPr>
            <a:xfrm>
              <a:off x="7353972" y="5027923"/>
              <a:ext cx="1317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6600"/>
                  </a:solidFill>
                </a:rPr>
                <a:t> 300M Run-18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4EDFC1-2110-F645-83F3-0AF0A7F419AE}"/>
              </a:ext>
            </a:extLst>
          </p:cNvPr>
          <p:cNvSpPr txBox="1"/>
          <p:nvPr/>
        </p:nvSpPr>
        <p:spPr>
          <a:xfrm>
            <a:off x="5619000" y="1575277"/>
            <a:ext cx="106471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  Full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</a:t>
            </a:r>
          </a:p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80M</a:t>
            </a:r>
          </a:p>
        </p:txBody>
      </p:sp>
    </p:spTree>
    <p:extLst>
      <p:ext uri="{BB962C8B-B14F-4D97-AF65-F5344CB8AC3E}">
        <p14:creationId xmlns:p14="http://schemas.microsoft.com/office/powerpoint/2010/main" val="9708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DDD2-FDF2-7444-90FB-4D66A6A3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Run-19 modes – 11 total, most flexible operation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BA41-C7C7-BA47-87CC-96F9B19B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b="1" dirty="0">
                <a:solidFill>
                  <a:schemeClr val="accent2"/>
                </a:solidFill>
              </a:rPr>
              <a:t>Beam Energy Scan II (BES-II)</a:t>
            </a:r>
            <a:br>
              <a:rPr lang="en-US" sz="2400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Mode 1A: LEReC cooling commissioning with </a:t>
            </a:r>
            <a:r>
              <a:rPr lang="en-US" sz="1800" baseline="30000" dirty="0">
                <a:solidFill>
                  <a:srgbClr val="FF0000"/>
                </a:solidFill>
              </a:rPr>
              <a:t>197</a:t>
            </a:r>
            <a:r>
              <a:rPr lang="en-US" sz="1800" dirty="0">
                <a:solidFill>
                  <a:srgbClr val="FF0000"/>
                </a:solidFill>
              </a:rPr>
              <a:t>Au</a:t>
            </a:r>
            <a:r>
              <a:rPr lang="en-US" sz="1800" baseline="30000" dirty="0">
                <a:solidFill>
                  <a:srgbClr val="FF0000"/>
                </a:solidFill>
              </a:rPr>
              <a:t>79+</a:t>
            </a:r>
            <a:r>
              <a:rPr lang="en-US" sz="1800" dirty="0">
                <a:solidFill>
                  <a:srgbClr val="FF0000"/>
                </a:solidFill>
              </a:rPr>
              <a:t> at 3.85 GeV/nucleon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Mode 1B: </a:t>
            </a:r>
            <a:r>
              <a:rPr lang="en-US" sz="1800" baseline="30000" dirty="0">
                <a:solidFill>
                  <a:srgbClr val="FF0000"/>
                </a:solidFill>
              </a:rPr>
              <a:t>197</a:t>
            </a:r>
            <a:r>
              <a:rPr lang="en-US" sz="1800" dirty="0">
                <a:solidFill>
                  <a:srgbClr val="FF0000"/>
                </a:solidFill>
              </a:rPr>
              <a:t>Au</a:t>
            </a:r>
            <a:r>
              <a:rPr lang="en-US" sz="1800" baseline="30000" dirty="0">
                <a:solidFill>
                  <a:srgbClr val="FF0000"/>
                </a:solidFill>
              </a:rPr>
              <a:t>79+</a:t>
            </a:r>
            <a:r>
              <a:rPr lang="en-US" sz="1800" dirty="0">
                <a:solidFill>
                  <a:srgbClr val="FF0000"/>
                </a:solidFill>
              </a:rPr>
              <a:t> on </a:t>
            </a:r>
            <a:r>
              <a:rPr lang="en-US" sz="1800" baseline="30000" dirty="0">
                <a:solidFill>
                  <a:srgbClr val="FF0000"/>
                </a:solidFill>
              </a:rPr>
              <a:t>197</a:t>
            </a:r>
            <a:r>
              <a:rPr lang="en-US" sz="1800" dirty="0">
                <a:solidFill>
                  <a:srgbClr val="FF0000"/>
                </a:solidFill>
              </a:rPr>
              <a:t>Au</a:t>
            </a:r>
            <a:r>
              <a:rPr lang="en-US" sz="1800" baseline="30000" dirty="0">
                <a:solidFill>
                  <a:srgbClr val="FF0000"/>
                </a:solidFill>
              </a:rPr>
              <a:t>79+</a:t>
            </a:r>
            <a:r>
              <a:rPr lang="en-US" sz="1800" dirty="0">
                <a:solidFill>
                  <a:srgbClr val="FF0000"/>
                </a:solidFill>
              </a:rPr>
              <a:t> at 9.8 GeV/nucleon particle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Mode 1C: </a:t>
            </a:r>
            <a:r>
              <a:rPr lang="en-US" sz="1800" baseline="30000" dirty="0">
                <a:solidFill>
                  <a:srgbClr val="FF0000"/>
                </a:solidFill>
              </a:rPr>
              <a:t>197</a:t>
            </a:r>
            <a:r>
              <a:rPr lang="en-US" sz="1800" dirty="0">
                <a:solidFill>
                  <a:srgbClr val="FF0000"/>
                </a:solidFill>
              </a:rPr>
              <a:t>Au</a:t>
            </a:r>
            <a:r>
              <a:rPr lang="en-US" sz="1800" baseline="30000" dirty="0">
                <a:solidFill>
                  <a:srgbClr val="FF0000"/>
                </a:solidFill>
              </a:rPr>
              <a:t>79+</a:t>
            </a:r>
            <a:r>
              <a:rPr lang="en-US" sz="1800" dirty="0">
                <a:solidFill>
                  <a:srgbClr val="FF0000"/>
                </a:solidFill>
              </a:rPr>
              <a:t> on </a:t>
            </a:r>
            <a:r>
              <a:rPr lang="en-US" sz="1800" baseline="30000" dirty="0">
                <a:solidFill>
                  <a:srgbClr val="FF0000"/>
                </a:solidFill>
              </a:rPr>
              <a:t>197</a:t>
            </a:r>
            <a:r>
              <a:rPr lang="en-US" sz="1800" dirty="0">
                <a:solidFill>
                  <a:srgbClr val="FF0000"/>
                </a:solidFill>
              </a:rPr>
              <a:t>Au</a:t>
            </a:r>
            <a:r>
              <a:rPr lang="en-US" sz="1800" baseline="30000" dirty="0">
                <a:solidFill>
                  <a:srgbClr val="FF0000"/>
                </a:solidFill>
              </a:rPr>
              <a:t>79+</a:t>
            </a:r>
            <a:r>
              <a:rPr lang="en-US" sz="1800" dirty="0">
                <a:solidFill>
                  <a:srgbClr val="FF0000"/>
                </a:solidFill>
              </a:rPr>
              <a:t> at 7.3 GeV/nucleon particle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1D: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7.3 GeV/nucleon particle energy on fixed target</a:t>
            </a:r>
            <a:br>
              <a:rPr lang="en-US" sz="1800" dirty="0"/>
            </a:br>
            <a:r>
              <a:rPr lang="en-US" sz="1800" dirty="0"/>
              <a:t>   	</a:t>
            </a:r>
            <a:r>
              <a:rPr lang="en-US" sz="1800" baseline="30000" dirty="0"/>
              <a:t>197</a:t>
            </a:r>
            <a:r>
              <a:rPr lang="en-US" sz="1800" dirty="0"/>
              <a:t>Au foil inside STAR (3.93 GeV/nucleon COM energy)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1E: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on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3.85 GeV/nucleon particle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1F: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3.85 GeV/nucleon particle energy on fixed target 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aseline="30000" dirty="0"/>
              <a:t>197</a:t>
            </a:r>
            <a:r>
              <a:rPr lang="en-US" sz="1800" dirty="0"/>
              <a:t>Au foil inside STAR (3.22 GeV/nucleon COM energy)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1G: LEReC cooling commissioning with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4.59 GeV/nucleon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1H: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4.59 GeV/nucleon particle energy on fixed target 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aseline="30000" dirty="0"/>
              <a:t>197</a:t>
            </a:r>
            <a:r>
              <a:rPr lang="en-US" sz="1800" dirty="0"/>
              <a:t>Au foil inside STAR (3.00 GeV/nucleon COM energy)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1I: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on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4.59 GeV/nucleon particle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1J: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31.2 GeV/nucleon particle energy on fixed target 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aseline="30000" dirty="0"/>
              <a:t>197</a:t>
            </a:r>
            <a:r>
              <a:rPr lang="en-US" sz="1800" dirty="0"/>
              <a:t>Au foil inside STAR (7.74 GeV/nucleon COM energy)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Mode 1K: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on </a:t>
            </a:r>
            <a:r>
              <a:rPr lang="en-US" sz="1800" baseline="30000" dirty="0"/>
              <a:t>197</a:t>
            </a:r>
            <a:r>
              <a:rPr lang="en-US" sz="1800" dirty="0"/>
              <a:t>Au</a:t>
            </a:r>
            <a:r>
              <a:rPr lang="en-US" sz="1800" baseline="30000" dirty="0"/>
              <a:t>79+</a:t>
            </a:r>
            <a:r>
              <a:rPr lang="en-US" sz="1800" dirty="0"/>
              <a:t> at 100 GeV/nucleon particle energy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ED051-5B99-4049-9F6A-962A2CBE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D4B2-5778-2E4F-891A-0819C0CD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6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AD3B5-F62D-4447-8F44-B87A50307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" y="747958"/>
            <a:ext cx="9144000" cy="375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14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Operational efficiency           </a:t>
            </a:r>
            <a:r>
              <a:rPr lang="en-US" sz="2800" b="0" dirty="0">
                <a:solidFill>
                  <a:schemeClr val="tx1"/>
                </a:solidFill>
              </a:rPr>
              <a:t>availability reported to DOE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09" y="4378404"/>
            <a:ext cx="6602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chemeClr val="tx2"/>
                </a:solidFill>
                <a:latin typeface="Helvetica"/>
                <a:cs typeface="Helvetica"/>
              </a:rPr>
              <a:t>Availability = beam time / scheduled beam time</a:t>
            </a:r>
            <a:br>
              <a:rPr lang="en-US" b="0" dirty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1800" b="0" dirty="0">
                <a:solidFill>
                  <a:schemeClr val="tx2"/>
                </a:solidFill>
                <a:latin typeface="Helvetica"/>
                <a:cs typeface="Helvetica"/>
              </a:rPr>
              <a:t>	           </a:t>
            </a:r>
            <a:r>
              <a:rPr lang="en-US" sz="1600" b="0" dirty="0">
                <a:solidFill>
                  <a:schemeClr val="tx2"/>
                </a:solidFill>
                <a:latin typeface="Helvetica"/>
                <a:cs typeface="Helvetica"/>
              </a:rPr>
              <a:t> (denominator excludes scheduled maintenance)</a:t>
            </a:r>
            <a:endParaRPr lang="en-US" sz="2000" b="0" dirty="0">
              <a:solidFill>
                <a:schemeClr val="tx2"/>
              </a:solidFill>
              <a:latin typeface="Helvetica"/>
              <a:cs typeface="Helvetica"/>
            </a:endParaRPr>
          </a:p>
          <a:p>
            <a:pPr algn="l"/>
            <a:r>
              <a:rPr lang="en-US" b="0" dirty="0">
                <a:solidFill>
                  <a:schemeClr val="tx2"/>
                </a:solidFill>
                <a:latin typeface="Helvetica"/>
                <a:cs typeface="Helvetica"/>
              </a:rPr>
              <a:t>Availability goal: 80%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97541" y="5051480"/>
            <a:ext cx="3657600" cy="181588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Typical times: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50K to 4K cool-down : 0.5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Initial set-up	  : 1-2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Changing species	  : 0.5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Beam studies (APEX): 16h / 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Maintenance	   : 14h / 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Warm-up		   : 0.5 weeks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6172200"/>
            <a:ext cx="5213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=&gt; M</a:t>
            </a:r>
            <a:r>
              <a:rPr lang="en-US" sz="2000" b="0" dirty="0">
                <a:solidFill>
                  <a:srgbClr val="FF0000"/>
                </a:solidFill>
                <a:latin typeface="Helvetica"/>
                <a:cs typeface="Helvetica"/>
              </a:rPr>
              <a:t>et availability goal now 8 years in a row</a:t>
            </a:r>
            <a:br>
              <a:rPr lang="en-US" sz="2000" b="0" dirty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FF0000"/>
                </a:solidFill>
                <a:latin typeface="Helvetica"/>
                <a:cs typeface="Helvetica"/>
              </a:rPr>
              <a:t>      (expectation </a:t>
            </a:r>
            <a:r>
              <a:rPr lang="en-US" sz="1600" dirty="0">
                <a:solidFill>
                  <a:srgbClr val="FF0000"/>
                </a:solidFill>
                <a:latin typeface="Helvetica"/>
                <a:cs typeface="Helvetica"/>
              </a:rPr>
              <a:t>will be raised next year</a:t>
            </a:r>
            <a:r>
              <a:rPr lang="en-US" sz="1600" b="0" dirty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  <a:endParaRPr lang="en-US" sz="2000" b="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03643" y="1582947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8423694" y="1177506"/>
            <a:ext cx="559895" cy="533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0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613CA3-43AA-1A48-9B47-3FA8C38A4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20914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6E43A5-B3E1-FF42-9E8A-10D9D3BE5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421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0" y="96839"/>
            <a:ext cx="8938079" cy="458616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Operational efficiency                                             </a:t>
            </a:r>
            <a:r>
              <a:rPr lang="en-US" sz="2800" b="0" dirty="0">
                <a:solidFill>
                  <a:schemeClr val="tx1"/>
                </a:solidFill>
              </a:rPr>
              <a:t>setup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20" y="6145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energy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energy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6172200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runs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0500" y="64886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1600200"/>
            <a:ext cx="90297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1620" y="908344"/>
            <a:ext cx="8916223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>
                <a:latin typeface="Arial"/>
                <a:cs typeface="Arial"/>
              </a:rPr>
              <a:t>Setup time:</a:t>
            </a:r>
            <a:br>
              <a:rPr lang="en-US" sz="2000" b="0" dirty="0">
                <a:latin typeface="Arial"/>
                <a:cs typeface="Arial"/>
              </a:rPr>
            </a:br>
            <a:r>
              <a:rPr lang="en-US" sz="2000" b="0" dirty="0">
                <a:latin typeface="Arial"/>
                <a:cs typeface="Arial"/>
              </a:rPr>
              <a:t>- for 1</a:t>
            </a:r>
            <a:r>
              <a:rPr lang="en-US" sz="2000" b="0" baseline="30000" dirty="0">
                <a:latin typeface="Arial"/>
                <a:cs typeface="Arial"/>
              </a:rPr>
              <a:t>st</a:t>
            </a:r>
            <a:r>
              <a:rPr lang="en-US" sz="2000" b="0" dirty="0">
                <a:latin typeface="Arial"/>
                <a:cs typeface="Arial"/>
              </a:rPr>
              <a:t> species in run: from both rings cold to 1</a:t>
            </a:r>
            <a:r>
              <a:rPr lang="en-US" sz="2000" b="0" baseline="30000" dirty="0">
                <a:latin typeface="Arial"/>
                <a:cs typeface="Arial"/>
              </a:rPr>
              <a:t>st</a:t>
            </a:r>
            <a:r>
              <a:rPr lang="en-US" sz="2000" b="0" dirty="0">
                <a:latin typeface="Arial"/>
                <a:cs typeface="Arial"/>
              </a:rPr>
              <a:t> physics store                        </a:t>
            </a:r>
            <a:br>
              <a:rPr lang="en-US" sz="2000" b="0" dirty="0">
                <a:latin typeface="Arial"/>
                <a:cs typeface="Arial"/>
              </a:rPr>
            </a:br>
            <a:r>
              <a:rPr lang="en-US" sz="2000" b="0" dirty="0">
                <a:latin typeface="Arial"/>
                <a:cs typeface="Arial"/>
              </a:rPr>
              <a:t>- for following species: from beginning of setup to 1</a:t>
            </a:r>
            <a:r>
              <a:rPr lang="en-US" sz="2000" b="0" baseline="30000" dirty="0">
                <a:latin typeface="Arial"/>
                <a:cs typeface="Arial"/>
              </a:rPr>
              <a:t>st</a:t>
            </a:r>
            <a:r>
              <a:rPr lang="en-US" sz="2000" b="0" dirty="0">
                <a:latin typeface="Arial"/>
                <a:cs typeface="Arial"/>
              </a:rPr>
              <a:t> physics store</a:t>
            </a:r>
            <a:br>
              <a:rPr lang="en-US" sz="2000" b="0" dirty="0">
                <a:latin typeface="Arial"/>
                <a:cs typeface="Arial"/>
              </a:rPr>
            </a:br>
            <a:endParaRPr lang="en-US" sz="2000" b="0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600" y="3429000"/>
            <a:ext cx="2710975" cy="604388"/>
            <a:chOff x="5662398" y="2923097"/>
            <a:chExt cx="2710975" cy="604388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5662398" y="2923097"/>
              <a:ext cx="0" cy="4953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8373373" y="3032185"/>
              <a:ext cx="0" cy="4953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6282404" y="2064572"/>
            <a:ext cx="2965019" cy="3719456"/>
            <a:chOff x="6091078" y="2266890"/>
            <a:chExt cx="2965019" cy="371945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70594" y="2590800"/>
              <a:ext cx="475471" cy="209550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2266890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6600"/>
                  </a:solidFill>
                  <a:latin typeface="Helvetica"/>
                  <a:cs typeface="Helvetica"/>
                </a:rPr>
                <a:t>Run-19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6093657" y="5275302"/>
              <a:ext cx="25252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rgbClr val="000000"/>
                  </a:solidFill>
                  <a:latin typeface="Helvetica"/>
                  <a:cs typeface="Helvetica"/>
                </a:rPr>
                <a:t>7 days </a:t>
              </a:r>
              <a:r>
                <a:rPr lang="en-US" sz="1800" dirty="0">
                  <a:solidFill>
                    <a:srgbClr val="000000"/>
                  </a:solidFill>
                  <a:latin typeface="Helvetica"/>
                  <a:cs typeface="Helvetica"/>
                </a:rPr>
                <a:t>Au+Au 9.8 GeV</a:t>
              </a:r>
              <a:endParaRPr lang="en-US" sz="1800" b="0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8458200" y="4800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 bwMode="auto">
            <a:xfrm>
              <a:off x="6091078" y="5617014"/>
              <a:ext cx="28073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>
                  <a:solidFill>
                    <a:srgbClr val="000000"/>
                  </a:solidFill>
                  <a:latin typeface="Helvetica"/>
                  <a:cs typeface="Helvetica"/>
                </a:rPr>
                <a:t>1 day for Au+Au 7.3 GeV 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8641704" y="4800600"/>
              <a:ext cx="8926" cy="8137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942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3E386-77EC-E343-A2B6-C4F36222B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657"/>
            <a:ext cx="9144000" cy="3209143"/>
          </a:xfrm>
          <a:prstGeom prst="rect">
            <a:avLst/>
          </a:prstGeom>
        </p:spPr>
      </p:pic>
      <p:pic>
        <p:nvPicPr>
          <p:cNvPr id="21" name="Picture 20" descr="A close up of a device&#10;&#10;Description automatically generated">
            <a:extLst>
              <a:ext uri="{FF2B5EF4-FFF2-40B4-BE49-F238E27FC236}">
                <a16:creationId xmlns:a16="http://schemas.microsoft.com/office/drawing/2014/main" id="{1485AAD0-EB0A-C641-9C57-12F10273B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204"/>
            <a:ext cx="9144000" cy="200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 Operational efficiency              </a:t>
            </a:r>
            <a:r>
              <a:rPr lang="en-US" sz="2800" b="0" dirty="0">
                <a:solidFill>
                  <a:srgbClr val="000000"/>
                </a:solidFill>
              </a:rPr>
              <a:t>store-to-store, time in store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62484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BLUE: heavy ion 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6507831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RED: polarized proton runs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-16759" y="6248400"/>
            <a:ext cx="2455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ener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gy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07831"/>
            <a:ext cx="2811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INTRANSPARENT: high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638800"/>
            <a:ext cx="6064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</a:rPr>
              <a:t>Time in store = store time / </a:t>
            </a:r>
            <a:r>
              <a:rPr lang="en-US" sz="1800" b="1">
                <a:solidFill>
                  <a:srgbClr val="FF0000"/>
                </a:solidFill>
              </a:rPr>
              <a:t>calendar time    Goal: 60%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400" dirty="0"/>
              <a:t>       </a:t>
            </a:r>
            <a:r>
              <a:rPr lang="en-US" sz="1200" dirty="0"/>
              <a:t>(denominator includes scheduled maintenance, failure, setup, beam </a:t>
            </a:r>
            <a:r>
              <a:rPr lang="en-US" sz="1200"/>
              <a:t>experiments)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12270" y="335280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7995501" y="431344"/>
            <a:ext cx="1171648" cy="5119777"/>
            <a:chOff x="8237386" y="493275"/>
            <a:chExt cx="948951" cy="407336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666986" y="762000"/>
              <a:ext cx="324613" cy="3804641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7386" y="493275"/>
              <a:ext cx="948951" cy="31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6600"/>
                  </a:solidFill>
                  <a:latin typeface="Helvetica"/>
                  <a:cs typeface="Helvetica"/>
                </a:rPr>
                <a:t>Run-19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45F5203-D618-DB45-AAA2-C2D37D3F4AB8}"/>
              </a:ext>
            </a:extLst>
          </p:cNvPr>
          <p:cNvSpPr txBox="1"/>
          <p:nvPr/>
        </p:nvSpPr>
        <p:spPr>
          <a:xfrm>
            <a:off x="6858000" y="5715000"/>
            <a:ext cx="21242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Au+Au below goal </a:t>
            </a:r>
            <a:br>
              <a:rPr lang="en-US" sz="1400" dirty="0"/>
            </a:br>
            <a:r>
              <a:rPr lang="en-US" sz="1400" dirty="0"/>
              <a:t>due to frequent switches</a:t>
            </a:r>
            <a:br>
              <a:rPr lang="en-US" sz="1400" dirty="0"/>
            </a:br>
            <a:r>
              <a:rPr lang="en-US" sz="1400" dirty="0"/>
              <a:t>into other modes</a:t>
            </a:r>
          </a:p>
        </p:txBody>
      </p:sp>
    </p:spTree>
    <p:extLst>
      <p:ext uri="{BB962C8B-B14F-4D97-AF65-F5344CB8AC3E}">
        <p14:creationId xmlns:p14="http://schemas.microsoft.com/office/powerpoint/2010/main" val="33817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3E386-77EC-E343-A2B6-C4F36222B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657"/>
            <a:ext cx="9144000" cy="3209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 Operational efficiency                   </a:t>
            </a:r>
            <a:r>
              <a:rPr lang="en-US" sz="2800" b="0" dirty="0">
                <a:solidFill>
                  <a:srgbClr val="000000"/>
                </a:solidFill>
              </a:rPr>
              <a:t>store-to-store time, detail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12270" y="347932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A picture containing music&#10;&#10;Description automatically generated">
            <a:extLst>
              <a:ext uri="{FF2B5EF4-FFF2-40B4-BE49-F238E27FC236}">
                <a16:creationId xmlns:a16="http://schemas.microsoft.com/office/drawing/2014/main" id="{2938735A-83C7-634D-B7E7-1498D0A42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0111"/>
            <a:ext cx="9144000" cy="2003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5252B8-6E38-A246-A0E1-68C33F851963}"/>
              </a:ext>
            </a:extLst>
          </p:cNvPr>
          <p:cNvSpPr/>
          <p:nvPr/>
        </p:nvSpPr>
        <p:spPr bwMode="auto">
          <a:xfrm>
            <a:off x="0" y="2402489"/>
            <a:ext cx="9029700" cy="7979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40553" y="1795068"/>
            <a:ext cx="1171648" cy="3756052"/>
            <a:chOff x="8273874" y="599569"/>
            <a:chExt cx="948951" cy="396707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666986" y="1842411"/>
              <a:ext cx="324613" cy="2724229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874" y="599569"/>
              <a:ext cx="948951" cy="107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Helvetica"/>
                  <a:cs typeface="Helvetica"/>
                </a:rPr>
                <a:t>BES-II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Helvetica"/>
                  <a:cs typeface="Helvetica"/>
                </a:rPr>
                <a:t>Run-19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Helvetica"/>
                  <a:cs typeface="Helvetica"/>
                </a:rPr>
                <a:t>~0.3 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03EA5-8354-FF4C-8CDE-500BCCD20373}"/>
              </a:ext>
            </a:extLst>
          </p:cNvPr>
          <p:cNvGrpSpPr/>
          <p:nvPr/>
        </p:nvGrpSpPr>
        <p:grpSpPr>
          <a:xfrm>
            <a:off x="3606591" y="1795069"/>
            <a:ext cx="1171648" cy="3756051"/>
            <a:chOff x="8354817" y="438608"/>
            <a:chExt cx="948951" cy="39670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C28CE4-FBA1-1840-BA10-EC01F1BA8D2C}"/>
                </a:ext>
              </a:extLst>
            </p:cNvPr>
            <p:cNvSpPr/>
            <p:nvPr/>
          </p:nvSpPr>
          <p:spPr bwMode="auto">
            <a:xfrm>
              <a:off x="8642997" y="1681449"/>
              <a:ext cx="324613" cy="2724229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B1A5CB-BC7F-ED48-A404-0A13C36C48F6}"/>
                </a:ext>
              </a:extLst>
            </p:cNvPr>
            <p:cNvSpPr txBox="1"/>
            <p:nvPr/>
          </p:nvSpPr>
          <p:spPr>
            <a:xfrm>
              <a:off x="8354817" y="438608"/>
              <a:ext cx="948951" cy="107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  <a:latin typeface="Helvetica"/>
                  <a:cs typeface="Helvetica"/>
                </a:rPr>
                <a:t>BES-I</a:t>
              </a:r>
            </a:p>
            <a:p>
              <a:pPr algn="ctr"/>
              <a:r>
                <a:rPr lang="en-US" sz="2000" b="1" dirty="0">
                  <a:solidFill>
                    <a:srgbClr val="006600"/>
                  </a:solidFill>
                  <a:latin typeface="Helvetica"/>
                  <a:cs typeface="Helvetica"/>
                </a:rPr>
                <a:t>Run-10</a:t>
              </a:r>
            </a:p>
            <a:p>
              <a:pPr algn="ctr"/>
              <a:r>
                <a:rPr lang="en-US" sz="2000" b="1" dirty="0">
                  <a:solidFill>
                    <a:srgbClr val="006600"/>
                  </a:solidFill>
                  <a:latin typeface="Helvetica"/>
                  <a:cs typeface="Helvetica"/>
                </a:rPr>
                <a:t>~0.1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5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A277C-82AE-624B-B739-7DD5E80D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992"/>
            <a:ext cx="9144000" cy="6183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6838"/>
            <a:ext cx="9029700" cy="7413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/>
              <a:t> RHIC – all colliding running modes to date          </a:t>
            </a:r>
            <a:r>
              <a:rPr lang="en-US" b="0" dirty="0">
                <a:solidFill>
                  <a:srgbClr val="FF0000"/>
                </a:solidFill>
              </a:rPr>
              <a:t>2001 to 2019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33800" y="3810000"/>
            <a:ext cx="3048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33800" y="3810000"/>
            <a:ext cx="3048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882" y="3064070"/>
            <a:ext cx="3644221" cy="3717730"/>
            <a:chOff x="11882" y="3660911"/>
            <a:chExt cx="3644221" cy="3717730"/>
          </a:xfrm>
        </p:grpSpPr>
        <p:grpSp>
          <p:nvGrpSpPr>
            <p:cNvPr id="14" name="Group 13"/>
            <p:cNvGrpSpPr/>
            <p:nvPr/>
          </p:nvGrpSpPr>
          <p:grpSpPr>
            <a:xfrm>
              <a:off x="11882" y="6671274"/>
              <a:ext cx="3439446" cy="707367"/>
              <a:chOff x="11882" y="6671274"/>
              <a:chExt cx="3439446" cy="707367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11882" y="6978531"/>
                <a:ext cx="29718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b="0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nominal injection energy</a:t>
                </a:r>
              </a:p>
            </p:txBody>
          </p:sp>
          <p:cxnSp>
            <p:nvCxnSpPr>
              <p:cNvPr id="25" name="Straight Arrow Connector 24"/>
              <p:cNvCxnSpPr>
                <a:cxnSpLocks/>
              </p:cNvCxnSpPr>
              <p:nvPr/>
            </p:nvCxnSpPr>
            <p:spPr bwMode="auto">
              <a:xfrm flipV="1">
                <a:off x="2863970" y="6671274"/>
                <a:ext cx="587358" cy="55496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 bwMode="auto">
            <a:xfrm>
              <a:off x="1441227" y="3660911"/>
              <a:ext cx="17059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>
                  <a:solidFill>
                    <a:srgbClr val="000000"/>
                  </a:solidFill>
                  <a:latin typeface="Helvetica"/>
                  <a:cs typeface="Helvetica"/>
                </a:rPr>
                <a:t>2019-21</a:t>
              </a:r>
              <a:br>
                <a:rPr lang="en-US" b="0" dirty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b="0" dirty="0">
                  <a:solidFill>
                    <a:srgbClr val="000000"/>
                  </a:solidFill>
                  <a:latin typeface="Helvetica"/>
                  <a:cs typeface="Helvetica"/>
                </a:rPr>
                <a:t>BES-II with</a:t>
              </a:r>
              <a:br>
                <a:rPr lang="en-US" b="0" dirty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b="0" dirty="0">
                  <a:solidFill>
                    <a:srgbClr val="000000"/>
                  </a:solidFill>
                  <a:latin typeface="Helvetica"/>
                  <a:cs typeface="Helvetica"/>
                </a:rPr>
                <a:t>LEReC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 rot="20340000">
              <a:off x="1522503" y="4755364"/>
              <a:ext cx="2133600" cy="5334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35A5F8-BD93-E04E-B09C-9790D51C3D6E}"/>
              </a:ext>
            </a:extLst>
          </p:cNvPr>
          <p:cNvGrpSpPr/>
          <p:nvPr/>
        </p:nvGrpSpPr>
        <p:grpSpPr>
          <a:xfrm>
            <a:off x="2096336" y="2796132"/>
            <a:ext cx="1616148" cy="1394868"/>
            <a:chOff x="2096336" y="2796132"/>
            <a:chExt cx="1616148" cy="1394868"/>
          </a:xfrm>
        </p:grpSpPr>
        <p:grpSp>
          <p:nvGrpSpPr>
            <p:cNvPr id="33" name="Group 32"/>
            <p:cNvGrpSpPr/>
            <p:nvPr/>
          </p:nvGrpSpPr>
          <p:grpSpPr>
            <a:xfrm>
              <a:off x="2096336" y="2796132"/>
              <a:ext cx="1616148" cy="1394868"/>
              <a:chOff x="7515862" y="84230"/>
              <a:chExt cx="1616148" cy="1394868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7515862" y="84230"/>
                <a:ext cx="1616148" cy="73866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2019</a:t>
                </a:r>
                <a:br>
                  <a:rPr lang="en-US" b="0" dirty="0">
                    <a:solidFill>
                      <a:srgbClr val="FF0000"/>
                    </a:solidFill>
                    <a:latin typeface="Helvetica"/>
                    <a:cs typeface="Helvetica"/>
                  </a:rPr>
                </a:br>
                <a:r>
                  <a:rPr lang="en-US" sz="1800" b="1" i="1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L</a:t>
                </a:r>
                <a:r>
                  <a:rPr lang="en-US" sz="1800" b="1" baseline="-25000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avg</a:t>
                </a:r>
                <a:r>
                  <a:rPr lang="en-US" sz="1800" b="1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 4.0x 3.8x</a:t>
                </a:r>
                <a:endParaRPr lang="en-US" b="1" dirty="0">
                  <a:solidFill>
                    <a:srgbClr val="FF0000"/>
                  </a:solidFill>
                  <a:latin typeface="Helvetica"/>
                  <a:cs typeface="Helvetica"/>
                </a:endParaRPr>
              </a:p>
            </p:txBody>
          </p:sp>
          <p:cxnSp>
            <p:nvCxnSpPr>
              <p:cNvPr id="35" name="Straight Arrow Connector 34"/>
              <p:cNvCxnSpPr>
                <a:cxnSpLocks/>
              </p:cNvCxnSpPr>
              <p:nvPr/>
            </p:nvCxnSpPr>
            <p:spPr bwMode="auto">
              <a:xfrm>
                <a:off x="8323936" y="762000"/>
                <a:ext cx="0" cy="71709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A2CA7A-EA2D-5948-8D7F-5BB683C711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6600" y="3454361"/>
              <a:ext cx="0" cy="584239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839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46436552</TotalTime>
  <Words>971</Words>
  <Application>Microsoft Macintosh PowerPoint</Application>
  <PresentationFormat>Letter Paper (8.5x11 in)</PresentationFormat>
  <Paragraphs>322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Helvetica</vt:lpstr>
      <vt:lpstr>Symbol</vt:lpstr>
      <vt:lpstr>Times New Roman</vt:lpstr>
      <vt:lpstr>Uslhc</vt:lpstr>
      <vt:lpstr> Projections for BES-II  Wolfram Fischer and Chuyu Liu  </vt:lpstr>
      <vt:lpstr>Contents</vt:lpstr>
      <vt:lpstr>Beam Energy Scan II (BES-II)                           Score board</vt:lpstr>
      <vt:lpstr>Run-19 modes – 11 total, most flexible operation to date</vt:lpstr>
      <vt:lpstr>Operational efficiency           availability reported to DOE</vt:lpstr>
      <vt:lpstr> Operational efficiency                                             setup time</vt:lpstr>
      <vt:lpstr> Operational efficiency              store-to-store, time in store</vt:lpstr>
      <vt:lpstr> Operational efficiency                   store-to-store time, detail</vt:lpstr>
      <vt:lpstr> RHIC – all colliding running modes to date          2001 to 2019</vt:lpstr>
      <vt:lpstr>PowerPoint Presentation</vt:lpstr>
      <vt:lpstr>Cooled Au beams of 111x111 store, 3.85 GeV/nucleon </vt:lpstr>
      <vt:lpstr>LEReC accomplishments Run-19</vt:lpstr>
      <vt:lpstr>Effect of cooling at 4.59 GeV/nucleon              15-Jul-2019</vt:lpstr>
      <vt:lpstr>Beam Energy Scan II (BES-II)                           Score board</vt:lpstr>
      <vt:lpstr> Outlook                     Beam Energy Scan (BES)-II,                                 RHIC Run-19 to Run-21 </vt:lpstr>
      <vt:lpstr>Run-20 outline                                               MIN goals only</vt:lpstr>
      <vt:lpstr>Colliding mode projections for Run-20</vt:lpstr>
      <vt:lpstr>Run-20 – some areas for possible improvements</vt:lpstr>
      <vt:lpstr>RHIC Upgrades                                                    Overview</vt:lpstr>
      <vt:lpstr>Summary</vt:lpstr>
      <vt:lpstr>PowerPoint Presentation</vt:lpstr>
      <vt:lpstr>Challenge #4: persistent current in superconducting magnet</vt:lpstr>
      <vt:lpstr>Reduction of persistent current by demagnetization cycle</vt:lpstr>
      <vt:lpstr>Effect of new magnetic cycle (“wiggles”), Eb = 7.3 GeV/nucleon</vt:lpstr>
      <vt:lpstr>Cooling test at 4.59 GeV/nucleon</vt:lpstr>
      <vt:lpstr>BES-II 2019/2020                BES-I and BES-II luminosities</vt:lpstr>
      <vt:lpstr>LEReC Physics integration            BES-II required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Fischer, Wolfram</cp:lastModifiedBy>
  <cp:revision>4140</cp:revision>
  <cp:lastPrinted>1998-09-11T14:49:03Z</cp:lastPrinted>
  <dcterms:created xsi:type="dcterms:W3CDTF">2010-11-14T17:34:40Z</dcterms:created>
  <dcterms:modified xsi:type="dcterms:W3CDTF">2019-07-31T14:53:07Z</dcterms:modified>
</cp:coreProperties>
</file>