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notesMasterIdLst>
    <p:notesMasterId r:id="rId20"/>
  </p:notesMasterIdLst>
  <p:sldIdLst>
    <p:sldId id="256" r:id="rId2"/>
    <p:sldId id="259" r:id="rId3"/>
    <p:sldId id="289" r:id="rId4"/>
    <p:sldId id="301" r:id="rId5"/>
    <p:sldId id="303" r:id="rId6"/>
    <p:sldId id="261" r:id="rId7"/>
    <p:sldId id="307" r:id="rId8"/>
    <p:sldId id="308" r:id="rId9"/>
    <p:sldId id="283" r:id="rId10"/>
    <p:sldId id="284" r:id="rId11"/>
    <p:sldId id="274" r:id="rId12"/>
    <p:sldId id="282" r:id="rId13"/>
    <p:sldId id="306" r:id="rId14"/>
    <p:sldId id="266" r:id="rId15"/>
    <p:sldId id="309" r:id="rId16"/>
    <p:sldId id="304" r:id="rId17"/>
    <p:sldId id="258"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95"/>
    <p:restoredTop sz="94694"/>
  </p:normalViewPr>
  <p:slideViewPr>
    <p:cSldViewPr snapToGrid="0" snapToObjects="1">
      <p:cViewPr varScale="1">
        <p:scale>
          <a:sx n="96" d="100"/>
          <a:sy n="96" d="100"/>
        </p:scale>
        <p:origin x="240" y="16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292379-6C93-6447-865E-E6C5A16F67C4}" type="datetimeFigureOut">
              <a:rPr lang="en-US" smtClean="0"/>
              <a:t>7/23/19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EE9E52-26C7-774D-AD5B-1B0F4478791B}" type="slidenum">
              <a:rPr lang="en-US" smtClean="0"/>
              <a:t>‹#›</a:t>
            </a:fld>
            <a:endParaRPr lang="en-US"/>
          </a:p>
        </p:txBody>
      </p:sp>
    </p:spTree>
    <p:extLst>
      <p:ext uri="{BB962C8B-B14F-4D97-AF65-F5344CB8AC3E}">
        <p14:creationId xmlns:p14="http://schemas.microsoft.com/office/powerpoint/2010/main" val="20803038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43000" y="685800"/>
            <a:ext cx="4572000" cy="3429000"/>
          </a:xfrm>
          <a:ln/>
        </p:spPr>
      </p:sp>
      <p:sp>
        <p:nvSpPr>
          <p:cNvPr id="25603" name="Rectangle 3"/>
          <p:cNvSpPr>
            <a:spLocks noGrp="1" noChangeArrowheads="1"/>
          </p:cNvSpPr>
          <p:nvPr>
            <p:ph type="body" idx="1"/>
          </p:nvPr>
        </p:nvSpPr>
        <p:spPr>
          <a:xfrm>
            <a:off x="686421" y="4344025"/>
            <a:ext cx="5485158" cy="4114488"/>
          </a:xfrm>
          <a:noFill/>
          <a:ln/>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43000" y="685800"/>
            <a:ext cx="4572000" cy="3429000"/>
          </a:xfrm>
          <a:ln/>
        </p:spPr>
      </p:sp>
      <p:sp>
        <p:nvSpPr>
          <p:cNvPr id="25603" name="Rectangle 3"/>
          <p:cNvSpPr>
            <a:spLocks noGrp="1" noChangeArrowheads="1"/>
          </p:cNvSpPr>
          <p:nvPr>
            <p:ph type="body" idx="1"/>
          </p:nvPr>
        </p:nvSpPr>
        <p:spPr>
          <a:xfrm>
            <a:off x="686421" y="4344025"/>
            <a:ext cx="5485158" cy="4114488"/>
          </a:xfrm>
          <a:noFill/>
          <a:ln/>
        </p:spPr>
        <p:txBody>
          <a:bodyPr/>
          <a:lstStyle/>
          <a:p>
            <a:pPr eaLnBrk="1" hangingPunct="1"/>
            <a:endParaRPr lang="en-US" dirty="0"/>
          </a:p>
        </p:txBody>
      </p:sp>
    </p:spTree>
    <p:extLst>
      <p:ext uri="{BB962C8B-B14F-4D97-AF65-F5344CB8AC3E}">
        <p14:creationId xmlns:p14="http://schemas.microsoft.com/office/powerpoint/2010/main" val="1806483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43000" y="685800"/>
            <a:ext cx="4572000" cy="3429000"/>
          </a:xfrm>
          <a:ln/>
        </p:spPr>
      </p:sp>
      <p:sp>
        <p:nvSpPr>
          <p:cNvPr id="25603" name="Rectangle 3"/>
          <p:cNvSpPr>
            <a:spLocks noGrp="1" noChangeArrowheads="1"/>
          </p:cNvSpPr>
          <p:nvPr>
            <p:ph type="body" idx="1"/>
          </p:nvPr>
        </p:nvSpPr>
        <p:spPr>
          <a:xfrm>
            <a:off x="686421" y="4344025"/>
            <a:ext cx="5485158" cy="4114488"/>
          </a:xfrm>
          <a:noFill/>
          <a:ln/>
        </p:spPr>
        <p:txBody>
          <a:bodyPr/>
          <a:lstStyle/>
          <a:p>
            <a:pPr eaLnBrk="1" hangingPunct="1"/>
            <a:endParaRPr lang="en-US" dirty="0"/>
          </a:p>
        </p:txBody>
      </p:sp>
    </p:spTree>
    <p:extLst>
      <p:ext uri="{BB962C8B-B14F-4D97-AF65-F5344CB8AC3E}">
        <p14:creationId xmlns:p14="http://schemas.microsoft.com/office/powerpoint/2010/main" val="1378789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43000" y="685800"/>
            <a:ext cx="4572000" cy="3429000"/>
          </a:xfrm>
          <a:ln/>
        </p:spPr>
      </p:sp>
      <p:sp>
        <p:nvSpPr>
          <p:cNvPr id="25603" name="Rectangle 3"/>
          <p:cNvSpPr>
            <a:spLocks noGrp="1" noChangeArrowheads="1"/>
          </p:cNvSpPr>
          <p:nvPr>
            <p:ph type="body" idx="1"/>
          </p:nvPr>
        </p:nvSpPr>
        <p:spPr>
          <a:xfrm>
            <a:off x="686421" y="4344025"/>
            <a:ext cx="5485158" cy="4114488"/>
          </a:xfrm>
          <a:noFill/>
          <a:ln/>
        </p:spPr>
        <p:txBody>
          <a:bodyPr/>
          <a:lstStyle/>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43000" y="685800"/>
            <a:ext cx="4572000" cy="3429000"/>
          </a:xfrm>
          <a:ln/>
        </p:spPr>
      </p:sp>
      <p:sp>
        <p:nvSpPr>
          <p:cNvPr id="25603" name="Rectangle 3"/>
          <p:cNvSpPr>
            <a:spLocks noGrp="1" noChangeArrowheads="1"/>
          </p:cNvSpPr>
          <p:nvPr>
            <p:ph type="body" idx="1"/>
          </p:nvPr>
        </p:nvSpPr>
        <p:spPr>
          <a:xfrm>
            <a:off x="686421" y="4344025"/>
            <a:ext cx="5485158" cy="4114488"/>
          </a:xfrm>
          <a:noFill/>
          <a:ln/>
        </p:spPr>
        <p:txBody>
          <a:bodyPr/>
          <a:lstStyle/>
          <a:p>
            <a:pPr eaLnBrk="1" hangingPunct="1"/>
            <a:endParaRPr lang="en-US" dirty="0"/>
          </a:p>
        </p:txBody>
      </p:sp>
    </p:spTree>
    <p:extLst>
      <p:ext uri="{BB962C8B-B14F-4D97-AF65-F5344CB8AC3E}">
        <p14:creationId xmlns:p14="http://schemas.microsoft.com/office/powerpoint/2010/main" val="897152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43000" y="685800"/>
            <a:ext cx="4572000" cy="3429000"/>
          </a:xfrm>
          <a:ln/>
        </p:spPr>
      </p:sp>
      <p:sp>
        <p:nvSpPr>
          <p:cNvPr id="25603" name="Rectangle 3"/>
          <p:cNvSpPr>
            <a:spLocks noGrp="1" noChangeArrowheads="1"/>
          </p:cNvSpPr>
          <p:nvPr>
            <p:ph type="body" idx="1"/>
          </p:nvPr>
        </p:nvSpPr>
        <p:spPr>
          <a:xfrm>
            <a:off x="686421" y="4344025"/>
            <a:ext cx="5485158" cy="4114488"/>
          </a:xfrm>
          <a:noFill/>
          <a:ln/>
        </p:spPr>
        <p:txBody>
          <a:bodyPr/>
          <a:lstStyle/>
          <a:p>
            <a:pPr eaLnBrk="1" hangingPunct="1"/>
            <a:endParaRPr lang="en-US" dirty="0"/>
          </a:p>
        </p:txBody>
      </p:sp>
    </p:spTree>
    <p:extLst>
      <p:ext uri="{BB962C8B-B14F-4D97-AF65-F5344CB8AC3E}">
        <p14:creationId xmlns:p14="http://schemas.microsoft.com/office/powerpoint/2010/main" val="21590414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7870" y="987611"/>
            <a:ext cx="8338930" cy="2387600"/>
          </a:xfrm>
        </p:spPr>
        <p:txBody>
          <a:bodyPr anchor="b">
            <a:normAutofit/>
          </a:bodyPr>
          <a:lstStyle>
            <a:lvl1pPr algn="l">
              <a:defRPr sz="4800" b="1" i="0">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347870" y="3467286"/>
            <a:ext cx="8338930" cy="1655762"/>
          </a:xfrm>
        </p:spPr>
        <p:txBody>
          <a:bodyPr/>
          <a:lstStyle>
            <a:lvl1pPr marL="0" indent="0" algn="l">
              <a:buNone/>
              <a:defRPr sz="2400" b="0" i="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845503"/>
            <a:ext cx="8229600" cy="39206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2143125" cy="52849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65125"/>
            <a:ext cx="5972175" cy="52849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0" y="987426"/>
            <a:ext cx="4799409"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
        <p:nvSpPr>
          <p:cNvPr id="8" name="Title 1"/>
          <p:cNvSpPr>
            <a:spLocks noGrp="1"/>
          </p:cNvSpPr>
          <p:nvPr>
            <p:ph type="title"/>
          </p:nvPr>
        </p:nvSpPr>
        <p:spPr>
          <a:xfrm>
            <a:off x="347870" y="457200"/>
            <a:ext cx="3231149" cy="1600200"/>
          </a:xfrm>
        </p:spPr>
        <p:txBody>
          <a:bodyPr anchor="b"/>
          <a:lstStyle>
            <a:lvl1pPr>
              <a:defRPr sz="3200"/>
            </a:lvl1pPr>
          </a:lstStyle>
          <a:p>
            <a:r>
              <a:rPr lang="en-US"/>
              <a:t>Click to edit Master title style</a:t>
            </a:r>
            <a:endParaRPr lang="en-US" dirty="0"/>
          </a:p>
        </p:txBody>
      </p:sp>
      <p:sp>
        <p:nvSpPr>
          <p:cNvPr id="9" name="Text Placeholder 3"/>
          <p:cNvSpPr>
            <a:spLocks noGrp="1"/>
          </p:cNvSpPr>
          <p:nvPr>
            <p:ph type="body" sz="half" idx="2"/>
          </p:nvPr>
        </p:nvSpPr>
        <p:spPr>
          <a:xfrm>
            <a:off x="347870" y="2057400"/>
            <a:ext cx="32311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7930" y="1709739"/>
            <a:ext cx="834887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337930" y="4589465"/>
            <a:ext cx="8348870" cy="123486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7809" y="1825625"/>
            <a:ext cx="4114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0" y="1825625"/>
            <a:ext cx="4114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7809" y="365126"/>
            <a:ext cx="815873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7809" y="1681163"/>
            <a:ext cx="4114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57809" y="2505075"/>
            <a:ext cx="41148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2000" y="1681163"/>
            <a:ext cx="4114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2000" y="2505075"/>
            <a:ext cx="41148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870" y="457200"/>
            <a:ext cx="3231149"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0" y="987426"/>
            <a:ext cx="479940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7870" y="2057400"/>
            <a:ext cx="32311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0" y="987426"/>
            <a:ext cx="4799409"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
        <p:nvSpPr>
          <p:cNvPr id="8" name="Title 1"/>
          <p:cNvSpPr>
            <a:spLocks noGrp="1"/>
          </p:cNvSpPr>
          <p:nvPr>
            <p:ph type="title"/>
          </p:nvPr>
        </p:nvSpPr>
        <p:spPr>
          <a:xfrm>
            <a:off x="347870" y="457200"/>
            <a:ext cx="3231149" cy="1600200"/>
          </a:xfrm>
        </p:spPr>
        <p:txBody>
          <a:bodyPr anchor="b"/>
          <a:lstStyle>
            <a:lvl1pPr>
              <a:defRPr sz="3200"/>
            </a:lvl1pPr>
          </a:lstStyle>
          <a:p>
            <a:r>
              <a:rPr lang="en-US"/>
              <a:t>Click to edit Master title style</a:t>
            </a:r>
            <a:endParaRPr lang="en-US" dirty="0"/>
          </a:p>
        </p:txBody>
      </p:sp>
      <p:sp>
        <p:nvSpPr>
          <p:cNvPr id="9" name="Text Placeholder 3"/>
          <p:cNvSpPr>
            <a:spLocks noGrp="1"/>
          </p:cNvSpPr>
          <p:nvPr>
            <p:ph type="body" sz="half" idx="2"/>
          </p:nvPr>
        </p:nvSpPr>
        <p:spPr>
          <a:xfrm>
            <a:off x="347870" y="2057400"/>
            <a:ext cx="32311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809" y="365126"/>
            <a:ext cx="8328991"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57809" y="1825625"/>
            <a:ext cx="8328991" cy="392913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3543300" y="6337101"/>
            <a:ext cx="205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716D9922-87B3-6043-9531-5184EA303DC1}" type="slidenum">
              <a:rPr lang="en-US" smtClean="0"/>
              <a:pPr/>
              <a:t>‹#›</a:t>
            </a:fld>
            <a:endParaRPr lang="en-US"/>
          </a:p>
        </p:txBody>
      </p:sp>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669" r:id="rId12"/>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88" userDrawn="1">
          <p15:clr>
            <a:srgbClr val="F26B43"/>
          </p15:clr>
        </p15:guide>
        <p15:guide id="4" pos="5472" userDrawn="1">
          <p15:clr>
            <a:srgbClr val="F26B43"/>
          </p15:clr>
        </p15:guide>
        <p15:guide id="5"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870" y="987611"/>
            <a:ext cx="8565362" cy="2387600"/>
          </a:xfrm>
        </p:spPr>
        <p:txBody>
          <a:bodyPr>
            <a:normAutofit/>
          </a:bodyPr>
          <a:lstStyle/>
          <a:p>
            <a:pPr algn="ctr"/>
            <a:r>
              <a:rPr lang="en-US" sz="4400" dirty="0">
                <a:solidFill>
                  <a:srgbClr val="FF0000"/>
                </a:solidFill>
                <a:latin typeface="Times New Roman"/>
                <a:cs typeface="Times New Roman"/>
              </a:rPr>
              <a:t>Injectors Performance for Run-19 and Preparation </a:t>
            </a:r>
            <a:r>
              <a:rPr lang="en-US" sz="4400">
                <a:solidFill>
                  <a:srgbClr val="FF0000"/>
                </a:solidFill>
                <a:latin typeface="Times New Roman"/>
                <a:cs typeface="Times New Roman"/>
              </a:rPr>
              <a:t>for Run-20</a:t>
            </a:r>
            <a:endParaRPr lang="en-US" sz="4400" dirty="0">
              <a:solidFill>
                <a:srgbClr val="FF0000"/>
              </a:solidFill>
              <a:latin typeface="Times New Roman"/>
              <a:cs typeface="Times New Roman"/>
            </a:endParaRPr>
          </a:p>
        </p:txBody>
      </p:sp>
      <p:sp>
        <p:nvSpPr>
          <p:cNvPr id="3" name="Subtitle 2"/>
          <p:cNvSpPr>
            <a:spLocks noGrp="1"/>
          </p:cNvSpPr>
          <p:nvPr>
            <p:ph type="subTitle" idx="1"/>
          </p:nvPr>
        </p:nvSpPr>
        <p:spPr>
          <a:xfrm>
            <a:off x="347870" y="3467286"/>
            <a:ext cx="8338930" cy="612827"/>
          </a:xfrm>
        </p:spPr>
        <p:txBody>
          <a:bodyPr/>
          <a:lstStyle/>
          <a:p>
            <a:pPr algn="ctr"/>
            <a:r>
              <a:rPr lang="en-US" dirty="0"/>
              <a:t> </a:t>
            </a:r>
            <a:r>
              <a:rPr lang="en-US" dirty="0">
                <a:solidFill>
                  <a:srgbClr val="000090"/>
                </a:solidFill>
                <a:latin typeface="Times New Roman"/>
                <a:cs typeface="Times New Roman"/>
              </a:rPr>
              <a:t>H. Huang, C. Gardner, V. </a:t>
            </a:r>
            <a:r>
              <a:rPr lang="en-US" dirty="0" err="1">
                <a:solidFill>
                  <a:srgbClr val="000090"/>
                </a:solidFill>
                <a:latin typeface="Times New Roman"/>
                <a:cs typeface="Times New Roman"/>
              </a:rPr>
              <a:t>Schoefer</a:t>
            </a:r>
            <a:r>
              <a:rPr lang="en-US" dirty="0">
                <a:solidFill>
                  <a:srgbClr val="000090"/>
                </a:solidFill>
                <a:latin typeface="Times New Roman"/>
                <a:cs typeface="Times New Roman"/>
              </a:rPr>
              <a:t>, K. Zeno</a:t>
            </a:r>
          </a:p>
        </p:txBody>
      </p:sp>
      <p:sp>
        <p:nvSpPr>
          <p:cNvPr id="4" name="TextBox 3"/>
          <p:cNvSpPr txBox="1"/>
          <p:nvPr/>
        </p:nvSpPr>
        <p:spPr>
          <a:xfrm>
            <a:off x="347870" y="5934451"/>
            <a:ext cx="2146742" cy="646331"/>
          </a:xfrm>
          <a:prstGeom prst="rect">
            <a:avLst/>
          </a:prstGeom>
          <a:noFill/>
        </p:spPr>
        <p:txBody>
          <a:bodyPr wrap="none" rtlCol="0">
            <a:spAutoFit/>
          </a:bodyPr>
          <a:lstStyle/>
          <a:p>
            <a:r>
              <a:rPr lang="en-US" altLang="zh-CN" dirty="0"/>
              <a:t>July 31</a:t>
            </a:r>
            <a:r>
              <a:rPr lang="en-US" dirty="0"/>
              <a:t>, 2019</a:t>
            </a:r>
          </a:p>
          <a:p>
            <a:r>
              <a:rPr lang="en-US" dirty="0"/>
              <a:t>RHIC Retreat 2019</a:t>
            </a:r>
          </a:p>
        </p:txBody>
      </p:sp>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EA342A-D87D-4EE5-8ABF-0AF18E9D5934}"/>
              </a:ext>
            </a:extLst>
          </p:cNvPr>
          <p:cNvSpPr>
            <a:spLocks noGrp="1"/>
          </p:cNvSpPr>
          <p:nvPr>
            <p:ph type="title"/>
          </p:nvPr>
        </p:nvSpPr>
        <p:spPr>
          <a:xfrm>
            <a:off x="67235" y="108139"/>
            <a:ext cx="7886700" cy="591949"/>
          </a:xfrm>
        </p:spPr>
        <p:txBody>
          <a:bodyPr>
            <a:noAutofit/>
          </a:bodyPr>
          <a:lstStyle/>
          <a:p>
            <a:r>
              <a:rPr lang="en-US" sz="3200" dirty="0">
                <a:solidFill>
                  <a:srgbClr val="FF0000"/>
                </a:solidFill>
                <a:latin typeface="Times New Roman" panose="02020603050405020304" pitchFamily="18" charset="0"/>
                <a:cs typeface="Times New Roman" panose="02020603050405020304" pitchFamily="18" charset="0"/>
              </a:rPr>
              <a:t>Injector Wish List (continued)</a:t>
            </a:r>
          </a:p>
        </p:txBody>
      </p:sp>
      <p:sp>
        <p:nvSpPr>
          <p:cNvPr id="4" name="Content Placeholder 3">
            <a:extLst>
              <a:ext uri="{FF2B5EF4-FFF2-40B4-BE49-F238E27FC236}">
                <a16:creationId xmlns:a16="http://schemas.microsoft.com/office/drawing/2014/main" id="{84953AFA-D57C-4C17-85D5-39805E1753A2}"/>
              </a:ext>
            </a:extLst>
          </p:cNvPr>
          <p:cNvSpPr>
            <a:spLocks noGrp="1"/>
          </p:cNvSpPr>
          <p:nvPr>
            <p:ph idx="1"/>
          </p:nvPr>
        </p:nvSpPr>
        <p:spPr>
          <a:xfrm>
            <a:off x="67235" y="700088"/>
            <a:ext cx="9009529" cy="6157912"/>
          </a:xfrm>
          <a:solidFill>
            <a:schemeClr val="bg1"/>
          </a:solidFill>
        </p:spPr>
        <p:txBody>
          <a:bodyPr>
            <a:noAutofit/>
          </a:bodyPr>
          <a:lstStyle/>
          <a:p>
            <a:pPr marL="257175" indent="-257175">
              <a:buFont typeface="+mj-lt"/>
              <a:buAutoNum type="arabicPeriod"/>
            </a:pPr>
            <a:r>
              <a:rPr lang="en-US" sz="2200" dirty="0">
                <a:solidFill>
                  <a:srgbClr val="002060"/>
                </a:solidFill>
                <a:latin typeface="Times New Roman" panose="02020603050405020304" pitchFamily="18" charset="0"/>
                <a:cs typeface="Times New Roman" panose="02020603050405020304" pitchFamily="18" charset="0"/>
              </a:rPr>
              <a:t>The loss monitor window timing in the Booster loss monitor program does not work properly and the graphical display  is not user friendly. A graphical display similar to the  AGS counterpart would be fine. This is needed for proton operation due to heavy scraping.</a:t>
            </a:r>
          </a:p>
          <a:p>
            <a:pPr marL="257175" indent="-257175">
              <a:buFont typeface="+mj-lt"/>
              <a:buAutoNum type="arabicPeriod"/>
            </a:pPr>
            <a:r>
              <a:rPr lang="en-US" sz="2200" dirty="0">
                <a:solidFill>
                  <a:srgbClr val="002060"/>
                </a:solidFill>
                <a:latin typeface="Times New Roman" panose="02020603050405020304" pitchFamily="18" charset="0"/>
                <a:cs typeface="Times New Roman" panose="02020603050405020304" pitchFamily="18" charset="0"/>
              </a:rPr>
              <a:t> Window timing and threshold settings in the AGS loss monitor program cannot be loaded from one user into any other user (active or inactive) reliably. Also, the way window timing and thresholds are set is cumbersome and unreliable (the manager often  gets hung up and needs to be restarted).</a:t>
            </a:r>
          </a:p>
          <a:p>
            <a:pPr marL="257175" indent="-257175">
              <a:buFont typeface="+mj-lt"/>
              <a:buAutoNum type="arabicPeriod"/>
            </a:pPr>
            <a:r>
              <a:rPr lang="en-US" sz="2200" dirty="0">
                <a:solidFill>
                  <a:srgbClr val="002060"/>
                </a:solidFill>
                <a:latin typeface="Times New Roman" panose="02020603050405020304" pitchFamily="18" charset="0"/>
                <a:cs typeface="Times New Roman" panose="02020603050405020304" pitchFamily="18" charset="0"/>
              </a:rPr>
              <a:t>A practical and reliable way to look at the AGS losses with the loss monitors in high gain. </a:t>
            </a:r>
          </a:p>
          <a:p>
            <a:pPr marL="257175" indent="-257175">
              <a:buFont typeface="+mj-lt"/>
              <a:buAutoNum type="arabicPeriod"/>
            </a:pPr>
            <a:r>
              <a:rPr lang="en-US" sz="2200" dirty="0">
                <a:solidFill>
                  <a:srgbClr val="002060"/>
                </a:solidFill>
                <a:latin typeface="Times New Roman" panose="02020603050405020304" pitchFamily="18" charset="0"/>
                <a:cs typeface="Times New Roman" panose="02020603050405020304" pitchFamily="18" charset="0"/>
              </a:rPr>
              <a:t>A fast Booster wall current monitor signal available in MCR through the mux.</a:t>
            </a:r>
          </a:p>
          <a:p>
            <a:pPr marL="257175" indent="-257175">
              <a:buFont typeface="+mj-lt"/>
              <a:buAutoNum type="arabicPeriod"/>
            </a:pPr>
            <a:r>
              <a:rPr lang="en-US" sz="2200" dirty="0">
                <a:solidFill>
                  <a:srgbClr val="002060"/>
                </a:solidFill>
                <a:latin typeface="Times New Roman" panose="02020603050405020304" pitchFamily="18" charset="0"/>
                <a:cs typeface="Times New Roman" panose="02020603050405020304" pitchFamily="18" charset="0"/>
              </a:rPr>
              <a:t>More ‘fast’ scopes and/or more ‘fast’ signals available on the ‘slow’ scopes. For example, have versions of the AGS and Booster wall current monitors, the kickers (F3, A5. and G10), and the HEBT </a:t>
            </a:r>
            <a:r>
              <a:rPr lang="en-US" sz="2200" dirty="0" err="1">
                <a:solidFill>
                  <a:srgbClr val="002060"/>
                </a:solidFill>
                <a:latin typeface="Times New Roman" panose="02020603050405020304" pitchFamily="18" charset="0"/>
                <a:cs typeface="Times New Roman" panose="02020603050405020304" pitchFamily="18" charset="0"/>
              </a:rPr>
              <a:t>xfmr</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hebt.pp_xfmr</a:t>
            </a:r>
            <a:r>
              <a:rPr lang="en-US" sz="2200" dirty="0">
                <a:solidFill>
                  <a:srgbClr val="002060"/>
                </a:solidFill>
                <a:latin typeface="Times New Roman" panose="02020603050405020304" pitchFamily="18" charset="0"/>
                <a:cs typeface="Times New Roman" panose="02020603050405020304" pitchFamily="18" charset="0"/>
              </a:rPr>
              <a:t>) available on the ‘slow’ scopes.</a:t>
            </a:r>
          </a:p>
          <a:p>
            <a:pPr marL="257175" indent="-257175">
              <a:buFont typeface="+mj-lt"/>
              <a:buAutoNum type="arabicPeriod"/>
            </a:pPr>
            <a:r>
              <a:rPr lang="en-US" sz="2200" dirty="0">
                <a:solidFill>
                  <a:srgbClr val="002060"/>
                </a:solidFill>
                <a:latin typeface="Times New Roman" panose="02020603050405020304" pitchFamily="18" charset="0"/>
                <a:cs typeface="Times New Roman" panose="02020603050405020304" pitchFamily="18" charset="0"/>
              </a:rPr>
              <a:t>A Booster rev tick or h=1 Rf drive type signal available through the mux.</a:t>
            </a:r>
          </a:p>
        </p:txBody>
      </p:sp>
    </p:spTree>
    <p:extLst>
      <p:ext uri="{BB962C8B-B14F-4D97-AF65-F5344CB8AC3E}">
        <p14:creationId xmlns:p14="http://schemas.microsoft.com/office/powerpoint/2010/main" val="554275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0E906-94D2-4D76-A1FB-22D49F426324}"/>
              </a:ext>
            </a:extLst>
          </p:cNvPr>
          <p:cNvSpPr>
            <a:spLocks noGrp="1"/>
          </p:cNvSpPr>
          <p:nvPr>
            <p:ph type="ctrTitle"/>
          </p:nvPr>
        </p:nvSpPr>
        <p:spPr>
          <a:xfrm>
            <a:off x="0" y="0"/>
            <a:ext cx="7816055" cy="529034"/>
          </a:xfrm>
          <a:solidFill>
            <a:schemeClr val="bg1"/>
          </a:solidFill>
        </p:spPr>
        <p:txBody>
          <a:bodyPr>
            <a:noAutofit/>
          </a:bodyPr>
          <a:lstStyle/>
          <a:p>
            <a:r>
              <a:rPr lang="en-US" sz="3600" dirty="0">
                <a:solidFill>
                  <a:srgbClr val="FF0000"/>
                </a:solidFill>
                <a:latin typeface="Times New Roman"/>
                <a:cs typeface="Times New Roman"/>
              </a:rPr>
              <a:t>BES-II Ion Beam Parameters</a:t>
            </a:r>
          </a:p>
        </p:txBody>
      </p:sp>
      <p:graphicFrame>
        <p:nvGraphicFramePr>
          <p:cNvPr id="4" name="Table 3">
            <a:extLst>
              <a:ext uri="{FF2B5EF4-FFF2-40B4-BE49-F238E27FC236}">
                <a16:creationId xmlns:a16="http://schemas.microsoft.com/office/drawing/2014/main" id="{CC941DDC-D644-475C-BC19-A2D38318D58F}"/>
              </a:ext>
            </a:extLst>
          </p:cNvPr>
          <p:cNvGraphicFramePr>
            <a:graphicFrameLocks noGrp="1"/>
          </p:cNvGraphicFramePr>
          <p:nvPr>
            <p:extLst>
              <p:ext uri="{D42A27DB-BD31-4B8C-83A1-F6EECF244321}">
                <p14:modId xmlns:p14="http://schemas.microsoft.com/office/powerpoint/2010/main" val="569925628"/>
              </p:ext>
            </p:extLst>
          </p:nvPr>
        </p:nvGraphicFramePr>
        <p:xfrm>
          <a:off x="1" y="661770"/>
          <a:ext cx="8945216" cy="3327493"/>
        </p:xfrm>
        <a:graphic>
          <a:graphicData uri="http://schemas.openxmlformats.org/drawingml/2006/table">
            <a:tbl>
              <a:tblPr firstRow="1" firstCol="1" bandRow="1">
                <a:tableStyleId>{5C22544A-7EE6-4342-B048-85BDC9FD1C3A}</a:tableStyleId>
              </a:tblPr>
              <a:tblGrid>
                <a:gridCol w="3048769">
                  <a:extLst>
                    <a:ext uri="{9D8B030D-6E8A-4147-A177-3AD203B41FA5}">
                      <a16:colId xmlns:a16="http://schemas.microsoft.com/office/drawing/2014/main" val="2801308003"/>
                    </a:ext>
                  </a:extLst>
                </a:gridCol>
                <a:gridCol w="1072656">
                  <a:extLst>
                    <a:ext uri="{9D8B030D-6E8A-4147-A177-3AD203B41FA5}">
                      <a16:colId xmlns:a16="http://schemas.microsoft.com/office/drawing/2014/main" val="143858082"/>
                    </a:ext>
                  </a:extLst>
                </a:gridCol>
                <a:gridCol w="967409">
                  <a:extLst>
                    <a:ext uri="{9D8B030D-6E8A-4147-A177-3AD203B41FA5}">
                      <a16:colId xmlns:a16="http://schemas.microsoft.com/office/drawing/2014/main" val="2029374546"/>
                    </a:ext>
                  </a:extLst>
                </a:gridCol>
                <a:gridCol w="1126435">
                  <a:extLst>
                    <a:ext uri="{9D8B030D-6E8A-4147-A177-3AD203B41FA5}">
                      <a16:colId xmlns:a16="http://schemas.microsoft.com/office/drawing/2014/main" val="4003064304"/>
                    </a:ext>
                  </a:extLst>
                </a:gridCol>
                <a:gridCol w="1033669">
                  <a:extLst>
                    <a:ext uri="{9D8B030D-6E8A-4147-A177-3AD203B41FA5}">
                      <a16:colId xmlns:a16="http://schemas.microsoft.com/office/drawing/2014/main" val="20004"/>
                    </a:ext>
                  </a:extLst>
                </a:gridCol>
                <a:gridCol w="795131">
                  <a:extLst>
                    <a:ext uri="{9D8B030D-6E8A-4147-A177-3AD203B41FA5}">
                      <a16:colId xmlns:a16="http://schemas.microsoft.com/office/drawing/2014/main" val="2428010642"/>
                    </a:ext>
                  </a:extLst>
                </a:gridCol>
                <a:gridCol w="901147">
                  <a:extLst>
                    <a:ext uri="{9D8B030D-6E8A-4147-A177-3AD203B41FA5}">
                      <a16:colId xmlns:a16="http://schemas.microsoft.com/office/drawing/2014/main" val="1836527179"/>
                    </a:ext>
                  </a:extLst>
                </a:gridCol>
              </a:tblGrid>
              <a:tr h="437182">
                <a:tc>
                  <a:txBody>
                    <a:bodyPr/>
                    <a:lstStyle/>
                    <a:p>
                      <a:pPr marL="0" marR="0" algn="l">
                        <a:lnSpc>
                          <a:spcPct val="115000"/>
                        </a:lnSpc>
                        <a:spcBef>
                          <a:spcPts val="0"/>
                        </a:spcBef>
                        <a:spcAft>
                          <a:spcPts val="0"/>
                        </a:spcAft>
                      </a:pPr>
                      <a:r>
                        <a:rPr lang="en-US" sz="2000" dirty="0">
                          <a:effectLst/>
                          <a:latin typeface="Times New Roman"/>
                          <a:cs typeface="Times New Roman"/>
                        </a:rPr>
                        <a:t>Beam Energy, </a:t>
                      </a:r>
                      <a:r>
                        <a:rPr lang="en-US" sz="2000" dirty="0" err="1">
                          <a:effectLst/>
                          <a:latin typeface="Times New Roman"/>
                          <a:cs typeface="Times New Roman"/>
                        </a:rPr>
                        <a:t>GeV</a:t>
                      </a:r>
                      <a:r>
                        <a:rPr lang="en-US" sz="2000" dirty="0">
                          <a:effectLst/>
                          <a:latin typeface="Times New Roman"/>
                          <a:cs typeface="Times New Roman"/>
                        </a:rPr>
                        <a:t>/n</a:t>
                      </a:r>
                      <a:endParaRPr lang="en-US" sz="2000" dirty="0">
                        <a:effectLst/>
                        <a:latin typeface="Times New Roman"/>
                        <a:ea typeface="Calibri" panose="020F0502020204030204" pitchFamily="34" charset="0"/>
                        <a:cs typeface="Times New Roman"/>
                      </a:endParaRPr>
                    </a:p>
                  </a:txBody>
                  <a:tcPr marL="51435" marR="51435" marT="0" marB="0"/>
                </a:tc>
                <a:tc>
                  <a:txBody>
                    <a:bodyPr/>
                    <a:lstStyle/>
                    <a:p>
                      <a:pPr marL="0" marR="0" algn="ctr">
                        <a:lnSpc>
                          <a:spcPct val="115000"/>
                        </a:lnSpc>
                        <a:spcBef>
                          <a:spcPts val="0"/>
                        </a:spcBef>
                        <a:spcAft>
                          <a:spcPts val="0"/>
                        </a:spcAft>
                      </a:pPr>
                      <a:r>
                        <a:rPr lang="en-US" sz="2000" dirty="0">
                          <a:effectLst/>
                          <a:latin typeface="Times New Roman"/>
                          <a:cs typeface="Times New Roman"/>
                        </a:rPr>
                        <a:t>3.85</a:t>
                      </a:r>
                      <a:endParaRPr lang="en-US" sz="2000" dirty="0">
                        <a:effectLst/>
                        <a:latin typeface="Times New Roman"/>
                        <a:ea typeface="Calibri" panose="020F0502020204030204" pitchFamily="34" charset="0"/>
                        <a:cs typeface="Times New Roman"/>
                      </a:endParaRPr>
                    </a:p>
                  </a:txBody>
                  <a:tcPr marL="51435" marR="51435" marT="0" marB="0"/>
                </a:tc>
                <a:tc>
                  <a:txBody>
                    <a:bodyPr/>
                    <a:lstStyle/>
                    <a:p>
                      <a:pPr marL="0" marR="0" algn="ctr">
                        <a:lnSpc>
                          <a:spcPct val="115000"/>
                        </a:lnSpc>
                        <a:spcBef>
                          <a:spcPts val="0"/>
                        </a:spcBef>
                        <a:spcAft>
                          <a:spcPts val="0"/>
                        </a:spcAft>
                      </a:pPr>
                      <a:r>
                        <a:rPr lang="en-US" sz="2000" dirty="0">
                          <a:effectLst/>
                          <a:latin typeface="Times New Roman"/>
                          <a:cs typeface="Times New Roman"/>
                        </a:rPr>
                        <a:t>4.59</a:t>
                      </a:r>
                      <a:endParaRPr lang="en-US" sz="2000" dirty="0">
                        <a:effectLst/>
                        <a:latin typeface="Times New Roman"/>
                        <a:ea typeface="Calibri" panose="020F0502020204030204" pitchFamily="34" charset="0"/>
                        <a:cs typeface="Times New Roman"/>
                      </a:endParaRPr>
                    </a:p>
                  </a:txBody>
                  <a:tcPr marL="51435" marR="51435" marT="0" marB="0"/>
                </a:tc>
                <a:tc>
                  <a:txBody>
                    <a:bodyPr/>
                    <a:lstStyle/>
                    <a:p>
                      <a:pPr marL="0" marR="0" algn="ctr">
                        <a:lnSpc>
                          <a:spcPct val="115000"/>
                        </a:lnSpc>
                        <a:spcBef>
                          <a:spcPts val="0"/>
                        </a:spcBef>
                        <a:spcAft>
                          <a:spcPts val="0"/>
                        </a:spcAft>
                      </a:pPr>
                      <a:r>
                        <a:rPr lang="en-US" sz="2000" dirty="0">
                          <a:effectLst/>
                          <a:latin typeface="Times New Roman"/>
                          <a:cs typeface="Times New Roman"/>
                        </a:rPr>
                        <a:t>5.75</a:t>
                      </a:r>
                      <a:endParaRPr lang="en-US" sz="2000" dirty="0">
                        <a:effectLst/>
                        <a:latin typeface="Times New Roman"/>
                        <a:ea typeface="Calibri" panose="020F0502020204030204" pitchFamily="34" charset="0"/>
                        <a:cs typeface="Times New Roman"/>
                      </a:endParaRPr>
                    </a:p>
                  </a:txBody>
                  <a:tcPr marL="51435" marR="51435" marT="0" marB="0"/>
                </a:tc>
                <a:tc>
                  <a:txBody>
                    <a:bodyPr/>
                    <a:lstStyle/>
                    <a:p>
                      <a:pPr marL="0" marR="0" algn="ctr">
                        <a:lnSpc>
                          <a:spcPct val="115000"/>
                        </a:lnSpc>
                        <a:spcBef>
                          <a:spcPts val="0"/>
                        </a:spcBef>
                        <a:spcAft>
                          <a:spcPts val="0"/>
                        </a:spcAft>
                      </a:pPr>
                      <a:r>
                        <a:rPr lang="en-US" sz="2000" dirty="0">
                          <a:effectLst/>
                          <a:latin typeface="Times New Roman"/>
                          <a:ea typeface="Calibri" panose="020F0502020204030204" pitchFamily="34" charset="0"/>
                          <a:cs typeface="Times New Roman"/>
                        </a:rPr>
                        <a:t>5.75</a:t>
                      </a:r>
                    </a:p>
                  </a:txBody>
                  <a:tcPr marL="51435" marR="51435" marT="0" marB="0">
                    <a:solidFill>
                      <a:schemeClr val="accent2">
                        <a:lumMod val="60000"/>
                        <a:lumOff val="40000"/>
                      </a:schemeClr>
                    </a:solidFill>
                  </a:tcPr>
                </a:tc>
                <a:tc>
                  <a:txBody>
                    <a:bodyPr/>
                    <a:lstStyle/>
                    <a:p>
                      <a:pPr marL="0" marR="0" algn="ctr">
                        <a:lnSpc>
                          <a:spcPct val="115000"/>
                        </a:lnSpc>
                        <a:spcBef>
                          <a:spcPts val="0"/>
                        </a:spcBef>
                        <a:spcAft>
                          <a:spcPts val="0"/>
                        </a:spcAft>
                      </a:pPr>
                      <a:r>
                        <a:rPr lang="en-US" sz="2000" dirty="0">
                          <a:effectLst/>
                          <a:latin typeface="Times New Roman"/>
                          <a:cs typeface="Times New Roman"/>
                        </a:rPr>
                        <a:t>7.3</a:t>
                      </a:r>
                      <a:endParaRPr lang="en-US" sz="2000" dirty="0">
                        <a:effectLst/>
                        <a:latin typeface="Times New Roman"/>
                        <a:ea typeface="Calibri" panose="020F0502020204030204" pitchFamily="34" charset="0"/>
                        <a:cs typeface="Times New Roman"/>
                      </a:endParaRPr>
                    </a:p>
                  </a:txBody>
                  <a:tcPr marL="51435" marR="51435" marT="0" marB="0"/>
                </a:tc>
                <a:tc>
                  <a:txBody>
                    <a:bodyPr/>
                    <a:lstStyle/>
                    <a:p>
                      <a:pPr marL="0" marR="0" algn="ctr">
                        <a:lnSpc>
                          <a:spcPct val="115000"/>
                        </a:lnSpc>
                        <a:spcBef>
                          <a:spcPts val="0"/>
                        </a:spcBef>
                        <a:spcAft>
                          <a:spcPts val="0"/>
                        </a:spcAft>
                      </a:pPr>
                      <a:r>
                        <a:rPr lang="en-US" sz="2000" dirty="0">
                          <a:effectLst/>
                          <a:latin typeface="Times New Roman"/>
                          <a:cs typeface="Times New Roman"/>
                        </a:rPr>
                        <a:t>9.8</a:t>
                      </a:r>
                      <a:endParaRPr lang="en-US" sz="2000" dirty="0">
                        <a:effectLst/>
                        <a:latin typeface="Times New Roman"/>
                        <a:ea typeface="Calibri" panose="020F0502020204030204" pitchFamily="34" charset="0"/>
                        <a:cs typeface="Times New Roman"/>
                      </a:endParaRPr>
                    </a:p>
                  </a:txBody>
                  <a:tcPr marL="51435" marR="51435" marT="0" marB="0"/>
                </a:tc>
                <a:extLst>
                  <a:ext uri="{0D108BD9-81ED-4DB2-BD59-A6C34878D82A}">
                    <a16:rowId xmlns:a16="http://schemas.microsoft.com/office/drawing/2014/main" val="2342416828"/>
                  </a:ext>
                </a:extLst>
              </a:tr>
              <a:tr h="339446">
                <a:tc>
                  <a:txBody>
                    <a:bodyPr/>
                    <a:lstStyle/>
                    <a:p>
                      <a:pPr marL="0" marR="0" algn="l">
                        <a:lnSpc>
                          <a:spcPct val="115000"/>
                        </a:lnSpc>
                        <a:spcBef>
                          <a:spcPts val="0"/>
                        </a:spcBef>
                        <a:spcAft>
                          <a:spcPts val="0"/>
                        </a:spcAft>
                      </a:pPr>
                      <a:r>
                        <a:rPr lang="en-US" sz="2000" dirty="0">
                          <a:effectLst/>
                          <a:latin typeface="Times New Roman"/>
                          <a:cs typeface="Times New Roman"/>
                        </a:rPr>
                        <a:t> Lorentz Factor </a:t>
                      </a:r>
                      <a:r>
                        <a:rPr lang="en-US" sz="2000" dirty="0" err="1">
                          <a:effectLst/>
                          <a:latin typeface="Times New Roman"/>
                          <a:cs typeface="Times New Roman"/>
                        </a:rPr>
                        <a:t>γ</a:t>
                      </a:r>
                      <a:endParaRPr lang="en-US" sz="2000" dirty="0">
                        <a:effectLst/>
                        <a:latin typeface="Times New Roman"/>
                        <a:ea typeface="Calibri" panose="020F0502020204030204" pitchFamily="34" charset="0"/>
                        <a:cs typeface="Times New Roman"/>
                      </a:endParaRPr>
                    </a:p>
                  </a:txBody>
                  <a:tcPr marL="51435" marR="51435" marT="0" marB="0"/>
                </a:tc>
                <a:tc>
                  <a:txBody>
                    <a:bodyPr/>
                    <a:lstStyle/>
                    <a:p>
                      <a:pPr marL="0" marR="0" algn="ctr">
                        <a:lnSpc>
                          <a:spcPct val="115000"/>
                        </a:lnSpc>
                        <a:spcBef>
                          <a:spcPts val="0"/>
                        </a:spcBef>
                        <a:spcAft>
                          <a:spcPts val="0"/>
                        </a:spcAft>
                      </a:pPr>
                      <a:r>
                        <a:rPr lang="en-US" sz="2000" dirty="0">
                          <a:effectLst/>
                          <a:latin typeface="Times New Roman"/>
                          <a:cs typeface="Times New Roman"/>
                        </a:rPr>
                        <a:t>4.1</a:t>
                      </a:r>
                      <a:endParaRPr lang="en-US" sz="2000" dirty="0">
                        <a:effectLst/>
                        <a:latin typeface="Times New Roman"/>
                        <a:ea typeface="Calibri" panose="020F0502020204030204" pitchFamily="34" charset="0"/>
                        <a:cs typeface="Times New Roman"/>
                      </a:endParaRPr>
                    </a:p>
                  </a:txBody>
                  <a:tcPr marL="51435" marR="51435" marT="0" marB="0"/>
                </a:tc>
                <a:tc>
                  <a:txBody>
                    <a:bodyPr/>
                    <a:lstStyle/>
                    <a:p>
                      <a:pPr marL="0" marR="0" algn="ctr">
                        <a:lnSpc>
                          <a:spcPct val="115000"/>
                        </a:lnSpc>
                        <a:spcBef>
                          <a:spcPts val="0"/>
                        </a:spcBef>
                        <a:spcAft>
                          <a:spcPts val="0"/>
                        </a:spcAft>
                      </a:pPr>
                      <a:r>
                        <a:rPr lang="en-US" sz="2000" dirty="0">
                          <a:effectLst/>
                          <a:latin typeface="Times New Roman"/>
                          <a:cs typeface="Times New Roman"/>
                        </a:rPr>
                        <a:t>5</a:t>
                      </a:r>
                      <a:endParaRPr lang="en-US" sz="2000" dirty="0">
                        <a:effectLst/>
                        <a:latin typeface="Times New Roman"/>
                        <a:ea typeface="Calibri" panose="020F0502020204030204" pitchFamily="34" charset="0"/>
                        <a:cs typeface="Times New Roman"/>
                      </a:endParaRPr>
                    </a:p>
                  </a:txBody>
                  <a:tcPr marL="51435" marR="51435" marT="0" marB="0"/>
                </a:tc>
                <a:tc>
                  <a:txBody>
                    <a:bodyPr/>
                    <a:lstStyle/>
                    <a:p>
                      <a:pPr marL="0" marR="0" algn="ctr">
                        <a:lnSpc>
                          <a:spcPct val="115000"/>
                        </a:lnSpc>
                        <a:spcBef>
                          <a:spcPts val="0"/>
                        </a:spcBef>
                        <a:spcAft>
                          <a:spcPts val="0"/>
                        </a:spcAft>
                      </a:pPr>
                      <a:r>
                        <a:rPr lang="en-US" sz="2000" dirty="0">
                          <a:effectLst/>
                          <a:latin typeface="Times New Roman"/>
                          <a:cs typeface="Times New Roman"/>
                        </a:rPr>
                        <a:t>6.1</a:t>
                      </a:r>
                      <a:endParaRPr lang="en-US" sz="2000" dirty="0">
                        <a:effectLst/>
                        <a:latin typeface="Times New Roman"/>
                        <a:ea typeface="Calibri" panose="020F0502020204030204" pitchFamily="34" charset="0"/>
                        <a:cs typeface="Times New Roman"/>
                      </a:endParaRPr>
                    </a:p>
                  </a:txBody>
                  <a:tcPr marL="51435" marR="51435" marT="0" marB="0"/>
                </a:tc>
                <a:tc>
                  <a:txBody>
                    <a:bodyPr/>
                    <a:lstStyle/>
                    <a:p>
                      <a:pPr marL="0" marR="0" algn="ctr">
                        <a:lnSpc>
                          <a:spcPct val="115000"/>
                        </a:lnSpc>
                        <a:spcBef>
                          <a:spcPts val="0"/>
                        </a:spcBef>
                        <a:spcAft>
                          <a:spcPts val="0"/>
                        </a:spcAft>
                      </a:pPr>
                      <a:r>
                        <a:rPr lang="en-US" sz="2000" dirty="0">
                          <a:effectLst/>
                          <a:latin typeface="Times New Roman"/>
                          <a:ea typeface="Calibri" panose="020F0502020204030204" pitchFamily="34" charset="0"/>
                          <a:cs typeface="Times New Roman"/>
                        </a:rPr>
                        <a:t>6.1</a:t>
                      </a:r>
                    </a:p>
                  </a:txBody>
                  <a:tcPr marL="51435" marR="51435" marT="0" marB="0">
                    <a:solidFill>
                      <a:schemeClr val="accent2">
                        <a:lumMod val="60000"/>
                        <a:lumOff val="40000"/>
                      </a:schemeClr>
                    </a:solidFill>
                  </a:tcPr>
                </a:tc>
                <a:tc>
                  <a:txBody>
                    <a:bodyPr/>
                    <a:lstStyle/>
                    <a:p>
                      <a:pPr marL="0" marR="0" algn="ctr">
                        <a:lnSpc>
                          <a:spcPct val="115000"/>
                        </a:lnSpc>
                        <a:spcBef>
                          <a:spcPts val="0"/>
                        </a:spcBef>
                        <a:spcAft>
                          <a:spcPts val="0"/>
                        </a:spcAft>
                      </a:pPr>
                      <a:r>
                        <a:rPr lang="en-US" sz="2000" dirty="0">
                          <a:effectLst/>
                          <a:latin typeface="Times New Roman"/>
                          <a:cs typeface="Times New Roman"/>
                        </a:rPr>
                        <a:t>7.8</a:t>
                      </a:r>
                      <a:endParaRPr lang="en-US" sz="2000" dirty="0">
                        <a:effectLst/>
                        <a:latin typeface="Times New Roman"/>
                        <a:ea typeface="Calibri" panose="020F0502020204030204" pitchFamily="34" charset="0"/>
                        <a:cs typeface="Times New Roman"/>
                      </a:endParaRPr>
                    </a:p>
                  </a:txBody>
                  <a:tcPr marL="51435" marR="51435" marT="0" marB="0"/>
                </a:tc>
                <a:tc>
                  <a:txBody>
                    <a:bodyPr/>
                    <a:lstStyle/>
                    <a:p>
                      <a:pPr marL="0" marR="0" algn="ctr">
                        <a:lnSpc>
                          <a:spcPct val="115000"/>
                        </a:lnSpc>
                        <a:spcBef>
                          <a:spcPts val="0"/>
                        </a:spcBef>
                        <a:spcAft>
                          <a:spcPts val="0"/>
                        </a:spcAft>
                      </a:pPr>
                      <a:r>
                        <a:rPr lang="en-US" sz="2000" dirty="0">
                          <a:effectLst/>
                          <a:latin typeface="Times New Roman"/>
                          <a:cs typeface="Times New Roman"/>
                        </a:rPr>
                        <a:t>10.5</a:t>
                      </a:r>
                      <a:endParaRPr lang="en-US" sz="2000" dirty="0">
                        <a:effectLst/>
                        <a:latin typeface="Times New Roman"/>
                        <a:ea typeface="Calibri" panose="020F0502020204030204" pitchFamily="34" charset="0"/>
                        <a:cs typeface="Times New Roman"/>
                      </a:endParaRPr>
                    </a:p>
                  </a:txBody>
                  <a:tcPr marL="51435" marR="51435" marT="0" marB="0"/>
                </a:tc>
                <a:extLst>
                  <a:ext uri="{0D108BD9-81ED-4DB2-BD59-A6C34878D82A}">
                    <a16:rowId xmlns:a16="http://schemas.microsoft.com/office/drawing/2014/main" val="1285551513"/>
                  </a:ext>
                </a:extLst>
              </a:tr>
              <a:tr h="339446">
                <a:tc>
                  <a:txBody>
                    <a:bodyPr/>
                    <a:lstStyle/>
                    <a:p>
                      <a:pPr marL="0" marR="0" algn="l">
                        <a:lnSpc>
                          <a:spcPct val="115000"/>
                        </a:lnSpc>
                        <a:spcBef>
                          <a:spcPts val="0"/>
                        </a:spcBef>
                        <a:spcAft>
                          <a:spcPts val="0"/>
                        </a:spcAft>
                      </a:pPr>
                      <a:r>
                        <a:rPr lang="en-US" sz="2000" dirty="0">
                          <a:effectLst/>
                          <a:latin typeface="Times New Roman"/>
                          <a:cs typeface="Times New Roman"/>
                        </a:rPr>
                        <a:t>Ion Intensity, E9</a:t>
                      </a:r>
                      <a:endParaRPr lang="en-US" sz="2000" dirty="0">
                        <a:effectLst/>
                        <a:latin typeface="Times New Roman"/>
                        <a:ea typeface="Calibri" panose="020F0502020204030204" pitchFamily="34" charset="0"/>
                        <a:cs typeface="Times New Roman"/>
                      </a:endParaRPr>
                    </a:p>
                  </a:txBody>
                  <a:tcPr marL="51435" marR="51435" marT="0" marB="0"/>
                </a:tc>
                <a:tc>
                  <a:txBody>
                    <a:bodyPr/>
                    <a:lstStyle/>
                    <a:p>
                      <a:pPr marL="0" marR="0" algn="ctr">
                        <a:lnSpc>
                          <a:spcPct val="115000"/>
                        </a:lnSpc>
                        <a:spcBef>
                          <a:spcPts val="0"/>
                        </a:spcBef>
                        <a:spcAft>
                          <a:spcPts val="0"/>
                        </a:spcAft>
                      </a:pPr>
                      <a:r>
                        <a:rPr lang="en-US" sz="2000" strike="sngStrike" dirty="0">
                          <a:effectLst/>
                          <a:latin typeface="Times New Roman"/>
                          <a:cs typeface="Times New Roman"/>
                        </a:rPr>
                        <a:t>0.</a:t>
                      </a:r>
                      <a:r>
                        <a:rPr lang="en-US" altLang="zh-CN" sz="2000" strike="sngStrike" dirty="0">
                          <a:effectLst/>
                          <a:latin typeface="Times New Roman"/>
                          <a:cs typeface="Times New Roman"/>
                        </a:rPr>
                        <a:t>6</a:t>
                      </a:r>
                      <a:r>
                        <a:rPr lang="zh-CN" altLang="en-US" sz="2000" dirty="0">
                          <a:effectLst/>
                          <a:latin typeface="Times New Roman"/>
                          <a:cs typeface="Times New Roman"/>
                        </a:rPr>
                        <a:t> </a:t>
                      </a:r>
                      <a:r>
                        <a:rPr lang="en-US" altLang="zh-CN" sz="2000" dirty="0">
                          <a:effectLst/>
                          <a:latin typeface="Times New Roman"/>
                          <a:cs typeface="Times New Roman"/>
                        </a:rPr>
                        <a:t>0.8</a:t>
                      </a:r>
                      <a:endParaRPr lang="en-US" sz="2000" dirty="0">
                        <a:effectLst/>
                        <a:latin typeface="Times New Roman"/>
                        <a:ea typeface="Calibri" panose="020F0502020204030204" pitchFamily="34" charset="0"/>
                        <a:cs typeface="Times New Roman"/>
                      </a:endParaRPr>
                    </a:p>
                  </a:txBody>
                  <a:tcPr marL="51435" marR="51435" marT="0" marB="0">
                    <a:solidFill>
                      <a:schemeClr val="accent4">
                        <a:lumMod val="60000"/>
                        <a:lumOff val="40000"/>
                      </a:schemeClr>
                    </a:solidFill>
                  </a:tcPr>
                </a:tc>
                <a:tc>
                  <a:txBody>
                    <a:bodyPr/>
                    <a:lstStyle/>
                    <a:p>
                      <a:pPr marL="0" marR="0" algn="ctr">
                        <a:lnSpc>
                          <a:spcPct val="115000"/>
                        </a:lnSpc>
                        <a:spcBef>
                          <a:spcPts val="0"/>
                        </a:spcBef>
                        <a:spcAft>
                          <a:spcPts val="0"/>
                        </a:spcAft>
                      </a:pPr>
                      <a:r>
                        <a:rPr lang="en-US" sz="2000" dirty="0">
                          <a:effectLst/>
                          <a:latin typeface="Times New Roman"/>
                          <a:cs typeface="Times New Roman"/>
                        </a:rPr>
                        <a:t>0.9</a:t>
                      </a:r>
                      <a:endParaRPr lang="en-US" sz="2000" dirty="0">
                        <a:effectLst/>
                        <a:latin typeface="Times New Roman"/>
                        <a:ea typeface="Calibri" panose="020F0502020204030204" pitchFamily="34" charset="0"/>
                        <a:cs typeface="Times New Roman"/>
                      </a:endParaRPr>
                    </a:p>
                  </a:txBody>
                  <a:tcPr marL="51435" marR="51435" marT="0" marB="0">
                    <a:solidFill>
                      <a:schemeClr val="accent4">
                        <a:lumMod val="60000"/>
                        <a:lumOff val="40000"/>
                      </a:schemeClr>
                    </a:solidFill>
                  </a:tcPr>
                </a:tc>
                <a:tc>
                  <a:txBody>
                    <a:bodyPr/>
                    <a:lstStyle/>
                    <a:p>
                      <a:pPr marL="0" marR="0" algn="ctr">
                        <a:lnSpc>
                          <a:spcPct val="115000"/>
                        </a:lnSpc>
                        <a:spcBef>
                          <a:spcPts val="0"/>
                        </a:spcBef>
                        <a:spcAft>
                          <a:spcPts val="0"/>
                        </a:spcAft>
                      </a:pPr>
                      <a:r>
                        <a:rPr lang="en-US" sz="2000" strike="sngStrike" dirty="0">
                          <a:effectLst/>
                          <a:latin typeface="Times New Roman"/>
                          <a:cs typeface="Times New Roman"/>
                        </a:rPr>
                        <a:t>1.3</a:t>
                      </a:r>
                      <a:r>
                        <a:rPr lang="zh-CN" altLang="en-US" sz="2000" dirty="0">
                          <a:effectLst/>
                          <a:latin typeface="Times New Roman"/>
                          <a:cs typeface="Times New Roman"/>
                        </a:rPr>
                        <a:t> </a:t>
                      </a:r>
                      <a:r>
                        <a:rPr lang="en-US" altLang="zh-CN" sz="2000" dirty="0">
                          <a:effectLst/>
                          <a:latin typeface="Times New Roman"/>
                          <a:cs typeface="Times New Roman"/>
                        </a:rPr>
                        <a:t>1.35</a:t>
                      </a:r>
                      <a:endParaRPr lang="en-US" sz="2000" dirty="0">
                        <a:effectLst/>
                        <a:latin typeface="Times New Roman"/>
                        <a:ea typeface="Calibri" panose="020F0502020204030204" pitchFamily="34" charset="0"/>
                        <a:cs typeface="Times New Roman"/>
                      </a:endParaRPr>
                    </a:p>
                  </a:txBody>
                  <a:tcPr marL="51435" marR="51435" marT="0" marB="0">
                    <a:solidFill>
                      <a:schemeClr val="accent4">
                        <a:lumMod val="60000"/>
                        <a:lumOff val="40000"/>
                      </a:schemeClr>
                    </a:solidFill>
                  </a:tcPr>
                </a:tc>
                <a:tc>
                  <a:txBody>
                    <a:bodyPr/>
                    <a:lstStyle/>
                    <a:p>
                      <a:pPr marL="0" marR="0" algn="ctr">
                        <a:lnSpc>
                          <a:spcPct val="115000"/>
                        </a:lnSpc>
                        <a:spcBef>
                          <a:spcPts val="0"/>
                        </a:spcBef>
                        <a:spcAft>
                          <a:spcPts val="0"/>
                        </a:spcAft>
                      </a:pPr>
                      <a:r>
                        <a:rPr lang="en-US" sz="2000" strike="sngStrike" dirty="0">
                          <a:effectLst/>
                          <a:latin typeface="Times New Roman"/>
                          <a:ea typeface="Calibri" panose="020F0502020204030204" pitchFamily="34" charset="0"/>
                          <a:cs typeface="Times New Roman"/>
                        </a:rPr>
                        <a:t>1.3</a:t>
                      </a:r>
                      <a:r>
                        <a:rPr lang="zh-CN" altLang="en-US" sz="2000" strike="sngStrike" dirty="0">
                          <a:effectLst/>
                          <a:latin typeface="Times New Roman"/>
                          <a:ea typeface="Calibri" panose="020F0502020204030204" pitchFamily="34" charset="0"/>
                          <a:cs typeface="Times New Roman"/>
                        </a:rPr>
                        <a:t> </a:t>
                      </a:r>
                      <a:r>
                        <a:rPr lang="en-US" altLang="zh-CN" sz="2000" strike="noStrike" dirty="0">
                          <a:effectLst/>
                          <a:latin typeface="Times New Roman"/>
                          <a:ea typeface="Calibri" panose="020F0502020204030204" pitchFamily="34" charset="0"/>
                          <a:cs typeface="Times New Roman"/>
                        </a:rPr>
                        <a:t>1.35</a:t>
                      </a:r>
                      <a:endParaRPr lang="en-US" sz="2000" strike="noStrike" dirty="0">
                        <a:effectLst/>
                        <a:latin typeface="Times New Roman"/>
                        <a:ea typeface="Calibri" panose="020F0502020204030204" pitchFamily="34" charset="0"/>
                        <a:cs typeface="Times New Roman"/>
                      </a:endParaRPr>
                    </a:p>
                  </a:txBody>
                  <a:tcPr marL="51435" marR="51435" marT="0" marB="0">
                    <a:solidFill>
                      <a:schemeClr val="accent2">
                        <a:lumMod val="60000"/>
                        <a:lumOff val="40000"/>
                      </a:schemeClr>
                    </a:solidFill>
                  </a:tcPr>
                </a:tc>
                <a:tc>
                  <a:txBody>
                    <a:bodyPr/>
                    <a:lstStyle/>
                    <a:p>
                      <a:pPr marL="0" marR="0" algn="ctr">
                        <a:lnSpc>
                          <a:spcPct val="115000"/>
                        </a:lnSpc>
                        <a:spcBef>
                          <a:spcPts val="0"/>
                        </a:spcBef>
                        <a:spcAft>
                          <a:spcPts val="0"/>
                        </a:spcAft>
                      </a:pPr>
                      <a:r>
                        <a:rPr lang="en-US" sz="2000" dirty="0">
                          <a:effectLst/>
                          <a:latin typeface="Times New Roman"/>
                          <a:cs typeface="Times New Roman"/>
                        </a:rPr>
                        <a:t>2.1</a:t>
                      </a:r>
                      <a:endParaRPr lang="en-US" sz="2000" dirty="0">
                        <a:effectLst/>
                        <a:latin typeface="Times New Roman"/>
                        <a:ea typeface="Calibri" panose="020F0502020204030204" pitchFamily="34" charset="0"/>
                        <a:cs typeface="Times New Roman"/>
                      </a:endParaRPr>
                    </a:p>
                  </a:txBody>
                  <a:tcPr marL="51435" marR="51435" marT="0" marB="0">
                    <a:solidFill>
                      <a:schemeClr val="accent4">
                        <a:lumMod val="60000"/>
                        <a:lumOff val="40000"/>
                      </a:schemeClr>
                    </a:solidFill>
                  </a:tcPr>
                </a:tc>
                <a:tc>
                  <a:txBody>
                    <a:bodyPr/>
                    <a:lstStyle/>
                    <a:p>
                      <a:pPr marL="0" marR="0" algn="ctr">
                        <a:lnSpc>
                          <a:spcPct val="115000"/>
                        </a:lnSpc>
                        <a:spcBef>
                          <a:spcPts val="0"/>
                        </a:spcBef>
                        <a:spcAft>
                          <a:spcPts val="0"/>
                        </a:spcAft>
                      </a:pPr>
                      <a:r>
                        <a:rPr lang="en-US" sz="2000" dirty="0">
                          <a:effectLst/>
                          <a:latin typeface="Times New Roman"/>
                          <a:cs typeface="Times New Roman"/>
                        </a:rPr>
                        <a:t>2.3</a:t>
                      </a:r>
                      <a:endParaRPr lang="en-US" sz="2000" dirty="0">
                        <a:effectLst/>
                        <a:latin typeface="Times New Roman"/>
                        <a:ea typeface="Calibri" panose="020F0502020204030204" pitchFamily="34" charset="0"/>
                        <a:cs typeface="Times New Roman"/>
                      </a:endParaRPr>
                    </a:p>
                  </a:txBody>
                  <a:tcPr marL="51435" marR="51435" marT="0" marB="0">
                    <a:solidFill>
                      <a:schemeClr val="accent4">
                        <a:lumMod val="60000"/>
                        <a:lumOff val="40000"/>
                      </a:schemeClr>
                    </a:solidFill>
                  </a:tcPr>
                </a:tc>
                <a:extLst>
                  <a:ext uri="{0D108BD9-81ED-4DB2-BD59-A6C34878D82A}">
                    <a16:rowId xmlns:a16="http://schemas.microsoft.com/office/drawing/2014/main" val="2532793455"/>
                  </a:ext>
                </a:extLst>
              </a:tr>
              <a:tr h="382080">
                <a:tc>
                  <a:txBody>
                    <a:bodyPr/>
                    <a:lstStyle/>
                    <a:p>
                      <a:pPr marL="0" marR="0" algn="l">
                        <a:lnSpc>
                          <a:spcPct val="115000"/>
                        </a:lnSpc>
                        <a:spcBef>
                          <a:spcPts val="0"/>
                        </a:spcBef>
                        <a:spcAft>
                          <a:spcPts val="0"/>
                        </a:spcAft>
                      </a:pPr>
                      <a:r>
                        <a:rPr lang="en-US" sz="2000" dirty="0">
                          <a:effectLst/>
                          <a:latin typeface="Times New Roman"/>
                          <a:ea typeface="Calibri" panose="020F0502020204030204" pitchFamily="34" charset="0"/>
                          <a:cs typeface="Times New Roman"/>
                        </a:rPr>
                        <a:t>AGS Intensity, E9</a:t>
                      </a:r>
                    </a:p>
                  </a:txBody>
                  <a:tcPr marL="51435" marR="51435" marT="0" marB="0"/>
                </a:tc>
                <a:tc>
                  <a:txBody>
                    <a:bodyPr/>
                    <a:lstStyle/>
                    <a:p>
                      <a:pPr marL="0" marR="0" algn="ctr">
                        <a:lnSpc>
                          <a:spcPct val="115000"/>
                        </a:lnSpc>
                        <a:spcBef>
                          <a:spcPts val="0"/>
                        </a:spcBef>
                        <a:spcAft>
                          <a:spcPts val="0"/>
                        </a:spcAft>
                      </a:pPr>
                      <a:r>
                        <a:rPr lang="en-US" sz="2000" dirty="0">
                          <a:effectLst/>
                          <a:latin typeface="Times New Roman"/>
                          <a:ea typeface="Calibri" panose="020F0502020204030204" pitchFamily="34" charset="0"/>
                          <a:cs typeface="Times New Roman"/>
                        </a:rPr>
                        <a:t>0.95</a:t>
                      </a:r>
                    </a:p>
                  </a:txBody>
                  <a:tcPr marL="51435" marR="51435" marT="0" marB="0"/>
                </a:tc>
                <a:tc>
                  <a:txBody>
                    <a:bodyPr/>
                    <a:lstStyle/>
                    <a:p>
                      <a:pPr marL="0" marR="0" algn="ctr">
                        <a:lnSpc>
                          <a:spcPct val="115000"/>
                        </a:lnSpc>
                        <a:spcBef>
                          <a:spcPts val="0"/>
                        </a:spcBef>
                        <a:spcAft>
                          <a:spcPts val="0"/>
                        </a:spcAft>
                      </a:pPr>
                      <a:r>
                        <a:rPr lang="en-US" sz="2000" dirty="0">
                          <a:effectLst/>
                          <a:latin typeface="Times New Roman"/>
                          <a:ea typeface="Calibri" panose="020F0502020204030204" pitchFamily="34" charset="0"/>
                          <a:cs typeface="Times New Roman"/>
                        </a:rPr>
                        <a:t>1.1</a:t>
                      </a:r>
                    </a:p>
                  </a:txBody>
                  <a:tcPr marL="51435" marR="51435" marT="0" marB="0"/>
                </a:tc>
                <a:tc>
                  <a:txBody>
                    <a:bodyPr/>
                    <a:lstStyle/>
                    <a:p>
                      <a:pPr marL="0" marR="0" algn="ctr">
                        <a:lnSpc>
                          <a:spcPct val="115000"/>
                        </a:lnSpc>
                        <a:spcBef>
                          <a:spcPts val="0"/>
                        </a:spcBef>
                        <a:spcAft>
                          <a:spcPts val="0"/>
                        </a:spcAft>
                      </a:pPr>
                      <a:r>
                        <a:rPr lang="en-US" sz="2000" dirty="0">
                          <a:effectLst/>
                          <a:latin typeface="Times New Roman"/>
                          <a:ea typeface="Calibri" panose="020F0502020204030204" pitchFamily="34" charset="0"/>
                          <a:cs typeface="Times New Roman"/>
                        </a:rPr>
                        <a:t>1.5</a:t>
                      </a:r>
                    </a:p>
                  </a:txBody>
                  <a:tcPr marL="51435" marR="51435" marT="0" marB="0"/>
                </a:tc>
                <a:tc>
                  <a:txBody>
                    <a:bodyPr/>
                    <a:lstStyle/>
                    <a:p>
                      <a:pPr marL="0" marR="0" algn="ctr">
                        <a:lnSpc>
                          <a:spcPct val="115000"/>
                        </a:lnSpc>
                        <a:spcBef>
                          <a:spcPts val="0"/>
                        </a:spcBef>
                        <a:spcAft>
                          <a:spcPts val="0"/>
                        </a:spcAft>
                      </a:pPr>
                      <a:r>
                        <a:rPr lang="en-US" sz="2000" dirty="0">
                          <a:effectLst/>
                          <a:latin typeface="Times New Roman"/>
                          <a:ea typeface="Calibri" panose="020F0502020204030204" pitchFamily="34" charset="0"/>
                          <a:cs typeface="Times New Roman"/>
                        </a:rPr>
                        <a:t>1.45</a:t>
                      </a:r>
                    </a:p>
                  </a:txBody>
                  <a:tcPr marL="51435" marR="51435" marT="0" marB="0">
                    <a:solidFill>
                      <a:schemeClr val="accent2">
                        <a:lumMod val="60000"/>
                        <a:lumOff val="40000"/>
                      </a:schemeClr>
                    </a:solidFill>
                  </a:tcPr>
                </a:tc>
                <a:tc>
                  <a:txBody>
                    <a:bodyPr/>
                    <a:lstStyle/>
                    <a:p>
                      <a:pPr marL="0" marR="0" algn="ctr">
                        <a:lnSpc>
                          <a:spcPct val="115000"/>
                        </a:lnSpc>
                        <a:spcBef>
                          <a:spcPts val="0"/>
                        </a:spcBef>
                        <a:spcAft>
                          <a:spcPts val="0"/>
                        </a:spcAft>
                      </a:pPr>
                      <a:r>
                        <a:rPr lang="en-US" sz="2000" dirty="0">
                          <a:effectLst/>
                          <a:latin typeface="Times New Roman"/>
                          <a:ea typeface="Calibri" panose="020F0502020204030204" pitchFamily="34" charset="0"/>
                          <a:cs typeface="Times New Roman"/>
                        </a:rPr>
                        <a:t>2.3</a:t>
                      </a:r>
                    </a:p>
                  </a:txBody>
                  <a:tcPr marL="51435" marR="51435" marT="0" marB="0"/>
                </a:tc>
                <a:tc>
                  <a:txBody>
                    <a:bodyPr/>
                    <a:lstStyle/>
                    <a:p>
                      <a:pPr marL="0" marR="0" algn="ctr">
                        <a:lnSpc>
                          <a:spcPct val="115000"/>
                        </a:lnSpc>
                        <a:spcBef>
                          <a:spcPts val="0"/>
                        </a:spcBef>
                        <a:spcAft>
                          <a:spcPts val="0"/>
                        </a:spcAft>
                      </a:pPr>
                      <a:r>
                        <a:rPr lang="en-US" sz="2000" dirty="0">
                          <a:effectLst/>
                          <a:latin typeface="Times New Roman"/>
                          <a:ea typeface="Calibri" panose="020F0502020204030204" pitchFamily="34" charset="0"/>
                          <a:cs typeface="Times New Roman"/>
                        </a:rPr>
                        <a:t>2.5</a:t>
                      </a:r>
                    </a:p>
                  </a:txBody>
                  <a:tcPr marL="51435" marR="51435" marT="0" marB="0"/>
                </a:tc>
                <a:extLst>
                  <a:ext uri="{0D108BD9-81ED-4DB2-BD59-A6C34878D82A}">
                    <a16:rowId xmlns:a16="http://schemas.microsoft.com/office/drawing/2014/main" val="4226127982"/>
                  </a:ext>
                </a:extLst>
              </a:tr>
              <a:tr h="382080">
                <a:tc>
                  <a:txBody>
                    <a:bodyPr/>
                    <a:lstStyle/>
                    <a:p>
                      <a:pPr marL="0" marR="0" algn="l">
                        <a:lnSpc>
                          <a:spcPct val="115000"/>
                        </a:lnSpc>
                        <a:spcBef>
                          <a:spcPts val="0"/>
                        </a:spcBef>
                        <a:spcAft>
                          <a:spcPts val="0"/>
                        </a:spcAft>
                      </a:pPr>
                      <a:r>
                        <a:rPr lang="en-US" sz="2000" dirty="0">
                          <a:effectLst/>
                          <a:latin typeface="Times New Roman"/>
                          <a:cs typeface="Times New Roman"/>
                        </a:rPr>
                        <a:t>RF 9 MHz, kV</a:t>
                      </a:r>
                      <a:endParaRPr lang="en-US" sz="2000" dirty="0">
                        <a:effectLst/>
                        <a:latin typeface="Times New Roman"/>
                        <a:ea typeface="Calibri" panose="020F0502020204030204" pitchFamily="34" charset="0"/>
                        <a:cs typeface="Times New Roman"/>
                      </a:endParaRPr>
                    </a:p>
                  </a:txBody>
                  <a:tcPr marL="51435" marR="51435" marT="0" marB="0"/>
                </a:tc>
                <a:tc>
                  <a:txBody>
                    <a:bodyPr/>
                    <a:lstStyle/>
                    <a:p>
                      <a:pPr marL="0" marR="0" algn="ctr">
                        <a:lnSpc>
                          <a:spcPct val="115000"/>
                        </a:lnSpc>
                        <a:spcBef>
                          <a:spcPts val="0"/>
                        </a:spcBef>
                        <a:spcAft>
                          <a:spcPts val="0"/>
                        </a:spcAft>
                      </a:pPr>
                      <a:r>
                        <a:rPr lang="en-US" sz="2000">
                          <a:effectLst/>
                          <a:latin typeface="Times New Roman"/>
                          <a:cs typeface="Times New Roman"/>
                        </a:rPr>
                        <a:t>160</a:t>
                      </a:r>
                      <a:endParaRPr lang="en-US" sz="2000">
                        <a:effectLst/>
                        <a:latin typeface="Times New Roman"/>
                        <a:ea typeface="Calibri" panose="020F0502020204030204" pitchFamily="34" charset="0"/>
                        <a:cs typeface="Times New Roman"/>
                      </a:endParaRPr>
                    </a:p>
                  </a:txBody>
                  <a:tcPr marL="51435" marR="51435" marT="0" marB="0"/>
                </a:tc>
                <a:tc>
                  <a:txBody>
                    <a:bodyPr/>
                    <a:lstStyle/>
                    <a:p>
                      <a:pPr marL="0" marR="0" algn="ctr">
                        <a:lnSpc>
                          <a:spcPct val="115000"/>
                        </a:lnSpc>
                        <a:spcBef>
                          <a:spcPts val="0"/>
                        </a:spcBef>
                        <a:spcAft>
                          <a:spcPts val="0"/>
                        </a:spcAft>
                      </a:pPr>
                      <a:r>
                        <a:rPr lang="en-US" sz="2000">
                          <a:effectLst/>
                          <a:latin typeface="Times New Roman"/>
                          <a:cs typeface="Times New Roman"/>
                        </a:rPr>
                        <a:t>160</a:t>
                      </a:r>
                      <a:endParaRPr lang="en-US" sz="2000">
                        <a:effectLst/>
                        <a:latin typeface="Times New Roman"/>
                        <a:ea typeface="Calibri" panose="020F0502020204030204" pitchFamily="34" charset="0"/>
                        <a:cs typeface="Times New Roman"/>
                      </a:endParaRPr>
                    </a:p>
                  </a:txBody>
                  <a:tcPr marL="51435" marR="51435" marT="0" marB="0"/>
                </a:tc>
                <a:tc>
                  <a:txBody>
                    <a:bodyPr/>
                    <a:lstStyle/>
                    <a:p>
                      <a:pPr marL="0" marR="0" algn="ctr">
                        <a:lnSpc>
                          <a:spcPct val="115000"/>
                        </a:lnSpc>
                        <a:spcBef>
                          <a:spcPts val="0"/>
                        </a:spcBef>
                        <a:spcAft>
                          <a:spcPts val="0"/>
                        </a:spcAft>
                      </a:pPr>
                      <a:r>
                        <a:rPr lang="en-US" sz="2000">
                          <a:effectLst/>
                          <a:latin typeface="Times New Roman"/>
                          <a:cs typeface="Times New Roman"/>
                        </a:rPr>
                        <a:t>160</a:t>
                      </a:r>
                      <a:endParaRPr lang="en-US" sz="2000">
                        <a:effectLst/>
                        <a:latin typeface="Times New Roman"/>
                        <a:ea typeface="Calibri" panose="020F0502020204030204" pitchFamily="34" charset="0"/>
                        <a:cs typeface="Times New Roman"/>
                      </a:endParaRPr>
                    </a:p>
                  </a:txBody>
                  <a:tcPr marL="51435" marR="51435" marT="0" marB="0"/>
                </a:tc>
                <a:tc>
                  <a:txBody>
                    <a:bodyPr/>
                    <a:lstStyle/>
                    <a:p>
                      <a:pPr marL="0" marR="0" algn="ctr">
                        <a:lnSpc>
                          <a:spcPct val="115000"/>
                        </a:lnSpc>
                        <a:spcBef>
                          <a:spcPts val="0"/>
                        </a:spcBef>
                        <a:spcAft>
                          <a:spcPts val="0"/>
                        </a:spcAft>
                      </a:pPr>
                      <a:endParaRPr lang="en-US" sz="2000" dirty="0">
                        <a:effectLst/>
                        <a:latin typeface="Times New Roman"/>
                        <a:ea typeface="Calibri" panose="020F0502020204030204" pitchFamily="34" charset="0"/>
                        <a:cs typeface="Times New Roman"/>
                      </a:endParaRPr>
                    </a:p>
                  </a:txBody>
                  <a:tcPr marL="51435" marR="51435" marT="0" marB="0">
                    <a:solidFill>
                      <a:schemeClr val="accent2">
                        <a:lumMod val="60000"/>
                        <a:lumOff val="40000"/>
                      </a:schemeClr>
                    </a:solidFill>
                  </a:tcPr>
                </a:tc>
                <a:tc>
                  <a:txBody>
                    <a:bodyPr/>
                    <a:lstStyle/>
                    <a:p>
                      <a:pPr marL="0" marR="0" algn="ctr">
                        <a:lnSpc>
                          <a:spcPct val="115000"/>
                        </a:lnSpc>
                        <a:spcBef>
                          <a:spcPts val="0"/>
                        </a:spcBef>
                        <a:spcAft>
                          <a:spcPts val="0"/>
                        </a:spcAft>
                      </a:pPr>
                      <a:r>
                        <a:rPr lang="en-US" sz="2000" dirty="0">
                          <a:effectLst/>
                          <a:latin typeface="Times New Roman"/>
                          <a:cs typeface="Times New Roman"/>
                        </a:rPr>
                        <a:t> </a:t>
                      </a:r>
                      <a:endParaRPr lang="en-US" sz="2000" dirty="0">
                        <a:effectLst/>
                        <a:latin typeface="Times New Roman"/>
                        <a:ea typeface="Calibri" panose="020F0502020204030204" pitchFamily="34" charset="0"/>
                        <a:cs typeface="Times New Roman"/>
                      </a:endParaRPr>
                    </a:p>
                  </a:txBody>
                  <a:tcPr marL="51435" marR="51435" marT="0" marB="0"/>
                </a:tc>
                <a:tc>
                  <a:txBody>
                    <a:bodyPr/>
                    <a:lstStyle/>
                    <a:p>
                      <a:pPr marL="0" marR="0" algn="ctr">
                        <a:lnSpc>
                          <a:spcPct val="115000"/>
                        </a:lnSpc>
                        <a:spcBef>
                          <a:spcPts val="0"/>
                        </a:spcBef>
                        <a:spcAft>
                          <a:spcPts val="0"/>
                        </a:spcAft>
                      </a:pPr>
                      <a:r>
                        <a:rPr lang="en-US" sz="2000" dirty="0">
                          <a:effectLst/>
                          <a:latin typeface="Times New Roman"/>
                          <a:cs typeface="Times New Roman"/>
                        </a:rPr>
                        <a:t> </a:t>
                      </a:r>
                      <a:endParaRPr lang="en-US" sz="2000" dirty="0">
                        <a:effectLst/>
                        <a:latin typeface="Times New Roman"/>
                        <a:ea typeface="Calibri" panose="020F0502020204030204" pitchFamily="34" charset="0"/>
                        <a:cs typeface="Times New Roman"/>
                      </a:endParaRPr>
                    </a:p>
                  </a:txBody>
                  <a:tcPr marL="51435" marR="51435" marT="0" marB="0"/>
                </a:tc>
                <a:extLst>
                  <a:ext uri="{0D108BD9-81ED-4DB2-BD59-A6C34878D82A}">
                    <a16:rowId xmlns:a16="http://schemas.microsoft.com/office/drawing/2014/main" val="1231252429"/>
                  </a:ext>
                </a:extLst>
              </a:tr>
              <a:tr h="339446">
                <a:tc>
                  <a:txBody>
                    <a:bodyPr/>
                    <a:lstStyle/>
                    <a:p>
                      <a:pPr marL="0" marR="0" algn="l">
                        <a:lnSpc>
                          <a:spcPct val="115000"/>
                        </a:lnSpc>
                        <a:spcBef>
                          <a:spcPts val="0"/>
                        </a:spcBef>
                        <a:spcAft>
                          <a:spcPts val="0"/>
                        </a:spcAft>
                      </a:pPr>
                      <a:r>
                        <a:rPr lang="en-US" sz="2000" dirty="0">
                          <a:effectLst/>
                          <a:latin typeface="Times New Roman"/>
                          <a:cs typeface="Times New Roman"/>
                        </a:rPr>
                        <a:t>RF 28 MHz, kV</a:t>
                      </a:r>
                      <a:endParaRPr lang="en-US" sz="2000" dirty="0">
                        <a:effectLst/>
                        <a:latin typeface="Times New Roman"/>
                        <a:ea typeface="Calibri" panose="020F0502020204030204" pitchFamily="34" charset="0"/>
                        <a:cs typeface="Times New Roman"/>
                      </a:endParaRPr>
                    </a:p>
                  </a:txBody>
                  <a:tcPr marL="51435" marR="51435" marT="0" marB="0"/>
                </a:tc>
                <a:tc>
                  <a:txBody>
                    <a:bodyPr/>
                    <a:lstStyle/>
                    <a:p>
                      <a:pPr marL="0" marR="0" algn="ctr">
                        <a:lnSpc>
                          <a:spcPct val="115000"/>
                        </a:lnSpc>
                        <a:spcBef>
                          <a:spcPts val="0"/>
                        </a:spcBef>
                        <a:spcAft>
                          <a:spcPts val="0"/>
                        </a:spcAft>
                      </a:pPr>
                      <a:r>
                        <a:rPr lang="en-US" sz="2000" dirty="0">
                          <a:effectLst/>
                          <a:latin typeface="Times New Roman"/>
                          <a:cs typeface="Times New Roman"/>
                        </a:rPr>
                        <a:t> </a:t>
                      </a:r>
                      <a:endParaRPr lang="en-US" sz="2000" dirty="0">
                        <a:effectLst/>
                        <a:latin typeface="Times New Roman"/>
                        <a:ea typeface="Calibri" panose="020F0502020204030204" pitchFamily="34" charset="0"/>
                        <a:cs typeface="Times New Roman"/>
                      </a:endParaRPr>
                    </a:p>
                  </a:txBody>
                  <a:tcPr marL="51435" marR="51435" marT="0" marB="0"/>
                </a:tc>
                <a:tc>
                  <a:txBody>
                    <a:bodyPr/>
                    <a:lstStyle/>
                    <a:p>
                      <a:pPr marL="0" marR="0" algn="ctr">
                        <a:lnSpc>
                          <a:spcPct val="115000"/>
                        </a:lnSpc>
                        <a:spcBef>
                          <a:spcPts val="0"/>
                        </a:spcBef>
                        <a:spcAft>
                          <a:spcPts val="0"/>
                        </a:spcAft>
                      </a:pPr>
                      <a:r>
                        <a:rPr lang="en-US" sz="2000">
                          <a:effectLst/>
                          <a:latin typeface="Times New Roman"/>
                          <a:cs typeface="Times New Roman"/>
                        </a:rPr>
                        <a:t> </a:t>
                      </a:r>
                      <a:endParaRPr lang="en-US" sz="2000">
                        <a:effectLst/>
                        <a:latin typeface="Times New Roman"/>
                        <a:ea typeface="Calibri" panose="020F0502020204030204" pitchFamily="34" charset="0"/>
                        <a:cs typeface="Times New Roman"/>
                      </a:endParaRPr>
                    </a:p>
                  </a:txBody>
                  <a:tcPr marL="51435" marR="51435" marT="0" marB="0"/>
                </a:tc>
                <a:tc>
                  <a:txBody>
                    <a:bodyPr/>
                    <a:lstStyle/>
                    <a:p>
                      <a:pPr marL="0" marR="0" algn="ctr">
                        <a:lnSpc>
                          <a:spcPct val="115000"/>
                        </a:lnSpc>
                        <a:spcBef>
                          <a:spcPts val="0"/>
                        </a:spcBef>
                        <a:spcAft>
                          <a:spcPts val="0"/>
                        </a:spcAft>
                      </a:pPr>
                      <a:r>
                        <a:rPr lang="en-US" sz="2000">
                          <a:effectLst/>
                          <a:latin typeface="Times New Roman"/>
                          <a:cs typeface="Times New Roman"/>
                        </a:rPr>
                        <a:t> </a:t>
                      </a:r>
                      <a:endParaRPr lang="en-US" sz="2000">
                        <a:effectLst/>
                        <a:latin typeface="Times New Roman"/>
                        <a:ea typeface="Calibri" panose="020F0502020204030204" pitchFamily="34" charset="0"/>
                        <a:cs typeface="Times New Roman"/>
                      </a:endParaRPr>
                    </a:p>
                  </a:txBody>
                  <a:tcPr marL="51435" marR="51435" marT="0" marB="0"/>
                </a:tc>
                <a:tc>
                  <a:txBody>
                    <a:bodyPr/>
                    <a:lstStyle/>
                    <a:p>
                      <a:pPr marL="0" marR="0" algn="ctr">
                        <a:lnSpc>
                          <a:spcPct val="115000"/>
                        </a:lnSpc>
                        <a:spcBef>
                          <a:spcPts val="0"/>
                        </a:spcBef>
                        <a:spcAft>
                          <a:spcPts val="0"/>
                        </a:spcAft>
                      </a:pPr>
                      <a:r>
                        <a:rPr lang="en-US" sz="2000" strike="noStrike" dirty="0">
                          <a:effectLst/>
                          <a:latin typeface="Times New Roman"/>
                          <a:ea typeface="Calibri" panose="020F0502020204030204" pitchFamily="34" charset="0"/>
                          <a:cs typeface="Times New Roman"/>
                        </a:rPr>
                        <a:t>400</a:t>
                      </a:r>
                    </a:p>
                  </a:txBody>
                  <a:tcPr marL="51435" marR="51435" marT="0" marB="0">
                    <a:solidFill>
                      <a:schemeClr val="accent2">
                        <a:lumMod val="60000"/>
                        <a:lumOff val="40000"/>
                      </a:schemeClr>
                    </a:solidFill>
                  </a:tcPr>
                </a:tc>
                <a:tc>
                  <a:txBody>
                    <a:bodyPr/>
                    <a:lstStyle/>
                    <a:p>
                      <a:pPr marL="0" marR="0" algn="ctr">
                        <a:lnSpc>
                          <a:spcPct val="115000"/>
                        </a:lnSpc>
                        <a:spcBef>
                          <a:spcPts val="0"/>
                        </a:spcBef>
                        <a:spcAft>
                          <a:spcPts val="0"/>
                        </a:spcAft>
                      </a:pPr>
                      <a:r>
                        <a:rPr lang="en-US" sz="2000" strike="noStrike" baseline="0" dirty="0">
                          <a:effectLst/>
                          <a:latin typeface="Times New Roman"/>
                          <a:cs typeface="Times New Roman"/>
                        </a:rPr>
                        <a:t> </a:t>
                      </a:r>
                      <a:r>
                        <a:rPr lang="en-US" sz="2000" strike="noStrike" dirty="0">
                          <a:effectLst/>
                          <a:latin typeface="Times New Roman"/>
                          <a:cs typeface="Times New Roman"/>
                        </a:rPr>
                        <a:t>400</a:t>
                      </a:r>
                      <a:endParaRPr lang="en-US" sz="2000" strike="noStrike" dirty="0">
                        <a:effectLst/>
                        <a:latin typeface="Times New Roman"/>
                        <a:ea typeface="Calibri" panose="020F0502020204030204" pitchFamily="34" charset="0"/>
                        <a:cs typeface="Times New Roman"/>
                      </a:endParaRPr>
                    </a:p>
                  </a:txBody>
                  <a:tcPr marL="51435" marR="51435" marT="0" marB="0"/>
                </a:tc>
                <a:tc>
                  <a:txBody>
                    <a:bodyPr/>
                    <a:lstStyle/>
                    <a:p>
                      <a:pPr marL="0" marR="0" algn="ctr">
                        <a:lnSpc>
                          <a:spcPct val="115000"/>
                        </a:lnSpc>
                        <a:spcBef>
                          <a:spcPts val="0"/>
                        </a:spcBef>
                        <a:spcAft>
                          <a:spcPts val="0"/>
                        </a:spcAft>
                      </a:pPr>
                      <a:r>
                        <a:rPr lang="en-US" sz="2000" dirty="0">
                          <a:effectLst/>
                          <a:latin typeface="Times New Roman"/>
                          <a:cs typeface="Times New Roman"/>
                        </a:rPr>
                        <a:t>400</a:t>
                      </a:r>
                      <a:endParaRPr lang="en-US" sz="2000" dirty="0">
                        <a:effectLst/>
                        <a:latin typeface="Times New Roman"/>
                        <a:ea typeface="Calibri" panose="020F0502020204030204" pitchFamily="34" charset="0"/>
                        <a:cs typeface="Times New Roman"/>
                      </a:endParaRPr>
                    </a:p>
                  </a:txBody>
                  <a:tcPr marL="51435" marR="51435" marT="0" marB="0"/>
                </a:tc>
                <a:extLst>
                  <a:ext uri="{0D108BD9-81ED-4DB2-BD59-A6C34878D82A}">
                    <a16:rowId xmlns:a16="http://schemas.microsoft.com/office/drawing/2014/main" val="1908614256"/>
                  </a:ext>
                </a:extLst>
              </a:tr>
              <a:tr h="339446">
                <a:tc>
                  <a:txBody>
                    <a:bodyPr/>
                    <a:lstStyle/>
                    <a:p>
                      <a:pPr marL="0" marR="0" algn="l">
                        <a:lnSpc>
                          <a:spcPct val="115000"/>
                        </a:lnSpc>
                        <a:spcBef>
                          <a:spcPts val="0"/>
                        </a:spcBef>
                        <a:spcAft>
                          <a:spcPts val="0"/>
                        </a:spcAft>
                      </a:pPr>
                      <a:r>
                        <a:rPr lang="en-US" sz="2000" dirty="0">
                          <a:effectLst/>
                          <a:latin typeface="Times New Roman"/>
                          <a:cs typeface="Times New Roman"/>
                        </a:rPr>
                        <a:t>A_s, eV-s</a:t>
                      </a:r>
                      <a:endParaRPr lang="en-US" sz="2000" dirty="0">
                        <a:effectLst/>
                        <a:latin typeface="Times New Roman"/>
                        <a:ea typeface="Calibri" panose="020F0502020204030204" pitchFamily="34" charset="0"/>
                        <a:cs typeface="Times New Roman"/>
                      </a:endParaRPr>
                    </a:p>
                  </a:txBody>
                  <a:tcPr marL="51435" marR="51435" marT="0" marB="0"/>
                </a:tc>
                <a:tc>
                  <a:txBody>
                    <a:bodyPr/>
                    <a:lstStyle/>
                    <a:p>
                      <a:pPr marL="0" marR="0" algn="ctr">
                        <a:lnSpc>
                          <a:spcPct val="115000"/>
                        </a:lnSpc>
                        <a:spcBef>
                          <a:spcPts val="0"/>
                        </a:spcBef>
                        <a:spcAft>
                          <a:spcPts val="0"/>
                        </a:spcAft>
                      </a:pPr>
                      <a:r>
                        <a:rPr lang="en-US" sz="2000" dirty="0">
                          <a:effectLst/>
                          <a:latin typeface="Times New Roman"/>
                          <a:cs typeface="Times New Roman"/>
                        </a:rPr>
                        <a:t>0.65</a:t>
                      </a:r>
                      <a:endParaRPr lang="en-US" sz="2000" dirty="0">
                        <a:effectLst/>
                        <a:latin typeface="Times New Roman"/>
                        <a:ea typeface="Calibri" panose="020F0502020204030204" pitchFamily="34" charset="0"/>
                        <a:cs typeface="Times New Roman"/>
                      </a:endParaRPr>
                    </a:p>
                  </a:txBody>
                  <a:tcPr marL="51435" marR="51435" marT="0" marB="0"/>
                </a:tc>
                <a:tc>
                  <a:txBody>
                    <a:bodyPr/>
                    <a:lstStyle/>
                    <a:p>
                      <a:pPr marL="0" marR="0" algn="ctr">
                        <a:lnSpc>
                          <a:spcPct val="115000"/>
                        </a:lnSpc>
                        <a:spcBef>
                          <a:spcPts val="0"/>
                        </a:spcBef>
                        <a:spcAft>
                          <a:spcPts val="0"/>
                        </a:spcAft>
                      </a:pPr>
                      <a:r>
                        <a:rPr lang="en-US" sz="2000">
                          <a:effectLst/>
                          <a:latin typeface="Times New Roman"/>
                          <a:cs typeface="Times New Roman"/>
                        </a:rPr>
                        <a:t>0.85</a:t>
                      </a:r>
                      <a:endParaRPr lang="en-US" sz="2000">
                        <a:effectLst/>
                        <a:latin typeface="Times New Roman"/>
                        <a:ea typeface="Calibri" panose="020F0502020204030204" pitchFamily="34" charset="0"/>
                        <a:cs typeface="Times New Roman"/>
                      </a:endParaRPr>
                    </a:p>
                  </a:txBody>
                  <a:tcPr marL="51435" marR="51435" marT="0" marB="0"/>
                </a:tc>
                <a:tc>
                  <a:txBody>
                    <a:bodyPr/>
                    <a:lstStyle/>
                    <a:p>
                      <a:pPr marL="0" marR="0" algn="ctr">
                        <a:lnSpc>
                          <a:spcPct val="115000"/>
                        </a:lnSpc>
                        <a:spcBef>
                          <a:spcPts val="0"/>
                        </a:spcBef>
                        <a:spcAft>
                          <a:spcPts val="0"/>
                        </a:spcAft>
                      </a:pPr>
                      <a:r>
                        <a:rPr lang="en-US" sz="2000">
                          <a:effectLst/>
                          <a:latin typeface="Times New Roman"/>
                          <a:cs typeface="Times New Roman"/>
                        </a:rPr>
                        <a:t>1.22</a:t>
                      </a:r>
                      <a:endParaRPr lang="en-US" sz="2000">
                        <a:effectLst/>
                        <a:latin typeface="Times New Roman"/>
                        <a:ea typeface="Calibri" panose="020F0502020204030204" pitchFamily="34" charset="0"/>
                        <a:cs typeface="Times New Roman"/>
                      </a:endParaRPr>
                    </a:p>
                  </a:txBody>
                  <a:tcPr marL="51435" marR="51435" marT="0" marB="0"/>
                </a:tc>
                <a:tc>
                  <a:txBody>
                    <a:bodyPr/>
                    <a:lstStyle/>
                    <a:p>
                      <a:pPr marL="0" marR="0" algn="ctr">
                        <a:lnSpc>
                          <a:spcPct val="115000"/>
                        </a:lnSpc>
                        <a:spcBef>
                          <a:spcPts val="0"/>
                        </a:spcBef>
                        <a:spcAft>
                          <a:spcPts val="0"/>
                        </a:spcAft>
                      </a:pPr>
                      <a:r>
                        <a:rPr lang="en-US" sz="2000" strike="noStrike" dirty="0">
                          <a:effectLst/>
                          <a:latin typeface="Times New Roman"/>
                          <a:ea typeface="Calibri" panose="020F0502020204030204" pitchFamily="34" charset="0"/>
                          <a:cs typeface="Times New Roman"/>
                        </a:rPr>
                        <a:t>0.37</a:t>
                      </a:r>
                    </a:p>
                  </a:txBody>
                  <a:tcPr marL="51435" marR="51435" marT="0" marB="0">
                    <a:solidFill>
                      <a:schemeClr val="accent2">
                        <a:lumMod val="60000"/>
                        <a:lumOff val="40000"/>
                      </a:schemeClr>
                    </a:solidFill>
                  </a:tcPr>
                </a:tc>
                <a:tc>
                  <a:txBody>
                    <a:bodyPr/>
                    <a:lstStyle/>
                    <a:p>
                      <a:pPr marL="0" marR="0" algn="ctr">
                        <a:lnSpc>
                          <a:spcPct val="115000"/>
                        </a:lnSpc>
                        <a:spcBef>
                          <a:spcPts val="0"/>
                        </a:spcBef>
                        <a:spcAft>
                          <a:spcPts val="0"/>
                        </a:spcAft>
                      </a:pPr>
                      <a:r>
                        <a:rPr lang="en-US" sz="2000" strike="noStrike" dirty="0">
                          <a:effectLst/>
                          <a:latin typeface="Times New Roman"/>
                          <a:cs typeface="Times New Roman"/>
                        </a:rPr>
                        <a:t>0.54</a:t>
                      </a:r>
                      <a:endParaRPr lang="en-US" sz="2000" strike="sngStrike" dirty="0">
                        <a:effectLst/>
                        <a:latin typeface="Times New Roman"/>
                        <a:ea typeface="Calibri" panose="020F0502020204030204" pitchFamily="34" charset="0"/>
                        <a:cs typeface="Times New Roman"/>
                      </a:endParaRPr>
                    </a:p>
                  </a:txBody>
                  <a:tcPr marL="51435" marR="51435" marT="0" marB="0"/>
                </a:tc>
                <a:tc>
                  <a:txBody>
                    <a:bodyPr/>
                    <a:lstStyle/>
                    <a:p>
                      <a:pPr marL="0" marR="0" algn="ctr">
                        <a:lnSpc>
                          <a:spcPct val="115000"/>
                        </a:lnSpc>
                        <a:spcBef>
                          <a:spcPts val="0"/>
                        </a:spcBef>
                        <a:spcAft>
                          <a:spcPts val="0"/>
                        </a:spcAft>
                      </a:pPr>
                      <a:r>
                        <a:rPr lang="en-US" sz="2000" dirty="0">
                          <a:effectLst/>
                          <a:latin typeface="Times New Roman"/>
                          <a:cs typeface="Times New Roman"/>
                        </a:rPr>
                        <a:t>0.89</a:t>
                      </a:r>
                      <a:endParaRPr lang="en-US" sz="2000" dirty="0">
                        <a:effectLst/>
                        <a:latin typeface="Times New Roman"/>
                        <a:ea typeface="Calibri" panose="020F0502020204030204" pitchFamily="34" charset="0"/>
                        <a:cs typeface="Times New Roman"/>
                      </a:endParaRPr>
                    </a:p>
                  </a:txBody>
                  <a:tcPr marL="51435" marR="51435" marT="0" marB="0"/>
                </a:tc>
                <a:extLst>
                  <a:ext uri="{0D108BD9-81ED-4DB2-BD59-A6C34878D82A}">
                    <a16:rowId xmlns:a16="http://schemas.microsoft.com/office/drawing/2014/main" val="698714253"/>
                  </a:ext>
                </a:extLst>
              </a:tr>
              <a:tr h="339446">
                <a:tc>
                  <a:txBody>
                    <a:bodyPr/>
                    <a:lstStyle/>
                    <a:p>
                      <a:pPr marL="0" marR="0" algn="l">
                        <a:lnSpc>
                          <a:spcPct val="115000"/>
                        </a:lnSpc>
                        <a:spcBef>
                          <a:spcPts val="0"/>
                        </a:spcBef>
                        <a:spcAft>
                          <a:spcPts val="0"/>
                        </a:spcAft>
                      </a:pPr>
                      <a:r>
                        <a:rPr lang="en-US" sz="2000" dirty="0">
                          <a:effectLst/>
                          <a:latin typeface="Times New Roman"/>
                          <a:cs typeface="Times New Roman"/>
                        </a:rPr>
                        <a:t>S_95%, eV-s</a:t>
                      </a:r>
                      <a:r>
                        <a:rPr lang="en-US" sz="2000" baseline="30000" dirty="0">
                          <a:effectLst/>
                          <a:latin typeface="Times New Roman"/>
                          <a:cs typeface="Times New Roman"/>
                        </a:rPr>
                        <a:t>1</a:t>
                      </a:r>
                      <a:endParaRPr lang="en-US" sz="2000" dirty="0">
                        <a:effectLst/>
                        <a:latin typeface="Times New Roman"/>
                        <a:ea typeface="Calibri" panose="020F0502020204030204" pitchFamily="34" charset="0"/>
                        <a:cs typeface="Times New Roman"/>
                      </a:endParaRPr>
                    </a:p>
                  </a:txBody>
                  <a:tcPr marL="51435" marR="51435" marT="0" marB="0"/>
                </a:tc>
                <a:tc>
                  <a:txBody>
                    <a:bodyPr/>
                    <a:lstStyle/>
                    <a:p>
                      <a:pPr marL="0" marR="0" algn="ctr">
                        <a:lnSpc>
                          <a:spcPct val="115000"/>
                        </a:lnSpc>
                        <a:spcBef>
                          <a:spcPts val="0"/>
                        </a:spcBef>
                        <a:spcAft>
                          <a:spcPts val="0"/>
                        </a:spcAft>
                      </a:pPr>
                      <a:r>
                        <a:rPr lang="en-US" sz="2000" dirty="0">
                          <a:effectLst/>
                          <a:latin typeface="Times New Roman"/>
                          <a:cs typeface="Times New Roman"/>
                        </a:rPr>
                        <a:t>0.3</a:t>
                      </a:r>
                      <a:endParaRPr lang="en-US" sz="2000" dirty="0">
                        <a:effectLst/>
                        <a:latin typeface="Times New Roman"/>
                        <a:ea typeface="Calibri" panose="020F0502020204030204" pitchFamily="34" charset="0"/>
                        <a:cs typeface="Times New Roman"/>
                      </a:endParaRPr>
                    </a:p>
                  </a:txBody>
                  <a:tcPr marL="51435" marR="51435" marT="0" marB="0">
                    <a:solidFill>
                      <a:schemeClr val="accent4">
                        <a:lumMod val="60000"/>
                        <a:lumOff val="40000"/>
                      </a:schemeClr>
                    </a:solidFill>
                  </a:tcPr>
                </a:tc>
                <a:tc>
                  <a:txBody>
                    <a:bodyPr/>
                    <a:lstStyle/>
                    <a:p>
                      <a:pPr marL="0" marR="0" algn="ctr">
                        <a:lnSpc>
                          <a:spcPct val="115000"/>
                        </a:lnSpc>
                        <a:spcBef>
                          <a:spcPts val="0"/>
                        </a:spcBef>
                        <a:spcAft>
                          <a:spcPts val="0"/>
                        </a:spcAft>
                      </a:pPr>
                      <a:r>
                        <a:rPr lang="en-US" sz="2000" dirty="0">
                          <a:effectLst/>
                          <a:latin typeface="Times New Roman"/>
                          <a:cs typeface="Times New Roman"/>
                        </a:rPr>
                        <a:t>0.27</a:t>
                      </a:r>
                      <a:endParaRPr lang="en-US" sz="2000" dirty="0">
                        <a:effectLst/>
                        <a:latin typeface="Times New Roman"/>
                        <a:ea typeface="Calibri" panose="020F0502020204030204" pitchFamily="34" charset="0"/>
                        <a:cs typeface="Times New Roman"/>
                      </a:endParaRPr>
                    </a:p>
                  </a:txBody>
                  <a:tcPr marL="51435" marR="51435" marT="0" marB="0">
                    <a:solidFill>
                      <a:schemeClr val="accent4">
                        <a:lumMod val="60000"/>
                        <a:lumOff val="40000"/>
                      </a:schemeClr>
                    </a:solidFill>
                  </a:tcPr>
                </a:tc>
                <a:tc>
                  <a:txBody>
                    <a:bodyPr/>
                    <a:lstStyle/>
                    <a:p>
                      <a:pPr marL="0" marR="0" algn="ctr">
                        <a:lnSpc>
                          <a:spcPct val="115000"/>
                        </a:lnSpc>
                        <a:spcBef>
                          <a:spcPts val="0"/>
                        </a:spcBef>
                        <a:spcAft>
                          <a:spcPts val="0"/>
                        </a:spcAft>
                      </a:pPr>
                      <a:r>
                        <a:rPr lang="en-US" sz="2000" dirty="0">
                          <a:effectLst/>
                          <a:latin typeface="Times New Roman"/>
                          <a:cs typeface="Times New Roman"/>
                        </a:rPr>
                        <a:t>0.5</a:t>
                      </a:r>
                      <a:endParaRPr lang="en-US" sz="2000" dirty="0">
                        <a:effectLst/>
                        <a:latin typeface="Times New Roman"/>
                        <a:ea typeface="Calibri" panose="020F0502020204030204" pitchFamily="34" charset="0"/>
                        <a:cs typeface="Times New Roman"/>
                      </a:endParaRPr>
                    </a:p>
                  </a:txBody>
                  <a:tcPr marL="51435" marR="51435" marT="0" marB="0">
                    <a:solidFill>
                      <a:schemeClr val="accent4">
                        <a:lumMod val="60000"/>
                        <a:lumOff val="40000"/>
                      </a:schemeClr>
                    </a:solidFill>
                  </a:tcPr>
                </a:tc>
                <a:tc>
                  <a:txBody>
                    <a:bodyPr/>
                    <a:lstStyle/>
                    <a:p>
                      <a:pPr marL="0" marR="0" algn="ctr">
                        <a:lnSpc>
                          <a:spcPct val="115000"/>
                        </a:lnSpc>
                        <a:spcBef>
                          <a:spcPts val="0"/>
                        </a:spcBef>
                        <a:spcAft>
                          <a:spcPts val="0"/>
                        </a:spcAft>
                      </a:pPr>
                      <a:r>
                        <a:rPr lang="en-US" sz="2000" dirty="0">
                          <a:effectLst/>
                          <a:latin typeface="Times New Roman"/>
                          <a:ea typeface="Calibri" panose="020F0502020204030204" pitchFamily="34" charset="0"/>
                          <a:cs typeface="Times New Roman"/>
                        </a:rPr>
                        <a:t>0.3</a:t>
                      </a:r>
                    </a:p>
                  </a:txBody>
                  <a:tcPr marL="51435" marR="51435" marT="0" marB="0">
                    <a:solidFill>
                      <a:schemeClr val="accent2">
                        <a:lumMod val="60000"/>
                        <a:lumOff val="40000"/>
                      </a:schemeClr>
                    </a:solidFill>
                  </a:tcPr>
                </a:tc>
                <a:tc>
                  <a:txBody>
                    <a:bodyPr/>
                    <a:lstStyle/>
                    <a:p>
                      <a:pPr marL="0" marR="0" algn="ctr">
                        <a:lnSpc>
                          <a:spcPct val="115000"/>
                        </a:lnSpc>
                        <a:spcBef>
                          <a:spcPts val="0"/>
                        </a:spcBef>
                        <a:spcAft>
                          <a:spcPts val="0"/>
                        </a:spcAft>
                      </a:pPr>
                      <a:r>
                        <a:rPr lang="en-US" sz="2000" dirty="0">
                          <a:effectLst/>
                          <a:latin typeface="Times New Roman"/>
                          <a:cs typeface="Times New Roman"/>
                        </a:rPr>
                        <a:t>0.3</a:t>
                      </a:r>
                      <a:endParaRPr lang="en-US" sz="2000" dirty="0">
                        <a:effectLst/>
                        <a:latin typeface="Times New Roman"/>
                        <a:ea typeface="Calibri" panose="020F0502020204030204" pitchFamily="34" charset="0"/>
                        <a:cs typeface="Times New Roman"/>
                      </a:endParaRPr>
                    </a:p>
                  </a:txBody>
                  <a:tcPr marL="51435" marR="51435" marT="0" marB="0">
                    <a:solidFill>
                      <a:schemeClr val="accent4">
                        <a:lumMod val="60000"/>
                        <a:lumOff val="40000"/>
                      </a:schemeClr>
                    </a:solidFill>
                  </a:tcPr>
                </a:tc>
                <a:tc>
                  <a:txBody>
                    <a:bodyPr/>
                    <a:lstStyle/>
                    <a:p>
                      <a:pPr marL="0" marR="0" algn="ctr">
                        <a:lnSpc>
                          <a:spcPct val="115000"/>
                        </a:lnSpc>
                        <a:spcBef>
                          <a:spcPts val="0"/>
                        </a:spcBef>
                        <a:spcAft>
                          <a:spcPts val="0"/>
                        </a:spcAft>
                      </a:pPr>
                      <a:r>
                        <a:rPr lang="en-US" sz="2000" dirty="0">
                          <a:effectLst/>
                          <a:latin typeface="Times New Roman"/>
                          <a:cs typeface="Times New Roman"/>
                        </a:rPr>
                        <a:t>0.4</a:t>
                      </a:r>
                      <a:endParaRPr lang="en-US" sz="2000" dirty="0">
                        <a:effectLst/>
                        <a:latin typeface="Times New Roman"/>
                        <a:ea typeface="Calibri" panose="020F0502020204030204" pitchFamily="34" charset="0"/>
                        <a:cs typeface="Times New Roman"/>
                      </a:endParaRPr>
                    </a:p>
                  </a:txBody>
                  <a:tcPr marL="51435" marR="51435" marT="0" marB="0">
                    <a:solidFill>
                      <a:schemeClr val="accent4">
                        <a:lumMod val="60000"/>
                        <a:lumOff val="40000"/>
                      </a:schemeClr>
                    </a:solidFill>
                  </a:tcPr>
                </a:tc>
                <a:extLst>
                  <a:ext uri="{0D108BD9-81ED-4DB2-BD59-A6C34878D82A}">
                    <a16:rowId xmlns:a16="http://schemas.microsoft.com/office/drawing/2014/main" val="1842911386"/>
                  </a:ext>
                </a:extLst>
              </a:tr>
              <a:tr h="428921">
                <a:tc>
                  <a:txBody>
                    <a:bodyPr/>
                    <a:lstStyle/>
                    <a:p>
                      <a:pPr marL="0" marR="0" algn="l">
                        <a:lnSpc>
                          <a:spcPct val="115000"/>
                        </a:lnSpc>
                        <a:spcBef>
                          <a:spcPts val="0"/>
                        </a:spcBef>
                        <a:spcAft>
                          <a:spcPts val="0"/>
                        </a:spcAft>
                      </a:pPr>
                      <a:r>
                        <a:rPr lang="en-US" sz="2000" dirty="0">
                          <a:effectLst/>
                          <a:latin typeface="Times New Roman"/>
                          <a:cs typeface="Times New Roman"/>
                        </a:rPr>
                        <a:t>Full Bunch Length, ns</a:t>
                      </a:r>
                      <a:endParaRPr lang="en-US" sz="2000" dirty="0">
                        <a:effectLst/>
                        <a:latin typeface="Times New Roman"/>
                        <a:ea typeface="Calibri" panose="020F0502020204030204" pitchFamily="34" charset="0"/>
                        <a:cs typeface="Times New Roman"/>
                      </a:endParaRPr>
                    </a:p>
                  </a:txBody>
                  <a:tcPr marL="51435" marR="51435" marT="0" marB="0"/>
                </a:tc>
                <a:tc>
                  <a:txBody>
                    <a:bodyPr/>
                    <a:lstStyle/>
                    <a:p>
                      <a:pPr marL="0" marR="0" algn="ctr">
                        <a:lnSpc>
                          <a:spcPct val="115000"/>
                        </a:lnSpc>
                        <a:spcBef>
                          <a:spcPts val="0"/>
                        </a:spcBef>
                        <a:spcAft>
                          <a:spcPts val="0"/>
                        </a:spcAft>
                      </a:pPr>
                      <a:r>
                        <a:rPr lang="en-US" sz="2000">
                          <a:effectLst/>
                          <a:latin typeface="Times New Roman"/>
                          <a:cs typeface="Times New Roman"/>
                        </a:rPr>
                        <a:t>55</a:t>
                      </a:r>
                      <a:endParaRPr lang="en-US" sz="2000">
                        <a:effectLst/>
                        <a:latin typeface="Times New Roman"/>
                        <a:ea typeface="Calibri" panose="020F0502020204030204" pitchFamily="34" charset="0"/>
                        <a:cs typeface="Times New Roman"/>
                      </a:endParaRPr>
                    </a:p>
                  </a:txBody>
                  <a:tcPr marL="51435" marR="51435" marT="0" marB="0"/>
                </a:tc>
                <a:tc>
                  <a:txBody>
                    <a:bodyPr/>
                    <a:lstStyle/>
                    <a:p>
                      <a:pPr marL="0" marR="0" algn="ctr">
                        <a:lnSpc>
                          <a:spcPct val="115000"/>
                        </a:lnSpc>
                        <a:spcBef>
                          <a:spcPts val="0"/>
                        </a:spcBef>
                        <a:spcAft>
                          <a:spcPts val="0"/>
                        </a:spcAft>
                      </a:pPr>
                      <a:r>
                        <a:rPr lang="en-US" sz="2000">
                          <a:effectLst/>
                          <a:latin typeface="Times New Roman"/>
                          <a:cs typeface="Times New Roman"/>
                        </a:rPr>
                        <a:t>55</a:t>
                      </a:r>
                      <a:endParaRPr lang="en-US" sz="2000">
                        <a:effectLst/>
                        <a:latin typeface="Times New Roman"/>
                        <a:ea typeface="Calibri" panose="020F0502020204030204" pitchFamily="34" charset="0"/>
                        <a:cs typeface="Times New Roman"/>
                      </a:endParaRPr>
                    </a:p>
                  </a:txBody>
                  <a:tcPr marL="51435" marR="51435" marT="0" marB="0"/>
                </a:tc>
                <a:tc>
                  <a:txBody>
                    <a:bodyPr/>
                    <a:lstStyle/>
                    <a:p>
                      <a:pPr marL="0" marR="0" algn="ctr">
                        <a:lnSpc>
                          <a:spcPct val="115000"/>
                        </a:lnSpc>
                        <a:spcBef>
                          <a:spcPts val="0"/>
                        </a:spcBef>
                        <a:spcAft>
                          <a:spcPts val="0"/>
                        </a:spcAft>
                      </a:pPr>
                      <a:r>
                        <a:rPr lang="en-US" sz="2000" dirty="0">
                          <a:effectLst/>
                          <a:latin typeface="Times New Roman"/>
                          <a:cs typeface="Times New Roman"/>
                        </a:rPr>
                        <a:t>50</a:t>
                      </a:r>
                      <a:endParaRPr lang="en-US" sz="2000" dirty="0">
                        <a:effectLst/>
                        <a:latin typeface="Times New Roman"/>
                        <a:ea typeface="Calibri" panose="020F0502020204030204" pitchFamily="34" charset="0"/>
                        <a:cs typeface="Times New Roman"/>
                      </a:endParaRPr>
                    </a:p>
                  </a:txBody>
                  <a:tcPr marL="51435" marR="51435" marT="0" marB="0"/>
                </a:tc>
                <a:tc>
                  <a:txBody>
                    <a:bodyPr/>
                    <a:lstStyle/>
                    <a:p>
                      <a:pPr marL="0" marR="0" algn="ctr">
                        <a:lnSpc>
                          <a:spcPct val="115000"/>
                        </a:lnSpc>
                        <a:spcBef>
                          <a:spcPts val="0"/>
                        </a:spcBef>
                        <a:spcAft>
                          <a:spcPts val="0"/>
                        </a:spcAft>
                      </a:pPr>
                      <a:endParaRPr lang="en-US" sz="2000" dirty="0">
                        <a:effectLst/>
                        <a:latin typeface="Times New Roman"/>
                        <a:ea typeface="Calibri" panose="020F0502020204030204" pitchFamily="34" charset="0"/>
                        <a:cs typeface="Times New Roman"/>
                      </a:endParaRPr>
                    </a:p>
                  </a:txBody>
                  <a:tcPr marL="51435" marR="51435" marT="0" marB="0">
                    <a:solidFill>
                      <a:schemeClr val="accent2">
                        <a:lumMod val="60000"/>
                        <a:lumOff val="40000"/>
                      </a:schemeClr>
                    </a:solidFill>
                  </a:tcPr>
                </a:tc>
                <a:tc>
                  <a:txBody>
                    <a:bodyPr/>
                    <a:lstStyle/>
                    <a:p>
                      <a:pPr marL="0" marR="0" algn="ctr">
                        <a:lnSpc>
                          <a:spcPct val="115000"/>
                        </a:lnSpc>
                        <a:spcBef>
                          <a:spcPts val="0"/>
                        </a:spcBef>
                        <a:spcAft>
                          <a:spcPts val="0"/>
                        </a:spcAft>
                      </a:pPr>
                      <a:r>
                        <a:rPr lang="en-US" sz="2000" dirty="0">
                          <a:effectLst/>
                          <a:latin typeface="Times New Roman"/>
                          <a:cs typeface="Times New Roman"/>
                        </a:rPr>
                        <a:t>21</a:t>
                      </a:r>
                      <a:endParaRPr lang="en-US" sz="2000" dirty="0">
                        <a:effectLst/>
                        <a:latin typeface="Times New Roman"/>
                        <a:ea typeface="Calibri" panose="020F0502020204030204" pitchFamily="34" charset="0"/>
                        <a:cs typeface="Times New Roman"/>
                      </a:endParaRPr>
                    </a:p>
                  </a:txBody>
                  <a:tcPr marL="51435" marR="51435" marT="0" marB="0"/>
                </a:tc>
                <a:tc>
                  <a:txBody>
                    <a:bodyPr/>
                    <a:lstStyle/>
                    <a:p>
                      <a:pPr marL="0" marR="0" algn="ctr">
                        <a:lnSpc>
                          <a:spcPct val="115000"/>
                        </a:lnSpc>
                        <a:spcBef>
                          <a:spcPts val="0"/>
                        </a:spcBef>
                        <a:spcAft>
                          <a:spcPts val="0"/>
                        </a:spcAft>
                      </a:pPr>
                      <a:r>
                        <a:rPr lang="en-US" sz="2000" dirty="0">
                          <a:effectLst/>
                          <a:latin typeface="Times New Roman"/>
                          <a:cs typeface="Times New Roman"/>
                        </a:rPr>
                        <a:t>18</a:t>
                      </a:r>
                      <a:endParaRPr lang="en-US" sz="2000" dirty="0">
                        <a:effectLst/>
                        <a:latin typeface="Times New Roman"/>
                        <a:ea typeface="Calibri" panose="020F0502020204030204" pitchFamily="34" charset="0"/>
                        <a:cs typeface="Times New Roman"/>
                      </a:endParaRPr>
                    </a:p>
                  </a:txBody>
                  <a:tcPr marL="51435" marR="51435" marT="0" marB="0"/>
                </a:tc>
                <a:extLst>
                  <a:ext uri="{0D108BD9-81ED-4DB2-BD59-A6C34878D82A}">
                    <a16:rowId xmlns:a16="http://schemas.microsoft.com/office/drawing/2014/main" val="744827500"/>
                  </a:ext>
                </a:extLst>
              </a:tr>
            </a:tbl>
          </a:graphicData>
        </a:graphic>
      </p:graphicFrame>
      <p:sp>
        <p:nvSpPr>
          <p:cNvPr id="6" name="TextBox 5"/>
          <p:cNvSpPr txBox="1"/>
          <p:nvPr/>
        </p:nvSpPr>
        <p:spPr>
          <a:xfrm>
            <a:off x="0" y="4358595"/>
            <a:ext cx="9144000" cy="1446550"/>
          </a:xfrm>
          <a:prstGeom prst="rect">
            <a:avLst/>
          </a:prstGeom>
          <a:solidFill>
            <a:schemeClr val="bg1"/>
          </a:solidFill>
        </p:spPr>
        <p:txBody>
          <a:bodyPr wrap="square" rtlCol="0">
            <a:spAutoFit/>
          </a:bodyPr>
          <a:lstStyle/>
          <a:p>
            <a:pPr marL="342900" indent="-342900">
              <a:buClr>
                <a:srgbClr val="FF0000"/>
              </a:buClr>
              <a:buFont typeface="Arial"/>
              <a:buChar char="•"/>
            </a:pPr>
            <a:r>
              <a:rPr lang="en-US" sz="2200" dirty="0">
                <a:solidFill>
                  <a:srgbClr val="000090"/>
                </a:solidFill>
                <a:latin typeface="Times New Roman"/>
                <a:cs typeface="Times New Roman"/>
              </a:rPr>
              <a:t>Plan:  use 9MHz for the lowest two energies. Use 28MHz for 5.75GeV.</a:t>
            </a:r>
          </a:p>
          <a:p>
            <a:pPr marL="342900" indent="-342900">
              <a:buClr>
                <a:srgbClr val="FF0000"/>
              </a:buClr>
              <a:buFont typeface="Arial"/>
              <a:buChar char="•"/>
            </a:pPr>
            <a:r>
              <a:rPr lang="en-US" sz="2200" dirty="0">
                <a:solidFill>
                  <a:srgbClr val="000090"/>
                </a:solidFill>
                <a:latin typeface="Times New Roman"/>
                <a:cs typeface="Times New Roman"/>
              </a:rPr>
              <a:t>At 5.75GeV, with 28MHz, the injection kicker pulse width is not an issue, but the bucket area is small (0.37eVs) and fitting into this bucket is a challenge. </a:t>
            </a:r>
          </a:p>
        </p:txBody>
      </p:sp>
      <p:cxnSp>
        <p:nvCxnSpPr>
          <p:cNvPr id="8" name="Straight Connector 7">
            <a:extLst>
              <a:ext uri="{FF2B5EF4-FFF2-40B4-BE49-F238E27FC236}">
                <a16:creationId xmlns:a16="http://schemas.microsoft.com/office/drawing/2014/main" id="{7D7313D2-4F0F-A64E-9B83-54B8DF44E921}"/>
              </a:ext>
            </a:extLst>
          </p:cNvPr>
          <p:cNvCxnSpPr>
            <a:cxnSpLocks/>
          </p:cNvCxnSpPr>
          <p:nvPr/>
        </p:nvCxnSpPr>
        <p:spPr>
          <a:xfrm>
            <a:off x="5155097" y="1196085"/>
            <a:ext cx="1007165" cy="27931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F087B35-1009-9F4F-8F9C-508C3378E011}"/>
              </a:ext>
            </a:extLst>
          </p:cNvPr>
          <p:cNvCxnSpPr>
            <a:cxnSpLocks/>
          </p:cNvCxnSpPr>
          <p:nvPr/>
        </p:nvCxnSpPr>
        <p:spPr>
          <a:xfrm flipH="1">
            <a:off x="5155096" y="1139687"/>
            <a:ext cx="1007166" cy="28495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8E1B2C5-63C3-934A-965D-C1A0DD26B8DA}"/>
              </a:ext>
            </a:extLst>
          </p:cNvPr>
          <p:cNvSpPr txBox="1"/>
          <p:nvPr/>
        </p:nvSpPr>
        <p:spPr>
          <a:xfrm>
            <a:off x="0" y="3989263"/>
            <a:ext cx="4123245" cy="369332"/>
          </a:xfrm>
          <a:prstGeom prst="rect">
            <a:avLst/>
          </a:prstGeom>
          <a:solidFill>
            <a:schemeClr val="bg1"/>
          </a:solidFill>
        </p:spPr>
        <p:txBody>
          <a:bodyPr wrap="none" rtlCol="0">
            <a:spAutoFit/>
          </a:bodyPr>
          <a:lstStyle/>
          <a:p>
            <a:r>
              <a:rPr lang="en-US" baseline="30000" dirty="0"/>
              <a:t>1</a:t>
            </a:r>
            <a:r>
              <a:rPr lang="en-US" dirty="0"/>
              <a:t> 95% Long. Emit. =6*rms Long. Emit. </a:t>
            </a:r>
          </a:p>
        </p:txBody>
      </p:sp>
    </p:spTree>
    <p:extLst>
      <p:ext uri="{BB962C8B-B14F-4D97-AF65-F5344CB8AC3E}">
        <p14:creationId xmlns:p14="http://schemas.microsoft.com/office/powerpoint/2010/main" val="2838627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054909A-BDB4-408F-A542-829F17E910D5}"/>
              </a:ext>
            </a:extLst>
          </p:cNvPr>
          <p:cNvGraphicFramePr>
            <a:graphicFrameLocks noGrp="1"/>
          </p:cNvGraphicFramePr>
          <p:nvPr>
            <p:extLst>
              <p:ext uri="{D42A27DB-BD31-4B8C-83A1-F6EECF244321}">
                <p14:modId xmlns:p14="http://schemas.microsoft.com/office/powerpoint/2010/main" val="801872816"/>
              </p:ext>
            </p:extLst>
          </p:nvPr>
        </p:nvGraphicFramePr>
        <p:xfrm>
          <a:off x="0" y="769621"/>
          <a:ext cx="9143999" cy="5751229"/>
        </p:xfrm>
        <a:graphic>
          <a:graphicData uri="http://schemas.openxmlformats.org/drawingml/2006/table">
            <a:tbl>
              <a:tblPr firstRow="1" bandRow="1">
                <a:tableStyleId>{5C22544A-7EE6-4342-B048-85BDC9FD1C3A}</a:tableStyleId>
              </a:tblPr>
              <a:tblGrid>
                <a:gridCol w="1324112">
                  <a:extLst>
                    <a:ext uri="{9D8B030D-6E8A-4147-A177-3AD203B41FA5}">
                      <a16:colId xmlns:a16="http://schemas.microsoft.com/office/drawing/2014/main" val="1771460002"/>
                    </a:ext>
                  </a:extLst>
                </a:gridCol>
                <a:gridCol w="845768">
                  <a:extLst>
                    <a:ext uri="{9D8B030D-6E8A-4147-A177-3AD203B41FA5}">
                      <a16:colId xmlns:a16="http://schemas.microsoft.com/office/drawing/2014/main" val="366547518"/>
                    </a:ext>
                  </a:extLst>
                </a:gridCol>
                <a:gridCol w="915093">
                  <a:extLst>
                    <a:ext uri="{9D8B030D-6E8A-4147-A177-3AD203B41FA5}">
                      <a16:colId xmlns:a16="http://schemas.microsoft.com/office/drawing/2014/main" val="3027070891"/>
                    </a:ext>
                  </a:extLst>
                </a:gridCol>
                <a:gridCol w="1844836">
                  <a:extLst>
                    <a:ext uri="{9D8B030D-6E8A-4147-A177-3AD203B41FA5}">
                      <a16:colId xmlns:a16="http://schemas.microsoft.com/office/drawing/2014/main" val="1644647347"/>
                    </a:ext>
                  </a:extLst>
                </a:gridCol>
                <a:gridCol w="1073426">
                  <a:extLst>
                    <a:ext uri="{9D8B030D-6E8A-4147-A177-3AD203B41FA5}">
                      <a16:colId xmlns:a16="http://schemas.microsoft.com/office/drawing/2014/main" val="3550804992"/>
                    </a:ext>
                  </a:extLst>
                </a:gridCol>
                <a:gridCol w="3140764">
                  <a:extLst>
                    <a:ext uri="{9D8B030D-6E8A-4147-A177-3AD203B41FA5}">
                      <a16:colId xmlns:a16="http://schemas.microsoft.com/office/drawing/2014/main" val="2614719512"/>
                    </a:ext>
                  </a:extLst>
                </a:gridCol>
              </a:tblGrid>
              <a:tr h="541732">
                <a:tc>
                  <a:txBody>
                    <a:bodyPr/>
                    <a:lstStyle/>
                    <a:p>
                      <a:r>
                        <a:rPr lang="en-US" sz="1600" dirty="0">
                          <a:latin typeface="Times New Roman" panose="02020603050405020304" pitchFamily="18" charset="0"/>
                          <a:cs typeface="Times New Roman" panose="02020603050405020304" pitchFamily="18" charset="0"/>
                        </a:rPr>
                        <a:t>Energy</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Merge</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Date</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 Long. Emit.</a:t>
                      </a:r>
                      <a:r>
                        <a:rPr lang="en-US" sz="1600" baseline="30000" dirty="0">
                          <a:latin typeface="Times New Roman" panose="020206030504050203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 (eV*s/n)</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Bunch Intensity</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Notes</a:t>
                      </a:r>
                    </a:p>
                  </a:txBody>
                  <a:tcPr marL="68580" marR="68580" marT="34290" marB="34290"/>
                </a:tc>
                <a:extLst>
                  <a:ext uri="{0D108BD9-81ED-4DB2-BD59-A6C34878D82A}">
                    <a16:rowId xmlns:a16="http://schemas.microsoft.com/office/drawing/2014/main" val="1965049274"/>
                  </a:ext>
                </a:extLst>
              </a:tr>
              <a:tr h="3498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3.85 GeV</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None</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4/1</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0.14</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0.48e9</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6 bunches</a:t>
                      </a:r>
                    </a:p>
                  </a:txBody>
                  <a:tcPr marL="68580" marR="68580" marT="34290" marB="34290"/>
                </a:tc>
                <a:extLst>
                  <a:ext uri="{0D108BD9-81ED-4DB2-BD59-A6C34878D82A}">
                    <a16:rowId xmlns:a16="http://schemas.microsoft.com/office/drawing/2014/main" val="1465662540"/>
                  </a:ext>
                </a:extLst>
              </a:tr>
              <a:tr h="304261">
                <a:tc>
                  <a:txBody>
                    <a:bodyPr/>
                    <a:lstStyle/>
                    <a:p>
                      <a:endParaRPr lang="en-US" sz="160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2-1</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5/6</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0.25</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0.92e9</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3 bunches</a:t>
                      </a:r>
                    </a:p>
                  </a:txBody>
                  <a:tcPr marL="68580" marR="68580" marT="34290" marB="34290"/>
                </a:tc>
                <a:extLst>
                  <a:ext uri="{0D108BD9-81ED-4DB2-BD59-A6C34878D82A}">
                    <a16:rowId xmlns:a16="http://schemas.microsoft.com/office/drawing/2014/main" val="512052610"/>
                  </a:ext>
                </a:extLst>
              </a:tr>
              <a:tr h="304261">
                <a:tc>
                  <a:txBody>
                    <a:bodyPr/>
                    <a:lstStyle/>
                    <a:p>
                      <a:endParaRPr lang="en-US" sz="1600" dirty="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2-1</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6/12</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0.26</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0.95e9</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6 bunches</a:t>
                      </a:r>
                    </a:p>
                  </a:txBody>
                  <a:tcPr marL="68580" marR="68580" marT="34290" marB="34290"/>
                </a:tc>
                <a:extLst>
                  <a:ext uri="{0D108BD9-81ED-4DB2-BD59-A6C34878D82A}">
                    <a16:rowId xmlns:a16="http://schemas.microsoft.com/office/drawing/2014/main" val="843233096"/>
                  </a:ext>
                </a:extLst>
              </a:tr>
              <a:tr h="304261">
                <a:tc>
                  <a:txBody>
                    <a:bodyPr/>
                    <a:lstStyle/>
                    <a:p>
                      <a:endParaRPr lang="en-US" sz="160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3-1</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6/6</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0.37</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1.45e9</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3 bunches</a:t>
                      </a:r>
                    </a:p>
                  </a:txBody>
                  <a:tcPr marL="68580" marR="68580" marT="34290" marB="34290"/>
                </a:tc>
                <a:extLst>
                  <a:ext uri="{0D108BD9-81ED-4DB2-BD59-A6C34878D82A}">
                    <a16:rowId xmlns:a16="http://schemas.microsoft.com/office/drawing/2014/main" val="2409647244"/>
                  </a:ext>
                </a:extLst>
              </a:tr>
              <a:tr h="304261">
                <a:tc>
                  <a:txBody>
                    <a:bodyPr/>
                    <a:lstStyle/>
                    <a:p>
                      <a:endParaRPr lang="en-US" sz="160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6-1</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5/15</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0.61</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2.37e9</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2 bunches</a:t>
                      </a:r>
                    </a:p>
                  </a:txBody>
                  <a:tcPr marL="68580" marR="68580" marT="34290" marB="34290"/>
                </a:tc>
                <a:extLst>
                  <a:ext uri="{0D108BD9-81ED-4DB2-BD59-A6C34878D82A}">
                    <a16:rowId xmlns:a16="http://schemas.microsoft.com/office/drawing/2014/main" val="943542661"/>
                  </a:ext>
                </a:extLst>
              </a:tr>
              <a:tr h="304261">
                <a:tc>
                  <a:txBody>
                    <a:bodyPr/>
                    <a:lstStyle/>
                    <a:p>
                      <a:endParaRPr lang="en-US" sz="1600" dirty="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6-1</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5/15</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0.28</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1.18e9</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2 bunches, squeeze relaxed</a:t>
                      </a:r>
                    </a:p>
                  </a:txBody>
                  <a:tcPr marL="68580" marR="68580" marT="34290" marB="34290"/>
                </a:tc>
                <a:extLst>
                  <a:ext uri="{0D108BD9-81ED-4DB2-BD59-A6C34878D82A}">
                    <a16:rowId xmlns:a16="http://schemas.microsoft.com/office/drawing/2014/main" val="4187048728"/>
                  </a:ext>
                </a:extLst>
              </a:tr>
              <a:tr h="3533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4.59 GeV</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2-1</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7/2</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0.27</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0.95e9</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6 bunches</a:t>
                      </a:r>
                    </a:p>
                  </a:txBody>
                  <a:tcPr marL="68580" marR="68580" marT="34290" marB="34290"/>
                </a:tc>
                <a:extLst>
                  <a:ext uri="{0D108BD9-81ED-4DB2-BD59-A6C34878D82A}">
                    <a16:rowId xmlns:a16="http://schemas.microsoft.com/office/drawing/2014/main" val="3228320374"/>
                  </a:ext>
                </a:extLst>
              </a:tr>
              <a:tr h="304261">
                <a:tc>
                  <a:txBody>
                    <a:bodyPr/>
                    <a:lstStyle/>
                    <a:p>
                      <a:endParaRPr lang="en-US" sz="1600" dirty="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3-1</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7/3</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0.41</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1.46e9</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3 bunches</a:t>
                      </a:r>
                    </a:p>
                  </a:txBody>
                  <a:tcPr marL="68580" marR="68580" marT="34290" marB="34290"/>
                </a:tc>
                <a:extLst>
                  <a:ext uri="{0D108BD9-81ED-4DB2-BD59-A6C34878D82A}">
                    <a16:rowId xmlns:a16="http://schemas.microsoft.com/office/drawing/2014/main" val="769714306"/>
                  </a:ext>
                </a:extLst>
              </a:tr>
              <a:tr h="306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7.30 GeV</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6-1</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5/7</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0.69</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2.50e9</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2 bunches, h=10</a:t>
                      </a:r>
                    </a:p>
                  </a:txBody>
                  <a:tcPr marL="68580" marR="68580" marT="34290" marB="34290"/>
                </a:tc>
                <a:extLst>
                  <a:ext uri="{0D108BD9-81ED-4DB2-BD59-A6C34878D82A}">
                    <a16:rowId xmlns:a16="http://schemas.microsoft.com/office/drawing/2014/main" val="645376552"/>
                  </a:ext>
                </a:extLst>
              </a:tr>
              <a:tr h="304261">
                <a:tc>
                  <a:txBody>
                    <a:bodyPr/>
                    <a:lstStyle/>
                    <a:p>
                      <a:endParaRPr lang="en-US" sz="160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6-1</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4/24</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0.55</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2.19e9</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2 bunches, squeeze relaxed</a:t>
                      </a:r>
                    </a:p>
                  </a:txBody>
                  <a:tcPr marL="68580" marR="68580" marT="34290" marB="34290"/>
                </a:tc>
                <a:extLst>
                  <a:ext uri="{0D108BD9-81ED-4DB2-BD59-A6C34878D82A}">
                    <a16:rowId xmlns:a16="http://schemas.microsoft.com/office/drawing/2014/main" val="2800084932"/>
                  </a:ext>
                </a:extLst>
              </a:tr>
              <a:tr h="359544">
                <a:tc>
                  <a:txBody>
                    <a:bodyPr/>
                    <a:lstStyle/>
                    <a:p>
                      <a:r>
                        <a:rPr lang="en-US" sz="1600" dirty="0">
                          <a:latin typeface="Times New Roman" panose="02020603050405020304" pitchFamily="18" charset="0"/>
                          <a:cs typeface="Times New Roman" panose="02020603050405020304" pitchFamily="18" charset="0"/>
                        </a:rPr>
                        <a:t>9.80 GeV</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6-1</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7/8</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0.80</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2.66e9</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2 bunches</a:t>
                      </a:r>
                    </a:p>
                  </a:txBody>
                  <a:tcPr marL="68580" marR="68580" marT="34290" marB="34290"/>
                </a:tc>
                <a:extLst>
                  <a:ext uri="{0D108BD9-81ED-4DB2-BD59-A6C34878D82A}">
                    <a16:rowId xmlns:a16="http://schemas.microsoft.com/office/drawing/2014/main" val="1024381541"/>
                  </a:ext>
                </a:extLst>
              </a:tr>
              <a:tr h="304261">
                <a:tc>
                  <a:txBody>
                    <a:bodyPr/>
                    <a:lstStyle/>
                    <a:p>
                      <a:endParaRPr lang="en-US" sz="1600" dirty="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6-1</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3/13</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0.55</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2.0e9</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2 bunches, squeeze relaxed</a:t>
                      </a:r>
                    </a:p>
                  </a:txBody>
                  <a:tcPr marL="68580" marR="68580" marT="34290" marB="34290"/>
                </a:tc>
                <a:extLst>
                  <a:ext uri="{0D108BD9-81ED-4DB2-BD59-A6C34878D82A}">
                    <a16:rowId xmlns:a16="http://schemas.microsoft.com/office/drawing/2014/main" val="1503340967"/>
                  </a:ext>
                </a:extLst>
              </a:tr>
              <a:tr h="304261">
                <a:tc>
                  <a:txBody>
                    <a:bodyPr/>
                    <a:lstStyle/>
                    <a:p>
                      <a:r>
                        <a:rPr lang="en-US" sz="1600" dirty="0">
                          <a:solidFill>
                            <a:schemeClr val="accent2"/>
                          </a:solidFill>
                          <a:latin typeface="Times New Roman" panose="02020603050405020304" pitchFamily="18" charset="0"/>
                          <a:cs typeface="Times New Roman" panose="02020603050405020304" pitchFamily="18" charset="0"/>
                        </a:rPr>
                        <a:t>Tandem</a:t>
                      </a:r>
                    </a:p>
                  </a:txBody>
                  <a:tcPr marL="68580" marR="68580" marT="34290" marB="34290"/>
                </a:tc>
                <a:tc>
                  <a:txBody>
                    <a:bodyPr/>
                    <a:lstStyle/>
                    <a:p>
                      <a:endParaRPr lang="en-US" sz="1600" dirty="0">
                        <a:latin typeface="Times New Roman" panose="02020603050405020304" pitchFamily="18" charset="0"/>
                        <a:cs typeface="Times New Roman" panose="02020603050405020304" pitchFamily="18" charset="0"/>
                      </a:endParaRPr>
                    </a:p>
                  </a:txBody>
                  <a:tcPr marL="68580" marR="68580" marT="34290" marB="34290"/>
                </a:tc>
                <a:tc>
                  <a:txBody>
                    <a:bodyPr/>
                    <a:lstStyle/>
                    <a:p>
                      <a:endParaRPr lang="en-US" sz="1600">
                        <a:latin typeface="Times New Roman" panose="02020603050405020304" pitchFamily="18" charset="0"/>
                        <a:cs typeface="Times New Roman" panose="02020603050405020304" pitchFamily="18" charset="0"/>
                      </a:endParaRPr>
                    </a:p>
                  </a:txBody>
                  <a:tcPr marL="68580" marR="68580" marT="34290" marB="34290"/>
                </a:tc>
                <a:tc>
                  <a:txBody>
                    <a:bodyPr/>
                    <a:lstStyle/>
                    <a:p>
                      <a:endParaRPr lang="en-US" sz="1600">
                        <a:latin typeface="Times New Roman" panose="02020603050405020304" pitchFamily="18" charset="0"/>
                        <a:cs typeface="Times New Roman" panose="02020603050405020304" pitchFamily="18" charset="0"/>
                      </a:endParaRPr>
                    </a:p>
                  </a:txBody>
                  <a:tcPr marL="68580" marR="68580" marT="34290" marB="34290"/>
                </a:tc>
                <a:tc>
                  <a:txBody>
                    <a:bodyPr/>
                    <a:lstStyle/>
                    <a:p>
                      <a:endParaRPr lang="en-US" sz="1600">
                        <a:latin typeface="Times New Roman" panose="02020603050405020304" pitchFamily="18" charset="0"/>
                        <a:cs typeface="Times New Roman" panose="02020603050405020304" pitchFamily="18" charset="0"/>
                      </a:endParaRPr>
                    </a:p>
                  </a:txBody>
                  <a:tcPr marL="68580" marR="68580" marT="34290" marB="34290"/>
                </a:tc>
                <a:tc>
                  <a:txBody>
                    <a:bodyPr/>
                    <a:lstStyle/>
                    <a:p>
                      <a:endParaRPr lang="en-US" sz="1600"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3481866640"/>
                  </a:ext>
                </a:extLst>
              </a:tr>
              <a:tr h="347755">
                <a:tc>
                  <a:txBody>
                    <a:bodyPr/>
                    <a:lstStyle/>
                    <a:p>
                      <a:r>
                        <a:rPr lang="en-US" sz="1600" dirty="0">
                          <a:solidFill>
                            <a:schemeClr val="accent2"/>
                          </a:solidFill>
                          <a:latin typeface="Times New Roman" panose="02020603050405020304" pitchFamily="18" charset="0"/>
                          <a:cs typeface="Times New Roman" panose="02020603050405020304" pitchFamily="18" charset="0"/>
                        </a:rPr>
                        <a:t>3.85 GeV</a:t>
                      </a:r>
                    </a:p>
                  </a:txBody>
                  <a:tcPr marL="68580" marR="68580" marT="34290" marB="34290"/>
                </a:tc>
                <a:tc>
                  <a:txBody>
                    <a:bodyPr/>
                    <a:lstStyle/>
                    <a:p>
                      <a:r>
                        <a:rPr lang="en-US" sz="1600" dirty="0">
                          <a:solidFill>
                            <a:schemeClr val="accent2"/>
                          </a:solidFill>
                          <a:latin typeface="Times New Roman" panose="02020603050405020304" pitchFamily="18" charset="0"/>
                          <a:cs typeface="Times New Roman" panose="02020603050405020304" pitchFamily="18" charset="0"/>
                        </a:rPr>
                        <a:t>None</a:t>
                      </a:r>
                    </a:p>
                  </a:txBody>
                  <a:tcPr marL="68580" marR="68580" marT="34290" marB="34290"/>
                </a:tc>
                <a:tc>
                  <a:txBody>
                    <a:bodyPr/>
                    <a:lstStyle/>
                    <a:p>
                      <a:r>
                        <a:rPr lang="en-US" sz="1600" dirty="0">
                          <a:solidFill>
                            <a:schemeClr val="accent2"/>
                          </a:solidFill>
                          <a:latin typeface="Times New Roman" panose="02020603050405020304" pitchFamily="18" charset="0"/>
                          <a:cs typeface="Times New Roman" panose="02020603050405020304" pitchFamily="18" charset="0"/>
                        </a:rPr>
                        <a:t>3/19</a:t>
                      </a:r>
                    </a:p>
                  </a:txBody>
                  <a:tcPr marL="68580" marR="68580" marT="34290" marB="34290"/>
                </a:tc>
                <a:tc>
                  <a:txBody>
                    <a:bodyPr/>
                    <a:lstStyle/>
                    <a:p>
                      <a:r>
                        <a:rPr lang="en-US" sz="1600" dirty="0">
                          <a:solidFill>
                            <a:schemeClr val="accent2"/>
                          </a:solidFill>
                          <a:latin typeface="Times New Roman" panose="02020603050405020304" pitchFamily="18" charset="0"/>
                          <a:cs typeface="Times New Roman" panose="02020603050405020304" pitchFamily="18" charset="0"/>
                        </a:rPr>
                        <a:t>0.15</a:t>
                      </a:r>
                    </a:p>
                  </a:txBody>
                  <a:tcPr marL="68580" marR="68580" marT="34290" marB="34290"/>
                </a:tc>
                <a:tc>
                  <a:txBody>
                    <a:bodyPr/>
                    <a:lstStyle/>
                    <a:p>
                      <a:r>
                        <a:rPr lang="en-US" sz="1600" dirty="0">
                          <a:solidFill>
                            <a:schemeClr val="accent2"/>
                          </a:solidFill>
                          <a:latin typeface="Times New Roman" panose="02020603050405020304" pitchFamily="18" charset="0"/>
                          <a:cs typeface="Times New Roman" panose="02020603050405020304" pitchFamily="18" charset="0"/>
                        </a:rPr>
                        <a:t>1.0e9</a:t>
                      </a:r>
                    </a:p>
                  </a:txBody>
                  <a:tcPr marL="68580" marR="68580" marT="34290" marB="34290"/>
                </a:tc>
                <a:tc>
                  <a:txBody>
                    <a:bodyPr/>
                    <a:lstStyle/>
                    <a:p>
                      <a:r>
                        <a:rPr lang="en-US" sz="1600" dirty="0">
                          <a:solidFill>
                            <a:schemeClr val="accent2"/>
                          </a:solidFill>
                          <a:latin typeface="Times New Roman" panose="02020603050405020304" pitchFamily="18" charset="0"/>
                          <a:cs typeface="Times New Roman" panose="02020603050405020304" pitchFamily="18" charset="0"/>
                        </a:rPr>
                        <a:t>3 bunches (could be up to 6)</a:t>
                      </a:r>
                    </a:p>
                  </a:txBody>
                  <a:tcPr marL="68580" marR="68580" marT="34290" marB="34290"/>
                </a:tc>
                <a:extLst>
                  <a:ext uri="{0D108BD9-81ED-4DB2-BD59-A6C34878D82A}">
                    <a16:rowId xmlns:a16="http://schemas.microsoft.com/office/drawing/2014/main" val="4271040885"/>
                  </a:ext>
                </a:extLst>
              </a:tr>
              <a:tr h="347859">
                <a:tc>
                  <a:txBody>
                    <a:bodyPr/>
                    <a:lstStyle/>
                    <a:p>
                      <a:r>
                        <a:rPr lang="en-US" sz="1600" dirty="0">
                          <a:solidFill>
                            <a:schemeClr val="accent2"/>
                          </a:solidFill>
                          <a:latin typeface="Times New Roman" panose="02020603050405020304" pitchFamily="18" charset="0"/>
                          <a:cs typeface="Times New Roman" panose="02020603050405020304" pitchFamily="18" charset="0"/>
                        </a:rPr>
                        <a:t>9.80 GeV</a:t>
                      </a:r>
                    </a:p>
                  </a:txBody>
                  <a:tcPr marL="68580" marR="68580" marT="34290" marB="34290"/>
                </a:tc>
                <a:tc>
                  <a:txBody>
                    <a:bodyPr/>
                    <a:lstStyle/>
                    <a:p>
                      <a:r>
                        <a:rPr lang="en-US" sz="1600" dirty="0">
                          <a:solidFill>
                            <a:schemeClr val="accent2"/>
                          </a:solidFill>
                          <a:latin typeface="Times New Roman" panose="02020603050405020304" pitchFamily="18" charset="0"/>
                          <a:cs typeface="Times New Roman" panose="02020603050405020304" pitchFamily="18" charset="0"/>
                        </a:rPr>
                        <a:t>2-1</a:t>
                      </a:r>
                    </a:p>
                  </a:txBody>
                  <a:tcPr marL="68580" marR="68580" marT="34290" marB="34290"/>
                </a:tc>
                <a:tc>
                  <a:txBody>
                    <a:bodyPr/>
                    <a:lstStyle/>
                    <a:p>
                      <a:r>
                        <a:rPr lang="en-US" sz="1600" dirty="0">
                          <a:solidFill>
                            <a:schemeClr val="accent2"/>
                          </a:solidFill>
                          <a:latin typeface="Times New Roman" panose="02020603050405020304" pitchFamily="18" charset="0"/>
                          <a:cs typeface="Times New Roman" panose="02020603050405020304" pitchFamily="18" charset="0"/>
                        </a:rPr>
                        <a:t>2/27</a:t>
                      </a:r>
                    </a:p>
                  </a:txBody>
                  <a:tcPr marL="68580" marR="68580" marT="34290" marB="34290"/>
                </a:tc>
                <a:tc>
                  <a:txBody>
                    <a:bodyPr/>
                    <a:lstStyle/>
                    <a:p>
                      <a:r>
                        <a:rPr lang="en-US" sz="1600" dirty="0">
                          <a:solidFill>
                            <a:schemeClr val="accent2"/>
                          </a:solidFill>
                          <a:latin typeface="Times New Roman" panose="02020603050405020304" pitchFamily="18" charset="0"/>
                          <a:cs typeface="Times New Roman" panose="02020603050405020304" pitchFamily="18" charset="0"/>
                        </a:rPr>
                        <a:t>0.42</a:t>
                      </a:r>
                    </a:p>
                  </a:txBody>
                  <a:tcPr marL="68580" marR="68580" marT="34290" marB="34290"/>
                </a:tc>
                <a:tc>
                  <a:txBody>
                    <a:bodyPr/>
                    <a:lstStyle/>
                    <a:p>
                      <a:r>
                        <a:rPr lang="en-US" sz="1600" dirty="0">
                          <a:solidFill>
                            <a:schemeClr val="accent2"/>
                          </a:solidFill>
                          <a:latin typeface="Times New Roman" panose="02020603050405020304" pitchFamily="18" charset="0"/>
                          <a:cs typeface="Times New Roman" panose="02020603050405020304" pitchFamily="18" charset="0"/>
                        </a:rPr>
                        <a:t>2.18e9</a:t>
                      </a:r>
                    </a:p>
                  </a:txBody>
                  <a:tcPr marL="68580" marR="68580" marT="34290" marB="34290"/>
                </a:tc>
                <a:tc>
                  <a:txBody>
                    <a:bodyPr/>
                    <a:lstStyle/>
                    <a:p>
                      <a:r>
                        <a:rPr lang="en-US" sz="1600" dirty="0">
                          <a:solidFill>
                            <a:schemeClr val="accent2"/>
                          </a:solidFill>
                          <a:latin typeface="Times New Roman" panose="02020603050405020304" pitchFamily="18" charset="0"/>
                          <a:cs typeface="Times New Roman" panose="02020603050405020304" pitchFamily="18" charset="0"/>
                        </a:rPr>
                        <a:t>1 bunch (could be up to 3)</a:t>
                      </a:r>
                    </a:p>
                  </a:txBody>
                  <a:tcPr marL="68580" marR="68580" marT="34290" marB="34290"/>
                </a:tc>
                <a:extLst>
                  <a:ext uri="{0D108BD9-81ED-4DB2-BD59-A6C34878D82A}">
                    <a16:rowId xmlns:a16="http://schemas.microsoft.com/office/drawing/2014/main" val="2144612020"/>
                  </a:ext>
                </a:extLst>
              </a:tr>
              <a:tr h="298387">
                <a:tc>
                  <a:txBody>
                    <a:bodyPr/>
                    <a:lstStyle/>
                    <a:p>
                      <a:endParaRPr lang="en-US" sz="1600" dirty="0">
                        <a:solidFill>
                          <a:schemeClr val="accent2"/>
                        </a:solidFill>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US" sz="1600" dirty="0">
                          <a:solidFill>
                            <a:schemeClr val="accent2"/>
                          </a:solidFill>
                          <a:latin typeface="Times New Roman" panose="02020603050405020304" pitchFamily="18" charset="0"/>
                          <a:cs typeface="Times New Roman" panose="02020603050405020304" pitchFamily="18" charset="0"/>
                        </a:rPr>
                        <a:t>2-1</a:t>
                      </a:r>
                    </a:p>
                  </a:txBody>
                  <a:tcPr marL="68580" marR="68580" marT="34290" marB="34290"/>
                </a:tc>
                <a:tc>
                  <a:txBody>
                    <a:bodyPr/>
                    <a:lstStyle/>
                    <a:p>
                      <a:r>
                        <a:rPr lang="en-US" sz="1600" dirty="0">
                          <a:solidFill>
                            <a:schemeClr val="accent2"/>
                          </a:solidFill>
                          <a:latin typeface="Times New Roman" panose="02020603050405020304" pitchFamily="18" charset="0"/>
                          <a:cs typeface="Times New Roman" panose="02020603050405020304" pitchFamily="18" charset="0"/>
                        </a:rPr>
                        <a:t>3/7</a:t>
                      </a:r>
                    </a:p>
                  </a:txBody>
                  <a:tcPr marL="68580" marR="68580" marT="34290" marB="34290"/>
                </a:tc>
                <a:tc>
                  <a:txBody>
                    <a:bodyPr/>
                    <a:lstStyle/>
                    <a:p>
                      <a:r>
                        <a:rPr lang="en-US" sz="1600" dirty="0">
                          <a:solidFill>
                            <a:schemeClr val="accent2"/>
                          </a:solidFill>
                          <a:latin typeface="Times New Roman" panose="02020603050405020304" pitchFamily="18" charset="0"/>
                          <a:cs typeface="Times New Roman" panose="02020603050405020304" pitchFamily="18" charset="0"/>
                        </a:rPr>
                        <a:t>0.38</a:t>
                      </a:r>
                    </a:p>
                  </a:txBody>
                  <a:tcPr marL="68580" marR="68580" marT="34290" marB="34290"/>
                </a:tc>
                <a:tc>
                  <a:txBody>
                    <a:bodyPr/>
                    <a:lstStyle/>
                    <a:p>
                      <a:r>
                        <a:rPr lang="en-US" sz="1600" dirty="0">
                          <a:solidFill>
                            <a:schemeClr val="accent2"/>
                          </a:solidFill>
                          <a:latin typeface="Times New Roman" panose="02020603050405020304" pitchFamily="18" charset="0"/>
                          <a:cs typeface="Times New Roman" panose="02020603050405020304" pitchFamily="18" charset="0"/>
                        </a:rPr>
                        <a:t>1.96e9</a:t>
                      </a:r>
                    </a:p>
                  </a:txBody>
                  <a:tcPr marL="68580" marR="68580" marT="34290" marB="34290"/>
                </a:tc>
                <a:tc>
                  <a:txBody>
                    <a:bodyPr/>
                    <a:lstStyle/>
                    <a:p>
                      <a:endParaRPr lang="en-US" sz="1600" dirty="0">
                        <a:solidFill>
                          <a:schemeClr val="accent2"/>
                        </a:solidFill>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3146891920"/>
                  </a:ext>
                </a:extLst>
              </a:tr>
            </a:tbl>
          </a:graphicData>
        </a:graphic>
      </p:graphicFrame>
      <p:sp>
        <p:nvSpPr>
          <p:cNvPr id="4" name="Title 1">
            <a:extLst>
              <a:ext uri="{FF2B5EF4-FFF2-40B4-BE49-F238E27FC236}">
                <a16:creationId xmlns:a16="http://schemas.microsoft.com/office/drawing/2014/main" id="{86B2A876-1330-5149-907C-A2444E280B05}"/>
              </a:ext>
            </a:extLst>
          </p:cNvPr>
          <p:cNvSpPr txBox="1">
            <a:spLocks/>
          </p:cNvSpPr>
          <p:nvPr/>
        </p:nvSpPr>
        <p:spPr>
          <a:xfrm>
            <a:off x="137832" y="140970"/>
            <a:ext cx="8328991" cy="524391"/>
          </a:xfrm>
          <a:prstGeom prst="rect">
            <a:avLst/>
          </a:prstGeom>
        </p:spPr>
        <p:txBody>
          <a:bodyPr>
            <a:no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US" sz="3600" dirty="0">
                <a:solidFill>
                  <a:srgbClr val="FF0000"/>
                </a:solidFill>
                <a:latin typeface="Times New Roman"/>
                <a:cs typeface="Times New Roman"/>
              </a:rPr>
              <a:t>AGS Late Intensities and Long. Emit.</a:t>
            </a:r>
            <a:endParaRPr lang="en-US" sz="3600" dirty="0"/>
          </a:p>
        </p:txBody>
      </p:sp>
      <p:sp>
        <p:nvSpPr>
          <p:cNvPr id="2" name="TextBox 1">
            <a:extLst>
              <a:ext uri="{FF2B5EF4-FFF2-40B4-BE49-F238E27FC236}">
                <a16:creationId xmlns:a16="http://schemas.microsoft.com/office/drawing/2014/main" id="{30BDEDA8-A0D6-3E4C-BC58-852CA7031932}"/>
              </a:ext>
            </a:extLst>
          </p:cNvPr>
          <p:cNvSpPr txBox="1"/>
          <p:nvPr/>
        </p:nvSpPr>
        <p:spPr>
          <a:xfrm>
            <a:off x="251791" y="6520850"/>
            <a:ext cx="4123245" cy="369332"/>
          </a:xfrm>
          <a:prstGeom prst="rect">
            <a:avLst/>
          </a:prstGeom>
          <a:solidFill>
            <a:schemeClr val="bg1"/>
          </a:solidFill>
        </p:spPr>
        <p:txBody>
          <a:bodyPr wrap="none" rtlCol="0">
            <a:spAutoFit/>
          </a:bodyPr>
          <a:lstStyle/>
          <a:p>
            <a:r>
              <a:rPr lang="en-US" baseline="30000" dirty="0"/>
              <a:t>1</a:t>
            </a:r>
            <a:r>
              <a:rPr lang="en-US" dirty="0"/>
              <a:t> 95% Long. Emit. =6*rms Long. Emit. </a:t>
            </a:r>
          </a:p>
        </p:txBody>
      </p:sp>
    </p:spTree>
    <p:extLst>
      <p:ext uri="{BB962C8B-B14F-4D97-AF65-F5344CB8AC3E}">
        <p14:creationId xmlns:p14="http://schemas.microsoft.com/office/powerpoint/2010/main" val="3464216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60" y="116080"/>
            <a:ext cx="8803144" cy="531532"/>
          </a:xfrm>
        </p:spPr>
        <p:txBody>
          <a:bodyPr>
            <a:noAutofit/>
          </a:bodyPr>
          <a:lstStyle/>
          <a:p>
            <a:r>
              <a:rPr lang="en-US" sz="2800" dirty="0">
                <a:solidFill>
                  <a:srgbClr val="FF0000"/>
                </a:solidFill>
                <a:latin typeface="Times New Roman"/>
                <a:cs typeface="Times New Roman"/>
              </a:rPr>
              <a:t>AGS Setup Options for 4.59 GeV (0.9E9/0.27eV-s)</a:t>
            </a:r>
            <a:endParaRPr lang="en-US" sz="2800" dirty="0"/>
          </a:p>
        </p:txBody>
      </p:sp>
      <p:sp>
        <p:nvSpPr>
          <p:cNvPr id="7" name="TextBox 6"/>
          <p:cNvSpPr txBox="1"/>
          <p:nvPr/>
        </p:nvSpPr>
        <p:spPr>
          <a:xfrm>
            <a:off x="68060" y="4021172"/>
            <a:ext cx="9001125" cy="2708434"/>
          </a:xfrm>
          <a:prstGeom prst="rect">
            <a:avLst/>
          </a:prstGeom>
          <a:solidFill>
            <a:schemeClr val="bg1"/>
          </a:solidFill>
        </p:spPr>
        <p:txBody>
          <a:bodyPr wrap="square" rtlCol="0">
            <a:spAutoFit/>
          </a:bodyPr>
          <a:lstStyle/>
          <a:p>
            <a:pPr marL="342900" indent="-342900">
              <a:buClr>
                <a:srgbClr val="FF0000"/>
              </a:buClr>
              <a:buFont typeface="Arial" panose="020B0604020202020204" pitchFamily="34" charset="0"/>
              <a:buChar char="•"/>
            </a:pPr>
            <a:r>
              <a:rPr lang="en-US" sz="1700" dirty="0">
                <a:solidFill>
                  <a:srgbClr val="000090"/>
                </a:solidFill>
                <a:latin typeface="Times New Roman"/>
                <a:cs typeface="Times New Roman"/>
              </a:rPr>
              <a:t>Need 1.05-1.1e9 at AGS.  </a:t>
            </a:r>
          </a:p>
          <a:p>
            <a:pPr marL="342900" indent="-342900">
              <a:buClr>
                <a:srgbClr val="FF0000"/>
              </a:buClr>
              <a:buFont typeface="Arial" panose="020B0604020202020204" pitchFamily="34" charset="0"/>
              <a:buChar char="•"/>
            </a:pPr>
            <a:r>
              <a:rPr lang="en-US" sz="1700" dirty="0">
                <a:solidFill>
                  <a:srgbClr val="000090"/>
                </a:solidFill>
                <a:latin typeface="Times New Roman"/>
                <a:cs typeface="Times New Roman"/>
              </a:rPr>
              <a:t>2-1 merge with increased EBIS output(about 15% more: 13.5e9-&gt;15.5e9. 10-15% is possible according to Deepak), we may reach 1.1e9 and 0.3eVs. </a:t>
            </a:r>
          </a:p>
          <a:p>
            <a:pPr marL="342900" indent="-342900">
              <a:buClr>
                <a:srgbClr val="FF0000"/>
              </a:buClr>
              <a:buFont typeface="Arial" panose="020B0604020202020204" pitchFamily="34" charset="0"/>
              <a:buChar char="•"/>
            </a:pPr>
            <a:r>
              <a:rPr lang="en-US" sz="1700" dirty="0">
                <a:solidFill>
                  <a:srgbClr val="000090"/>
                </a:solidFill>
                <a:latin typeface="Times New Roman"/>
                <a:cs typeface="Times New Roman"/>
              </a:rPr>
              <a:t> 3-1 merge: the emittance could be reduced by relaxing the squeeze at the expense of intensity but it is unclear if it is enough to provide 0.27eVs while the intensity requirement would still be met</a:t>
            </a:r>
            <a:r>
              <a:rPr lang="en-US" sz="1700" dirty="0"/>
              <a:t>. </a:t>
            </a:r>
            <a:endParaRPr lang="en-US" sz="1700" dirty="0">
              <a:solidFill>
                <a:srgbClr val="000090"/>
              </a:solidFill>
              <a:latin typeface="Times New Roman"/>
              <a:cs typeface="Times New Roman"/>
            </a:endParaRPr>
          </a:p>
          <a:p>
            <a:pPr marL="342900" indent="-342900">
              <a:buClr>
                <a:srgbClr val="FF0000"/>
              </a:buClr>
              <a:buFont typeface="Arial" panose="020B0604020202020204" pitchFamily="34" charset="0"/>
              <a:buChar char="•"/>
            </a:pPr>
            <a:r>
              <a:rPr lang="en-US" sz="1700" dirty="0">
                <a:solidFill>
                  <a:srgbClr val="000090"/>
                </a:solidFill>
                <a:latin typeface="Times New Roman"/>
                <a:cs typeface="Times New Roman"/>
              </a:rPr>
              <a:t>6-1 merge will provide the required intensity and emit, but longer filling time.</a:t>
            </a:r>
          </a:p>
          <a:p>
            <a:pPr marL="342900" indent="-342900">
              <a:buClr>
                <a:srgbClr val="FF0000"/>
              </a:buClr>
              <a:buFont typeface="Arial" panose="020B0604020202020204" pitchFamily="34" charset="0"/>
              <a:buChar char="•"/>
            </a:pPr>
            <a:r>
              <a:rPr lang="en-US" sz="1700" dirty="0">
                <a:solidFill>
                  <a:srgbClr val="000090"/>
                </a:solidFill>
                <a:latin typeface="Times New Roman"/>
                <a:cs typeface="Times New Roman"/>
              </a:rPr>
              <a:t>Using tandem with 2-1 merge, the road to 1.1e9 and 0.3eVs is easier. </a:t>
            </a:r>
          </a:p>
          <a:p>
            <a:pPr marL="342900" indent="-342900">
              <a:buClr>
                <a:srgbClr val="FF0000"/>
              </a:buClr>
              <a:buFont typeface="Arial" panose="020B0604020202020204" pitchFamily="34" charset="0"/>
              <a:buChar char="•"/>
            </a:pPr>
            <a:r>
              <a:rPr lang="en-US" sz="1700" dirty="0">
                <a:solidFill>
                  <a:srgbClr val="000090"/>
                </a:solidFill>
                <a:latin typeface="Times New Roman"/>
                <a:cs typeface="Times New Roman"/>
              </a:rPr>
              <a:t>Even though the bunch intensity using Tandem without a merge was slightly lower than the requirement (1.0 vs. 1.1e9), there was little time spent optimizing the setup. Given more time, there is a good chance the intensity could be increased enough to satisfy it.</a:t>
            </a:r>
          </a:p>
        </p:txBody>
      </p:sp>
      <p:graphicFrame>
        <p:nvGraphicFramePr>
          <p:cNvPr id="8" name="Table 7">
            <a:extLst>
              <a:ext uri="{FF2B5EF4-FFF2-40B4-BE49-F238E27FC236}">
                <a16:creationId xmlns:a16="http://schemas.microsoft.com/office/drawing/2014/main" id="{3918E2CB-8D2F-1E44-A2BA-CF2DEE00B32A}"/>
              </a:ext>
            </a:extLst>
          </p:cNvPr>
          <p:cNvGraphicFramePr>
            <a:graphicFrameLocks noGrp="1"/>
          </p:cNvGraphicFramePr>
          <p:nvPr>
            <p:extLst>
              <p:ext uri="{D42A27DB-BD31-4B8C-83A1-F6EECF244321}">
                <p14:modId xmlns:p14="http://schemas.microsoft.com/office/powerpoint/2010/main" val="1504630378"/>
              </p:ext>
            </p:extLst>
          </p:nvPr>
        </p:nvGraphicFramePr>
        <p:xfrm>
          <a:off x="0" y="596220"/>
          <a:ext cx="9143999" cy="3055620"/>
        </p:xfrm>
        <a:graphic>
          <a:graphicData uri="http://schemas.openxmlformats.org/drawingml/2006/table">
            <a:tbl>
              <a:tblPr firstRow="1" bandRow="1">
                <a:tableStyleId>{5C22544A-7EE6-4342-B048-85BDC9FD1C3A}</a:tableStyleId>
              </a:tblPr>
              <a:tblGrid>
                <a:gridCol w="1324112">
                  <a:extLst>
                    <a:ext uri="{9D8B030D-6E8A-4147-A177-3AD203B41FA5}">
                      <a16:colId xmlns:a16="http://schemas.microsoft.com/office/drawing/2014/main" val="1771460002"/>
                    </a:ext>
                  </a:extLst>
                </a:gridCol>
                <a:gridCol w="845768">
                  <a:extLst>
                    <a:ext uri="{9D8B030D-6E8A-4147-A177-3AD203B41FA5}">
                      <a16:colId xmlns:a16="http://schemas.microsoft.com/office/drawing/2014/main" val="366547518"/>
                    </a:ext>
                  </a:extLst>
                </a:gridCol>
                <a:gridCol w="915093">
                  <a:extLst>
                    <a:ext uri="{9D8B030D-6E8A-4147-A177-3AD203B41FA5}">
                      <a16:colId xmlns:a16="http://schemas.microsoft.com/office/drawing/2014/main" val="3027070891"/>
                    </a:ext>
                  </a:extLst>
                </a:gridCol>
                <a:gridCol w="1247854">
                  <a:extLst>
                    <a:ext uri="{9D8B030D-6E8A-4147-A177-3AD203B41FA5}">
                      <a16:colId xmlns:a16="http://schemas.microsoft.com/office/drawing/2014/main" val="1644647347"/>
                    </a:ext>
                  </a:extLst>
                </a:gridCol>
                <a:gridCol w="1202215">
                  <a:extLst>
                    <a:ext uri="{9D8B030D-6E8A-4147-A177-3AD203B41FA5}">
                      <a16:colId xmlns:a16="http://schemas.microsoft.com/office/drawing/2014/main" val="3550804992"/>
                    </a:ext>
                  </a:extLst>
                </a:gridCol>
                <a:gridCol w="3608957">
                  <a:extLst>
                    <a:ext uri="{9D8B030D-6E8A-4147-A177-3AD203B41FA5}">
                      <a16:colId xmlns:a16="http://schemas.microsoft.com/office/drawing/2014/main" val="2614719512"/>
                    </a:ext>
                  </a:extLst>
                </a:gridCol>
              </a:tblGrid>
              <a:tr h="532767">
                <a:tc>
                  <a:txBody>
                    <a:bodyPr/>
                    <a:lstStyle/>
                    <a:p>
                      <a:r>
                        <a:rPr lang="en-US" sz="1600" dirty="0">
                          <a:latin typeface="Times New Roman" panose="02020603050405020304" pitchFamily="18" charset="0"/>
                          <a:cs typeface="Times New Roman" panose="02020603050405020304" pitchFamily="18" charset="0"/>
                        </a:rPr>
                        <a:t>Energy</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Merge</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Date</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Long. Emit.</a:t>
                      </a:r>
                      <a:r>
                        <a:rPr lang="en-US" sz="1600" baseline="30000" dirty="0">
                          <a:latin typeface="Times New Roman" panose="020206030504050203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 (eV*s/n)</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Bunch Intensity</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Notes</a:t>
                      </a:r>
                    </a:p>
                  </a:txBody>
                  <a:tcPr marL="68580" marR="68580" marT="34290" marB="34290"/>
                </a:tc>
                <a:extLst>
                  <a:ext uri="{0D108BD9-81ED-4DB2-BD59-A6C34878D82A}">
                    <a16:rowId xmlns:a16="http://schemas.microsoft.com/office/drawing/2014/main" val="1965049274"/>
                  </a:ext>
                </a:extLst>
              </a:tr>
              <a:tr h="311628">
                <a:tc>
                  <a:txBody>
                    <a:bodyPr/>
                    <a:lstStyle/>
                    <a:p>
                      <a:r>
                        <a:rPr lang="en-US" sz="1600" dirty="0">
                          <a:latin typeface="Times New Roman" panose="02020603050405020304" pitchFamily="18" charset="0"/>
                          <a:cs typeface="Times New Roman" panose="02020603050405020304" pitchFamily="18" charset="0"/>
                        </a:rPr>
                        <a:t>3.85 GeV</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6-1</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5/15</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0.28</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1.18e9</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2 bunches, squeeze relaxed</a:t>
                      </a:r>
                    </a:p>
                  </a:txBody>
                  <a:tcPr marL="68580" marR="68580" marT="34290" marB="34290"/>
                </a:tc>
                <a:extLst>
                  <a:ext uri="{0D108BD9-81ED-4DB2-BD59-A6C34878D82A}">
                    <a16:rowId xmlns:a16="http://schemas.microsoft.com/office/drawing/2014/main" val="4240842586"/>
                  </a:ext>
                </a:extLst>
              </a:tr>
              <a:tr h="3116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4.59 GeV</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2-1</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7/2</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0.27</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0.95e9</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6 bunches</a:t>
                      </a:r>
                    </a:p>
                  </a:txBody>
                  <a:tcPr marL="68580" marR="68580" marT="34290" marB="34290"/>
                </a:tc>
                <a:extLst>
                  <a:ext uri="{0D108BD9-81ED-4DB2-BD59-A6C34878D82A}">
                    <a16:rowId xmlns:a16="http://schemas.microsoft.com/office/drawing/2014/main" val="3228320374"/>
                  </a:ext>
                </a:extLst>
              </a:tr>
              <a:tr h="299225">
                <a:tc>
                  <a:txBody>
                    <a:bodyPr/>
                    <a:lstStyle/>
                    <a:p>
                      <a:endParaRPr lang="en-US" sz="1600" dirty="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3-1</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7/3</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0.41</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1.46e9</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3 bunches (possible 4)</a:t>
                      </a:r>
                    </a:p>
                  </a:txBody>
                  <a:tcPr marL="68580" marR="68580" marT="34290" marB="34290"/>
                </a:tc>
                <a:extLst>
                  <a:ext uri="{0D108BD9-81ED-4DB2-BD59-A6C34878D82A}">
                    <a16:rowId xmlns:a16="http://schemas.microsoft.com/office/drawing/2014/main" val="769714306"/>
                  </a:ext>
                </a:extLst>
              </a:tr>
              <a:tr h="299225">
                <a:tc>
                  <a:txBody>
                    <a:bodyPr/>
                    <a:lstStyle/>
                    <a:p>
                      <a:r>
                        <a:rPr lang="en-US" sz="1600" dirty="0">
                          <a:latin typeface="Times New Roman" panose="02020603050405020304" pitchFamily="18" charset="0"/>
                          <a:cs typeface="Times New Roman" panose="02020603050405020304" pitchFamily="18" charset="0"/>
                        </a:rPr>
                        <a:t>9.8 GeV</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6-1</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3/13</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0.55</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2.0e9</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2 bunches, squeeze relaxed</a:t>
                      </a:r>
                    </a:p>
                  </a:txBody>
                  <a:tcPr marL="68580" marR="68580" marT="34290" marB="34290"/>
                </a:tc>
                <a:extLst>
                  <a:ext uri="{0D108BD9-81ED-4DB2-BD59-A6C34878D82A}">
                    <a16:rowId xmlns:a16="http://schemas.microsoft.com/office/drawing/2014/main" val="1503340967"/>
                  </a:ext>
                </a:extLst>
              </a:tr>
              <a:tr h="299225">
                <a:tc>
                  <a:txBody>
                    <a:bodyPr/>
                    <a:lstStyle/>
                    <a:p>
                      <a:r>
                        <a:rPr lang="en-US" sz="1600" dirty="0">
                          <a:solidFill>
                            <a:schemeClr val="accent2"/>
                          </a:solidFill>
                          <a:latin typeface="Times New Roman" panose="02020603050405020304" pitchFamily="18" charset="0"/>
                          <a:cs typeface="Times New Roman" panose="02020603050405020304" pitchFamily="18" charset="0"/>
                        </a:rPr>
                        <a:t>Tandem</a:t>
                      </a:r>
                    </a:p>
                  </a:txBody>
                  <a:tcPr marL="68580" marR="68580" marT="34290" marB="34290"/>
                </a:tc>
                <a:tc>
                  <a:txBody>
                    <a:bodyPr/>
                    <a:lstStyle/>
                    <a:p>
                      <a:endParaRPr lang="en-US" sz="1600" dirty="0">
                        <a:latin typeface="Times New Roman" panose="02020603050405020304" pitchFamily="18" charset="0"/>
                        <a:cs typeface="Times New Roman" panose="02020603050405020304" pitchFamily="18" charset="0"/>
                      </a:endParaRPr>
                    </a:p>
                  </a:txBody>
                  <a:tcPr marL="68580" marR="68580" marT="34290" marB="34290"/>
                </a:tc>
                <a:tc>
                  <a:txBody>
                    <a:bodyPr/>
                    <a:lstStyle/>
                    <a:p>
                      <a:endParaRPr lang="en-US" sz="1600">
                        <a:latin typeface="Times New Roman" panose="02020603050405020304" pitchFamily="18" charset="0"/>
                        <a:cs typeface="Times New Roman" panose="02020603050405020304" pitchFamily="18" charset="0"/>
                      </a:endParaRPr>
                    </a:p>
                  </a:txBody>
                  <a:tcPr marL="68580" marR="68580" marT="34290" marB="34290"/>
                </a:tc>
                <a:tc>
                  <a:txBody>
                    <a:bodyPr/>
                    <a:lstStyle/>
                    <a:p>
                      <a:endParaRPr lang="en-US" sz="1600">
                        <a:latin typeface="Times New Roman" panose="02020603050405020304" pitchFamily="18" charset="0"/>
                        <a:cs typeface="Times New Roman" panose="02020603050405020304" pitchFamily="18" charset="0"/>
                      </a:endParaRPr>
                    </a:p>
                  </a:txBody>
                  <a:tcPr marL="68580" marR="68580" marT="34290" marB="34290"/>
                </a:tc>
                <a:tc>
                  <a:txBody>
                    <a:bodyPr/>
                    <a:lstStyle/>
                    <a:p>
                      <a:endParaRPr lang="en-US" sz="1600" dirty="0">
                        <a:latin typeface="Times New Roman" panose="02020603050405020304" pitchFamily="18" charset="0"/>
                        <a:cs typeface="Times New Roman" panose="02020603050405020304" pitchFamily="18" charset="0"/>
                      </a:endParaRPr>
                    </a:p>
                  </a:txBody>
                  <a:tcPr marL="68580" marR="68580" marT="34290" marB="34290"/>
                </a:tc>
                <a:tc>
                  <a:txBody>
                    <a:bodyPr/>
                    <a:lstStyle/>
                    <a:p>
                      <a:endParaRPr lang="en-US" sz="1600"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3481866640"/>
                  </a:ext>
                </a:extLst>
              </a:tr>
              <a:tr h="306916">
                <a:tc>
                  <a:txBody>
                    <a:bodyPr/>
                    <a:lstStyle/>
                    <a:p>
                      <a:r>
                        <a:rPr lang="en-US" sz="1600" dirty="0">
                          <a:solidFill>
                            <a:schemeClr val="accent2"/>
                          </a:solidFill>
                          <a:latin typeface="Times New Roman" panose="02020603050405020304" pitchFamily="18" charset="0"/>
                          <a:cs typeface="Times New Roman" panose="02020603050405020304" pitchFamily="18" charset="0"/>
                        </a:rPr>
                        <a:t>3.85 GeV</a:t>
                      </a:r>
                    </a:p>
                  </a:txBody>
                  <a:tcPr marL="68580" marR="68580" marT="34290" marB="34290"/>
                </a:tc>
                <a:tc>
                  <a:txBody>
                    <a:bodyPr/>
                    <a:lstStyle/>
                    <a:p>
                      <a:r>
                        <a:rPr lang="en-US" sz="1600" dirty="0">
                          <a:solidFill>
                            <a:schemeClr val="accent2"/>
                          </a:solidFill>
                          <a:latin typeface="Times New Roman" panose="02020603050405020304" pitchFamily="18" charset="0"/>
                          <a:cs typeface="Times New Roman" panose="02020603050405020304" pitchFamily="18" charset="0"/>
                        </a:rPr>
                        <a:t>None</a:t>
                      </a:r>
                    </a:p>
                  </a:txBody>
                  <a:tcPr marL="68580" marR="68580" marT="34290" marB="34290"/>
                </a:tc>
                <a:tc>
                  <a:txBody>
                    <a:bodyPr/>
                    <a:lstStyle/>
                    <a:p>
                      <a:r>
                        <a:rPr lang="en-US" sz="1600" dirty="0">
                          <a:solidFill>
                            <a:schemeClr val="accent2"/>
                          </a:solidFill>
                          <a:latin typeface="Times New Roman" panose="02020603050405020304" pitchFamily="18" charset="0"/>
                          <a:cs typeface="Times New Roman" panose="02020603050405020304" pitchFamily="18" charset="0"/>
                        </a:rPr>
                        <a:t>3/19</a:t>
                      </a:r>
                    </a:p>
                  </a:txBody>
                  <a:tcPr marL="68580" marR="68580" marT="34290" marB="34290"/>
                </a:tc>
                <a:tc>
                  <a:txBody>
                    <a:bodyPr/>
                    <a:lstStyle/>
                    <a:p>
                      <a:r>
                        <a:rPr lang="en-US" sz="1600" dirty="0">
                          <a:solidFill>
                            <a:schemeClr val="accent2"/>
                          </a:solidFill>
                          <a:latin typeface="Times New Roman" panose="02020603050405020304" pitchFamily="18" charset="0"/>
                          <a:cs typeface="Times New Roman" panose="02020603050405020304" pitchFamily="18" charset="0"/>
                        </a:rPr>
                        <a:t>0.15</a:t>
                      </a:r>
                    </a:p>
                  </a:txBody>
                  <a:tcPr marL="68580" marR="68580" marT="34290" marB="34290"/>
                </a:tc>
                <a:tc>
                  <a:txBody>
                    <a:bodyPr/>
                    <a:lstStyle/>
                    <a:p>
                      <a:r>
                        <a:rPr lang="en-US" sz="1600" dirty="0">
                          <a:solidFill>
                            <a:schemeClr val="accent2"/>
                          </a:solidFill>
                          <a:latin typeface="Times New Roman" panose="02020603050405020304" pitchFamily="18" charset="0"/>
                          <a:cs typeface="Times New Roman" panose="02020603050405020304" pitchFamily="18" charset="0"/>
                        </a:rPr>
                        <a:t>1.0e9</a:t>
                      </a:r>
                    </a:p>
                  </a:txBody>
                  <a:tcPr marL="68580" marR="68580" marT="34290" marB="34290"/>
                </a:tc>
                <a:tc>
                  <a:txBody>
                    <a:bodyPr/>
                    <a:lstStyle/>
                    <a:p>
                      <a:r>
                        <a:rPr lang="en-US" sz="1600" dirty="0">
                          <a:solidFill>
                            <a:schemeClr val="accent2"/>
                          </a:solidFill>
                          <a:latin typeface="Times New Roman" panose="02020603050405020304" pitchFamily="18" charset="0"/>
                          <a:cs typeface="Times New Roman" panose="02020603050405020304" pitchFamily="18" charset="0"/>
                        </a:rPr>
                        <a:t>3 bunches (could be up to 6)</a:t>
                      </a:r>
                    </a:p>
                  </a:txBody>
                  <a:tcPr marL="68580" marR="68580" marT="34290" marB="34290"/>
                </a:tc>
                <a:extLst>
                  <a:ext uri="{0D108BD9-81ED-4DB2-BD59-A6C34878D82A}">
                    <a16:rowId xmlns:a16="http://schemas.microsoft.com/office/drawing/2014/main" val="4271040885"/>
                  </a:ext>
                </a:extLst>
              </a:tr>
              <a:tr h="311829">
                <a:tc>
                  <a:txBody>
                    <a:bodyPr/>
                    <a:lstStyle/>
                    <a:p>
                      <a:r>
                        <a:rPr lang="en-US" sz="1600" dirty="0">
                          <a:solidFill>
                            <a:schemeClr val="accent2"/>
                          </a:solidFill>
                          <a:latin typeface="Times New Roman" panose="02020603050405020304" pitchFamily="18" charset="0"/>
                          <a:cs typeface="Times New Roman" panose="02020603050405020304" pitchFamily="18" charset="0"/>
                        </a:rPr>
                        <a:t>9.80 GeV</a:t>
                      </a:r>
                    </a:p>
                  </a:txBody>
                  <a:tcPr marL="68580" marR="68580" marT="34290" marB="34290"/>
                </a:tc>
                <a:tc>
                  <a:txBody>
                    <a:bodyPr/>
                    <a:lstStyle/>
                    <a:p>
                      <a:r>
                        <a:rPr lang="en-US" sz="1600" dirty="0">
                          <a:solidFill>
                            <a:schemeClr val="accent2"/>
                          </a:solidFill>
                          <a:latin typeface="Times New Roman" panose="02020603050405020304" pitchFamily="18" charset="0"/>
                          <a:cs typeface="Times New Roman" panose="02020603050405020304" pitchFamily="18" charset="0"/>
                        </a:rPr>
                        <a:t>2-1</a:t>
                      </a:r>
                    </a:p>
                  </a:txBody>
                  <a:tcPr marL="68580" marR="68580" marT="34290" marB="34290"/>
                </a:tc>
                <a:tc>
                  <a:txBody>
                    <a:bodyPr/>
                    <a:lstStyle/>
                    <a:p>
                      <a:r>
                        <a:rPr lang="en-US" sz="1600" dirty="0">
                          <a:solidFill>
                            <a:schemeClr val="accent2"/>
                          </a:solidFill>
                          <a:latin typeface="Times New Roman" panose="02020603050405020304" pitchFamily="18" charset="0"/>
                          <a:cs typeface="Times New Roman" panose="02020603050405020304" pitchFamily="18" charset="0"/>
                        </a:rPr>
                        <a:t>2/27</a:t>
                      </a:r>
                    </a:p>
                  </a:txBody>
                  <a:tcPr marL="68580" marR="68580" marT="34290" marB="34290"/>
                </a:tc>
                <a:tc>
                  <a:txBody>
                    <a:bodyPr/>
                    <a:lstStyle/>
                    <a:p>
                      <a:r>
                        <a:rPr lang="en-US" sz="1600" dirty="0">
                          <a:solidFill>
                            <a:schemeClr val="accent2"/>
                          </a:solidFill>
                          <a:latin typeface="Times New Roman" panose="02020603050405020304" pitchFamily="18" charset="0"/>
                          <a:cs typeface="Times New Roman" panose="02020603050405020304" pitchFamily="18" charset="0"/>
                        </a:rPr>
                        <a:t>0.42</a:t>
                      </a:r>
                    </a:p>
                  </a:txBody>
                  <a:tcPr marL="68580" marR="68580" marT="34290" marB="34290"/>
                </a:tc>
                <a:tc>
                  <a:txBody>
                    <a:bodyPr/>
                    <a:lstStyle/>
                    <a:p>
                      <a:r>
                        <a:rPr lang="en-US" sz="1600" dirty="0">
                          <a:solidFill>
                            <a:schemeClr val="accent2"/>
                          </a:solidFill>
                          <a:latin typeface="Times New Roman" panose="02020603050405020304" pitchFamily="18" charset="0"/>
                          <a:cs typeface="Times New Roman" panose="02020603050405020304" pitchFamily="18" charset="0"/>
                        </a:rPr>
                        <a:t>2.18e9</a:t>
                      </a:r>
                    </a:p>
                  </a:txBody>
                  <a:tcPr marL="68580" marR="68580" marT="34290" marB="34290"/>
                </a:tc>
                <a:tc>
                  <a:txBody>
                    <a:bodyPr/>
                    <a:lstStyle/>
                    <a:p>
                      <a:r>
                        <a:rPr lang="en-US" sz="1600" dirty="0">
                          <a:solidFill>
                            <a:schemeClr val="accent2"/>
                          </a:solidFill>
                          <a:latin typeface="Times New Roman" panose="02020603050405020304" pitchFamily="18" charset="0"/>
                          <a:cs typeface="Times New Roman" panose="02020603050405020304" pitchFamily="18" charset="0"/>
                        </a:rPr>
                        <a:t>1 bunch (could be up to 3)</a:t>
                      </a:r>
                    </a:p>
                  </a:txBody>
                  <a:tcPr marL="68580" marR="68580" marT="34290" marB="34290"/>
                </a:tc>
                <a:extLst>
                  <a:ext uri="{0D108BD9-81ED-4DB2-BD59-A6C34878D82A}">
                    <a16:rowId xmlns:a16="http://schemas.microsoft.com/office/drawing/2014/main" val="2144612020"/>
                  </a:ext>
                </a:extLst>
              </a:tr>
              <a:tr h="237229">
                <a:tc>
                  <a:txBody>
                    <a:bodyPr/>
                    <a:lstStyle/>
                    <a:p>
                      <a:endParaRPr lang="en-US" sz="1600" dirty="0">
                        <a:solidFill>
                          <a:schemeClr val="accent2"/>
                        </a:solidFill>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US" sz="1600" dirty="0">
                          <a:solidFill>
                            <a:schemeClr val="accent2"/>
                          </a:solidFill>
                          <a:latin typeface="Times New Roman" panose="02020603050405020304" pitchFamily="18" charset="0"/>
                          <a:cs typeface="Times New Roman" panose="02020603050405020304" pitchFamily="18" charset="0"/>
                        </a:rPr>
                        <a:t>2-1</a:t>
                      </a:r>
                    </a:p>
                  </a:txBody>
                  <a:tcPr marL="68580" marR="68580" marT="34290" marB="34290"/>
                </a:tc>
                <a:tc>
                  <a:txBody>
                    <a:bodyPr/>
                    <a:lstStyle/>
                    <a:p>
                      <a:r>
                        <a:rPr lang="en-US" sz="1600" dirty="0">
                          <a:solidFill>
                            <a:schemeClr val="accent2"/>
                          </a:solidFill>
                          <a:latin typeface="Times New Roman" panose="02020603050405020304" pitchFamily="18" charset="0"/>
                          <a:cs typeface="Times New Roman" panose="02020603050405020304" pitchFamily="18" charset="0"/>
                        </a:rPr>
                        <a:t>3/7</a:t>
                      </a:r>
                    </a:p>
                  </a:txBody>
                  <a:tcPr marL="68580" marR="68580" marT="34290" marB="34290"/>
                </a:tc>
                <a:tc>
                  <a:txBody>
                    <a:bodyPr/>
                    <a:lstStyle/>
                    <a:p>
                      <a:r>
                        <a:rPr lang="en-US" sz="1600" dirty="0">
                          <a:solidFill>
                            <a:schemeClr val="accent2"/>
                          </a:solidFill>
                          <a:latin typeface="Times New Roman" panose="02020603050405020304" pitchFamily="18" charset="0"/>
                          <a:cs typeface="Times New Roman" panose="02020603050405020304" pitchFamily="18" charset="0"/>
                        </a:rPr>
                        <a:t>0.38</a:t>
                      </a:r>
                    </a:p>
                  </a:txBody>
                  <a:tcPr marL="68580" marR="68580" marT="34290" marB="34290"/>
                </a:tc>
                <a:tc>
                  <a:txBody>
                    <a:bodyPr/>
                    <a:lstStyle/>
                    <a:p>
                      <a:r>
                        <a:rPr lang="en-US" sz="1600" dirty="0">
                          <a:solidFill>
                            <a:schemeClr val="accent2"/>
                          </a:solidFill>
                          <a:latin typeface="Times New Roman" panose="02020603050405020304" pitchFamily="18" charset="0"/>
                          <a:cs typeface="Times New Roman" panose="02020603050405020304" pitchFamily="18" charset="0"/>
                        </a:rPr>
                        <a:t>1.96e9</a:t>
                      </a:r>
                    </a:p>
                  </a:txBody>
                  <a:tcPr marL="68580" marR="68580" marT="34290" marB="34290"/>
                </a:tc>
                <a:tc>
                  <a:txBody>
                    <a:bodyPr/>
                    <a:lstStyle/>
                    <a:p>
                      <a:endParaRPr lang="en-US" sz="1600" dirty="0">
                        <a:solidFill>
                          <a:schemeClr val="accent2"/>
                        </a:solidFill>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3998779308"/>
                  </a:ext>
                </a:extLst>
              </a:tr>
            </a:tbl>
          </a:graphicData>
        </a:graphic>
      </p:graphicFrame>
      <p:sp>
        <p:nvSpPr>
          <p:cNvPr id="5" name="TextBox 4">
            <a:extLst>
              <a:ext uri="{FF2B5EF4-FFF2-40B4-BE49-F238E27FC236}">
                <a16:creationId xmlns:a16="http://schemas.microsoft.com/office/drawing/2014/main" id="{4B7C938B-2AB1-1349-B1B8-F997F66EB973}"/>
              </a:ext>
            </a:extLst>
          </p:cNvPr>
          <p:cNvSpPr txBox="1"/>
          <p:nvPr/>
        </p:nvSpPr>
        <p:spPr>
          <a:xfrm>
            <a:off x="185530" y="3651840"/>
            <a:ext cx="4123245" cy="369332"/>
          </a:xfrm>
          <a:prstGeom prst="rect">
            <a:avLst/>
          </a:prstGeom>
          <a:solidFill>
            <a:schemeClr val="bg1"/>
          </a:solidFill>
        </p:spPr>
        <p:txBody>
          <a:bodyPr wrap="none" rtlCol="0">
            <a:spAutoFit/>
          </a:bodyPr>
          <a:lstStyle/>
          <a:p>
            <a:r>
              <a:rPr lang="en-US" baseline="30000" dirty="0"/>
              <a:t>1</a:t>
            </a:r>
            <a:r>
              <a:rPr lang="en-US" dirty="0"/>
              <a:t> 95% Long. Emit. =6*rms Long. Emit. </a:t>
            </a:r>
          </a:p>
        </p:txBody>
      </p:sp>
    </p:spTree>
    <p:extLst>
      <p:ext uri="{BB962C8B-B14F-4D97-AF65-F5344CB8AC3E}">
        <p14:creationId xmlns:p14="http://schemas.microsoft.com/office/powerpoint/2010/main" val="1137689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60" y="116080"/>
            <a:ext cx="8803144" cy="531532"/>
          </a:xfrm>
        </p:spPr>
        <p:txBody>
          <a:bodyPr>
            <a:noAutofit/>
          </a:bodyPr>
          <a:lstStyle/>
          <a:p>
            <a:r>
              <a:rPr lang="en-US" sz="2800" dirty="0">
                <a:solidFill>
                  <a:srgbClr val="FF0000"/>
                </a:solidFill>
                <a:latin typeface="Times New Roman"/>
                <a:cs typeface="Times New Roman"/>
              </a:rPr>
              <a:t>AGS Setup Options for 5.75 GeV (1.35E9/0.3eV-s)</a:t>
            </a:r>
            <a:endParaRPr lang="en-US" sz="2800" dirty="0"/>
          </a:p>
        </p:txBody>
      </p:sp>
      <p:sp>
        <p:nvSpPr>
          <p:cNvPr id="7" name="TextBox 6"/>
          <p:cNvSpPr txBox="1"/>
          <p:nvPr/>
        </p:nvSpPr>
        <p:spPr>
          <a:xfrm>
            <a:off x="0" y="4616393"/>
            <a:ext cx="9094559" cy="2139047"/>
          </a:xfrm>
          <a:prstGeom prst="rect">
            <a:avLst/>
          </a:prstGeom>
          <a:solidFill>
            <a:schemeClr val="bg1"/>
          </a:solidFill>
        </p:spPr>
        <p:txBody>
          <a:bodyPr wrap="square" rtlCol="0">
            <a:spAutoFit/>
          </a:bodyPr>
          <a:lstStyle/>
          <a:p>
            <a:pPr marL="342900" indent="-342900">
              <a:buClr>
                <a:srgbClr val="FF0000"/>
              </a:buClr>
              <a:buFont typeface="Arial" panose="020B0604020202020204" pitchFamily="34" charset="0"/>
              <a:buChar char="•"/>
            </a:pPr>
            <a:r>
              <a:rPr lang="en-US" sz="1900" dirty="0">
                <a:solidFill>
                  <a:srgbClr val="000090"/>
                </a:solidFill>
                <a:latin typeface="Times New Roman"/>
                <a:cs typeface="Times New Roman"/>
              </a:rPr>
              <a:t>Need 1.45-1.5e9 at AGS.  </a:t>
            </a:r>
          </a:p>
          <a:p>
            <a:pPr marL="342900" indent="-342900">
              <a:buClr>
                <a:srgbClr val="FF0000"/>
              </a:buClr>
              <a:buFont typeface="Arial" panose="020B0604020202020204" pitchFamily="34" charset="0"/>
              <a:buChar char="•"/>
            </a:pPr>
            <a:r>
              <a:rPr lang="en-US" sz="1900" dirty="0">
                <a:solidFill>
                  <a:srgbClr val="000090"/>
                </a:solidFill>
                <a:latin typeface="Times New Roman"/>
                <a:cs typeface="Times New Roman"/>
              </a:rPr>
              <a:t>6-1 merge with further squeeze relaxing 15% more from EBIS, we may reach 1.45e9 and 0.3eVs, but need to be confirmed. </a:t>
            </a:r>
          </a:p>
          <a:p>
            <a:pPr marL="342900" indent="-342900">
              <a:buClr>
                <a:srgbClr val="FF0000"/>
              </a:buClr>
              <a:buFont typeface="Arial" panose="020B0604020202020204" pitchFamily="34" charset="0"/>
              <a:buChar char="•"/>
            </a:pPr>
            <a:r>
              <a:rPr lang="en-US" sz="1900" dirty="0">
                <a:solidFill>
                  <a:srgbClr val="000090"/>
                </a:solidFill>
                <a:latin typeface="Times New Roman"/>
                <a:cs typeface="Times New Roman"/>
              </a:rPr>
              <a:t> 3-1 merge can not meet both parameters even  with 15% more intensity. </a:t>
            </a:r>
          </a:p>
          <a:p>
            <a:pPr marL="342900" indent="-342900">
              <a:buClr>
                <a:srgbClr val="FF0000"/>
              </a:buClr>
              <a:buFont typeface="Arial" panose="020B0604020202020204" pitchFamily="34" charset="0"/>
              <a:buChar char="•"/>
            </a:pPr>
            <a:r>
              <a:rPr lang="en-US" sz="1900" dirty="0">
                <a:solidFill>
                  <a:srgbClr val="000090"/>
                </a:solidFill>
                <a:latin typeface="Times New Roman"/>
                <a:cs typeface="Times New Roman"/>
              </a:rPr>
              <a:t>Using tandem with 2-1 merge, the road to 1.45e9 and 0.3eVs seems easier.  The filling to RHIC will be 3 bunches/super cycle. The  bunch number limit comes from PPMR limit. We may be able to increase this to 4 with extension of Booster magnet cycle.</a:t>
            </a:r>
          </a:p>
        </p:txBody>
      </p:sp>
      <p:graphicFrame>
        <p:nvGraphicFramePr>
          <p:cNvPr id="8" name="Table 7">
            <a:extLst>
              <a:ext uri="{FF2B5EF4-FFF2-40B4-BE49-F238E27FC236}">
                <a16:creationId xmlns:a16="http://schemas.microsoft.com/office/drawing/2014/main" id="{3918E2CB-8D2F-1E44-A2BA-CF2DEE00B32A}"/>
              </a:ext>
            </a:extLst>
          </p:cNvPr>
          <p:cNvGraphicFramePr>
            <a:graphicFrameLocks noGrp="1"/>
          </p:cNvGraphicFramePr>
          <p:nvPr>
            <p:extLst>
              <p:ext uri="{D42A27DB-BD31-4B8C-83A1-F6EECF244321}">
                <p14:modId xmlns:p14="http://schemas.microsoft.com/office/powerpoint/2010/main" val="2725628082"/>
              </p:ext>
            </p:extLst>
          </p:nvPr>
        </p:nvGraphicFramePr>
        <p:xfrm>
          <a:off x="49441" y="647612"/>
          <a:ext cx="9143999" cy="3437249"/>
        </p:xfrm>
        <a:graphic>
          <a:graphicData uri="http://schemas.openxmlformats.org/drawingml/2006/table">
            <a:tbl>
              <a:tblPr firstRow="1" bandRow="1">
                <a:tableStyleId>{5C22544A-7EE6-4342-B048-85BDC9FD1C3A}</a:tableStyleId>
              </a:tblPr>
              <a:tblGrid>
                <a:gridCol w="1324112">
                  <a:extLst>
                    <a:ext uri="{9D8B030D-6E8A-4147-A177-3AD203B41FA5}">
                      <a16:colId xmlns:a16="http://schemas.microsoft.com/office/drawing/2014/main" val="1771460002"/>
                    </a:ext>
                  </a:extLst>
                </a:gridCol>
                <a:gridCol w="845768">
                  <a:extLst>
                    <a:ext uri="{9D8B030D-6E8A-4147-A177-3AD203B41FA5}">
                      <a16:colId xmlns:a16="http://schemas.microsoft.com/office/drawing/2014/main" val="366547518"/>
                    </a:ext>
                  </a:extLst>
                </a:gridCol>
                <a:gridCol w="915093">
                  <a:extLst>
                    <a:ext uri="{9D8B030D-6E8A-4147-A177-3AD203B41FA5}">
                      <a16:colId xmlns:a16="http://schemas.microsoft.com/office/drawing/2014/main" val="3027070891"/>
                    </a:ext>
                  </a:extLst>
                </a:gridCol>
                <a:gridCol w="1247854">
                  <a:extLst>
                    <a:ext uri="{9D8B030D-6E8A-4147-A177-3AD203B41FA5}">
                      <a16:colId xmlns:a16="http://schemas.microsoft.com/office/drawing/2014/main" val="1644647347"/>
                    </a:ext>
                  </a:extLst>
                </a:gridCol>
                <a:gridCol w="1202215">
                  <a:extLst>
                    <a:ext uri="{9D8B030D-6E8A-4147-A177-3AD203B41FA5}">
                      <a16:colId xmlns:a16="http://schemas.microsoft.com/office/drawing/2014/main" val="3550804992"/>
                    </a:ext>
                  </a:extLst>
                </a:gridCol>
                <a:gridCol w="3608957">
                  <a:extLst>
                    <a:ext uri="{9D8B030D-6E8A-4147-A177-3AD203B41FA5}">
                      <a16:colId xmlns:a16="http://schemas.microsoft.com/office/drawing/2014/main" val="2614719512"/>
                    </a:ext>
                  </a:extLst>
                </a:gridCol>
              </a:tblGrid>
              <a:tr h="544164">
                <a:tc>
                  <a:txBody>
                    <a:bodyPr/>
                    <a:lstStyle/>
                    <a:p>
                      <a:r>
                        <a:rPr lang="en-US" sz="1600" dirty="0">
                          <a:latin typeface="Times New Roman" panose="02020603050405020304" pitchFamily="18" charset="0"/>
                          <a:cs typeface="Times New Roman" panose="02020603050405020304" pitchFamily="18" charset="0"/>
                        </a:rPr>
                        <a:t>Energy</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Merge</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Date</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Long. Emit.</a:t>
                      </a:r>
                      <a:r>
                        <a:rPr lang="en-US" sz="1600" baseline="30000" dirty="0">
                          <a:latin typeface="Times New Roman" panose="020206030504050203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 (eV*s/n)</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Bunch Intensity</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Notes</a:t>
                      </a:r>
                    </a:p>
                  </a:txBody>
                  <a:tcPr marL="68580" marR="68580" marT="34290" marB="34290"/>
                </a:tc>
                <a:extLst>
                  <a:ext uri="{0D108BD9-81ED-4DB2-BD59-A6C34878D82A}">
                    <a16:rowId xmlns:a16="http://schemas.microsoft.com/office/drawing/2014/main" val="1965049274"/>
                  </a:ext>
                </a:extLst>
              </a:tr>
              <a:tr h="3291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4.59 GeV</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2-1</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7/2</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0.27</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0.95e9</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6 bunches</a:t>
                      </a:r>
                    </a:p>
                  </a:txBody>
                  <a:tcPr marL="68580" marR="68580" marT="34290" marB="34290"/>
                </a:tc>
                <a:extLst>
                  <a:ext uri="{0D108BD9-81ED-4DB2-BD59-A6C34878D82A}">
                    <a16:rowId xmlns:a16="http://schemas.microsoft.com/office/drawing/2014/main" val="3228320374"/>
                  </a:ext>
                </a:extLst>
              </a:tr>
              <a:tr h="305626">
                <a:tc>
                  <a:txBody>
                    <a:bodyPr/>
                    <a:lstStyle/>
                    <a:p>
                      <a:endParaRPr lang="en-US" sz="1600" dirty="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3-1</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7/3</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0.41</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1.46e9</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3 bunches</a:t>
                      </a:r>
                    </a:p>
                  </a:txBody>
                  <a:tcPr marL="68580" marR="68580" marT="34290" marB="34290"/>
                </a:tc>
                <a:extLst>
                  <a:ext uri="{0D108BD9-81ED-4DB2-BD59-A6C34878D82A}">
                    <a16:rowId xmlns:a16="http://schemas.microsoft.com/office/drawing/2014/main" val="769714306"/>
                  </a:ext>
                </a:extLst>
              </a:tr>
              <a:tr h="305626">
                <a:tc>
                  <a:txBody>
                    <a:bodyPr/>
                    <a:lstStyle/>
                    <a:p>
                      <a:r>
                        <a:rPr lang="en-US" sz="1600" dirty="0">
                          <a:latin typeface="Times New Roman" panose="02020603050405020304" pitchFamily="18" charset="0"/>
                          <a:cs typeface="Times New Roman" panose="02020603050405020304" pitchFamily="18" charset="0"/>
                        </a:rPr>
                        <a:t>7.30 GeV</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6-1</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4/24</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0.55</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2.19e9</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2 bunches, squeeze relaxed</a:t>
                      </a:r>
                    </a:p>
                  </a:txBody>
                  <a:tcPr marL="68580" marR="68580" marT="34290" marB="34290"/>
                </a:tc>
                <a:extLst>
                  <a:ext uri="{0D108BD9-81ED-4DB2-BD59-A6C34878D82A}">
                    <a16:rowId xmlns:a16="http://schemas.microsoft.com/office/drawing/2014/main" val="2800084932"/>
                  </a:ext>
                </a:extLst>
              </a:tr>
              <a:tr h="334934">
                <a:tc>
                  <a:txBody>
                    <a:bodyPr/>
                    <a:lstStyle/>
                    <a:p>
                      <a:r>
                        <a:rPr lang="en-US" sz="1600" dirty="0">
                          <a:latin typeface="Times New Roman" panose="02020603050405020304" pitchFamily="18" charset="0"/>
                          <a:cs typeface="Times New Roman" panose="02020603050405020304" pitchFamily="18" charset="0"/>
                        </a:rPr>
                        <a:t>5.75 GeV</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6-1</a:t>
                      </a:r>
                      <a:r>
                        <a:rPr lang="en-US" sz="1600" baseline="30000" dirty="0">
                          <a:latin typeface="Times New Roman" panose="02020603050405020304" pitchFamily="18" charset="0"/>
                          <a:cs typeface="Times New Roman" panose="02020603050405020304" pitchFamily="18" charset="0"/>
                        </a:rPr>
                        <a:t>1</a:t>
                      </a:r>
                      <a:endParaRPr lang="en-US" sz="1600" dirty="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2018</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0.41</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1.7e9</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2 bunches, squeeze relaxed</a:t>
                      </a:r>
                    </a:p>
                  </a:txBody>
                  <a:tcPr marL="68580" marR="68580" marT="34290" marB="34290"/>
                </a:tc>
                <a:extLst>
                  <a:ext uri="{0D108BD9-81ED-4DB2-BD59-A6C34878D82A}">
                    <a16:rowId xmlns:a16="http://schemas.microsoft.com/office/drawing/2014/main" val="1024381541"/>
                  </a:ext>
                </a:extLst>
              </a:tr>
              <a:tr h="305626">
                <a:tc>
                  <a:txBody>
                    <a:bodyPr/>
                    <a:lstStyle/>
                    <a:p>
                      <a:r>
                        <a:rPr lang="en-US" sz="1600" dirty="0">
                          <a:latin typeface="Times New Roman" panose="02020603050405020304" pitchFamily="18" charset="0"/>
                          <a:cs typeface="Times New Roman" panose="02020603050405020304" pitchFamily="18" charset="0"/>
                        </a:rPr>
                        <a:t>9.8 GeV</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6-1</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3/13</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0.55</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2.0e9</a:t>
                      </a:r>
                    </a:p>
                  </a:txBody>
                  <a:tcPr marL="68580" marR="68580" marT="34290" marB="34290"/>
                </a:tc>
                <a:tc>
                  <a:txBody>
                    <a:bodyPr/>
                    <a:lstStyle/>
                    <a:p>
                      <a:r>
                        <a:rPr lang="en-US" sz="1600" dirty="0">
                          <a:latin typeface="Times New Roman" panose="02020603050405020304" pitchFamily="18" charset="0"/>
                          <a:cs typeface="Times New Roman" panose="02020603050405020304" pitchFamily="18" charset="0"/>
                        </a:rPr>
                        <a:t>2 bunches, squeeze relaxed</a:t>
                      </a:r>
                    </a:p>
                  </a:txBody>
                  <a:tcPr marL="68580" marR="68580" marT="34290" marB="34290"/>
                </a:tc>
                <a:extLst>
                  <a:ext uri="{0D108BD9-81ED-4DB2-BD59-A6C34878D82A}">
                    <a16:rowId xmlns:a16="http://schemas.microsoft.com/office/drawing/2014/main" val="1503340967"/>
                  </a:ext>
                </a:extLst>
              </a:tr>
              <a:tr h="305626">
                <a:tc>
                  <a:txBody>
                    <a:bodyPr/>
                    <a:lstStyle/>
                    <a:p>
                      <a:r>
                        <a:rPr lang="en-US" sz="1600" dirty="0">
                          <a:solidFill>
                            <a:schemeClr val="accent2"/>
                          </a:solidFill>
                          <a:latin typeface="Times New Roman" panose="02020603050405020304" pitchFamily="18" charset="0"/>
                          <a:cs typeface="Times New Roman" panose="02020603050405020304" pitchFamily="18" charset="0"/>
                        </a:rPr>
                        <a:t>Tandem</a:t>
                      </a:r>
                    </a:p>
                  </a:txBody>
                  <a:tcPr marL="68580" marR="68580" marT="34290" marB="34290"/>
                </a:tc>
                <a:tc>
                  <a:txBody>
                    <a:bodyPr/>
                    <a:lstStyle/>
                    <a:p>
                      <a:endParaRPr lang="en-US" sz="1600" dirty="0">
                        <a:latin typeface="Times New Roman" panose="02020603050405020304" pitchFamily="18" charset="0"/>
                        <a:cs typeface="Times New Roman" panose="02020603050405020304" pitchFamily="18" charset="0"/>
                      </a:endParaRPr>
                    </a:p>
                  </a:txBody>
                  <a:tcPr marL="68580" marR="68580" marT="34290" marB="34290"/>
                </a:tc>
                <a:tc>
                  <a:txBody>
                    <a:bodyPr/>
                    <a:lstStyle/>
                    <a:p>
                      <a:endParaRPr lang="en-US" sz="1600">
                        <a:latin typeface="Times New Roman" panose="02020603050405020304" pitchFamily="18" charset="0"/>
                        <a:cs typeface="Times New Roman" panose="02020603050405020304" pitchFamily="18" charset="0"/>
                      </a:endParaRPr>
                    </a:p>
                  </a:txBody>
                  <a:tcPr marL="68580" marR="68580" marT="34290" marB="34290"/>
                </a:tc>
                <a:tc>
                  <a:txBody>
                    <a:bodyPr/>
                    <a:lstStyle/>
                    <a:p>
                      <a:endParaRPr lang="en-US" sz="1600">
                        <a:latin typeface="Times New Roman" panose="02020603050405020304" pitchFamily="18" charset="0"/>
                        <a:cs typeface="Times New Roman" panose="02020603050405020304" pitchFamily="18" charset="0"/>
                      </a:endParaRPr>
                    </a:p>
                  </a:txBody>
                  <a:tcPr marL="68580" marR="68580" marT="34290" marB="34290"/>
                </a:tc>
                <a:tc>
                  <a:txBody>
                    <a:bodyPr/>
                    <a:lstStyle/>
                    <a:p>
                      <a:endParaRPr lang="en-US" sz="1600">
                        <a:latin typeface="Times New Roman" panose="02020603050405020304" pitchFamily="18" charset="0"/>
                        <a:cs typeface="Times New Roman" panose="02020603050405020304" pitchFamily="18" charset="0"/>
                      </a:endParaRPr>
                    </a:p>
                  </a:txBody>
                  <a:tcPr marL="68580" marR="68580" marT="34290" marB="34290"/>
                </a:tc>
                <a:tc>
                  <a:txBody>
                    <a:bodyPr/>
                    <a:lstStyle/>
                    <a:p>
                      <a:endParaRPr lang="en-US" sz="1600"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3481866640"/>
                  </a:ext>
                </a:extLst>
              </a:tr>
              <a:tr h="330681">
                <a:tc>
                  <a:txBody>
                    <a:bodyPr/>
                    <a:lstStyle/>
                    <a:p>
                      <a:r>
                        <a:rPr lang="en-US" sz="1600" dirty="0">
                          <a:solidFill>
                            <a:schemeClr val="accent2"/>
                          </a:solidFill>
                          <a:latin typeface="Times New Roman" panose="02020603050405020304" pitchFamily="18" charset="0"/>
                          <a:cs typeface="Times New Roman" panose="02020603050405020304" pitchFamily="18" charset="0"/>
                        </a:rPr>
                        <a:t>3.85 GeV</a:t>
                      </a:r>
                    </a:p>
                  </a:txBody>
                  <a:tcPr marL="68580" marR="68580" marT="34290" marB="34290"/>
                </a:tc>
                <a:tc>
                  <a:txBody>
                    <a:bodyPr/>
                    <a:lstStyle/>
                    <a:p>
                      <a:r>
                        <a:rPr lang="en-US" sz="1600" dirty="0">
                          <a:solidFill>
                            <a:schemeClr val="accent2"/>
                          </a:solidFill>
                          <a:latin typeface="Times New Roman" panose="02020603050405020304" pitchFamily="18" charset="0"/>
                          <a:cs typeface="Times New Roman" panose="02020603050405020304" pitchFamily="18" charset="0"/>
                        </a:rPr>
                        <a:t>None</a:t>
                      </a:r>
                    </a:p>
                  </a:txBody>
                  <a:tcPr marL="68580" marR="68580" marT="34290" marB="34290"/>
                </a:tc>
                <a:tc>
                  <a:txBody>
                    <a:bodyPr/>
                    <a:lstStyle/>
                    <a:p>
                      <a:r>
                        <a:rPr lang="en-US" sz="1600" dirty="0">
                          <a:solidFill>
                            <a:schemeClr val="accent2"/>
                          </a:solidFill>
                          <a:latin typeface="Times New Roman" panose="02020603050405020304" pitchFamily="18" charset="0"/>
                          <a:cs typeface="Times New Roman" panose="02020603050405020304" pitchFamily="18" charset="0"/>
                        </a:rPr>
                        <a:t>3/19</a:t>
                      </a:r>
                    </a:p>
                  </a:txBody>
                  <a:tcPr marL="68580" marR="68580" marT="34290" marB="34290"/>
                </a:tc>
                <a:tc>
                  <a:txBody>
                    <a:bodyPr/>
                    <a:lstStyle/>
                    <a:p>
                      <a:r>
                        <a:rPr lang="en-US" sz="1600" dirty="0">
                          <a:solidFill>
                            <a:schemeClr val="accent2"/>
                          </a:solidFill>
                          <a:latin typeface="Times New Roman" panose="02020603050405020304" pitchFamily="18" charset="0"/>
                          <a:cs typeface="Times New Roman" panose="02020603050405020304" pitchFamily="18" charset="0"/>
                        </a:rPr>
                        <a:t>0.15</a:t>
                      </a:r>
                    </a:p>
                  </a:txBody>
                  <a:tcPr marL="68580" marR="68580" marT="34290" marB="34290"/>
                </a:tc>
                <a:tc>
                  <a:txBody>
                    <a:bodyPr/>
                    <a:lstStyle/>
                    <a:p>
                      <a:r>
                        <a:rPr lang="en-US" sz="1600" dirty="0">
                          <a:solidFill>
                            <a:schemeClr val="accent2"/>
                          </a:solidFill>
                          <a:latin typeface="Times New Roman" panose="02020603050405020304" pitchFamily="18" charset="0"/>
                          <a:cs typeface="Times New Roman" panose="02020603050405020304" pitchFamily="18" charset="0"/>
                        </a:rPr>
                        <a:t>1.0e9</a:t>
                      </a:r>
                    </a:p>
                  </a:txBody>
                  <a:tcPr marL="68580" marR="68580" marT="34290" marB="34290"/>
                </a:tc>
                <a:tc>
                  <a:txBody>
                    <a:bodyPr/>
                    <a:lstStyle/>
                    <a:p>
                      <a:r>
                        <a:rPr lang="en-US" sz="1600" dirty="0">
                          <a:solidFill>
                            <a:schemeClr val="accent2"/>
                          </a:solidFill>
                          <a:latin typeface="Times New Roman" panose="02020603050405020304" pitchFamily="18" charset="0"/>
                          <a:cs typeface="Times New Roman" panose="02020603050405020304" pitchFamily="18" charset="0"/>
                        </a:rPr>
                        <a:t>3 bunches (could be up to 6)</a:t>
                      </a:r>
                    </a:p>
                  </a:txBody>
                  <a:tcPr marL="68580" marR="68580" marT="34290" marB="34290"/>
                </a:tc>
                <a:extLst>
                  <a:ext uri="{0D108BD9-81ED-4DB2-BD59-A6C34878D82A}">
                    <a16:rowId xmlns:a16="http://schemas.microsoft.com/office/drawing/2014/main" val="4271040885"/>
                  </a:ext>
                </a:extLst>
              </a:tr>
              <a:tr h="324100">
                <a:tc>
                  <a:txBody>
                    <a:bodyPr/>
                    <a:lstStyle/>
                    <a:p>
                      <a:r>
                        <a:rPr lang="en-US" sz="1600" dirty="0">
                          <a:solidFill>
                            <a:schemeClr val="accent2"/>
                          </a:solidFill>
                          <a:latin typeface="Times New Roman" panose="02020603050405020304" pitchFamily="18" charset="0"/>
                          <a:cs typeface="Times New Roman" panose="02020603050405020304" pitchFamily="18" charset="0"/>
                        </a:rPr>
                        <a:t>9.80 GeV</a:t>
                      </a:r>
                    </a:p>
                  </a:txBody>
                  <a:tcPr marL="68580" marR="68580" marT="34290" marB="34290"/>
                </a:tc>
                <a:tc>
                  <a:txBody>
                    <a:bodyPr/>
                    <a:lstStyle/>
                    <a:p>
                      <a:r>
                        <a:rPr lang="en-US" sz="1600" dirty="0">
                          <a:solidFill>
                            <a:schemeClr val="accent2"/>
                          </a:solidFill>
                          <a:latin typeface="Times New Roman" panose="02020603050405020304" pitchFamily="18" charset="0"/>
                          <a:cs typeface="Times New Roman" panose="02020603050405020304" pitchFamily="18" charset="0"/>
                        </a:rPr>
                        <a:t>2-1</a:t>
                      </a:r>
                    </a:p>
                  </a:txBody>
                  <a:tcPr marL="68580" marR="68580" marT="34290" marB="34290"/>
                </a:tc>
                <a:tc>
                  <a:txBody>
                    <a:bodyPr/>
                    <a:lstStyle/>
                    <a:p>
                      <a:r>
                        <a:rPr lang="en-US" sz="1600" dirty="0">
                          <a:solidFill>
                            <a:schemeClr val="accent2"/>
                          </a:solidFill>
                          <a:latin typeface="Times New Roman" panose="02020603050405020304" pitchFamily="18" charset="0"/>
                          <a:cs typeface="Times New Roman" panose="02020603050405020304" pitchFamily="18" charset="0"/>
                        </a:rPr>
                        <a:t>2/27</a:t>
                      </a:r>
                    </a:p>
                  </a:txBody>
                  <a:tcPr marL="68580" marR="68580" marT="34290" marB="34290"/>
                </a:tc>
                <a:tc>
                  <a:txBody>
                    <a:bodyPr/>
                    <a:lstStyle/>
                    <a:p>
                      <a:r>
                        <a:rPr lang="en-US" sz="1600" dirty="0">
                          <a:solidFill>
                            <a:schemeClr val="accent2"/>
                          </a:solidFill>
                          <a:latin typeface="Times New Roman" panose="02020603050405020304" pitchFamily="18" charset="0"/>
                          <a:cs typeface="Times New Roman" panose="02020603050405020304" pitchFamily="18" charset="0"/>
                        </a:rPr>
                        <a:t>0.42</a:t>
                      </a:r>
                    </a:p>
                  </a:txBody>
                  <a:tcPr marL="68580" marR="68580" marT="34290" marB="34290"/>
                </a:tc>
                <a:tc>
                  <a:txBody>
                    <a:bodyPr/>
                    <a:lstStyle/>
                    <a:p>
                      <a:r>
                        <a:rPr lang="en-US" sz="1600" dirty="0">
                          <a:solidFill>
                            <a:schemeClr val="accent2"/>
                          </a:solidFill>
                          <a:latin typeface="Times New Roman" panose="02020603050405020304" pitchFamily="18" charset="0"/>
                          <a:cs typeface="Times New Roman" panose="02020603050405020304" pitchFamily="18" charset="0"/>
                        </a:rPr>
                        <a:t>2.18e9</a:t>
                      </a:r>
                    </a:p>
                  </a:txBody>
                  <a:tcPr marL="68580" marR="68580" marT="34290" marB="34290"/>
                </a:tc>
                <a:tc>
                  <a:txBody>
                    <a:bodyPr/>
                    <a:lstStyle/>
                    <a:p>
                      <a:r>
                        <a:rPr lang="en-US" sz="1600" dirty="0">
                          <a:solidFill>
                            <a:schemeClr val="accent2"/>
                          </a:solidFill>
                          <a:latin typeface="Times New Roman" panose="02020603050405020304" pitchFamily="18" charset="0"/>
                          <a:cs typeface="Times New Roman" panose="02020603050405020304" pitchFamily="18" charset="0"/>
                        </a:rPr>
                        <a:t>1 bunch (could be up to 3)</a:t>
                      </a:r>
                    </a:p>
                  </a:txBody>
                  <a:tcPr marL="68580" marR="68580" marT="34290" marB="34290"/>
                </a:tc>
                <a:extLst>
                  <a:ext uri="{0D108BD9-81ED-4DB2-BD59-A6C34878D82A}">
                    <a16:rowId xmlns:a16="http://schemas.microsoft.com/office/drawing/2014/main" val="2144612020"/>
                  </a:ext>
                </a:extLst>
              </a:tr>
              <a:tr h="203211">
                <a:tc>
                  <a:txBody>
                    <a:bodyPr/>
                    <a:lstStyle/>
                    <a:p>
                      <a:endParaRPr lang="en-US" sz="1600" dirty="0">
                        <a:solidFill>
                          <a:schemeClr val="accent2"/>
                        </a:solidFill>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US" altLang="zh-CN" sz="1600" dirty="0">
                          <a:solidFill>
                            <a:schemeClr val="accent2"/>
                          </a:solidFill>
                          <a:latin typeface="Times New Roman" panose="02020603050405020304" pitchFamily="18" charset="0"/>
                          <a:cs typeface="Times New Roman" panose="02020603050405020304" pitchFamily="18" charset="0"/>
                        </a:rPr>
                        <a:t>2-1</a:t>
                      </a:r>
                      <a:r>
                        <a:rPr lang="zh-CN" altLang="en-US" sz="1600" dirty="0">
                          <a:solidFill>
                            <a:schemeClr val="accent2"/>
                          </a:solidFill>
                          <a:latin typeface="Times New Roman" panose="02020603050405020304" pitchFamily="18" charset="0"/>
                          <a:cs typeface="Times New Roman" panose="02020603050405020304" pitchFamily="18" charset="0"/>
                        </a:rPr>
                        <a:t> </a:t>
                      </a:r>
                      <a:endParaRPr lang="en-US" sz="1600" dirty="0">
                        <a:solidFill>
                          <a:schemeClr val="accent2"/>
                        </a:solidFill>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US" altLang="zh-CN" sz="1600" dirty="0">
                          <a:solidFill>
                            <a:schemeClr val="accent2"/>
                          </a:solidFill>
                          <a:latin typeface="Times New Roman" panose="02020603050405020304" pitchFamily="18" charset="0"/>
                          <a:cs typeface="Times New Roman" panose="02020603050405020304" pitchFamily="18" charset="0"/>
                        </a:rPr>
                        <a:t>3/7</a:t>
                      </a:r>
                      <a:endParaRPr lang="en-US" sz="1600" dirty="0">
                        <a:solidFill>
                          <a:schemeClr val="accent2"/>
                        </a:solidFill>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US" altLang="zh-CN" sz="1600" dirty="0">
                          <a:solidFill>
                            <a:schemeClr val="accent2"/>
                          </a:solidFill>
                          <a:latin typeface="Times New Roman" panose="02020603050405020304" pitchFamily="18" charset="0"/>
                          <a:cs typeface="Times New Roman" panose="02020603050405020304" pitchFamily="18" charset="0"/>
                        </a:rPr>
                        <a:t>0.38</a:t>
                      </a:r>
                      <a:endParaRPr lang="en-US" sz="1600" dirty="0">
                        <a:solidFill>
                          <a:schemeClr val="accent2"/>
                        </a:solidFill>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US" altLang="zh-CN" sz="1600" dirty="0">
                          <a:solidFill>
                            <a:schemeClr val="accent2"/>
                          </a:solidFill>
                          <a:latin typeface="Times New Roman" panose="02020603050405020304" pitchFamily="18" charset="0"/>
                          <a:cs typeface="Times New Roman" panose="02020603050405020304" pitchFamily="18" charset="0"/>
                        </a:rPr>
                        <a:t>1.96e9</a:t>
                      </a:r>
                      <a:endParaRPr lang="en-US" sz="1600" dirty="0">
                        <a:solidFill>
                          <a:schemeClr val="accent2"/>
                        </a:solidFill>
                        <a:latin typeface="Times New Roman" panose="02020603050405020304" pitchFamily="18" charset="0"/>
                        <a:cs typeface="Times New Roman" panose="02020603050405020304" pitchFamily="18" charset="0"/>
                      </a:endParaRPr>
                    </a:p>
                  </a:txBody>
                  <a:tcPr marL="68580" marR="68580" marT="34290" marB="34290"/>
                </a:tc>
                <a:tc>
                  <a:txBody>
                    <a:bodyPr/>
                    <a:lstStyle/>
                    <a:p>
                      <a:endParaRPr lang="en-US" sz="1600" dirty="0">
                        <a:solidFill>
                          <a:schemeClr val="accent2"/>
                        </a:solidFill>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638827893"/>
                  </a:ext>
                </a:extLst>
              </a:tr>
            </a:tbl>
          </a:graphicData>
        </a:graphic>
      </p:graphicFrame>
      <p:sp>
        <p:nvSpPr>
          <p:cNvPr id="9" name="TextBox 8">
            <a:extLst>
              <a:ext uri="{FF2B5EF4-FFF2-40B4-BE49-F238E27FC236}">
                <a16:creationId xmlns:a16="http://schemas.microsoft.com/office/drawing/2014/main" id="{D40EAD0C-5601-B242-BB06-23D873D0F3FE}"/>
              </a:ext>
            </a:extLst>
          </p:cNvPr>
          <p:cNvSpPr txBox="1"/>
          <p:nvPr/>
        </p:nvSpPr>
        <p:spPr>
          <a:xfrm>
            <a:off x="24720" y="4121784"/>
            <a:ext cx="4123245" cy="369332"/>
          </a:xfrm>
          <a:prstGeom prst="rect">
            <a:avLst/>
          </a:prstGeom>
          <a:solidFill>
            <a:schemeClr val="bg1"/>
          </a:solidFill>
        </p:spPr>
        <p:txBody>
          <a:bodyPr wrap="none" rtlCol="0">
            <a:spAutoFit/>
          </a:bodyPr>
          <a:lstStyle/>
          <a:p>
            <a:r>
              <a:rPr lang="en-US" baseline="30000" dirty="0"/>
              <a:t>1</a:t>
            </a:r>
            <a:r>
              <a:rPr lang="en-US" dirty="0"/>
              <a:t> 95% Long. Emit. =6*rms Long. Emit. </a:t>
            </a:r>
          </a:p>
        </p:txBody>
      </p:sp>
    </p:spTree>
    <p:extLst>
      <p:ext uri="{BB962C8B-B14F-4D97-AF65-F5344CB8AC3E}">
        <p14:creationId xmlns:p14="http://schemas.microsoft.com/office/powerpoint/2010/main" val="3641722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D3ED2B-2F72-2B4D-9355-14F9C82E69E8}"/>
              </a:ext>
            </a:extLst>
          </p:cNvPr>
          <p:cNvPicPr>
            <a:picLocks noChangeAspect="1"/>
          </p:cNvPicPr>
          <p:nvPr/>
        </p:nvPicPr>
        <p:blipFill>
          <a:blip r:embed="rId3"/>
          <a:stretch>
            <a:fillRect/>
          </a:stretch>
        </p:blipFill>
        <p:spPr>
          <a:xfrm>
            <a:off x="50253" y="2269968"/>
            <a:ext cx="9058086" cy="4588032"/>
          </a:xfrm>
          <a:prstGeom prst="rect">
            <a:avLst/>
          </a:prstGeom>
        </p:spPr>
      </p:pic>
      <p:pic>
        <p:nvPicPr>
          <p:cNvPr id="3" name="Picture 2">
            <a:extLst>
              <a:ext uri="{FF2B5EF4-FFF2-40B4-BE49-F238E27FC236}">
                <a16:creationId xmlns:a16="http://schemas.microsoft.com/office/drawing/2014/main" id="{FE178640-9ED9-A440-882F-7F77BE3354CC}"/>
              </a:ext>
            </a:extLst>
          </p:cNvPr>
          <p:cNvPicPr>
            <a:picLocks noChangeAspect="1"/>
          </p:cNvPicPr>
          <p:nvPr/>
        </p:nvPicPr>
        <p:blipFill>
          <a:blip r:embed="rId4"/>
          <a:stretch>
            <a:fillRect/>
          </a:stretch>
        </p:blipFill>
        <p:spPr>
          <a:xfrm>
            <a:off x="6038519" y="632460"/>
            <a:ext cx="3069820" cy="3243709"/>
          </a:xfrm>
          <a:prstGeom prst="rect">
            <a:avLst/>
          </a:prstGeom>
        </p:spPr>
      </p:pic>
      <p:sp>
        <p:nvSpPr>
          <p:cNvPr id="9218" name="Footer Placeholder 4"/>
          <p:cNvSpPr>
            <a:spLocks noGrp="1"/>
          </p:cNvSpPr>
          <p:nvPr>
            <p:ph type="ftr" sz="quarter" idx="4294967295"/>
          </p:nvPr>
        </p:nvSpPr>
        <p:spPr>
          <a:xfrm>
            <a:off x="3886200" y="6400800"/>
            <a:ext cx="2514600" cy="228600"/>
          </a:xfrm>
          <a:prstGeom prst="rect">
            <a:avLst/>
          </a:prstGeom>
          <a:noFill/>
        </p:spPr>
        <p:txBody>
          <a:bodyPr/>
          <a:lstStyle/>
          <a:p>
            <a:r>
              <a:rPr lang="ja-JP" altLang="en-US"/>
              <a:t>Haixin Huang</a:t>
            </a:r>
            <a:endParaRPr lang="en-US" altLang="ja-JP"/>
          </a:p>
        </p:txBody>
      </p:sp>
      <p:sp>
        <p:nvSpPr>
          <p:cNvPr id="9219" name="Slide Number Placeholder 5"/>
          <p:cNvSpPr>
            <a:spLocks noGrp="1"/>
          </p:cNvSpPr>
          <p:nvPr>
            <p:ph type="sldNum" sz="quarter" idx="12"/>
          </p:nvPr>
        </p:nvSpPr>
        <p:spPr>
          <a:xfrm>
            <a:off x="3543300" y="6337101"/>
            <a:ext cx="2057400" cy="365125"/>
          </a:xfrm>
          <a:noFill/>
        </p:spPr>
        <p:txBody>
          <a:bodyPr/>
          <a:lstStyle/>
          <a:p>
            <a:fld id="{F15C2BC4-841E-4AFF-AB0A-F143FB07AE0D}" type="slidenum">
              <a:rPr lang="ja-JP" altLang="en-US" smtClean="0">
                <a:latin typeface="Arial" pitchFamily="34" charset="0"/>
              </a:rPr>
              <a:pPr/>
              <a:t>15</a:t>
            </a:fld>
            <a:endParaRPr lang="en-US" altLang="ja-JP">
              <a:latin typeface="Arial" pitchFamily="34" charset="0"/>
            </a:endParaRPr>
          </a:p>
        </p:txBody>
      </p:sp>
      <p:sp>
        <p:nvSpPr>
          <p:cNvPr id="9220" name="Rectangle 2"/>
          <p:cNvSpPr>
            <a:spLocks noGrp="1" noChangeArrowheads="1"/>
          </p:cNvSpPr>
          <p:nvPr>
            <p:ph type="title"/>
          </p:nvPr>
        </p:nvSpPr>
        <p:spPr>
          <a:xfrm>
            <a:off x="12700" y="76200"/>
            <a:ext cx="8915400" cy="533400"/>
          </a:xfrm>
        </p:spPr>
        <p:txBody>
          <a:bodyPr>
            <a:normAutofit fontScale="90000"/>
          </a:bodyPr>
          <a:lstStyle/>
          <a:p>
            <a:pPr eaLnBrk="1" hangingPunct="1"/>
            <a:r>
              <a:rPr lang="en-US" sz="3200" b="1" dirty="0">
                <a:solidFill>
                  <a:srgbClr val="FF0000"/>
                </a:solidFill>
                <a:latin typeface="Times New Roman"/>
                <a:cs typeface="Times New Roman"/>
              </a:rPr>
              <a:t>Booster MM Power Supply Upgrade ?</a:t>
            </a:r>
          </a:p>
        </p:txBody>
      </p:sp>
      <p:cxnSp>
        <p:nvCxnSpPr>
          <p:cNvPr id="13" name="Straight Arrow Connector 12">
            <a:extLst>
              <a:ext uri="{FF2B5EF4-FFF2-40B4-BE49-F238E27FC236}">
                <a16:creationId xmlns:a16="http://schemas.microsoft.com/office/drawing/2014/main" id="{239D2BF4-DC51-8D44-B647-D6E246BC5E90}"/>
              </a:ext>
            </a:extLst>
          </p:cNvPr>
          <p:cNvCxnSpPr>
            <a:cxnSpLocks/>
          </p:cNvCxnSpPr>
          <p:nvPr/>
        </p:nvCxnSpPr>
        <p:spPr>
          <a:xfrm flipH="1">
            <a:off x="3313043" y="3014233"/>
            <a:ext cx="1157357" cy="829535"/>
          </a:xfrm>
          <a:prstGeom prst="straightConnector1">
            <a:avLst/>
          </a:prstGeom>
          <a:ln w="31750">
            <a:headEnd w="med" len="lg"/>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135E9FC-7699-3A4A-9AB0-71419000D4A8}"/>
              </a:ext>
            </a:extLst>
          </p:cNvPr>
          <p:cNvSpPr txBox="1"/>
          <p:nvPr/>
        </p:nvSpPr>
        <p:spPr>
          <a:xfrm>
            <a:off x="2220899" y="2673793"/>
            <a:ext cx="3685624" cy="369332"/>
          </a:xfrm>
          <a:prstGeom prst="rect">
            <a:avLst/>
          </a:prstGeom>
          <a:noFill/>
        </p:spPr>
        <p:txBody>
          <a:bodyPr wrap="none" rtlCol="0">
            <a:spAutoFit/>
          </a:bodyPr>
          <a:lstStyle/>
          <a:p>
            <a:r>
              <a:rPr lang="en-US" dirty="0"/>
              <a:t>9 Booster cycles for tandem beam</a:t>
            </a:r>
          </a:p>
        </p:txBody>
      </p:sp>
      <p:sp>
        <p:nvSpPr>
          <p:cNvPr id="18" name="TextBox 17">
            <a:extLst>
              <a:ext uri="{FF2B5EF4-FFF2-40B4-BE49-F238E27FC236}">
                <a16:creationId xmlns:a16="http://schemas.microsoft.com/office/drawing/2014/main" id="{37BA4512-D152-1846-89EE-E86D6B3FA53C}"/>
              </a:ext>
            </a:extLst>
          </p:cNvPr>
          <p:cNvSpPr txBox="1"/>
          <p:nvPr/>
        </p:nvSpPr>
        <p:spPr>
          <a:xfrm>
            <a:off x="7168581" y="1128530"/>
            <a:ext cx="1326004" cy="369332"/>
          </a:xfrm>
          <a:prstGeom prst="rect">
            <a:avLst/>
          </a:prstGeom>
          <a:noFill/>
        </p:spPr>
        <p:txBody>
          <a:bodyPr wrap="none" rtlCol="0">
            <a:spAutoFit/>
          </a:bodyPr>
          <a:lstStyle/>
          <a:p>
            <a:r>
              <a:rPr lang="en-US" dirty="0">
                <a:solidFill>
                  <a:srgbClr val="FF0000"/>
                </a:solidFill>
              </a:rPr>
              <a:t>PPMR limit</a:t>
            </a:r>
          </a:p>
        </p:txBody>
      </p:sp>
      <p:sp>
        <p:nvSpPr>
          <p:cNvPr id="16" name="TextBox 15">
            <a:extLst>
              <a:ext uri="{FF2B5EF4-FFF2-40B4-BE49-F238E27FC236}">
                <a16:creationId xmlns:a16="http://schemas.microsoft.com/office/drawing/2014/main" id="{B46A35D8-680E-B04F-8909-AAAFAEE19E8B}"/>
              </a:ext>
            </a:extLst>
          </p:cNvPr>
          <p:cNvSpPr txBox="1"/>
          <p:nvPr/>
        </p:nvSpPr>
        <p:spPr>
          <a:xfrm>
            <a:off x="50253" y="620532"/>
            <a:ext cx="5988266" cy="1631216"/>
          </a:xfrm>
          <a:prstGeom prst="rect">
            <a:avLst/>
          </a:prstGeom>
          <a:noFill/>
        </p:spPr>
        <p:txBody>
          <a:bodyPr wrap="square" rtlCol="0">
            <a:spAutoFit/>
          </a:bodyPr>
          <a:lstStyle/>
          <a:p>
            <a:r>
              <a:rPr lang="en-US" sz="2000" dirty="0">
                <a:solidFill>
                  <a:srgbClr val="002060"/>
                </a:solidFill>
                <a:latin typeface="Times New Roman" panose="02020603050405020304" pitchFamily="18" charset="0"/>
                <a:cs typeface="Times New Roman" panose="02020603050405020304" pitchFamily="18" charset="0"/>
              </a:rPr>
              <a:t>We can not run more than 8 current tandem cycles due to the PPMR limit set by LIPA. The Booster operation also generates  noises visible in RHIC. Maybe it is time to upgrade the Booster MM power supply to a capacitor bank system similar to CERN’s PS?</a:t>
            </a:r>
          </a:p>
        </p:txBody>
      </p:sp>
    </p:spTree>
    <p:extLst>
      <p:ext uri="{BB962C8B-B14F-4D97-AF65-F5344CB8AC3E}">
        <p14:creationId xmlns:p14="http://schemas.microsoft.com/office/powerpoint/2010/main" val="3492606002"/>
      </p:ext>
    </p:extLst>
  </p:cSld>
  <p:clrMapOvr>
    <a:masterClrMapping/>
  </p:clrMapOvr>
  <p:transition advTm="492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BD91D-64BB-AF49-87B6-81D9487B76C4}"/>
              </a:ext>
            </a:extLst>
          </p:cNvPr>
          <p:cNvPicPr>
            <a:picLocks noChangeAspect="1"/>
          </p:cNvPicPr>
          <p:nvPr/>
        </p:nvPicPr>
        <p:blipFill>
          <a:blip r:embed="rId3"/>
          <a:stretch>
            <a:fillRect/>
          </a:stretch>
        </p:blipFill>
        <p:spPr>
          <a:xfrm>
            <a:off x="3797300" y="2363987"/>
            <a:ext cx="5130800" cy="3606800"/>
          </a:xfrm>
          <a:prstGeom prst="rect">
            <a:avLst/>
          </a:prstGeom>
        </p:spPr>
      </p:pic>
      <p:sp>
        <p:nvSpPr>
          <p:cNvPr id="9218" name="Footer Placeholder 4"/>
          <p:cNvSpPr>
            <a:spLocks noGrp="1"/>
          </p:cNvSpPr>
          <p:nvPr>
            <p:ph type="ftr" sz="quarter" idx="4294967295"/>
          </p:nvPr>
        </p:nvSpPr>
        <p:spPr>
          <a:xfrm>
            <a:off x="3886200" y="6400800"/>
            <a:ext cx="2514600" cy="228600"/>
          </a:xfrm>
          <a:prstGeom prst="rect">
            <a:avLst/>
          </a:prstGeom>
          <a:noFill/>
        </p:spPr>
        <p:txBody>
          <a:bodyPr/>
          <a:lstStyle/>
          <a:p>
            <a:r>
              <a:rPr lang="ja-JP" altLang="en-US"/>
              <a:t>Haixin Huang</a:t>
            </a:r>
            <a:endParaRPr lang="en-US" altLang="ja-JP"/>
          </a:p>
        </p:txBody>
      </p:sp>
      <p:sp>
        <p:nvSpPr>
          <p:cNvPr id="9219" name="Slide Number Placeholder 5"/>
          <p:cNvSpPr>
            <a:spLocks noGrp="1"/>
          </p:cNvSpPr>
          <p:nvPr>
            <p:ph type="sldNum" sz="quarter" idx="12"/>
          </p:nvPr>
        </p:nvSpPr>
        <p:spPr>
          <a:xfrm>
            <a:off x="3543300" y="6337101"/>
            <a:ext cx="2057400" cy="365125"/>
          </a:xfrm>
          <a:noFill/>
        </p:spPr>
        <p:txBody>
          <a:bodyPr/>
          <a:lstStyle/>
          <a:p>
            <a:fld id="{F15C2BC4-841E-4AFF-AB0A-F143FB07AE0D}" type="slidenum">
              <a:rPr lang="ja-JP" altLang="en-US" smtClean="0">
                <a:latin typeface="Arial" pitchFamily="34" charset="0"/>
              </a:rPr>
              <a:pPr/>
              <a:t>16</a:t>
            </a:fld>
            <a:endParaRPr lang="en-US" altLang="ja-JP">
              <a:latin typeface="Arial" pitchFamily="34" charset="0"/>
            </a:endParaRPr>
          </a:p>
        </p:txBody>
      </p:sp>
      <p:sp>
        <p:nvSpPr>
          <p:cNvPr id="9220" name="Rectangle 2"/>
          <p:cNvSpPr>
            <a:spLocks noGrp="1" noChangeArrowheads="1"/>
          </p:cNvSpPr>
          <p:nvPr>
            <p:ph type="title"/>
          </p:nvPr>
        </p:nvSpPr>
        <p:spPr>
          <a:xfrm>
            <a:off x="12700" y="76200"/>
            <a:ext cx="8915400" cy="533400"/>
          </a:xfrm>
        </p:spPr>
        <p:txBody>
          <a:bodyPr>
            <a:normAutofit fontScale="90000"/>
          </a:bodyPr>
          <a:lstStyle/>
          <a:p>
            <a:pPr eaLnBrk="1" hangingPunct="1"/>
            <a:r>
              <a:rPr lang="en-US" sz="3200" b="1" dirty="0">
                <a:solidFill>
                  <a:srgbClr val="FF0000"/>
                </a:solidFill>
                <a:latin typeface="Times New Roman"/>
                <a:cs typeface="Times New Roman"/>
              </a:rPr>
              <a:t>Can We </a:t>
            </a:r>
            <a:r>
              <a:rPr lang="en-US" sz="3200" dirty="0">
                <a:solidFill>
                  <a:srgbClr val="FF0000"/>
                </a:solidFill>
                <a:latin typeface="Times New Roman"/>
                <a:cs typeface="Times New Roman"/>
              </a:rPr>
              <a:t>U</a:t>
            </a:r>
            <a:r>
              <a:rPr lang="en-US" sz="3200" b="1" dirty="0">
                <a:solidFill>
                  <a:srgbClr val="FF0000"/>
                </a:solidFill>
                <a:latin typeface="Times New Roman"/>
                <a:cs typeface="Times New Roman"/>
              </a:rPr>
              <a:t>pgrade the Cooling System?</a:t>
            </a:r>
          </a:p>
        </p:txBody>
      </p:sp>
      <p:cxnSp>
        <p:nvCxnSpPr>
          <p:cNvPr id="12" name="Straight Arrow Connector 11">
            <a:extLst>
              <a:ext uri="{FF2B5EF4-FFF2-40B4-BE49-F238E27FC236}">
                <a16:creationId xmlns:a16="http://schemas.microsoft.com/office/drawing/2014/main" id="{DDB1E165-F136-994A-BE5F-D57D5C8A9BEA}"/>
              </a:ext>
            </a:extLst>
          </p:cNvPr>
          <p:cNvCxnSpPr>
            <a:cxnSpLocks/>
          </p:cNvCxnSpPr>
          <p:nvPr/>
        </p:nvCxnSpPr>
        <p:spPr>
          <a:xfrm>
            <a:off x="5983977" y="2054087"/>
            <a:ext cx="0" cy="2158879"/>
          </a:xfrm>
          <a:prstGeom prst="straightConnector1">
            <a:avLst/>
          </a:prstGeom>
          <a:ln w="31750">
            <a:headEnd w="med" len="lg"/>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39D2BF4-DC51-8D44-B647-D6E246BC5E90}"/>
              </a:ext>
            </a:extLst>
          </p:cNvPr>
          <p:cNvCxnSpPr>
            <a:cxnSpLocks/>
          </p:cNvCxnSpPr>
          <p:nvPr/>
        </p:nvCxnSpPr>
        <p:spPr>
          <a:xfrm>
            <a:off x="3172579" y="2800675"/>
            <a:ext cx="4288395" cy="2221899"/>
          </a:xfrm>
          <a:prstGeom prst="straightConnector1">
            <a:avLst/>
          </a:prstGeom>
          <a:ln w="31750">
            <a:headEnd w="med" len="lg"/>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135E9FC-7699-3A4A-9AB0-71419000D4A8}"/>
              </a:ext>
            </a:extLst>
          </p:cNvPr>
          <p:cNvSpPr txBox="1"/>
          <p:nvPr/>
        </p:nvSpPr>
        <p:spPr>
          <a:xfrm>
            <a:off x="5635163" y="1563270"/>
            <a:ext cx="697627" cy="369332"/>
          </a:xfrm>
          <a:prstGeom prst="rect">
            <a:avLst/>
          </a:prstGeom>
          <a:noFill/>
        </p:spPr>
        <p:txBody>
          <a:bodyPr wrap="none" rtlCol="0">
            <a:spAutoFit/>
          </a:bodyPr>
          <a:lstStyle/>
          <a:p>
            <a:r>
              <a:rPr lang="en-US" dirty="0"/>
              <a:t>Fans</a:t>
            </a:r>
          </a:p>
        </p:txBody>
      </p:sp>
      <p:sp>
        <p:nvSpPr>
          <p:cNvPr id="18" name="TextBox 17">
            <a:extLst>
              <a:ext uri="{FF2B5EF4-FFF2-40B4-BE49-F238E27FC236}">
                <a16:creationId xmlns:a16="http://schemas.microsoft.com/office/drawing/2014/main" id="{37BA4512-D152-1846-89EE-E86D6B3FA53C}"/>
              </a:ext>
            </a:extLst>
          </p:cNvPr>
          <p:cNvSpPr txBox="1"/>
          <p:nvPr/>
        </p:nvSpPr>
        <p:spPr>
          <a:xfrm>
            <a:off x="1992420" y="2616009"/>
            <a:ext cx="1210588" cy="369332"/>
          </a:xfrm>
          <a:prstGeom prst="rect">
            <a:avLst/>
          </a:prstGeom>
          <a:noFill/>
        </p:spPr>
        <p:txBody>
          <a:bodyPr wrap="none" rtlCol="0">
            <a:spAutoFit/>
          </a:bodyPr>
          <a:lstStyle/>
          <a:p>
            <a:r>
              <a:rPr lang="en-US" dirty="0"/>
              <a:t>Sprinklers</a:t>
            </a:r>
          </a:p>
        </p:txBody>
      </p:sp>
      <p:sp>
        <p:nvSpPr>
          <p:cNvPr id="16" name="TextBox 15">
            <a:extLst>
              <a:ext uri="{FF2B5EF4-FFF2-40B4-BE49-F238E27FC236}">
                <a16:creationId xmlns:a16="http://schemas.microsoft.com/office/drawing/2014/main" id="{B46A35D8-680E-B04F-8909-AAAFAEE19E8B}"/>
              </a:ext>
            </a:extLst>
          </p:cNvPr>
          <p:cNvSpPr txBox="1"/>
          <p:nvPr/>
        </p:nvSpPr>
        <p:spPr>
          <a:xfrm>
            <a:off x="171543" y="609600"/>
            <a:ext cx="8800914" cy="1200329"/>
          </a:xfrm>
          <a:prstGeom prst="rect">
            <a:avLst/>
          </a:prstGeom>
          <a:noFill/>
        </p:spPr>
        <p:txBody>
          <a:bodyPr wrap="square" rtlCol="0">
            <a:spAutoFit/>
          </a:bodyPr>
          <a:lstStyle/>
          <a:p>
            <a:r>
              <a:rPr lang="en-US" sz="2400" dirty="0">
                <a:solidFill>
                  <a:srgbClr val="002060"/>
                </a:solidFill>
                <a:latin typeface="Times New Roman" panose="02020603050405020304" pitchFamily="18" charset="0"/>
                <a:cs typeface="Times New Roman" panose="02020603050405020304" pitchFamily="18" charset="0"/>
              </a:rPr>
              <a:t>Westinghouse was cooled  in last a few weeks as shown. If AC is too expensive, some upgrade of the system probably can be done. A more important one probably is Siemens.</a:t>
            </a:r>
          </a:p>
        </p:txBody>
      </p:sp>
    </p:spTree>
    <p:extLst>
      <p:ext uri="{BB962C8B-B14F-4D97-AF65-F5344CB8AC3E}">
        <p14:creationId xmlns:p14="http://schemas.microsoft.com/office/powerpoint/2010/main" val="1824749834"/>
      </p:ext>
    </p:extLst>
  </p:cSld>
  <p:clrMapOvr>
    <a:masterClrMapping/>
  </p:clrMapOvr>
  <p:transition advTm="492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42467"/>
            <a:ext cx="8915400" cy="408107"/>
          </a:xfrm>
          <a:prstGeom prst="rect">
            <a:avLst/>
          </a:prstGeom>
        </p:spPr>
        <p:txBody>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US" sz="3200" dirty="0">
                <a:solidFill>
                  <a:srgbClr val="FF0000"/>
                </a:solidFill>
                <a:latin typeface="Times New Roman"/>
                <a:cs typeface="Times New Roman"/>
              </a:rPr>
              <a:t>Summary</a:t>
            </a:r>
          </a:p>
        </p:txBody>
      </p:sp>
      <p:sp>
        <p:nvSpPr>
          <p:cNvPr id="3" name="Rectangle 3"/>
          <p:cNvSpPr txBox="1">
            <a:spLocks noChangeArrowheads="1"/>
          </p:cNvSpPr>
          <p:nvPr/>
        </p:nvSpPr>
        <p:spPr>
          <a:xfrm>
            <a:off x="0" y="490933"/>
            <a:ext cx="9144000" cy="6324600"/>
          </a:xfrm>
          <a:prstGeom prst="rect">
            <a:avLst/>
          </a:prstGeom>
          <a:solidFill>
            <a:schemeClr val="bg1"/>
          </a:solidFill>
          <a:ln>
            <a:solidFill>
              <a:schemeClr val="bg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F0000"/>
              </a:buClr>
              <a:buFont typeface="Arial"/>
              <a:buChar char="•"/>
            </a:pPr>
            <a:r>
              <a:rPr lang="en-US" sz="2000" dirty="0">
                <a:solidFill>
                  <a:srgbClr val="000090"/>
                </a:solidFill>
                <a:latin typeface="Times New Roman"/>
                <a:cs typeface="Times New Roman"/>
              </a:rPr>
              <a:t>The frequent fills for BES II run are challenging and the two top energies are done. </a:t>
            </a:r>
          </a:p>
          <a:p>
            <a:pPr>
              <a:buClr>
                <a:srgbClr val="FF0000"/>
              </a:buClr>
              <a:buFont typeface="Arial"/>
              <a:buChar char="•"/>
            </a:pPr>
            <a:r>
              <a:rPr lang="en-US" sz="2000" dirty="0">
                <a:solidFill>
                  <a:srgbClr val="000090"/>
                </a:solidFill>
                <a:latin typeface="Times New Roman"/>
                <a:cs typeface="Times New Roman"/>
              </a:rPr>
              <a:t>A brief test with oxygen beam in the Booster showed that we could reach the required intensity easily with tandem beam.</a:t>
            </a:r>
          </a:p>
          <a:p>
            <a:pPr>
              <a:buClr>
                <a:srgbClr val="FF0000"/>
              </a:buClr>
              <a:buFont typeface="Arial"/>
              <a:buChar char="•"/>
            </a:pPr>
            <a:r>
              <a:rPr lang="en-US" sz="2000" dirty="0">
                <a:solidFill>
                  <a:srgbClr val="000090"/>
                </a:solidFill>
                <a:latin typeface="Times New Roman"/>
                <a:cs typeface="Times New Roman"/>
              </a:rPr>
              <a:t>For 7.3GeV, the RF harmonic on the AGS ramp was lowered from h=12 to 10, so that the bucket area can be larger and more beam can be put in.  The percentage of  beam in neighboring buckets is reduced. RHIC total intensity is  higher by ~8%. </a:t>
            </a:r>
          </a:p>
          <a:p>
            <a:pPr>
              <a:buClr>
                <a:srgbClr val="FF0000"/>
              </a:buClr>
              <a:buFont typeface="Arial"/>
              <a:buChar char="•"/>
            </a:pPr>
            <a:r>
              <a:rPr lang="en-US" sz="2000" dirty="0">
                <a:solidFill>
                  <a:srgbClr val="000090"/>
                </a:solidFill>
                <a:latin typeface="Times New Roman"/>
                <a:cs typeface="Times New Roman"/>
              </a:rPr>
              <a:t>For the coming run,  we need to run at all five energies, but our focus is on 4.59GeV and 5.75GeV.  Next year, EBIS upgrade is not ready to deliver  40-50% more intensity yet, which make the next year a very challenging year to reach the desired intensity and emittance. </a:t>
            </a:r>
          </a:p>
          <a:p>
            <a:pPr>
              <a:buClr>
                <a:srgbClr val="FF0000"/>
              </a:buClr>
              <a:buFont typeface="Arial"/>
              <a:buChar char="•"/>
            </a:pPr>
            <a:r>
              <a:rPr lang="en-US" sz="2000" dirty="0">
                <a:solidFill>
                  <a:srgbClr val="000090"/>
                </a:solidFill>
                <a:latin typeface="Times New Roman"/>
                <a:cs typeface="Times New Roman"/>
              </a:rPr>
              <a:t>For 4.59 GeV, the desired beam parameters can be reached with 2-1 merge with 15% more EBIS output, but this is not certain.</a:t>
            </a:r>
          </a:p>
          <a:p>
            <a:pPr>
              <a:buClr>
                <a:srgbClr val="FF0000"/>
              </a:buClr>
              <a:buFont typeface="Arial"/>
              <a:buChar char="•"/>
            </a:pPr>
            <a:r>
              <a:rPr lang="en-US" sz="2000" dirty="0">
                <a:solidFill>
                  <a:srgbClr val="000090"/>
                </a:solidFill>
                <a:latin typeface="Times New Roman"/>
                <a:cs typeface="Times New Roman"/>
              </a:rPr>
              <a:t>For 5.75 GeV, the desired beam parameters may be reached with 6-1 merge and relaxed squeeze for 15% more EBIS output. </a:t>
            </a:r>
          </a:p>
          <a:p>
            <a:pPr>
              <a:buClr>
                <a:srgbClr val="FF0000"/>
              </a:buClr>
              <a:buFont typeface="Arial"/>
              <a:buChar char="•"/>
            </a:pPr>
            <a:r>
              <a:rPr lang="en-US" sz="2000" dirty="0">
                <a:solidFill>
                  <a:srgbClr val="000090"/>
                </a:solidFill>
                <a:latin typeface="Times New Roman"/>
                <a:cs typeface="Times New Roman"/>
              </a:rPr>
              <a:t>Using Tandem beam for 5.75GeV can give us faster filling time (3 bunches/cycle, maybe 4) and smaller longitudinal emittance for next run. If EBIS can not provide 15% more intensity, then tandem for 4.75GeV  without merge is also a better option.</a:t>
            </a:r>
          </a:p>
          <a:p>
            <a:pPr>
              <a:buClr>
                <a:srgbClr val="FF0000"/>
              </a:buClr>
              <a:buFont typeface="Arial"/>
              <a:buChar char="•"/>
            </a:pPr>
            <a:r>
              <a:rPr lang="en-US" sz="2000" dirty="0">
                <a:solidFill>
                  <a:srgbClr val="FF0000"/>
                </a:solidFill>
                <a:latin typeface="Times New Roman"/>
                <a:cs typeface="Times New Roman"/>
              </a:rPr>
              <a:t>Bottomline: with the modest intensity requirements, smaller longitudinal emittance beam from tandem is very attractive for coming year’s operation.</a:t>
            </a:r>
          </a:p>
        </p:txBody>
      </p:sp>
    </p:spTree>
    <p:extLst>
      <p:ext uri="{BB962C8B-B14F-4D97-AF65-F5344CB8AC3E}">
        <p14:creationId xmlns:p14="http://schemas.microsoft.com/office/powerpoint/2010/main" val="1543211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3746" y="2695305"/>
            <a:ext cx="3637008" cy="645851"/>
          </a:xfrm>
        </p:spPr>
        <p:txBody>
          <a:bodyPr>
            <a:normAutofit/>
          </a:bodyPr>
          <a:lstStyle/>
          <a:p>
            <a:r>
              <a:rPr lang="en-US" dirty="0">
                <a:solidFill>
                  <a:srgbClr val="FF0000"/>
                </a:solidFill>
                <a:latin typeface="Times New Roman"/>
                <a:cs typeface="Times New Roman"/>
              </a:rPr>
              <a:t>Backup Slides </a:t>
            </a:r>
          </a:p>
        </p:txBody>
      </p:sp>
    </p:spTree>
    <p:extLst>
      <p:ext uri="{BB962C8B-B14F-4D97-AF65-F5344CB8AC3E}">
        <p14:creationId xmlns:p14="http://schemas.microsoft.com/office/powerpoint/2010/main" val="2632749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12700" y="76200"/>
            <a:ext cx="8915400" cy="533400"/>
          </a:xfrm>
        </p:spPr>
        <p:txBody>
          <a:bodyPr>
            <a:normAutofit/>
          </a:bodyPr>
          <a:lstStyle/>
          <a:p>
            <a:pPr eaLnBrk="1" hangingPunct="1"/>
            <a:r>
              <a:rPr lang="en-US" sz="3200" b="1" dirty="0">
                <a:solidFill>
                  <a:srgbClr val="FF0000"/>
                </a:solidFill>
                <a:latin typeface="Times New Roman"/>
                <a:cs typeface="Times New Roman"/>
              </a:rPr>
              <a:t>Injector Setup with Au</a:t>
            </a:r>
          </a:p>
        </p:txBody>
      </p:sp>
      <p:sp>
        <p:nvSpPr>
          <p:cNvPr id="9221" name="Rectangle 3"/>
          <p:cNvSpPr>
            <a:spLocks noGrp="1" noChangeArrowheads="1"/>
          </p:cNvSpPr>
          <p:nvPr>
            <p:ph idx="1"/>
          </p:nvPr>
        </p:nvSpPr>
        <p:spPr>
          <a:xfrm>
            <a:off x="0" y="673960"/>
            <a:ext cx="9144000" cy="6028266"/>
          </a:xfrm>
          <a:solidFill>
            <a:schemeClr val="bg1"/>
          </a:solidFill>
          <a:ln>
            <a:solidFill>
              <a:schemeClr val="bg1"/>
            </a:solidFill>
          </a:ln>
        </p:spPr>
        <p:txBody>
          <a:bodyPr>
            <a:normAutofit fontScale="92500" lnSpcReduction="20000"/>
          </a:bodyPr>
          <a:lstStyle/>
          <a:p>
            <a:pPr>
              <a:buClr>
                <a:srgbClr val="FF0000"/>
              </a:buClr>
              <a:buSzPct val="140000"/>
            </a:pPr>
            <a:r>
              <a:rPr lang="en-US" altLang="zh-CN" sz="2500" dirty="0">
                <a:solidFill>
                  <a:srgbClr val="002060"/>
                </a:solidFill>
                <a:latin typeface="Times New Roman"/>
                <a:cs typeface="Times New Roman"/>
              </a:rPr>
              <a:t>Injector setup started on Feb. 1st, 2 weeks before RHIC setup started. </a:t>
            </a:r>
          </a:p>
          <a:p>
            <a:pPr>
              <a:buClr>
                <a:srgbClr val="FF0000"/>
              </a:buClr>
              <a:buSzPct val="140000"/>
            </a:pPr>
            <a:r>
              <a:rPr lang="en-US" sz="2500" dirty="0">
                <a:solidFill>
                  <a:srgbClr val="002060"/>
                </a:solidFill>
                <a:latin typeface="Times New Roman"/>
                <a:cs typeface="Times New Roman"/>
              </a:rPr>
              <a:t>Westinghouse was used for the whole run due to maintenance of Siemens.</a:t>
            </a:r>
          </a:p>
          <a:p>
            <a:pPr>
              <a:buClr>
                <a:srgbClr val="FF0000"/>
              </a:buClr>
              <a:buSzPct val="140000"/>
            </a:pPr>
            <a:r>
              <a:rPr lang="en-US" sz="2500" dirty="0">
                <a:solidFill>
                  <a:srgbClr val="002060"/>
                </a:solidFill>
                <a:latin typeface="Times New Roman"/>
                <a:cs typeface="Times New Roman"/>
              </a:rPr>
              <a:t>L20 and F6 slow feedbacks worked very well. There is no need to adjust them constantly anymore.</a:t>
            </a:r>
          </a:p>
          <a:p>
            <a:pPr>
              <a:buClr>
                <a:srgbClr val="FF0000"/>
              </a:buClr>
              <a:buSzPct val="140000"/>
            </a:pPr>
            <a:r>
              <a:rPr lang="en-US" sz="2500" dirty="0">
                <a:solidFill>
                  <a:srgbClr val="002060"/>
                </a:solidFill>
                <a:latin typeface="Times New Roman" panose="02020603050405020304" pitchFamily="18" charset="0"/>
                <a:cs typeface="Times New Roman" panose="02020603050405020304" pitchFamily="18" charset="0"/>
              </a:rPr>
              <a:t>On May 7, about half way through the 7.3 GeV run, the RF harmonic used for the AGS ramp was changed from h=12 to h=10 to fit more of the merged bunches into the main buckets used for acceleration.</a:t>
            </a:r>
            <a:r>
              <a:rPr lang="zh-CN" altLang="en-US" sz="2500" dirty="0">
                <a:solidFill>
                  <a:srgbClr val="002060"/>
                </a:solidFill>
                <a:latin typeface="Times New Roman" panose="02020603050405020304" pitchFamily="18" charset="0"/>
                <a:cs typeface="Times New Roman" panose="02020603050405020304" pitchFamily="18" charset="0"/>
              </a:rPr>
              <a:t> </a:t>
            </a:r>
            <a:r>
              <a:rPr lang="en-US" altLang="zh-CN" sz="2500" dirty="0">
                <a:solidFill>
                  <a:srgbClr val="002060"/>
                </a:solidFill>
                <a:latin typeface="Times New Roman"/>
                <a:cs typeface="Times New Roman"/>
              </a:rPr>
              <a:t>T</a:t>
            </a:r>
            <a:r>
              <a:rPr lang="en-US" sz="2500" dirty="0">
                <a:solidFill>
                  <a:srgbClr val="002060"/>
                </a:solidFill>
                <a:latin typeface="Times New Roman"/>
                <a:cs typeface="Times New Roman"/>
              </a:rPr>
              <a:t>he percentage of beam spilled into neighboring buckets is reduced.  RHIC</a:t>
            </a:r>
            <a:r>
              <a:rPr lang="zh-CN" altLang="en-US" sz="2500" dirty="0">
                <a:solidFill>
                  <a:srgbClr val="002060"/>
                </a:solidFill>
                <a:latin typeface="Times New Roman"/>
                <a:cs typeface="Times New Roman"/>
              </a:rPr>
              <a:t> </a:t>
            </a:r>
            <a:r>
              <a:rPr lang="en-US" sz="2500" dirty="0">
                <a:solidFill>
                  <a:srgbClr val="002060"/>
                </a:solidFill>
                <a:latin typeface="Times New Roman"/>
                <a:cs typeface="Times New Roman"/>
              </a:rPr>
              <a:t>intensity is also higher by ~8%.  </a:t>
            </a:r>
          </a:p>
          <a:p>
            <a:pPr>
              <a:buClr>
                <a:srgbClr val="FF0000"/>
              </a:buClr>
              <a:buSzPct val="140000"/>
            </a:pPr>
            <a:r>
              <a:rPr lang="en-US" altLang="zh-CN" sz="2500" dirty="0">
                <a:solidFill>
                  <a:srgbClr val="002060"/>
                </a:solidFill>
                <a:latin typeface="Times New Roman"/>
                <a:cs typeface="Times New Roman"/>
              </a:rPr>
              <a:t>Setup has been done for four energies with beam from EBIS source: 9.8 GeV(6-&gt;1), 7.3 GeV(6-&gt;1) , 3.85 GeV(1-&gt;1, 2-&gt;1, 3-&gt;1 and 6-1), 4.59GeV (2-&gt;1 and 3-&gt;1); for two energies with beam from Tandem: 9.8GeV (2-&gt;1), 3.85GeV( 1-&gt;1). </a:t>
            </a:r>
          </a:p>
          <a:p>
            <a:pPr>
              <a:buClr>
                <a:srgbClr val="FF0000"/>
              </a:buClr>
              <a:buSzPct val="140000"/>
            </a:pPr>
            <a:r>
              <a:rPr lang="en-US" altLang="zh-CN" sz="2500" dirty="0">
                <a:solidFill>
                  <a:srgbClr val="002060"/>
                </a:solidFill>
                <a:latin typeface="Times New Roman"/>
                <a:cs typeface="Times New Roman"/>
              </a:rPr>
              <a:t>For next run, it is likely we need to have setup at all energies for fixed target and collision experiments: 5.75GeV, 4.59GeV, 3.85GeV, 7.3GeV, and 9.8GeV. The last three are for </a:t>
            </a:r>
            <a:r>
              <a:rPr lang="en-US" altLang="zh-CN" sz="2500" dirty="0" err="1">
                <a:solidFill>
                  <a:srgbClr val="002060"/>
                </a:solidFill>
                <a:latin typeface="Times New Roman"/>
                <a:cs typeface="Times New Roman"/>
              </a:rPr>
              <a:t>LEHeC</a:t>
            </a:r>
            <a:r>
              <a:rPr lang="en-US" altLang="zh-CN" sz="2500" dirty="0">
                <a:solidFill>
                  <a:srgbClr val="002060"/>
                </a:solidFill>
                <a:latin typeface="Times New Roman"/>
                <a:cs typeface="Times New Roman"/>
              </a:rPr>
              <a:t> and fixed target program and intensity requirement is not an issue. The first two are for collider physics program and we need to figure out how to reach the desired beam parameters.</a:t>
            </a:r>
          </a:p>
          <a:p>
            <a:pPr>
              <a:buClr>
                <a:srgbClr val="FF0000"/>
              </a:buClr>
              <a:buSzPct val="140000"/>
            </a:pPr>
            <a:endParaRPr lang="en-US" altLang="zh-CN" sz="2400" dirty="0">
              <a:solidFill>
                <a:srgbClr val="000090"/>
              </a:solidFill>
              <a:latin typeface="Times New Roman"/>
              <a:cs typeface="Times New Roman"/>
            </a:endParaRPr>
          </a:p>
          <a:p>
            <a:pPr>
              <a:buClr>
                <a:srgbClr val="FF0000"/>
              </a:buClr>
              <a:buSzPct val="140000"/>
            </a:pPr>
            <a:endParaRPr lang="en-US" sz="2400" dirty="0">
              <a:solidFill>
                <a:srgbClr val="000090"/>
              </a:solidFill>
              <a:latin typeface="Times New Roman"/>
              <a:cs typeface="Times New Roman"/>
            </a:endParaRPr>
          </a:p>
        </p:txBody>
      </p:sp>
      <p:sp>
        <p:nvSpPr>
          <p:cNvPr id="9219" name="Slide Number Placeholder 5"/>
          <p:cNvSpPr>
            <a:spLocks noGrp="1"/>
          </p:cNvSpPr>
          <p:nvPr>
            <p:ph type="sldNum" sz="quarter" idx="12"/>
          </p:nvPr>
        </p:nvSpPr>
        <p:spPr>
          <a:noFill/>
        </p:spPr>
        <p:txBody>
          <a:bodyPr/>
          <a:lstStyle/>
          <a:p>
            <a:fld id="{F15C2BC4-841E-4AFF-AB0A-F143FB07AE0D}" type="slidenum">
              <a:rPr lang="ja-JP" altLang="en-US">
                <a:latin typeface="Arial" pitchFamily="34" charset="0"/>
              </a:rPr>
              <a:pPr/>
              <a:t>2</a:t>
            </a:fld>
            <a:endParaRPr lang="en-US" altLang="ja-JP" dirty="0">
              <a:latin typeface="Arial" pitchFamily="34" charset="0"/>
            </a:endParaRPr>
          </a:p>
        </p:txBody>
      </p:sp>
      <p:sp>
        <p:nvSpPr>
          <p:cNvPr id="9218" name="Footer Placeholder 4"/>
          <p:cNvSpPr>
            <a:spLocks noGrp="1"/>
          </p:cNvSpPr>
          <p:nvPr>
            <p:ph type="ftr" sz="quarter" idx="4294967295"/>
          </p:nvPr>
        </p:nvSpPr>
        <p:spPr>
          <a:xfrm>
            <a:off x="6629400" y="6400800"/>
            <a:ext cx="2514600" cy="228600"/>
          </a:xfrm>
          <a:prstGeom prst="rect">
            <a:avLst/>
          </a:prstGeom>
          <a:noFill/>
        </p:spPr>
        <p:txBody>
          <a:bodyPr/>
          <a:lstStyle/>
          <a:p>
            <a:r>
              <a:rPr lang="ja-JP" altLang="en-US"/>
              <a:t>Haixin Huang</a:t>
            </a:r>
            <a:endParaRPr lang="en-US" altLang="ja-JP"/>
          </a:p>
        </p:txBody>
      </p:sp>
    </p:spTree>
    <p:extLst>
      <p:ext uri="{BB962C8B-B14F-4D97-AF65-F5344CB8AC3E}">
        <p14:creationId xmlns:p14="http://schemas.microsoft.com/office/powerpoint/2010/main" val="364261190"/>
      </p:ext>
    </p:extLst>
  </p:cSld>
  <p:clrMapOvr>
    <a:masterClrMapping/>
  </p:clrMapOvr>
  <p:transition advTm="492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C6F954E-2AD8-B640-9341-4103D0476E0A}"/>
              </a:ext>
            </a:extLst>
          </p:cNvPr>
          <p:cNvSpPr>
            <a:spLocks noGrp="1" noChangeArrowheads="1"/>
          </p:cNvSpPr>
          <p:nvPr>
            <p:ph type="title"/>
          </p:nvPr>
        </p:nvSpPr>
        <p:spPr>
          <a:xfrm>
            <a:off x="144700" y="209029"/>
            <a:ext cx="8719699" cy="475703"/>
          </a:xfrm>
        </p:spPr>
        <p:txBody>
          <a:bodyPr>
            <a:noAutofit/>
          </a:bodyPr>
          <a:lstStyle/>
          <a:p>
            <a:pPr eaLnBrk="1" hangingPunct="1"/>
            <a:r>
              <a:rPr lang="en-US" sz="2800" b="1" dirty="0">
                <a:solidFill>
                  <a:srgbClr val="FF0000"/>
                </a:solidFill>
                <a:latin typeface="Times New Roman"/>
                <a:cs typeface="Times New Roman"/>
              </a:rPr>
              <a:t>Neighboring  Bunch Percentage after AGS RF Change </a:t>
            </a:r>
          </a:p>
        </p:txBody>
      </p:sp>
      <p:sp>
        <p:nvSpPr>
          <p:cNvPr id="7" name="TextBox 6">
            <a:extLst>
              <a:ext uri="{FF2B5EF4-FFF2-40B4-BE49-F238E27FC236}">
                <a16:creationId xmlns:a16="http://schemas.microsoft.com/office/drawing/2014/main" id="{13627FB5-6557-BE40-813E-D53851D7A559}"/>
              </a:ext>
            </a:extLst>
          </p:cNvPr>
          <p:cNvSpPr txBox="1"/>
          <p:nvPr/>
        </p:nvSpPr>
        <p:spPr>
          <a:xfrm>
            <a:off x="4704595" y="5141963"/>
            <a:ext cx="2903359" cy="369332"/>
          </a:xfrm>
          <a:prstGeom prst="rect">
            <a:avLst/>
          </a:prstGeom>
          <a:solidFill>
            <a:schemeClr val="bg1"/>
          </a:solidFill>
        </p:spPr>
        <p:txBody>
          <a:bodyPr wrap="none" rtlCol="0">
            <a:spAutoFit/>
          </a:bodyPr>
          <a:lstStyle/>
          <a:p>
            <a:r>
              <a:rPr lang="en-US" dirty="0"/>
              <a:t>AGS intensity at extraction</a:t>
            </a:r>
          </a:p>
        </p:txBody>
      </p:sp>
      <p:sp>
        <p:nvSpPr>
          <p:cNvPr id="8" name="TextBox 7">
            <a:extLst>
              <a:ext uri="{FF2B5EF4-FFF2-40B4-BE49-F238E27FC236}">
                <a16:creationId xmlns:a16="http://schemas.microsoft.com/office/drawing/2014/main" id="{03653896-B968-FB4B-B6D2-6838418C65B1}"/>
              </a:ext>
            </a:extLst>
          </p:cNvPr>
          <p:cNvSpPr txBox="1"/>
          <p:nvPr/>
        </p:nvSpPr>
        <p:spPr>
          <a:xfrm>
            <a:off x="1644200" y="4361550"/>
            <a:ext cx="1544012" cy="369332"/>
          </a:xfrm>
          <a:prstGeom prst="rect">
            <a:avLst/>
          </a:prstGeom>
          <a:solidFill>
            <a:schemeClr val="bg1"/>
          </a:solidFill>
        </p:spPr>
        <p:txBody>
          <a:bodyPr wrap="none" rtlCol="0">
            <a:spAutoFit/>
          </a:bodyPr>
          <a:lstStyle/>
          <a:p>
            <a:r>
              <a:rPr lang="en-US" dirty="0"/>
              <a:t>Booster input</a:t>
            </a:r>
          </a:p>
        </p:txBody>
      </p:sp>
      <p:pic>
        <p:nvPicPr>
          <p:cNvPr id="5" name="Content Placeholder 4">
            <a:extLst>
              <a:ext uri="{FF2B5EF4-FFF2-40B4-BE49-F238E27FC236}">
                <a16:creationId xmlns:a16="http://schemas.microsoft.com/office/drawing/2014/main" id="{01653BD5-9A06-F342-84D7-38BC64C73513}"/>
              </a:ext>
            </a:extLst>
          </p:cNvPr>
          <p:cNvPicPr>
            <a:picLocks noGrp="1" noChangeAspect="1"/>
          </p:cNvPicPr>
          <p:nvPr>
            <p:ph idx="1"/>
          </p:nvPr>
        </p:nvPicPr>
        <p:blipFill>
          <a:blip r:embed="rId2"/>
          <a:stretch>
            <a:fillRect/>
          </a:stretch>
        </p:blipFill>
        <p:spPr>
          <a:xfrm>
            <a:off x="181310" y="696850"/>
            <a:ext cx="8836342" cy="6110071"/>
          </a:xfrm>
        </p:spPr>
      </p:pic>
      <p:sp>
        <p:nvSpPr>
          <p:cNvPr id="10" name="TextBox 9">
            <a:extLst>
              <a:ext uri="{FF2B5EF4-FFF2-40B4-BE49-F238E27FC236}">
                <a16:creationId xmlns:a16="http://schemas.microsoft.com/office/drawing/2014/main" id="{C72752FE-F748-E644-91EA-CEC5B74909B9}"/>
              </a:ext>
            </a:extLst>
          </p:cNvPr>
          <p:cNvSpPr txBox="1"/>
          <p:nvPr/>
        </p:nvSpPr>
        <p:spPr>
          <a:xfrm rot="16200000">
            <a:off x="2559977" y="2002974"/>
            <a:ext cx="1832553" cy="369332"/>
          </a:xfrm>
          <a:prstGeom prst="rect">
            <a:avLst/>
          </a:prstGeom>
          <a:noFill/>
        </p:spPr>
        <p:txBody>
          <a:bodyPr wrap="none" rtlCol="0">
            <a:spAutoFit/>
          </a:bodyPr>
          <a:lstStyle/>
          <a:p>
            <a:r>
              <a:rPr lang="en-US" dirty="0"/>
              <a:t>Change to h=10</a:t>
            </a:r>
          </a:p>
        </p:txBody>
      </p:sp>
      <p:sp>
        <p:nvSpPr>
          <p:cNvPr id="11" name="TextBox 10">
            <a:extLst>
              <a:ext uri="{FF2B5EF4-FFF2-40B4-BE49-F238E27FC236}">
                <a16:creationId xmlns:a16="http://schemas.microsoft.com/office/drawing/2014/main" id="{8AA9D8FD-0BEF-944F-95D8-C77BBEB58722}"/>
              </a:ext>
            </a:extLst>
          </p:cNvPr>
          <p:cNvSpPr txBox="1"/>
          <p:nvPr/>
        </p:nvSpPr>
        <p:spPr>
          <a:xfrm rot="16200000">
            <a:off x="3048370" y="2156690"/>
            <a:ext cx="2505814" cy="369332"/>
          </a:xfrm>
          <a:prstGeom prst="rect">
            <a:avLst/>
          </a:prstGeom>
          <a:noFill/>
        </p:spPr>
        <p:txBody>
          <a:bodyPr wrap="none" rtlCol="0">
            <a:spAutoFit/>
          </a:bodyPr>
          <a:lstStyle/>
          <a:p>
            <a:r>
              <a:rPr lang="en-US" dirty="0"/>
              <a:t>Phase further adjusted</a:t>
            </a:r>
          </a:p>
        </p:txBody>
      </p:sp>
      <p:sp>
        <p:nvSpPr>
          <p:cNvPr id="12" name="TextBox 11">
            <a:extLst>
              <a:ext uri="{FF2B5EF4-FFF2-40B4-BE49-F238E27FC236}">
                <a16:creationId xmlns:a16="http://schemas.microsoft.com/office/drawing/2014/main" id="{BCD60A56-171E-2D4F-87E3-F940E944ACBB}"/>
              </a:ext>
            </a:extLst>
          </p:cNvPr>
          <p:cNvSpPr txBox="1"/>
          <p:nvPr/>
        </p:nvSpPr>
        <p:spPr>
          <a:xfrm>
            <a:off x="8386758" y="3934766"/>
            <a:ext cx="518091" cy="369332"/>
          </a:xfrm>
          <a:prstGeom prst="rect">
            <a:avLst/>
          </a:prstGeom>
          <a:noFill/>
        </p:spPr>
        <p:txBody>
          <a:bodyPr wrap="none" rtlCol="0">
            <a:spAutoFit/>
          </a:bodyPr>
          <a:lstStyle/>
          <a:p>
            <a:r>
              <a:rPr lang="en-US" dirty="0"/>
              <a:t>2%</a:t>
            </a:r>
          </a:p>
        </p:txBody>
      </p:sp>
      <p:sp>
        <p:nvSpPr>
          <p:cNvPr id="13" name="TextBox 12">
            <a:extLst>
              <a:ext uri="{FF2B5EF4-FFF2-40B4-BE49-F238E27FC236}">
                <a16:creationId xmlns:a16="http://schemas.microsoft.com/office/drawing/2014/main" id="{5925A8BC-0165-F841-AAA2-BAA43B7DD82E}"/>
              </a:ext>
            </a:extLst>
          </p:cNvPr>
          <p:cNvSpPr txBox="1"/>
          <p:nvPr/>
        </p:nvSpPr>
        <p:spPr>
          <a:xfrm>
            <a:off x="8346309" y="2590927"/>
            <a:ext cx="518091" cy="369332"/>
          </a:xfrm>
          <a:prstGeom prst="rect">
            <a:avLst/>
          </a:prstGeom>
          <a:noFill/>
        </p:spPr>
        <p:txBody>
          <a:bodyPr wrap="none" rtlCol="0">
            <a:spAutoFit/>
          </a:bodyPr>
          <a:lstStyle/>
          <a:p>
            <a:r>
              <a:rPr lang="en-US" dirty="0"/>
              <a:t>4%</a:t>
            </a:r>
          </a:p>
        </p:txBody>
      </p:sp>
      <p:cxnSp>
        <p:nvCxnSpPr>
          <p:cNvPr id="15" name="Straight Arrow Connector 14">
            <a:extLst>
              <a:ext uri="{FF2B5EF4-FFF2-40B4-BE49-F238E27FC236}">
                <a16:creationId xmlns:a16="http://schemas.microsoft.com/office/drawing/2014/main" id="{9AAB1ECC-B4BF-6E49-B8F3-FD98B5A480E8}"/>
              </a:ext>
            </a:extLst>
          </p:cNvPr>
          <p:cNvCxnSpPr>
            <a:cxnSpLocks/>
          </p:cNvCxnSpPr>
          <p:nvPr/>
        </p:nvCxnSpPr>
        <p:spPr>
          <a:xfrm>
            <a:off x="3446584" y="2966757"/>
            <a:ext cx="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249545D-CE95-7045-BCBF-EC19FEF87B7D}"/>
              </a:ext>
            </a:extLst>
          </p:cNvPr>
          <p:cNvCxnSpPr>
            <a:cxnSpLocks/>
          </p:cNvCxnSpPr>
          <p:nvPr/>
        </p:nvCxnSpPr>
        <p:spPr>
          <a:xfrm>
            <a:off x="4274233" y="3569006"/>
            <a:ext cx="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Content Placeholder 8">
            <a:extLst>
              <a:ext uri="{FF2B5EF4-FFF2-40B4-BE49-F238E27FC236}">
                <a16:creationId xmlns:a16="http://schemas.microsoft.com/office/drawing/2014/main" id="{512CDA12-FB34-E74F-BDAC-1CE892BF2EAD}"/>
              </a:ext>
            </a:extLst>
          </p:cNvPr>
          <p:cNvPicPr>
            <a:picLocks noChangeAspect="1"/>
          </p:cNvPicPr>
          <p:nvPr/>
        </p:nvPicPr>
        <p:blipFill>
          <a:blip r:embed="rId3"/>
          <a:stretch>
            <a:fillRect/>
          </a:stretch>
        </p:blipFill>
        <p:spPr>
          <a:xfrm>
            <a:off x="4782958" y="1504284"/>
            <a:ext cx="3361480" cy="2266636"/>
          </a:xfrm>
          <a:prstGeom prst="rect">
            <a:avLst/>
          </a:prstGeom>
        </p:spPr>
      </p:pic>
      <p:cxnSp>
        <p:nvCxnSpPr>
          <p:cNvPr id="18" name="Straight Arrow Connector 17">
            <a:extLst>
              <a:ext uri="{FF2B5EF4-FFF2-40B4-BE49-F238E27FC236}">
                <a16:creationId xmlns:a16="http://schemas.microsoft.com/office/drawing/2014/main" id="{1E84C345-1A54-B94E-BC4C-BB6F6C48ECC4}"/>
              </a:ext>
            </a:extLst>
          </p:cNvPr>
          <p:cNvCxnSpPr>
            <a:cxnSpLocks/>
          </p:cNvCxnSpPr>
          <p:nvPr/>
        </p:nvCxnSpPr>
        <p:spPr>
          <a:xfrm>
            <a:off x="3742388" y="1517167"/>
            <a:ext cx="2787581" cy="3070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2024F72-7CC3-3C42-A060-E85D9D2B5078}"/>
              </a:ext>
            </a:extLst>
          </p:cNvPr>
          <p:cNvCxnSpPr>
            <a:cxnSpLocks/>
          </p:cNvCxnSpPr>
          <p:nvPr/>
        </p:nvCxnSpPr>
        <p:spPr>
          <a:xfrm>
            <a:off x="4599481" y="1378226"/>
            <a:ext cx="2437423" cy="384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47D37CC-655C-684D-8920-1448456F05CF}"/>
              </a:ext>
            </a:extLst>
          </p:cNvPr>
          <p:cNvSpPr txBox="1"/>
          <p:nvPr/>
        </p:nvSpPr>
        <p:spPr>
          <a:xfrm>
            <a:off x="4903844" y="2916820"/>
            <a:ext cx="1239442" cy="307777"/>
          </a:xfrm>
          <a:prstGeom prst="rect">
            <a:avLst/>
          </a:prstGeom>
          <a:solidFill>
            <a:schemeClr val="bg1"/>
          </a:solidFill>
        </p:spPr>
        <p:txBody>
          <a:bodyPr wrap="none" rtlCol="0">
            <a:spAutoFit/>
          </a:bodyPr>
          <a:lstStyle/>
          <a:p>
            <a:r>
              <a:rPr lang="en-US" sz="1400" dirty="0"/>
              <a:t>Booster input</a:t>
            </a:r>
          </a:p>
        </p:txBody>
      </p:sp>
      <p:sp>
        <p:nvSpPr>
          <p:cNvPr id="22" name="TextBox 21">
            <a:extLst>
              <a:ext uri="{FF2B5EF4-FFF2-40B4-BE49-F238E27FC236}">
                <a16:creationId xmlns:a16="http://schemas.microsoft.com/office/drawing/2014/main" id="{C74985DF-6EF1-3F4B-98B8-1E8270776D38}"/>
              </a:ext>
            </a:extLst>
          </p:cNvPr>
          <p:cNvSpPr txBox="1"/>
          <p:nvPr/>
        </p:nvSpPr>
        <p:spPr>
          <a:xfrm>
            <a:off x="5674856" y="3463143"/>
            <a:ext cx="2295821" cy="307777"/>
          </a:xfrm>
          <a:prstGeom prst="rect">
            <a:avLst/>
          </a:prstGeom>
          <a:solidFill>
            <a:schemeClr val="bg1"/>
          </a:solidFill>
        </p:spPr>
        <p:txBody>
          <a:bodyPr wrap="none" rtlCol="0">
            <a:spAutoFit/>
          </a:bodyPr>
          <a:lstStyle/>
          <a:p>
            <a:r>
              <a:rPr lang="en-US" sz="1400" dirty="0"/>
              <a:t>AGS intensity at extraction</a:t>
            </a:r>
          </a:p>
        </p:txBody>
      </p:sp>
      <p:sp>
        <p:nvSpPr>
          <p:cNvPr id="25" name="TextBox 24">
            <a:extLst>
              <a:ext uri="{FF2B5EF4-FFF2-40B4-BE49-F238E27FC236}">
                <a16:creationId xmlns:a16="http://schemas.microsoft.com/office/drawing/2014/main" id="{E8CA9DE1-48F6-C947-A17F-3D21B9DB3372}"/>
              </a:ext>
            </a:extLst>
          </p:cNvPr>
          <p:cNvSpPr txBox="1"/>
          <p:nvPr/>
        </p:nvSpPr>
        <p:spPr>
          <a:xfrm rot="16200000">
            <a:off x="-329016" y="3434419"/>
            <a:ext cx="1787669" cy="230832"/>
          </a:xfrm>
          <a:prstGeom prst="rect">
            <a:avLst/>
          </a:prstGeom>
          <a:solidFill>
            <a:schemeClr val="bg1"/>
          </a:solidFill>
        </p:spPr>
        <p:txBody>
          <a:bodyPr wrap="none" rtlCol="0">
            <a:spAutoFit/>
          </a:bodyPr>
          <a:lstStyle/>
          <a:p>
            <a:r>
              <a:rPr lang="en-US" sz="900" dirty="0"/>
              <a:t>Neighboring Bunch Percentage</a:t>
            </a:r>
          </a:p>
        </p:txBody>
      </p:sp>
    </p:spTree>
    <p:extLst>
      <p:ext uri="{BB962C8B-B14F-4D97-AF65-F5344CB8AC3E}">
        <p14:creationId xmlns:p14="http://schemas.microsoft.com/office/powerpoint/2010/main" val="921782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4294967295"/>
          </p:nvPr>
        </p:nvSpPr>
        <p:spPr>
          <a:xfrm>
            <a:off x="3886200" y="6400800"/>
            <a:ext cx="2514600" cy="228600"/>
          </a:xfrm>
          <a:prstGeom prst="rect">
            <a:avLst/>
          </a:prstGeom>
          <a:noFill/>
        </p:spPr>
        <p:txBody>
          <a:bodyPr/>
          <a:lstStyle/>
          <a:p>
            <a:r>
              <a:rPr lang="ja-JP" altLang="en-US"/>
              <a:t>Haixin Huang</a:t>
            </a:r>
            <a:endParaRPr lang="en-US" altLang="ja-JP"/>
          </a:p>
        </p:txBody>
      </p:sp>
      <p:sp>
        <p:nvSpPr>
          <p:cNvPr id="9219" name="Slide Number Placeholder 5"/>
          <p:cNvSpPr>
            <a:spLocks noGrp="1"/>
          </p:cNvSpPr>
          <p:nvPr>
            <p:ph type="sldNum" sz="quarter" idx="12"/>
          </p:nvPr>
        </p:nvSpPr>
        <p:spPr>
          <a:noFill/>
        </p:spPr>
        <p:txBody>
          <a:bodyPr/>
          <a:lstStyle/>
          <a:p>
            <a:fld id="{F15C2BC4-841E-4AFF-AB0A-F143FB07AE0D}" type="slidenum">
              <a:rPr lang="ja-JP" altLang="en-US">
                <a:latin typeface="Arial" pitchFamily="34" charset="0"/>
              </a:rPr>
              <a:pPr/>
              <a:t>4</a:t>
            </a:fld>
            <a:endParaRPr lang="en-US" altLang="ja-JP">
              <a:latin typeface="Arial" pitchFamily="34" charset="0"/>
            </a:endParaRPr>
          </a:p>
        </p:txBody>
      </p:sp>
      <p:sp>
        <p:nvSpPr>
          <p:cNvPr id="9220" name="Rectangle 2"/>
          <p:cNvSpPr>
            <a:spLocks noGrp="1" noChangeArrowheads="1"/>
          </p:cNvSpPr>
          <p:nvPr>
            <p:ph type="title"/>
          </p:nvPr>
        </p:nvSpPr>
        <p:spPr>
          <a:xfrm>
            <a:off x="12700" y="76200"/>
            <a:ext cx="8915400" cy="533400"/>
          </a:xfrm>
        </p:spPr>
        <p:txBody>
          <a:bodyPr/>
          <a:lstStyle/>
          <a:p>
            <a:pPr eaLnBrk="1" hangingPunct="1"/>
            <a:r>
              <a:rPr lang="en-US" sz="3200" b="1" dirty="0">
                <a:solidFill>
                  <a:srgbClr val="FF0000"/>
                </a:solidFill>
                <a:latin typeface="Times New Roman"/>
                <a:cs typeface="Times New Roman"/>
              </a:rPr>
              <a:t>Injector  Operation Issues</a:t>
            </a:r>
          </a:p>
        </p:txBody>
      </p:sp>
      <p:sp>
        <p:nvSpPr>
          <p:cNvPr id="9221" name="Rectangle 3"/>
          <p:cNvSpPr>
            <a:spLocks noGrp="1" noChangeArrowheads="1"/>
          </p:cNvSpPr>
          <p:nvPr>
            <p:ph type="body" idx="1"/>
          </p:nvPr>
        </p:nvSpPr>
        <p:spPr>
          <a:xfrm>
            <a:off x="0" y="620890"/>
            <a:ext cx="9144000" cy="6324600"/>
          </a:xfrm>
          <a:solidFill>
            <a:schemeClr val="bg1"/>
          </a:solidFill>
          <a:ln>
            <a:solidFill>
              <a:schemeClr val="bg1"/>
            </a:solidFill>
          </a:ln>
        </p:spPr>
        <p:txBody>
          <a:bodyPr>
            <a:normAutofit/>
          </a:bodyPr>
          <a:lstStyle/>
          <a:p>
            <a:pPr>
              <a:buClr>
                <a:srgbClr val="FF0000"/>
              </a:buClr>
              <a:buSzPct val="140000"/>
            </a:pPr>
            <a:r>
              <a:rPr lang="en-US" sz="2400" dirty="0">
                <a:solidFill>
                  <a:srgbClr val="000090"/>
                </a:solidFill>
                <a:latin typeface="Times New Roman"/>
                <a:cs typeface="Times New Roman"/>
              </a:rPr>
              <a:t>AGS G9 tripped many times early on. Adding filters reduced permit input noise. Eventually it was removed from the permit system. </a:t>
            </a:r>
          </a:p>
          <a:p>
            <a:pPr>
              <a:buClr>
                <a:srgbClr val="FF0000"/>
              </a:buClr>
              <a:buSzPct val="140000"/>
            </a:pPr>
            <a:r>
              <a:rPr lang="en-US" sz="2400" dirty="0">
                <a:solidFill>
                  <a:srgbClr val="000090"/>
                </a:solidFill>
                <a:latin typeface="Times New Roman"/>
                <a:cs typeface="Times New Roman"/>
              </a:rPr>
              <a:t>A pair of </a:t>
            </a:r>
            <a:r>
              <a:rPr lang="en-US" sz="2400" dirty="0" err="1">
                <a:solidFill>
                  <a:srgbClr val="000090"/>
                </a:solidFill>
                <a:latin typeface="Times New Roman"/>
                <a:cs typeface="Times New Roman"/>
              </a:rPr>
              <a:t>AtR</a:t>
            </a:r>
            <a:r>
              <a:rPr lang="en-US" sz="2400" dirty="0">
                <a:solidFill>
                  <a:srgbClr val="000090"/>
                </a:solidFill>
                <a:latin typeface="Times New Roman"/>
                <a:cs typeface="Times New Roman"/>
              </a:rPr>
              <a:t> BPMs were found in wrong polarity. It is suspected that they have been that way for a long time</a:t>
            </a:r>
            <a:r>
              <a:rPr lang="mr-IN" sz="2400" dirty="0">
                <a:solidFill>
                  <a:srgbClr val="000090"/>
                </a:solidFill>
                <a:latin typeface="Times New Roman"/>
                <a:cs typeface="Times New Roman"/>
              </a:rPr>
              <a:t>……</a:t>
            </a:r>
            <a:r>
              <a:rPr lang="en-US" sz="2400" dirty="0">
                <a:solidFill>
                  <a:srgbClr val="000090"/>
                </a:solidFill>
                <a:latin typeface="Times New Roman"/>
                <a:cs typeface="Times New Roman"/>
              </a:rPr>
              <a:t>.</a:t>
            </a:r>
          </a:p>
          <a:p>
            <a:pPr>
              <a:buClr>
                <a:srgbClr val="FF0000"/>
              </a:buClr>
              <a:buSzPct val="140000"/>
            </a:pPr>
            <a:r>
              <a:rPr lang="en-US" sz="2400" dirty="0">
                <a:solidFill>
                  <a:srgbClr val="000090"/>
                </a:solidFill>
                <a:latin typeface="Times New Roman"/>
                <a:cs typeface="Times New Roman"/>
              </a:rPr>
              <a:t>AGS MM function app was modified to prevent loading Siemens function into Westinghouse( hard coded for Westinghouse). A new version to detect which motor generator is in use has been released after the run was over.</a:t>
            </a:r>
          </a:p>
          <a:p>
            <a:pPr>
              <a:buClr>
                <a:srgbClr val="FF0000"/>
              </a:buClr>
              <a:buSzPct val="140000"/>
            </a:pPr>
            <a:r>
              <a:rPr lang="en-US" sz="2400" dirty="0">
                <a:solidFill>
                  <a:srgbClr val="000090"/>
                </a:solidFill>
                <a:latin typeface="Times New Roman"/>
                <a:cs typeface="Times New Roman"/>
              </a:rPr>
              <a:t>The AGS injection field was not stable for awhile. It was fixed by  reducing the down ramp speed.</a:t>
            </a:r>
          </a:p>
          <a:p>
            <a:pPr>
              <a:buClr>
                <a:srgbClr val="FF0000"/>
              </a:buClr>
              <a:buSzPct val="140000"/>
            </a:pPr>
            <a:r>
              <a:rPr lang="en-US" sz="2400" dirty="0">
                <a:solidFill>
                  <a:srgbClr val="000090"/>
                </a:solidFill>
                <a:latin typeface="Times New Roman"/>
                <a:cs typeface="Times New Roman"/>
              </a:rPr>
              <a:t>In July, Booster RF cavity was switched to E6 as A6 stopped working. The bunch intensity was lower by a little less than 10%. </a:t>
            </a:r>
          </a:p>
          <a:p>
            <a:pPr>
              <a:buClr>
                <a:srgbClr val="FF0000"/>
              </a:buClr>
              <a:buSzPct val="140000"/>
            </a:pPr>
            <a:r>
              <a:rPr lang="en-US" sz="2400" dirty="0">
                <a:solidFill>
                  <a:srgbClr val="000090"/>
                </a:solidFill>
                <a:latin typeface="Times New Roman"/>
                <a:cs typeface="Times New Roman"/>
              </a:rPr>
              <a:t>The frequent  D5 vacuum spikes caught our attention. It started more frequently in June. It was not due to gas leak of the  D5 </a:t>
            </a:r>
            <a:r>
              <a:rPr lang="en-US" sz="2400" dirty="0" err="1">
                <a:solidFill>
                  <a:srgbClr val="000090"/>
                </a:solidFill>
                <a:latin typeface="Times New Roman"/>
                <a:cs typeface="Times New Roman"/>
              </a:rPr>
              <a:t>eIPM</a:t>
            </a:r>
            <a:r>
              <a:rPr lang="en-US" sz="2400" dirty="0">
                <a:solidFill>
                  <a:srgbClr val="000090"/>
                </a:solidFill>
                <a:latin typeface="Times New Roman"/>
                <a:cs typeface="Times New Roman"/>
              </a:rPr>
              <a:t> system. Then it was found that it related to A5 kicker timing tuning or RF off at injection. Both horizontal and vertical local bumps around D5 were added on July 5. Vacuum spike disappeared afterwards.</a:t>
            </a:r>
          </a:p>
          <a:p>
            <a:pPr>
              <a:buClr>
                <a:srgbClr val="FF0000"/>
              </a:buClr>
              <a:buSzPct val="140000"/>
            </a:pPr>
            <a:endParaRPr lang="en-US" sz="2000" dirty="0">
              <a:solidFill>
                <a:srgbClr val="000090"/>
              </a:solidFill>
              <a:latin typeface="Times New Roman"/>
              <a:cs typeface="Times New Roman"/>
            </a:endParaRPr>
          </a:p>
          <a:p>
            <a:pPr>
              <a:buClr>
                <a:srgbClr val="FF0000"/>
              </a:buClr>
              <a:buSzPct val="140000"/>
            </a:pPr>
            <a:endParaRPr lang="en-US" sz="2000" dirty="0">
              <a:solidFill>
                <a:srgbClr val="000090"/>
              </a:solidFill>
              <a:latin typeface="Times New Roman"/>
              <a:cs typeface="Times New Roman"/>
            </a:endParaRPr>
          </a:p>
        </p:txBody>
      </p:sp>
    </p:spTree>
    <p:extLst>
      <p:ext uri="{BB962C8B-B14F-4D97-AF65-F5344CB8AC3E}">
        <p14:creationId xmlns:p14="http://schemas.microsoft.com/office/powerpoint/2010/main" val="2005691459"/>
      </p:ext>
    </p:extLst>
  </p:cSld>
  <p:clrMapOvr>
    <a:masterClrMapping/>
  </p:clrMapOvr>
  <p:transition advTm="492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47C3EA-8329-C546-A25A-AF9E2260277D}"/>
              </a:ext>
            </a:extLst>
          </p:cNvPr>
          <p:cNvPicPr>
            <a:picLocks noChangeAspect="1"/>
          </p:cNvPicPr>
          <p:nvPr/>
        </p:nvPicPr>
        <p:blipFill>
          <a:blip r:embed="rId3"/>
          <a:stretch>
            <a:fillRect/>
          </a:stretch>
        </p:blipFill>
        <p:spPr>
          <a:xfrm>
            <a:off x="12699" y="673298"/>
            <a:ext cx="9131301" cy="6123791"/>
          </a:xfrm>
          <a:prstGeom prst="rect">
            <a:avLst/>
          </a:prstGeom>
        </p:spPr>
      </p:pic>
      <p:sp>
        <p:nvSpPr>
          <p:cNvPr id="9218" name="Footer Placeholder 4"/>
          <p:cNvSpPr>
            <a:spLocks noGrp="1"/>
          </p:cNvSpPr>
          <p:nvPr>
            <p:ph type="ftr" sz="quarter" idx="4294967295"/>
          </p:nvPr>
        </p:nvSpPr>
        <p:spPr>
          <a:xfrm>
            <a:off x="3886200" y="6400800"/>
            <a:ext cx="2514600" cy="228600"/>
          </a:xfrm>
          <a:prstGeom prst="rect">
            <a:avLst/>
          </a:prstGeom>
          <a:noFill/>
        </p:spPr>
        <p:txBody>
          <a:bodyPr/>
          <a:lstStyle/>
          <a:p>
            <a:r>
              <a:rPr lang="ja-JP" altLang="en-US"/>
              <a:t>Haixin Huang</a:t>
            </a:r>
            <a:endParaRPr lang="en-US" altLang="ja-JP"/>
          </a:p>
        </p:txBody>
      </p:sp>
      <p:sp>
        <p:nvSpPr>
          <p:cNvPr id="9219" name="Slide Number Placeholder 5"/>
          <p:cNvSpPr>
            <a:spLocks noGrp="1"/>
          </p:cNvSpPr>
          <p:nvPr>
            <p:ph type="sldNum" sz="quarter" idx="12"/>
          </p:nvPr>
        </p:nvSpPr>
        <p:spPr>
          <a:xfrm>
            <a:off x="3543300" y="6337101"/>
            <a:ext cx="2057400" cy="365125"/>
          </a:xfrm>
          <a:noFill/>
        </p:spPr>
        <p:txBody>
          <a:bodyPr/>
          <a:lstStyle/>
          <a:p>
            <a:fld id="{F15C2BC4-841E-4AFF-AB0A-F143FB07AE0D}" type="slidenum">
              <a:rPr lang="ja-JP" altLang="en-US" smtClean="0">
                <a:latin typeface="Arial" pitchFamily="34" charset="0"/>
              </a:rPr>
              <a:pPr/>
              <a:t>5</a:t>
            </a:fld>
            <a:endParaRPr lang="en-US" altLang="ja-JP">
              <a:latin typeface="Arial" pitchFamily="34" charset="0"/>
            </a:endParaRPr>
          </a:p>
        </p:txBody>
      </p:sp>
      <p:sp>
        <p:nvSpPr>
          <p:cNvPr id="9220" name="Rectangle 2"/>
          <p:cNvSpPr>
            <a:spLocks noGrp="1" noChangeArrowheads="1"/>
          </p:cNvSpPr>
          <p:nvPr>
            <p:ph type="title"/>
          </p:nvPr>
        </p:nvSpPr>
        <p:spPr>
          <a:xfrm>
            <a:off x="12700" y="76200"/>
            <a:ext cx="8915400" cy="533400"/>
          </a:xfrm>
        </p:spPr>
        <p:txBody>
          <a:bodyPr/>
          <a:lstStyle/>
          <a:p>
            <a:pPr eaLnBrk="1" hangingPunct="1"/>
            <a:r>
              <a:rPr lang="en-US" sz="3200" b="1" dirty="0">
                <a:solidFill>
                  <a:srgbClr val="FF0000"/>
                </a:solidFill>
                <a:latin typeface="Times New Roman"/>
                <a:cs typeface="Times New Roman"/>
              </a:rPr>
              <a:t>D5 Vacuum Level over Last Three Months</a:t>
            </a:r>
          </a:p>
        </p:txBody>
      </p:sp>
      <p:sp>
        <p:nvSpPr>
          <p:cNvPr id="8" name="TextBox 7">
            <a:extLst>
              <a:ext uri="{FF2B5EF4-FFF2-40B4-BE49-F238E27FC236}">
                <a16:creationId xmlns:a16="http://schemas.microsoft.com/office/drawing/2014/main" id="{AC16F278-5C9E-5C45-89DC-207571B5943D}"/>
              </a:ext>
            </a:extLst>
          </p:cNvPr>
          <p:cNvSpPr txBox="1"/>
          <p:nvPr/>
        </p:nvSpPr>
        <p:spPr>
          <a:xfrm>
            <a:off x="1167228" y="1674674"/>
            <a:ext cx="3976272" cy="1200329"/>
          </a:xfrm>
          <a:prstGeom prst="rect">
            <a:avLst/>
          </a:prstGeom>
          <a:noFill/>
        </p:spPr>
        <p:txBody>
          <a:bodyPr wrap="square" rtlCol="0">
            <a:spAutoFit/>
          </a:bodyPr>
          <a:lstStyle/>
          <a:p>
            <a:r>
              <a:rPr lang="en-US" dirty="0"/>
              <a:t>After the vertical and horizontal bumps  during injection were added on July 5, the vacuum level went down.</a:t>
            </a:r>
          </a:p>
        </p:txBody>
      </p:sp>
      <p:cxnSp>
        <p:nvCxnSpPr>
          <p:cNvPr id="10" name="Straight Arrow Connector 9">
            <a:extLst>
              <a:ext uri="{FF2B5EF4-FFF2-40B4-BE49-F238E27FC236}">
                <a16:creationId xmlns:a16="http://schemas.microsoft.com/office/drawing/2014/main" id="{9F4338F9-71A0-564C-BECD-D3C8B9B1EB22}"/>
              </a:ext>
            </a:extLst>
          </p:cNvPr>
          <p:cNvCxnSpPr/>
          <p:nvPr/>
        </p:nvCxnSpPr>
        <p:spPr>
          <a:xfrm>
            <a:off x="5743575" y="2551836"/>
            <a:ext cx="0" cy="1005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4480867-9250-4146-8B43-D2368E8E8E18}"/>
              </a:ext>
            </a:extLst>
          </p:cNvPr>
          <p:cNvCxnSpPr/>
          <p:nvPr/>
        </p:nvCxnSpPr>
        <p:spPr>
          <a:xfrm>
            <a:off x="8310562" y="2423160"/>
            <a:ext cx="0" cy="1188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71EB5E3-0BED-EF48-A8DC-2EA4AC9F9659}"/>
              </a:ext>
            </a:extLst>
          </p:cNvPr>
          <p:cNvSpPr txBox="1"/>
          <p:nvPr/>
        </p:nvSpPr>
        <p:spPr>
          <a:xfrm rot="16200000">
            <a:off x="4997217" y="1620812"/>
            <a:ext cx="1492716" cy="369332"/>
          </a:xfrm>
          <a:prstGeom prst="rect">
            <a:avLst/>
          </a:prstGeom>
          <a:noFill/>
        </p:spPr>
        <p:txBody>
          <a:bodyPr wrap="none" rtlCol="0">
            <a:spAutoFit/>
          </a:bodyPr>
          <a:lstStyle/>
          <a:p>
            <a:r>
              <a:rPr lang="en-US" dirty="0"/>
              <a:t>3.85GeV run</a:t>
            </a:r>
          </a:p>
        </p:txBody>
      </p:sp>
      <p:sp>
        <p:nvSpPr>
          <p:cNvPr id="16" name="TextBox 15">
            <a:extLst>
              <a:ext uri="{FF2B5EF4-FFF2-40B4-BE49-F238E27FC236}">
                <a16:creationId xmlns:a16="http://schemas.microsoft.com/office/drawing/2014/main" id="{7217D8C5-E1C9-894E-9B1F-341A9DC46627}"/>
              </a:ext>
            </a:extLst>
          </p:cNvPr>
          <p:cNvSpPr txBox="1"/>
          <p:nvPr/>
        </p:nvSpPr>
        <p:spPr>
          <a:xfrm rot="16200000">
            <a:off x="7506496" y="1370729"/>
            <a:ext cx="1608133" cy="369332"/>
          </a:xfrm>
          <a:prstGeom prst="rect">
            <a:avLst/>
          </a:prstGeom>
          <a:solidFill>
            <a:schemeClr val="bg1"/>
          </a:solidFill>
        </p:spPr>
        <p:txBody>
          <a:bodyPr wrap="none" rtlCol="0">
            <a:spAutoFit/>
          </a:bodyPr>
          <a:lstStyle/>
          <a:p>
            <a:r>
              <a:rPr lang="en-US" dirty="0"/>
              <a:t>Bumps added</a:t>
            </a:r>
          </a:p>
        </p:txBody>
      </p:sp>
    </p:spTree>
    <p:extLst>
      <p:ext uri="{BB962C8B-B14F-4D97-AF65-F5344CB8AC3E}">
        <p14:creationId xmlns:p14="http://schemas.microsoft.com/office/powerpoint/2010/main" val="3613932121"/>
      </p:ext>
    </p:extLst>
  </p:cSld>
  <p:clrMapOvr>
    <a:masterClrMapping/>
  </p:clrMapOvr>
  <p:transition advTm="492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12700" y="76200"/>
            <a:ext cx="8915400" cy="533400"/>
          </a:xfrm>
        </p:spPr>
        <p:txBody>
          <a:bodyPr>
            <a:normAutofit/>
          </a:bodyPr>
          <a:lstStyle/>
          <a:p>
            <a:pPr eaLnBrk="1" hangingPunct="1"/>
            <a:r>
              <a:rPr lang="en-US" sz="3200" b="1" dirty="0">
                <a:solidFill>
                  <a:srgbClr val="FF0000"/>
                </a:solidFill>
                <a:latin typeface="Times New Roman"/>
                <a:cs typeface="Times New Roman"/>
              </a:rPr>
              <a:t>Oxygen Setup in the Booster</a:t>
            </a:r>
          </a:p>
        </p:txBody>
      </p:sp>
      <p:sp>
        <p:nvSpPr>
          <p:cNvPr id="9219" name="Slide Number Placeholder 5"/>
          <p:cNvSpPr>
            <a:spLocks noGrp="1"/>
          </p:cNvSpPr>
          <p:nvPr>
            <p:ph type="sldNum" sz="quarter" idx="12"/>
          </p:nvPr>
        </p:nvSpPr>
        <p:spPr>
          <a:noFill/>
        </p:spPr>
        <p:txBody>
          <a:bodyPr/>
          <a:lstStyle/>
          <a:p>
            <a:fld id="{F15C2BC4-841E-4AFF-AB0A-F143FB07AE0D}" type="slidenum">
              <a:rPr lang="ja-JP" altLang="en-US">
                <a:latin typeface="Arial" pitchFamily="34" charset="0"/>
              </a:rPr>
              <a:pPr/>
              <a:t>6</a:t>
            </a:fld>
            <a:endParaRPr lang="en-US" altLang="ja-JP">
              <a:latin typeface="Arial" pitchFamily="34" charset="0"/>
            </a:endParaRPr>
          </a:p>
        </p:txBody>
      </p:sp>
      <p:sp>
        <p:nvSpPr>
          <p:cNvPr id="9218" name="Footer Placeholder 4"/>
          <p:cNvSpPr>
            <a:spLocks noGrp="1"/>
          </p:cNvSpPr>
          <p:nvPr>
            <p:ph type="ftr" sz="quarter" idx="4294967295"/>
          </p:nvPr>
        </p:nvSpPr>
        <p:spPr>
          <a:xfrm>
            <a:off x="6629400" y="6400800"/>
            <a:ext cx="2514600" cy="228600"/>
          </a:xfrm>
          <a:prstGeom prst="rect">
            <a:avLst/>
          </a:prstGeom>
          <a:noFill/>
        </p:spPr>
        <p:txBody>
          <a:bodyPr/>
          <a:lstStyle/>
          <a:p>
            <a:r>
              <a:rPr lang="ja-JP" altLang="en-US"/>
              <a:t>Haixin Huang</a:t>
            </a:r>
            <a:endParaRPr lang="en-US" altLang="ja-JP"/>
          </a:p>
        </p:txBody>
      </p:sp>
      <p:sp>
        <p:nvSpPr>
          <p:cNvPr id="2" name="Rectangle 1"/>
          <p:cNvSpPr/>
          <p:nvPr/>
        </p:nvSpPr>
        <p:spPr>
          <a:xfrm>
            <a:off x="448877" y="809575"/>
            <a:ext cx="8144346" cy="4893647"/>
          </a:xfrm>
          <a:prstGeom prst="rect">
            <a:avLst/>
          </a:prstGeom>
        </p:spPr>
        <p:txBody>
          <a:bodyPr wrap="square">
            <a:spAutoFit/>
          </a:bodyPr>
          <a:lstStyle/>
          <a:p>
            <a:pPr>
              <a:buClr>
                <a:srgbClr val="FF0000"/>
              </a:buClr>
              <a:buFont typeface="Arial"/>
              <a:buChar char="•"/>
            </a:pPr>
            <a:r>
              <a:rPr lang="en-US" sz="2400" dirty="0">
                <a:solidFill>
                  <a:srgbClr val="000090"/>
                </a:solidFill>
                <a:latin typeface="Times New Roman"/>
                <a:cs typeface="Times New Roman"/>
              </a:rPr>
              <a:t>O</a:t>
            </a:r>
            <a:r>
              <a:rPr lang="en-US" sz="2400" baseline="30000" dirty="0">
                <a:solidFill>
                  <a:srgbClr val="000090"/>
                </a:solidFill>
                <a:latin typeface="Times New Roman"/>
                <a:cs typeface="Times New Roman"/>
              </a:rPr>
              <a:t>+5</a:t>
            </a:r>
            <a:r>
              <a:rPr lang="en-US" sz="2400" dirty="0">
                <a:solidFill>
                  <a:srgbClr val="000090"/>
                </a:solidFill>
                <a:latin typeface="Times New Roman"/>
                <a:cs typeface="Times New Roman"/>
              </a:rPr>
              <a:t> and O</a:t>
            </a:r>
            <a:r>
              <a:rPr lang="en-US" sz="2400" baseline="30000" dirty="0">
                <a:solidFill>
                  <a:srgbClr val="000090"/>
                </a:solidFill>
                <a:latin typeface="Times New Roman"/>
                <a:cs typeface="Times New Roman"/>
              </a:rPr>
              <a:t>+6</a:t>
            </a:r>
            <a:r>
              <a:rPr lang="en-US" sz="2400" dirty="0">
                <a:solidFill>
                  <a:srgbClr val="000090"/>
                </a:solidFill>
                <a:latin typeface="Times New Roman"/>
                <a:cs typeface="Times New Roman"/>
              </a:rPr>
              <a:t> from EBIS: The EBIS output is close to what was estimated before: O</a:t>
            </a:r>
            <a:r>
              <a:rPr lang="en-US" sz="2400" baseline="30000" dirty="0">
                <a:solidFill>
                  <a:srgbClr val="000090"/>
                </a:solidFill>
                <a:latin typeface="Times New Roman"/>
                <a:cs typeface="Times New Roman"/>
              </a:rPr>
              <a:t>+5</a:t>
            </a:r>
            <a:r>
              <a:rPr lang="en-US" sz="2400" dirty="0">
                <a:solidFill>
                  <a:srgbClr val="000090"/>
                </a:solidFill>
                <a:latin typeface="Times New Roman"/>
                <a:cs typeface="Times New Roman"/>
              </a:rPr>
              <a:t> at 2.24e9/pulse, O</a:t>
            </a:r>
            <a:r>
              <a:rPr lang="en-US" sz="2400" baseline="30000" dirty="0">
                <a:solidFill>
                  <a:srgbClr val="000090"/>
                </a:solidFill>
                <a:latin typeface="Times New Roman"/>
                <a:cs typeface="Times New Roman"/>
              </a:rPr>
              <a:t>+6</a:t>
            </a:r>
            <a:r>
              <a:rPr lang="en-US" sz="2400" dirty="0">
                <a:solidFill>
                  <a:srgbClr val="000090"/>
                </a:solidFill>
                <a:latin typeface="Times New Roman"/>
                <a:cs typeface="Times New Roman"/>
              </a:rPr>
              <a:t> at 2.37e9/pulse (estimation was 2.4e9/pulse). The efficiency in the Booster is lower than the estimated 70%, they are 58% and 52% respectively for O</a:t>
            </a:r>
            <a:r>
              <a:rPr lang="en-US" sz="2400" baseline="30000" dirty="0">
                <a:solidFill>
                  <a:srgbClr val="000090"/>
                </a:solidFill>
                <a:latin typeface="Times New Roman"/>
                <a:cs typeface="Times New Roman"/>
              </a:rPr>
              <a:t>+5</a:t>
            </a:r>
            <a:r>
              <a:rPr lang="en-US" sz="2400" dirty="0">
                <a:solidFill>
                  <a:srgbClr val="000090"/>
                </a:solidFill>
                <a:latin typeface="Times New Roman"/>
                <a:cs typeface="Times New Roman"/>
              </a:rPr>
              <a:t> and O</a:t>
            </a:r>
            <a:r>
              <a:rPr lang="en-US" sz="2400" baseline="30000" dirty="0">
                <a:solidFill>
                  <a:srgbClr val="000090"/>
                </a:solidFill>
                <a:latin typeface="Times New Roman"/>
                <a:cs typeface="Times New Roman"/>
              </a:rPr>
              <a:t>+6</a:t>
            </a:r>
            <a:r>
              <a:rPr lang="en-US" sz="2400" dirty="0">
                <a:solidFill>
                  <a:srgbClr val="000090"/>
                </a:solidFill>
                <a:latin typeface="Times New Roman"/>
                <a:cs typeface="Times New Roman"/>
              </a:rPr>
              <a:t>. Given just a few hours tuning for each, these numbers are not bad. </a:t>
            </a:r>
          </a:p>
          <a:p>
            <a:pPr>
              <a:buClr>
                <a:srgbClr val="FF0000"/>
              </a:buClr>
              <a:buFont typeface="Arial"/>
              <a:buChar char="•"/>
            </a:pPr>
            <a:r>
              <a:rPr lang="en-US" sz="2400" dirty="0">
                <a:solidFill>
                  <a:srgbClr val="000090"/>
                </a:solidFill>
                <a:latin typeface="Times New Roman"/>
                <a:cs typeface="Times New Roman"/>
              </a:rPr>
              <a:t>O</a:t>
            </a:r>
            <a:r>
              <a:rPr lang="en-US" sz="2400" baseline="30000" dirty="0">
                <a:solidFill>
                  <a:srgbClr val="000090"/>
                </a:solidFill>
                <a:latin typeface="Times New Roman"/>
                <a:cs typeface="Times New Roman"/>
              </a:rPr>
              <a:t>+5</a:t>
            </a:r>
            <a:r>
              <a:rPr lang="en-US" sz="2400" dirty="0">
                <a:solidFill>
                  <a:srgbClr val="000090"/>
                </a:solidFill>
                <a:latin typeface="Times New Roman"/>
                <a:cs typeface="Times New Roman"/>
              </a:rPr>
              <a:t> from tandem: With 63e9 input, the Booster late is 32e9 for 500us pulse length out of tandem.  Given the AGS transmission efficiency over 80%, the AGS intensity is going to be much more than the RHIC bunch intensity limit 15e9. There is no need for bunch merge in the AGS. </a:t>
            </a:r>
          </a:p>
          <a:p>
            <a:pPr>
              <a:buClr>
                <a:srgbClr val="FF0000"/>
              </a:buClr>
              <a:buFont typeface="Arial"/>
              <a:buChar char="•"/>
            </a:pPr>
            <a:r>
              <a:rPr lang="en-US" sz="2400" dirty="0">
                <a:solidFill>
                  <a:srgbClr val="000090"/>
                </a:solidFill>
                <a:latin typeface="Times New Roman"/>
                <a:cs typeface="Times New Roman"/>
              </a:rPr>
              <a:t>Tandem will be used for oxygen operation.</a:t>
            </a:r>
          </a:p>
          <a:p>
            <a:pPr>
              <a:buClr>
                <a:srgbClr val="FF0000"/>
              </a:buClr>
              <a:buFont typeface="Arial"/>
              <a:buChar char="•"/>
            </a:pPr>
            <a:endParaRPr lang="en-US" sz="2400" dirty="0">
              <a:solidFill>
                <a:srgbClr val="000090"/>
              </a:solidFill>
              <a:latin typeface="Times New Roman"/>
              <a:cs typeface="Times New Roman"/>
            </a:endParaRPr>
          </a:p>
        </p:txBody>
      </p:sp>
    </p:spTree>
    <p:extLst>
      <p:ext uri="{BB962C8B-B14F-4D97-AF65-F5344CB8AC3E}">
        <p14:creationId xmlns:p14="http://schemas.microsoft.com/office/powerpoint/2010/main" val="2372606451"/>
      </p:ext>
    </p:extLst>
  </p:cSld>
  <p:clrMapOvr>
    <a:masterClrMapping/>
  </p:clrMapOvr>
  <p:transition advTm="492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EA30FB-BEED-1742-82DD-884723F4A56B}"/>
              </a:ext>
            </a:extLst>
          </p:cNvPr>
          <p:cNvSpPr txBox="1"/>
          <p:nvPr/>
        </p:nvSpPr>
        <p:spPr>
          <a:xfrm>
            <a:off x="11575" y="0"/>
            <a:ext cx="9034040" cy="646331"/>
          </a:xfrm>
          <a:prstGeom prst="rect">
            <a:avLst/>
          </a:prstGeom>
          <a:solidFill>
            <a:schemeClr val="bg1"/>
          </a:solid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AtR Improvements for Low Energy</a:t>
            </a:r>
          </a:p>
        </p:txBody>
      </p:sp>
      <p:sp>
        <p:nvSpPr>
          <p:cNvPr id="5" name="TextBox 4">
            <a:extLst>
              <a:ext uri="{FF2B5EF4-FFF2-40B4-BE49-F238E27FC236}">
                <a16:creationId xmlns:a16="http://schemas.microsoft.com/office/drawing/2014/main" id="{74D3D6F8-A7A8-004A-A466-551B33E76050}"/>
              </a:ext>
            </a:extLst>
          </p:cNvPr>
          <p:cNvSpPr txBox="1"/>
          <p:nvPr/>
        </p:nvSpPr>
        <p:spPr>
          <a:xfrm>
            <a:off x="11575" y="551289"/>
            <a:ext cx="9074550" cy="5586145"/>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U and early W line losses were noted as an intensity bottleneck (soil activation limits) in Run 10</a:t>
            </a:r>
          </a:p>
          <a:p>
            <a:pPr marL="742950" lvl="1" indent="-285750">
              <a:buFont typeface="Arial" panose="020B0604020202020204" pitchFamily="34" charset="0"/>
              <a:buChar char="•"/>
            </a:pPr>
            <a:r>
              <a:rPr lang="en-US" sz="1700" dirty="0">
                <a:solidFill>
                  <a:srgbClr val="FF0000"/>
                </a:solidFill>
                <a:latin typeface="Times New Roman" panose="02020603050405020304" pitchFamily="18" charset="0"/>
                <a:cs typeface="Times New Roman" panose="02020603050405020304" pitchFamily="18" charset="0"/>
              </a:rPr>
              <a:t>‘Invisible’ orbit excursions </a:t>
            </a:r>
            <a:r>
              <a:rPr lang="en-US" sz="1700" dirty="0">
                <a:latin typeface="Times New Roman" panose="02020603050405020304" pitchFamily="18" charset="0"/>
                <a:cs typeface="Times New Roman" panose="02020603050405020304" pitchFamily="18" charset="0"/>
              </a:rPr>
              <a:t>between BPMs driven by survey errors and energy mismatch between beam and arcs</a:t>
            </a:r>
          </a:p>
          <a:p>
            <a:pPr marL="742950" lvl="1" indent="-285750">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Realignment of U-Line quads</a:t>
            </a:r>
          </a:p>
          <a:p>
            <a:pPr marL="742950" lvl="1" indent="-285750">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Addition of W line BPM: allows setting arc/trim steering separately for true flat trajectory</a:t>
            </a:r>
          </a:p>
          <a:p>
            <a:pPr marL="742950" lvl="1" indent="-285750">
              <a:buFont typeface="Arial" panose="020B0604020202020204" pitchFamily="34" charset="0"/>
              <a:buChar char="•"/>
            </a:pPr>
            <a:r>
              <a:rPr lang="en-US" sz="1700" dirty="0">
                <a:solidFill>
                  <a:srgbClr val="00B050"/>
                </a:solidFill>
                <a:latin typeface="Times New Roman" panose="02020603050405020304" pitchFamily="18" charset="0"/>
                <a:cs typeface="Times New Roman" panose="02020603050405020304" pitchFamily="18" charset="0"/>
              </a:rPr>
              <a:t>Loss pattern now dominated by the stripping loss, soil sample activation at previous limiting locations is lower than detectable</a:t>
            </a:r>
          </a:p>
          <a:p>
            <a:pPr marL="285750" indent="-285750">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AtR ORM measurement</a:t>
            </a:r>
          </a:p>
          <a:p>
            <a:pPr marL="742950" lvl="1" indent="-285750">
              <a:buFont typeface="Arial" panose="020B0604020202020204" pitchFamily="34" charset="0"/>
              <a:buChar char="•"/>
            </a:pPr>
            <a:r>
              <a:rPr lang="en-US" sz="1700" dirty="0">
                <a:solidFill>
                  <a:srgbClr val="FF0000"/>
                </a:solidFill>
                <a:latin typeface="Times New Roman" panose="02020603050405020304" pitchFamily="18" charset="0"/>
                <a:cs typeface="Times New Roman" panose="02020603050405020304" pitchFamily="18" charset="0"/>
              </a:rPr>
              <a:t>Polarity reversals </a:t>
            </a:r>
            <a:r>
              <a:rPr lang="en-US" sz="1700" dirty="0">
                <a:latin typeface="Times New Roman" panose="02020603050405020304" pitchFamily="18" charset="0"/>
                <a:cs typeface="Times New Roman" panose="02020603050405020304" pitchFamily="18" charset="0"/>
              </a:rPr>
              <a:t>in 4 BPM planes and 2 trim power supplies (mostly ancient mistakes)</a:t>
            </a:r>
          </a:p>
          <a:p>
            <a:pPr marL="742950" lvl="1" indent="-285750">
              <a:buFont typeface="Arial" panose="020B0604020202020204" pitchFamily="34" charset="0"/>
              <a:buChar char="•"/>
            </a:pPr>
            <a:r>
              <a:rPr lang="en-US" sz="1700" dirty="0">
                <a:solidFill>
                  <a:srgbClr val="92D050"/>
                </a:solidFill>
                <a:latin typeface="Times New Roman" panose="02020603050405020304" pitchFamily="18" charset="0"/>
                <a:cs typeface="Times New Roman" panose="02020603050405020304" pitchFamily="18" charset="0"/>
              </a:rPr>
              <a:t>Model agreement otherwise extremely good</a:t>
            </a:r>
          </a:p>
          <a:p>
            <a:pPr marL="285750" indent="-285750">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Optics</a:t>
            </a:r>
          </a:p>
          <a:p>
            <a:pPr marL="742950" lvl="1" indent="-285750">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Error dominated mostly by launch conditions.  Empirical tuning of tune/</a:t>
            </a:r>
            <a:r>
              <a:rPr lang="en-US" sz="1700" dirty="0" err="1">
                <a:latin typeface="Times New Roman" panose="02020603050405020304" pitchFamily="18" charset="0"/>
                <a:cs typeface="Times New Roman" panose="02020603050405020304" pitchFamily="18" charset="0"/>
              </a:rPr>
              <a:t>chrom</a:t>
            </a:r>
            <a:r>
              <a:rPr lang="en-US" sz="1700" dirty="0">
                <a:latin typeface="Times New Roman" panose="02020603050405020304" pitchFamily="18" charset="0"/>
                <a:cs typeface="Times New Roman" panose="02020603050405020304" pitchFamily="18" charset="0"/>
              </a:rPr>
              <a:t> in the AGS at extraction time highly </a:t>
            </a:r>
            <a:r>
              <a:rPr lang="en-US" sz="1700" dirty="0">
                <a:solidFill>
                  <a:srgbClr val="92D050"/>
                </a:solidFill>
                <a:latin typeface="Times New Roman" panose="02020603050405020304" pitchFamily="18" charset="0"/>
                <a:cs typeface="Times New Roman" panose="02020603050405020304" pitchFamily="18" charset="0"/>
              </a:rPr>
              <a:t>effective at minimizing loss</a:t>
            </a:r>
          </a:p>
          <a:p>
            <a:pPr marL="742950" lvl="1" indent="-285750">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Camera upgrades (to GigE) for some AtR cameras rad hard test done. Ready for beam test?</a:t>
            </a:r>
          </a:p>
          <a:p>
            <a:pPr marL="285750" indent="-285750">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Long bunches for low energy 9 MHz operation</a:t>
            </a:r>
          </a:p>
          <a:p>
            <a:pPr marL="742950" lvl="1" indent="-285750">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Extended flattop on the G10 pulse</a:t>
            </a:r>
          </a:p>
          <a:p>
            <a:pPr marL="285750" indent="-285750">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RHIC Injection efficiency</a:t>
            </a:r>
          </a:p>
          <a:p>
            <a:pPr marL="742950" lvl="1" indent="-285750">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Optics adjustments at aperture restrictions (dump area)</a:t>
            </a:r>
          </a:p>
          <a:p>
            <a:pPr marL="742950" lvl="1" indent="-285750">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Kicker resistor (pulse shape change).</a:t>
            </a:r>
          </a:p>
          <a:p>
            <a:pPr marL="742950" lvl="1" indent="-285750">
              <a:buFont typeface="Arial" panose="020B0604020202020204" pitchFamily="34" charset="0"/>
              <a:buChar char="•"/>
            </a:pPr>
            <a:r>
              <a:rPr lang="en-US" sz="1700" dirty="0">
                <a:solidFill>
                  <a:srgbClr val="00B050"/>
                </a:solidFill>
                <a:latin typeface="Times New Roman" panose="02020603050405020304" pitchFamily="18" charset="0"/>
                <a:cs typeface="Times New Roman" panose="02020603050405020304" pitchFamily="18" charset="0"/>
              </a:rPr>
              <a:t>Run 19 injection efficiency was 85-95% (contrast to 70-75% in Run 10)</a:t>
            </a:r>
          </a:p>
          <a:p>
            <a:pPr marL="742950" lvl="1" indent="-285750">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Still have to assess how much is due to kicker change</a:t>
            </a:r>
          </a:p>
        </p:txBody>
      </p:sp>
      <p:sp>
        <p:nvSpPr>
          <p:cNvPr id="7" name="TextBox 6">
            <a:extLst>
              <a:ext uri="{FF2B5EF4-FFF2-40B4-BE49-F238E27FC236}">
                <a16:creationId xmlns:a16="http://schemas.microsoft.com/office/drawing/2014/main" id="{0D56D114-D159-FD4E-9E26-59CEA4D66013}"/>
              </a:ext>
            </a:extLst>
          </p:cNvPr>
          <p:cNvSpPr txBox="1"/>
          <p:nvPr/>
        </p:nvSpPr>
        <p:spPr>
          <a:xfrm>
            <a:off x="0" y="6137434"/>
            <a:ext cx="9034040" cy="677108"/>
          </a:xfrm>
          <a:prstGeom prst="rect">
            <a:avLst/>
          </a:prstGeom>
          <a:solidFill>
            <a:schemeClr val="bg1"/>
          </a:solidFill>
          <a:ln>
            <a:solidFill>
              <a:schemeClr val="tx1"/>
            </a:solidFill>
          </a:ln>
        </p:spPr>
        <p:txBody>
          <a:bodyPr wrap="square" rtlCol="0">
            <a:spAutoFit/>
          </a:bodyPr>
          <a:lstStyle/>
          <a:p>
            <a:r>
              <a:rPr lang="en-US" sz="1900" dirty="0">
                <a:ln>
                  <a:solidFill>
                    <a:schemeClr val="tx1"/>
                  </a:solidFill>
                </a:ln>
                <a:latin typeface="Times New Roman" panose="02020603050405020304" pitchFamily="18" charset="0"/>
                <a:cs typeface="Times New Roman" panose="02020603050405020304" pitchFamily="18" charset="0"/>
              </a:rPr>
              <a:t>Short stores and many (many) setups made it hard to systematically measure contribution of each individual change to ‘bottom line’</a:t>
            </a:r>
          </a:p>
        </p:txBody>
      </p:sp>
    </p:spTree>
    <p:extLst>
      <p:ext uri="{BB962C8B-B14F-4D97-AF65-F5344CB8AC3E}">
        <p14:creationId xmlns:p14="http://schemas.microsoft.com/office/powerpoint/2010/main" val="2040448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879139-AB77-AA45-972F-E338DB61FC6C}"/>
              </a:ext>
            </a:extLst>
          </p:cNvPr>
          <p:cNvPicPr>
            <a:picLocks noChangeAspect="1"/>
          </p:cNvPicPr>
          <p:nvPr/>
        </p:nvPicPr>
        <p:blipFill>
          <a:blip r:embed="rId2"/>
          <a:stretch>
            <a:fillRect/>
          </a:stretch>
        </p:blipFill>
        <p:spPr>
          <a:xfrm>
            <a:off x="4158533" y="1035865"/>
            <a:ext cx="4913453" cy="4913453"/>
          </a:xfrm>
          <a:prstGeom prst="rect">
            <a:avLst/>
          </a:prstGeom>
        </p:spPr>
      </p:pic>
      <p:sp>
        <p:nvSpPr>
          <p:cNvPr id="7" name="TextBox 6">
            <a:extLst>
              <a:ext uri="{FF2B5EF4-FFF2-40B4-BE49-F238E27FC236}">
                <a16:creationId xmlns:a16="http://schemas.microsoft.com/office/drawing/2014/main" id="{456809EE-2217-2D45-B21A-76795EB0C8D0}"/>
              </a:ext>
            </a:extLst>
          </p:cNvPr>
          <p:cNvSpPr txBox="1"/>
          <p:nvPr/>
        </p:nvSpPr>
        <p:spPr>
          <a:xfrm>
            <a:off x="4893020" y="1031031"/>
            <a:ext cx="3655809" cy="369332"/>
          </a:xfrm>
          <a:prstGeom prst="rect">
            <a:avLst/>
          </a:prstGeom>
          <a:noFill/>
          <a:ln>
            <a:solidFill>
              <a:schemeClr val="tx1"/>
            </a:solidFill>
          </a:ln>
        </p:spPr>
        <p:txBody>
          <a:bodyPr wrap="none" rtlCol="0">
            <a:spAutoFit/>
          </a:bodyPr>
          <a:lstStyle/>
          <a:p>
            <a:r>
              <a:rPr lang="en-US" dirty="0">
                <a:latin typeface="Times New Roman" panose="02020603050405020304" pitchFamily="18" charset="0"/>
                <a:cs typeface="Times New Roman" panose="02020603050405020304" pitchFamily="18" charset="0"/>
              </a:rPr>
              <a:t>U/W Line Loss Patterns: 3.85 GeV/N</a:t>
            </a:r>
          </a:p>
        </p:txBody>
      </p:sp>
      <p:sp>
        <p:nvSpPr>
          <p:cNvPr id="8" name="TextBox 7">
            <a:extLst>
              <a:ext uri="{FF2B5EF4-FFF2-40B4-BE49-F238E27FC236}">
                <a16:creationId xmlns:a16="http://schemas.microsoft.com/office/drawing/2014/main" id="{9CD02A9A-4CB5-334A-9689-B4321A999168}"/>
              </a:ext>
            </a:extLst>
          </p:cNvPr>
          <p:cNvSpPr txBox="1"/>
          <p:nvPr/>
        </p:nvSpPr>
        <p:spPr>
          <a:xfrm>
            <a:off x="7630152" y="4118089"/>
            <a:ext cx="1015021" cy="323165"/>
          </a:xfrm>
          <a:prstGeom prst="rect">
            <a:avLst/>
          </a:prstGeom>
          <a:solidFill>
            <a:srgbClr val="00B0F0">
              <a:alpha val="43000"/>
            </a:srgbClr>
          </a:solidFill>
        </p:spPr>
        <p:txBody>
          <a:bodyPr wrap="none" rtlCol="0">
            <a:spAutoFit/>
          </a:bodyPr>
          <a:lstStyle/>
          <a:p>
            <a:r>
              <a:rPr lang="en-US" sz="1500" dirty="0"/>
              <a:t>WP1/WD4</a:t>
            </a:r>
          </a:p>
        </p:txBody>
      </p:sp>
      <p:cxnSp>
        <p:nvCxnSpPr>
          <p:cNvPr id="10" name="Straight Arrow Connector 9">
            <a:extLst>
              <a:ext uri="{FF2B5EF4-FFF2-40B4-BE49-F238E27FC236}">
                <a16:creationId xmlns:a16="http://schemas.microsoft.com/office/drawing/2014/main" id="{AA5D7A93-FEC8-F443-A817-82817F0EF82E}"/>
              </a:ext>
            </a:extLst>
          </p:cNvPr>
          <p:cNvCxnSpPr>
            <a:cxnSpLocks/>
            <a:stCxn id="8" idx="1"/>
          </p:cNvCxnSpPr>
          <p:nvPr/>
        </p:nvCxnSpPr>
        <p:spPr>
          <a:xfrm flipH="1">
            <a:off x="7203340" y="4279672"/>
            <a:ext cx="426812" cy="43122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45CA732-8F48-E944-9489-3A3BB019B903}"/>
              </a:ext>
            </a:extLst>
          </p:cNvPr>
          <p:cNvSpPr txBox="1"/>
          <p:nvPr/>
        </p:nvSpPr>
        <p:spPr>
          <a:xfrm>
            <a:off x="6615131" y="3241107"/>
            <a:ext cx="588209" cy="323165"/>
          </a:xfrm>
          <a:prstGeom prst="rect">
            <a:avLst/>
          </a:prstGeom>
          <a:solidFill>
            <a:srgbClr val="00B0F0">
              <a:alpha val="43000"/>
            </a:srgbClr>
          </a:solidFill>
        </p:spPr>
        <p:txBody>
          <a:bodyPr wrap="square" rtlCol="0">
            <a:spAutoFit/>
          </a:bodyPr>
          <a:lstStyle/>
          <a:p>
            <a:r>
              <a:rPr lang="en-US" sz="1500" dirty="0"/>
              <a:t>WD1</a:t>
            </a:r>
          </a:p>
        </p:txBody>
      </p:sp>
      <p:cxnSp>
        <p:nvCxnSpPr>
          <p:cNvPr id="17" name="Straight Arrow Connector 16">
            <a:extLst>
              <a:ext uri="{FF2B5EF4-FFF2-40B4-BE49-F238E27FC236}">
                <a16:creationId xmlns:a16="http://schemas.microsoft.com/office/drawing/2014/main" id="{19CB0F91-3660-A64C-8731-4BAE7980D19B}"/>
              </a:ext>
            </a:extLst>
          </p:cNvPr>
          <p:cNvCxnSpPr>
            <a:cxnSpLocks/>
          </p:cNvCxnSpPr>
          <p:nvPr/>
        </p:nvCxnSpPr>
        <p:spPr>
          <a:xfrm flipH="1">
            <a:off x="6562843" y="3564272"/>
            <a:ext cx="324090" cy="55381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52348CD-5DB4-BB41-A8C5-5D69A5CFA5D8}"/>
              </a:ext>
            </a:extLst>
          </p:cNvPr>
          <p:cNvSpPr txBox="1"/>
          <p:nvPr/>
        </p:nvSpPr>
        <p:spPr>
          <a:xfrm>
            <a:off x="6321026" y="1922899"/>
            <a:ext cx="588209" cy="323165"/>
          </a:xfrm>
          <a:prstGeom prst="rect">
            <a:avLst/>
          </a:prstGeom>
          <a:solidFill>
            <a:srgbClr val="00B0F0">
              <a:alpha val="43000"/>
            </a:srgbClr>
          </a:solidFill>
        </p:spPr>
        <p:txBody>
          <a:bodyPr wrap="square" rtlCol="0">
            <a:spAutoFit/>
          </a:bodyPr>
          <a:lstStyle/>
          <a:p>
            <a:r>
              <a:rPr lang="en-US" sz="1500" dirty="0"/>
              <a:t>Au78</a:t>
            </a:r>
          </a:p>
        </p:txBody>
      </p:sp>
      <p:cxnSp>
        <p:nvCxnSpPr>
          <p:cNvPr id="22" name="Straight Arrow Connector 21">
            <a:extLst>
              <a:ext uri="{FF2B5EF4-FFF2-40B4-BE49-F238E27FC236}">
                <a16:creationId xmlns:a16="http://schemas.microsoft.com/office/drawing/2014/main" id="{143EE1D9-072E-1E42-B032-F05583397C1E}"/>
              </a:ext>
            </a:extLst>
          </p:cNvPr>
          <p:cNvCxnSpPr>
            <a:cxnSpLocks/>
          </p:cNvCxnSpPr>
          <p:nvPr/>
        </p:nvCxnSpPr>
        <p:spPr>
          <a:xfrm flipH="1">
            <a:off x="6268738" y="2246064"/>
            <a:ext cx="324090" cy="55381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2330839-FDA3-1D47-8982-7D798C7CABAB}"/>
              </a:ext>
            </a:extLst>
          </p:cNvPr>
          <p:cNvSpPr txBox="1"/>
          <p:nvPr/>
        </p:nvSpPr>
        <p:spPr>
          <a:xfrm>
            <a:off x="7886724" y="5851400"/>
            <a:ext cx="553357" cy="323165"/>
          </a:xfrm>
          <a:prstGeom prst="rect">
            <a:avLst/>
          </a:prstGeom>
          <a:solidFill>
            <a:srgbClr val="00B0F0">
              <a:alpha val="43000"/>
            </a:srgbClr>
          </a:solidFill>
        </p:spPr>
        <p:txBody>
          <a:bodyPr wrap="none" rtlCol="0">
            <a:spAutoFit/>
          </a:bodyPr>
          <a:lstStyle/>
          <a:p>
            <a:r>
              <a:rPr lang="en-US" sz="1500" dirty="0"/>
              <a:t>WP2</a:t>
            </a:r>
          </a:p>
        </p:txBody>
      </p:sp>
      <p:cxnSp>
        <p:nvCxnSpPr>
          <p:cNvPr id="24" name="Straight Arrow Connector 23">
            <a:extLst>
              <a:ext uri="{FF2B5EF4-FFF2-40B4-BE49-F238E27FC236}">
                <a16:creationId xmlns:a16="http://schemas.microsoft.com/office/drawing/2014/main" id="{FB3123C6-6A48-4647-B209-04D2D1519559}"/>
              </a:ext>
            </a:extLst>
          </p:cNvPr>
          <p:cNvCxnSpPr>
            <a:cxnSpLocks/>
          </p:cNvCxnSpPr>
          <p:nvPr/>
        </p:nvCxnSpPr>
        <p:spPr>
          <a:xfrm flipH="1" flipV="1">
            <a:off x="8044401" y="5426295"/>
            <a:ext cx="104172" cy="42510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4EBDA28-EC52-E847-91FD-F1EC50D37DE8}"/>
              </a:ext>
            </a:extLst>
          </p:cNvPr>
          <p:cNvSpPr txBox="1"/>
          <p:nvPr/>
        </p:nvSpPr>
        <p:spPr>
          <a:xfrm>
            <a:off x="11575" y="0"/>
            <a:ext cx="7237879" cy="646331"/>
          </a:xfrm>
          <a:prstGeom prst="rect">
            <a:avLst/>
          </a:prstGeom>
          <a:solidFill>
            <a:schemeClr val="bg1"/>
          </a:solidFill>
        </p:spPr>
        <p:txBody>
          <a:bodyPr wrap="non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AtR Improvements for Low Energy</a:t>
            </a:r>
          </a:p>
        </p:txBody>
      </p:sp>
      <p:sp>
        <p:nvSpPr>
          <p:cNvPr id="28" name="TextBox 27">
            <a:extLst>
              <a:ext uri="{FF2B5EF4-FFF2-40B4-BE49-F238E27FC236}">
                <a16:creationId xmlns:a16="http://schemas.microsoft.com/office/drawing/2014/main" id="{3DCBC8FA-4D62-6A4E-8882-1FA59929B002}"/>
              </a:ext>
            </a:extLst>
          </p:cNvPr>
          <p:cNvSpPr txBox="1"/>
          <p:nvPr/>
        </p:nvSpPr>
        <p:spPr>
          <a:xfrm>
            <a:off x="104172" y="1006997"/>
            <a:ext cx="3923818" cy="5078313"/>
          </a:xfrm>
          <a:prstGeom prst="rect">
            <a:avLst/>
          </a:prstGeom>
          <a:noFill/>
        </p:spPr>
        <p:txBody>
          <a:bodyPr wrap="square" rtlCol="0">
            <a:spAutoFit/>
          </a:bodyPr>
          <a:lstStyle/>
          <a:p>
            <a:pPr marL="285750" indent="-285750">
              <a:buClr>
                <a:srgbClr val="FF0000"/>
              </a:buClr>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Loss pattern much improved BUT total loss not that different</a:t>
            </a:r>
          </a:p>
          <a:p>
            <a:pPr marL="285750" indent="-285750">
              <a:buClr>
                <a:srgbClr val="FF0000"/>
              </a:buClr>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U line loss still ~5%</a:t>
            </a:r>
          </a:p>
          <a:p>
            <a:pPr marL="285750" indent="-285750">
              <a:buClr>
                <a:srgbClr val="FF0000"/>
              </a:buClr>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W line loss now ~2% (down from 5% in Run10)</a:t>
            </a:r>
          </a:p>
          <a:p>
            <a:pPr marL="285750" indent="-285750">
              <a:buClr>
                <a:srgbClr val="FF0000"/>
              </a:buClr>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Expected stripping loss is ~2%</a:t>
            </a:r>
          </a:p>
          <a:p>
            <a:pPr marL="285750" indent="-285750">
              <a:buClr>
                <a:srgbClr val="FF0000"/>
              </a:buClr>
              <a:buFont typeface="Arial" panose="020B0604020202020204" pitchFamily="34" charset="0"/>
              <a:buChar char="•"/>
            </a:pPr>
            <a:endParaRPr lang="en-US" dirty="0">
              <a:solidFill>
                <a:srgbClr val="002060"/>
              </a:solidFill>
              <a:latin typeface="Times New Roman" panose="02020603050405020304" pitchFamily="18" charset="0"/>
              <a:cs typeface="Times New Roman" panose="02020603050405020304" pitchFamily="18" charset="0"/>
            </a:endParaRPr>
          </a:p>
          <a:p>
            <a:pPr marL="285750" indent="-285750">
              <a:buClr>
                <a:srgbClr val="FF0000"/>
              </a:buClr>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Soil samples for 3.85 GeV/N still out for testing, but given the 7.3 GeV/N measurements and review of the U-line shielding layout, a long 3.85 GeV/N run looks good with  reasonable monitoring requirements </a:t>
            </a:r>
          </a:p>
          <a:p>
            <a:pPr marL="285750" indent="-285750">
              <a:buClr>
                <a:srgbClr val="FF0000"/>
              </a:buClr>
              <a:buFont typeface="Arial" panose="020B0604020202020204" pitchFamily="34" charset="0"/>
              <a:buChar char="•"/>
            </a:pPr>
            <a:endParaRPr lang="en-US" dirty="0">
              <a:solidFill>
                <a:srgbClr val="002060"/>
              </a:solidFill>
              <a:latin typeface="Times New Roman" panose="02020603050405020304" pitchFamily="18" charset="0"/>
              <a:cs typeface="Times New Roman" panose="02020603050405020304" pitchFamily="18" charset="0"/>
            </a:endParaRPr>
          </a:p>
          <a:p>
            <a:pPr marL="285750" indent="-285750">
              <a:buClr>
                <a:srgbClr val="FF0000"/>
              </a:buClr>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Recommend reviewing the alarm situation: switch from shot-to-shot alarms to hourly total limits (a la BLAM)</a:t>
            </a:r>
          </a:p>
        </p:txBody>
      </p:sp>
    </p:spTree>
    <p:extLst>
      <p:ext uri="{BB962C8B-B14F-4D97-AF65-F5344CB8AC3E}">
        <p14:creationId xmlns:p14="http://schemas.microsoft.com/office/powerpoint/2010/main" val="3190462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EA342A-D87D-4EE5-8ABF-0AF18E9D5934}"/>
              </a:ext>
            </a:extLst>
          </p:cNvPr>
          <p:cNvSpPr>
            <a:spLocks noGrp="1"/>
          </p:cNvSpPr>
          <p:nvPr>
            <p:ph type="title"/>
          </p:nvPr>
        </p:nvSpPr>
        <p:spPr>
          <a:xfrm>
            <a:off x="67235" y="108139"/>
            <a:ext cx="7886700" cy="591949"/>
          </a:xfrm>
        </p:spPr>
        <p:txBody>
          <a:bodyPr>
            <a:noAutofit/>
          </a:bodyPr>
          <a:lstStyle/>
          <a:p>
            <a:r>
              <a:rPr lang="en-US" sz="3200" dirty="0">
                <a:solidFill>
                  <a:srgbClr val="FF0000"/>
                </a:solidFill>
                <a:latin typeface="Times New Roman" panose="02020603050405020304" pitchFamily="18" charset="0"/>
                <a:cs typeface="Times New Roman" panose="02020603050405020304" pitchFamily="18" charset="0"/>
              </a:rPr>
              <a:t>Injector Wish List</a:t>
            </a:r>
          </a:p>
        </p:txBody>
      </p:sp>
      <p:sp>
        <p:nvSpPr>
          <p:cNvPr id="4" name="Content Placeholder 3">
            <a:extLst>
              <a:ext uri="{FF2B5EF4-FFF2-40B4-BE49-F238E27FC236}">
                <a16:creationId xmlns:a16="http://schemas.microsoft.com/office/drawing/2014/main" id="{84953AFA-D57C-4C17-85D5-39805E1753A2}"/>
              </a:ext>
            </a:extLst>
          </p:cNvPr>
          <p:cNvSpPr>
            <a:spLocks noGrp="1"/>
          </p:cNvSpPr>
          <p:nvPr>
            <p:ph idx="1"/>
          </p:nvPr>
        </p:nvSpPr>
        <p:spPr>
          <a:xfrm>
            <a:off x="67235" y="700088"/>
            <a:ext cx="9009529" cy="6157912"/>
          </a:xfrm>
          <a:solidFill>
            <a:schemeClr val="bg1"/>
          </a:solidFill>
        </p:spPr>
        <p:txBody>
          <a:bodyPr>
            <a:noAutofit/>
          </a:bodyPr>
          <a:lstStyle/>
          <a:p>
            <a:pPr marL="0" indent="0">
              <a:buNone/>
            </a:pPr>
            <a:r>
              <a:rPr lang="en-US" sz="2400" dirty="0">
                <a:solidFill>
                  <a:srgbClr val="002060"/>
                </a:solidFill>
                <a:latin typeface="Times New Roman" panose="02020603050405020304" pitchFamily="18" charset="0"/>
                <a:cs typeface="Times New Roman" panose="02020603050405020304" pitchFamily="18" charset="0"/>
              </a:rPr>
              <a:t>New Intensity scalers, and current transformer normalization hardware for AGS and Booster</a:t>
            </a:r>
          </a:p>
          <a:p>
            <a:pPr marL="557213" lvl="1" indent="-214313"/>
            <a:r>
              <a:rPr lang="en-US" dirty="0">
                <a:solidFill>
                  <a:srgbClr val="002060"/>
                </a:solidFill>
                <a:latin typeface="Times New Roman" panose="02020603050405020304" pitchFamily="18" charset="0"/>
                <a:cs typeface="Times New Roman" panose="02020603050405020304" pitchFamily="18" charset="0"/>
              </a:rPr>
              <a:t>The old hardware is unreliable.</a:t>
            </a:r>
          </a:p>
          <a:p>
            <a:pPr marL="557213" lvl="1" indent="-214313"/>
            <a:r>
              <a:rPr lang="en-US" dirty="0">
                <a:solidFill>
                  <a:srgbClr val="002060"/>
                </a:solidFill>
                <a:latin typeface="Times New Roman" panose="02020603050405020304" pitchFamily="18" charset="0"/>
                <a:cs typeface="Times New Roman" panose="02020603050405020304" pitchFamily="18" charset="0"/>
              </a:rPr>
              <a:t>The baseline for both the Booster and AGS transformers used for the scalers drifts. Presently, the baseline offset is adjusted locally by someone from the instrumentation group for one time in the cycle while MCR provides feedback over the phone. </a:t>
            </a:r>
          </a:p>
          <a:p>
            <a:pPr marL="557213" lvl="1" indent="-214313"/>
            <a:r>
              <a:rPr lang="en-US" dirty="0">
                <a:solidFill>
                  <a:srgbClr val="002060"/>
                </a:solidFill>
                <a:latin typeface="Times New Roman" panose="02020603050405020304" pitchFamily="18" charset="0"/>
                <a:cs typeface="Times New Roman" panose="02020603050405020304" pitchFamily="18" charset="0"/>
              </a:rPr>
              <a:t>The AGS transformer calibration is not stable. </a:t>
            </a:r>
          </a:p>
          <a:p>
            <a:pPr marL="557213" lvl="1" indent="-214313"/>
            <a:r>
              <a:rPr lang="en-US" dirty="0">
                <a:solidFill>
                  <a:srgbClr val="002060"/>
                </a:solidFill>
                <a:latin typeface="Times New Roman" panose="02020603050405020304" pitchFamily="18" charset="0"/>
                <a:cs typeface="Times New Roman" panose="02020603050405020304" pitchFamily="18" charset="0"/>
              </a:rPr>
              <a:t>A less noisy Booster input scaler for EBIS.  As the signal on the scope is not as noisy, why can’t the integral of it used for Booster input be less noisy? Also, the (average) baseline for this integral drifts all the time.</a:t>
            </a:r>
          </a:p>
        </p:txBody>
      </p:sp>
    </p:spTree>
    <p:extLst>
      <p:ext uri="{BB962C8B-B14F-4D97-AF65-F5344CB8AC3E}">
        <p14:creationId xmlns:p14="http://schemas.microsoft.com/office/powerpoint/2010/main" val="4269850733"/>
      </p:ext>
    </p:extLst>
  </p:cSld>
  <p:clrMapOvr>
    <a:masterClrMapping/>
  </p:clrMapOvr>
</p:sld>
</file>

<file path=ppt/theme/theme1.xml><?xml version="1.0" encoding="utf-8"?>
<a:theme xmlns:a="http://schemas.openxmlformats.org/drawingml/2006/main" name="BNL2018">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Update_2018" id="{46157873-5E33-154A-842E-91B7BD99CC32}" vid="{319E15CB-F710-7D41-B73E-697C834693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BNL2018.thmx</Template>
  <TotalTime>21466</TotalTime>
  <Words>2649</Words>
  <Application>Microsoft Macintosh PowerPoint</Application>
  <PresentationFormat>On-screen Show (4:3)</PresentationFormat>
  <Paragraphs>379</Paragraphs>
  <Slides>18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Times New Roman</vt:lpstr>
      <vt:lpstr>BNL2018</vt:lpstr>
      <vt:lpstr>Injectors Performance for Run-19 and Preparation for Run-20</vt:lpstr>
      <vt:lpstr>Injector Setup with Au</vt:lpstr>
      <vt:lpstr>Neighboring  Bunch Percentage after AGS RF Change </vt:lpstr>
      <vt:lpstr>Injector  Operation Issues</vt:lpstr>
      <vt:lpstr>D5 Vacuum Level over Last Three Months</vt:lpstr>
      <vt:lpstr>Oxygen Setup in the Booster</vt:lpstr>
      <vt:lpstr>PowerPoint Presentation</vt:lpstr>
      <vt:lpstr>PowerPoint Presentation</vt:lpstr>
      <vt:lpstr>Injector Wish List</vt:lpstr>
      <vt:lpstr>Injector Wish List (continued)</vt:lpstr>
      <vt:lpstr>BES-II Ion Beam Parameters</vt:lpstr>
      <vt:lpstr>PowerPoint Presentation</vt:lpstr>
      <vt:lpstr>AGS Setup Options for 4.59 GeV (0.9E9/0.27eV-s)</vt:lpstr>
      <vt:lpstr>AGS Setup Options for 5.75 GeV (1.35E9/0.3eV-s)</vt:lpstr>
      <vt:lpstr>Booster MM Power Supply Upgrade ?</vt:lpstr>
      <vt:lpstr>Can We Upgrade the Cooling System?</vt:lpstr>
      <vt:lpstr>PowerPoint Presentation</vt:lpstr>
      <vt:lpstr>Backup Slides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Jen Abramowitz</dc:creator>
  <cp:keywords/>
  <dc:description/>
  <cp:lastModifiedBy>Huang, Haixin</cp:lastModifiedBy>
  <cp:revision>164</cp:revision>
  <dcterms:created xsi:type="dcterms:W3CDTF">2018-01-31T21:41:27Z</dcterms:created>
  <dcterms:modified xsi:type="dcterms:W3CDTF">2019-07-31T20:00:57Z</dcterms:modified>
  <cp:category/>
</cp:coreProperties>
</file>