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300" r:id="rId7"/>
    <p:sldId id="301" r:id="rId8"/>
    <p:sldId id="288" r:id="rId9"/>
    <p:sldId id="297" r:id="rId10"/>
    <p:sldId id="292" r:id="rId11"/>
    <p:sldId id="289" r:id="rId12"/>
    <p:sldId id="291" r:id="rId13"/>
    <p:sldId id="290" r:id="rId14"/>
    <p:sldId id="262" r:id="rId15"/>
    <p:sldId id="298" r:id="rId16"/>
    <p:sldId id="293" r:id="rId17"/>
    <p:sldId id="299" r:id="rId18"/>
    <p:sldId id="258" r:id="rId19"/>
    <p:sldId id="259" r:id="rId20"/>
    <p:sldId id="261" r:id="rId2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97" autoAdjust="0"/>
    <p:restoredTop sz="95161" autoAdjust="0"/>
  </p:normalViewPr>
  <p:slideViewPr>
    <p:cSldViewPr snapToGrid="0" showGuides="1">
      <p:cViewPr varScale="1">
        <p:scale>
          <a:sx n="171" d="100"/>
          <a:sy n="171" d="100"/>
        </p:scale>
        <p:origin x="360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9/30/19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9/30/19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31D8B-25E9-D440-A0B7-53853A82E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EF53-3F42-7B46-A3CE-DE9CFB859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F50BB-2798-1747-8FC0-CD277BFA7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ADB07-535C-BC48-AC0B-52F4EED5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2A7A-A00E-E741-A7C7-5F9750132485}" type="datetimeFigureOut">
              <a:rPr lang="en-US" smtClean="0"/>
              <a:t>9/30/19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6D8D1-F2CF-5C4D-B3F8-F0F22FD33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FE0E8-804B-CB4C-B9FA-ED54F056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208B-5ED5-244C-A4C6-B0B92CA29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2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F833AF-F2DD-B245-B5D3-AAD481D0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AAAD4-FBA9-4334-AA6C-9B74AC2A8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semir/dbwr" TargetMode="External"/><Relationship Id="rId2" Type="http://schemas.openxmlformats.org/officeDocument/2006/relationships/hyperlink" Target="https://github.com/kasemir/pvw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ithub.com/kasemir/pvw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hyperlink" Target="https://github.com/kasemir/dbw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Display Builder Web Runtime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kasemir</a:t>
            </a:r>
            <a:r>
              <a:rPr lang="en-US" dirty="0"/>
              <a:t>/</a:t>
            </a:r>
            <a:r>
              <a:rPr lang="en-US" dirty="0" err="1"/>
              <a:t>pvws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kasemir</a:t>
            </a:r>
            <a:r>
              <a:rPr lang="en-US" dirty="0"/>
              <a:t>/</a:t>
            </a:r>
            <a:r>
              <a:rPr lang="en-US" dirty="0" err="1"/>
              <a:t>dbwr</a:t>
            </a:r>
            <a:endParaRPr lang="en-US" dirty="0"/>
          </a:p>
          <a:p>
            <a:endParaRPr lang="en-US" dirty="0"/>
          </a:p>
          <a:p>
            <a:r>
              <a:rPr lang="en-US" dirty="0"/>
              <a:t>Kay Kasemir, October 2019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0909-90B1-7F4B-9CA6-4E7B0FC7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and Detector plots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BABA6-5C18-224B-8132-ED1038570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813815"/>
            <a:ext cx="8253316" cy="553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5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9389-C2E1-4740-A939-8B8055137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CS-Studio on Desktop       vs.       Web Runtime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5A813-16D6-E247-B7D5-64BFA586D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26942"/>
            <a:ext cx="5707418" cy="4674571"/>
          </a:xfrm>
        </p:spPr>
        <p:txBody>
          <a:bodyPr/>
          <a:lstStyle/>
          <a:p>
            <a:r>
              <a:rPr lang="en-US" dirty="0"/>
              <a:t>Integrated Product w/ </a:t>
            </a:r>
            <a:r>
              <a:rPr lang="en-US" dirty="0">
                <a:solidFill>
                  <a:srgbClr val="0070C0"/>
                </a:solidFill>
              </a:rPr>
              <a:t>Editor</a:t>
            </a:r>
          </a:p>
          <a:p>
            <a:r>
              <a:rPr lang="en-US" dirty="0"/>
              <a:t>Robust Development</a:t>
            </a:r>
          </a:p>
          <a:p>
            <a:pPr lvl="1"/>
            <a:r>
              <a:rPr lang="en-US" dirty="0"/>
              <a:t>Type checking</a:t>
            </a:r>
          </a:p>
          <a:p>
            <a:pPr lvl="1"/>
            <a:r>
              <a:rPr lang="en-US" dirty="0"/>
              <a:t>Single-Language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5A8F4-F1CF-9446-9A6C-82A78A469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9" y="3329617"/>
            <a:ext cx="5937481" cy="352838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1A72C5-2D32-8B48-BA4B-53FF08E56645}"/>
              </a:ext>
            </a:extLst>
          </p:cNvPr>
          <p:cNvSpPr txBox="1">
            <a:spLocks/>
          </p:cNvSpPr>
          <p:nvPr/>
        </p:nvSpPr>
        <p:spPr bwMode="auto">
          <a:xfrm>
            <a:off x="6850966" y="1024598"/>
            <a:ext cx="5008801" cy="278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Just Display </a:t>
            </a:r>
            <a:r>
              <a:rPr lang="en-US" dirty="0">
                <a:solidFill>
                  <a:srgbClr val="0070C0"/>
                </a:solidFill>
              </a:rPr>
              <a:t>Runtime</a:t>
            </a:r>
          </a:p>
          <a:p>
            <a:r>
              <a:rPr lang="en-US" dirty="0"/>
              <a:t>Fragile Development</a:t>
            </a:r>
          </a:p>
          <a:p>
            <a:pPr lvl="1"/>
            <a:r>
              <a:rPr lang="en-US" dirty="0"/>
              <a:t>No type checking</a:t>
            </a:r>
          </a:p>
          <a:p>
            <a:pPr lvl="1"/>
            <a:r>
              <a:rPr lang="en-US" dirty="0"/>
              <a:t>Client: HTML, CSS, JS</a:t>
            </a:r>
            <a:br>
              <a:rPr lang="en-US" dirty="0"/>
            </a:br>
            <a:r>
              <a:rPr lang="en-US" dirty="0"/>
              <a:t>Server: Java, Python, …</a:t>
            </a:r>
          </a:p>
          <a:p>
            <a:pPr lvl="1"/>
            <a:r>
              <a:rPr lang="en-US" dirty="0"/>
              <a:t>Different Web Browsers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52E17C-EA37-AE43-B34C-80276E3D3112}"/>
              </a:ext>
            </a:extLst>
          </p:cNvPr>
          <p:cNvSpPr txBox="1">
            <a:spLocks/>
          </p:cNvSpPr>
          <p:nvPr/>
        </p:nvSpPr>
        <p:spPr bwMode="auto">
          <a:xfrm>
            <a:off x="6850966" y="4691707"/>
            <a:ext cx="5008801" cy="189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rgbClr val="00B050"/>
                </a:solidFill>
              </a:rPr>
              <a:t>Still:</a:t>
            </a:r>
            <a:br>
              <a:rPr lang="en-US" i="1" dirty="0">
                <a:solidFill>
                  <a:srgbClr val="00B050"/>
                </a:solidFill>
              </a:rPr>
            </a:br>
            <a:r>
              <a:rPr lang="en-US" i="1" dirty="0">
                <a:solidFill>
                  <a:srgbClr val="00B050"/>
                </a:solidFill>
              </a:rPr>
              <a:t>Web view of control system is extremely convenient and useful!</a:t>
            </a:r>
          </a:p>
        </p:txBody>
      </p:sp>
    </p:spTree>
    <p:extLst>
      <p:ext uri="{BB962C8B-B14F-4D97-AF65-F5344CB8AC3E}">
        <p14:creationId xmlns:p14="http://schemas.microsoft.com/office/powerpoint/2010/main" val="328540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AC45-9403-354E-9CD4-15A19F9C4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Status: Ongoing Project, but already very useful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1A128-5C88-7A4B-9643-042DC2B5D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54443"/>
            <a:ext cx="5343145" cy="5099222"/>
          </a:xfrm>
        </p:spPr>
        <p:txBody>
          <a:bodyPr/>
          <a:lstStyle/>
          <a:p>
            <a:r>
              <a:rPr lang="en-US" sz="1600" dirty="0"/>
              <a:t> Label</a:t>
            </a:r>
          </a:p>
          <a:p>
            <a:r>
              <a:rPr lang="en-US" sz="1600" dirty="0"/>
              <a:t> Rectangle</a:t>
            </a:r>
          </a:p>
          <a:p>
            <a:r>
              <a:rPr lang="en-US" sz="1600" dirty="0"/>
              <a:t> Ellipse</a:t>
            </a:r>
          </a:p>
          <a:p>
            <a:r>
              <a:rPr lang="en-US" sz="1600" dirty="0"/>
              <a:t> Arc</a:t>
            </a:r>
          </a:p>
          <a:p>
            <a:r>
              <a:rPr lang="en-US" sz="1600" dirty="0"/>
              <a:t> Polyline</a:t>
            </a:r>
          </a:p>
          <a:p>
            <a:r>
              <a:rPr lang="en-US" sz="1600" dirty="0"/>
              <a:t> Polygon</a:t>
            </a:r>
          </a:p>
          <a:p>
            <a:r>
              <a:rPr lang="en-US" sz="1600" dirty="0"/>
              <a:t> Text Update</a:t>
            </a:r>
          </a:p>
          <a:p>
            <a:r>
              <a:rPr lang="en-US" sz="1600" dirty="0"/>
              <a:t> Text Input</a:t>
            </a:r>
          </a:p>
          <a:p>
            <a:r>
              <a:rPr lang="en-US" sz="1600" dirty="0"/>
              <a:t> Text formatting (precision, units, enum labels)</a:t>
            </a:r>
          </a:p>
          <a:p>
            <a:r>
              <a:rPr lang="en-US" sz="1600" dirty="0"/>
              <a:t> LED</a:t>
            </a:r>
          </a:p>
          <a:p>
            <a:r>
              <a:rPr lang="en-US" sz="1600" dirty="0"/>
              <a:t> Multi-State LED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D6C59B-D7CF-E942-A538-AF6F7B58BD63}"/>
              </a:ext>
            </a:extLst>
          </p:cNvPr>
          <p:cNvSpPr txBox="1">
            <a:spLocks/>
          </p:cNvSpPr>
          <p:nvPr/>
        </p:nvSpPr>
        <p:spPr bwMode="auto">
          <a:xfrm>
            <a:off x="6144767" y="1025610"/>
            <a:ext cx="5343145" cy="509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 Action Button to open display or web link</a:t>
            </a:r>
          </a:p>
          <a:p>
            <a:r>
              <a:rPr lang="en-US" sz="1600" dirty="0"/>
              <a:t> Combo</a:t>
            </a:r>
          </a:p>
          <a:p>
            <a:r>
              <a:rPr lang="en-US" sz="1600" dirty="0"/>
              <a:t> Group with group border</a:t>
            </a:r>
          </a:p>
          <a:p>
            <a:r>
              <a:rPr lang="en-US" sz="1600" dirty="0"/>
              <a:t> Embedded Displays</a:t>
            </a:r>
          </a:p>
          <a:p>
            <a:r>
              <a:rPr lang="en-US" sz="1600" dirty="0"/>
              <a:t> Tabs</a:t>
            </a:r>
          </a:p>
          <a:p>
            <a:r>
              <a:rPr lang="en-US" sz="1600" dirty="0"/>
              <a:t> </a:t>
            </a:r>
            <a:r>
              <a:rPr lang="en-US" sz="1600" dirty="0" err="1"/>
              <a:t>XYPlot</a:t>
            </a:r>
            <a:endParaRPr lang="en-US" sz="1600" dirty="0"/>
          </a:p>
          <a:p>
            <a:r>
              <a:rPr lang="en-US" sz="1600" dirty="0"/>
              <a:t> Image</a:t>
            </a:r>
          </a:p>
          <a:p>
            <a:r>
              <a:rPr lang="en-US" sz="1600" dirty="0"/>
              <a:t> Macro support</a:t>
            </a:r>
          </a:p>
          <a:p>
            <a:r>
              <a:rPr lang="en-US" sz="1600" dirty="0"/>
              <a:t> Alarm-sensitive border based on PV</a:t>
            </a:r>
          </a:p>
          <a:p>
            <a:r>
              <a:rPr lang="en-US" sz="1600" dirty="0"/>
              <a:t> Limited Rule support:</a:t>
            </a:r>
            <a:br>
              <a:rPr lang="en-US" sz="1600" dirty="0"/>
            </a:br>
            <a:r>
              <a:rPr lang="en-US" sz="1600" dirty="0"/>
              <a:t> Color of </a:t>
            </a:r>
            <a:r>
              <a:rPr lang="en-US" sz="1600" dirty="0" err="1"/>
              <a:t>rect</a:t>
            </a:r>
            <a:r>
              <a:rPr lang="en-US" sz="1600" dirty="0"/>
              <a:t>/circle/label, visibility</a:t>
            </a:r>
          </a:p>
          <a:p>
            <a:r>
              <a:rPr lang="en-US" sz="1600" dirty="0"/>
              <a:t> Caching</a:t>
            </a:r>
            <a:br>
              <a:rPr lang="en-US" sz="1600" dirty="0"/>
            </a:b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10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D928-4F73-6548-95E9-2D57CF391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2AC25-912F-4140-9535-C357A44E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91674"/>
            <a:ext cx="11644059" cy="55920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Display Builder </a:t>
            </a:r>
            <a:r>
              <a:rPr lang="en-US" i="1" dirty="0"/>
              <a:t>Web Runtime </a:t>
            </a:r>
            <a:r>
              <a:rPr lang="en-US" dirty="0"/>
              <a:t>offers web access to much of the</a:t>
            </a:r>
            <a:br>
              <a:rPr lang="en-US" dirty="0"/>
            </a:br>
            <a:r>
              <a:rPr lang="en-US" i="1" dirty="0"/>
              <a:t>Desktop</a:t>
            </a:r>
            <a:r>
              <a:rPr lang="en-US" dirty="0"/>
              <a:t> version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https://github.com/kasemir/pvws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https://github.com/kasemir/dbwr</a:t>
            </a:r>
            <a:r>
              <a:rPr lang="en-US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git clone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copy *.war to Tomcat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Set environment:</a:t>
            </a:r>
            <a:br>
              <a:rPr lang="en-US" sz="2400" dirty="0"/>
            </a:br>
            <a:r>
              <a:rPr lang="en-US" sz="2400" dirty="0"/>
              <a:t>EPICS_CA_ADDR_LIST, ..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			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5A2C6-F39F-484F-9DC2-64C54C754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704" y="3475493"/>
            <a:ext cx="6313410" cy="3108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C845FA-EAC3-CA45-8A3D-DDAF272BECB2}"/>
              </a:ext>
            </a:extLst>
          </p:cNvPr>
          <p:cNvSpPr/>
          <p:nvPr/>
        </p:nvSpPr>
        <p:spPr>
          <a:xfrm>
            <a:off x="5778704" y="2863344"/>
            <a:ext cx="4636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 http://</a:t>
            </a:r>
            <a:r>
              <a:rPr lang="en-US" sz="2800" dirty="0" err="1">
                <a:sym typeface="Wingdings" pitchFamily="2" charset="2"/>
              </a:rPr>
              <a:t>your_tomcat</a:t>
            </a:r>
            <a:r>
              <a:rPr lang="en-US" sz="2800" dirty="0">
                <a:sym typeface="Wingdings" pitchFamily="2" charset="2"/>
              </a:rPr>
              <a:t>/</a:t>
            </a:r>
            <a:r>
              <a:rPr lang="en-US" sz="2800" dirty="0" err="1">
                <a:sym typeface="Wingdings" pitchFamily="2" charset="2"/>
              </a:rPr>
              <a:t>dbwr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7949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15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A8EF-E38B-9541-969A-69326478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EPICS Operator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FD79E-4D07-0843-B85F-4BD58578F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95754"/>
            <a:ext cx="11430000" cy="492369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198x		</a:t>
            </a:r>
            <a:r>
              <a:rPr lang="en-US" dirty="0" err="1">
                <a:latin typeface="Arial" charset="0"/>
                <a:cs typeface="Arial" charset="0"/>
              </a:rPr>
              <a:t>edd</a:t>
            </a:r>
            <a:r>
              <a:rPr lang="en-US" dirty="0">
                <a:latin typeface="Arial" charset="0"/>
                <a:cs typeface="Arial" charset="0"/>
              </a:rPr>
              <a:t>/</a:t>
            </a:r>
            <a:r>
              <a:rPr lang="en-US" dirty="0" err="1">
                <a:latin typeface="Arial" charset="0"/>
                <a:cs typeface="Arial" charset="0"/>
              </a:rPr>
              <a:t>dm</a:t>
            </a:r>
            <a:r>
              <a:rPr lang="en-US" dirty="0">
                <a:latin typeface="Arial" charset="0"/>
                <a:cs typeface="Arial" charset="0"/>
              </a:rPr>
              <a:t>					X11</a:t>
            </a:r>
            <a:r>
              <a:rPr lang="en-US" i="1" dirty="0">
                <a:latin typeface="Arial" charset="0"/>
                <a:cs typeface="Arial" charset="0"/>
              </a:rPr>
              <a:t>, </a:t>
            </a:r>
            <a:r>
              <a:rPr lang="en-US" i="1" dirty="0" err="1">
                <a:latin typeface="Arial" charset="0"/>
                <a:cs typeface="Arial" charset="0"/>
              </a:rPr>
              <a:t>Xt</a:t>
            </a:r>
            <a:endParaRPr lang="en-US" i="1" dirty="0">
              <a:latin typeface="Arial" charset="0"/>
              <a:cs typeface="Arial" charset="0"/>
            </a:endParaRPr>
          </a:p>
          <a:p>
            <a:pPr marL="0" indent="0"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199x		</a:t>
            </a:r>
            <a:r>
              <a:rPr lang="en-US" dirty="0" err="1">
                <a:latin typeface="Arial" charset="0"/>
                <a:cs typeface="Arial" charset="0"/>
              </a:rPr>
              <a:t>medm</a:t>
            </a:r>
            <a:r>
              <a:rPr lang="en-US" dirty="0">
                <a:latin typeface="Arial" charset="0"/>
                <a:cs typeface="Arial" charset="0"/>
              </a:rPr>
              <a:t>, dm2k				</a:t>
            </a:r>
            <a:r>
              <a:rPr lang="en-US" i="1" dirty="0">
                <a:latin typeface="Arial" charset="0"/>
                <a:cs typeface="Arial" charset="0"/>
              </a:rPr>
              <a:t>Motif</a:t>
            </a:r>
          </a:p>
          <a:p>
            <a:pPr marL="0" indent="0"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200x		</a:t>
            </a:r>
            <a:r>
              <a:rPr lang="en-US" dirty="0" err="1">
                <a:latin typeface="Arial" charset="0"/>
                <a:cs typeface="Arial" charset="0"/>
              </a:rPr>
              <a:t>edm</a:t>
            </a:r>
            <a:r>
              <a:rPr lang="en-US" dirty="0">
                <a:latin typeface="Arial" charset="0"/>
                <a:cs typeface="Arial" charset="0"/>
              </a:rPr>
              <a:t>						</a:t>
            </a:r>
            <a:r>
              <a:rPr lang="en-US" i="1" dirty="0">
                <a:latin typeface="Arial" charset="0"/>
                <a:cs typeface="Arial" charset="0"/>
              </a:rPr>
              <a:t>Motif</a:t>
            </a:r>
          </a:p>
          <a:p>
            <a:pPr marL="0" indent="0"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2010		CS-Studio BOY				</a:t>
            </a:r>
            <a:r>
              <a:rPr lang="en-US" i="1" dirty="0">
                <a:latin typeface="Arial" charset="0"/>
                <a:cs typeface="Arial" charset="0"/>
              </a:rPr>
              <a:t>SWT</a:t>
            </a:r>
          </a:p>
          <a:p>
            <a:pPr marL="0" indent="0"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2017		CS-Studio Display Builder		</a:t>
            </a:r>
            <a:r>
              <a:rPr lang="en-US" i="1" dirty="0">
                <a:latin typeface="Arial" charset="0"/>
                <a:cs typeface="Arial" charset="0"/>
              </a:rPr>
              <a:t>JavaFX</a:t>
            </a:r>
          </a:p>
          <a:p>
            <a:pPr marL="0" indent="0">
              <a:buNone/>
              <a:defRPr/>
            </a:pPr>
            <a:r>
              <a:rPr lang="en-US" dirty="0">
                <a:latin typeface="Arial" charset="0"/>
                <a:cs typeface="Arial" charset="0"/>
              </a:rPr>
              <a:t>Also:		</a:t>
            </a:r>
            <a:r>
              <a:rPr lang="en-US" dirty="0" err="1">
                <a:latin typeface="Arial" charset="0"/>
                <a:cs typeface="Arial" charset="0"/>
              </a:rPr>
              <a:t>tcl</a:t>
            </a:r>
            <a:r>
              <a:rPr lang="en-US" dirty="0">
                <a:latin typeface="Arial" charset="0"/>
                <a:cs typeface="Arial" charset="0"/>
              </a:rPr>
              <a:t>/</a:t>
            </a:r>
            <a:r>
              <a:rPr lang="en-US" dirty="0" err="1">
                <a:latin typeface="Arial" charset="0"/>
                <a:cs typeface="Arial" charset="0"/>
              </a:rPr>
              <a:t>tk</a:t>
            </a:r>
            <a:r>
              <a:rPr lang="en-US" dirty="0">
                <a:latin typeface="Arial" charset="0"/>
                <a:cs typeface="Arial" charset="0"/>
              </a:rPr>
              <a:t>/ca,					</a:t>
            </a:r>
            <a:r>
              <a:rPr lang="en-US" i="1" dirty="0">
                <a:latin typeface="Arial" charset="0"/>
                <a:cs typeface="Arial" charset="0"/>
              </a:rPr>
              <a:t>TK</a:t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		python/qt/ca, ..				</a:t>
            </a:r>
            <a:r>
              <a:rPr lang="en-US" i="1" dirty="0">
                <a:latin typeface="Arial" charset="0"/>
                <a:cs typeface="Arial" charset="0"/>
              </a:rPr>
              <a:t>Qt</a:t>
            </a:r>
            <a:br>
              <a:rPr lang="en-US" dirty="0">
                <a:latin typeface="Arial" charset="0"/>
                <a:cs typeface="Arial" charset="0"/>
              </a:rPr>
            </a:b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4D00183C-A7CD-A144-A223-847D870F10D5}"/>
              </a:ext>
            </a:extLst>
          </p:cNvPr>
          <p:cNvSpPr/>
          <p:nvPr/>
        </p:nvSpPr>
        <p:spPr>
          <a:xfrm>
            <a:off x="8559519" y="5662246"/>
            <a:ext cx="3300248" cy="1035269"/>
          </a:xfrm>
          <a:prstGeom prst="wedgeRoundRectCallout">
            <a:avLst>
              <a:gd name="adj1" fmla="val -45714"/>
              <a:gd name="adj2" fmla="val -12047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UI libs change with technology and fashion</a:t>
            </a:r>
          </a:p>
        </p:txBody>
      </p:sp>
    </p:spTree>
    <p:extLst>
      <p:ext uri="{BB962C8B-B14F-4D97-AF65-F5344CB8AC3E}">
        <p14:creationId xmlns:p14="http://schemas.microsoft.com/office/powerpoint/2010/main" val="150041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5BE69-9DC3-C945-A278-D0D47B71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Compatibility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8F661-A555-FB46-A078-C0159B372E09}"/>
              </a:ext>
            </a:extLst>
          </p:cNvPr>
          <p:cNvSpPr txBox="1"/>
          <p:nvPr/>
        </p:nvSpPr>
        <p:spPr>
          <a:xfrm>
            <a:off x="3237916" y="1346889"/>
            <a:ext cx="3317630" cy="35086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EDM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object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activeXTextClass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beginObjectProperties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x 265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y 440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w 155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 20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font "arial-bold-r-10.0"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fgColor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index 5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value 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”Hello"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endObjectProperties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08455-8242-4B4C-B0B4-3524B64E40AC}"/>
              </a:ext>
            </a:extLst>
          </p:cNvPr>
          <p:cNvSpPr txBox="1"/>
          <p:nvPr/>
        </p:nvSpPr>
        <p:spPr>
          <a:xfrm>
            <a:off x="668216" y="1346890"/>
            <a:ext cx="2485292" cy="41549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MEDM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Text</a:t>
            </a:r>
            <a:b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object</a:t>
            </a:r>
            <a:b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  x= 265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  y= 440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   width=155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   height=20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}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"basic attribute”</a:t>
            </a:r>
            <a:b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=54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}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textix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=”Hello"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5FD20-9B89-004D-9CB8-61730C11BC77}"/>
              </a:ext>
            </a:extLst>
          </p:cNvPr>
          <p:cNvSpPr txBox="1"/>
          <p:nvPr/>
        </p:nvSpPr>
        <p:spPr>
          <a:xfrm>
            <a:off x="6658708" y="1346889"/>
            <a:ext cx="5310554" cy="523220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Qt Designer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&lt;widget class="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caLabel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 name="caLabel_0"&gt;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&lt;property name="foreground"&gt;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 &lt;color alpha="255"&gt;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   &lt;red&gt;10&lt;/red&gt;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   &lt;green&gt;0&lt;/green&gt;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   &lt;blue&gt;184&lt;/blue&gt;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 &lt;/color&gt;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&lt;/property&gt;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&lt;property name="text"&gt;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 &lt;string&gt;Hello&lt;/string&gt;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&lt;/property&gt;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&lt;property name="geometry"&gt;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 &lt;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   &lt;x&gt;265&lt;/x&gt;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   &lt;y&gt;440&lt;/y&gt;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   &lt;width&gt;155&lt;/width&gt;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   &lt;height&gt;20&lt;/height&gt;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  &lt;/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&lt;/property&gt;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&lt;/widget&gt;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509BE-0045-5442-BBAD-6B0C90910C59}"/>
              </a:ext>
            </a:extLst>
          </p:cNvPr>
          <p:cNvGrpSpPr/>
          <p:nvPr/>
        </p:nvGrpSpPr>
        <p:grpSpPr>
          <a:xfrm>
            <a:off x="1130267" y="3429000"/>
            <a:ext cx="10729500" cy="2674628"/>
            <a:chOff x="1130267" y="3429000"/>
            <a:chExt cx="10729500" cy="2674628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301258C0-F1BA-A147-8EFC-438653414160}"/>
                </a:ext>
              </a:extLst>
            </p:cNvPr>
            <p:cNvSpPr/>
            <p:nvPr/>
          </p:nvSpPr>
          <p:spPr>
            <a:xfrm>
              <a:off x="1130267" y="5273954"/>
              <a:ext cx="4614042" cy="829674"/>
            </a:xfrm>
            <a:prstGeom prst="wedgeRoundRectCallout">
              <a:avLst>
                <a:gd name="adj1" fmla="val -33026"/>
                <a:gd name="adj2" fmla="val -37177"/>
                <a:gd name="adj3" fmla="val 16667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Dump of tool’s in-memory “model”.</a:t>
              </a:r>
            </a:p>
          </p:txBody>
        </p:sp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65EF3D00-76F1-EA4F-95D0-84BCCB3D673F}"/>
                </a:ext>
              </a:extLst>
            </p:cNvPr>
            <p:cNvSpPr/>
            <p:nvPr/>
          </p:nvSpPr>
          <p:spPr>
            <a:xfrm>
              <a:off x="9866843" y="3429000"/>
              <a:ext cx="1992924" cy="706902"/>
            </a:xfrm>
            <a:prstGeom prst="wedgeRoundRectCallout">
              <a:avLst>
                <a:gd name="adj1" fmla="val -33026"/>
                <a:gd name="adj2" fmla="val -37177"/>
                <a:gd name="adj3" fmla="val 16667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Why not just</a:t>
              </a:r>
            </a:p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&lt;text&gt;Hello?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94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5BE69-9DC3-C945-A278-D0D47B71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Simple, General Format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08455-8242-4B4C-B0B4-3524B64E40AC}"/>
              </a:ext>
            </a:extLst>
          </p:cNvPr>
          <p:cNvSpPr txBox="1"/>
          <p:nvPr/>
        </p:nvSpPr>
        <p:spPr>
          <a:xfrm>
            <a:off x="710256" y="1918165"/>
            <a:ext cx="5122985" cy="29608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&lt;widget type="label"&gt;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&lt;x&gt;268&lt;/x&gt;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&lt;y&gt;440&lt;/y&gt;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&lt;width&gt;155&lt;/width&gt;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&lt;height&gt;20&lt;/height&gt;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&lt;text&gt;Hello&lt;text&gt;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foreground_color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  &lt;color red="0" green="0" blue="0”/&gt;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&lt;/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foreground_color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&lt;/widget&gt;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0E9DA2-8D15-D345-A35D-20C95E1D88A6}"/>
              </a:ext>
            </a:extLst>
          </p:cNvPr>
          <p:cNvSpPr txBox="1"/>
          <p:nvPr/>
        </p:nvSpPr>
        <p:spPr>
          <a:xfrm>
            <a:off x="710256" y="1918165"/>
            <a:ext cx="3593730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Display Builder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26BEE9-1606-1645-B4C6-D7EE19510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18164"/>
            <a:ext cx="5959366" cy="4472125"/>
          </a:xfrm>
        </p:spPr>
        <p:txBody>
          <a:bodyPr/>
          <a:lstStyle/>
          <a:p>
            <a:r>
              <a:rPr lang="en-US" dirty="0"/>
              <a:t>XML</a:t>
            </a:r>
          </a:p>
          <a:p>
            <a:pPr lvl="1"/>
            <a:r>
              <a:rPr lang="en-US" dirty="0"/>
              <a:t>Somewhat human-readable</a:t>
            </a:r>
          </a:p>
          <a:p>
            <a:pPr lvl="1"/>
            <a:r>
              <a:rPr lang="en-US" dirty="0"/>
              <a:t>Parsers for every programming language</a:t>
            </a:r>
          </a:p>
          <a:p>
            <a:pPr lvl="1"/>
            <a:endParaRPr lang="en-US" dirty="0"/>
          </a:p>
          <a:p>
            <a:r>
              <a:rPr lang="en-US" dirty="0"/>
              <a:t>“label”, “</a:t>
            </a:r>
            <a:r>
              <a:rPr lang="en-US" dirty="0" err="1"/>
              <a:t>text_update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Not hinting at specific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4074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A289B-5C37-F345-9124-655AB1E17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0199"/>
          </a:xfrm>
        </p:spPr>
        <p:txBody>
          <a:bodyPr/>
          <a:lstStyle/>
          <a:p>
            <a:r>
              <a:rPr lang="en-US" dirty="0"/>
              <a:t>Web Applications can be amazing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8157A-B880-DC45-82CD-46EDA88D5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416972" cy="633797"/>
          </a:xfrm>
        </p:spPr>
        <p:txBody>
          <a:bodyPr/>
          <a:lstStyle/>
          <a:p>
            <a:r>
              <a:rPr lang="en-US" dirty="0"/>
              <a:t>Google Docs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56291-E412-5346-ABAD-77A3BD3A9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31" y="2785551"/>
            <a:ext cx="3042747" cy="2832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4C1AC-D8E6-BC4A-941F-CEBFFE1CB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435" y="2785551"/>
            <a:ext cx="3660512" cy="313140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C22437-C423-0F4F-81E7-8D54A23F32B0}"/>
              </a:ext>
            </a:extLst>
          </p:cNvPr>
          <p:cNvSpPr txBox="1">
            <a:spLocks/>
          </p:cNvSpPr>
          <p:nvPr/>
        </p:nvSpPr>
        <p:spPr>
          <a:xfrm>
            <a:off x="4411435" y="1825624"/>
            <a:ext cx="3355710" cy="633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Amazon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5A641D-DD03-2343-B186-61E10F8E4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904" y="2785551"/>
            <a:ext cx="3086339" cy="26433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E8D6FD-0028-2143-A59B-57D2C22CBD44}"/>
              </a:ext>
            </a:extLst>
          </p:cNvPr>
          <p:cNvSpPr txBox="1">
            <a:spLocks/>
          </p:cNvSpPr>
          <p:nvPr/>
        </p:nvSpPr>
        <p:spPr>
          <a:xfrm>
            <a:off x="8533479" y="1825624"/>
            <a:ext cx="4416972" cy="633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46045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CA8C07-F992-0E4C-A8C6-175774539D0F}"/>
              </a:ext>
            </a:extLst>
          </p:cNvPr>
          <p:cNvSpPr/>
          <p:nvPr/>
        </p:nvSpPr>
        <p:spPr>
          <a:xfrm>
            <a:off x="542596" y="1705413"/>
            <a:ext cx="3157045" cy="3812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Desktop or Laptop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C1781-0AC1-6A45-969E-202403E4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58" y="123387"/>
            <a:ext cx="10515600" cy="969689"/>
          </a:xfrm>
        </p:spPr>
        <p:txBody>
          <a:bodyPr/>
          <a:lstStyle/>
          <a:p>
            <a:r>
              <a:rPr lang="en-US" dirty="0"/>
              <a:t>Internals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746E2-F633-D344-B19B-471706BA6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03" y="1106324"/>
            <a:ext cx="4406462" cy="42493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Desktop App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D4AF53-62C2-D64B-88C2-F15DD5E3B0AF}"/>
              </a:ext>
            </a:extLst>
          </p:cNvPr>
          <p:cNvSpPr/>
          <p:nvPr/>
        </p:nvSpPr>
        <p:spPr>
          <a:xfrm>
            <a:off x="820463" y="2346324"/>
            <a:ext cx="2601310" cy="28062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/>
              <a:t>The App</a:t>
            </a: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Java or C++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F755AE-899C-314A-B152-5323ED9A1F2B}"/>
              </a:ext>
            </a:extLst>
          </p:cNvPr>
          <p:cNvGrpSpPr/>
          <p:nvPr/>
        </p:nvGrpSpPr>
        <p:grpSpPr>
          <a:xfrm>
            <a:off x="6802820" y="1093076"/>
            <a:ext cx="4550765" cy="5641537"/>
            <a:chOff x="6802820" y="1093076"/>
            <a:chExt cx="4550765" cy="564153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DF6A16CF-3037-004E-9D35-26E900A15170}"/>
                </a:ext>
              </a:extLst>
            </p:cNvPr>
            <p:cNvSpPr txBox="1">
              <a:spLocks/>
            </p:cNvSpPr>
            <p:nvPr/>
          </p:nvSpPr>
          <p:spPr>
            <a:xfrm>
              <a:off x="6802820" y="1093076"/>
              <a:ext cx="4406462" cy="4249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Web App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400876-91AC-2E43-A000-6D729815B775}"/>
                </a:ext>
              </a:extLst>
            </p:cNvPr>
            <p:cNvSpPr/>
            <p:nvPr/>
          </p:nvSpPr>
          <p:spPr>
            <a:xfrm>
              <a:off x="6854058" y="1636166"/>
              <a:ext cx="3157045" cy="168510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Server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EF3C34C-9D08-1241-A7E4-49CA2FBF03C5}"/>
                </a:ext>
              </a:extLst>
            </p:cNvPr>
            <p:cNvSpPr/>
            <p:nvPr/>
          </p:nvSpPr>
          <p:spPr>
            <a:xfrm>
              <a:off x="7131924" y="2277078"/>
              <a:ext cx="2695247" cy="80245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Web Server</a:t>
              </a:r>
              <a:endParaRPr lang="en-US" dirty="0"/>
            </a:p>
            <a:p>
              <a:pPr algn="ctr"/>
              <a:r>
                <a:rPr lang="en-US" dirty="0"/>
                <a:t>Java, C++, PHP, Node.js, …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3ED868-FB1D-8343-9DD4-11169769AA27}"/>
                </a:ext>
              </a:extLst>
            </p:cNvPr>
            <p:cNvSpPr/>
            <p:nvPr/>
          </p:nvSpPr>
          <p:spPr>
            <a:xfrm>
              <a:off x="7147037" y="4513126"/>
              <a:ext cx="2494893" cy="22214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Desktop, Laptop, Phone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483BB1A-F755-4E4D-A14B-97C18B5FE597}"/>
                </a:ext>
              </a:extLst>
            </p:cNvPr>
            <p:cNvSpPr/>
            <p:nvPr/>
          </p:nvSpPr>
          <p:spPr>
            <a:xfrm>
              <a:off x="7444935" y="5170816"/>
              <a:ext cx="1975289" cy="142940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Web Browser</a:t>
              </a:r>
              <a:endParaRPr lang="en-US" dirty="0"/>
            </a:p>
            <a:p>
              <a:pPr marL="342900" indent="-342900">
                <a:buFont typeface="+mj-lt"/>
                <a:buAutoNum type="arabicPeriod"/>
              </a:pPr>
              <a:r>
                <a:rPr lang="en-US" dirty="0"/>
                <a:t>HTML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/>
                <a:t>CSS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dirty="0"/>
                <a:t>JavaScript</a:t>
              </a:r>
            </a:p>
          </p:txBody>
        </p:sp>
        <p:sp>
          <p:nvSpPr>
            <p:cNvPr id="11" name="Up-Down Arrow 10">
              <a:extLst>
                <a:ext uri="{FF2B5EF4-FFF2-40B4-BE49-F238E27FC236}">
                  <a16:creationId xmlns:a16="http://schemas.microsoft.com/office/drawing/2014/main" id="{57971716-3211-1447-9B7C-C46E6836DB92}"/>
                </a:ext>
              </a:extLst>
            </p:cNvPr>
            <p:cNvSpPr/>
            <p:nvPr/>
          </p:nvSpPr>
          <p:spPr>
            <a:xfrm>
              <a:off x="8297372" y="3321268"/>
              <a:ext cx="346841" cy="1191857"/>
            </a:xfrm>
            <a:prstGeom prst="up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EEA9F0-08F1-5648-8165-20C928E95614}"/>
                </a:ext>
              </a:extLst>
            </p:cNvPr>
            <p:cNvSpPr txBox="1"/>
            <p:nvPr/>
          </p:nvSpPr>
          <p:spPr>
            <a:xfrm>
              <a:off x="8605781" y="3455532"/>
              <a:ext cx="27478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HTTP,</a:t>
              </a:r>
              <a:br>
                <a:rPr lang="en-US" dirty="0"/>
              </a:br>
              <a:r>
                <a:rPr lang="en-US" dirty="0"/>
                <a:t>Authentication Credentials,</a:t>
              </a:r>
              <a:br>
                <a:rPr lang="en-US" dirty="0"/>
              </a:br>
              <a:r>
                <a:rPr lang="en-US" dirty="0"/>
                <a:t>XML, JSON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93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76960-B200-2B4D-AFAA-CB2FF5AB9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01" y="106853"/>
            <a:ext cx="5039639" cy="1522031"/>
          </a:xfrm>
        </p:spPr>
        <p:txBody>
          <a:bodyPr>
            <a:normAutofit/>
          </a:bodyPr>
          <a:lstStyle/>
          <a:p>
            <a:r>
              <a:rPr lang="en-US" dirty="0"/>
              <a:t>Beyond Google, Amazon, Wikipedia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A54BE-5F7D-394A-B6DD-75949F6F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1807107"/>
            <a:ext cx="4117036" cy="2540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A6A5D-4A36-CA40-8B4D-19E11056D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009" y="285150"/>
            <a:ext cx="6999890" cy="1165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8FF24F-A249-A043-A4DE-C042FCE24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424" y="2132162"/>
            <a:ext cx="5603151" cy="45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1CA88-C128-5249-8B30-55492997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EDM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499CD-E480-D648-8B6F-094C7340E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880" y="55534"/>
            <a:ext cx="9574432" cy="414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C70BF4-8EEB-7544-B2E9-CBA94508F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1" y="3186948"/>
            <a:ext cx="5590093" cy="3615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FF18C3-C2BF-D64E-9AC2-3D8AE2119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575" y="4414810"/>
            <a:ext cx="5233640" cy="233242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Very useful and performant</a:t>
            </a:r>
            <a:br>
              <a:rPr lang="en-US" sz="2400" dirty="0"/>
            </a:br>
            <a:r>
              <a:rPr lang="en-US" sz="2400" dirty="0"/>
              <a:t>for EDM displays</a:t>
            </a:r>
            <a:br>
              <a:rPr lang="en-US" sz="2400" dirty="0"/>
            </a:br>
            <a:r>
              <a:rPr lang="en-US" sz="2400" dirty="0"/>
              <a:t>and Channel Access IOCs</a:t>
            </a:r>
            <a:br>
              <a:rPr lang="en-US" dirty="0"/>
            </a:br>
            <a:br>
              <a:rPr lang="en-US" sz="1400" dirty="0"/>
            </a:br>
            <a:r>
              <a:rPr lang="en-US" sz="1400" dirty="0"/>
              <a:t>Limitations: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No waveforms (plots, images)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No metadata from non-IOC servers (LabView, Python)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No PV Access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B3945-9C9A-C04A-A375-D7AE867E0DFA}"/>
              </a:ext>
            </a:extLst>
          </p:cNvPr>
          <p:cNvSpPr txBox="1"/>
          <p:nvPr/>
        </p:nvSpPr>
        <p:spPr>
          <a:xfrm>
            <a:off x="429767" y="914400"/>
            <a:ext cx="2440092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Ryan </a:t>
            </a:r>
            <a:r>
              <a:rPr lang="en-US" dirty="0" err="1">
                <a:latin typeface="+mn-lt"/>
              </a:rPr>
              <a:t>Slominski</a:t>
            </a:r>
            <a:r>
              <a:rPr lang="en-US" dirty="0">
                <a:latin typeface="+mn-lt"/>
              </a:rPr>
              <a:t>,</a:t>
            </a:r>
            <a:br>
              <a:rPr lang="en-US" dirty="0">
                <a:latin typeface="+mn-lt"/>
              </a:rPr>
            </a:br>
            <a:r>
              <a:rPr lang="en-US" dirty="0" err="1">
                <a:latin typeface="+mn-lt"/>
              </a:rPr>
              <a:t>JLab</a:t>
            </a:r>
            <a:r>
              <a:rPr lang="en-US" dirty="0">
                <a:latin typeface="+mn-lt"/>
              </a:rPr>
              <a:t>,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2017 EPICS Meeting</a:t>
            </a:r>
          </a:p>
        </p:txBody>
      </p:sp>
    </p:spTree>
    <p:extLst>
      <p:ext uri="{BB962C8B-B14F-4D97-AF65-F5344CB8AC3E}">
        <p14:creationId xmlns:p14="http://schemas.microsoft.com/office/powerpoint/2010/main" val="2129931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31E4DBE-7F21-3B45-9F31-06D7A6CB5D8A}"/>
              </a:ext>
            </a:extLst>
          </p:cNvPr>
          <p:cNvSpPr/>
          <p:nvPr/>
        </p:nvSpPr>
        <p:spPr>
          <a:xfrm>
            <a:off x="8830773" y="1714644"/>
            <a:ext cx="2595297" cy="215779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7AB22CC-F050-6241-BA83-5BFD8002B4BB}"/>
              </a:ext>
            </a:extLst>
          </p:cNvPr>
          <p:cNvSpPr/>
          <p:nvPr/>
        </p:nvSpPr>
        <p:spPr>
          <a:xfrm>
            <a:off x="2429554" y="1817990"/>
            <a:ext cx="2595297" cy="215779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2006B-467D-6048-8A6D-D5D12B090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Web Display Idea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7EF385-6789-BE4E-A9FF-A9A0FC70305A}"/>
              </a:ext>
            </a:extLst>
          </p:cNvPr>
          <p:cNvSpPr/>
          <p:nvPr/>
        </p:nvSpPr>
        <p:spPr>
          <a:xfrm>
            <a:off x="748409" y="4746440"/>
            <a:ext cx="5970451" cy="153078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Ctrl System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2F7EAC-6876-9E4A-9251-3E649257BA63}"/>
              </a:ext>
            </a:extLst>
          </p:cNvPr>
          <p:cNvCxnSpPr>
            <a:cxnSpLocks/>
            <a:stCxn id="7" idx="0"/>
            <a:endCxn id="18" idx="2"/>
          </p:cNvCxnSpPr>
          <p:nvPr/>
        </p:nvCxnSpPr>
        <p:spPr>
          <a:xfrm flipH="1" flipV="1">
            <a:off x="3727203" y="3975781"/>
            <a:ext cx="6432" cy="770659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02DCB54-6E81-5246-9E0D-EA7BA8B75EC8}"/>
              </a:ext>
            </a:extLst>
          </p:cNvPr>
          <p:cNvSpPr/>
          <p:nvPr/>
        </p:nvSpPr>
        <p:spPr>
          <a:xfrm>
            <a:off x="2613511" y="3049525"/>
            <a:ext cx="2227384" cy="49687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PV Web Socket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5B3431-ED18-F84D-8996-E55C2958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307" y="2056276"/>
            <a:ext cx="2234983" cy="144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52F757-58FD-4A48-802F-4BBEFE1BC0D7}"/>
              </a:ext>
            </a:extLst>
          </p:cNvPr>
          <p:cNvCxnSpPr>
            <a:cxnSpLocks/>
          </p:cNvCxnSpPr>
          <p:nvPr/>
        </p:nvCxnSpPr>
        <p:spPr>
          <a:xfrm>
            <a:off x="4852438" y="2288605"/>
            <a:ext cx="397833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3C6F7C-8E79-6646-B74A-E986F51B78F8}"/>
              </a:ext>
            </a:extLst>
          </p:cNvPr>
          <p:cNvSpPr txBox="1"/>
          <p:nvPr/>
        </p:nvSpPr>
        <p:spPr>
          <a:xfrm>
            <a:off x="2613511" y="1373012"/>
            <a:ext cx="25442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Web Server (Tomcat)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3B07B-4CDF-6C4C-8D49-F4CFE2AD7E7C}"/>
              </a:ext>
            </a:extLst>
          </p:cNvPr>
          <p:cNvSpPr txBox="1"/>
          <p:nvPr/>
        </p:nvSpPr>
        <p:spPr>
          <a:xfrm>
            <a:off x="9233228" y="1373012"/>
            <a:ext cx="163217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Web Browser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007A41-7885-EA40-A5F7-578BA5BA53DB}"/>
              </a:ext>
            </a:extLst>
          </p:cNvPr>
          <p:cNvCxnSpPr>
            <a:cxnSpLocks/>
          </p:cNvCxnSpPr>
          <p:nvPr/>
        </p:nvCxnSpPr>
        <p:spPr>
          <a:xfrm>
            <a:off x="4852438" y="3472063"/>
            <a:ext cx="3967089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4A91ADB-BD86-E249-A83E-8C31CA49733B}"/>
              </a:ext>
            </a:extLst>
          </p:cNvPr>
          <p:cNvSpPr txBox="1"/>
          <p:nvPr/>
        </p:nvSpPr>
        <p:spPr>
          <a:xfrm>
            <a:off x="5808148" y="1983371"/>
            <a:ext cx="260199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HTML, CSS, JavaScript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074B0D-2699-A342-B5ED-EB158B4EFE48}"/>
              </a:ext>
            </a:extLst>
          </p:cNvPr>
          <p:cNvSpPr txBox="1"/>
          <p:nvPr/>
        </p:nvSpPr>
        <p:spPr>
          <a:xfrm>
            <a:off x="5717156" y="3188238"/>
            <a:ext cx="231773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Metadata, then value updates</a:t>
            </a:r>
          </a:p>
        </p:txBody>
      </p:sp>
      <p:sp>
        <p:nvSpPr>
          <p:cNvPr id="23" name="Snip Single Corner Rectangle 22">
            <a:extLst>
              <a:ext uri="{FF2B5EF4-FFF2-40B4-BE49-F238E27FC236}">
                <a16:creationId xmlns:a16="http://schemas.microsoft.com/office/drawing/2014/main" id="{8E9709E5-0F49-F744-8D84-24AD6E16BDF2}"/>
              </a:ext>
            </a:extLst>
          </p:cNvPr>
          <p:cNvSpPr/>
          <p:nvPr/>
        </p:nvSpPr>
        <p:spPr>
          <a:xfrm>
            <a:off x="718673" y="1499680"/>
            <a:ext cx="1255690" cy="1711135"/>
          </a:xfrm>
          <a:prstGeom prst="snip1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Some EPICS Display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B87E2B4-E5AA-7746-8C04-713BF759A2A0}"/>
              </a:ext>
            </a:extLst>
          </p:cNvPr>
          <p:cNvSpPr/>
          <p:nvPr/>
        </p:nvSpPr>
        <p:spPr>
          <a:xfrm>
            <a:off x="2625054" y="1993077"/>
            <a:ext cx="2227384" cy="67775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Create HTML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199439-63DB-2347-93B5-CE3BB84E9A20}"/>
              </a:ext>
            </a:extLst>
          </p:cNvPr>
          <p:cNvCxnSpPr>
            <a:cxnSpLocks/>
          </p:cNvCxnSpPr>
          <p:nvPr/>
        </p:nvCxnSpPr>
        <p:spPr>
          <a:xfrm>
            <a:off x="1974363" y="2335498"/>
            <a:ext cx="639148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8E173B-A9B9-FA4D-9D6E-1ECC7B4A1422}"/>
              </a:ext>
            </a:extLst>
          </p:cNvPr>
          <p:cNvSpPr txBox="1"/>
          <p:nvPr/>
        </p:nvSpPr>
        <p:spPr>
          <a:xfrm>
            <a:off x="8125086" y="4818750"/>
            <a:ext cx="3644880" cy="159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At runtime,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network traffic </a:t>
            </a:r>
            <a:r>
              <a:rPr lang="en-US">
                <a:latin typeface="+mn-lt"/>
              </a:rPr>
              <a:t>similar to</a:t>
            </a:r>
            <a:br>
              <a:rPr lang="en-US" dirty="0">
                <a:latin typeface="+mn-lt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pv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: "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SomePV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value: 3.14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321B3A-6093-6140-9A57-6C2A33464B05}"/>
              </a:ext>
            </a:extLst>
          </p:cNvPr>
          <p:cNvCxnSpPr>
            <a:cxnSpLocks/>
          </p:cNvCxnSpPr>
          <p:nvPr/>
        </p:nvCxnSpPr>
        <p:spPr>
          <a:xfrm flipH="1" flipV="1">
            <a:off x="4840896" y="3107475"/>
            <a:ext cx="3978631" cy="2888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4501156-AAB7-0145-9184-F1089AD83942}"/>
              </a:ext>
            </a:extLst>
          </p:cNvPr>
          <p:cNvSpPr txBox="1"/>
          <p:nvPr/>
        </p:nvSpPr>
        <p:spPr>
          <a:xfrm>
            <a:off x="5702473" y="2790529"/>
            <a:ext cx="20056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Subscribe to PVs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621DD22-57CD-164B-888A-1DDC3AC74BA5}"/>
              </a:ext>
            </a:extLst>
          </p:cNvPr>
          <p:cNvSpPr/>
          <p:nvPr/>
        </p:nvSpPr>
        <p:spPr>
          <a:xfrm>
            <a:off x="2607366" y="3573967"/>
            <a:ext cx="750380" cy="32840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ca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1FF317E-3E87-844A-9E5B-90100702DAFA}"/>
              </a:ext>
            </a:extLst>
          </p:cNvPr>
          <p:cNvSpPr/>
          <p:nvPr/>
        </p:nvSpPr>
        <p:spPr>
          <a:xfrm>
            <a:off x="3392005" y="3587934"/>
            <a:ext cx="772743" cy="31443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 err="1">
                <a:solidFill>
                  <a:schemeClr val="tx1"/>
                </a:solidFill>
              </a:rPr>
              <a:t>pva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FE6090C-9B6D-6747-9A7D-4AA2CB058222}"/>
              </a:ext>
            </a:extLst>
          </p:cNvPr>
          <p:cNvSpPr/>
          <p:nvPr/>
        </p:nvSpPr>
        <p:spPr>
          <a:xfrm>
            <a:off x="4199008" y="3592079"/>
            <a:ext cx="641888" cy="31028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sim</a:t>
            </a:r>
          </a:p>
        </p:txBody>
      </p:sp>
    </p:spTree>
    <p:extLst>
      <p:ext uri="{BB962C8B-B14F-4D97-AF65-F5344CB8AC3E}">
        <p14:creationId xmlns:p14="http://schemas.microsoft.com/office/powerpoint/2010/main" val="1369858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C9F4-9ED3-CA40-ACEA-8D7131C79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PV Web Socket   </a:t>
            </a:r>
            <a:r>
              <a:rPr lang="en-US" sz="2800" dirty="0"/>
              <a:t>-   </a:t>
            </a:r>
            <a:r>
              <a:rPr lang="en-US" sz="2800" dirty="0">
                <a:hlinkClick r:id="rId2"/>
              </a:rPr>
              <a:t>https://github.com/kasemir/pvws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EE7A9-9132-5941-921A-1E350BCB3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07688"/>
            <a:ext cx="8074622" cy="5374888"/>
          </a:xfrm>
        </p:spPr>
        <p:txBody>
          <a:bodyPr/>
          <a:lstStyle/>
          <a:p>
            <a:r>
              <a:rPr lang="en-US" sz="2400" dirty="0"/>
              <a:t>Same as CS-Studio (Phoebus) Stack</a:t>
            </a:r>
          </a:p>
          <a:p>
            <a:pPr lvl="1"/>
            <a:r>
              <a:rPr lang="en-US" sz="2000" dirty="0" err="1"/>
              <a:t>VType</a:t>
            </a:r>
            <a:r>
              <a:rPr lang="en-US" sz="2000" dirty="0"/>
              <a:t> PV for </a:t>
            </a:r>
            <a:r>
              <a:rPr lang="en-US" sz="2000" dirty="0" err="1"/>
              <a:t>loc</a:t>
            </a:r>
            <a:r>
              <a:rPr lang="en-US" sz="2000" dirty="0"/>
              <a:t>://, sim://, ca://, </a:t>
            </a:r>
            <a:r>
              <a:rPr lang="en-US" sz="2000" dirty="0" err="1"/>
              <a:t>pva</a:t>
            </a:r>
            <a:r>
              <a:rPr lang="en-US" sz="2000" dirty="0"/>
              <a:t>://, …</a:t>
            </a:r>
          </a:p>
          <a:p>
            <a:pPr lvl="1"/>
            <a:r>
              <a:rPr lang="en-US" sz="2000" dirty="0"/>
              <a:t>PV Pooling</a:t>
            </a:r>
          </a:p>
          <a:p>
            <a:pPr lvl="1"/>
            <a:r>
              <a:rPr lang="en-US" sz="2000" dirty="0" err="1"/>
              <a:t>RXJava</a:t>
            </a:r>
            <a:r>
              <a:rPr lang="en-US" sz="2000" dirty="0"/>
              <a:t> Throttling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Data Packaged as JSON</a:t>
            </a:r>
          </a:p>
          <a:p>
            <a:pPr lvl="1"/>
            <a:r>
              <a:rPr lang="en-US" sz="2000" dirty="0"/>
              <a:t>Sends metadata once</a:t>
            </a:r>
          </a:p>
          <a:p>
            <a:pPr lvl="2"/>
            <a:r>
              <a:rPr lang="en-US" sz="1800" dirty="0"/>
              <a:t>No separate connections to *.EGU, *.PREC, …</a:t>
            </a:r>
          </a:p>
          <a:p>
            <a:pPr lvl="1"/>
            <a:r>
              <a:rPr lang="en-US" sz="2000" dirty="0"/>
              <a:t>Severity and value on change</a:t>
            </a:r>
          </a:p>
          <a:p>
            <a:pPr lvl="1"/>
            <a:r>
              <a:rPr lang="en-US" sz="2000" dirty="0"/>
              <a:t>Arrays packed as Base64-binary</a:t>
            </a:r>
          </a:p>
          <a:p>
            <a:pPr lvl="1"/>
            <a:r>
              <a:rPr lang="en-US" sz="2000" dirty="0"/>
              <a:t>JavaScript in client merges received updates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Defaults to read-only, but </a:t>
            </a:r>
            <a:r>
              <a:rPr lang="en-US" sz="2400" u="sng" dirty="0"/>
              <a:t>can</a:t>
            </a:r>
            <a:r>
              <a:rPr lang="en-US" sz="2400" dirty="0"/>
              <a:t> write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46132-70EF-544E-AF08-0338B1B0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364" y="2156354"/>
            <a:ext cx="4475402" cy="200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E1A14-8C78-A342-A210-BFBD8DF4C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697" y="4524414"/>
            <a:ext cx="4879010" cy="2142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935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4FE7-1F54-4648-A3C7-0296E1CA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23330"/>
          </a:xfrm>
        </p:spPr>
        <p:txBody>
          <a:bodyPr/>
          <a:lstStyle/>
          <a:p>
            <a:r>
              <a:rPr lang="en-US" dirty="0"/>
              <a:t>Display Builder Web Runtime  - 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https://github.com/kasemir/dbwr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DF939-2729-CC47-89E3-E6831321AB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3" b="21087"/>
          <a:stretch/>
        </p:blipFill>
        <p:spPr>
          <a:xfrm>
            <a:off x="0" y="2865783"/>
            <a:ext cx="6616390" cy="3992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BDC1C-7922-EF4E-B455-E82F009374A2}"/>
              </a:ext>
            </a:extLst>
          </p:cNvPr>
          <p:cNvSpPr txBox="1"/>
          <p:nvPr/>
        </p:nvSpPr>
        <p:spPr>
          <a:xfrm>
            <a:off x="7315199" y="5992991"/>
            <a:ext cx="428514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Labels, LEDs, Text Updates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Groups, Embedded displays, Macros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B7BA1-7E7F-A743-91CD-67A3D747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137" y="829895"/>
            <a:ext cx="6871629" cy="49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99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6D9B-4132-EE4F-A4A4-A20E63200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'Static’ Widgets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3CA8D-E8F0-014E-A1E7-C72DACA1416E}"/>
              </a:ext>
            </a:extLst>
          </p:cNvPr>
          <p:cNvSpPr txBox="1"/>
          <p:nvPr/>
        </p:nvSpPr>
        <p:spPr>
          <a:xfrm>
            <a:off x="9414456" y="1674255"/>
            <a:ext cx="218589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Lines,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Circles,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Rectangles, ..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Limited ‘Rule’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Support: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Some colors,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Hide/Show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24379-C558-1B4F-AA7D-7CAB8CFD5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67" y="899236"/>
            <a:ext cx="8834137" cy="584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73930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6F5DE5-FF42-42F2-9962-F83010572F4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384</Words>
  <Application>Microsoft Macintosh PowerPoint</Application>
  <PresentationFormat>Widescreen</PresentationFormat>
  <Paragraphs>197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Century Gothic</vt:lpstr>
      <vt:lpstr>Courier New</vt:lpstr>
      <vt:lpstr>ORNL</vt:lpstr>
      <vt:lpstr>Display Builder Web Runtime</vt:lpstr>
      <vt:lpstr>Web Applications can be amazing</vt:lpstr>
      <vt:lpstr>Internals</vt:lpstr>
      <vt:lpstr>Beyond Google, Amazon, Wikipedia</vt:lpstr>
      <vt:lpstr>Web EDM</vt:lpstr>
      <vt:lpstr>General Web Display Idea</vt:lpstr>
      <vt:lpstr>PV Web Socket   -   https://github.com/kasemir/pvws </vt:lpstr>
      <vt:lpstr>Display Builder Web Runtime  -  https://github.com/kasemir/dbwr </vt:lpstr>
      <vt:lpstr>'Static’ Widgets</vt:lpstr>
      <vt:lpstr>Line and Detector plots</vt:lpstr>
      <vt:lpstr>CS-Studio on Desktop       vs.       Web Runtime</vt:lpstr>
      <vt:lpstr>Status: Ongoing Project, but already very useful</vt:lpstr>
      <vt:lpstr>Summary</vt:lpstr>
      <vt:lpstr>PowerPoint Presentation</vt:lpstr>
      <vt:lpstr>EPICS Operator Interfaces</vt:lpstr>
      <vt:lpstr>Limited Compatibility</vt:lpstr>
      <vt:lpstr>Simple, General Format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2019-09-30T19:46:50Z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