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56" r:id="rId5"/>
    <p:sldId id="270" r:id="rId6"/>
    <p:sldId id="264" r:id="rId7"/>
    <p:sldId id="271" r:id="rId8"/>
    <p:sldId id="257" r:id="rId9"/>
    <p:sldId id="265" r:id="rId10"/>
    <p:sldId id="259" r:id="rId11"/>
    <p:sldId id="258" r:id="rId12"/>
    <p:sldId id="260" r:id="rId13"/>
    <p:sldId id="261" r:id="rId14"/>
    <p:sldId id="263" r:id="rId15"/>
    <p:sldId id="266" r:id="rId16"/>
    <p:sldId id="267" r:id="rId17"/>
    <p:sldId id="268" r:id="rId18"/>
    <p:sldId id="272" r:id="rId19"/>
    <p:sldId id="269" r:id="rId20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5161" autoAdjust="0"/>
  </p:normalViewPr>
  <p:slideViewPr>
    <p:cSldViewPr snapToGrid="0" showGuides="1">
      <p:cViewPr varScale="1">
        <p:scale>
          <a:sx n="127" d="100"/>
          <a:sy n="127" d="100"/>
        </p:scale>
        <p:origin x="216" y="4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10/2/19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10/2/19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31D8B-25E9-D440-A0B7-53853A82E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D0A2A-0355-AA49-9A3F-AB977E14F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F833AF-F2DD-B245-B5D3-AAD481D06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AAAD4-FBA9-4334-AA6C-9B74AC2A8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Just-in-time EDM converter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Kay Kasemir, October 2019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D29AE4-6407-8C40-9A00-D2DE91D84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3625"/>
            <a:ext cx="12192000" cy="55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52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A4605D-3F49-3D4F-986B-F26066CD3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3415"/>
            <a:ext cx="12192000" cy="46511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6BD655D-1CAE-F345-AD93-E2009477FFE8}"/>
              </a:ext>
            </a:extLst>
          </p:cNvPr>
          <p:cNvSpPr txBox="1">
            <a:spLocks/>
          </p:cNvSpPr>
          <p:nvPr/>
        </p:nvSpPr>
        <p:spPr bwMode="auto">
          <a:xfrm>
            <a:off x="1519083" y="274320"/>
            <a:ext cx="10340683" cy="53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dirty="0"/>
              <a:t>Now: EDM                   vs.                Converted</a:t>
            </a:r>
          </a:p>
        </p:txBody>
      </p:sp>
    </p:spTree>
    <p:extLst>
      <p:ext uri="{BB962C8B-B14F-4D97-AF65-F5344CB8AC3E}">
        <p14:creationId xmlns:p14="http://schemas.microsoft.com/office/powerpoint/2010/main" val="1645287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D3322-1F30-3242-9084-92B61FB40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convert EDM files?     1) Interactively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1D1E6-5504-ED42-8C2F-C6A04AB2C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14097"/>
            <a:ext cx="11430000" cy="458741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Open *.</a:t>
            </a:r>
            <a:r>
              <a:rPr lang="en-US" dirty="0" err="1"/>
              <a:t>edl</a:t>
            </a:r>
            <a:r>
              <a:rPr lang="en-US" dirty="0"/>
              <a:t> file in CS-Studio/Phoebus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4A1145-3B98-B24C-BD56-8D102FCCB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492" y="3090041"/>
            <a:ext cx="5550692" cy="36733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885F01-A2D4-C44A-AF2F-9F63CA123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586" y="1821777"/>
            <a:ext cx="4754179" cy="25365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B7967D-76FB-8347-A8EF-F623E46AE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927" y="3265221"/>
            <a:ext cx="3922722" cy="349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9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93442-3BA9-2D4C-B3AF-C43AF23D4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2) Command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1205B-3B10-6643-969F-62CA5D53B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81686"/>
            <a:ext cx="11430000" cy="4519827"/>
          </a:xfrm>
        </p:spPr>
        <p:txBody>
          <a:bodyPr/>
          <a:lstStyle/>
          <a:p>
            <a:r>
              <a:rPr lang="en-US" dirty="0"/>
              <a:t>Convert individual files or complete folders</a:t>
            </a:r>
          </a:p>
          <a:p>
            <a:r>
              <a:rPr lang="en-US" dirty="0"/>
              <a:t>Can use EDM search path</a:t>
            </a:r>
          </a:p>
          <a:p>
            <a:r>
              <a:rPr lang="en-US" dirty="0"/>
              <a:t>Can convert ‘embedded’ or ‘linked’ files,</a:t>
            </a:r>
            <a:br>
              <a:rPr lang="en-US" dirty="0"/>
            </a:br>
            <a:r>
              <a:rPr lang="en-US" dirty="0"/>
              <a:t>configurable recursion depth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Still, SNS has ~8000 files on search path.</a:t>
            </a:r>
            <a:br>
              <a:rPr lang="en-US" dirty="0"/>
            </a:br>
            <a:r>
              <a:rPr lang="en-US" dirty="0"/>
              <a:t>		Blindly convert all?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348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15485-86A9-7D4C-AA52-8D0750088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3) Auto-Converter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C1864-3E67-0641-8531-8FFAE87E2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528" y="992554"/>
            <a:ext cx="11430000" cy="1989797"/>
          </a:xfrm>
        </p:spPr>
        <p:txBody>
          <a:bodyPr/>
          <a:lstStyle/>
          <a:p>
            <a:r>
              <a:rPr lang="en-US" dirty="0"/>
              <a:t>Configure EDM search path (may be http:/…)</a:t>
            </a:r>
            <a:br>
              <a:rPr lang="en-US" dirty="0"/>
            </a:br>
            <a:r>
              <a:rPr lang="en-US" dirty="0"/>
              <a:t>and auto-convert target folder (local)</a:t>
            </a:r>
          </a:p>
          <a:p>
            <a:r>
              <a:rPr lang="en-US" dirty="0"/>
              <a:t>Whenever </a:t>
            </a:r>
            <a:r>
              <a:rPr lang="en-US" dirty="0" err="1"/>
              <a:t>XYZ.bob</a:t>
            </a:r>
            <a:r>
              <a:rPr lang="en-US" dirty="0"/>
              <a:t> is missing, auto-converted from </a:t>
            </a:r>
            <a:r>
              <a:rPr lang="en-US" dirty="0" err="1"/>
              <a:t>XYZ.edl</a:t>
            </a:r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0AE9A50-8D32-F042-AB08-3CAA453556F4}"/>
              </a:ext>
            </a:extLst>
          </p:cNvPr>
          <p:cNvGrpSpPr/>
          <p:nvPr/>
        </p:nvGrpSpPr>
        <p:grpSpPr>
          <a:xfrm>
            <a:off x="560596" y="3585323"/>
            <a:ext cx="2114681" cy="1940210"/>
            <a:chOff x="560596" y="3585323"/>
            <a:chExt cx="2114681" cy="194021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396D91F1-A020-F64F-83EB-1C8E030B60D2}"/>
                </a:ext>
              </a:extLst>
            </p:cNvPr>
            <p:cNvSpPr/>
            <p:nvPr/>
          </p:nvSpPr>
          <p:spPr>
            <a:xfrm>
              <a:off x="1434905" y="4899520"/>
              <a:ext cx="1069145" cy="62601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bg2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9B9A17FB-8589-6A45-9B5E-0AD757E61BF8}"/>
                </a:ext>
              </a:extLst>
            </p:cNvPr>
            <p:cNvSpPr/>
            <p:nvPr/>
          </p:nvSpPr>
          <p:spPr>
            <a:xfrm>
              <a:off x="1348154" y="4787857"/>
              <a:ext cx="1069145" cy="62601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bg2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4DDA5433-4162-9D4F-B389-0D56919A90EF}"/>
                </a:ext>
              </a:extLst>
            </p:cNvPr>
            <p:cNvSpPr/>
            <p:nvPr/>
          </p:nvSpPr>
          <p:spPr>
            <a:xfrm>
              <a:off x="1221545" y="4567611"/>
              <a:ext cx="1069145" cy="62601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bg2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A1CB7488-D447-F44D-8EBA-23AC4C8817A3}"/>
                </a:ext>
              </a:extLst>
            </p:cNvPr>
            <p:cNvSpPr/>
            <p:nvPr/>
          </p:nvSpPr>
          <p:spPr>
            <a:xfrm>
              <a:off x="1094936" y="4428251"/>
              <a:ext cx="1069145" cy="62601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bg2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F0308ED4-B098-AB4A-88F5-F564593BB989}"/>
                </a:ext>
              </a:extLst>
            </p:cNvPr>
            <p:cNvSpPr/>
            <p:nvPr/>
          </p:nvSpPr>
          <p:spPr>
            <a:xfrm>
              <a:off x="958948" y="4229545"/>
              <a:ext cx="1069145" cy="62601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bg2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*.</a:t>
              </a:r>
              <a:r>
                <a:rPr lang="en-US" dirty="0" err="1">
                  <a:solidFill>
                    <a:schemeClr val="tx1"/>
                  </a:solidFill>
                </a:rPr>
                <a:t>edl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339BB1-9D5F-EA47-A4CB-04C44515537A}"/>
                </a:ext>
              </a:extLst>
            </p:cNvPr>
            <p:cNvSpPr txBox="1"/>
            <p:nvPr/>
          </p:nvSpPr>
          <p:spPr>
            <a:xfrm>
              <a:off x="560596" y="3585323"/>
              <a:ext cx="2114681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EDM Search Path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0745D4E-DA4A-CC4E-AFFB-5401FD8EC6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8" t="21575" r="63538" b="15853"/>
          <a:stretch/>
        </p:blipFill>
        <p:spPr>
          <a:xfrm>
            <a:off x="4266132" y="3952968"/>
            <a:ext cx="2009162" cy="166977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8FCDF9B-3BBF-5245-960B-A7CA4D7CB9C9}"/>
              </a:ext>
            </a:extLst>
          </p:cNvPr>
          <p:cNvSpPr txBox="1"/>
          <p:nvPr/>
        </p:nvSpPr>
        <p:spPr>
          <a:xfrm>
            <a:off x="4127611" y="5668136"/>
            <a:ext cx="228620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Display Accessed?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50703C2-290F-514D-8086-0B73F8C0535F}"/>
              </a:ext>
            </a:extLst>
          </p:cNvPr>
          <p:cNvGrpSpPr/>
          <p:nvPr/>
        </p:nvGrpSpPr>
        <p:grpSpPr>
          <a:xfrm>
            <a:off x="2396161" y="3909894"/>
            <a:ext cx="7770028" cy="2856674"/>
            <a:chOff x="2396161" y="3909894"/>
            <a:chExt cx="7770028" cy="2856674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A4846C5-2504-C34A-B305-72ADBD633F38}"/>
                </a:ext>
              </a:extLst>
            </p:cNvPr>
            <p:cNvGrpSpPr/>
            <p:nvPr/>
          </p:nvGrpSpPr>
          <p:grpSpPr>
            <a:xfrm>
              <a:off x="7676405" y="3909894"/>
              <a:ext cx="2489784" cy="1814344"/>
              <a:chOff x="7676405" y="3909894"/>
              <a:chExt cx="2489784" cy="1814344"/>
            </a:xfrm>
          </p:grpSpPr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FA1851E7-8364-C542-B22C-DC639272D356}"/>
                  </a:ext>
                </a:extLst>
              </p:cNvPr>
              <p:cNvSpPr/>
              <p:nvPr/>
            </p:nvSpPr>
            <p:spPr>
              <a:xfrm>
                <a:off x="8726694" y="5098225"/>
                <a:ext cx="1069145" cy="626013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D86E3F1A-5F4D-4D42-A331-FFFB75D6DC4A}"/>
                  </a:ext>
                </a:extLst>
              </p:cNvPr>
              <p:cNvSpPr/>
              <p:nvPr/>
            </p:nvSpPr>
            <p:spPr>
              <a:xfrm>
                <a:off x="8639943" y="4986562"/>
                <a:ext cx="1069145" cy="626013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569EDA99-6F55-AC4E-8A6B-9F646AC07440}"/>
                  </a:ext>
                </a:extLst>
              </p:cNvPr>
              <p:cNvSpPr/>
              <p:nvPr/>
            </p:nvSpPr>
            <p:spPr>
              <a:xfrm>
                <a:off x="8513334" y="4766316"/>
                <a:ext cx="1069145" cy="626013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66ABF429-6AD4-AE4E-AED4-FF4E42247923}"/>
                  </a:ext>
                </a:extLst>
              </p:cNvPr>
              <p:cNvSpPr/>
              <p:nvPr/>
            </p:nvSpPr>
            <p:spPr>
              <a:xfrm>
                <a:off x="8386725" y="4626956"/>
                <a:ext cx="1069145" cy="626013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2E0ABBAE-B44A-6D48-A3F4-146D0FC1D731}"/>
                  </a:ext>
                </a:extLst>
              </p:cNvPr>
              <p:cNvSpPr/>
              <p:nvPr/>
            </p:nvSpPr>
            <p:spPr>
              <a:xfrm>
                <a:off x="8250737" y="4428250"/>
                <a:ext cx="1069145" cy="626013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*.bob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BEA75F0-EB78-584E-89FE-274A48A241B1}"/>
                  </a:ext>
                </a:extLst>
              </p:cNvPr>
              <p:cNvSpPr txBox="1"/>
              <p:nvPr/>
            </p:nvSpPr>
            <p:spPr>
              <a:xfrm>
                <a:off x="7676405" y="3909894"/>
                <a:ext cx="2489784" cy="341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en-US" dirty="0">
                    <a:latin typeface="+mn-lt"/>
                  </a:rPr>
                  <a:t>Auto-converted Files</a:t>
                </a:r>
              </a:p>
            </p:txBody>
          </p:sp>
        </p:grpSp>
        <p:sp>
          <p:nvSpPr>
            <p:cNvPr id="33" name="Curved Up Arrow 32">
              <a:extLst>
                <a:ext uri="{FF2B5EF4-FFF2-40B4-BE49-F238E27FC236}">
                  <a16:creationId xmlns:a16="http://schemas.microsoft.com/office/drawing/2014/main" id="{5113088D-5138-2248-A108-CA97B1FC8EF5}"/>
                </a:ext>
              </a:extLst>
            </p:cNvPr>
            <p:cNvSpPr/>
            <p:nvPr/>
          </p:nvSpPr>
          <p:spPr>
            <a:xfrm>
              <a:off x="2396161" y="5252969"/>
              <a:ext cx="5922570" cy="1513599"/>
            </a:xfrm>
            <a:prstGeom prst="curvedUpArrow">
              <a:avLst>
                <a:gd name="adj1" fmla="val 25000"/>
                <a:gd name="adj2" fmla="val 62179"/>
                <a:gd name="adj3" fmla="val 24071"/>
              </a:avLst>
            </a:prstGeom>
            <a:solidFill>
              <a:schemeClr val="bg1">
                <a:lumMod val="85000"/>
              </a:schemeClr>
            </a:solidFill>
            <a:ln w="38100">
              <a:solidFill>
                <a:schemeClr val="bg2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U-Turn Arrow 33">
            <a:extLst>
              <a:ext uri="{FF2B5EF4-FFF2-40B4-BE49-F238E27FC236}">
                <a16:creationId xmlns:a16="http://schemas.microsoft.com/office/drawing/2014/main" id="{2DB63432-D6C6-6F4B-9FC5-A5934862A894}"/>
              </a:ext>
            </a:extLst>
          </p:cNvPr>
          <p:cNvSpPr/>
          <p:nvPr/>
        </p:nvSpPr>
        <p:spPr>
          <a:xfrm flipH="1">
            <a:off x="5128180" y="3039854"/>
            <a:ext cx="3331579" cy="812537"/>
          </a:xfrm>
          <a:prstGeom prst="uturnArrow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94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BEB7D-05CE-AC4A-BBCE-62F5CD3E8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EDM Converter Highs/Lows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2AEBF-C70D-DE42-AC3C-37A4745DE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503680"/>
            <a:ext cx="4665812" cy="419783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/>
              <a:t>Converts “CALC” PVs into formulas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Combines overlapping related display buttons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Works surprisingly well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35FA1EA-F6AF-AB43-B0F6-ED6980D645CC}"/>
              </a:ext>
            </a:extLst>
          </p:cNvPr>
          <p:cNvSpPr txBox="1">
            <a:spLocks/>
          </p:cNvSpPr>
          <p:nvPr/>
        </p:nvSpPr>
        <p:spPr bwMode="auto">
          <a:xfrm>
            <a:off x="6452615" y="1503679"/>
            <a:ext cx="5631012" cy="419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System Font Regular"/>
              <a:buChar char="-"/>
            </a:pPr>
            <a:r>
              <a:rPr lang="en-US" dirty="0"/>
              <a:t>Can only convert EDM 4</a:t>
            </a:r>
          </a:p>
          <a:p>
            <a:pPr marL="398463" lvl="1" indent="0">
              <a:buClr>
                <a:srgbClr val="FF0000"/>
              </a:buClr>
              <a:buNone/>
            </a:pPr>
            <a:r>
              <a:rPr lang="en-US" dirty="0"/>
              <a:t>“</a:t>
            </a:r>
            <a:r>
              <a:rPr lang="en-US" dirty="0" err="1"/>
              <a:t>edm</a:t>
            </a:r>
            <a:r>
              <a:rPr lang="en-US" dirty="0"/>
              <a:t> –convert ..” older files</a:t>
            </a:r>
          </a:p>
          <a:p>
            <a:pPr>
              <a:buClr>
                <a:srgbClr val="FF0000"/>
              </a:buClr>
              <a:buFont typeface="System Font Regular"/>
              <a:buChar char="-"/>
            </a:pPr>
            <a:r>
              <a:rPr lang="en-US" dirty="0"/>
              <a:t>You’ll always find something</a:t>
            </a:r>
          </a:p>
        </p:txBody>
      </p:sp>
    </p:spTree>
    <p:extLst>
      <p:ext uri="{BB962C8B-B14F-4D97-AF65-F5344CB8AC3E}">
        <p14:creationId xmlns:p14="http://schemas.microsoft.com/office/powerpoint/2010/main" val="1061345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2A3E3-C0F8-2848-B6EB-FD02A8A7B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EDM Converter in Phoebus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9AFFE-5773-F746-8764-36D2C5366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802" y="1366887"/>
            <a:ext cx="10822253" cy="4334626"/>
          </a:xfrm>
        </p:spPr>
        <p:txBody>
          <a:bodyPr/>
          <a:lstStyle/>
          <a:p>
            <a:r>
              <a:rPr lang="en-US" dirty="0"/>
              <a:t>Similar to previous *.</a:t>
            </a:r>
            <a:r>
              <a:rPr lang="en-US" dirty="0" err="1"/>
              <a:t>edl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*.</a:t>
            </a:r>
            <a:r>
              <a:rPr lang="en-US" dirty="0" err="1"/>
              <a:t>opi</a:t>
            </a:r>
            <a:r>
              <a:rPr lang="en-US" dirty="0"/>
              <a:t>, now </a:t>
            </a:r>
            <a:r>
              <a:rPr lang="en-US" dirty="0">
                <a:sym typeface="Wingdings" pitchFamily="2" charset="2"/>
              </a:rPr>
              <a:t> *.bob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Never perfect, but already quite good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Can be used ‘just-in-time’ to convert files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52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AB095-FC6E-124A-97A4-8E3F5CAE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r>
              <a:rPr lang="en-US" dirty="0"/>
              <a:t>Display Tools Evolve …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46581C4-AAD5-4844-9142-34C0722A8D97}"/>
              </a:ext>
            </a:extLst>
          </p:cNvPr>
          <p:cNvSpPr/>
          <p:nvPr/>
        </p:nvSpPr>
        <p:spPr>
          <a:xfrm>
            <a:off x="1663386" y="1736348"/>
            <a:ext cx="1069145" cy="6260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FA0F319-3882-8148-82BF-4C16E13C52DC}"/>
              </a:ext>
            </a:extLst>
          </p:cNvPr>
          <p:cNvSpPr/>
          <p:nvPr/>
        </p:nvSpPr>
        <p:spPr>
          <a:xfrm>
            <a:off x="1576635" y="1624685"/>
            <a:ext cx="1069145" cy="6260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D1C0294-A2E4-034B-AD7A-24212F7711E4}"/>
              </a:ext>
            </a:extLst>
          </p:cNvPr>
          <p:cNvSpPr/>
          <p:nvPr/>
        </p:nvSpPr>
        <p:spPr>
          <a:xfrm>
            <a:off x="1450026" y="1404439"/>
            <a:ext cx="1069145" cy="6260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8169B75-C628-004A-BA09-F3AEAAF1C338}"/>
              </a:ext>
            </a:extLst>
          </p:cNvPr>
          <p:cNvSpPr/>
          <p:nvPr/>
        </p:nvSpPr>
        <p:spPr>
          <a:xfrm>
            <a:off x="1323417" y="1265079"/>
            <a:ext cx="1069145" cy="6260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1DDEF78-A904-B54F-AF4B-A273373AA04A}"/>
              </a:ext>
            </a:extLst>
          </p:cNvPr>
          <p:cNvSpPr/>
          <p:nvPr/>
        </p:nvSpPr>
        <p:spPr>
          <a:xfrm>
            <a:off x="1187429" y="1066373"/>
            <a:ext cx="1069145" cy="6260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*.</a:t>
            </a:r>
            <a:r>
              <a:rPr lang="en-US" dirty="0" err="1">
                <a:solidFill>
                  <a:schemeClr val="tx1"/>
                </a:solidFill>
              </a:rPr>
              <a:t>edl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02BFF4-75C9-2D4D-93C8-235C7E821B3B}"/>
              </a:ext>
            </a:extLst>
          </p:cNvPr>
          <p:cNvSpPr txBox="1"/>
          <p:nvPr/>
        </p:nvSpPr>
        <p:spPr>
          <a:xfrm>
            <a:off x="560596" y="3585323"/>
            <a:ext cx="18473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3220AD-DEFA-754C-AEF5-914DB3EB8DAC}"/>
              </a:ext>
            </a:extLst>
          </p:cNvPr>
          <p:cNvGrpSpPr/>
          <p:nvPr/>
        </p:nvGrpSpPr>
        <p:grpSpPr>
          <a:xfrm>
            <a:off x="8693922" y="1140230"/>
            <a:ext cx="1545102" cy="1295988"/>
            <a:chOff x="8250737" y="4428250"/>
            <a:chExt cx="1545102" cy="1295988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42110193-8127-9B4F-AE37-298CDC3CD3AB}"/>
                </a:ext>
              </a:extLst>
            </p:cNvPr>
            <p:cNvSpPr/>
            <p:nvPr/>
          </p:nvSpPr>
          <p:spPr>
            <a:xfrm>
              <a:off x="8726694" y="5098225"/>
              <a:ext cx="1069145" cy="626013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C6A89004-ADD6-3C4E-858B-894DF8EBA408}"/>
                </a:ext>
              </a:extLst>
            </p:cNvPr>
            <p:cNvSpPr/>
            <p:nvPr/>
          </p:nvSpPr>
          <p:spPr>
            <a:xfrm>
              <a:off x="8639943" y="4986562"/>
              <a:ext cx="1069145" cy="626013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0CD92671-83CF-C840-B93D-3774B5EDA2E1}"/>
                </a:ext>
              </a:extLst>
            </p:cNvPr>
            <p:cNvSpPr/>
            <p:nvPr/>
          </p:nvSpPr>
          <p:spPr>
            <a:xfrm>
              <a:off x="8513334" y="4766316"/>
              <a:ext cx="1069145" cy="626013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5C6E6006-70B5-B54E-A031-53653C393315}"/>
                </a:ext>
              </a:extLst>
            </p:cNvPr>
            <p:cNvSpPr/>
            <p:nvPr/>
          </p:nvSpPr>
          <p:spPr>
            <a:xfrm>
              <a:off x="8386725" y="4626956"/>
              <a:ext cx="1069145" cy="626013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5BC44CC1-2526-7F4E-990D-187C65DBEB13}"/>
                </a:ext>
              </a:extLst>
            </p:cNvPr>
            <p:cNvSpPr/>
            <p:nvPr/>
          </p:nvSpPr>
          <p:spPr>
            <a:xfrm>
              <a:off x="8250737" y="4428250"/>
              <a:ext cx="1069145" cy="626013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*.bob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4FB4E1E-355E-4F4E-B9FF-5BF57FCA9FD5}"/>
              </a:ext>
            </a:extLst>
          </p:cNvPr>
          <p:cNvGrpSpPr/>
          <p:nvPr/>
        </p:nvGrpSpPr>
        <p:grpSpPr>
          <a:xfrm>
            <a:off x="5508662" y="1137152"/>
            <a:ext cx="1545102" cy="1295988"/>
            <a:chOff x="8250737" y="4428250"/>
            <a:chExt cx="1545102" cy="1295988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7469001B-FFA9-EB4E-9E68-34E8849EC07A}"/>
                </a:ext>
              </a:extLst>
            </p:cNvPr>
            <p:cNvSpPr/>
            <p:nvPr/>
          </p:nvSpPr>
          <p:spPr>
            <a:xfrm>
              <a:off x="8726694" y="5098225"/>
              <a:ext cx="1069145" cy="62601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4574AA0-2EEC-0B4C-9115-E1F6D3B64C56}"/>
                </a:ext>
              </a:extLst>
            </p:cNvPr>
            <p:cNvSpPr/>
            <p:nvPr/>
          </p:nvSpPr>
          <p:spPr>
            <a:xfrm>
              <a:off x="8639943" y="4986562"/>
              <a:ext cx="1069145" cy="62601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C223B02A-4866-F647-AE61-925BDB24A331}"/>
                </a:ext>
              </a:extLst>
            </p:cNvPr>
            <p:cNvSpPr/>
            <p:nvPr/>
          </p:nvSpPr>
          <p:spPr>
            <a:xfrm>
              <a:off x="8513334" y="4766316"/>
              <a:ext cx="1069145" cy="62601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7ED651B3-0291-1746-AA68-722B624A89D3}"/>
                </a:ext>
              </a:extLst>
            </p:cNvPr>
            <p:cNvSpPr/>
            <p:nvPr/>
          </p:nvSpPr>
          <p:spPr>
            <a:xfrm>
              <a:off x="8386725" y="4626956"/>
              <a:ext cx="1069145" cy="62601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A60D5FDB-6994-6C47-845E-B1D3E94333C9}"/>
                </a:ext>
              </a:extLst>
            </p:cNvPr>
            <p:cNvSpPr/>
            <p:nvPr/>
          </p:nvSpPr>
          <p:spPr>
            <a:xfrm>
              <a:off x="8250737" y="4428250"/>
              <a:ext cx="1069145" cy="62601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*.</a:t>
              </a:r>
              <a:r>
                <a:rPr lang="en-US" dirty="0" err="1">
                  <a:solidFill>
                    <a:schemeClr val="tx1"/>
                  </a:solidFill>
                </a:rPr>
                <a:t>opi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1E0892E-C2BD-894D-BE40-6FE0DBF46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597" y="2623273"/>
            <a:ext cx="2707389" cy="164657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EDM</a:t>
            </a:r>
          </a:p>
          <a:p>
            <a:r>
              <a:rPr lang="en-US" sz="2000" dirty="0"/>
              <a:t>~2000</a:t>
            </a:r>
          </a:p>
          <a:p>
            <a:r>
              <a:rPr lang="en-US" sz="2000" dirty="0"/>
              <a:t>Linux (X11, Motif)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DE193EE-0A31-5F43-A55F-EEC5E0BF3FA1}"/>
              </a:ext>
            </a:extLst>
          </p:cNvPr>
          <p:cNvSpPr txBox="1">
            <a:spLocks/>
          </p:cNvSpPr>
          <p:nvPr/>
        </p:nvSpPr>
        <p:spPr bwMode="auto">
          <a:xfrm>
            <a:off x="4842142" y="2623273"/>
            <a:ext cx="3060576" cy="16465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dirty="0"/>
              <a:t>CS-Studio ‘BOY’</a:t>
            </a:r>
          </a:p>
          <a:p>
            <a:r>
              <a:rPr lang="en-US" sz="2000" dirty="0"/>
              <a:t>~2006</a:t>
            </a:r>
          </a:p>
          <a:p>
            <a:r>
              <a:rPr lang="en-US" sz="2000" dirty="0"/>
              <a:t>Linux/Win/Mac (SWT)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2AFE8611-32C1-1040-8469-D97CFF0100D6}"/>
              </a:ext>
            </a:extLst>
          </p:cNvPr>
          <p:cNvSpPr txBox="1">
            <a:spLocks/>
          </p:cNvSpPr>
          <p:nvPr/>
        </p:nvSpPr>
        <p:spPr bwMode="auto">
          <a:xfrm>
            <a:off x="8110330" y="2623273"/>
            <a:ext cx="4023361" cy="16465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dirty="0"/>
              <a:t>CS-St. ‘Display Builder’</a:t>
            </a:r>
          </a:p>
          <a:p>
            <a:r>
              <a:rPr lang="en-US" sz="2000" dirty="0"/>
              <a:t>~2018</a:t>
            </a:r>
          </a:p>
          <a:p>
            <a:r>
              <a:rPr lang="en-US" sz="2000" dirty="0"/>
              <a:t>Linux/Win/Mac (JFX)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8A3AAF2-F947-5A43-8683-9A65B5402E13}"/>
              </a:ext>
            </a:extLst>
          </p:cNvPr>
          <p:cNvSpPr txBox="1">
            <a:spLocks/>
          </p:cNvSpPr>
          <p:nvPr/>
        </p:nvSpPr>
        <p:spPr bwMode="auto">
          <a:xfrm>
            <a:off x="560596" y="4480463"/>
            <a:ext cx="2707389" cy="1961901"/>
          </a:xfrm>
          <a:prstGeom prst="rect">
            <a:avLst/>
          </a:prstGeom>
          <a:ln w="9525" cap="flat" cmpd="sng" algn="ctr">
            <a:solidFill>
              <a:schemeClr val="accent5"/>
            </a:solidFill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dirty="0"/>
              <a:t>Web EDM</a:t>
            </a:r>
          </a:p>
          <a:p>
            <a:r>
              <a:rPr lang="en-US" sz="2000" dirty="0"/>
              <a:t>~2017</a:t>
            </a:r>
          </a:p>
          <a:p>
            <a:r>
              <a:rPr lang="en-US" sz="2000" dirty="0"/>
              <a:t>Fast!</a:t>
            </a:r>
          </a:p>
          <a:p>
            <a:r>
              <a:rPr lang="en-US" sz="2000" dirty="0"/>
              <a:t>No plots; only CA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382829B1-2EC0-CD46-B9AD-493EDE8804AE}"/>
              </a:ext>
            </a:extLst>
          </p:cNvPr>
          <p:cNvSpPr txBox="1">
            <a:spLocks/>
          </p:cNvSpPr>
          <p:nvPr/>
        </p:nvSpPr>
        <p:spPr bwMode="auto">
          <a:xfrm>
            <a:off x="4842142" y="4480463"/>
            <a:ext cx="3060576" cy="20396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dirty="0" err="1"/>
              <a:t>WebOPI</a:t>
            </a:r>
            <a:endParaRPr lang="en-US" dirty="0"/>
          </a:p>
          <a:p>
            <a:r>
              <a:rPr lang="en-US" sz="2000" dirty="0"/>
              <a:t>~2007</a:t>
            </a:r>
          </a:p>
          <a:p>
            <a:r>
              <a:rPr lang="en-US" sz="2000" dirty="0"/>
              <a:t>RAP = Same code</a:t>
            </a:r>
          </a:p>
          <a:p>
            <a:r>
              <a:rPr lang="en-US" sz="2000" dirty="0"/>
              <a:t>Slow!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1A9EFCE-EEE5-EE4B-951B-B16594E14CDE}"/>
              </a:ext>
            </a:extLst>
          </p:cNvPr>
          <p:cNvSpPr txBox="1">
            <a:spLocks/>
          </p:cNvSpPr>
          <p:nvPr/>
        </p:nvSpPr>
        <p:spPr bwMode="auto">
          <a:xfrm>
            <a:off x="8110329" y="4480463"/>
            <a:ext cx="4023361" cy="20396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dirty="0"/>
              <a:t>D.B. Web Runtime</a:t>
            </a:r>
          </a:p>
          <a:p>
            <a:r>
              <a:rPr lang="en-US" sz="2000" dirty="0"/>
              <a:t>~2019</a:t>
            </a:r>
          </a:p>
          <a:p>
            <a:r>
              <a:rPr lang="en-US" sz="2000" dirty="0"/>
              <a:t>CA, PVA, Plots, …</a:t>
            </a:r>
          </a:p>
          <a:p>
            <a:r>
              <a:rPr lang="en-US" sz="2000" dirty="0"/>
              <a:t>No Scripts</a:t>
            </a:r>
          </a:p>
        </p:txBody>
      </p:sp>
    </p:spTree>
    <p:extLst>
      <p:ext uri="{BB962C8B-B14F-4D97-AF65-F5344CB8AC3E}">
        <p14:creationId xmlns:p14="http://schemas.microsoft.com/office/powerpoint/2010/main" val="52141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38F25-F5AB-784F-B58A-CBE91DEC7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D977F-CFC2-004D-9515-B79F5C366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371600"/>
            <a:ext cx="11430000" cy="4329913"/>
          </a:xfrm>
        </p:spPr>
        <p:txBody>
          <a:bodyPr/>
          <a:lstStyle/>
          <a:p>
            <a:r>
              <a:rPr lang="en-US" dirty="0"/>
              <a:t>Compiles, runs fine</a:t>
            </a:r>
          </a:p>
          <a:p>
            <a:r>
              <a:rPr lang="en-US" dirty="0" err="1"/>
              <a:t>WebEDM</a:t>
            </a:r>
            <a:r>
              <a:rPr lang="en-US" dirty="0"/>
              <a:t> now allows viewing most displays remotely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 </a:t>
            </a:r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No need to panic right now.</a:t>
            </a:r>
            <a:br>
              <a:rPr lang="en-US" dirty="0">
                <a:solidFill>
                  <a:srgbClr val="00B050"/>
                </a:solidFill>
                <a:sym typeface="Wingdings" pitchFamily="2" charset="2"/>
              </a:rPr>
            </a:br>
            <a:br>
              <a:rPr lang="en-US" dirty="0">
                <a:solidFill>
                  <a:srgbClr val="00B05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     But </a:t>
            </a:r>
            <a:r>
              <a:rPr lang="en-US" dirty="0">
                <a:solidFill>
                  <a:srgbClr val="00B050"/>
                </a:solidFill>
              </a:rPr>
              <a:t>technology moves on.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     </a:t>
            </a:r>
            <a:r>
              <a:rPr lang="en-US" i="1" dirty="0">
                <a:solidFill>
                  <a:srgbClr val="00B050"/>
                </a:solidFill>
                <a:sym typeface="Wingdings" pitchFamily="2" charset="2"/>
              </a:rPr>
              <a:t>Good to have upgrade path </a:t>
            </a:r>
            <a:endParaRPr lang="en-US" i="1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597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AB095-FC6E-124A-97A4-8E3F5CAE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r>
              <a:rPr lang="en-US" dirty="0"/>
              <a:t>Converters…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1DDEF78-A904-B54F-AF4B-A273373AA04A}"/>
              </a:ext>
            </a:extLst>
          </p:cNvPr>
          <p:cNvSpPr/>
          <p:nvPr/>
        </p:nvSpPr>
        <p:spPr>
          <a:xfrm>
            <a:off x="1367415" y="2545313"/>
            <a:ext cx="1069145" cy="6260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*.</a:t>
            </a:r>
            <a:r>
              <a:rPr lang="en-US" dirty="0" err="1">
                <a:solidFill>
                  <a:schemeClr val="tx1"/>
                </a:solidFill>
              </a:rPr>
              <a:t>edl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02BFF4-75C9-2D4D-93C8-235C7E821B3B}"/>
              </a:ext>
            </a:extLst>
          </p:cNvPr>
          <p:cNvSpPr txBox="1"/>
          <p:nvPr/>
        </p:nvSpPr>
        <p:spPr>
          <a:xfrm>
            <a:off x="560596" y="3585323"/>
            <a:ext cx="18473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BC44CC1-2526-7F4E-990D-187C65DBEB13}"/>
              </a:ext>
            </a:extLst>
          </p:cNvPr>
          <p:cNvSpPr/>
          <p:nvPr/>
        </p:nvSpPr>
        <p:spPr>
          <a:xfrm>
            <a:off x="8873908" y="2555562"/>
            <a:ext cx="1069145" cy="62601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*.bob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60D5FDB-6994-6C47-845E-B1D3E94333C9}"/>
              </a:ext>
            </a:extLst>
          </p:cNvPr>
          <p:cNvSpPr/>
          <p:nvPr/>
        </p:nvSpPr>
        <p:spPr>
          <a:xfrm>
            <a:off x="5688648" y="2552484"/>
            <a:ext cx="1069145" cy="62601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*.</a:t>
            </a:r>
            <a:r>
              <a:rPr lang="en-US" dirty="0" err="1">
                <a:solidFill>
                  <a:schemeClr val="tx1"/>
                </a:solidFill>
              </a:rPr>
              <a:t>opi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CF259FA0-81C4-BF40-A399-4B3D483DFBBF}"/>
              </a:ext>
            </a:extLst>
          </p:cNvPr>
          <p:cNvCxnSpPr>
            <a:cxnSpLocks/>
            <a:stCxn id="9" idx="3"/>
            <a:endCxn id="25" idx="1"/>
          </p:cNvCxnSpPr>
          <p:nvPr/>
        </p:nvCxnSpPr>
        <p:spPr>
          <a:xfrm>
            <a:off x="2436560" y="2858320"/>
            <a:ext cx="3252088" cy="7171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DCB7A94-87F2-BA47-99EE-9428CFC756F6}"/>
              </a:ext>
            </a:extLst>
          </p:cNvPr>
          <p:cNvSpPr txBox="1"/>
          <p:nvPr/>
        </p:nvSpPr>
        <p:spPr>
          <a:xfrm>
            <a:off x="2153895" y="2095702"/>
            <a:ext cx="394210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Original CS-Studio EDM Converter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95F462-A2D2-6040-845E-DA6C722F9E7F}"/>
              </a:ext>
            </a:extLst>
          </p:cNvPr>
          <p:cNvSpPr txBox="1"/>
          <p:nvPr/>
        </p:nvSpPr>
        <p:spPr>
          <a:xfrm>
            <a:off x="6551496" y="2095702"/>
            <a:ext cx="305564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Display Builder reads *.</a:t>
            </a:r>
            <a:r>
              <a:rPr lang="en-US" dirty="0" err="1">
                <a:latin typeface="+mn-lt"/>
              </a:rPr>
              <a:t>opi</a:t>
            </a:r>
            <a:endParaRPr lang="en-US" dirty="0">
              <a:latin typeface="+mn-lt"/>
            </a:endParaRPr>
          </a:p>
        </p:txBody>
      </p: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5B1030A8-F4AA-F845-B375-74E6C33F4BE8}"/>
              </a:ext>
            </a:extLst>
          </p:cNvPr>
          <p:cNvCxnSpPr>
            <a:cxnSpLocks/>
            <a:stCxn id="25" idx="3"/>
            <a:endCxn id="18" idx="1"/>
          </p:cNvCxnSpPr>
          <p:nvPr/>
        </p:nvCxnSpPr>
        <p:spPr>
          <a:xfrm>
            <a:off x="6757793" y="2865491"/>
            <a:ext cx="2116115" cy="3078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4781F073-A8A7-7B4C-A827-0502F8822B11}"/>
              </a:ext>
            </a:extLst>
          </p:cNvPr>
          <p:cNvCxnSpPr>
            <a:cxnSpLocks/>
            <a:stCxn id="9" idx="2"/>
            <a:endCxn id="18" idx="2"/>
          </p:cNvCxnSpPr>
          <p:nvPr/>
        </p:nvCxnSpPr>
        <p:spPr>
          <a:xfrm rot="16200000" flipH="1">
            <a:off x="5650110" y="-576797"/>
            <a:ext cx="10249" cy="7506493"/>
          </a:xfrm>
          <a:prstGeom prst="curvedConnector3">
            <a:avLst>
              <a:gd name="adj1" fmla="val 12803932"/>
            </a:avLst>
          </a:prstGeom>
          <a:ln w="57150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E022BB6-EFD9-FA49-ABFD-E32E9551203D}"/>
              </a:ext>
            </a:extLst>
          </p:cNvPr>
          <p:cNvSpPr txBox="1"/>
          <p:nvPr/>
        </p:nvSpPr>
        <p:spPr>
          <a:xfrm>
            <a:off x="3391384" y="4575533"/>
            <a:ext cx="459452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Direct EDM-to-Display Builder Converter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15F80A-F292-FD49-86E9-9D977C491A85}"/>
              </a:ext>
            </a:extLst>
          </p:cNvPr>
          <p:cNvSpPr txBox="1"/>
          <p:nvPr/>
        </p:nvSpPr>
        <p:spPr>
          <a:xfrm>
            <a:off x="2380594" y="5767754"/>
            <a:ext cx="702788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For the record, there’s also an MEDM *.</a:t>
            </a:r>
            <a:r>
              <a:rPr lang="en-US" dirty="0" err="1">
                <a:latin typeface="+mn-lt"/>
              </a:rPr>
              <a:t>adl</a:t>
            </a:r>
            <a:r>
              <a:rPr lang="en-US" dirty="0">
                <a:latin typeface="+mn-lt"/>
              </a:rPr>
              <a:t> to *.bob converter</a:t>
            </a:r>
          </a:p>
        </p:txBody>
      </p:sp>
    </p:spTree>
    <p:extLst>
      <p:ext uri="{BB962C8B-B14F-4D97-AF65-F5344CB8AC3E}">
        <p14:creationId xmlns:p14="http://schemas.microsoft.com/office/powerpoint/2010/main" val="1067003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53DDB-1FDE-7A45-B51B-8EAB04637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CS-Studio EDM converter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B71D3-CC8F-D442-BFA8-AFA2B83B5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72817"/>
            <a:ext cx="11430000" cy="4528696"/>
          </a:xfrm>
        </p:spPr>
        <p:txBody>
          <a:bodyPr/>
          <a:lstStyle/>
          <a:p>
            <a:r>
              <a:rPr lang="en-US" dirty="0"/>
              <a:t>Started by SNS, </a:t>
            </a:r>
            <a:r>
              <a:rPr lang="en-US" dirty="0" err="1"/>
              <a:t>Cosylab</a:t>
            </a:r>
            <a:r>
              <a:rPr lang="en-US" dirty="0"/>
              <a:t> contract</a:t>
            </a:r>
          </a:p>
          <a:p>
            <a:r>
              <a:rPr lang="en-US" dirty="0"/>
              <a:t>Finessed by DLS when replacing EDM with CS-Studio</a:t>
            </a:r>
          </a:p>
          <a:p>
            <a:r>
              <a:rPr lang="en-US" dirty="0"/>
              <a:t>Creates BOY *.</a:t>
            </a:r>
            <a:r>
              <a:rPr lang="en-US" dirty="0" err="1"/>
              <a:t>opi</a:t>
            </a:r>
            <a:r>
              <a:rPr lang="en-US" dirty="0"/>
              <a:t> files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91C7D2-F0BE-5242-BE3B-4DC3068AF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870" y="2932925"/>
            <a:ext cx="7272130" cy="36388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25F00E-015B-2149-9F6F-5F16E29A54D4}"/>
              </a:ext>
            </a:extLst>
          </p:cNvPr>
          <p:cNvSpPr txBox="1"/>
          <p:nvPr/>
        </p:nvSpPr>
        <p:spPr>
          <a:xfrm>
            <a:off x="8713163" y="6571768"/>
            <a:ext cx="3478837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+mn-lt"/>
              </a:rPr>
              <a:t>Will Rogers, Spring 2015 EPICS Meeting</a:t>
            </a:r>
          </a:p>
        </p:txBody>
      </p:sp>
    </p:spTree>
    <p:extLst>
      <p:ext uri="{BB962C8B-B14F-4D97-AF65-F5344CB8AC3E}">
        <p14:creationId xmlns:p14="http://schemas.microsoft.com/office/powerpoint/2010/main" val="601639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ECCA1-BB43-D144-86FF-756580D9E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Meanwhile, CS-Studio moves 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9048C-2230-9247-9B9C-51E66F19D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345324"/>
            <a:ext cx="11430000" cy="485577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Eclipse 			</a:t>
            </a:r>
            <a:r>
              <a:rPr lang="en-US" sz="2000" dirty="0">
                <a:sym typeface="Wingdings" pitchFamily="2" charset="2"/>
              </a:rPr>
              <a:t> 	Phoebus</a:t>
            </a:r>
          </a:p>
          <a:p>
            <a:pPr marL="0" indent="0">
              <a:buNone/>
            </a:pPr>
            <a:r>
              <a:rPr lang="en-US" sz="2000" dirty="0">
                <a:sym typeface="Wingdings" pitchFamily="2" charset="2"/>
              </a:rPr>
              <a:t>SWT 			 	JavaFX</a:t>
            </a:r>
          </a:p>
          <a:p>
            <a:pPr marL="0" indent="0">
              <a:buNone/>
            </a:pPr>
            <a:r>
              <a:rPr lang="en-US" sz="2000" dirty="0">
                <a:sym typeface="Wingdings" pitchFamily="2" charset="2"/>
              </a:rPr>
              <a:t>BOY *.</a:t>
            </a:r>
            <a:r>
              <a:rPr lang="en-US" sz="2000" dirty="0" err="1">
                <a:sym typeface="Wingdings" pitchFamily="2" charset="2"/>
              </a:rPr>
              <a:t>opi</a:t>
            </a:r>
            <a:r>
              <a:rPr lang="en-US" sz="2000" dirty="0">
                <a:sym typeface="Wingdings" pitchFamily="2" charset="2"/>
              </a:rPr>
              <a:t> 		 	Display Builder *.bob</a:t>
            </a:r>
          </a:p>
          <a:p>
            <a:pPr marL="0" indent="0">
              <a:buNone/>
            </a:pPr>
            <a:r>
              <a:rPr lang="en-US" sz="2000" dirty="0">
                <a:sym typeface="Wingdings" pitchFamily="2" charset="2"/>
              </a:rPr>
              <a:t>RAP OPI (slow)			Display Builder Web Runtime (very decent)</a:t>
            </a:r>
          </a:p>
          <a:p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/>
              <a:t>Porting EDM converter to CS-Studio/Phoebus</a:t>
            </a:r>
          </a:p>
          <a:p>
            <a:r>
              <a:rPr lang="en-US" dirty="0"/>
              <a:t>Same EDM parser</a:t>
            </a:r>
          </a:p>
          <a:p>
            <a:r>
              <a:rPr lang="en-US" dirty="0"/>
              <a:t>Now creates *.bob files</a:t>
            </a:r>
          </a:p>
        </p:txBody>
      </p:sp>
    </p:spTree>
    <p:extLst>
      <p:ext uri="{BB962C8B-B14F-4D97-AF65-F5344CB8AC3E}">
        <p14:creationId xmlns:p14="http://schemas.microsoft.com/office/powerpoint/2010/main" val="2760698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F9ABEC0-A59F-AF49-BD59-48097F04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083" y="274320"/>
            <a:ext cx="10340683" cy="539496"/>
          </a:xfrm>
        </p:spPr>
        <p:txBody>
          <a:bodyPr/>
          <a:lstStyle/>
          <a:p>
            <a:r>
              <a:rPr lang="en-US" dirty="0"/>
              <a:t>Converted                  vs.            EDM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CF11AC-6509-8740-A840-E41B34DB8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3117"/>
            <a:ext cx="12192000" cy="421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16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52BD9F-087A-8C47-BC23-6DD7091C6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241"/>
            <a:ext cx="12192000" cy="26109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A78625-A566-DB44-B614-9A7CD4DE7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26" y="2872102"/>
            <a:ext cx="11901948" cy="398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23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E057F7-281D-B940-A404-4CCD72F5F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4497"/>
            <a:ext cx="12192000" cy="573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77559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6F5DE5-FF42-42F2-9962-F83010572F4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332</Words>
  <Application>Microsoft Macintosh PowerPoint</Application>
  <PresentationFormat>Widescreen</PresentationFormat>
  <Paragraphs>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Century Gothic</vt:lpstr>
      <vt:lpstr>System Font Regular</vt:lpstr>
      <vt:lpstr>Wingdings</vt:lpstr>
      <vt:lpstr>ORNL</vt:lpstr>
      <vt:lpstr>Just-in-time EDM converter</vt:lpstr>
      <vt:lpstr>Display Tools Evolve …</vt:lpstr>
      <vt:lpstr>EDM</vt:lpstr>
      <vt:lpstr>Converters…</vt:lpstr>
      <vt:lpstr>CS-Studio EDM converter</vt:lpstr>
      <vt:lpstr>Meanwhile, CS-Studio moves on</vt:lpstr>
      <vt:lpstr>Converted                  vs.            EDM</vt:lpstr>
      <vt:lpstr>PowerPoint Presentation</vt:lpstr>
      <vt:lpstr>PowerPoint Presentation</vt:lpstr>
      <vt:lpstr>PowerPoint Presentation</vt:lpstr>
      <vt:lpstr>PowerPoint Presentation</vt:lpstr>
      <vt:lpstr>How to convert EDM files?     1) Interactively</vt:lpstr>
      <vt:lpstr>2) Command line</vt:lpstr>
      <vt:lpstr>3) Auto-Converter</vt:lpstr>
      <vt:lpstr>EDM Converter Highs/Lows</vt:lpstr>
      <vt:lpstr>EDM Converter in Phoebus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2019-10-02T17:10:41Z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