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326" r:id="rId3"/>
    <p:sldId id="626" r:id="rId4"/>
    <p:sldId id="615" r:id="rId5"/>
    <p:sldId id="629" r:id="rId6"/>
    <p:sldId id="612" r:id="rId7"/>
    <p:sldId id="613" r:id="rId8"/>
    <p:sldId id="627" r:id="rId9"/>
    <p:sldId id="614" r:id="rId10"/>
    <p:sldId id="623" r:id="rId11"/>
    <p:sldId id="617" r:id="rId12"/>
    <p:sldId id="628" r:id="rId13"/>
    <p:sldId id="616" r:id="rId14"/>
    <p:sldId id="624" r:id="rId15"/>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103" d="100"/>
          <a:sy n="103" d="100"/>
        </p:scale>
        <p:origin x="630"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10</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35650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11</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163798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620320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023845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84685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547305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98985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420511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7</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177131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8</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377375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9</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954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10/3/2019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000" b="1" dirty="0" err="1">
                <a:solidFill>
                  <a:srgbClr val="FFFF00"/>
                </a:solidFill>
              </a:rPr>
              <a:t>areaDetector</a:t>
            </a:r>
            <a:r>
              <a:rPr lang="en-US" altLang="en-US" sz="4000" b="1" dirty="0">
                <a:solidFill>
                  <a:srgbClr val="FFFF00"/>
                </a:solidFill>
              </a:rPr>
              <a:t> Data Compression </a:t>
            </a:r>
            <a:r>
              <a:rPr lang="en-US" altLang="en-US" sz="4000" b="1" dirty="0" smtClean="0">
                <a:solidFill>
                  <a:srgbClr val="FFFF00"/>
                </a:solidFill>
              </a:rPr>
              <a:t>I </a:t>
            </a:r>
            <a:endParaRPr lang="en-US" altLang="en-US" sz="4000" b="1" dirty="0">
              <a:solidFill>
                <a:srgbClr val="FFFF00"/>
              </a:solidFill>
            </a:endParaRPr>
          </a:p>
        </p:txBody>
      </p:sp>
      <p:sp>
        <p:nvSpPr>
          <p:cNvPr id="2052" name="Text Box 4"/>
          <p:cNvSpPr txBox="1">
            <a:spLocks noChangeArrowheads="1"/>
          </p:cNvSpPr>
          <p:nvPr/>
        </p:nvSpPr>
        <p:spPr bwMode="auto">
          <a:xfrm>
            <a:off x="1473200" y="1429743"/>
            <a:ext cx="6197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r>
              <a:rPr lang="en-US" altLang="en-US" dirty="0" smtClean="0">
                <a:solidFill>
                  <a:schemeClr val="bg1"/>
                </a:solidFill>
              </a:rPr>
              <a:t>(CARS/Univ. of Chicago)</a:t>
            </a:r>
            <a:endParaRPr lang="en-US" altLang="en-US" dirty="0">
              <a:solidFill>
                <a:schemeClr val="bg1"/>
              </a:solidFill>
            </a:endParaRPr>
          </a:p>
          <a:p>
            <a:pPr algn="ctr" eaLnBrk="1" hangingPunct="1">
              <a:spcBef>
                <a:spcPct val="50000"/>
              </a:spcBef>
              <a:buFontTx/>
              <a:buNone/>
            </a:pPr>
            <a:r>
              <a:rPr lang="en-US" altLang="en-US" dirty="0" smtClean="0">
                <a:solidFill>
                  <a:schemeClr val="bg1"/>
                </a:solidFill>
              </a:rPr>
              <a:t>Bruno Martins (FRIB/MSU)</a:t>
            </a:r>
          </a:p>
          <a:p>
            <a:pPr algn="ctr" eaLnBrk="1" hangingPunct="1">
              <a:spcBef>
                <a:spcPct val="50000"/>
              </a:spcBef>
              <a:buFontTx/>
              <a:buNone/>
            </a:pPr>
            <a:r>
              <a:rPr lang="en-US" altLang="en-US" dirty="0" smtClean="0">
                <a:solidFill>
                  <a:schemeClr val="bg1"/>
                </a:solidFill>
              </a:rPr>
              <a:t>Marty </a:t>
            </a:r>
            <a:r>
              <a:rPr lang="en-US" altLang="en-US" dirty="0" err="1" smtClean="0">
                <a:solidFill>
                  <a:schemeClr val="bg1"/>
                </a:solidFill>
              </a:rPr>
              <a:t>Kraimer</a:t>
            </a:r>
            <a:r>
              <a:rPr lang="en-US" altLang="en-US" dirty="0" smtClean="0">
                <a:solidFill>
                  <a:schemeClr val="bg1"/>
                </a:solidFill>
              </a:rPr>
              <a:t> (APS/ANL)</a:t>
            </a:r>
            <a:endParaRPr lang="en-US" altLang="en-US" dirty="0">
              <a:solidFill>
                <a:schemeClr val="bg1"/>
              </a:solidFill>
            </a:endParaRP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3900" y="228600"/>
            <a:ext cx="7620000" cy="543046"/>
          </a:xfrm>
        </p:spPr>
        <p:txBody>
          <a:bodyPr/>
          <a:lstStyle/>
          <a:p>
            <a:r>
              <a:rPr lang="en-US" altLang="en-US" b="1" dirty="0" err="1" smtClean="0">
                <a:solidFill>
                  <a:srgbClr val="0066FF"/>
                </a:solidFill>
              </a:rPr>
              <a:t>ImageJ</a:t>
            </a:r>
            <a:r>
              <a:rPr lang="en-US" altLang="en-US" b="1" dirty="0" smtClean="0">
                <a:solidFill>
                  <a:srgbClr val="0066FF"/>
                </a:solidFill>
              </a:rPr>
              <a:t> </a:t>
            </a:r>
            <a:r>
              <a:rPr lang="en-US" altLang="en-US" b="1" dirty="0" err="1" smtClean="0">
                <a:solidFill>
                  <a:srgbClr val="0066FF"/>
                </a:solidFill>
              </a:rPr>
              <a:t>pvAccess</a:t>
            </a:r>
            <a:r>
              <a:rPr lang="en-US" altLang="en-US" b="1" dirty="0" smtClean="0">
                <a:solidFill>
                  <a:srgbClr val="0066FF"/>
                </a:solidFill>
              </a:rPr>
              <a:t> Viewer</a:t>
            </a:r>
          </a:p>
        </p:txBody>
      </p:sp>
      <p:sp>
        <p:nvSpPr>
          <p:cNvPr id="5" name="Rectangle 3"/>
          <p:cNvSpPr txBox="1">
            <a:spLocks noChangeArrowheads="1"/>
          </p:cNvSpPr>
          <p:nvPr/>
        </p:nvSpPr>
        <p:spPr bwMode="auto">
          <a:xfrm>
            <a:off x="304800" y="990600"/>
            <a:ext cx="8153400" cy="1505705"/>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822531"/>
            <a:ext cx="8153400" cy="1612085"/>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Now supports displaying compressed </a:t>
            </a:r>
            <a:r>
              <a:rPr lang="en-US" dirty="0" err="1" smtClean="0"/>
              <a:t>NTNDArrays</a:t>
            </a:r>
            <a:endParaRPr lang="en-US" dirty="0" smtClean="0"/>
          </a:p>
          <a:p>
            <a:pPr marL="342900" indent="-342900">
              <a:buFont typeface="Arial" panose="020B0604020202020204" pitchFamily="34" charset="0"/>
              <a:buChar char="•"/>
            </a:pPr>
            <a:r>
              <a:rPr lang="en-US" dirty="0" smtClean="0"/>
              <a:t>Supports all compressions (JPEG, </a:t>
            </a:r>
            <a:r>
              <a:rPr lang="en-US" dirty="0" err="1" smtClean="0"/>
              <a:t>Blosc</a:t>
            </a:r>
            <a:r>
              <a:rPr lang="en-US" dirty="0" smtClean="0"/>
              <a:t>, LZ4, BSLZ4)</a:t>
            </a:r>
          </a:p>
          <a:p>
            <a:pPr marL="342900" indent="-342900">
              <a:buFont typeface="Arial" panose="020B0604020202020204" pitchFamily="34" charset="0"/>
              <a:buChar char="•"/>
            </a:pPr>
            <a:r>
              <a:rPr lang="en-US" dirty="0" smtClean="0"/>
              <a:t>Can greatly reduce network bandwidth when the IOC and viewer are running on different machines</a:t>
            </a:r>
          </a:p>
        </p:txBody>
      </p:sp>
      <p:grpSp>
        <p:nvGrpSpPr>
          <p:cNvPr id="14" name="Group 13"/>
          <p:cNvGrpSpPr/>
          <p:nvPr/>
        </p:nvGrpSpPr>
        <p:grpSpPr>
          <a:xfrm>
            <a:off x="1699086" y="3429000"/>
            <a:ext cx="6435264" cy="3352801"/>
            <a:chOff x="1866900" y="2743200"/>
            <a:chExt cx="5334000" cy="4063047"/>
          </a:xfrm>
        </p:grpSpPr>
        <p:pic>
          <p:nvPicPr>
            <p:cNvPr id="2" name="Picture 1"/>
            <p:cNvPicPr>
              <a:picLocks noChangeAspect="1"/>
            </p:cNvPicPr>
            <p:nvPr/>
          </p:nvPicPr>
          <p:blipFill>
            <a:blip r:embed="rId3"/>
            <a:stretch>
              <a:fillRect/>
            </a:stretch>
          </p:blipFill>
          <p:spPr>
            <a:xfrm>
              <a:off x="1866900" y="2743200"/>
              <a:ext cx="5334000" cy="4063047"/>
            </a:xfrm>
            <a:prstGeom prst="rect">
              <a:avLst/>
            </a:prstGeom>
          </p:spPr>
        </p:pic>
        <p:sp>
          <p:nvSpPr>
            <p:cNvPr id="3" name="TextBox 2"/>
            <p:cNvSpPr txBox="1"/>
            <p:nvPr/>
          </p:nvSpPr>
          <p:spPr>
            <a:xfrm>
              <a:off x="2781300" y="3869323"/>
              <a:ext cx="1752600" cy="338554"/>
            </a:xfrm>
            <a:prstGeom prst="rect">
              <a:avLst/>
            </a:prstGeom>
            <a:noFill/>
          </p:spPr>
          <p:txBody>
            <a:bodyPr wrap="square" rtlCol="0">
              <a:spAutoFit/>
            </a:bodyPr>
            <a:lstStyle/>
            <a:p>
              <a:r>
                <a:rPr lang="en-US" sz="1600" dirty="0" err="1" smtClean="0"/>
                <a:t>Blosc</a:t>
              </a:r>
              <a:r>
                <a:rPr lang="en-US" sz="1600" dirty="0" smtClean="0"/>
                <a:t> compression</a:t>
              </a:r>
              <a:endParaRPr lang="en-US" sz="1600" dirty="0"/>
            </a:p>
          </p:txBody>
        </p:sp>
        <p:sp>
          <p:nvSpPr>
            <p:cNvPr id="7" name="TextBox 6"/>
            <p:cNvSpPr txBox="1"/>
            <p:nvPr/>
          </p:nvSpPr>
          <p:spPr>
            <a:xfrm>
              <a:off x="4381500" y="3479884"/>
              <a:ext cx="1752600" cy="338554"/>
            </a:xfrm>
            <a:prstGeom prst="rect">
              <a:avLst/>
            </a:prstGeom>
            <a:noFill/>
          </p:spPr>
          <p:txBody>
            <a:bodyPr wrap="square" rtlCol="0">
              <a:spAutoFit/>
            </a:bodyPr>
            <a:lstStyle/>
            <a:p>
              <a:r>
                <a:rPr lang="en-US" sz="1600" dirty="0" smtClean="0"/>
                <a:t>No compression</a:t>
              </a:r>
              <a:endParaRPr lang="en-US" sz="1600" dirty="0"/>
            </a:p>
          </p:txBody>
        </p:sp>
        <p:cxnSp>
          <p:nvCxnSpPr>
            <p:cNvPr id="8" name="Straight Arrow Connector 7"/>
            <p:cNvCxnSpPr>
              <a:stCxn id="3" idx="2"/>
            </p:cNvCxnSpPr>
            <p:nvPr/>
          </p:nvCxnSpPr>
          <p:spPr bwMode="auto">
            <a:xfrm>
              <a:off x="3657600" y="4207877"/>
              <a:ext cx="51881" cy="16002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Straight Arrow Connector 9"/>
            <p:cNvCxnSpPr>
              <a:stCxn id="3" idx="2"/>
            </p:cNvCxnSpPr>
            <p:nvPr/>
          </p:nvCxnSpPr>
          <p:spPr bwMode="auto">
            <a:xfrm>
              <a:off x="3657600" y="4207877"/>
              <a:ext cx="3086100" cy="161479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15" name="Picture 14"/>
          <p:cNvPicPr>
            <a:picLocks noChangeAspect="1"/>
          </p:cNvPicPr>
          <p:nvPr/>
        </p:nvPicPr>
        <p:blipFill>
          <a:blip r:embed="rId4"/>
          <a:stretch>
            <a:fillRect/>
          </a:stretch>
        </p:blipFill>
        <p:spPr>
          <a:xfrm>
            <a:off x="1600200" y="2371609"/>
            <a:ext cx="6633036" cy="938332"/>
          </a:xfrm>
          <a:prstGeom prst="rect">
            <a:avLst/>
          </a:prstGeom>
        </p:spPr>
      </p:pic>
      <p:sp>
        <p:nvSpPr>
          <p:cNvPr id="12" name="TextBox 11"/>
          <p:cNvSpPr txBox="1"/>
          <p:nvPr/>
        </p:nvSpPr>
        <p:spPr>
          <a:xfrm>
            <a:off x="8233236" y="3856700"/>
            <a:ext cx="832258" cy="338554"/>
          </a:xfrm>
          <a:prstGeom prst="rect">
            <a:avLst/>
          </a:prstGeom>
          <a:noFill/>
        </p:spPr>
        <p:txBody>
          <a:bodyPr wrap="square" rtlCol="0">
            <a:spAutoFit/>
          </a:bodyPr>
          <a:lstStyle/>
          <a:p>
            <a:r>
              <a:rPr lang="en-US" sz="1600" dirty="0" smtClean="0"/>
              <a:t>1 </a:t>
            </a:r>
            <a:r>
              <a:rPr lang="en-US" sz="1600" dirty="0" err="1" smtClean="0"/>
              <a:t>Gbps</a:t>
            </a:r>
            <a:endParaRPr lang="en-US" sz="1600" dirty="0"/>
          </a:p>
        </p:txBody>
      </p:sp>
      <p:cxnSp>
        <p:nvCxnSpPr>
          <p:cNvPr id="9" name="Straight Arrow Connector 8"/>
          <p:cNvCxnSpPr>
            <a:stCxn id="12" idx="1"/>
          </p:cNvCxnSpPr>
          <p:nvPr/>
        </p:nvCxnSpPr>
        <p:spPr bwMode="auto">
          <a:xfrm flipH="1">
            <a:off x="8001000" y="4025977"/>
            <a:ext cx="232236" cy="109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7" name="TextBox 16"/>
          <p:cNvSpPr txBox="1"/>
          <p:nvPr/>
        </p:nvSpPr>
        <p:spPr>
          <a:xfrm>
            <a:off x="8269003" y="5800880"/>
            <a:ext cx="832258" cy="338554"/>
          </a:xfrm>
          <a:prstGeom prst="rect">
            <a:avLst/>
          </a:prstGeom>
          <a:noFill/>
        </p:spPr>
        <p:txBody>
          <a:bodyPr wrap="square" rtlCol="0">
            <a:spAutoFit/>
          </a:bodyPr>
          <a:lstStyle/>
          <a:p>
            <a:r>
              <a:rPr lang="en-US" sz="1600" dirty="0"/>
              <a:t>0</a:t>
            </a:r>
            <a:r>
              <a:rPr lang="en-US" sz="1600" dirty="0" smtClean="0"/>
              <a:t> </a:t>
            </a:r>
            <a:r>
              <a:rPr lang="en-US" sz="1600" dirty="0" err="1" smtClean="0"/>
              <a:t>Gbps</a:t>
            </a:r>
            <a:endParaRPr lang="en-US" sz="1600" dirty="0"/>
          </a:p>
        </p:txBody>
      </p:sp>
      <p:cxnSp>
        <p:nvCxnSpPr>
          <p:cNvPr id="18" name="Straight Arrow Connector 17"/>
          <p:cNvCxnSpPr>
            <a:stCxn id="17" idx="1"/>
          </p:cNvCxnSpPr>
          <p:nvPr/>
        </p:nvCxnSpPr>
        <p:spPr bwMode="auto">
          <a:xfrm flipH="1">
            <a:off x="8036767" y="5970157"/>
            <a:ext cx="232236" cy="109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415970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305800" cy="543046"/>
          </a:xfrm>
        </p:spPr>
        <p:txBody>
          <a:bodyPr/>
          <a:lstStyle/>
          <a:p>
            <a:r>
              <a:rPr lang="en-US" altLang="en-US" b="1" dirty="0" err="1" smtClean="0">
                <a:solidFill>
                  <a:srgbClr val="0066FF"/>
                </a:solidFill>
              </a:rPr>
              <a:t>ImageJ</a:t>
            </a:r>
            <a:r>
              <a:rPr lang="en-US" altLang="en-US" b="1" dirty="0" smtClean="0">
                <a:solidFill>
                  <a:srgbClr val="0066FF"/>
                </a:solidFill>
              </a:rPr>
              <a:t> </a:t>
            </a:r>
            <a:r>
              <a:rPr lang="en-US" altLang="en-US" b="1" dirty="0" smtClean="0">
                <a:solidFill>
                  <a:srgbClr val="0066FF"/>
                </a:solidFill>
              </a:rPr>
              <a:t>Decompression Implementation</a:t>
            </a:r>
            <a:endParaRPr lang="en-US" altLang="en-US" b="1" dirty="0" smtClean="0">
              <a:solidFill>
                <a:srgbClr val="0066FF"/>
              </a:solidFill>
            </a:endParaRPr>
          </a:p>
        </p:txBody>
      </p:sp>
      <p:sp>
        <p:nvSpPr>
          <p:cNvPr id="5" name="Rectangle 3"/>
          <p:cNvSpPr txBox="1">
            <a:spLocks noChangeArrowheads="1"/>
          </p:cNvSpPr>
          <p:nvPr/>
        </p:nvSpPr>
        <p:spPr bwMode="auto">
          <a:xfrm>
            <a:off x="304800" y="990600"/>
            <a:ext cx="8153400" cy="1505705"/>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990600"/>
            <a:ext cx="8153400" cy="24384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dirty="0" smtClean="0"/>
              <a:t>Native Java versions of </a:t>
            </a:r>
            <a:r>
              <a:rPr lang="en-US" dirty="0" err="1" smtClean="0"/>
              <a:t>Blosc</a:t>
            </a:r>
            <a:r>
              <a:rPr lang="en-US" dirty="0" smtClean="0"/>
              <a:t>, LZ, </a:t>
            </a:r>
            <a:r>
              <a:rPr lang="en-US" dirty="0" err="1" smtClean="0"/>
              <a:t>Bitshuffle</a:t>
            </a:r>
            <a:r>
              <a:rPr lang="en-US" dirty="0" smtClean="0"/>
              <a:t>/LZ4 decompression are not available</a:t>
            </a:r>
            <a:endParaRPr lang="en-US" dirty="0" smtClean="0"/>
          </a:p>
          <a:p>
            <a:pPr marL="342900" indent="-342900">
              <a:spcBef>
                <a:spcPts val="600"/>
              </a:spcBef>
              <a:buFont typeface="Arial" panose="020B0604020202020204" pitchFamily="34" charset="0"/>
              <a:buChar char="•"/>
            </a:pPr>
            <a:r>
              <a:rPr lang="en-US" dirty="0" smtClean="0"/>
              <a:t>Instead use C libraries built in </a:t>
            </a:r>
            <a:r>
              <a:rPr lang="en-US" dirty="0" err="1" smtClean="0"/>
              <a:t>ADSupport</a:t>
            </a:r>
            <a:r>
              <a:rPr lang="en-US" dirty="0" smtClean="0"/>
              <a:t> for these</a:t>
            </a:r>
          </a:p>
          <a:p>
            <a:pPr marL="800100" lvl="1" indent="-342900">
              <a:spcBef>
                <a:spcPts val="600"/>
              </a:spcBef>
              <a:buFont typeface="Arial" panose="020B0604020202020204" pitchFamily="34" charset="0"/>
              <a:buChar char="•"/>
            </a:pPr>
            <a:r>
              <a:rPr lang="en-US" dirty="0" smtClean="0"/>
              <a:t>Java calls C via a thin Java Native Access (JNA) wrapper</a:t>
            </a:r>
          </a:p>
          <a:p>
            <a:pPr marL="342900" indent="-342900">
              <a:spcBef>
                <a:spcPts val="600"/>
              </a:spcBef>
              <a:buFont typeface="Arial" panose="020B0604020202020204" pitchFamily="34" charset="0"/>
              <a:buChar char="•"/>
            </a:pPr>
            <a:r>
              <a:rPr lang="en-US" dirty="0" smtClean="0"/>
              <a:t>This same mechanism could be used to support compressed </a:t>
            </a:r>
            <a:r>
              <a:rPr lang="en-US" dirty="0" err="1" smtClean="0"/>
              <a:t>NTNDArrays</a:t>
            </a:r>
            <a:r>
              <a:rPr lang="en-US" dirty="0" smtClean="0"/>
              <a:t> in CSS/Boy or Phoebus.</a:t>
            </a:r>
            <a:endParaRPr lang="en-US" dirty="0" smtClean="0"/>
          </a:p>
          <a:p>
            <a:pPr marL="342900" indent="-342900">
              <a:spcBef>
                <a:spcPts val="600"/>
              </a:spcBef>
              <a:buFont typeface="Arial" panose="020B0604020202020204" pitchFamily="34" charset="0"/>
              <a:buChar char="•"/>
            </a:pPr>
            <a:endParaRPr lang="en-US" dirty="0" smtClean="0"/>
          </a:p>
        </p:txBody>
      </p:sp>
    </p:spTree>
    <p:extLst>
      <p:ext uri="{BB962C8B-B14F-4D97-AF65-F5344CB8AC3E}">
        <p14:creationId xmlns:p14="http://schemas.microsoft.com/office/powerpoint/2010/main" val="1697715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ADEiger</a:t>
            </a:r>
            <a:r>
              <a:rPr lang="en-US" altLang="en-US" b="1" dirty="0" smtClean="0">
                <a:solidFill>
                  <a:srgbClr val="0066FF"/>
                </a:solidFill>
              </a:rPr>
              <a:t> Changes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6" name="Rectangle 3"/>
          <p:cNvSpPr txBox="1">
            <a:spLocks noChangeArrowheads="1"/>
          </p:cNvSpPr>
          <p:nvPr/>
        </p:nvSpPr>
        <p:spPr bwMode="auto">
          <a:xfrm>
            <a:off x="304800" y="1005191"/>
            <a:ext cx="8534400" cy="22860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sz="2800" dirty="0" smtClean="0"/>
              <a:t>Now supports </a:t>
            </a:r>
            <a:r>
              <a:rPr lang="en-US" sz="2800" dirty="0" err="1" smtClean="0"/>
              <a:t>Bitshuffle</a:t>
            </a:r>
            <a:r>
              <a:rPr lang="en-US" sz="2800" dirty="0" smtClean="0"/>
              <a:t>/LZ4 on Stream interface over </a:t>
            </a:r>
            <a:r>
              <a:rPr lang="en-US" sz="2800" dirty="0" err="1" smtClean="0"/>
              <a:t>ZeroMQ</a:t>
            </a:r>
            <a:endParaRPr lang="en-US" sz="2800" dirty="0" smtClean="0"/>
          </a:p>
          <a:p>
            <a:pPr marL="800100" lvl="1" indent="-342900">
              <a:spcBef>
                <a:spcPts val="600"/>
              </a:spcBef>
              <a:buFont typeface="Arial" panose="020B0604020202020204" pitchFamily="34" charset="0"/>
              <a:buChar char="•"/>
            </a:pPr>
            <a:r>
              <a:rPr lang="en-US" dirty="0" smtClean="0"/>
              <a:t>Previously only LZ4 was supported</a:t>
            </a:r>
          </a:p>
          <a:p>
            <a:pPr marL="342900" indent="-342900">
              <a:spcBef>
                <a:spcPts val="600"/>
              </a:spcBef>
              <a:buFont typeface="Arial" panose="020B0604020202020204" pitchFamily="34" charset="0"/>
              <a:buChar char="•"/>
            </a:pPr>
            <a:r>
              <a:rPr lang="en-US" sz="2800" dirty="0" smtClean="0"/>
              <a:t>New </a:t>
            </a:r>
            <a:r>
              <a:rPr lang="en-US" sz="2800" dirty="0" err="1" smtClean="0"/>
              <a:t>StreamDecompress</a:t>
            </a:r>
            <a:r>
              <a:rPr lang="en-US" sz="2800" dirty="0" smtClean="0"/>
              <a:t> </a:t>
            </a:r>
            <a:r>
              <a:rPr lang="en-US" sz="2800" dirty="0" err="1" smtClean="0"/>
              <a:t>bo</a:t>
            </a:r>
            <a:r>
              <a:rPr lang="en-US" sz="2800" dirty="0" smtClean="0"/>
              <a:t> record to enable/disable decompression.  If disabled:</a:t>
            </a:r>
          </a:p>
          <a:p>
            <a:pPr marL="800100" lvl="1" indent="-342900">
              <a:spcBef>
                <a:spcPts val="600"/>
              </a:spcBef>
              <a:buFont typeface="Arial" panose="020B0604020202020204" pitchFamily="34" charset="0"/>
              <a:buChar char="•"/>
            </a:pPr>
            <a:r>
              <a:rPr lang="en-US" dirty="0" smtClean="0"/>
              <a:t>NDFileHDF5 can use Direct Chunk Write without ever decompressing</a:t>
            </a:r>
          </a:p>
          <a:p>
            <a:pPr marL="800100" lvl="1" indent="-342900">
              <a:spcBef>
                <a:spcPts val="600"/>
              </a:spcBef>
              <a:buFont typeface="Arial" panose="020B0604020202020204" pitchFamily="34" charset="0"/>
              <a:buChar char="•"/>
            </a:pPr>
            <a:r>
              <a:rPr lang="en-US" dirty="0" err="1" smtClean="0"/>
              <a:t>NDPluginPva</a:t>
            </a:r>
            <a:r>
              <a:rPr lang="en-US" dirty="0" smtClean="0"/>
              <a:t> can send to </a:t>
            </a:r>
            <a:r>
              <a:rPr lang="en-US" dirty="0" err="1" smtClean="0"/>
              <a:t>ImageJ</a:t>
            </a:r>
            <a:r>
              <a:rPr lang="en-US" dirty="0" smtClean="0"/>
              <a:t> without ever decompressing</a:t>
            </a:r>
          </a:p>
          <a:p>
            <a:pPr marL="800100" lvl="1" indent="-342900">
              <a:spcBef>
                <a:spcPts val="600"/>
              </a:spcBef>
              <a:buFont typeface="Arial" panose="020B0604020202020204" pitchFamily="34" charset="0"/>
              <a:buChar char="•"/>
            </a:pPr>
            <a:r>
              <a:rPr lang="en-US" dirty="0" err="1" smtClean="0"/>
              <a:t>NDPluginCodec</a:t>
            </a:r>
            <a:r>
              <a:rPr lang="en-US" dirty="0" smtClean="0"/>
              <a:t> can decompress for other plugins like </a:t>
            </a:r>
            <a:r>
              <a:rPr lang="en-US" dirty="0" err="1" smtClean="0"/>
              <a:t>NDPluginStats</a:t>
            </a:r>
            <a:r>
              <a:rPr lang="en-US" dirty="0" smtClean="0"/>
              <a:t>, etc.</a:t>
            </a:r>
          </a:p>
        </p:txBody>
      </p:sp>
    </p:spTree>
    <p:extLst>
      <p:ext uri="{BB962C8B-B14F-4D97-AF65-F5344CB8AC3E}">
        <p14:creationId xmlns:p14="http://schemas.microsoft.com/office/powerpoint/2010/main" val="2441318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ADEiger</a:t>
            </a:r>
            <a:r>
              <a:rPr lang="en-US" altLang="en-US" b="1" dirty="0" smtClean="0">
                <a:solidFill>
                  <a:srgbClr val="0066FF"/>
                </a:solidFill>
              </a:rPr>
              <a:t> Changes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pic>
        <p:nvPicPr>
          <p:cNvPr id="2050" name="Picture 2" descr="eig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8479521" cy="5181600"/>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bwMode="auto">
          <a:xfrm>
            <a:off x="4724400" y="4333037"/>
            <a:ext cx="1524000" cy="257625"/>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60920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dirty="0" smtClean="0"/>
              <a:t>We are already in the era of “big data” with existing detectors. </a:t>
            </a:r>
            <a:r>
              <a:rPr lang="en-US" altLang="en-US" dirty="0" err="1" smtClean="0"/>
              <a:t>Eiger</a:t>
            </a:r>
            <a:r>
              <a:rPr lang="en-US" altLang="en-US" dirty="0" smtClean="0"/>
              <a:t>, Pilatus, Lambda, PCO, FLIR/Point Grey, </a:t>
            </a:r>
            <a:r>
              <a:rPr lang="en-US" altLang="en-US" dirty="0" err="1" smtClean="0"/>
              <a:t>Xspress</a:t>
            </a:r>
            <a:r>
              <a:rPr lang="en-US" altLang="en-US" dirty="0" smtClean="0"/>
              <a:t> 3, etc. </a:t>
            </a:r>
          </a:p>
          <a:p>
            <a:pPr marL="628650" lvl="1" indent="-228600"/>
            <a:r>
              <a:rPr lang="en-US" altLang="en-US" dirty="0"/>
              <a:t>C</a:t>
            </a:r>
            <a:r>
              <a:rPr lang="en-US" altLang="en-US" dirty="0" smtClean="0"/>
              <a:t>an all produce data faster than most disk systems can handle</a:t>
            </a:r>
          </a:p>
          <a:p>
            <a:pPr marL="628650" lvl="1" indent="-228600"/>
            <a:r>
              <a:rPr lang="en-US" altLang="en-US" dirty="0" smtClean="0"/>
              <a:t>All exceed 1 </a:t>
            </a:r>
            <a:r>
              <a:rPr lang="en-US" altLang="en-US" dirty="0" err="1" smtClean="0"/>
              <a:t>Gbit</a:t>
            </a:r>
            <a:r>
              <a:rPr lang="en-US" altLang="en-US" dirty="0" smtClean="0"/>
              <a:t> network capacity, and some exceed 10 </a:t>
            </a:r>
            <a:r>
              <a:rPr lang="en-US" altLang="en-US" dirty="0" err="1" smtClean="0"/>
              <a:t>Gbit</a:t>
            </a:r>
            <a:r>
              <a:rPr lang="en-US" altLang="en-US" dirty="0" smtClean="0"/>
              <a:t>.</a:t>
            </a:r>
          </a:p>
          <a:p>
            <a:pPr marL="628650" lvl="1" indent="-228600"/>
            <a:r>
              <a:rPr lang="en-US" altLang="en-US" dirty="0" smtClean="0"/>
              <a:t>Rapidly fill up disks</a:t>
            </a:r>
          </a:p>
          <a:p>
            <a:pPr marL="228600" indent="-228600"/>
            <a:r>
              <a:rPr lang="en-US" altLang="en-US" dirty="0" smtClean="0"/>
              <a:t>Will become a more serious issue with coming upgrades </a:t>
            </a:r>
          </a:p>
          <a:p>
            <a:pPr marL="628650" lvl="1" indent="-228600"/>
            <a:r>
              <a:rPr lang="en-US" altLang="en-US" dirty="0" smtClean="0"/>
              <a:t>Increased count rates will allow existing detectors to run at their maximum speed</a:t>
            </a:r>
          </a:p>
          <a:p>
            <a:pPr marL="628650" lvl="1" indent="-228600"/>
            <a:r>
              <a:rPr lang="en-US" altLang="en-US" dirty="0" smtClean="0"/>
              <a:t>New generations of even faster detectors will be coming</a:t>
            </a:r>
            <a:endParaRPr lang="en-US" altLang="en-US" dirty="0"/>
          </a:p>
          <a:p>
            <a:pPr marL="228600" indent="-228600"/>
            <a:r>
              <a:rPr lang="en-US" altLang="en-US" dirty="0"/>
              <a:t>Data compression can help with these </a:t>
            </a:r>
            <a:r>
              <a:rPr lang="en-US" altLang="en-US" dirty="0" smtClean="0"/>
              <a:t>issues</a:t>
            </a:r>
          </a:p>
          <a:p>
            <a:pPr marL="628650" lvl="1" indent="-228600"/>
            <a:r>
              <a:rPr lang="en-US" altLang="en-US" dirty="0" smtClean="0"/>
              <a:t>Must be fast and easy to use</a:t>
            </a:r>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Data Compression Motivation</a:t>
            </a: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839200" cy="533400"/>
          </a:xfrm>
        </p:spPr>
        <p:txBody>
          <a:bodyPr/>
          <a:lstStyle/>
          <a:p>
            <a:r>
              <a:rPr lang="en-US" altLang="en-US" sz="2800" b="1" dirty="0" smtClean="0">
                <a:solidFill>
                  <a:srgbClr val="0066FF"/>
                </a:solidFill>
              </a:rPr>
              <a:t>Support for Compressed </a:t>
            </a:r>
            <a:r>
              <a:rPr lang="en-US" altLang="en-US" sz="2800" b="1" dirty="0" err="1" smtClean="0">
                <a:solidFill>
                  <a:srgbClr val="0066FF"/>
                </a:solidFill>
              </a:rPr>
              <a:t>NDArrays</a:t>
            </a:r>
            <a:endParaRPr lang="en-US" altLang="en-US" sz="2800" b="1" dirty="0" smtClean="0">
              <a:solidFill>
                <a:srgbClr val="0066FF"/>
              </a:solidFill>
            </a:endParaRPr>
          </a:p>
        </p:txBody>
      </p:sp>
      <p:sp>
        <p:nvSpPr>
          <p:cNvPr id="5" name="Rectangle 3"/>
          <p:cNvSpPr txBox="1">
            <a:spLocks noChangeArrowheads="1"/>
          </p:cNvSpPr>
          <p:nvPr/>
        </p:nvSpPr>
        <p:spPr bwMode="auto">
          <a:xfrm>
            <a:off x="76200" y="762000"/>
            <a:ext cx="8991600" cy="54864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NDArray</a:t>
            </a:r>
            <a:r>
              <a:rPr lang="en-US" dirty="0" smtClean="0"/>
              <a:t> has 2 new fields to support compression</a:t>
            </a:r>
          </a:p>
          <a:p>
            <a:pPr marL="342900" indent="-342900">
              <a:buFont typeface="Arial" panose="020B0604020202020204" pitchFamily="34" charset="0"/>
              <a:buChar char="•"/>
            </a:pPr>
            <a:r>
              <a:rPr lang="en-US" dirty="0" smtClean="0"/>
              <a:t>.codec field (</a:t>
            </a:r>
            <a:r>
              <a:rPr lang="en-US" dirty="0" err="1" smtClean="0"/>
              <a:t>struct</a:t>
            </a:r>
            <a:r>
              <a:rPr lang="en-US" dirty="0" smtClean="0"/>
              <a:t> </a:t>
            </a:r>
            <a:r>
              <a:rPr lang="en-US" dirty="0" err="1" smtClean="0"/>
              <a:t>Codec_t</a:t>
            </a:r>
            <a:r>
              <a:rPr lang="en-US" dirty="0" smtClean="0"/>
              <a:t>) to describe the compressor</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enum</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NDCODEC_NONE,</a:t>
            </a:r>
          </a:p>
          <a:p>
            <a:pPr lvl="1"/>
            <a:r>
              <a:rPr lang="en-US" sz="1600" dirty="0" smtClean="0">
                <a:latin typeface="Courier10 BT" panose="02070509030505020404" pitchFamily="49" charset="0"/>
              </a:rPr>
              <a:t>  NDCODEC_JPEG,</a:t>
            </a:r>
          </a:p>
          <a:p>
            <a:pPr lvl="1"/>
            <a:r>
              <a:rPr lang="en-US" sz="1600" dirty="0" smtClean="0">
                <a:latin typeface="Courier10 BT" panose="02070509030505020404" pitchFamily="49" charset="0"/>
              </a:rPr>
              <a:t>  NDCODEC_BLOSC,</a:t>
            </a:r>
          </a:p>
          <a:p>
            <a:pPr lvl="1"/>
            <a:r>
              <a:rPr lang="en-US" sz="1600" dirty="0" smtClean="0">
                <a:latin typeface="Courier10 BT" panose="02070509030505020404" pitchFamily="49" charset="0"/>
              </a:rPr>
              <a:t>  NDCODEC_LZ4,</a:t>
            </a:r>
          </a:p>
          <a:p>
            <a:pPr lvl="1"/>
            <a:r>
              <a:rPr lang="en-US" sz="1600" dirty="0" smtClean="0">
                <a:latin typeface="Courier10 BT" panose="02070509030505020404" pitchFamily="49" charset="0"/>
              </a:rPr>
              <a:t>  NDCODEC_BSLZ4</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NDCodecCompressor_t</a:t>
            </a:r>
            <a:r>
              <a:rPr lang="en-US" sz="1600" dirty="0" smtClean="0">
                <a:latin typeface="Courier10 BT" panose="02070509030505020404" pitchFamily="49" charset="0"/>
              </a:rPr>
              <a:t>;</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struct</a:t>
            </a:r>
            <a:r>
              <a:rPr lang="en-US" sz="1600" dirty="0" smtClean="0">
                <a:latin typeface="Courier10 BT" panose="02070509030505020404" pitchFamily="49" charset="0"/>
              </a:rPr>
              <a:t> </a:t>
            </a:r>
            <a:r>
              <a:rPr lang="en-US" sz="1600" dirty="0" err="1" smtClean="0">
                <a:latin typeface="Courier10 BT" panose="02070509030505020404" pitchFamily="49" charset="0"/>
              </a:rPr>
              <a:t>Codec_t</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std</a:t>
            </a:r>
            <a:r>
              <a:rPr lang="en-US" sz="1600" dirty="0" smtClean="0">
                <a:latin typeface="Courier10 BT" panose="02070509030505020404" pitchFamily="49" charset="0"/>
              </a:rPr>
              <a:t>::string name;       /**&lt; Name of the codec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level;      /**&lt; Compression level.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shuffle;    /**&lt; Shuffle type.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compressor; /**&lt; Compressor type */</a:t>
            </a:r>
          </a:p>
          <a:p>
            <a:pPr lvl="1"/>
            <a:endParaRPr lang="en-US" sz="1600" dirty="0" smtClean="0">
              <a:latin typeface="Courier10 BT" panose="02070509030505020404" pitchFamily="49" charset="0"/>
            </a:endParaRPr>
          </a:p>
          <a:p>
            <a:pPr marL="342900" indent="-342900">
              <a:buFont typeface="Arial" panose="020B0604020202020204" pitchFamily="34" charset="0"/>
              <a:buChar char="•"/>
            </a:pPr>
            <a:r>
              <a:rPr lang="en-US" dirty="0"/>
              <a:t>.</a:t>
            </a:r>
            <a:r>
              <a:rPr lang="en-US" dirty="0" err="1"/>
              <a:t>compressedSize</a:t>
            </a:r>
            <a:r>
              <a:rPr lang="en-US" dirty="0"/>
              <a:t> (</a:t>
            </a:r>
            <a:r>
              <a:rPr lang="en-US" dirty="0" err="1"/>
              <a:t>size_t</a:t>
            </a:r>
            <a:r>
              <a:rPr lang="en-US" dirty="0"/>
              <a:t>) field with compressed size if codec.name is not empty.</a:t>
            </a:r>
          </a:p>
          <a:p>
            <a:endParaRPr lang="en-US"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343856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839200" cy="533400"/>
          </a:xfrm>
        </p:spPr>
        <p:txBody>
          <a:bodyPr/>
          <a:lstStyle/>
          <a:p>
            <a:r>
              <a:rPr lang="en-US" altLang="en-US" sz="2800" b="1" dirty="0" smtClean="0">
                <a:solidFill>
                  <a:srgbClr val="0066FF"/>
                </a:solidFill>
              </a:rPr>
              <a:t>Support for Compressed </a:t>
            </a:r>
            <a:r>
              <a:rPr lang="en-US" altLang="en-US" sz="2800" b="1" dirty="0" err="1" smtClean="0">
                <a:solidFill>
                  <a:srgbClr val="0066FF"/>
                </a:solidFill>
              </a:rPr>
              <a:t>NTNDArrays</a:t>
            </a:r>
            <a:endParaRPr lang="en-US" altLang="en-US" sz="2800" b="1" dirty="0" smtClean="0">
              <a:solidFill>
                <a:srgbClr val="0066FF"/>
              </a:solidFill>
            </a:endParaRPr>
          </a:p>
        </p:txBody>
      </p:sp>
      <p:sp>
        <p:nvSpPr>
          <p:cNvPr id="5" name="Rectangle 3"/>
          <p:cNvSpPr txBox="1">
            <a:spLocks noChangeArrowheads="1"/>
          </p:cNvSpPr>
          <p:nvPr/>
        </p:nvSpPr>
        <p:spPr bwMode="auto">
          <a:xfrm>
            <a:off x="152400" y="762000"/>
            <a:ext cx="8991600" cy="54864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dirty="0" err="1" smtClean="0"/>
              <a:t>pvAccess</a:t>
            </a:r>
            <a:r>
              <a:rPr lang="en-US" dirty="0" smtClean="0"/>
              <a:t> </a:t>
            </a:r>
            <a:r>
              <a:rPr lang="en-US" dirty="0" err="1" smtClean="0"/>
              <a:t>NTNDArray</a:t>
            </a:r>
            <a:r>
              <a:rPr lang="en-US" dirty="0" smtClean="0"/>
              <a:t> has always had .</a:t>
            </a:r>
            <a:r>
              <a:rPr lang="en-US" dirty="0" err="1" smtClean="0"/>
              <a:t>compressedSize</a:t>
            </a:r>
            <a:r>
              <a:rPr lang="en-US" dirty="0" smtClean="0"/>
              <a:t> and .codec fields, but never previously implemented in servers or </a:t>
            </a:r>
            <a:r>
              <a:rPr lang="en-US" dirty="0" smtClean="0"/>
              <a:t>clients</a:t>
            </a:r>
          </a:p>
          <a:p>
            <a:pPr marL="342900" indent="-342900">
              <a:spcBef>
                <a:spcPts val="600"/>
              </a:spcBef>
              <a:buFont typeface="Arial" panose="020B0604020202020204" pitchFamily="34" charset="0"/>
              <a:buChar char="•"/>
            </a:pPr>
            <a:r>
              <a:rPr lang="en-US" dirty="0" err="1" smtClean="0"/>
              <a:t>NDPluginPva</a:t>
            </a:r>
            <a:r>
              <a:rPr lang="en-US" dirty="0" smtClean="0"/>
              <a:t> now converts compressed </a:t>
            </a:r>
            <a:r>
              <a:rPr lang="en-US" dirty="0" err="1" smtClean="0"/>
              <a:t>NDArrays</a:t>
            </a:r>
            <a:r>
              <a:rPr lang="en-US" dirty="0" smtClean="0"/>
              <a:t> into compressed </a:t>
            </a:r>
            <a:r>
              <a:rPr lang="en-US" dirty="0" err="1" smtClean="0"/>
              <a:t>NTNDArrays</a:t>
            </a:r>
            <a:endParaRPr lang="en-US" dirty="0" smtClean="0"/>
          </a:p>
          <a:p>
            <a:pPr marL="342900" indent="-342900">
              <a:spcBef>
                <a:spcPts val="600"/>
              </a:spcBef>
              <a:buFont typeface="Arial" panose="020B0604020202020204" pitchFamily="34" charset="0"/>
              <a:buChar char="•"/>
            </a:pPr>
            <a:r>
              <a:rPr lang="en-US" dirty="0" smtClean="0"/>
              <a:t>Compressed </a:t>
            </a:r>
            <a:r>
              <a:rPr lang="en-US" dirty="0" err="1" smtClean="0"/>
              <a:t>NTNDArrays</a:t>
            </a:r>
            <a:r>
              <a:rPr lang="en-US" dirty="0" smtClean="0"/>
              <a:t> received with </a:t>
            </a:r>
            <a:r>
              <a:rPr lang="en-US" dirty="0" err="1" smtClean="0"/>
              <a:t>pvAccess</a:t>
            </a:r>
            <a:r>
              <a:rPr lang="en-US" dirty="0" smtClean="0"/>
              <a:t> can be decompressed with </a:t>
            </a:r>
            <a:r>
              <a:rPr lang="en-US" dirty="0" err="1" smtClean="0"/>
              <a:t>NDPluginCodec</a:t>
            </a:r>
            <a:r>
              <a:rPr lang="en-US" dirty="0" smtClean="0"/>
              <a:t> or with other clients.</a:t>
            </a:r>
            <a:endParaRPr lang="en-US" dirty="0"/>
          </a:p>
          <a:p>
            <a:pPr marL="342900" indent="-342900">
              <a:spcBef>
                <a:spcPts val="600"/>
              </a:spcBef>
              <a:buFont typeface="Arial" panose="020B0604020202020204" pitchFamily="34" charset="0"/>
              <a:buChar char="•"/>
            </a:pPr>
            <a:endParaRPr lang="en-US" dirty="0" smtClean="0"/>
          </a:p>
          <a:p>
            <a:pPr marL="342900" indent="-342900">
              <a:spcBef>
                <a:spcPts val="600"/>
              </a:spcBef>
              <a:buFont typeface="Arial" panose="020B0604020202020204" pitchFamily="34" charset="0"/>
              <a:buChar char="•"/>
            </a:pPr>
            <a:endParaRPr lang="en-US" sz="2000" dirty="0" smtClean="0"/>
          </a:p>
          <a:p>
            <a:pPr marL="342900" indent="-342900">
              <a:spcBef>
                <a:spcPts val="600"/>
              </a:spcBef>
              <a:buFont typeface="Arial" panose="020B0604020202020204" pitchFamily="34" charset="0"/>
              <a:buChar char="•"/>
            </a:pPr>
            <a:endParaRPr lang="en-US" dirty="0"/>
          </a:p>
        </p:txBody>
      </p:sp>
    </p:spTree>
    <p:extLst>
      <p:ext uri="{BB962C8B-B14F-4D97-AF65-F5344CB8AC3E}">
        <p14:creationId xmlns:p14="http://schemas.microsoft.com/office/powerpoint/2010/main" val="714820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381000"/>
          </a:xfrm>
        </p:spPr>
        <p:txBody>
          <a:bodyPr/>
          <a:lstStyle/>
          <a:p>
            <a:r>
              <a:rPr lang="en-US" altLang="en-US" b="1" dirty="0" err="1" smtClean="0">
                <a:solidFill>
                  <a:srgbClr val="0066FF"/>
                </a:solidFill>
              </a:rPr>
              <a:t>NDPluginCodec</a:t>
            </a:r>
            <a:endParaRPr lang="en-US" altLang="en-US" b="1" dirty="0" smtClean="0">
              <a:solidFill>
                <a:srgbClr val="0066FF"/>
              </a:solidFill>
            </a:endParaRPr>
          </a:p>
        </p:txBody>
      </p:sp>
      <p:sp>
        <p:nvSpPr>
          <p:cNvPr id="5" name="Rectangle 3"/>
          <p:cNvSpPr txBox="1">
            <a:spLocks noChangeArrowheads="1"/>
          </p:cNvSpPr>
          <p:nvPr/>
        </p:nvSpPr>
        <p:spPr bwMode="auto">
          <a:xfrm>
            <a:off x="17106" y="762000"/>
            <a:ext cx="7526694" cy="5697166"/>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New plugin for data compression and decompression</a:t>
            </a:r>
          </a:p>
          <a:p>
            <a:pPr marL="342900" indent="-342900">
              <a:buFont typeface="Arial" panose="020B0604020202020204" pitchFamily="34" charset="0"/>
              <a:buChar char="•"/>
            </a:pPr>
            <a:r>
              <a:rPr lang="en-US" dirty="0" smtClean="0"/>
              <a:t>Written by Bruno Martins from FRIB</a:t>
            </a:r>
          </a:p>
          <a:p>
            <a:pPr marL="342900" indent="-342900">
              <a:buFont typeface="Arial" panose="020B0604020202020204" pitchFamily="34" charset="0"/>
              <a:buChar char="•"/>
            </a:pPr>
            <a:r>
              <a:rPr lang="en-US" dirty="0" smtClean="0"/>
              <a:t>Mode: </a:t>
            </a:r>
          </a:p>
          <a:p>
            <a:pPr marL="800100" lvl="1" indent="-342900">
              <a:buFont typeface="Arial" panose="020B0604020202020204" pitchFamily="34" charset="0"/>
              <a:buChar char="•"/>
            </a:pPr>
            <a:r>
              <a:rPr lang="en-US" dirty="0" smtClean="0"/>
              <a:t>Compress or Decompress</a:t>
            </a:r>
          </a:p>
          <a:p>
            <a:pPr marL="342900" indent="-342900">
              <a:buFont typeface="Arial" panose="020B0604020202020204" pitchFamily="34" charset="0"/>
              <a:buChar char="•"/>
            </a:pPr>
            <a:r>
              <a:rPr lang="en-US" dirty="0" smtClean="0"/>
              <a:t>Compressor:</a:t>
            </a:r>
          </a:p>
          <a:p>
            <a:pPr marL="800100" lvl="1" indent="-342900">
              <a:buFont typeface="Arial" panose="020B0604020202020204" pitchFamily="34" charset="0"/>
              <a:buChar char="•"/>
            </a:pPr>
            <a:r>
              <a:rPr lang="en-US" sz="2000" dirty="0"/>
              <a:t>None</a:t>
            </a:r>
          </a:p>
          <a:p>
            <a:pPr marL="800100" lvl="1" indent="-342900">
              <a:buFont typeface="Arial" panose="020B0604020202020204" pitchFamily="34" charset="0"/>
              <a:buChar char="•"/>
            </a:pPr>
            <a:r>
              <a:rPr lang="en-US" sz="2000" dirty="0" smtClean="0"/>
              <a:t>JPEG (</a:t>
            </a:r>
            <a:r>
              <a:rPr lang="en-US" sz="2000" dirty="0" err="1" smtClean="0"/>
              <a:t>JPEGQuality</a:t>
            </a:r>
            <a:r>
              <a:rPr lang="en-US" sz="2000" dirty="0" smtClean="0"/>
              <a:t> selection)</a:t>
            </a:r>
          </a:p>
          <a:p>
            <a:pPr marL="800100" lvl="1" indent="-342900">
              <a:buFont typeface="Arial" panose="020B0604020202020204" pitchFamily="34" charset="0"/>
              <a:buChar char="•"/>
            </a:pPr>
            <a:r>
              <a:rPr lang="en-US" sz="2000" dirty="0" err="1" smtClean="0"/>
              <a:t>Blosc</a:t>
            </a:r>
            <a:r>
              <a:rPr lang="en-US" sz="2000" dirty="0" smtClean="0"/>
              <a:t> (many options, next slide)</a:t>
            </a:r>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BSLZ4 (</a:t>
            </a:r>
            <a:r>
              <a:rPr lang="en-US" sz="2000" dirty="0" err="1" smtClean="0"/>
              <a:t>Bitshuffle</a:t>
            </a:r>
            <a:r>
              <a:rPr lang="en-US" sz="2000" dirty="0" smtClean="0"/>
              <a:t>/lz4</a:t>
            </a:r>
            <a:r>
              <a:rPr lang="en-US" sz="2000" dirty="0" smtClean="0"/>
              <a:t>)</a:t>
            </a:r>
          </a:p>
          <a:p>
            <a:pPr marL="342900" indent="-342900">
              <a:buFont typeface="Arial" panose="020B0604020202020204" pitchFamily="34" charset="0"/>
              <a:buChar char="•"/>
            </a:pPr>
            <a:r>
              <a:rPr lang="en-US" dirty="0" err="1" smtClean="0"/>
              <a:t>CompFactor_RBV</a:t>
            </a:r>
            <a:r>
              <a:rPr lang="en-US" dirty="0" smtClean="0"/>
              <a:t>: </a:t>
            </a:r>
          </a:p>
          <a:p>
            <a:pPr marL="800100" lvl="1" indent="-342900">
              <a:buFont typeface="Arial" panose="020B0604020202020204" pitchFamily="34" charset="0"/>
              <a:buChar char="•"/>
            </a:pPr>
            <a:r>
              <a:rPr lang="en-US" sz="2000" dirty="0" smtClean="0"/>
              <a:t>Actual compression ratio</a:t>
            </a:r>
          </a:p>
          <a:p>
            <a:pPr marL="342900" indent="-342900">
              <a:buFont typeface="Arial" panose="020B0604020202020204" pitchFamily="34" charset="0"/>
              <a:buChar char="•"/>
            </a:pPr>
            <a:r>
              <a:rPr lang="en-US" dirty="0" err="1" smtClean="0"/>
              <a:t>CodecStatus</a:t>
            </a:r>
            <a:r>
              <a:rPr lang="en-US" dirty="0" smtClean="0"/>
              <a:t>, </a:t>
            </a:r>
            <a:r>
              <a:rPr lang="en-US" dirty="0" err="1" smtClean="0"/>
              <a:t>CodecError</a:t>
            </a:r>
            <a:endParaRPr lang="en-US" dirty="0" smtClean="0"/>
          </a:p>
          <a:p>
            <a:pPr marL="342900" indent="-342900">
              <a:buFont typeface="Arial" panose="020B0604020202020204" pitchFamily="34" charset="0"/>
              <a:buChar char="•"/>
            </a:pPr>
            <a:r>
              <a:rPr lang="en-US" dirty="0" smtClean="0"/>
              <a:t>JPEG is </a:t>
            </a:r>
            <a:r>
              <a:rPr lang="en-US" dirty="0" err="1" smtClean="0"/>
              <a:t>lossy</a:t>
            </a:r>
            <a:r>
              <a:rPr lang="en-US" dirty="0" smtClean="0"/>
              <a:t>, all others </a:t>
            </a:r>
            <a:r>
              <a:rPr lang="en-US" dirty="0" smtClean="0"/>
              <a:t>lossless</a:t>
            </a:r>
          </a:p>
          <a:p>
            <a:pPr marL="342900" indent="-342900">
              <a:buFont typeface="Arial" panose="020B0604020202020204" pitchFamily="34" charset="0"/>
              <a:buChar char="•"/>
            </a:pPr>
            <a:r>
              <a:rPr lang="en-US" dirty="0"/>
              <a:t>All codecs are now built in </a:t>
            </a:r>
            <a:r>
              <a:rPr lang="en-US" dirty="0" err="1" smtClean="0"/>
              <a:t>ADSupport</a:t>
            </a:r>
            <a:r>
              <a:rPr lang="en-US" dirty="0" smtClean="0"/>
              <a:t> as shareable libraries that can be called from Java or HDF5</a:t>
            </a:r>
            <a:endParaRPr lang="en-US" dirty="0"/>
          </a:p>
          <a:p>
            <a:pPr marL="342900" indent="-342900">
              <a:buFont typeface="Arial" panose="020B0604020202020204" pitchFamily="34" charset="0"/>
              <a:buChar char="•"/>
            </a:pPr>
            <a:r>
              <a:rPr lang="en-US" dirty="0" smtClean="0"/>
              <a:t>Easy to add additional codecs</a:t>
            </a:r>
            <a:endParaRPr lang="en-US"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4835" y="1676400"/>
            <a:ext cx="4496765" cy="3657600"/>
          </a:xfrm>
          <a:prstGeom prst="rect">
            <a:avLst/>
          </a:prstGeom>
        </p:spPr>
      </p:pic>
    </p:spTree>
    <p:extLst>
      <p:ext uri="{BB962C8B-B14F-4D97-AF65-F5344CB8AC3E}">
        <p14:creationId xmlns:p14="http://schemas.microsoft.com/office/powerpoint/2010/main" val="2865659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Blosc</a:t>
            </a:r>
            <a:r>
              <a:rPr lang="en-US" altLang="en-US" b="1" dirty="0" smtClean="0">
                <a:solidFill>
                  <a:srgbClr val="0066FF"/>
                </a:solidFill>
              </a:rPr>
              <a:t> Codec Options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BloscCompressor</a:t>
            </a:r>
            <a:r>
              <a:rPr lang="en-US" dirty="0"/>
              <a:t> </a:t>
            </a:r>
            <a:r>
              <a:rPr lang="en-US" dirty="0" smtClean="0"/>
              <a:t>options.  Each has different compression performance and speed</a:t>
            </a:r>
          </a:p>
          <a:p>
            <a:pPr marL="800100" lvl="1" indent="-342900">
              <a:buFont typeface="Arial" panose="020B0604020202020204" pitchFamily="34" charset="0"/>
              <a:buChar char="•"/>
            </a:pPr>
            <a:r>
              <a:rPr lang="en-US" sz="2000" dirty="0" err="1" smtClean="0"/>
              <a:t>BloscLZ</a:t>
            </a:r>
            <a:endParaRPr lang="en-US" sz="2000" dirty="0" smtClean="0"/>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LZ4HC</a:t>
            </a:r>
          </a:p>
          <a:p>
            <a:pPr marL="800100" lvl="1" indent="-342900">
              <a:buFont typeface="Arial" panose="020B0604020202020204" pitchFamily="34" charset="0"/>
              <a:buChar char="•"/>
            </a:pPr>
            <a:r>
              <a:rPr lang="en-US" sz="2000" dirty="0" smtClean="0"/>
              <a:t>Snappy</a:t>
            </a:r>
          </a:p>
          <a:p>
            <a:pPr marL="800100" lvl="1" indent="-342900">
              <a:buFont typeface="Arial" panose="020B0604020202020204" pitchFamily="34" charset="0"/>
              <a:buChar char="•"/>
            </a:pPr>
            <a:r>
              <a:rPr lang="en-US" sz="2000" dirty="0" err="1" smtClean="0"/>
              <a:t>Zlib</a:t>
            </a:r>
            <a:endParaRPr lang="en-US" sz="2000" dirty="0" smtClean="0"/>
          </a:p>
          <a:p>
            <a:pPr marL="800100" lvl="1" indent="-342900">
              <a:buFont typeface="Arial" panose="020B0604020202020204" pitchFamily="34" charset="0"/>
              <a:buChar char="•"/>
            </a:pPr>
            <a:r>
              <a:rPr lang="en-US" sz="2000" dirty="0" err="1" smtClean="0"/>
              <a:t>Zstd</a:t>
            </a:r>
            <a:endParaRPr lang="en-US" sz="2000" dirty="0" smtClean="0"/>
          </a:p>
          <a:p>
            <a:pPr marL="342900" indent="-342900">
              <a:buFont typeface="Arial" panose="020B0604020202020204" pitchFamily="34" charset="0"/>
              <a:buChar char="•"/>
            </a:pPr>
            <a:r>
              <a:rPr lang="en-US" dirty="0" err="1" smtClean="0"/>
              <a:t>BloscCLevel</a:t>
            </a:r>
            <a:r>
              <a:rPr lang="en-US" dirty="0" smtClean="0"/>
              <a:t> </a:t>
            </a:r>
          </a:p>
          <a:p>
            <a:pPr marL="800100" lvl="1" indent="-342900">
              <a:buFont typeface="Arial" panose="020B0604020202020204" pitchFamily="34" charset="0"/>
              <a:buChar char="•"/>
            </a:pPr>
            <a:r>
              <a:rPr lang="en-US" sz="2000" dirty="0"/>
              <a:t>C</a:t>
            </a:r>
            <a:r>
              <a:rPr lang="en-US" sz="2000" dirty="0" smtClean="0"/>
              <a:t>ompression level: 0=no compression, 9=maximum compression.</a:t>
            </a:r>
          </a:p>
          <a:p>
            <a:pPr marL="800100" lvl="1" indent="-342900">
              <a:buFont typeface="Arial" panose="020B0604020202020204" pitchFamily="34" charset="0"/>
              <a:buChar char="•"/>
            </a:pPr>
            <a:r>
              <a:rPr lang="en-US" sz="2000" dirty="0" smtClean="0"/>
              <a:t>Increasing execution time with increasing level.</a:t>
            </a:r>
          </a:p>
          <a:p>
            <a:pPr marL="342900" indent="-342900">
              <a:buFont typeface="Arial" panose="020B0604020202020204" pitchFamily="34" charset="0"/>
              <a:buChar char="•"/>
            </a:pPr>
            <a:r>
              <a:rPr lang="en-US" dirty="0" err="1" smtClean="0"/>
              <a:t>BloscShuffle</a:t>
            </a:r>
            <a:endParaRPr lang="en-US" dirty="0" smtClean="0"/>
          </a:p>
          <a:p>
            <a:pPr marL="800100" lvl="1" indent="-342900">
              <a:buFont typeface="Arial" panose="020B0604020202020204" pitchFamily="34" charset="0"/>
              <a:buChar char="•"/>
            </a:pPr>
            <a:r>
              <a:rPr lang="en-US" sz="2000" dirty="0" smtClean="0"/>
              <a:t>Choices = None, Byte, Bit.  </a:t>
            </a:r>
          </a:p>
          <a:p>
            <a:pPr marL="800100" lvl="1" indent="-342900">
              <a:buFont typeface="Arial" panose="020B0604020202020204" pitchFamily="34" charset="0"/>
              <a:buChar char="•"/>
            </a:pPr>
            <a:r>
              <a:rPr lang="en-US" sz="2000" dirty="0" smtClean="0"/>
              <a:t>Differences in speed and compression performance.</a:t>
            </a:r>
          </a:p>
          <a:p>
            <a:pPr marL="342900" indent="-342900">
              <a:buFont typeface="Arial" panose="020B0604020202020204" pitchFamily="34" charset="0"/>
              <a:buChar char="•"/>
            </a:pPr>
            <a:r>
              <a:rPr lang="en-US" dirty="0" err="1" smtClean="0"/>
              <a:t>BloscNumThreads</a:t>
            </a:r>
            <a:endParaRPr lang="en-US" dirty="0"/>
          </a:p>
          <a:p>
            <a:pPr marL="800100" lvl="1" indent="-342900">
              <a:buFont typeface="Arial" panose="020B0604020202020204" pitchFamily="34" charset="0"/>
              <a:buChar char="•"/>
            </a:pPr>
            <a:r>
              <a:rPr lang="en-US" sz="2000" dirty="0" smtClean="0"/>
              <a:t>Number of threads used to compress each </a:t>
            </a:r>
            <a:r>
              <a:rPr lang="en-US" sz="2000" dirty="0" err="1" smtClean="0"/>
              <a:t>NDArray</a:t>
            </a: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2822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Multiple Plugin Threads</a:t>
            </a:r>
            <a:endParaRPr lang="en-US" altLang="en-US" b="1" dirty="0" smtClean="0">
              <a:solidFill>
                <a:srgbClr val="0066FF"/>
              </a:solidFill>
            </a:endParaRPr>
          </a:p>
        </p:txBody>
      </p:sp>
      <p:sp>
        <p:nvSpPr>
          <p:cNvPr id="5" name="Rectangle 3"/>
          <p:cNvSpPr txBox="1">
            <a:spLocks noChangeArrowheads="1"/>
          </p:cNvSpPr>
          <p:nvPr/>
        </p:nvSpPr>
        <p:spPr bwMode="auto">
          <a:xfrm>
            <a:off x="76200" y="1008434"/>
            <a:ext cx="8763000" cy="1277566"/>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Blosc</a:t>
            </a:r>
            <a:r>
              <a:rPr lang="en-US" dirty="0" smtClean="0"/>
              <a:t> threads compress a single </a:t>
            </a:r>
            <a:r>
              <a:rPr lang="en-US" dirty="0" err="1" smtClean="0"/>
              <a:t>NDArray</a:t>
            </a:r>
            <a:r>
              <a:rPr lang="en-US" dirty="0" smtClean="0"/>
              <a:t> in parallel</a:t>
            </a:r>
            <a:endParaRPr lang="en-US" dirty="0" smtClean="0"/>
          </a:p>
          <a:p>
            <a:pPr marL="342900" indent="-342900">
              <a:buFont typeface="Arial" panose="020B0604020202020204" pitchFamily="34" charset="0"/>
              <a:buChar char="•"/>
            </a:pPr>
            <a:r>
              <a:rPr lang="en-US" dirty="0" smtClean="0"/>
              <a:t>Can also using multiple threads in </a:t>
            </a:r>
            <a:r>
              <a:rPr lang="en-US" dirty="0" err="1" smtClean="0"/>
              <a:t>NDPluginCodec</a:t>
            </a:r>
            <a:r>
              <a:rPr lang="en-US" dirty="0" smtClean="0"/>
              <a:t> to compress multiple </a:t>
            </a:r>
            <a:r>
              <a:rPr lang="en-US" dirty="0" err="1" smtClean="0"/>
              <a:t>NDArrays</a:t>
            </a:r>
            <a:r>
              <a:rPr lang="en-US" dirty="0" smtClean="0"/>
              <a:t> in parallel</a:t>
            </a:r>
            <a:endParaRPr lang="en-US"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sp>
        <p:nvSpPr>
          <p:cNvPr id="7" name="Rectangle 3"/>
          <p:cNvSpPr txBox="1">
            <a:spLocks noChangeArrowheads="1"/>
          </p:cNvSpPr>
          <p:nvPr/>
        </p:nvSpPr>
        <p:spPr bwMode="auto">
          <a:xfrm>
            <a:off x="477416" y="5511224"/>
            <a:ext cx="3886200" cy="1041976"/>
          </a:xfrm>
          <a:prstGeom prst="rect">
            <a:avLst/>
          </a:prstGeom>
          <a:noFill/>
          <a:ln w="9525">
            <a:noFill/>
            <a:miter lim="800000"/>
            <a:headEnd/>
            <a:tailEnd/>
          </a:ln>
        </p:spPr>
        <p:txBody>
          <a:bodyPr/>
          <a:lstStyle/>
          <a:p>
            <a:pPr algn="ctr"/>
            <a:r>
              <a:rPr lang="en-US" sz="2000" dirty="0" smtClean="0"/>
              <a:t>1 thread</a:t>
            </a:r>
          </a:p>
          <a:p>
            <a:r>
              <a:rPr lang="en-US" sz="2000" dirty="0" smtClean="0"/>
              <a:t>Execution </a:t>
            </a:r>
            <a:r>
              <a:rPr lang="en-US" sz="2000" dirty="0"/>
              <a:t>time 24 </a:t>
            </a:r>
            <a:r>
              <a:rPr lang="en-US" sz="2000" dirty="0" err="1"/>
              <a:t>ms</a:t>
            </a:r>
            <a:endParaRPr lang="en-US" sz="2000" dirty="0"/>
          </a:p>
          <a:p>
            <a:r>
              <a:rPr lang="en-US" sz="2000" dirty="0" smtClean="0"/>
              <a:t>36 arrays/s</a:t>
            </a:r>
          </a:p>
          <a:p>
            <a:r>
              <a:rPr lang="en-US" sz="2000" dirty="0"/>
              <a:t>D</a:t>
            </a:r>
            <a:r>
              <a:rPr lang="en-US" sz="2000" dirty="0" smtClean="0"/>
              <a:t>ropping arrays</a:t>
            </a:r>
          </a:p>
          <a:p>
            <a:endParaRPr lang="en-US" sz="1800" dirty="0" smtClean="0"/>
          </a:p>
          <a:p>
            <a:endParaRPr lang="en-US" sz="2000" dirty="0"/>
          </a:p>
        </p:txBody>
      </p:sp>
      <p:pic>
        <p:nvPicPr>
          <p:cNvPr id="8" name="Picture 7"/>
          <p:cNvPicPr>
            <a:picLocks noChangeAspect="1"/>
          </p:cNvPicPr>
          <p:nvPr/>
        </p:nvPicPr>
        <p:blipFill>
          <a:blip r:embed="rId3"/>
          <a:stretch>
            <a:fillRect/>
          </a:stretch>
        </p:blipFill>
        <p:spPr>
          <a:xfrm>
            <a:off x="477416" y="2313165"/>
            <a:ext cx="4114800" cy="3161564"/>
          </a:xfrm>
          <a:prstGeom prst="rect">
            <a:avLst/>
          </a:prstGeom>
        </p:spPr>
      </p:pic>
      <p:pic>
        <p:nvPicPr>
          <p:cNvPr id="9" name="Picture 8"/>
          <p:cNvPicPr>
            <a:picLocks noChangeAspect="1"/>
          </p:cNvPicPr>
          <p:nvPr/>
        </p:nvPicPr>
        <p:blipFill>
          <a:blip r:embed="rId4"/>
          <a:stretch>
            <a:fillRect/>
          </a:stretch>
        </p:blipFill>
        <p:spPr>
          <a:xfrm>
            <a:off x="4753947" y="2303834"/>
            <a:ext cx="4114800" cy="3161564"/>
          </a:xfrm>
          <a:prstGeom prst="rect">
            <a:avLst/>
          </a:prstGeom>
        </p:spPr>
      </p:pic>
      <p:sp>
        <p:nvSpPr>
          <p:cNvPr id="12" name="Rectangle 3"/>
          <p:cNvSpPr txBox="1">
            <a:spLocks noChangeArrowheads="1"/>
          </p:cNvSpPr>
          <p:nvPr/>
        </p:nvSpPr>
        <p:spPr bwMode="auto">
          <a:xfrm>
            <a:off x="4953000" y="5511224"/>
            <a:ext cx="3886200" cy="1041976"/>
          </a:xfrm>
          <a:prstGeom prst="rect">
            <a:avLst/>
          </a:prstGeom>
          <a:noFill/>
          <a:ln w="9525">
            <a:noFill/>
            <a:miter lim="800000"/>
            <a:headEnd/>
            <a:tailEnd/>
          </a:ln>
        </p:spPr>
        <p:txBody>
          <a:bodyPr/>
          <a:lstStyle/>
          <a:p>
            <a:pPr algn="ctr"/>
            <a:r>
              <a:rPr lang="en-US" sz="2000" dirty="0"/>
              <a:t>3</a:t>
            </a:r>
            <a:r>
              <a:rPr lang="en-US" sz="2000" dirty="0" smtClean="0"/>
              <a:t> threads</a:t>
            </a:r>
          </a:p>
          <a:p>
            <a:r>
              <a:rPr lang="en-US" sz="2000" dirty="0" smtClean="0"/>
              <a:t>Execution </a:t>
            </a:r>
            <a:r>
              <a:rPr lang="en-US" sz="2000" dirty="0"/>
              <a:t>time 24 </a:t>
            </a:r>
            <a:r>
              <a:rPr lang="en-US" sz="2000" dirty="0" err="1"/>
              <a:t>ms</a:t>
            </a:r>
            <a:endParaRPr lang="en-US" sz="2000" dirty="0"/>
          </a:p>
          <a:p>
            <a:r>
              <a:rPr lang="en-US" sz="2000" dirty="0" smtClean="0"/>
              <a:t>83 arrays/s</a:t>
            </a:r>
          </a:p>
          <a:p>
            <a:r>
              <a:rPr lang="en-US" sz="2000" dirty="0" smtClean="0"/>
              <a:t>No dropped arrays</a:t>
            </a:r>
          </a:p>
          <a:p>
            <a:endParaRPr lang="en-US" sz="1800" dirty="0" smtClean="0"/>
          </a:p>
          <a:p>
            <a:endParaRPr lang="en-US" sz="2000" dirty="0"/>
          </a:p>
        </p:txBody>
      </p:sp>
      <p:sp>
        <p:nvSpPr>
          <p:cNvPr id="10" name="Oval 9"/>
          <p:cNvSpPr/>
          <p:nvPr/>
        </p:nvSpPr>
        <p:spPr bwMode="auto">
          <a:xfrm>
            <a:off x="1304731" y="4105469"/>
            <a:ext cx="228600" cy="1524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3914193" y="3029338"/>
            <a:ext cx="228600" cy="1524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8201607" y="3023111"/>
            <a:ext cx="228600" cy="1524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Oval 15"/>
          <p:cNvSpPr/>
          <p:nvPr/>
        </p:nvSpPr>
        <p:spPr bwMode="auto">
          <a:xfrm>
            <a:off x="5606143" y="4075924"/>
            <a:ext cx="228600" cy="1524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Oval 16"/>
          <p:cNvSpPr/>
          <p:nvPr/>
        </p:nvSpPr>
        <p:spPr bwMode="auto">
          <a:xfrm>
            <a:off x="3385462" y="2752530"/>
            <a:ext cx="272137" cy="181425"/>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7677538" y="2744752"/>
            <a:ext cx="272137" cy="181425"/>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46103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LZ4 and BSLZ4 Codecs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These are the codecs used by the </a:t>
            </a:r>
            <a:r>
              <a:rPr lang="en-US" dirty="0" err="1" smtClean="0"/>
              <a:t>Eiger</a:t>
            </a:r>
            <a:r>
              <a:rPr lang="en-US" dirty="0" smtClean="0"/>
              <a:t> server from </a:t>
            </a:r>
            <a:r>
              <a:rPr lang="en-US" dirty="0" err="1" smtClean="0"/>
              <a:t>Dectris</a:t>
            </a:r>
            <a:endParaRPr lang="en-US" dirty="0" smtClean="0"/>
          </a:p>
          <a:p>
            <a:pPr marL="800100" lvl="1" indent="-342900">
              <a:buFont typeface="Arial" panose="020B0604020202020204" pitchFamily="34" charset="0"/>
              <a:buChar char="•"/>
            </a:pPr>
            <a:r>
              <a:rPr lang="en-US" sz="2000" dirty="0" smtClean="0"/>
              <a:t>They don’t use the </a:t>
            </a:r>
            <a:r>
              <a:rPr lang="en-US" sz="2000" dirty="0" err="1" smtClean="0"/>
              <a:t>Blosc</a:t>
            </a:r>
            <a:r>
              <a:rPr lang="en-US" sz="2000" dirty="0" smtClean="0"/>
              <a:t> codecs, but rather the native LZ4 and </a:t>
            </a:r>
            <a:r>
              <a:rPr lang="en-US" sz="2000" dirty="0" err="1" smtClean="0"/>
              <a:t>Bitshuffle</a:t>
            </a:r>
            <a:r>
              <a:rPr lang="en-US" sz="2000" dirty="0" smtClean="0"/>
              <a:t>/LZ4 codecs.</a:t>
            </a:r>
            <a:endParaRPr lang="en-US" sz="2000" dirty="0"/>
          </a:p>
          <a:p>
            <a:pPr marL="342900" indent="-342900">
              <a:buFont typeface="Arial" panose="020B0604020202020204" pitchFamily="34" charset="0"/>
              <a:buChar char="•"/>
            </a:pPr>
            <a:r>
              <a:rPr lang="en-US" dirty="0" err="1" smtClean="0"/>
              <a:t>Dectris</a:t>
            </a:r>
            <a:r>
              <a:rPr lang="en-US" dirty="0" smtClean="0"/>
              <a:t> server can optionally use these compressions for HDF5 files saved locally on their server</a:t>
            </a:r>
          </a:p>
          <a:p>
            <a:pPr marL="342900" indent="-342900">
              <a:buFont typeface="Arial" panose="020B0604020202020204" pitchFamily="34" charset="0"/>
              <a:buChar char="•"/>
            </a:pPr>
            <a:r>
              <a:rPr lang="en-US" dirty="0" err="1" smtClean="0"/>
              <a:t>Dectris</a:t>
            </a:r>
            <a:r>
              <a:rPr lang="en-US" dirty="0" smtClean="0"/>
              <a:t> server always uses one of these compressions for data streamed over the </a:t>
            </a:r>
            <a:r>
              <a:rPr lang="en-US" dirty="0" err="1" smtClean="0"/>
              <a:t>ZeroMQ</a:t>
            </a:r>
            <a:r>
              <a:rPr lang="en-US" dirty="0" smtClean="0"/>
              <a:t> socket interface to the </a:t>
            </a:r>
            <a:r>
              <a:rPr lang="en-US" dirty="0" err="1" smtClean="0"/>
              <a:t>ADEiger</a:t>
            </a:r>
            <a:r>
              <a:rPr lang="en-US" dirty="0" smtClean="0"/>
              <a:t> driver</a:t>
            </a:r>
          </a:p>
          <a:p>
            <a:pPr marL="342900" indent="-342900">
              <a:buFont typeface="Arial" panose="020B0604020202020204" pitchFamily="34" charset="0"/>
              <a:buChar char="•"/>
            </a:pPr>
            <a:r>
              <a:rPr lang="en-US" dirty="0" smtClean="0"/>
              <a:t>These can now be decoded directly in </a:t>
            </a:r>
            <a:r>
              <a:rPr lang="en-US" dirty="0" err="1" smtClean="0"/>
              <a:t>ADEiger</a:t>
            </a:r>
            <a:r>
              <a:rPr lang="en-US" dirty="0" smtClean="0"/>
              <a:t>, or passed as compressed </a:t>
            </a:r>
            <a:r>
              <a:rPr lang="en-US" dirty="0" err="1" smtClean="0"/>
              <a:t>NDArrays</a:t>
            </a:r>
            <a:r>
              <a:rPr lang="en-US" dirty="0" smtClean="0"/>
              <a:t> to </a:t>
            </a:r>
            <a:r>
              <a:rPr lang="en-US" dirty="0" err="1" smtClean="0"/>
              <a:t>NDPluginCodec</a:t>
            </a:r>
            <a:r>
              <a:rPr lang="en-US" dirty="0" smtClean="0"/>
              <a:t> and other plugins</a:t>
            </a:r>
          </a:p>
          <a:p>
            <a:pPr marL="342900" indent="-342900">
              <a:buFont typeface="Arial" panose="020B0604020202020204" pitchFamily="34" charset="0"/>
              <a:buChar char="•"/>
            </a:pPr>
            <a:r>
              <a:rPr lang="en-US" dirty="0" smtClean="0"/>
              <a:t>Compressed arrays can be passed directly to NDFileHDF5 to be written with newly supported </a:t>
            </a:r>
            <a:r>
              <a:rPr lang="en-US" i="1" dirty="0" smtClean="0"/>
              <a:t>direct chunk write </a:t>
            </a:r>
            <a:r>
              <a:rPr lang="en-US" dirty="0" smtClean="0"/>
              <a:t>feature.  More on this later.</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72912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604736"/>
          </a:xfrm>
        </p:spPr>
        <p:txBody>
          <a:bodyPr/>
          <a:lstStyle/>
          <a:p>
            <a:r>
              <a:rPr lang="en-US" altLang="en-US" b="1" dirty="0" smtClean="0">
                <a:solidFill>
                  <a:srgbClr val="0066FF"/>
                </a:solidFill>
              </a:rPr>
              <a:t>Codec Parameter </a:t>
            </a:r>
            <a:r>
              <a:rPr lang="en-US" altLang="en-US" b="1" dirty="0" smtClean="0">
                <a:solidFill>
                  <a:srgbClr val="0066FF"/>
                </a:solidFill>
              </a:rPr>
              <a:t>Records</a:t>
            </a:r>
            <a:endParaRPr lang="en-US" altLang="en-US" b="1" dirty="0" smtClean="0">
              <a:solidFill>
                <a:srgbClr val="0066FF"/>
              </a:solidFill>
            </a:endParaRP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914400"/>
            <a:ext cx="8153400" cy="762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Codec_RBV</a:t>
            </a:r>
            <a:r>
              <a:rPr lang="en-US" dirty="0" smtClean="0"/>
              <a:t> and </a:t>
            </a:r>
            <a:r>
              <a:rPr lang="en-US" dirty="0" err="1" smtClean="0"/>
              <a:t>CompressedSize_RBV</a:t>
            </a:r>
            <a:r>
              <a:rPr lang="en-US" dirty="0" smtClean="0"/>
              <a:t> records to </a:t>
            </a:r>
            <a:r>
              <a:rPr lang="en-US" dirty="0" err="1" smtClean="0"/>
              <a:t>asynNDArrayDriver</a:t>
            </a:r>
            <a:r>
              <a:rPr lang="en-US" dirty="0" smtClean="0"/>
              <a:t> and hence to all plugins.</a:t>
            </a:r>
          </a:p>
        </p:txBody>
      </p:sp>
      <p:pic>
        <p:nvPicPr>
          <p:cNvPr id="2" name="Picture 1"/>
          <p:cNvPicPr>
            <a:picLocks noChangeAspect="1"/>
          </p:cNvPicPr>
          <p:nvPr/>
        </p:nvPicPr>
        <p:blipFill>
          <a:blip r:embed="rId3"/>
          <a:stretch>
            <a:fillRect/>
          </a:stretch>
        </p:blipFill>
        <p:spPr>
          <a:xfrm>
            <a:off x="1371600" y="1757464"/>
            <a:ext cx="6410325" cy="4925308"/>
          </a:xfrm>
          <a:prstGeom prst="rect">
            <a:avLst/>
          </a:prstGeom>
        </p:spPr>
      </p:pic>
      <p:sp>
        <p:nvSpPr>
          <p:cNvPr id="6" name="Oval 5"/>
          <p:cNvSpPr/>
          <p:nvPr/>
        </p:nvSpPr>
        <p:spPr bwMode="auto">
          <a:xfrm>
            <a:off x="5858069" y="3677813"/>
            <a:ext cx="533400" cy="485193"/>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76894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11305</TotalTime>
  <Words>749</Words>
  <Application>Microsoft Office PowerPoint</Application>
  <PresentationFormat>On-screen Show (4:3)</PresentationFormat>
  <Paragraphs>126</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Avenir Next Condensed</vt:lpstr>
      <vt:lpstr>Calibri</vt:lpstr>
      <vt:lpstr>Courier10 BT</vt:lpstr>
      <vt:lpstr>Gill Sans</vt:lpstr>
      <vt:lpstr>Times New Roman</vt:lpstr>
      <vt:lpstr>Blank Presentation</vt:lpstr>
      <vt:lpstr>GregsTheme</vt:lpstr>
      <vt:lpstr>PowerPoint Presentation</vt:lpstr>
      <vt:lpstr>Data Compression Motivation</vt:lpstr>
      <vt:lpstr>Support for Compressed NDArrays</vt:lpstr>
      <vt:lpstr>Support for Compressed NTNDArrays</vt:lpstr>
      <vt:lpstr>NDPluginCodec</vt:lpstr>
      <vt:lpstr>Blosc Codec Options</vt:lpstr>
      <vt:lpstr>Multiple Plugin Threads</vt:lpstr>
      <vt:lpstr>LZ4 and BSLZ4 Codecs</vt:lpstr>
      <vt:lpstr>Codec Parameter Records</vt:lpstr>
      <vt:lpstr>ImageJ pvAccess Viewer</vt:lpstr>
      <vt:lpstr>ImageJ Decompression Implementation</vt:lpstr>
      <vt:lpstr>ADEiger Changes</vt:lpstr>
      <vt:lpstr>ADEiger Changes</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266</cp:revision>
  <dcterms:created xsi:type="dcterms:W3CDTF">2001-01-18T12:19:59Z</dcterms:created>
  <dcterms:modified xsi:type="dcterms:W3CDTF">2019-10-03T18:35:51Z</dcterms:modified>
</cp:coreProperties>
</file>