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6" r:id="rId2"/>
  </p:sldMasterIdLst>
  <p:notesMasterIdLst>
    <p:notesMasterId r:id="rId15"/>
  </p:notesMasterIdLst>
  <p:sldIdLst>
    <p:sldId id="286" r:id="rId3"/>
    <p:sldId id="284" r:id="rId4"/>
    <p:sldId id="361" r:id="rId5"/>
    <p:sldId id="362" r:id="rId6"/>
    <p:sldId id="363" r:id="rId7"/>
    <p:sldId id="364" r:id="rId8"/>
    <p:sldId id="365" r:id="rId9"/>
    <p:sldId id="366" r:id="rId10"/>
    <p:sldId id="367" r:id="rId11"/>
    <p:sldId id="368" r:id="rId12"/>
    <p:sldId id="369" r:id="rId13"/>
    <p:sldId id="370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11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BFBFBF"/>
    <a:srgbClr val="1E9FDB"/>
    <a:srgbClr val="76D6FF"/>
    <a:srgbClr val="0094CA"/>
    <a:srgbClr val="13A1DD"/>
    <a:srgbClr val="FFFFFF"/>
    <a:srgbClr val="13A0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014" autoAdjust="0"/>
    <p:restoredTop sz="93243" autoAdjust="0"/>
  </p:normalViewPr>
  <p:slideViewPr>
    <p:cSldViewPr>
      <p:cViewPr varScale="1">
        <p:scale>
          <a:sx n="103" d="100"/>
          <a:sy n="103" d="100"/>
        </p:scale>
        <p:origin x="184" y="408"/>
      </p:cViewPr>
      <p:guideLst>
        <p:guide pos="3840"/>
        <p:guide orient="horz" pos="1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2019-10-05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13A0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Presenter name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D7AC81-318B-4D49-A602-9E30227C87EC}" type="datetime1">
              <a:rPr lang="en-GB" smtClean="0"/>
              <a:pPr/>
              <a:t>05/10/2019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407" y="260651"/>
            <a:ext cx="2208245" cy="8860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77A986-290F-D34E-872B-A89DF3BE59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9219135" y="260651"/>
            <a:ext cx="2972865" cy="131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7" y="4407120"/>
            <a:ext cx="10363200" cy="1362076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7" y="2906723"/>
            <a:ext cx="10363200" cy="1500187"/>
          </a:xfrm>
        </p:spPr>
        <p:txBody>
          <a:bodyPr anchor="b"/>
          <a:lstStyle>
            <a:lvl1pPr marL="0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1pPr>
            <a:lvl2pPr marL="315314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2pPr>
            <a:lvl3pPr marL="630630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3pPr>
            <a:lvl4pPr marL="94594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4pPr>
            <a:lvl5pPr marL="126126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5pPr>
            <a:lvl6pPr marL="157658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6pPr>
            <a:lvl7pPr marL="1891904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7pPr>
            <a:lvl8pPr marL="220722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8pPr>
            <a:lvl9pPr marL="2522543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2019-10-05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158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2019-10-05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12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4" y="1535116"/>
            <a:ext cx="5386917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5314" indent="0">
              <a:buNone/>
              <a:defRPr sz="1385" b="1"/>
            </a:lvl2pPr>
            <a:lvl3pPr marL="630630" indent="0">
              <a:buNone/>
              <a:defRPr sz="1247" b="1"/>
            </a:lvl3pPr>
            <a:lvl4pPr marL="945947" indent="0">
              <a:buNone/>
              <a:defRPr sz="1108" b="1"/>
            </a:lvl4pPr>
            <a:lvl5pPr marL="1261265" indent="0">
              <a:buNone/>
              <a:defRPr sz="1108" b="1"/>
            </a:lvl5pPr>
            <a:lvl6pPr marL="1576588" indent="0">
              <a:buNone/>
              <a:defRPr sz="1108" b="1"/>
            </a:lvl6pPr>
            <a:lvl7pPr marL="1891904" indent="0">
              <a:buNone/>
              <a:defRPr sz="1108" b="1"/>
            </a:lvl7pPr>
            <a:lvl8pPr marL="2207225" indent="0">
              <a:buNone/>
              <a:defRPr sz="1108" b="1"/>
            </a:lvl8pPr>
            <a:lvl9pPr marL="2522543" indent="0">
              <a:buNone/>
              <a:defRPr sz="1108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4" y="2174878"/>
            <a:ext cx="5386917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74" y="1535116"/>
            <a:ext cx="5389033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5314" indent="0">
              <a:buNone/>
              <a:defRPr sz="1385" b="1"/>
            </a:lvl2pPr>
            <a:lvl3pPr marL="630630" indent="0">
              <a:buNone/>
              <a:defRPr sz="1247" b="1"/>
            </a:lvl3pPr>
            <a:lvl4pPr marL="945947" indent="0">
              <a:buNone/>
              <a:defRPr sz="1108" b="1"/>
            </a:lvl4pPr>
            <a:lvl5pPr marL="1261265" indent="0">
              <a:buNone/>
              <a:defRPr sz="1108" b="1"/>
            </a:lvl5pPr>
            <a:lvl6pPr marL="1576588" indent="0">
              <a:buNone/>
              <a:defRPr sz="1108" b="1"/>
            </a:lvl6pPr>
            <a:lvl7pPr marL="1891904" indent="0">
              <a:buNone/>
              <a:defRPr sz="1108" b="1"/>
            </a:lvl7pPr>
            <a:lvl8pPr marL="2207225" indent="0">
              <a:buNone/>
              <a:defRPr sz="1108" b="1"/>
            </a:lvl8pPr>
            <a:lvl9pPr marL="2522543" indent="0">
              <a:buNone/>
              <a:defRPr sz="1108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74" y="2174878"/>
            <a:ext cx="5389033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2019-10-05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844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2019-10-05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16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2019-10-05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342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11" y="273052"/>
            <a:ext cx="4011084" cy="1162050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43" y="273401"/>
            <a:ext cx="6815668" cy="5853113"/>
          </a:xfrm>
        </p:spPr>
        <p:txBody>
          <a:bodyPr/>
          <a:lstStyle>
            <a:lvl1pPr>
              <a:defRPr sz="2216"/>
            </a:lvl1pPr>
            <a:lvl2pPr>
              <a:defRPr sz="1939"/>
            </a:lvl2pPr>
            <a:lvl3pPr>
              <a:defRPr sz="1661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11" y="1435104"/>
            <a:ext cx="4011084" cy="4691063"/>
          </a:xfrm>
        </p:spPr>
        <p:txBody>
          <a:bodyPr/>
          <a:lstStyle>
            <a:lvl1pPr marL="0" indent="0">
              <a:buNone/>
              <a:defRPr sz="969"/>
            </a:lvl1pPr>
            <a:lvl2pPr marL="315314" indent="0">
              <a:buNone/>
              <a:defRPr sz="831"/>
            </a:lvl2pPr>
            <a:lvl3pPr marL="630630" indent="0">
              <a:buNone/>
              <a:defRPr sz="692"/>
            </a:lvl3pPr>
            <a:lvl4pPr marL="945947" indent="0">
              <a:buNone/>
              <a:defRPr sz="623"/>
            </a:lvl4pPr>
            <a:lvl5pPr marL="1261265" indent="0">
              <a:buNone/>
              <a:defRPr sz="623"/>
            </a:lvl5pPr>
            <a:lvl6pPr marL="1576588" indent="0">
              <a:buNone/>
              <a:defRPr sz="623"/>
            </a:lvl6pPr>
            <a:lvl7pPr marL="1891904" indent="0">
              <a:buNone/>
              <a:defRPr sz="623"/>
            </a:lvl7pPr>
            <a:lvl8pPr marL="2207225" indent="0">
              <a:buNone/>
              <a:defRPr sz="623"/>
            </a:lvl8pPr>
            <a:lvl9pPr marL="2522543" indent="0">
              <a:buNone/>
              <a:defRPr sz="623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2019-10-05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530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8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216"/>
            </a:lvl1pPr>
            <a:lvl2pPr marL="315314" indent="0">
              <a:buNone/>
              <a:defRPr sz="1939"/>
            </a:lvl2pPr>
            <a:lvl3pPr marL="630630" indent="0">
              <a:buNone/>
              <a:defRPr sz="1661"/>
            </a:lvl3pPr>
            <a:lvl4pPr marL="945947" indent="0">
              <a:buNone/>
              <a:defRPr sz="1385"/>
            </a:lvl4pPr>
            <a:lvl5pPr marL="1261265" indent="0">
              <a:buNone/>
              <a:defRPr sz="1385"/>
            </a:lvl5pPr>
            <a:lvl6pPr marL="1576588" indent="0">
              <a:buNone/>
              <a:defRPr sz="1385"/>
            </a:lvl6pPr>
            <a:lvl7pPr marL="1891904" indent="0">
              <a:buNone/>
              <a:defRPr sz="1385"/>
            </a:lvl7pPr>
            <a:lvl8pPr marL="2207225" indent="0">
              <a:buNone/>
              <a:defRPr sz="1385"/>
            </a:lvl8pPr>
            <a:lvl9pPr marL="2522543" indent="0">
              <a:buNone/>
              <a:defRPr sz="1385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2"/>
          </a:xfrm>
        </p:spPr>
        <p:txBody>
          <a:bodyPr/>
          <a:lstStyle>
            <a:lvl1pPr marL="0" indent="0">
              <a:buNone/>
              <a:defRPr sz="969"/>
            </a:lvl1pPr>
            <a:lvl2pPr marL="315314" indent="0">
              <a:buNone/>
              <a:defRPr sz="831"/>
            </a:lvl2pPr>
            <a:lvl3pPr marL="630630" indent="0">
              <a:buNone/>
              <a:defRPr sz="692"/>
            </a:lvl3pPr>
            <a:lvl4pPr marL="945947" indent="0">
              <a:buNone/>
              <a:defRPr sz="623"/>
            </a:lvl4pPr>
            <a:lvl5pPr marL="1261265" indent="0">
              <a:buNone/>
              <a:defRPr sz="623"/>
            </a:lvl5pPr>
            <a:lvl6pPr marL="1576588" indent="0">
              <a:buNone/>
              <a:defRPr sz="623"/>
            </a:lvl6pPr>
            <a:lvl7pPr marL="1891904" indent="0">
              <a:buNone/>
              <a:defRPr sz="623"/>
            </a:lvl7pPr>
            <a:lvl8pPr marL="2207225" indent="0">
              <a:buNone/>
              <a:defRPr sz="623"/>
            </a:lvl8pPr>
            <a:lvl9pPr marL="2522543" indent="0">
              <a:buNone/>
              <a:defRPr sz="623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2019-10-05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22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2019-10-05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47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839200" y="275036"/>
            <a:ext cx="27432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9600" y="275036"/>
            <a:ext cx="80264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2019-10-05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039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1349" y="301"/>
            <a:ext cx="7683499" cy="1441451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cxnSp>
        <p:nvCxnSpPr>
          <p:cNvPr id="3" name="Rak 7"/>
          <p:cNvCxnSpPr/>
          <p:nvPr userDrawn="1"/>
        </p:nvCxnSpPr>
        <p:spPr>
          <a:xfrm>
            <a:off x="-434760" y="1452400"/>
            <a:ext cx="12928527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735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6DC40F-55C4-384F-A14E-20FF4C53AB90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D684BB-AC49-4844-95DA-6540E04D6D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lIns="90000"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781000"/>
            <a:ext cx="10972800" cy="4345166"/>
          </a:xfrm>
        </p:spPr>
        <p:txBody>
          <a:bodyPr lIns="90000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8011E48-F5AC-104B-BB7F-6322AAB1F2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636088-FAD8-024C-A1D7-D74763A458C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781000"/>
            <a:ext cx="5384800" cy="43451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781000"/>
            <a:ext cx="5384800" cy="43451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448251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7D9470-03DC-FB43-B831-D8BEB33949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1282D3D-8FD4-E041-9B14-07B58C6C3A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lIns="90000"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2852DFA2-0FC7-BC44-83D5-11A0ECDA59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 dirty="0"/>
              <a:t>Avoid text less than 16 points.</a:t>
            </a:r>
          </a:p>
          <a:p>
            <a:pPr lvl="0"/>
            <a:r>
              <a:rPr lang="en-US" noProof="0" dirty="0"/>
              <a:t>Always use Calibri font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>
            <a:norm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453336"/>
            <a:ext cx="2844800" cy="365125"/>
          </a:xfrm>
        </p:spPr>
        <p:txBody>
          <a:bodyPr anchor="b"/>
          <a:lstStyle/>
          <a:p>
            <a:fld id="{3C7D23FA-05C4-4CC1-B281-2F815585BC1C}" type="datetime1">
              <a:rPr lang="en-GB" noProof="0" smtClean="0"/>
              <a:t>05/10/2019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/>
          <a:p>
            <a:r>
              <a:rPr lang="en-GB" dirty="0"/>
              <a:t>© European Spallation Source ERIC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>
            <a:norm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49880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84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882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0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4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1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76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91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07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22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883608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2019-10-05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31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518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/>
              <a:t>Klicka här för att ändra format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05/10/2019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9" r:id="rId5"/>
    <p:sldLayoutId id="2147483670" r:id="rId6"/>
    <p:sldLayoutId id="2147483671" r:id="rId7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2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090" tIns="45549" rIns="91090" bIns="45549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090" tIns="45549" rIns="91090" bIns="45549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09604" y="6356748"/>
            <a:ext cx="2844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315314"/>
              <a:t>2019-10-05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165600" y="6356748"/>
            <a:ext cx="3860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748"/>
            <a:ext cx="2844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315314"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0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xStyles>
    <p:titleStyle>
      <a:lvl1pPr algn="ctr" defTabSz="315314" rtl="0" eaLnBrk="1" latinLnBrk="0" hangingPunct="1">
        <a:spcBef>
          <a:spcPct val="0"/>
        </a:spcBef>
        <a:buNone/>
        <a:defRPr sz="30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484" indent="-236484" algn="l" defTabSz="315314" rtl="0" eaLnBrk="1" latinLnBrk="0" hangingPunct="1">
        <a:spcBef>
          <a:spcPct val="20000"/>
        </a:spcBef>
        <a:buFont typeface="Arial"/>
        <a:buChar char="•"/>
        <a:defRPr sz="2216" kern="1200">
          <a:solidFill>
            <a:schemeClr val="tx1"/>
          </a:solidFill>
          <a:latin typeface="+mn-lt"/>
          <a:ea typeface="+mn-ea"/>
          <a:cs typeface="+mn-cs"/>
        </a:defRPr>
      </a:lvl1pPr>
      <a:lvl2pPr marL="512390" indent="-197066" algn="l" defTabSz="315314" rtl="0" eaLnBrk="1" latinLnBrk="0" hangingPunct="1">
        <a:spcBef>
          <a:spcPct val="20000"/>
        </a:spcBef>
        <a:buFont typeface="Arial"/>
        <a:buChar char="–"/>
        <a:defRPr sz="1939" kern="1200">
          <a:solidFill>
            <a:schemeClr val="tx1"/>
          </a:solidFill>
          <a:latin typeface="+mn-lt"/>
          <a:ea typeface="+mn-ea"/>
          <a:cs typeface="+mn-cs"/>
        </a:defRPr>
      </a:lvl2pPr>
      <a:lvl3pPr marL="788276" indent="-157655" algn="l" defTabSz="315314" rtl="0" eaLnBrk="1" latinLnBrk="0" hangingPunct="1">
        <a:spcBef>
          <a:spcPct val="20000"/>
        </a:spcBef>
        <a:buFont typeface="Arial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3pPr>
      <a:lvl4pPr marL="1103609" indent="-157655" algn="l" defTabSz="315314" rtl="0" eaLnBrk="1" latinLnBrk="0" hangingPunct="1">
        <a:spcBef>
          <a:spcPct val="20000"/>
        </a:spcBef>
        <a:buFont typeface="Arial"/>
        <a:buChar char="–"/>
        <a:defRPr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418929" indent="-157655" algn="l" defTabSz="315314" rtl="0" eaLnBrk="1" latinLnBrk="0" hangingPunct="1">
        <a:spcBef>
          <a:spcPct val="20000"/>
        </a:spcBef>
        <a:buFont typeface="Arial"/>
        <a:buChar char="»"/>
        <a:defRPr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34244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49560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64882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80197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5314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0630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5947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1265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76588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1904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07225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22543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pics-controls.org/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github.com/epics-doc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pics-docs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cs.epics-controls.org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B200AE4-4BB0-45E2-BF76-953BC07FE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84EAC81-8748-45A9-9E48-D8B6C99A5DB4}"/>
              </a:ext>
            </a:extLst>
          </p:cNvPr>
          <p:cNvSpPr txBox="1"/>
          <p:nvPr/>
        </p:nvSpPr>
        <p:spPr>
          <a:xfrm>
            <a:off x="5663952" y="3501008"/>
            <a:ext cx="5751559" cy="25480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eaLnBrk="0" hangingPunct="0"/>
            <a:r>
              <a:rPr lang="de-DE" sz="4400" spc="30" dirty="0">
                <a:solidFill>
                  <a:srgbClr val="C7DE37"/>
                </a:solidFill>
                <a:latin typeface="Oswald Regular"/>
                <a:cs typeface="Oswald Regular"/>
              </a:rPr>
              <a:t>Summary </a:t>
            </a:r>
            <a:r>
              <a:rPr lang="de-DE" sz="4400" spc="30" dirty="0" err="1">
                <a:solidFill>
                  <a:srgbClr val="C7DE37"/>
                </a:solidFill>
                <a:latin typeface="Oswald Regular"/>
                <a:cs typeface="Oswald Regular"/>
              </a:rPr>
              <a:t>of</a:t>
            </a:r>
            <a:r>
              <a:rPr lang="de-DE" sz="4400" spc="30" dirty="0">
                <a:solidFill>
                  <a:srgbClr val="C7DE37"/>
                </a:solidFill>
                <a:latin typeface="Oswald Regular"/>
                <a:cs typeface="Oswald Regular"/>
              </a:rPr>
              <a:t> </a:t>
            </a:r>
            <a:r>
              <a:rPr lang="de-DE" sz="4400" spc="30" dirty="0" err="1">
                <a:solidFill>
                  <a:srgbClr val="C7DE37"/>
                </a:solidFill>
                <a:latin typeface="Oswald Regular"/>
                <a:cs typeface="Oswald Regular"/>
              </a:rPr>
              <a:t>the</a:t>
            </a:r>
            <a:r>
              <a:rPr lang="de-DE" sz="4400" spc="30" dirty="0">
                <a:solidFill>
                  <a:srgbClr val="C7DE37"/>
                </a:solidFill>
                <a:latin typeface="Oswald Regular"/>
                <a:cs typeface="Oswald Regular"/>
              </a:rPr>
              <a:t> First EPICS </a:t>
            </a:r>
            <a:r>
              <a:rPr lang="de-DE" sz="4400" spc="30" dirty="0" err="1">
                <a:solidFill>
                  <a:srgbClr val="C7DE37"/>
                </a:solidFill>
                <a:latin typeface="Oswald Regular"/>
                <a:cs typeface="Oswald Regular"/>
              </a:rPr>
              <a:t>Documentathon</a:t>
            </a:r>
            <a:r>
              <a:rPr lang="de-DE" sz="4400" spc="30" dirty="0">
                <a:solidFill>
                  <a:srgbClr val="C7DE37"/>
                </a:solidFill>
                <a:latin typeface="Oswald Regular"/>
                <a:cs typeface="Oswald Regular"/>
              </a:rPr>
              <a:t> </a:t>
            </a:r>
          </a:p>
          <a:p>
            <a:pPr algn="ctr" eaLnBrk="0" hangingPunct="0"/>
            <a:r>
              <a:rPr lang="de-DE" sz="3200" i="1" spc="30" dirty="0">
                <a:solidFill>
                  <a:srgbClr val="C7DE37"/>
                </a:solidFill>
                <a:latin typeface="Oswald Regular"/>
                <a:cs typeface="Oswald Regular"/>
              </a:rPr>
              <a:t>2.-6. September @ ESS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0B20AEB-16DA-447D-918E-30BDB777D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617" y="1513153"/>
            <a:ext cx="1865076" cy="98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0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8660C7DB-053D-462E-9763-9175E478DBC0}"/>
              </a:ext>
            </a:extLst>
          </p:cNvPr>
          <p:cNvSpPr/>
          <p:nvPr/>
        </p:nvSpPr>
        <p:spPr>
          <a:xfrm>
            <a:off x="-16457" y="-9442"/>
            <a:ext cx="12216162" cy="737726"/>
          </a:xfrm>
          <a:prstGeom prst="rect">
            <a:avLst/>
          </a:prstGeom>
          <a:solidFill>
            <a:srgbClr val="18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301DD26-B338-40FC-A5E2-B64A0EE88DC1}"/>
              </a:ext>
            </a:extLst>
          </p:cNvPr>
          <p:cNvSpPr txBox="1"/>
          <p:nvPr/>
        </p:nvSpPr>
        <p:spPr>
          <a:xfrm>
            <a:off x="1323692" y="153533"/>
            <a:ext cx="9709057" cy="503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3000" cap="all" dirty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Software top </a:t>
            </a:r>
            <a:r>
              <a:rPr lang="de-DE" sz="3000" cap="all" dirty="0" err="1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page</a:t>
            </a:r>
            <a:endParaRPr lang="de-DE" sz="3000" cap="all" dirty="0">
              <a:solidFill>
                <a:srgbClr val="C7DE37"/>
              </a:solidFill>
              <a:latin typeface="Oswald Regular"/>
              <a:ea typeface="Milo-Medium"/>
              <a:cs typeface="Oswald Regular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67219DCD-43DF-4981-BC3E-0E4A75684043}"/>
              </a:ext>
            </a:extLst>
          </p:cNvPr>
          <p:cNvSpPr/>
          <p:nvPr/>
        </p:nvSpPr>
        <p:spPr>
          <a:xfrm>
            <a:off x="-16457" y="6636190"/>
            <a:ext cx="12208458" cy="221810"/>
          </a:xfrm>
          <a:prstGeom prst="rect">
            <a:avLst/>
          </a:prstGeom>
          <a:solidFill>
            <a:srgbClr val="18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E1D7938C-5D3B-43AC-A798-5E34E8FFC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90" y="185122"/>
            <a:ext cx="661065" cy="349582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22FA7D2B-2835-46A2-B4BD-F22109DE70B1}"/>
              </a:ext>
            </a:extLst>
          </p:cNvPr>
          <p:cNvSpPr txBox="1"/>
          <p:nvPr/>
        </p:nvSpPr>
        <p:spPr>
          <a:xfrm>
            <a:off x="11119728" y="6679842"/>
            <a:ext cx="641944" cy="1781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 eaLnBrk="0" hangingPunct="0"/>
            <a:r>
              <a:rPr lang="de-DE" sz="900" dirty="0">
                <a:solidFill>
                  <a:srgbClr val="C7DE59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swald Regular"/>
              </a:rPr>
              <a:t>Page   5  / 15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5D3AA97-DE8C-1B42-AEE5-5E2DE6AA6CFF}"/>
              </a:ext>
            </a:extLst>
          </p:cNvPr>
          <p:cNvSpPr txBox="1">
            <a:spLocks/>
          </p:cNvSpPr>
          <p:nvPr/>
        </p:nvSpPr>
        <p:spPr>
          <a:xfrm>
            <a:off x="609600" y="1515210"/>
            <a:ext cx="6710536" cy="4345166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Software menu has links to </a:t>
            </a:r>
          </a:p>
          <a:p>
            <a:pPr lvl="1"/>
            <a:r>
              <a:rPr lang="en-GB"/>
              <a:t>Base</a:t>
            </a:r>
          </a:p>
          <a:p>
            <a:pPr lvl="2"/>
            <a:r>
              <a:rPr lang="en-GB"/>
              <a:t>EPICS Base releases, and downloadable packages</a:t>
            </a:r>
          </a:p>
          <a:p>
            <a:pPr lvl="1"/>
            <a:r>
              <a:rPr lang="en-GB"/>
              <a:t>Modules</a:t>
            </a:r>
          </a:p>
          <a:p>
            <a:pPr lvl="2"/>
            <a:r>
              <a:rPr lang="en-GB"/>
              <a:t>Support modules (device support, etc.)</a:t>
            </a:r>
          </a:p>
          <a:p>
            <a:pPr lvl="1"/>
            <a:r>
              <a:rPr lang="en-GB"/>
              <a:t>Extensions</a:t>
            </a:r>
          </a:p>
          <a:p>
            <a:pPr lvl="2"/>
            <a:r>
              <a:rPr lang="en-GB"/>
              <a:t>Client applications</a:t>
            </a:r>
          </a:p>
          <a:p>
            <a:pPr lvl="2"/>
            <a:r>
              <a:rPr lang="en-GB"/>
              <a:t>Language bindings</a:t>
            </a:r>
          </a:p>
          <a:p>
            <a:pPr lvl="2"/>
            <a:r>
              <a:rPr lang="en-GB"/>
              <a:t>Utilities </a:t>
            </a:r>
          </a:p>
          <a:p>
            <a:pPr lvl="1"/>
            <a:r>
              <a:rPr lang="en-GB"/>
              <a:t>Distributions</a:t>
            </a:r>
          </a:p>
          <a:p>
            <a:pPr lvl="2"/>
            <a:r>
              <a:rPr lang="en-GB"/>
              <a:t>Packages of EPICS software</a:t>
            </a:r>
          </a:p>
          <a:p>
            <a:r>
              <a:rPr lang="en-GB"/>
              <a:t>Many of the module and extension links are/may be outdated</a:t>
            </a:r>
          </a:p>
          <a:p>
            <a:pPr lvl="1"/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5A8B1AD-4DA9-8742-A49B-2EDD2E8FE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8168" y="1268760"/>
            <a:ext cx="4248472" cy="4821621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D7A8222-0318-2848-8001-63C47DAB94A5}"/>
              </a:ext>
            </a:extLst>
          </p:cNvPr>
          <p:cNvCxnSpPr>
            <a:cxnSpLocks/>
          </p:cNvCxnSpPr>
          <p:nvPr/>
        </p:nvCxnSpPr>
        <p:spPr>
          <a:xfrm flipV="1">
            <a:off x="6240016" y="1501438"/>
            <a:ext cx="3744416" cy="9361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349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8660C7DB-053D-462E-9763-9175E478DBC0}"/>
              </a:ext>
            </a:extLst>
          </p:cNvPr>
          <p:cNvSpPr/>
          <p:nvPr/>
        </p:nvSpPr>
        <p:spPr>
          <a:xfrm>
            <a:off x="-16457" y="-9442"/>
            <a:ext cx="12216162" cy="737726"/>
          </a:xfrm>
          <a:prstGeom prst="rect">
            <a:avLst/>
          </a:prstGeom>
          <a:solidFill>
            <a:srgbClr val="18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301DD26-B338-40FC-A5E2-B64A0EE88DC1}"/>
              </a:ext>
            </a:extLst>
          </p:cNvPr>
          <p:cNvSpPr txBox="1"/>
          <p:nvPr/>
        </p:nvSpPr>
        <p:spPr>
          <a:xfrm>
            <a:off x="1323692" y="153533"/>
            <a:ext cx="9709057" cy="503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3000" cap="all" dirty="0" err="1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Record</a:t>
            </a:r>
            <a:r>
              <a:rPr lang="de-DE" sz="3000" cap="all" dirty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 </a:t>
            </a:r>
            <a:r>
              <a:rPr lang="de-DE" sz="3000" cap="all" dirty="0" err="1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reference</a:t>
            </a:r>
            <a:r>
              <a:rPr lang="de-DE" sz="3000" cap="all" dirty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 </a:t>
            </a:r>
            <a:r>
              <a:rPr lang="de-DE" sz="3000" cap="all" dirty="0" err="1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manual</a:t>
            </a:r>
            <a:r>
              <a:rPr lang="de-DE" sz="3000" cap="all" dirty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 update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67219DCD-43DF-4981-BC3E-0E4A75684043}"/>
              </a:ext>
            </a:extLst>
          </p:cNvPr>
          <p:cNvSpPr/>
          <p:nvPr/>
        </p:nvSpPr>
        <p:spPr>
          <a:xfrm>
            <a:off x="-16457" y="6636190"/>
            <a:ext cx="12208458" cy="221810"/>
          </a:xfrm>
          <a:prstGeom prst="rect">
            <a:avLst/>
          </a:prstGeom>
          <a:solidFill>
            <a:srgbClr val="18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E1D7938C-5D3B-43AC-A798-5E34E8FFC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90" y="185122"/>
            <a:ext cx="661065" cy="349582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22FA7D2B-2835-46A2-B4BD-F22109DE70B1}"/>
              </a:ext>
            </a:extLst>
          </p:cNvPr>
          <p:cNvSpPr txBox="1"/>
          <p:nvPr/>
        </p:nvSpPr>
        <p:spPr>
          <a:xfrm>
            <a:off x="11119728" y="6679842"/>
            <a:ext cx="641944" cy="1781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 eaLnBrk="0" hangingPunct="0"/>
            <a:r>
              <a:rPr lang="de-DE" sz="900" dirty="0">
                <a:solidFill>
                  <a:srgbClr val="C7DE59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swald Regular"/>
              </a:rPr>
              <a:t>Page   5  / 15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A6F473C-6BEF-8347-A627-44EEEE1E1378}"/>
              </a:ext>
            </a:extLst>
          </p:cNvPr>
          <p:cNvSpPr txBox="1">
            <a:spLocks/>
          </p:cNvSpPr>
          <p:nvPr/>
        </p:nvSpPr>
        <p:spPr>
          <a:xfrm>
            <a:off x="609600" y="1781000"/>
            <a:ext cx="10972800" cy="4345166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Update the Record Reference Manual to reflect the current status</a:t>
            </a:r>
          </a:p>
          <a:p>
            <a:r>
              <a:rPr lang="en-GB" dirty="0"/>
              <a:t>The process:</a:t>
            </a:r>
          </a:p>
          <a:p>
            <a:pPr lvl="1"/>
            <a:r>
              <a:rPr lang="en-GB" dirty="0"/>
              <a:t>Record documentation is attached to the sources, in Perl POD format </a:t>
            </a:r>
          </a:p>
          <a:p>
            <a:pPr lvl="1"/>
            <a:r>
              <a:rPr lang="en-GB" dirty="0"/>
              <a:t>html reference is built from the sources as a part of EPICS base build process</a:t>
            </a:r>
          </a:p>
          <a:p>
            <a:pPr lvl="1"/>
            <a:r>
              <a:rPr lang="en-GB" dirty="0"/>
              <a:t>Most records in Base are now formatted like this</a:t>
            </a:r>
          </a:p>
          <a:p>
            <a:r>
              <a:rPr lang="en-GB" dirty="0"/>
              <a:t>We still have to implement a way to publish the manual on the central site</a:t>
            </a:r>
          </a:p>
          <a:p>
            <a:pPr lvl="1"/>
            <a:r>
              <a:rPr lang="en-GB" dirty="0"/>
              <a:t>So that not each site would have to do their own publishing</a:t>
            </a:r>
          </a:p>
          <a:p>
            <a:r>
              <a:rPr lang="en-GB" dirty="0"/>
              <a:t>Contents still need updates in many cases</a:t>
            </a:r>
          </a:p>
          <a:p>
            <a:pPr lvl="1"/>
            <a:r>
              <a:rPr lang="en-GB" dirty="0"/>
              <a:t>Contact the core group (Andrew in the first place) if you would like to help</a:t>
            </a:r>
          </a:p>
          <a:p>
            <a:r>
              <a:rPr lang="en-GB" dirty="0"/>
              <a:t>Also here the important message is: this is the process we will follow</a:t>
            </a:r>
          </a:p>
          <a:p>
            <a:pPr lvl="1"/>
            <a:r>
              <a:rPr lang="en-GB" dirty="0"/>
              <a:t>In case you notice something missing or wrong in the reference…</a:t>
            </a:r>
          </a:p>
          <a:p>
            <a:pPr lvl="2"/>
            <a:r>
              <a:rPr lang="en-GB" dirty="0"/>
              <a:t>The sources are on Launchpad…pull requests will be considered ;-)</a:t>
            </a:r>
          </a:p>
        </p:txBody>
      </p:sp>
    </p:spTree>
    <p:extLst>
      <p:ext uri="{BB962C8B-B14F-4D97-AF65-F5344CB8AC3E}">
        <p14:creationId xmlns:p14="http://schemas.microsoft.com/office/powerpoint/2010/main" val="319959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8660C7DB-053D-462E-9763-9175E478DBC0}"/>
              </a:ext>
            </a:extLst>
          </p:cNvPr>
          <p:cNvSpPr/>
          <p:nvPr/>
        </p:nvSpPr>
        <p:spPr>
          <a:xfrm>
            <a:off x="-16457" y="-9442"/>
            <a:ext cx="12216162" cy="737726"/>
          </a:xfrm>
          <a:prstGeom prst="rect">
            <a:avLst/>
          </a:prstGeom>
          <a:solidFill>
            <a:srgbClr val="18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301DD26-B338-40FC-A5E2-B64A0EE88DC1}"/>
              </a:ext>
            </a:extLst>
          </p:cNvPr>
          <p:cNvSpPr txBox="1"/>
          <p:nvPr/>
        </p:nvSpPr>
        <p:spPr>
          <a:xfrm>
            <a:off x="1323692" y="153533"/>
            <a:ext cx="9709057" cy="503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3000" cap="all" dirty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Summary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67219DCD-43DF-4981-BC3E-0E4A75684043}"/>
              </a:ext>
            </a:extLst>
          </p:cNvPr>
          <p:cNvSpPr/>
          <p:nvPr/>
        </p:nvSpPr>
        <p:spPr>
          <a:xfrm>
            <a:off x="-16457" y="6636190"/>
            <a:ext cx="12208458" cy="221810"/>
          </a:xfrm>
          <a:prstGeom prst="rect">
            <a:avLst/>
          </a:prstGeom>
          <a:solidFill>
            <a:srgbClr val="18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E1D7938C-5D3B-43AC-A798-5E34E8FFC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90" y="185122"/>
            <a:ext cx="661065" cy="349582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22FA7D2B-2835-46A2-B4BD-F22109DE70B1}"/>
              </a:ext>
            </a:extLst>
          </p:cNvPr>
          <p:cNvSpPr txBox="1"/>
          <p:nvPr/>
        </p:nvSpPr>
        <p:spPr>
          <a:xfrm>
            <a:off x="11119728" y="6679842"/>
            <a:ext cx="641944" cy="1781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 eaLnBrk="0" hangingPunct="0"/>
            <a:r>
              <a:rPr lang="de-DE" sz="900" dirty="0">
                <a:solidFill>
                  <a:srgbClr val="C7DE59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swald Regular"/>
              </a:rPr>
              <a:t>Page   5  / 15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F9A12E8-CF9B-634D-9D2D-7A84F7A407D2}"/>
              </a:ext>
            </a:extLst>
          </p:cNvPr>
          <p:cNvSpPr txBox="1">
            <a:spLocks/>
          </p:cNvSpPr>
          <p:nvPr/>
        </p:nvSpPr>
        <p:spPr>
          <a:xfrm>
            <a:off x="691820" y="1412776"/>
            <a:ext cx="10972800" cy="4608512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 could not cover all the work that was done – sorry for any omissions!</a:t>
            </a:r>
          </a:p>
          <a:p>
            <a:r>
              <a:rPr lang="en-GB" dirty="0"/>
              <a:t>I find that this was a week very well spent.</a:t>
            </a:r>
          </a:p>
          <a:p>
            <a:r>
              <a:rPr lang="en-GB" dirty="0"/>
              <a:t>We worked in good collaboration spirit, I enjoyed every minute.</a:t>
            </a:r>
          </a:p>
          <a:p>
            <a:r>
              <a:rPr lang="en-GB" dirty="0"/>
              <a:t>We could set up processes and infrastructure for collecting and improving documentation</a:t>
            </a:r>
          </a:p>
          <a:p>
            <a:r>
              <a:rPr lang="en-GB" dirty="0"/>
              <a:t>It is easy to use (IMHO) and open for anybody who wants to contribute</a:t>
            </a:r>
          </a:p>
          <a:p>
            <a:r>
              <a:rPr lang="en-GB" dirty="0"/>
              <a:t>Give feedback and please help where you can! </a:t>
            </a:r>
          </a:p>
          <a:p>
            <a:pPr marL="342900" lvl="1" indent="0">
              <a:buFont typeface="Arial" panose="020B0604020202020204" pitchFamily="34" charset="0"/>
              <a:buNone/>
            </a:pPr>
            <a:endParaRPr lang="en-GB" b="1" dirty="0"/>
          </a:p>
          <a:p>
            <a:pPr marL="342900" lvl="1" indent="0">
              <a:buFont typeface="Arial" panose="020B0604020202020204" pitchFamily="34" charset="0"/>
              <a:buNone/>
            </a:pPr>
            <a:r>
              <a:rPr lang="en-GB" b="1" dirty="0"/>
              <a:t>And last but not least:</a:t>
            </a:r>
          </a:p>
          <a:p>
            <a:pPr marL="342900" lvl="1" indent="0">
              <a:buFont typeface="Arial" panose="020B0604020202020204" pitchFamily="34" charset="0"/>
              <a:buNone/>
            </a:pPr>
            <a:endParaRPr lang="en-GB" b="1" dirty="0"/>
          </a:p>
          <a:p>
            <a:r>
              <a:rPr lang="en-GB" dirty="0"/>
              <a:t>My sincere thanks to everybody who took the time to come to this event.</a:t>
            </a:r>
          </a:p>
          <a:p>
            <a:r>
              <a:rPr lang="en-GB" dirty="0"/>
              <a:t>This was the first but should not be the last </a:t>
            </a:r>
            <a:r>
              <a:rPr lang="en-GB" dirty="0" err="1"/>
              <a:t>Documentathon</a:t>
            </a:r>
            <a:endParaRPr lang="en-GB" dirty="0"/>
          </a:p>
          <a:p>
            <a:pPr lvl="1"/>
            <a:r>
              <a:rPr lang="en-GB" dirty="0"/>
              <a:t>Make it a regular event? Once every year maybe?</a:t>
            </a:r>
          </a:p>
        </p:txBody>
      </p:sp>
    </p:spTree>
    <p:extLst>
      <p:ext uri="{BB962C8B-B14F-4D97-AF65-F5344CB8AC3E}">
        <p14:creationId xmlns:p14="http://schemas.microsoft.com/office/powerpoint/2010/main" val="1225629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8660C7DB-053D-462E-9763-9175E478DBC0}"/>
              </a:ext>
            </a:extLst>
          </p:cNvPr>
          <p:cNvSpPr/>
          <p:nvPr/>
        </p:nvSpPr>
        <p:spPr>
          <a:xfrm>
            <a:off x="-16457" y="-9442"/>
            <a:ext cx="12216162" cy="737726"/>
          </a:xfrm>
          <a:prstGeom prst="rect">
            <a:avLst/>
          </a:prstGeom>
          <a:solidFill>
            <a:srgbClr val="18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301DD26-B338-40FC-A5E2-B64A0EE88DC1}"/>
              </a:ext>
            </a:extLst>
          </p:cNvPr>
          <p:cNvSpPr txBox="1"/>
          <p:nvPr/>
        </p:nvSpPr>
        <p:spPr>
          <a:xfrm>
            <a:off x="1323692" y="153533"/>
            <a:ext cx="9709057" cy="503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3000" cap="all" dirty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OUTLINE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67219DCD-43DF-4981-BC3E-0E4A75684043}"/>
              </a:ext>
            </a:extLst>
          </p:cNvPr>
          <p:cNvSpPr/>
          <p:nvPr/>
        </p:nvSpPr>
        <p:spPr>
          <a:xfrm>
            <a:off x="-16457" y="6636190"/>
            <a:ext cx="12208458" cy="221810"/>
          </a:xfrm>
          <a:prstGeom prst="rect">
            <a:avLst/>
          </a:prstGeom>
          <a:solidFill>
            <a:srgbClr val="18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E1D7938C-5D3B-43AC-A798-5E34E8FFC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90" y="185122"/>
            <a:ext cx="661065" cy="349582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22FA7D2B-2835-46A2-B4BD-F22109DE70B1}"/>
              </a:ext>
            </a:extLst>
          </p:cNvPr>
          <p:cNvSpPr txBox="1"/>
          <p:nvPr/>
        </p:nvSpPr>
        <p:spPr>
          <a:xfrm>
            <a:off x="11119728" y="6679842"/>
            <a:ext cx="641944" cy="1781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 eaLnBrk="0" hangingPunct="0"/>
            <a:r>
              <a:rPr lang="de-DE" sz="900" dirty="0">
                <a:solidFill>
                  <a:srgbClr val="C7DE59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swald Regular"/>
              </a:rPr>
              <a:t>Page   5  / 15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FF671C5-4FF7-2744-9EF2-3CE879D80178}"/>
              </a:ext>
            </a:extLst>
          </p:cNvPr>
          <p:cNvSpPr txBox="1">
            <a:spLocks/>
          </p:cNvSpPr>
          <p:nvPr/>
        </p:nvSpPr>
        <p:spPr>
          <a:xfrm>
            <a:off x="788872" y="1527811"/>
            <a:ext cx="10972800" cy="4345166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About the event</a:t>
            </a:r>
          </a:p>
          <a:p>
            <a:r>
              <a:rPr lang="en-GB"/>
              <a:t> Tasks for the group</a:t>
            </a:r>
          </a:p>
          <a:p>
            <a:pPr lvl="1"/>
            <a:r>
              <a:rPr lang="en-GB"/>
              <a:t>RRM, Website, Wikipedia, new user’s intro, setting up the structures</a:t>
            </a:r>
          </a:p>
          <a:p>
            <a:r>
              <a:rPr lang="en-GB"/>
              <a:t>Documentation infrastructure overview</a:t>
            </a:r>
          </a:p>
          <a:p>
            <a:pPr lvl="1"/>
            <a:r>
              <a:rPr lang="en-GB"/>
              <a:t>More about CI for documentation in Ralph’s talk</a:t>
            </a:r>
          </a:p>
          <a:p>
            <a:r>
              <a:rPr lang="en-GB"/>
              <a:t>Workflow</a:t>
            </a:r>
          </a:p>
          <a:p>
            <a:r>
              <a:rPr lang="en-GB"/>
              <a:t>Website improvements</a:t>
            </a:r>
          </a:p>
          <a:p>
            <a:r>
              <a:rPr lang="en-GB"/>
              <a:t>RRM update</a:t>
            </a:r>
          </a:p>
          <a:p>
            <a:r>
              <a:rPr lang="en-GB"/>
              <a:t>Summary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347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8660C7DB-053D-462E-9763-9175E478DBC0}"/>
              </a:ext>
            </a:extLst>
          </p:cNvPr>
          <p:cNvSpPr/>
          <p:nvPr/>
        </p:nvSpPr>
        <p:spPr>
          <a:xfrm>
            <a:off x="-16457" y="-9442"/>
            <a:ext cx="12216162" cy="737726"/>
          </a:xfrm>
          <a:prstGeom prst="rect">
            <a:avLst/>
          </a:prstGeom>
          <a:solidFill>
            <a:srgbClr val="18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301DD26-B338-40FC-A5E2-B64A0EE88DC1}"/>
              </a:ext>
            </a:extLst>
          </p:cNvPr>
          <p:cNvSpPr txBox="1"/>
          <p:nvPr/>
        </p:nvSpPr>
        <p:spPr>
          <a:xfrm>
            <a:off x="1323692" y="153533"/>
            <a:ext cx="9709057" cy="503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3000" cap="all" dirty="0" err="1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About</a:t>
            </a:r>
            <a:r>
              <a:rPr lang="de-DE" sz="3000" cap="all" dirty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 </a:t>
            </a:r>
            <a:r>
              <a:rPr lang="de-DE" sz="3000" cap="all" dirty="0" err="1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the</a:t>
            </a:r>
            <a:r>
              <a:rPr lang="de-DE" sz="3000" cap="all" dirty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 </a:t>
            </a:r>
            <a:r>
              <a:rPr lang="de-DE" sz="3000" cap="all" dirty="0" err="1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event</a:t>
            </a:r>
            <a:endParaRPr lang="de-DE" sz="3000" cap="all" dirty="0">
              <a:solidFill>
                <a:srgbClr val="C7DE37"/>
              </a:solidFill>
              <a:latin typeface="Oswald Regular"/>
              <a:ea typeface="Milo-Medium"/>
              <a:cs typeface="Oswald Regular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67219DCD-43DF-4981-BC3E-0E4A75684043}"/>
              </a:ext>
            </a:extLst>
          </p:cNvPr>
          <p:cNvSpPr/>
          <p:nvPr/>
        </p:nvSpPr>
        <p:spPr>
          <a:xfrm>
            <a:off x="-16457" y="6636190"/>
            <a:ext cx="12208458" cy="221810"/>
          </a:xfrm>
          <a:prstGeom prst="rect">
            <a:avLst/>
          </a:prstGeom>
          <a:solidFill>
            <a:srgbClr val="18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E1D7938C-5D3B-43AC-A798-5E34E8FFC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90" y="185122"/>
            <a:ext cx="661065" cy="349582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22FA7D2B-2835-46A2-B4BD-F22109DE70B1}"/>
              </a:ext>
            </a:extLst>
          </p:cNvPr>
          <p:cNvSpPr txBox="1"/>
          <p:nvPr/>
        </p:nvSpPr>
        <p:spPr>
          <a:xfrm>
            <a:off x="11119728" y="6679842"/>
            <a:ext cx="641944" cy="1781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 eaLnBrk="0" hangingPunct="0"/>
            <a:r>
              <a:rPr lang="de-DE" sz="900" dirty="0">
                <a:solidFill>
                  <a:srgbClr val="C7DE59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swald Regular"/>
              </a:rPr>
              <a:t>Page   5  / 15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A759525-FD40-744F-8B5F-B80063123F75}"/>
              </a:ext>
            </a:extLst>
          </p:cNvPr>
          <p:cNvSpPr txBox="1">
            <a:spLocks/>
          </p:cNvSpPr>
          <p:nvPr/>
        </p:nvSpPr>
        <p:spPr>
          <a:xfrm>
            <a:off x="609600" y="1780999"/>
            <a:ext cx="4622304" cy="4672337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Took place at ESS in the beginning of September (2.-8. September)</a:t>
            </a:r>
          </a:p>
          <a:p>
            <a:r>
              <a:rPr lang="en-GB"/>
              <a:t>12 people from different sites participated</a:t>
            </a:r>
          </a:p>
          <a:p>
            <a:pPr lvl="1"/>
            <a:r>
              <a:rPr lang="en-GB"/>
              <a:t>Diamond Light Source, ESS, ISIS, FHI (MPI), core group (Andrew, Ralph); 12 people in total</a:t>
            </a:r>
          </a:p>
          <a:p>
            <a:r>
              <a:rPr lang="en-GB"/>
              <a:t>5 days of hard but rewarding work</a:t>
            </a:r>
          </a:p>
          <a:p>
            <a:pPr lvl="1"/>
            <a:r>
              <a:rPr lang="en-GB"/>
              <a:t>Writing and revising documents</a:t>
            </a:r>
          </a:p>
          <a:p>
            <a:pPr lvl="1"/>
            <a:r>
              <a:rPr lang="en-GB"/>
              <a:t>Preparing structures for documentation collection and publishing</a:t>
            </a:r>
          </a:p>
          <a:p>
            <a:r>
              <a:rPr lang="en-GB"/>
              <a:t>Highly motivated group that worked well together</a:t>
            </a:r>
          </a:p>
          <a:p>
            <a:pPr lvl="1"/>
            <a:endParaRPr lang="en-GB"/>
          </a:p>
          <a:p>
            <a:pPr lvl="2"/>
            <a:endParaRPr lang="en-GB"/>
          </a:p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0DEB45-D255-7945-A4C0-4296B04EEF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44" y="1762142"/>
            <a:ext cx="5756509" cy="431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342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8660C7DB-053D-462E-9763-9175E478DBC0}"/>
              </a:ext>
            </a:extLst>
          </p:cNvPr>
          <p:cNvSpPr/>
          <p:nvPr/>
        </p:nvSpPr>
        <p:spPr>
          <a:xfrm>
            <a:off x="-16457" y="-9442"/>
            <a:ext cx="12216162" cy="737726"/>
          </a:xfrm>
          <a:prstGeom prst="rect">
            <a:avLst/>
          </a:prstGeom>
          <a:solidFill>
            <a:srgbClr val="18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301DD26-B338-40FC-A5E2-B64A0EE88DC1}"/>
              </a:ext>
            </a:extLst>
          </p:cNvPr>
          <p:cNvSpPr txBox="1"/>
          <p:nvPr/>
        </p:nvSpPr>
        <p:spPr>
          <a:xfrm>
            <a:off x="1323692" y="153533"/>
            <a:ext cx="9709057" cy="503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3000" cap="all" dirty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Task </a:t>
            </a:r>
            <a:r>
              <a:rPr lang="de-DE" sz="3000" cap="all" dirty="0" err="1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list</a:t>
            </a:r>
            <a:r>
              <a:rPr lang="de-DE" sz="3000" cap="all" dirty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 </a:t>
            </a:r>
            <a:r>
              <a:rPr lang="de-DE" sz="3000" cap="all" dirty="0" err="1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for</a:t>
            </a:r>
            <a:r>
              <a:rPr lang="de-DE" sz="3000" cap="all" dirty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 </a:t>
            </a:r>
            <a:r>
              <a:rPr lang="de-DE" sz="3000" cap="all" dirty="0" err="1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the</a:t>
            </a:r>
            <a:r>
              <a:rPr lang="de-DE" sz="3000" cap="all" dirty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 </a:t>
            </a:r>
            <a:r>
              <a:rPr lang="de-DE" sz="3000" cap="all" dirty="0" err="1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group</a:t>
            </a:r>
            <a:endParaRPr lang="de-DE" sz="3000" cap="all" dirty="0">
              <a:solidFill>
                <a:srgbClr val="C7DE37"/>
              </a:solidFill>
              <a:latin typeface="Oswald Regular"/>
              <a:ea typeface="Milo-Medium"/>
              <a:cs typeface="Oswald Regular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67219DCD-43DF-4981-BC3E-0E4A75684043}"/>
              </a:ext>
            </a:extLst>
          </p:cNvPr>
          <p:cNvSpPr/>
          <p:nvPr/>
        </p:nvSpPr>
        <p:spPr>
          <a:xfrm>
            <a:off x="-16457" y="6636190"/>
            <a:ext cx="12208458" cy="221810"/>
          </a:xfrm>
          <a:prstGeom prst="rect">
            <a:avLst/>
          </a:prstGeom>
          <a:solidFill>
            <a:srgbClr val="18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E1D7938C-5D3B-43AC-A798-5E34E8FFC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90" y="185122"/>
            <a:ext cx="661065" cy="349582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22FA7D2B-2835-46A2-B4BD-F22109DE70B1}"/>
              </a:ext>
            </a:extLst>
          </p:cNvPr>
          <p:cNvSpPr txBox="1"/>
          <p:nvPr/>
        </p:nvSpPr>
        <p:spPr>
          <a:xfrm>
            <a:off x="11119728" y="6679842"/>
            <a:ext cx="641944" cy="1781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 eaLnBrk="0" hangingPunct="0"/>
            <a:r>
              <a:rPr lang="de-DE" sz="900" dirty="0">
                <a:solidFill>
                  <a:srgbClr val="C7DE59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swald Regular"/>
              </a:rPr>
              <a:t>Page   5  / 15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7EF45E-EEB1-D340-9190-04DE6CD5C5DD}"/>
              </a:ext>
            </a:extLst>
          </p:cNvPr>
          <p:cNvSpPr txBox="1">
            <a:spLocks/>
          </p:cNvSpPr>
          <p:nvPr/>
        </p:nvSpPr>
        <p:spPr>
          <a:xfrm>
            <a:off x="490190" y="1274060"/>
            <a:ext cx="10972800" cy="4816353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Tasks to address the most urgent documentation needs</a:t>
            </a:r>
          </a:p>
          <a:p>
            <a:pPr lvl="1"/>
            <a:r>
              <a:rPr lang="en-GB"/>
              <a:t>Update the Record Reference Manual to reflect the current status</a:t>
            </a:r>
          </a:p>
          <a:p>
            <a:pPr lvl="1"/>
            <a:r>
              <a:rPr lang="en-GB"/>
              <a:t>set up the structures to collect documentation and create a publishing process</a:t>
            </a:r>
          </a:p>
          <a:p>
            <a:pPr lvl="1"/>
            <a:r>
              <a:rPr lang="en-GB"/>
              <a:t>Website (epics-controls.org) navigation improvements</a:t>
            </a:r>
          </a:p>
          <a:p>
            <a:pPr lvl="2"/>
            <a:r>
              <a:rPr lang="en-GB"/>
              <a:t>Better balanced, easier to understand </a:t>
            </a:r>
          </a:p>
          <a:p>
            <a:pPr lvl="1"/>
            <a:r>
              <a:rPr lang="en-GB"/>
              <a:t>Write introductory material for new users, </a:t>
            </a:r>
          </a:p>
          <a:p>
            <a:pPr lvl="1"/>
            <a:r>
              <a:rPr lang="en-GB"/>
              <a:t>“doxygenization” of (C/C++) source files</a:t>
            </a:r>
          </a:p>
          <a:p>
            <a:pPr lvl="1"/>
            <a:r>
              <a:rPr lang="en-GB"/>
              <a:t>Convert release notes from html to Markdown</a:t>
            </a:r>
          </a:p>
          <a:p>
            <a:pPr lvl="1"/>
            <a:r>
              <a:rPr lang="en-GB"/>
              <a:t>Wikipedia article update</a:t>
            </a:r>
          </a:p>
          <a:p>
            <a:pPr lvl="2"/>
            <a:r>
              <a:rPr lang="en-GB"/>
              <a:t> More oriented to general public, less detail.</a:t>
            </a:r>
          </a:p>
          <a:p>
            <a:r>
              <a:rPr lang="en-GB"/>
              <a:t>We worked hard, achieved a lot but could not finish everything</a:t>
            </a:r>
          </a:p>
          <a:p>
            <a:pPr lvl="1"/>
            <a:r>
              <a:rPr lang="en-GB"/>
              <a:t>Community support would be highly appreciated. It is easier now – I try to show how.</a:t>
            </a:r>
          </a:p>
          <a:p>
            <a:pPr lvl="2"/>
            <a:endParaRPr lang="en-GB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1596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8660C7DB-053D-462E-9763-9175E478DBC0}"/>
              </a:ext>
            </a:extLst>
          </p:cNvPr>
          <p:cNvSpPr/>
          <p:nvPr/>
        </p:nvSpPr>
        <p:spPr>
          <a:xfrm>
            <a:off x="-16457" y="-9442"/>
            <a:ext cx="12216162" cy="737726"/>
          </a:xfrm>
          <a:prstGeom prst="rect">
            <a:avLst/>
          </a:prstGeom>
          <a:solidFill>
            <a:srgbClr val="18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301DD26-B338-40FC-A5E2-B64A0EE88DC1}"/>
              </a:ext>
            </a:extLst>
          </p:cNvPr>
          <p:cNvSpPr txBox="1"/>
          <p:nvPr/>
        </p:nvSpPr>
        <p:spPr>
          <a:xfrm>
            <a:off x="1323692" y="153533"/>
            <a:ext cx="9709057" cy="503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3000" cap="all" dirty="0" err="1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Documentation</a:t>
            </a:r>
            <a:r>
              <a:rPr lang="de-DE" sz="3000" cap="all" dirty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 </a:t>
            </a:r>
            <a:r>
              <a:rPr lang="de-DE" sz="3000" cap="all" dirty="0" err="1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infrastructure</a:t>
            </a:r>
            <a:r>
              <a:rPr lang="de-DE" sz="3000" cap="all" dirty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 </a:t>
            </a:r>
            <a:r>
              <a:rPr lang="de-DE" sz="3000" cap="all" dirty="0" err="1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overview</a:t>
            </a:r>
            <a:endParaRPr lang="de-DE" sz="3000" cap="all" dirty="0">
              <a:solidFill>
                <a:srgbClr val="C7DE37"/>
              </a:solidFill>
              <a:latin typeface="Oswald Regular"/>
              <a:ea typeface="Milo-Medium"/>
              <a:cs typeface="Oswald Regular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67219DCD-43DF-4981-BC3E-0E4A75684043}"/>
              </a:ext>
            </a:extLst>
          </p:cNvPr>
          <p:cNvSpPr/>
          <p:nvPr/>
        </p:nvSpPr>
        <p:spPr>
          <a:xfrm>
            <a:off x="-16457" y="6636190"/>
            <a:ext cx="12208458" cy="221810"/>
          </a:xfrm>
          <a:prstGeom prst="rect">
            <a:avLst/>
          </a:prstGeom>
          <a:solidFill>
            <a:srgbClr val="18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E1D7938C-5D3B-43AC-A798-5E34E8FFC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90" y="185122"/>
            <a:ext cx="661065" cy="349582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22FA7D2B-2835-46A2-B4BD-F22109DE70B1}"/>
              </a:ext>
            </a:extLst>
          </p:cNvPr>
          <p:cNvSpPr txBox="1"/>
          <p:nvPr/>
        </p:nvSpPr>
        <p:spPr>
          <a:xfrm>
            <a:off x="11119728" y="6679842"/>
            <a:ext cx="641944" cy="1781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 eaLnBrk="0" hangingPunct="0"/>
            <a:r>
              <a:rPr lang="de-DE" sz="900" dirty="0">
                <a:solidFill>
                  <a:srgbClr val="C7DE59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swald Regular"/>
              </a:rPr>
              <a:t>Page   5  / 15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A7C64B6-8476-0444-8365-4346F04556D8}"/>
              </a:ext>
            </a:extLst>
          </p:cNvPr>
          <p:cNvSpPr txBox="1">
            <a:spLocks/>
          </p:cNvSpPr>
          <p:nvPr/>
        </p:nvSpPr>
        <p:spPr>
          <a:xfrm>
            <a:off x="691820" y="1196752"/>
            <a:ext cx="10972800" cy="4824536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Primary tools:</a:t>
            </a:r>
          </a:p>
          <a:p>
            <a:r>
              <a:rPr lang="en-GB" dirty="0"/>
              <a:t>The epics-</a:t>
            </a:r>
            <a:r>
              <a:rPr lang="en-GB" dirty="0" err="1"/>
              <a:t>controls.org</a:t>
            </a:r>
            <a:r>
              <a:rPr lang="en-GB" dirty="0"/>
              <a:t> website (</a:t>
            </a:r>
            <a:r>
              <a:rPr lang="en-GB" dirty="0">
                <a:hlinkClick r:id="rId3"/>
              </a:rPr>
              <a:t>https://epics-controls.org</a:t>
            </a:r>
            <a:r>
              <a:rPr lang="en-GB" dirty="0"/>
              <a:t>) </a:t>
            </a:r>
          </a:p>
          <a:p>
            <a:pPr lvl="1"/>
            <a:r>
              <a:rPr lang="en-GB" dirty="0"/>
              <a:t>Entry point to information about EPICS</a:t>
            </a:r>
          </a:p>
          <a:p>
            <a:pPr lvl="2"/>
            <a:r>
              <a:rPr lang="en-GB" dirty="0"/>
              <a:t>Release notes, software downloads, index to support documentation</a:t>
            </a:r>
          </a:p>
          <a:p>
            <a:pPr lvl="1"/>
            <a:r>
              <a:rPr lang="en-GB" dirty="0"/>
              <a:t>After a version update this summer, the website is much more responsive than before</a:t>
            </a:r>
          </a:p>
          <a:p>
            <a:pPr lvl="2"/>
            <a:r>
              <a:rPr lang="en-GB" dirty="0"/>
              <a:t>Editing pages is also much easier. </a:t>
            </a:r>
          </a:p>
          <a:p>
            <a:pPr lvl="1"/>
            <a:r>
              <a:rPr lang="en-GB" dirty="0"/>
              <a:t>Navigation was re-organized in </a:t>
            </a:r>
            <a:r>
              <a:rPr lang="en-GB" dirty="0" err="1"/>
              <a:t>Documentathon</a:t>
            </a:r>
            <a:endParaRPr lang="en-GB" dirty="0"/>
          </a:p>
          <a:p>
            <a:r>
              <a:rPr lang="en-GB" dirty="0" err="1"/>
              <a:t>readthedocs.org</a:t>
            </a:r>
            <a:r>
              <a:rPr lang="en-GB" dirty="0"/>
              <a:t> documentation processing and publishing infrastructure, </a:t>
            </a:r>
          </a:p>
          <a:p>
            <a:r>
              <a:rPr lang="en-GB" dirty="0"/>
              <a:t>linked to </a:t>
            </a:r>
            <a:r>
              <a:rPr lang="en-GB" dirty="0" err="1"/>
              <a:t>Github</a:t>
            </a:r>
            <a:r>
              <a:rPr lang="en-GB" dirty="0"/>
              <a:t>: </a:t>
            </a:r>
            <a:r>
              <a:rPr lang="en-GB" dirty="0">
                <a:hlinkClick r:id="rId4"/>
              </a:rPr>
              <a:t>https://github.com/epics-docs</a:t>
            </a:r>
            <a:endParaRPr lang="en-GB" dirty="0"/>
          </a:p>
          <a:p>
            <a:pPr lvl="1"/>
            <a:r>
              <a:rPr lang="en-GB" dirty="0"/>
              <a:t>For hosting reference documentation that is not ideally suited for a web CMS</a:t>
            </a:r>
          </a:p>
          <a:p>
            <a:pPr lvl="1"/>
            <a:r>
              <a:rPr lang="en-GB" dirty="0"/>
              <a:t>Manuals, API documentation, etc. that often needs to be versioned</a:t>
            </a:r>
          </a:p>
          <a:p>
            <a:pPr lvl="1"/>
            <a:r>
              <a:rPr lang="en-GB" dirty="0"/>
              <a:t>Formats for </a:t>
            </a:r>
            <a:r>
              <a:rPr lang="en-GB" dirty="0" err="1"/>
              <a:t>readthedocs</a:t>
            </a:r>
            <a:r>
              <a:rPr lang="en-GB" dirty="0"/>
              <a:t> site: </a:t>
            </a:r>
            <a:r>
              <a:rPr lang="en-GB" dirty="0" err="1"/>
              <a:t>reStructuredText</a:t>
            </a:r>
            <a:r>
              <a:rPr lang="en-GB" dirty="0"/>
              <a:t> (</a:t>
            </a:r>
            <a:r>
              <a:rPr lang="en-GB" dirty="0" err="1"/>
              <a:t>rst</a:t>
            </a:r>
            <a:r>
              <a:rPr lang="en-GB" dirty="0"/>
              <a:t>) preferred. </a:t>
            </a:r>
          </a:p>
          <a:p>
            <a:pPr lvl="1"/>
            <a:r>
              <a:rPr lang="en-GB" dirty="0"/>
              <a:t>Markdown and a few other formats acceptable. </a:t>
            </a:r>
          </a:p>
          <a:p>
            <a:pPr lvl="1"/>
            <a:r>
              <a:rPr lang="en-GB" dirty="0"/>
              <a:t>Auto-generated documentation (</a:t>
            </a:r>
            <a:r>
              <a:rPr lang="en-GB" dirty="0" err="1"/>
              <a:t>doxygen</a:t>
            </a:r>
            <a:r>
              <a:rPr lang="en-GB" dirty="0"/>
              <a:t>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7922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8660C7DB-053D-462E-9763-9175E478DBC0}"/>
              </a:ext>
            </a:extLst>
          </p:cNvPr>
          <p:cNvSpPr/>
          <p:nvPr/>
        </p:nvSpPr>
        <p:spPr>
          <a:xfrm>
            <a:off x="-16457" y="-9442"/>
            <a:ext cx="12216162" cy="737726"/>
          </a:xfrm>
          <a:prstGeom prst="rect">
            <a:avLst/>
          </a:prstGeom>
          <a:solidFill>
            <a:srgbClr val="18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301DD26-B338-40FC-A5E2-B64A0EE88DC1}"/>
              </a:ext>
            </a:extLst>
          </p:cNvPr>
          <p:cNvSpPr txBox="1"/>
          <p:nvPr/>
        </p:nvSpPr>
        <p:spPr>
          <a:xfrm>
            <a:off x="1323692" y="153533"/>
            <a:ext cx="9709057" cy="503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3000" cap="all" dirty="0" err="1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Documentation</a:t>
            </a:r>
            <a:r>
              <a:rPr lang="de-DE" sz="3000" cap="all" dirty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 </a:t>
            </a:r>
            <a:r>
              <a:rPr lang="de-DE" sz="3000" cap="all" dirty="0" err="1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infrastructure</a:t>
            </a:r>
            <a:r>
              <a:rPr lang="de-DE" sz="3000" cap="all" dirty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 </a:t>
            </a:r>
            <a:r>
              <a:rPr lang="de-DE" sz="3000" cap="all" dirty="0" err="1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overview</a:t>
            </a:r>
            <a:endParaRPr lang="de-DE" sz="3000" cap="all" dirty="0">
              <a:solidFill>
                <a:srgbClr val="C7DE37"/>
              </a:solidFill>
              <a:latin typeface="Oswald Regular"/>
              <a:ea typeface="Milo-Medium"/>
              <a:cs typeface="Oswald Regular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67219DCD-43DF-4981-BC3E-0E4A75684043}"/>
              </a:ext>
            </a:extLst>
          </p:cNvPr>
          <p:cNvSpPr/>
          <p:nvPr/>
        </p:nvSpPr>
        <p:spPr>
          <a:xfrm>
            <a:off x="-16457" y="6636190"/>
            <a:ext cx="12208458" cy="221810"/>
          </a:xfrm>
          <a:prstGeom prst="rect">
            <a:avLst/>
          </a:prstGeom>
          <a:solidFill>
            <a:srgbClr val="18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E1D7938C-5D3B-43AC-A798-5E34E8FFC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90" y="185122"/>
            <a:ext cx="661065" cy="349582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22FA7D2B-2835-46A2-B4BD-F22109DE70B1}"/>
              </a:ext>
            </a:extLst>
          </p:cNvPr>
          <p:cNvSpPr txBox="1"/>
          <p:nvPr/>
        </p:nvSpPr>
        <p:spPr>
          <a:xfrm>
            <a:off x="11119728" y="6679842"/>
            <a:ext cx="641944" cy="1781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 eaLnBrk="0" hangingPunct="0"/>
            <a:r>
              <a:rPr lang="de-DE" sz="900" dirty="0">
                <a:solidFill>
                  <a:srgbClr val="C7DE59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swald Regular"/>
              </a:rPr>
              <a:t>Page   5  / 15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291C32C-0F93-3642-A135-0CD71764A69C}"/>
              </a:ext>
            </a:extLst>
          </p:cNvPr>
          <p:cNvSpPr txBox="1">
            <a:spLocks/>
          </p:cNvSpPr>
          <p:nvPr/>
        </p:nvSpPr>
        <p:spPr>
          <a:xfrm>
            <a:off x="609600" y="1124744"/>
            <a:ext cx="10972800" cy="5001422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Publishing tools and process:</a:t>
            </a:r>
          </a:p>
          <a:p>
            <a:r>
              <a:rPr lang="en-GB" dirty="0"/>
              <a:t>Basic process for publishing documentation on </a:t>
            </a:r>
            <a:r>
              <a:rPr lang="en-GB" dirty="0" err="1"/>
              <a:t>readthedocs</a:t>
            </a:r>
            <a:r>
              <a:rPr lang="en-GB" dirty="0"/>
              <a:t> (</a:t>
            </a:r>
            <a:r>
              <a:rPr lang="en-GB" dirty="0" err="1"/>
              <a:t>docs.epics-controls.org</a:t>
            </a:r>
            <a:r>
              <a:rPr lang="en-GB" dirty="0"/>
              <a:t>):</a:t>
            </a:r>
          </a:p>
          <a:p>
            <a:pPr lvl="1"/>
            <a:r>
              <a:rPr lang="en-GB" dirty="0"/>
              <a:t>Edit document using your preferred text editor</a:t>
            </a:r>
          </a:p>
          <a:p>
            <a:pPr lvl="1"/>
            <a:r>
              <a:rPr lang="en-GB" dirty="0"/>
              <a:t>Commit &amp; push to appropriate project in </a:t>
            </a:r>
            <a:r>
              <a:rPr lang="en-GB" dirty="0" err="1"/>
              <a:t>Github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When </a:t>
            </a:r>
            <a:r>
              <a:rPr lang="en-GB" dirty="0" err="1"/>
              <a:t>Github</a:t>
            </a:r>
            <a:r>
              <a:rPr lang="en-GB" dirty="0"/>
              <a:t> project is linked to </a:t>
            </a:r>
            <a:r>
              <a:rPr lang="en-GB" dirty="0" err="1"/>
              <a:t>readthedocs</a:t>
            </a:r>
            <a:r>
              <a:rPr lang="en-GB" dirty="0"/>
              <a:t>, it is automatically built and put to </a:t>
            </a:r>
            <a:r>
              <a:rPr lang="en-GB" dirty="0" err="1"/>
              <a:t>readthedocs</a:t>
            </a:r>
            <a:r>
              <a:rPr lang="en-GB" dirty="0"/>
              <a:t> web.</a:t>
            </a:r>
          </a:p>
          <a:p>
            <a:pPr lvl="1"/>
            <a:r>
              <a:rPr lang="en-GB" dirty="0"/>
              <a:t>Adding new documents to the navigation tree has to be done in the epics-docs repo (</a:t>
            </a:r>
            <a:r>
              <a:rPr lang="en-GB" dirty="0" err="1"/>
              <a:t>index.rst</a:t>
            </a:r>
            <a:r>
              <a:rPr lang="en-GB" dirty="0"/>
              <a:t>)</a:t>
            </a:r>
          </a:p>
          <a:p>
            <a:r>
              <a:rPr lang="en-GB" dirty="0"/>
              <a:t>More about CI for documentation in Ralph’s talk</a:t>
            </a:r>
          </a:p>
          <a:p>
            <a:r>
              <a:rPr lang="en-GB" dirty="0"/>
              <a:t>“generic” documentation  should go in the epics-docs project (</a:t>
            </a:r>
            <a:r>
              <a:rPr lang="en-GB" dirty="0">
                <a:hlinkClick r:id="rId3"/>
              </a:rPr>
              <a:t>https://github.com/epics-docs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User guides, specifications, how-to documents</a:t>
            </a:r>
          </a:p>
          <a:p>
            <a:pPr lvl="1"/>
            <a:r>
              <a:rPr lang="en-GB" dirty="0"/>
              <a:t>Documents can however also be linked from other repositories also</a:t>
            </a:r>
          </a:p>
          <a:p>
            <a:r>
              <a:rPr lang="en-GB" dirty="0"/>
              <a:t>Module-specific documentation is better hosted in the module repository</a:t>
            </a:r>
          </a:p>
          <a:p>
            <a:pPr lvl="1"/>
            <a:r>
              <a:rPr lang="en-GB" dirty="0"/>
              <a:t>To keep consistency and proper versioning</a:t>
            </a:r>
          </a:p>
        </p:txBody>
      </p:sp>
    </p:spTree>
    <p:extLst>
      <p:ext uri="{BB962C8B-B14F-4D97-AF65-F5344CB8AC3E}">
        <p14:creationId xmlns:p14="http://schemas.microsoft.com/office/powerpoint/2010/main" val="3452921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8660C7DB-053D-462E-9763-9175E478DBC0}"/>
              </a:ext>
            </a:extLst>
          </p:cNvPr>
          <p:cNvSpPr/>
          <p:nvPr/>
        </p:nvSpPr>
        <p:spPr>
          <a:xfrm>
            <a:off x="-16457" y="-9442"/>
            <a:ext cx="12216162" cy="737726"/>
          </a:xfrm>
          <a:prstGeom prst="rect">
            <a:avLst/>
          </a:prstGeom>
          <a:solidFill>
            <a:srgbClr val="18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301DD26-B338-40FC-A5E2-B64A0EE88DC1}"/>
              </a:ext>
            </a:extLst>
          </p:cNvPr>
          <p:cNvSpPr txBox="1"/>
          <p:nvPr/>
        </p:nvSpPr>
        <p:spPr>
          <a:xfrm>
            <a:off x="1323692" y="153533"/>
            <a:ext cx="9709057" cy="503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3000" cap="all" dirty="0" err="1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Documentation</a:t>
            </a:r>
            <a:r>
              <a:rPr lang="de-DE" sz="3000" cap="all" dirty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 </a:t>
            </a:r>
            <a:r>
              <a:rPr lang="de-DE" sz="3000" cap="all" dirty="0" err="1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infrastructure</a:t>
            </a:r>
            <a:r>
              <a:rPr lang="de-DE" sz="3000" cap="all" dirty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 </a:t>
            </a:r>
            <a:r>
              <a:rPr lang="de-DE" sz="3000" cap="all" dirty="0" err="1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overview</a:t>
            </a:r>
            <a:endParaRPr lang="de-DE" sz="3000" cap="all" dirty="0">
              <a:solidFill>
                <a:srgbClr val="C7DE37"/>
              </a:solidFill>
              <a:latin typeface="Oswald Regular"/>
              <a:ea typeface="Milo-Medium"/>
              <a:cs typeface="Oswald Regular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67219DCD-43DF-4981-BC3E-0E4A75684043}"/>
              </a:ext>
            </a:extLst>
          </p:cNvPr>
          <p:cNvSpPr/>
          <p:nvPr/>
        </p:nvSpPr>
        <p:spPr>
          <a:xfrm>
            <a:off x="-16457" y="6636190"/>
            <a:ext cx="12208458" cy="221810"/>
          </a:xfrm>
          <a:prstGeom prst="rect">
            <a:avLst/>
          </a:prstGeom>
          <a:solidFill>
            <a:srgbClr val="18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E1D7938C-5D3B-43AC-A798-5E34E8FFC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90" y="185122"/>
            <a:ext cx="661065" cy="349582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22FA7D2B-2835-46A2-B4BD-F22109DE70B1}"/>
              </a:ext>
            </a:extLst>
          </p:cNvPr>
          <p:cNvSpPr txBox="1"/>
          <p:nvPr/>
        </p:nvSpPr>
        <p:spPr>
          <a:xfrm>
            <a:off x="11119728" y="6679842"/>
            <a:ext cx="641944" cy="1781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 eaLnBrk="0" hangingPunct="0"/>
            <a:r>
              <a:rPr lang="de-DE" sz="900" dirty="0">
                <a:solidFill>
                  <a:srgbClr val="C7DE59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swald Regular"/>
              </a:rPr>
              <a:t>Page   5  / 15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E9E340-BB8B-3949-ACAC-642131CFE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190" y="1124744"/>
            <a:ext cx="7224606" cy="4653136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B9FBE25-ED18-8542-BDE5-55ABFF5B2AAE}"/>
              </a:ext>
            </a:extLst>
          </p:cNvPr>
          <p:cNvSpPr txBox="1">
            <a:spLocks/>
          </p:cNvSpPr>
          <p:nvPr/>
        </p:nvSpPr>
        <p:spPr>
          <a:xfrm>
            <a:off x="7824192" y="1168396"/>
            <a:ext cx="4166450" cy="4653136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https://docs.epics-controls.org</a:t>
            </a:r>
            <a:endParaRPr lang="en-GB" dirty="0"/>
          </a:p>
          <a:p>
            <a:r>
              <a:rPr lang="en-GB" dirty="0"/>
              <a:t>This is not complete but there are already many useful documents there.</a:t>
            </a:r>
          </a:p>
          <a:p>
            <a:r>
              <a:rPr lang="en-GB" dirty="0"/>
              <a:t>Help in updating and adding documentation is needed!</a:t>
            </a:r>
          </a:p>
          <a:p>
            <a:r>
              <a:rPr lang="en-GB" dirty="0"/>
              <a:t>Many old how-</a:t>
            </a:r>
            <a:r>
              <a:rPr lang="en-GB" dirty="0" err="1"/>
              <a:t>to’s</a:t>
            </a:r>
            <a:r>
              <a:rPr lang="en-GB" dirty="0"/>
              <a:t>, for instance, need updates</a:t>
            </a:r>
          </a:p>
          <a:p>
            <a:r>
              <a:rPr lang="en-GB" dirty="0"/>
              <a:t>After a small investment in learning how the system works, it is really easy to use</a:t>
            </a:r>
          </a:p>
          <a:p>
            <a:pPr lvl="1"/>
            <a:r>
              <a:rPr lang="en-GB" dirty="0"/>
              <a:t>In most cases. Not perfect but pretty good.</a:t>
            </a:r>
          </a:p>
        </p:txBody>
      </p:sp>
    </p:spTree>
    <p:extLst>
      <p:ext uri="{BB962C8B-B14F-4D97-AF65-F5344CB8AC3E}">
        <p14:creationId xmlns:p14="http://schemas.microsoft.com/office/powerpoint/2010/main" val="107519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8660C7DB-053D-462E-9763-9175E478DBC0}"/>
              </a:ext>
            </a:extLst>
          </p:cNvPr>
          <p:cNvSpPr/>
          <p:nvPr/>
        </p:nvSpPr>
        <p:spPr>
          <a:xfrm>
            <a:off x="-16457" y="-9442"/>
            <a:ext cx="12216162" cy="737726"/>
          </a:xfrm>
          <a:prstGeom prst="rect">
            <a:avLst/>
          </a:prstGeom>
          <a:solidFill>
            <a:srgbClr val="18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301DD26-B338-40FC-A5E2-B64A0EE88DC1}"/>
              </a:ext>
            </a:extLst>
          </p:cNvPr>
          <p:cNvSpPr txBox="1"/>
          <p:nvPr/>
        </p:nvSpPr>
        <p:spPr>
          <a:xfrm>
            <a:off x="1323692" y="153533"/>
            <a:ext cx="9709057" cy="503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3000" cap="all" dirty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Website </a:t>
            </a:r>
            <a:r>
              <a:rPr lang="de-DE" sz="3000" cap="all" dirty="0" err="1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navigation</a:t>
            </a:r>
            <a:r>
              <a:rPr lang="de-DE" sz="3000" cap="all" dirty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 </a:t>
            </a:r>
            <a:r>
              <a:rPr lang="de-DE" sz="3000" cap="all" dirty="0" err="1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improvements</a:t>
            </a:r>
            <a:endParaRPr lang="de-DE" sz="3000" cap="all" dirty="0">
              <a:solidFill>
                <a:srgbClr val="C7DE37"/>
              </a:solidFill>
              <a:latin typeface="Oswald Regular"/>
              <a:ea typeface="Milo-Medium"/>
              <a:cs typeface="Oswald Regular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67219DCD-43DF-4981-BC3E-0E4A75684043}"/>
              </a:ext>
            </a:extLst>
          </p:cNvPr>
          <p:cNvSpPr/>
          <p:nvPr/>
        </p:nvSpPr>
        <p:spPr>
          <a:xfrm>
            <a:off x="-16457" y="6636190"/>
            <a:ext cx="12208458" cy="221810"/>
          </a:xfrm>
          <a:prstGeom prst="rect">
            <a:avLst/>
          </a:prstGeom>
          <a:solidFill>
            <a:srgbClr val="18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E1D7938C-5D3B-43AC-A798-5E34E8FFC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90" y="185122"/>
            <a:ext cx="661065" cy="349582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22FA7D2B-2835-46A2-B4BD-F22109DE70B1}"/>
              </a:ext>
            </a:extLst>
          </p:cNvPr>
          <p:cNvSpPr txBox="1"/>
          <p:nvPr/>
        </p:nvSpPr>
        <p:spPr>
          <a:xfrm>
            <a:off x="11119728" y="6679842"/>
            <a:ext cx="641944" cy="1781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 eaLnBrk="0" hangingPunct="0"/>
            <a:r>
              <a:rPr lang="de-DE" sz="900" dirty="0">
                <a:solidFill>
                  <a:srgbClr val="C7DE59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swald Regular"/>
              </a:rPr>
              <a:t>Page   5  / 15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4CAA13A-0FA9-ED40-A58F-0310FB032ECB}"/>
              </a:ext>
            </a:extLst>
          </p:cNvPr>
          <p:cNvSpPr txBox="1">
            <a:spLocks/>
          </p:cNvSpPr>
          <p:nvPr/>
        </p:nvSpPr>
        <p:spPr>
          <a:xfrm>
            <a:off x="691820" y="1340768"/>
            <a:ext cx="10972800" cy="4345166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The first attempt to epics-controls website navigation needed improvement</a:t>
            </a:r>
          </a:p>
          <a:p>
            <a:r>
              <a:rPr lang="en-GB"/>
              <a:t>Users were asking for simplification and more balanced structure</a:t>
            </a:r>
          </a:p>
          <a:p>
            <a:pPr lvl="1"/>
            <a:r>
              <a:rPr lang="en-GB"/>
              <a:t>Difficult to find downloads and documentation</a:t>
            </a:r>
          </a:p>
          <a:p>
            <a:r>
              <a:rPr lang="en-GB"/>
              <a:t>”Resources and Support” was split to “Software” and “Support”</a:t>
            </a:r>
          </a:p>
          <a:p>
            <a:r>
              <a:rPr lang="en-GB"/>
              <a:t>The “Software” menu points to, well, software downloads of Base, Modules and Extensions</a:t>
            </a:r>
          </a:p>
          <a:p>
            <a:pPr lvl="1"/>
            <a:r>
              <a:rPr lang="en-GB"/>
              <a:t>Some updating is still needed</a:t>
            </a:r>
          </a:p>
          <a:p>
            <a:r>
              <a:rPr lang="en-GB"/>
              <a:t>The “Support” menu points to documentation and training materials</a:t>
            </a:r>
          </a:p>
          <a:p>
            <a:pPr lvl="1"/>
            <a:r>
              <a:rPr lang="en-GB"/>
              <a:t>Also to introductory material for new users who want to learn about EPICS</a:t>
            </a:r>
          </a:p>
          <a:p>
            <a:r>
              <a:rPr lang="en-GB"/>
              <a:t>Then there is the “community” link that points to information about EPICS users, mailing lists (tech-talk) etc.</a:t>
            </a:r>
          </a:p>
          <a:p>
            <a:r>
              <a:rPr lang="en-GB"/>
              <a:t>We hope you like it - feedback is welcome</a:t>
            </a:r>
          </a:p>
          <a:p>
            <a:pPr lvl="1"/>
            <a:r>
              <a:rPr lang="en-GB"/>
              <a:t>Not everything that we planned is yet implemented.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736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8660C7DB-053D-462E-9763-9175E478DBC0}"/>
              </a:ext>
            </a:extLst>
          </p:cNvPr>
          <p:cNvSpPr/>
          <p:nvPr/>
        </p:nvSpPr>
        <p:spPr>
          <a:xfrm>
            <a:off x="-16457" y="-9442"/>
            <a:ext cx="12216162" cy="737726"/>
          </a:xfrm>
          <a:prstGeom prst="rect">
            <a:avLst/>
          </a:prstGeom>
          <a:solidFill>
            <a:srgbClr val="18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301DD26-B338-40FC-A5E2-B64A0EE88DC1}"/>
              </a:ext>
            </a:extLst>
          </p:cNvPr>
          <p:cNvSpPr txBox="1"/>
          <p:nvPr/>
        </p:nvSpPr>
        <p:spPr>
          <a:xfrm>
            <a:off x="1323692" y="153533"/>
            <a:ext cx="9709057" cy="503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3000" cap="all" dirty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Support top </a:t>
            </a:r>
            <a:r>
              <a:rPr lang="de-DE" sz="3000" cap="all" dirty="0" err="1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page</a:t>
            </a:r>
            <a:endParaRPr lang="de-DE" sz="3000" cap="all" dirty="0">
              <a:solidFill>
                <a:srgbClr val="C7DE37"/>
              </a:solidFill>
              <a:latin typeface="Oswald Regular"/>
              <a:ea typeface="Milo-Medium"/>
              <a:cs typeface="Oswald Regular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67219DCD-43DF-4981-BC3E-0E4A75684043}"/>
              </a:ext>
            </a:extLst>
          </p:cNvPr>
          <p:cNvSpPr/>
          <p:nvPr/>
        </p:nvSpPr>
        <p:spPr>
          <a:xfrm>
            <a:off x="-16457" y="6636190"/>
            <a:ext cx="12208458" cy="221810"/>
          </a:xfrm>
          <a:prstGeom prst="rect">
            <a:avLst/>
          </a:prstGeom>
          <a:solidFill>
            <a:srgbClr val="18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E1D7938C-5D3B-43AC-A798-5E34E8FFC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90" y="185122"/>
            <a:ext cx="661065" cy="349582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22FA7D2B-2835-46A2-B4BD-F22109DE70B1}"/>
              </a:ext>
            </a:extLst>
          </p:cNvPr>
          <p:cNvSpPr txBox="1"/>
          <p:nvPr/>
        </p:nvSpPr>
        <p:spPr>
          <a:xfrm>
            <a:off x="11119728" y="6679842"/>
            <a:ext cx="641944" cy="1781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 eaLnBrk="0" hangingPunct="0"/>
            <a:r>
              <a:rPr lang="de-DE" sz="900" dirty="0">
                <a:solidFill>
                  <a:srgbClr val="C7DE59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swald Regular"/>
              </a:rPr>
              <a:t>Page   5  / 15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7C0DE9-FD15-0D4D-ABA2-28EA591EE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0" y="1196752"/>
            <a:ext cx="7776864" cy="4935735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3CA1F5B-D6C5-644F-95C0-ACECBC0189B5}"/>
              </a:ext>
            </a:extLst>
          </p:cNvPr>
          <p:cNvSpPr/>
          <p:nvPr/>
        </p:nvSpPr>
        <p:spPr>
          <a:xfrm>
            <a:off x="839416" y="4206988"/>
            <a:ext cx="2664296" cy="205477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071DDC0-D2CB-6549-97CD-CB078D5CCF3D}"/>
              </a:ext>
            </a:extLst>
          </p:cNvPr>
          <p:cNvCxnSpPr>
            <a:cxnSpLocks/>
          </p:cNvCxnSpPr>
          <p:nvPr/>
        </p:nvCxnSpPr>
        <p:spPr>
          <a:xfrm flipH="1" flipV="1">
            <a:off x="6168008" y="1595983"/>
            <a:ext cx="2569592" cy="4320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DFD02B3-05CF-5E47-8470-8EB1CB40A0DF}"/>
              </a:ext>
            </a:extLst>
          </p:cNvPr>
          <p:cNvSpPr txBox="1"/>
          <p:nvPr/>
        </p:nvSpPr>
        <p:spPr>
          <a:xfrm>
            <a:off x="8752408" y="1812007"/>
            <a:ext cx="2844800" cy="79208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l"/>
            <a:r>
              <a:rPr lang="en-GB" sz="2000" dirty="0"/>
              <a:t>The Support menu leads you to this page.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87EFB8-952A-E943-ACC1-97CA7218D5AD}"/>
              </a:ext>
            </a:extLst>
          </p:cNvPr>
          <p:cNvSpPr txBox="1"/>
          <p:nvPr/>
        </p:nvSpPr>
        <p:spPr>
          <a:xfrm>
            <a:off x="8904312" y="2604096"/>
            <a:ext cx="2844800" cy="365766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92500" lnSpcReduction="20000"/>
          </a:bodyPr>
          <a:lstStyle/>
          <a:p>
            <a:pPr algn="l"/>
            <a:r>
              <a:rPr lang="en-GB" sz="2000" dirty="0"/>
              <a:t>The “For New Users” section is brand new. Please take a look. </a:t>
            </a:r>
          </a:p>
          <a:p>
            <a:pPr algn="l"/>
            <a:endParaRPr lang="en-GB" sz="2000" dirty="0"/>
          </a:p>
          <a:p>
            <a:pPr algn="l"/>
            <a:r>
              <a:rPr lang="en-GB" sz="2000" dirty="0"/>
              <a:t>“Documents” will lead to the </a:t>
            </a:r>
            <a:r>
              <a:rPr lang="en-GB" sz="2000" dirty="0" err="1"/>
              <a:t>readthedocs</a:t>
            </a:r>
            <a:r>
              <a:rPr lang="en-GB" sz="2000" dirty="0"/>
              <a:t> site eventually. Not yet done, but will be done when we have sufficient material in there. The page contains a link, however.</a:t>
            </a:r>
          </a:p>
          <a:p>
            <a:pPr algn="l"/>
            <a:r>
              <a:rPr lang="en-GB" sz="2000" dirty="0"/>
              <a:t>“FAQ” items need updates in many (most?) cases. Help appreciated.</a:t>
            </a:r>
          </a:p>
        </p:txBody>
      </p:sp>
    </p:spTree>
    <p:extLst>
      <p:ext uri="{BB962C8B-B14F-4D97-AF65-F5344CB8AC3E}">
        <p14:creationId xmlns:p14="http://schemas.microsoft.com/office/powerpoint/2010/main" val="2724857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837FB91F-CDC5-4BC6-A162-22F8370E1EC4}" vid="{C4EAEFBE-156F-4FEE-9F2B-BE5A854A00D8}"/>
    </a:ext>
  </a:extLst>
</a:theme>
</file>

<file path=ppt/theme/theme2.xml><?xml version="1.0" encoding="utf-8"?>
<a:theme xmlns:a="http://schemas.openxmlformats.org/drawingml/2006/main" name="2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837FB91F-CDC5-4BC6-A162-22F8370E1EC4}" vid="{76958EC4-F568-4D68-98B3-6BA4183AD24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5797</TotalTime>
  <Words>1139</Words>
  <Application>Microsoft Macintosh PowerPoint</Application>
  <PresentationFormat>Widescreen</PresentationFormat>
  <Paragraphs>137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Milo-Medium</vt:lpstr>
      <vt:lpstr>Oswald Regular</vt:lpstr>
      <vt:lpstr>Source Sans Pro Light</vt:lpstr>
      <vt:lpstr>Office-tema</vt:lpstr>
      <vt:lpstr>2_Anpassad formgivning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first EPICS Documentathon  </dc:title>
  <dc:creator>Timo Korhonen</dc:creator>
  <cp:lastModifiedBy>Timo Korhonen</cp:lastModifiedBy>
  <cp:revision>32</cp:revision>
  <dcterms:created xsi:type="dcterms:W3CDTF">2019-09-30T09:36:18Z</dcterms:created>
  <dcterms:modified xsi:type="dcterms:W3CDTF">2019-10-05T00:59:09Z</dcterms:modified>
</cp:coreProperties>
</file>