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6" r:id="rId2"/>
  </p:sldMasterIdLst>
  <p:notesMasterIdLst>
    <p:notesMasterId r:id="rId7"/>
  </p:notesMasterIdLst>
  <p:sldIdLst>
    <p:sldId id="349" r:id="rId3"/>
    <p:sldId id="350" r:id="rId4"/>
    <p:sldId id="351" r:id="rId5"/>
    <p:sldId id="352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11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BFBFBF"/>
    <a:srgbClr val="1E9FDB"/>
    <a:srgbClr val="76D6FF"/>
    <a:srgbClr val="0094CA"/>
    <a:srgbClr val="13A1DD"/>
    <a:srgbClr val="FFFFFF"/>
    <a:srgbClr val="13A0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6" autoAdjust="0"/>
    <p:restoredTop sz="93243" autoAdjust="0"/>
  </p:normalViewPr>
  <p:slideViewPr>
    <p:cSldViewPr>
      <p:cViewPr varScale="1">
        <p:scale>
          <a:sx n="82" d="100"/>
          <a:sy n="82" d="100"/>
        </p:scale>
        <p:origin x="192" y="824"/>
      </p:cViewPr>
      <p:guideLst>
        <p:guide pos="3840"/>
        <p:guide orient="horz" pos="11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2019-10-05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13A0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Presenter name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D7AC81-318B-4D49-A602-9E30227C87EC}" type="datetime1">
              <a:rPr lang="en-GB" smtClean="0"/>
              <a:pPr/>
              <a:t>05/10/2019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407" y="260651"/>
            <a:ext cx="2208245" cy="8860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B77A986-290F-D34E-872B-A89DF3BE5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9219135" y="260651"/>
            <a:ext cx="2972865" cy="131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4" y="1535116"/>
            <a:ext cx="5386917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4" y="2174878"/>
            <a:ext cx="5386917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74" y="1535116"/>
            <a:ext cx="5389033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74" y="2174878"/>
            <a:ext cx="5389033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2019-10-05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84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2019-10-05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216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2019-10-05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42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11" y="273052"/>
            <a:ext cx="4011084" cy="1162050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43" y="273401"/>
            <a:ext cx="6815668" cy="5853113"/>
          </a:xfrm>
        </p:spPr>
        <p:txBody>
          <a:bodyPr/>
          <a:lstStyle>
            <a:lvl1pPr>
              <a:defRPr sz="2216"/>
            </a:lvl1pPr>
            <a:lvl2pPr>
              <a:defRPr sz="1939"/>
            </a:lvl2pPr>
            <a:lvl3pPr>
              <a:defRPr sz="1661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11" y="1435104"/>
            <a:ext cx="4011084" cy="4691063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2019-10-05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530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8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216"/>
            </a:lvl1pPr>
            <a:lvl2pPr marL="315314" indent="0">
              <a:buNone/>
              <a:defRPr sz="1939"/>
            </a:lvl2pPr>
            <a:lvl3pPr marL="630630" indent="0">
              <a:buNone/>
              <a:defRPr sz="1661"/>
            </a:lvl3pPr>
            <a:lvl4pPr marL="945947" indent="0">
              <a:buNone/>
              <a:defRPr sz="1385"/>
            </a:lvl4pPr>
            <a:lvl5pPr marL="1261265" indent="0">
              <a:buNone/>
              <a:defRPr sz="1385"/>
            </a:lvl5pPr>
            <a:lvl6pPr marL="1576588" indent="0">
              <a:buNone/>
              <a:defRPr sz="1385"/>
            </a:lvl6pPr>
            <a:lvl7pPr marL="1891904" indent="0">
              <a:buNone/>
              <a:defRPr sz="1385"/>
            </a:lvl7pPr>
            <a:lvl8pPr marL="2207225" indent="0">
              <a:buNone/>
              <a:defRPr sz="1385"/>
            </a:lvl8pPr>
            <a:lvl9pPr marL="2522543" indent="0">
              <a:buNone/>
              <a:defRPr sz="1385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2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2019-10-05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222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2019-10-05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047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275036"/>
            <a:ext cx="27432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275036"/>
            <a:ext cx="80264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2019-10-05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03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1349" y="301"/>
            <a:ext cx="7683499" cy="1441451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cxnSp>
        <p:nvCxnSpPr>
          <p:cNvPr id="3" name="Rak 7"/>
          <p:cNvCxnSpPr/>
          <p:nvPr userDrawn="1"/>
        </p:nvCxnSpPr>
        <p:spPr>
          <a:xfrm>
            <a:off x="-434760" y="1452400"/>
            <a:ext cx="12928527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73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76DC40F-55C4-384F-A14E-20FF4C53AB90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D684BB-AC49-4844-95DA-6540E04D6D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781000"/>
            <a:ext cx="10972800" cy="4345166"/>
          </a:xfrm>
        </p:spPr>
        <p:txBody>
          <a:bodyPr lIns="90000">
            <a:noAutofit/>
          </a:bodyPr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8011E48-F5AC-104B-BB7F-6322AAB1F2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E636088-FAD8-024C-A1D7-D74763A458C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448251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448251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E7D9470-03DC-FB43-B831-D8BEB33949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51282D3D-8FD4-E041-9B14-07B58C6C3A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2852DFA2-0FC7-BC44-83D5-11A0ECDA59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69E2A3-BE71-6440-9127-D0B8B7CC973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 dirty="0"/>
              <a:t>Avoid text less than 16 points.</a:t>
            </a:r>
          </a:p>
          <a:p>
            <a:pPr lvl="0"/>
            <a:r>
              <a:rPr lang="en-US" noProof="0" dirty="0"/>
              <a:t>Always use Calibri font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69E2A3-BE71-6440-9127-D0B8B7CC973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/>
          <a:p>
            <a:fld id="{3C7D23FA-05C4-4CC1-B281-2F815585BC1C}" type="datetime1">
              <a:rPr lang="en-GB" noProof="0" smtClean="0"/>
              <a:t>05/10/2019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/>
          <a:p>
            <a:r>
              <a:rPr lang="en-GB" dirty="0"/>
              <a:t>© European Spallation Source ERIC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4988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0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1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76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1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07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22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88360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2019-10-05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3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7" y="4407120"/>
            <a:ext cx="10363200" cy="1362076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7" y="2906723"/>
            <a:ext cx="10363200" cy="150018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5314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2pPr>
            <a:lvl3pPr marL="630630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594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126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7658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190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0722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22543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2019-10-05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5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2019-10-05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1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518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/>
              <a:t>Klicka här för att ändra format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05/10/2019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69" r:id="rId5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090" tIns="45549" rIns="91090" bIns="45549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090" tIns="45549" rIns="91090" bIns="45549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4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315314"/>
              <a:t>2019-10-05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748"/>
            <a:ext cx="3860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315314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20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ctr" defTabSz="315314" rtl="0" eaLnBrk="1" latinLnBrk="0" hangingPunct="1">
        <a:spcBef>
          <a:spcPct val="0"/>
        </a:spcBef>
        <a:buNone/>
        <a:defRPr sz="30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484" indent="-236484" algn="l" defTabSz="315314" rtl="0" eaLnBrk="1" latinLnBrk="0" hangingPunct="1">
        <a:spcBef>
          <a:spcPct val="20000"/>
        </a:spcBef>
        <a:buFont typeface="Arial"/>
        <a:buChar char="•"/>
        <a:defRPr sz="2216" kern="1200">
          <a:solidFill>
            <a:schemeClr val="tx1"/>
          </a:solidFill>
          <a:latin typeface="+mn-lt"/>
          <a:ea typeface="+mn-ea"/>
          <a:cs typeface="+mn-cs"/>
        </a:defRPr>
      </a:lvl1pPr>
      <a:lvl2pPr marL="512390" indent="-197066" algn="l" defTabSz="315314" rtl="0" eaLnBrk="1" latinLnBrk="0" hangingPunct="1">
        <a:spcBef>
          <a:spcPct val="20000"/>
        </a:spcBef>
        <a:buFont typeface="Arial"/>
        <a:buChar char="–"/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788276" indent="-157655" algn="l" defTabSz="315314" rtl="0" eaLnBrk="1" latinLnBrk="0" hangingPunct="1">
        <a:spcBef>
          <a:spcPct val="20000"/>
        </a:spcBef>
        <a:buFont typeface="Arial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3pPr>
      <a:lvl4pPr marL="1103609" indent="-157655" algn="l" defTabSz="315314" rtl="0" eaLnBrk="1" latinLnBrk="0" hangingPunct="1">
        <a:spcBef>
          <a:spcPct val="20000"/>
        </a:spcBef>
        <a:buFont typeface="Arial"/>
        <a:buChar char="–"/>
        <a:defRPr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18929" indent="-157655" algn="l" defTabSz="315314" rtl="0" eaLnBrk="1" latinLnBrk="0" hangingPunct="1">
        <a:spcBef>
          <a:spcPct val="20000"/>
        </a:spcBef>
        <a:buFont typeface="Arial"/>
        <a:buChar char="»"/>
        <a:defRPr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34244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49560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64882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80197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1pPr>
      <a:lvl2pPr marL="31531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63063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3pPr>
      <a:lvl4pPr marL="945947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4pPr>
      <a:lvl5pPr marL="126126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5pPr>
      <a:lvl6pPr marL="1576588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189190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20722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522543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CE98-D5A2-0648-AD18-116338EADB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defTabSz="315314"/>
            <a:r>
              <a:rPr lang="en-GB" sz="4000" b="1" dirty="0">
                <a:solidFill>
                  <a:srgbClr val="FFFFFF"/>
                </a:solidFill>
              </a:rPr>
              <a:t>Save-and-restore in CS Studio/Phoebus</a:t>
            </a:r>
            <a:br>
              <a:rPr lang="en-GB" b="1" dirty="0">
                <a:solidFill>
                  <a:srgbClr val="FFFFFF"/>
                </a:solidFill>
              </a:rPr>
            </a:b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47BB3A-0D99-9D43-ADAF-EC7E12B7F5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defTabSz="315314"/>
            <a:endParaRPr lang="en-GB" sz="2400" b="1" dirty="0">
              <a:solidFill>
                <a:prstClr val="white"/>
              </a:solidFill>
            </a:endParaRPr>
          </a:p>
          <a:p>
            <a:pPr defTabSz="315314"/>
            <a:r>
              <a:rPr lang="sv-SE" sz="1800" dirty="0">
                <a:solidFill>
                  <a:srgbClr val="FFFFFF"/>
                </a:solidFill>
              </a:rPr>
              <a:t>Georg Weiss </a:t>
            </a:r>
          </a:p>
          <a:p>
            <a:pPr defTabSz="315314"/>
            <a:r>
              <a:rPr lang="sv-SE" sz="1800" dirty="0">
                <a:solidFill>
                  <a:srgbClr val="FFFFFF"/>
                </a:solidFill>
              </a:rPr>
              <a:t>Software </a:t>
            </a:r>
            <a:r>
              <a:rPr lang="sv-SE" sz="1800" dirty="0" err="1">
                <a:solidFill>
                  <a:srgbClr val="FFFFFF"/>
                </a:solidFill>
              </a:rPr>
              <a:t>Engineer</a:t>
            </a:r>
            <a:endParaRPr lang="en-US" sz="1400" dirty="0">
              <a:solidFill>
                <a:prstClr val="white"/>
              </a:solidFill>
            </a:endParaRPr>
          </a:p>
          <a:p>
            <a:pPr defTabSz="315314"/>
            <a:r>
              <a:rPr lang="en-GB" sz="1400" dirty="0">
                <a:solidFill>
                  <a:srgbClr val="FFFFFF"/>
                </a:solidFill>
              </a:rPr>
              <a:t>European Spallation Source ERIC</a:t>
            </a:r>
          </a:p>
          <a:p>
            <a:pPr defTabSz="315314"/>
            <a:r>
              <a:rPr lang="en-GB" sz="1400" dirty="0">
                <a:solidFill>
                  <a:srgbClr val="FFFFFF"/>
                </a:solidFill>
              </a:rPr>
              <a:t>2019-09-27</a:t>
            </a:r>
            <a:endParaRPr lang="en-GB" sz="1200" dirty="0">
              <a:solidFill>
                <a:srgbClr val="FFFFFF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384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FF"/>
                </a:solidFill>
              </a:rPr>
              <a:t>Save-and-restore in CS Studio/Phoebus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AA8DE-5F9C-774D-A251-7A091E2C2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81000"/>
            <a:ext cx="10972800" cy="4456312"/>
          </a:xfrm>
        </p:spPr>
        <p:txBody>
          <a:bodyPr/>
          <a:lstStyle/>
          <a:p>
            <a:r>
              <a:rPr lang="en-GB" dirty="0"/>
              <a:t>Terminology: </a:t>
            </a:r>
          </a:p>
          <a:p>
            <a:pPr lvl="1"/>
            <a:r>
              <a:rPr lang="en-GB" dirty="0"/>
              <a:t>CS Studio/Eclipse is the “classic” CS Studio built on the Eclipse platform.</a:t>
            </a:r>
          </a:p>
          <a:p>
            <a:pPr lvl="1"/>
            <a:r>
              <a:rPr lang="en-GB" dirty="0"/>
              <a:t>CS Studio/Phoebus is next iteration eliminating the dependency to Eclipse.</a:t>
            </a:r>
          </a:p>
          <a:p>
            <a:r>
              <a:rPr lang="en-GB" dirty="0"/>
              <a:t>Save-and-restore port implements back-end service for persistence, and a UI face-lift.</a:t>
            </a:r>
          </a:p>
          <a:p>
            <a:r>
              <a:rPr lang="en-GB" dirty="0"/>
              <a:t>Back-end service implemented as a Spring Boot application exposing REST endpoints to manage data (HTTP, JSON).</a:t>
            </a:r>
          </a:p>
          <a:p>
            <a:r>
              <a:rPr lang="en-GB" dirty="0"/>
              <a:t>Data persisted in database, verified against </a:t>
            </a:r>
            <a:r>
              <a:rPr lang="en-GB" dirty="0" err="1"/>
              <a:t>Postgresql</a:t>
            </a:r>
            <a:r>
              <a:rPr lang="en-GB" dirty="0"/>
              <a:t> and </a:t>
            </a:r>
            <a:r>
              <a:rPr lang="en-GB" dirty="0" err="1"/>
              <a:t>Mysql</a:t>
            </a:r>
            <a:r>
              <a:rPr lang="en-GB" dirty="0"/>
              <a:t>. Alternative database engines or storage solutions can easily be added.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52737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20A1-45BF-E442-9823-FBA2F81AA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FF"/>
                </a:solidFill>
              </a:rPr>
              <a:t>Save-and-restore in CS Studio/Phoebus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983B6C-1216-6D45-ACD3-825F752E4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316C40-02FA-8C46-B6CB-EAC53E8DC7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UI </a:t>
            </a:r>
            <a:r>
              <a:rPr lang="sv-SE" dirty="0" err="1"/>
              <a:t>changes</a:t>
            </a:r>
            <a:endParaRPr lang="sv-S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F8AB10-2A88-7B4B-BCC7-EDAEA556E2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2158008"/>
            <a:ext cx="4972618" cy="36777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7231F41-A8B6-134E-BD49-815469F0F0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016" y="2125720"/>
            <a:ext cx="5219609" cy="369204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D8040A4-F2E9-2D47-8964-80CA0D9F83CC}"/>
              </a:ext>
            </a:extLst>
          </p:cNvPr>
          <p:cNvSpPr txBox="1"/>
          <p:nvPr/>
        </p:nvSpPr>
        <p:spPr>
          <a:xfrm>
            <a:off x="2063552" y="1668520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l"/>
            <a:r>
              <a:rPr lang="sv-SE" sz="2000" dirty="0"/>
              <a:t>CS Studio/</a:t>
            </a:r>
            <a:r>
              <a:rPr lang="sv-SE" sz="2000" dirty="0" err="1"/>
              <a:t>Eclipse</a:t>
            </a:r>
            <a:endParaRPr lang="sv-SE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04761F-6A86-194A-8AFD-652C182D3CAF}"/>
              </a:ext>
            </a:extLst>
          </p:cNvPr>
          <p:cNvSpPr txBox="1"/>
          <p:nvPr/>
        </p:nvSpPr>
        <p:spPr>
          <a:xfrm>
            <a:off x="7680176" y="1646110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l"/>
            <a:r>
              <a:rPr lang="sv-SE" sz="2000" dirty="0"/>
              <a:t>CS Studio/</a:t>
            </a:r>
            <a:r>
              <a:rPr lang="sv-SE" sz="2000" dirty="0" err="1"/>
              <a:t>Phoebus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190208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F8A66-9B89-AA45-880B-2A8823A32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FF"/>
                </a:solidFill>
              </a:rPr>
              <a:t>Save-and-restore in CS Studio/Phoebus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59D31-8D87-B34A-A4CE-E362D86D2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Copy-</a:t>
            </a:r>
            <a:r>
              <a:rPr lang="sv-SE" dirty="0" err="1"/>
              <a:t>paste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folders, save sets and snapshots, </a:t>
            </a:r>
            <a:r>
              <a:rPr lang="sv-SE" dirty="0" err="1"/>
              <a:t>including</a:t>
            </a:r>
            <a:r>
              <a:rPr lang="sv-SE" dirty="0"/>
              <a:t> drag-n-</a:t>
            </a:r>
            <a:r>
              <a:rPr lang="sv-SE" dirty="0" err="1"/>
              <a:t>drop</a:t>
            </a:r>
            <a:r>
              <a:rPr lang="sv-SE" dirty="0"/>
              <a:t>.</a:t>
            </a:r>
          </a:p>
          <a:p>
            <a:r>
              <a:rPr lang="sv-SE" dirty="0" err="1"/>
              <a:t>Search</a:t>
            </a:r>
            <a:r>
              <a:rPr lang="sv-SE" dirty="0"/>
              <a:t> for save sets or snapshots.</a:t>
            </a:r>
          </a:p>
          <a:p>
            <a:r>
              <a:rPr lang="sv-SE" dirty="0"/>
              <a:t>Save set editor, </a:t>
            </a:r>
            <a:r>
              <a:rPr lang="sv-SE" dirty="0" err="1"/>
              <a:t>e.g</a:t>
            </a:r>
            <a:r>
              <a:rPr lang="sv-SE" dirty="0"/>
              <a:t>. import </a:t>
            </a:r>
            <a:r>
              <a:rPr lang="sv-SE" dirty="0" err="1"/>
              <a:t>of</a:t>
            </a:r>
            <a:r>
              <a:rPr lang="sv-SE" dirty="0"/>
              <a:t> PV lists.</a:t>
            </a:r>
          </a:p>
          <a:p>
            <a:r>
              <a:rPr lang="sv-SE" dirty="0"/>
              <a:t>Integration </a:t>
            </a:r>
            <a:r>
              <a:rPr lang="sv-SE" dirty="0" err="1"/>
              <a:t>with</a:t>
            </a:r>
            <a:r>
              <a:rPr lang="sv-SE" dirty="0"/>
              <a:t> Channel </a:t>
            </a:r>
            <a:r>
              <a:rPr lang="sv-SE" dirty="0" err="1"/>
              <a:t>Finder</a:t>
            </a:r>
            <a:r>
              <a:rPr lang="sv-SE" dirty="0"/>
              <a:t>.</a:t>
            </a:r>
          </a:p>
          <a:p>
            <a:r>
              <a:rPr lang="sv-SE" dirty="0" err="1"/>
              <a:t>Tune</a:t>
            </a:r>
            <a:r>
              <a:rPr lang="sv-SE" dirty="0"/>
              <a:t> and </a:t>
            </a:r>
            <a:r>
              <a:rPr lang="sv-SE" dirty="0" err="1"/>
              <a:t>edit</a:t>
            </a:r>
            <a:r>
              <a:rPr lang="sv-SE" dirty="0"/>
              <a:t> </a:t>
            </a:r>
            <a:r>
              <a:rPr lang="sv-SE" dirty="0" err="1"/>
              <a:t>setpoints</a:t>
            </a:r>
            <a:r>
              <a:rPr lang="sv-SE" dirty="0"/>
              <a:t>.</a:t>
            </a:r>
          </a:p>
          <a:p>
            <a:r>
              <a:rPr lang="sv-SE" dirty="0"/>
              <a:t>Access </a:t>
            </a:r>
            <a:r>
              <a:rPr lang="sv-SE" dirty="0" err="1"/>
              <a:t>control</a:t>
            </a:r>
            <a:r>
              <a:rPr lang="sv-SE" dirty="0"/>
              <a:t>.</a:t>
            </a:r>
          </a:p>
          <a:p>
            <a:r>
              <a:rPr lang="sv-SE" dirty="0" err="1"/>
              <a:t>Synchronuous</a:t>
            </a:r>
            <a:r>
              <a:rPr lang="sv-SE" dirty="0"/>
              <a:t> </a:t>
            </a:r>
            <a:r>
              <a:rPr lang="sv-SE" dirty="0" err="1"/>
              <a:t>restore</a:t>
            </a:r>
            <a:r>
              <a:rPr lang="sv-SE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3FA8E-66C8-4D4B-A648-245AFF64C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27AFD1-BD1F-AE4D-A4C8-84D392D525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err="1"/>
              <a:t>Missing</a:t>
            </a:r>
            <a:r>
              <a:rPr lang="sv-SE" dirty="0"/>
              <a:t> features</a:t>
            </a:r>
          </a:p>
        </p:txBody>
      </p:sp>
    </p:spTree>
    <p:extLst>
      <p:ext uri="{BB962C8B-B14F-4D97-AF65-F5344CB8AC3E}">
        <p14:creationId xmlns:p14="http://schemas.microsoft.com/office/powerpoint/2010/main" val="76144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 algn="l"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837FB91F-CDC5-4BC6-A162-22F8370E1EC4}" vid="{C4EAEFBE-156F-4FEE-9F2B-BE5A854A00D8}"/>
    </a:ext>
  </a:extLst>
</a:theme>
</file>

<file path=ppt/theme/theme2.xml><?xml version="1.0" encoding="utf-8"?>
<a:theme xmlns:a="http://schemas.openxmlformats.org/drawingml/2006/main" name="2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837FB91F-CDC5-4BC6-A162-22F8370E1EC4}" vid="{76958EC4-F568-4D68-98B3-6BA4183AD24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129</TotalTime>
  <Words>182</Words>
  <Application>Microsoft Macintosh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Office-tema</vt:lpstr>
      <vt:lpstr>2_Anpassad formgivning</vt:lpstr>
      <vt:lpstr>Save-and-restore in CS Studio/Phoebus </vt:lpstr>
      <vt:lpstr>Save-and-restore in CS Studio/Phoebus</vt:lpstr>
      <vt:lpstr>Save-and-restore in CS Studio/Phoebus</vt:lpstr>
      <vt:lpstr>Save-and-restore in CS Studio/Phoebus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Save-and-restore in CS Studio/Phoebus </dc:title>
  <dc:creator>Microsoft Office User</dc:creator>
  <cp:lastModifiedBy>Microsoft Office User</cp:lastModifiedBy>
  <cp:revision>14</cp:revision>
  <dcterms:created xsi:type="dcterms:W3CDTF">2019-09-27T06:12:30Z</dcterms:created>
  <dcterms:modified xsi:type="dcterms:W3CDTF">2019-10-05T00:37:57Z</dcterms:modified>
</cp:coreProperties>
</file>