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75" r:id="rId4"/>
    <p:sldId id="276" r:id="rId5"/>
    <p:sldId id="278" r:id="rId6"/>
    <p:sldId id="262" r:id="rId7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E24"/>
    <a:srgbClr val="ED1C24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72707" autoAdjust="0"/>
  </p:normalViewPr>
  <p:slideViewPr>
    <p:cSldViewPr>
      <p:cViewPr varScale="1">
        <p:scale>
          <a:sx n="65" d="100"/>
          <a:sy n="65" d="100"/>
        </p:scale>
        <p:origin x="153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FE49794-E2E7-4B50-AA49-C058DBC26A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58E565-730E-497B-9E90-13FEE64B2C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7C2C28-F4C7-47DB-A95F-0DDC9CE3BF46}" type="datetimeFigureOut">
              <a:rPr lang="en-GB"/>
              <a:pPr>
                <a:defRPr/>
              </a:pPr>
              <a:t>05/10/2019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179230-3185-45A9-99A6-47AA6CF99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334A84-21ED-44EF-9360-1FC6769086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CABF75-96AC-4638-A9C3-6A5F32D67554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  <p:pic>
        <p:nvPicPr>
          <p:cNvPr id="16390" name="Picture 2">
            <a:extLst>
              <a:ext uri="{FF2B5EF4-FFF2-40B4-BE49-F238E27FC236}">
                <a16:creationId xmlns:a16="http://schemas.microsoft.com/office/drawing/2014/main" xmlns="" id="{BE8426D7-3059-47FE-9B66-5093E521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24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FD447CA-9E9B-4A8C-B02D-195F368A2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BE058B0-CE96-4BAA-84C9-F9F625ADAB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ECF31B-2725-4511-B6A9-B84A3C5E1347}" type="datetimeFigureOut">
              <a:rPr lang="sl-SI"/>
              <a:pPr>
                <a:defRPr/>
              </a:pPr>
              <a:t>2019-10-05</a:t>
            </a:fld>
            <a:endParaRPr lang="sl-S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43884-E88E-431A-8FCC-1A812A436F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8670A58-3643-4CBB-B698-5AC4B3171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D681B6-5DC8-42C2-B776-777815B1DA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BEAD8F-232B-43D0-AA8D-C5CE0CFDE8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55AE81-72D9-4209-A18A-E3B565298438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  <p:pic>
        <p:nvPicPr>
          <p:cNvPr id="15368" name="Picture 2">
            <a:extLst>
              <a:ext uri="{FF2B5EF4-FFF2-40B4-BE49-F238E27FC236}">
                <a16:creationId xmlns:a16="http://schemas.microsoft.com/office/drawing/2014/main" xmlns="" id="{A3BDD750-FA85-4CCB-9A02-F2582669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8675688"/>
            <a:ext cx="2089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05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xmlns="" id="{C6BA80A7-5649-4469-A119-7B125E51B9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xmlns="" id="{B4BBBB61-4083-4637-ACCF-4E143F044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x-none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986069C8-7C84-4152-95BB-DB8C6F6FB0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EE4B4-D7D8-42CD-A458-FE05F346A222}" type="slidenum">
              <a:rPr lang="sl-SI" altLang="x-none"/>
              <a:pPr>
                <a:spcBef>
                  <a:spcPct val="0"/>
                </a:spcBef>
              </a:pPr>
              <a:t>1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170701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036C28A-DF0A-42D9-8903-F93E189A416A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Remove the need for domain knowledge and MTCA.4-specific training – expose the system as any other device in the control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1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EFD5E2-7186-45D4-AC16-6CEAE84FDF59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EFD5E2-7186-45D4-AC16-6CEAE84FDF59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A32E6ABA-2045-4BA9-BD5A-39B28BAC1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381750"/>
            <a:ext cx="22748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0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E60DC40-ED53-4BEB-B3C3-860EA6254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A44E4502-3D88-4552-A30E-22A7D6147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2179304" y="-636376"/>
            <a:ext cx="4808040" cy="847429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B34151BF-FF32-4DB1-8246-6BFB2E3374D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7F70B9B-D7E9-4F96-B9A5-BF61DF9659A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1C865342-5470-4C24-8ADE-C786449316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29FABB-0EF2-4ECA-A32B-1F330F46DBE0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234698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4A6E23C-549B-41B3-89F3-EA314B5E2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97B3E1E-5538-476D-B488-F085D53C2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838905" y="415989"/>
            <a:ext cx="5184577" cy="6170042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DD972E57-B669-48AA-BD9D-4F16F8E021F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4F86FE12-FD3C-4B8D-9411-607D15DC54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3BB9A000-E16E-45E0-B12F-192700CB1EF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7B20ED-B1DB-4A68-89F5-5F3352A76F4B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2980838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0AA8078-9B32-4EE1-8D8E-718A7C5B0D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062E0BA3-82AC-4D1A-9EFB-FAFE365D8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76AE-4B50-4D19-BA6E-F45DC0525C58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52409383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6FA2D808-1FF4-43F2-BB5A-3839AAFF5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solidFill>
                  <a:srgbClr val="ED1C24"/>
                </a:solidFill>
              </a:rPr>
              <a:t>Agenda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2D29EA92-E61F-4B8C-8A29-90950E5CD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6392863"/>
            <a:ext cx="22748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61605"/>
            <a:ext cx="7342584" cy="247570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1752600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150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7233E14-D4B1-4925-8330-E6CFCF02E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124744"/>
            <a:ext cx="8352928" cy="500141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xmlns="" id="{EFC6918A-298E-4694-B063-FA53B423386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xmlns="" id="{8E4D1371-8A66-4644-B244-80727C21F84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CCBF28-AE94-429B-A945-19626ED8545A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  <p:sp>
        <p:nvSpPr>
          <p:cNvPr id="7" name="Footer Placeholder 12">
            <a:extLst>
              <a:ext uri="{FF2B5EF4-FFF2-40B4-BE49-F238E27FC236}">
                <a16:creationId xmlns:a16="http://schemas.microsoft.com/office/drawing/2014/main" xmlns="" id="{6CBDD850-A3C0-4707-AF3E-D478263F0FA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69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9635630-B4AA-4DEE-8C8B-2E161FF28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1D4E602-E555-45D1-AC18-1DFEAFEFEC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1F35-DD29-41A0-B49F-9C757D9B3F68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168162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217A527-B0FC-4F11-848A-B0DEC3051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FF079230-CE50-4405-870C-746FCD019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363" indent="-360363">
              <a:tabLst>
                <a:tab pos="360363" algn="l"/>
              </a:tabLst>
              <a:defRPr sz="2400"/>
            </a:lvl1pPr>
            <a:lvl2pPr marL="538163" indent="-273050">
              <a:buSzPct val="80000"/>
              <a:buFont typeface="Wingdings 2" pitchFamily="18" charset="2"/>
              <a:buChar char=""/>
              <a:defRPr sz="2200"/>
            </a:lvl2pPr>
            <a:lvl3pPr marL="711200" indent="-261938">
              <a:defRPr lang="en-US" sz="2000" kern="1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98525" indent="-273050" defTabSz="804863">
              <a:buSzPct val="80000"/>
              <a:buFont typeface="Wingdings 2" pitchFamily="18" charset="2"/>
              <a:buChar char="¢"/>
              <a:defRPr sz="1800"/>
            </a:lvl4pPr>
            <a:lvl5pPr marL="1074738" indent="-265113">
              <a:defRPr sz="1600"/>
            </a:lvl5pPr>
            <a:lvl6pPr>
              <a:buSzPct val="70000"/>
              <a:buFont typeface="Wingdings" pitchFamily="2" charset="2"/>
              <a:buNone/>
              <a:defRPr/>
            </a:lvl6pPr>
            <a:lvl8pPr>
              <a:buSzPct val="70000"/>
              <a:buFont typeface="Wingdings" pitchFamily="2" charset="2"/>
              <a:buChar char="q"/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="1" baseline="0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xmlns="" id="{095D84ED-1C29-4024-A316-95B3F76A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1738" y="6448425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xmlns="" id="{3C82B466-AF55-4C7A-B07D-A74CAC9FF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629465-3478-4FBA-B663-BB09216006B8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xmlns="" id="{5EBDA465-5BC1-4AB6-B49C-2D4B268141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091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E2E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4362F8B6-1D50-434A-A214-AD1875D31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6319838"/>
            <a:ext cx="22748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378079" cy="1830412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30607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2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212FC9D-5434-4EB8-AB3D-E747FF482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FC5616B-512D-4F44-84FC-5765E23C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09864" y="980728"/>
            <a:ext cx="4038600" cy="5145435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4C67ACB5-4BA2-47AD-9E00-5659438449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A8E5160F-F0C1-4815-A619-C3511567F3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8BDCC30A-20CE-4DEA-A8F0-96621561F8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81EAA-5131-41B0-9891-87AFB990F03C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279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964538C4-7963-40FC-B80C-F828D7502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F0C2B192-507C-4C88-8DFB-15C43371F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7920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67544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637856" y="1844824"/>
            <a:ext cx="4038600" cy="4281339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xmlns="" id="{D947470E-EB44-44B7-9D7D-BA70610774A2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xmlns="" id="{6D219262-72A8-4FF0-BB9D-2B1D9F886D2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xmlns="" id="{5B1BE0AF-B684-4226-B188-60DD58FFF5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89C832-B3D9-40B3-B4BF-C810BF878226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177417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xmlns="" id="{B91FD61E-AD70-4675-9CE3-7A81552C6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C5F53446-978A-4CDD-9867-EE3F8592E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F000E29-9AB2-453A-A1A8-21B0ED90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E17C16CF-FEAA-4099-970C-E0F1E766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B819F317-85F0-4946-A97B-0D72F6C2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259635-B748-4E30-B1B6-3583B834CAC9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78722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D63676C3-C87C-4BC9-ACE2-D1EB01A81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>
            <a:extLst>
              <a:ext uri="{FF2B5EF4-FFF2-40B4-BE49-F238E27FC236}">
                <a16:creationId xmlns:a16="http://schemas.microsoft.com/office/drawing/2014/main" xmlns="" id="{328AA7BB-AB00-4199-BC1E-CBCE885FA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xmlns="" id="{3FF44E43-DF3B-4A9E-9B0A-233F64BD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E0C8D123-13E5-4371-A6C1-2525C259C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xmlns="" id="{D95A4F21-9FFE-4D8E-96A9-FF7A03BC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16997-4DE7-4FE2-9AF3-6745419F0697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346818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6683C266-56C1-4FD7-90F0-B755D1752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306C6EBD-4784-4448-BD98-2D2C4B8D4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143" y="908720"/>
            <a:ext cx="3008313" cy="64807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143" y="1628800"/>
            <a:ext cx="3008313" cy="4752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39552" y="476671"/>
            <a:ext cx="5040560" cy="5904657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 baseline="0"/>
            </a:lvl5pPr>
            <a:lvl6pPr>
              <a:defRPr sz="1600" baseline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6BB5D19E-F9FF-4C68-8609-05B0396292D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B0706878-7CD6-4583-B21B-0E326B7DC64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6B399E34-F9B1-4723-B164-D6F6E6ED06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D2388-C82B-4379-8B6F-EAE754B1CDB7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21243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673C173E-F82E-4AC8-9768-9E62B187D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C69D6FF-9D0A-4794-9A34-C6840A159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938"/>
            <a:ext cx="2087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0872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4644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75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AA725289-7D64-4145-9544-111AEE82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1738" y="6453188"/>
            <a:ext cx="112395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D4E411A2-3E37-43DC-9017-C24BE066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82CC762B-7601-47D1-B0DD-FAE633FF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A137CB-4D79-413B-B05D-4562E10F64B3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50701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2A45600-44D1-4280-8DD2-79B5E1A417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62753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  <a:endParaRPr lang="sl-SI" alt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3A3229-0E7C-4BB4-9943-0C161B7AE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4A9AD2-7D86-40F0-8CE2-BC7FF7FEA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313" y="6448425"/>
            <a:ext cx="828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3AF567-1F3B-407E-BE55-B4DC7A81F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76250"/>
            <a:ext cx="441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842E8E8A-4C66-4359-92AB-ACBDA01E6F89}" type="slidenum">
              <a:rPr lang="sl-SI" altLang="x-none"/>
              <a:pPr>
                <a:defRPr/>
              </a:pPr>
              <a:t>‹#›</a:t>
            </a:fld>
            <a:endParaRPr lang="sl-SI" altLang="x-non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B4455B84-2F6A-4B12-908C-161DCF30E85F}"/>
              </a:ext>
            </a:extLst>
          </p:cNvPr>
          <p:cNvCxnSpPr/>
          <p:nvPr/>
        </p:nvCxnSpPr>
        <p:spPr>
          <a:xfrm>
            <a:off x="0" y="836613"/>
            <a:ext cx="323850" cy="0"/>
          </a:xfrm>
          <a:prstGeom prst="line">
            <a:avLst/>
          </a:prstGeom>
          <a:ln>
            <a:solidFill>
              <a:srgbClr val="EE2E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3">
            <a:extLst>
              <a:ext uri="{FF2B5EF4-FFF2-40B4-BE49-F238E27FC236}">
                <a16:creationId xmlns:a16="http://schemas.microsoft.com/office/drawing/2014/main" xmlns="" id="{5AFC4F65-4CDB-4BEB-BEEA-45DCBA4D1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483350"/>
            <a:ext cx="2873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05" r:id="rId12"/>
    <p:sldLayoutId id="2147483818" r:id="rId13"/>
    <p:sldLayoutId id="2147483819" r:id="rId14"/>
    <p:sldLayoutId id="2147483806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EE2E24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EE2E2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Font typeface="Wingdings" panose="05000000000000000000" pitchFamily="2" charset="2"/>
        <a:buChar char="q"/>
        <a:defRPr sz="3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360363" indent="-36036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100000"/>
        <a:buFont typeface="Wingdings" panose="05000000000000000000" pitchFamily="2" charset="2"/>
        <a:buChar char="q"/>
        <a:defRPr sz="24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534988" indent="-269875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anose="05020102010507070707" pitchFamily="18" charset="2"/>
        <a:buChar char="¢"/>
        <a:defRPr sz="22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714375" indent="-265113" algn="l" rtl="0" eaLnBrk="1" fontAlgn="base" hangingPunct="1">
        <a:spcBef>
          <a:spcPct val="20000"/>
        </a:spcBef>
        <a:spcAft>
          <a:spcPct val="0"/>
        </a:spcAft>
        <a:buClr>
          <a:srgbClr val="EE2E24"/>
        </a:buClr>
        <a:buSzPct val="80000"/>
        <a:buFont typeface="Wingdings 2" panose="05020102010507070707" pitchFamily="18" charset="2"/>
        <a:buChar char="¢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898525" indent="-273050" algn="l" defTabSz="1079500" rtl="0" eaLnBrk="1" fontAlgn="base" hangingPunct="1">
        <a:spcBef>
          <a:spcPct val="20000"/>
        </a:spcBef>
        <a:spcAft>
          <a:spcPct val="0"/>
        </a:spcAft>
        <a:buClr>
          <a:srgbClr val="ED1C24"/>
        </a:buClr>
        <a:buSzPct val="80000"/>
        <a:buFont typeface="Wingdings 2" panose="05020102010507070707" pitchFamily="18" charset="2"/>
        <a:buChar char="¢"/>
        <a:defRPr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1079500" indent="-269875" algn="l" defTabSz="914400" rtl="0" eaLnBrk="1" latinLnBrk="0" hangingPunct="1">
        <a:spcBef>
          <a:spcPct val="20000"/>
        </a:spcBef>
        <a:buClr>
          <a:srgbClr val="ED1C24"/>
        </a:buClr>
        <a:buSzPct val="80000"/>
        <a:buFont typeface="Wingdings 2" pitchFamily="18" charset="2"/>
        <a:buChar char="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ED1C24"/>
        </a:buClr>
        <a:buFont typeface="Wingdings" pitchFamily="2" charset="2"/>
        <a:buChar char="§"/>
        <a:defRPr sz="1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rsa.rojec@cosyla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roslav.pavleski@cosylab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sylab/nds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395536" y="3429000"/>
            <a:ext cx="7343280" cy="1296144"/>
          </a:xfrm>
        </p:spPr>
        <p:txBody>
          <a:bodyPr wrap="square" lIns="91440" tIns="45720" rIns="91440" bIns="45720" anchor="b">
            <a:noAutofit/>
          </a:bodyPr>
          <a:lstStyle/>
          <a:p>
            <a:pPr lvl="0" rtl="0">
              <a:spcBef>
                <a:spcPts val="400"/>
              </a:spcBef>
              <a:tabLst>
                <a:tab pos="0" algn="l"/>
              </a:tabLst>
            </a:pPr>
            <a:endParaRPr lang="en-US" sz="2000" dirty="0" smtClean="0">
              <a:solidFill>
                <a:srgbClr val="FFFFFF"/>
              </a:solidFill>
              <a:latin typeface="Arial" pitchFamily="18"/>
              <a:cs typeface="Arial" pitchFamily="2"/>
            </a:endParaRPr>
          </a:p>
          <a:p>
            <a:pPr lvl="0" rtl="0">
              <a:spcBef>
                <a:spcPts val="400"/>
              </a:spcBef>
              <a:tabLst>
                <a:tab pos="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Ur</a:t>
            </a:r>
            <a:r>
              <a:rPr lang="sl-SI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ša Rojec </a:t>
            </a: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&lt;</a:t>
            </a: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  <a:hlinkClick r:id="rId3"/>
              </a:rPr>
              <a:t>ursa.rojec@cosylab.com</a:t>
            </a: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&gt;</a:t>
            </a:r>
          </a:p>
          <a:p>
            <a:pPr lvl="0" rtl="0">
              <a:spcBef>
                <a:spcPts val="400"/>
              </a:spcBef>
              <a:tabLst>
                <a:tab pos="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Miroslav Pavleski &lt;</a:t>
            </a: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  <a:hlinkClick r:id="rId4"/>
              </a:rPr>
              <a:t>miroslav.pavleski@cosylab.com</a:t>
            </a:r>
            <a:r>
              <a:rPr lang="en-US" sz="2000" dirty="0" smtClean="0">
                <a:solidFill>
                  <a:srgbClr val="FFFFFF"/>
                </a:solidFill>
                <a:latin typeface="Arial" pitchFamily="18"/>
                <a:cs typeface="Arial" pitchFamily="2"/>
              </a:rPr>
              <a:t>&gt;</a:t>
            </a:r>
            <a:endParaRPr lang="en-US" sz="2000" dirty="0">
              <a:solidFill>
                <a:srgbClr val="FFFFFF"/>
              </a:solidFill>
              <a:latin typeface="Arial" pitchFamily="18"/>
              <a:cs typeface="Arial" pitchFamily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799" y="1340768"/>
            <a:ext cx="734184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EE2E2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EE2E24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l-SI" sz="5400" dirty="0" smtClean="0">
                <a:solidFill>
                  <a:schemeClr val="bg1"/>
                </a:solidFill>
                <a:latin typeface="Arial"/>
                <a:cs typeface="Arial"/>
              </a:rPr>
              <a:t>MTCA.4 Health </a:t>
            </a:r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monitoring </a:t>
            </a:r>
            <a:r>
              <a:rPr lang="sl-SI" sz="5400" dirty="0" smtClean="0">
                <a:solidFill>
                  <a:schemeClr val="bg1"/>
                </a:solidFill>
                <a:latin typeface="Arial"/>
                <a:cs typeface="Arial"/>
              </a:rPr>
              <a:t>in EPICS</a:t>
            </a:r>
            <a:endParaRPr lang="sl-SI" sz="5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SzPct val="100000"/>
              <a:buFont typeface="Wingdings" pitchFamily="2"/>
              <a:buChar char=""/>
            </a:pPr>
            <a:r>
              <a:rPr lang="sl-SI" sz="3200" dirty="0">
                <a:solidFill>
                  <a:srgbClr val="C9211E"/>
                </a:solidFill>
              </a:rPr>
              <a:t>MTCA.4 offers a lot of heath data</a:t>
            </a:r>
            <a:r>
              <a:rPr lang="sl-SI" sz="3200" dirty="0"/>
              <a:t> on the system</a:t>
            </a:r>
          </a:p>
          <a:p>
            <a:pPr lvl="1">
              <a:spcBef>
                <a:spcPts val="1417"/>
              </a:spcBef>
              <a:buNone/>
            </a:pPr>
            <a:endParaRPr lang="sl-SI" sz="3200" dirty="0"/>
          </a:p>
          <a:p>
            <a:pPr lvl="0">
              <a:buSzPct val="100000"/>
              <a:buFont typeface="Wingdings" pitchFamily="2"/>
              <a:buChar char=""/>
            </a:pPr>
            <a:r>
              <a:rPr lang="en-US" sz="3200" dirty="0"/>
              <a:t> </a:t>
            </a:r>
            <a:r>
              <a:rPr lang="sl-SI" sz="3200" dirty="0"/>
              <a:t>Currently this needs to be monitored trough the terminal or dedicated web interfaces</a:t>
            </a:r>
          </a:p>
          <a:p>
            <a:pPr lvl="1">
              <a:spcBef>
                <a:spcPts val="1417"/>
              </a:spcBef>
            </a:pPr>
            <a:r>
              <a:rPr lang="en-US" sz="3200" dirty="0" smtClean="0">
                <a:solidFill>
                  <a:srgbClr val="C9211E"/>
                </a:solidFill>
              </a:rPr>
              <a:t>specific MTCA4</a:t>
            </a:r>
            <a:r>
              <a:rPr lang="sl-SI" sz="3200" dirty="0" smtClean="0">
                <a:solidFill>
                  <a:srgbClr val="C9211E"/>
                </a:solidFill>
              </a:rPr>
              <a:t> </a:t>
            </a:r>
            <a:r>
              <a:rPr lang="sl-SI" sz="3200" dirty="0">
                <a:solidFill>
                  <a:srgbClr val="C9211E"/>
                </a:solidFill>
              </a:rPr>
              <a:t>knowledge is required</a:t>
            </a:r>
            <a:endParaRPr lang="sl-SI" sz="3200" dirty="0">
              <a:solidFill>
                <a:srgbClr val="C9211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629465-3478-4FBA-B663-BB09216006B8}" type="slidenum">
              <a:rPr lang="sl-SI" altLang="x-none" smtClean="0"/>
              <a:pPr>
                <a:defRPr/>
              </a:pPr>
              <a:t>2</a:t>
            </a:fld>
            <a:endParaRPr lang="sl-SI" altLang="x-none"/>
          </a:p>
        </p:txBody>
      </p:sp>
    </p:spTree>
    <p:extLst>
      <p:ext uri="{BB962C8B-B14F-4D97-AF65-F5344CB8AC3E}">
        <p14:creationId xmlns:p14="http://schemas.microsoft.com/office/powerpoint/2010/main" val="14053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sl-SI" dirty="0"/>
              <a:t>Goal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Pull relevant monitoring data into EPICS –</a:t>
            </a:r>
          </a:p>
          <a:p>
            <a:pPr algn="ctr">
              <a:buNone/>
            </a:pPr>
            <a:r>
              <a:rPr lang="en-US" sz="2400" dirty="0" smtClean="0"/>
              <a:t>expose the crate health as any other device in the CS</a:t>
            </a:r>
            <a:r>
              <a:rPr lang="en-US" dirty="0" smtClean="0"/>
              <a:t> </a:t>
            </a:r>
            <a:endParaRPr lang="en-US" dirty="0" smtClean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en-US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 smtClean="0"/>
              <a:t>Integrate </a:t>
            </a:r>
            <a:r>
              <a:rPr lang="sl-SI" dirty="0"/>
              <a:t>MTCA.4 health information into the CS</a:t>
            </a:r>
          </a:p>
          <a:p>
            <a:pPr marL="168275" lvl="1">
              <a:spcBef>
                <a:spcPts val="1417"/>
              </a:spcBef>
            </a:pPr>
            <a:r>
              <a:rPr lang="sl-SI" dirty="0">
                <a:solidFill>
                  <a:srgbClr val="C9211E"/>
                </a:solidFill>
              </a:rPr>
              <a:t>Information available directly on the operator </a:t>
            </a:r>
            <a:r>
              <a:rPr lang="sl-SI" dirty="0" smtClean="0">
                <a:solidFill>
                  <a:srgbClr val="C9211E"/>
                </a:solidFill>
              </a:rPr>
              <a:t>screen</a:t>
            </a:r>
            <a:r>
              <a:rPr lang="en-US" dirty="0" smtClean="0">
                <a:solidFill>
                  <a:srgbClr val="C9211E"/>
                </a:solidFill>
              </a:rPr>
              <a:t>s</a:t>
            </a:r>
            <a:endParaRPr lang="sl-SI" dirty="0">
              <a:solidFill>
                <a:srgbClr val="C9211E"/>
              </a:solidFill>
            </a:endParaRPr>
          </a:p>
          <a:p>
            <a:pPr marL="168275" lvl="1">
              <a:spcBef>
                <a:spcPts val="1417"/>
              </a:spcBef>
            </a:pPr>
            <a:r>
              <a:rPr lang="sl-SI" dirty="0"/>
              <a:t>Include </a:t>
            </a:r>
            <a:r>
              <a:rPr lang="sl-SI" dirty="0">
                <a:solidFill>
                  <a:srgbClr val="C9211E"/>
                </a:solidFill>
              </a:rPr>
              <a:t>alarms</a:t>
            </a:r>
            <a:r>
              <a:rPr lang="sl-SI" dirty="0"/>
              <a:t> in the CS alarm service</a:t>
            </a:r>
          </a:p>
          <a:p>
            <a:pPr marL="168275" lvl="1">
              <a:spcBef>
                <a:spcPts val="1417"/>
              </a:spcBef>
            </a:pPr>
            <a:r>
              <a:rPr lang="sl-SI" dirty="0"/>
              <a:t>Monitor trends and </a:t>
            </a:r>
            <a:r>
              <a:rPr lang="sl-SI" dirty="0">
                <a:solidFill>
                  <a:srgbClr val="C9211E"/>
                </a:solidFill>
              </a:rPr>
              <a:t>archive</a:t>
            </a:r>
            <a:r>
              <a:rPr lang="sl-SI" dirty="0"/>
              <a:t> </a:t>
            </a:r>
            <a:r>
              <a:rPr lang="sl-SI" dirty="0" smtClean="0"/>
              <a:t>data</a:t>
            </a:r>
            <a:endParaRPr lang="en-US" dirty="0" smtClean="0"/>
          </a:p>
          <a:p>
            <a:pPr marL="168275" lvl="1">
              <a:spcBef>
                <a:spcPts val="1417"/>
              </a:spcBef>
            </a:pPr>
            <a:endParaRPr lang="en-US" dirty="0"/>
          </a:p>
          <a:p>
            <a:pPr marL="150812">
              <a:spcBef>
                <a:spcPts val="1417"/>
              </a:spcBef>
            </a:pPr>
            <a:r>
              <a:rPr lang="en-US" dirty="0" smtClean="0"/>
              <a:t>Benefits</a:t>
            </a:r>
          </a:p>
          <a:p>
            <a:pPr marL="168275" lvl="1">
              <a:spcBef>
                <a:spcPts val="1417"/>
              </a:spcBef>
            </a:pPr>
            <a:r>
              <a:rPr lang="en-US" dirty="0" smtClean="0"/>
              <a:t>Predictive maintenance</a:t>
            </a:r>
          </a:p>
          <a:p>
            <a:pPr marL="168275" lvl="1">
              <a:spcBef>
                <a:spcPts val="1417"/>
              </a:spcBef>
            </a:pPr>
            <a:r>
              <a:rPr lang="en-US" dirty="0" smtClean="0"/>
              <a:t>allow operators to react to critical events</a:t>
            </a:r>
          </a:p>
          <a:p>
            <a:pPr marL="342900" lvl="2" indent="-342900">
              <a:spcBef>
                <a:spcPts val="1417"/>
              </a:spcBef>
            </a:pPr>
            <a:endParaRPr lang="en-US" dirty="0"/>
          </a:p>
          <a:p>
            <a:pPr marL="342900" lvl="2" indent="-342900">
              <a:spcBef>
                <a:spcPts val="1417"/>
              </a:spcBef>
            </a:pPr>
            <a:endParaRPr lang="sl-SI" dirty="0"/>
          </a:p>
          <a:p>
            <a:pPr lvl="0">
              <a:spcBef>
                <a:spcPts val="1417"/>
              </a:spcBef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/>
          </a:p>
          <a:p>
            <a:pPr lvl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888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sl-SI"/>
              <a:t>Realization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/>
              <a:t>Use of </a:t>
            </a:r>
            <a:r>
              <a:rPr lang="sl-SI" dirty="0">
                <a:solidFill>
                  <a:srgbClr val="C9211E"/>
                </a:solidFill>
              </a:rPr>
              <a:t>standard Linux libraries</a:t>
            </a:r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/>
              <a:t>Device support </a:t>
            </a:r>
            <a:r>
              <a:rPr lang="en-US" dirty="0" smtClean="0"/>
              <a:t>for </a:t>
            </a:r>
            <a:r>
              <a:rPr lang="sl-SI" dirty="0" smtClean="0"/>
              <a:t>EPICS</a:t>
            </a: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>
              <a:solidFill>
                <a:srgbClr val="C9211E"/>
              </a:solidFill>
            </a:endParaRPr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>
                <a:solidFill>
                  <a:srgbClr val="C9211E"/>
                </a:solidFill>
              </a:rPr>
              <a:t>Operator Screen provided</a:t>
            </a:r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>
              <a:solidFill>
                <a:srgbClr val="C9211E"/>
              </a:solidFill>
            </a:endParaRPr>
          </a:p>
          <a:p>
            <a:pPr lvl="0">
              <a:buNone/>
            </a:pP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/>
              <a:t>NAT specific commands integrated first</a:t>
            </a:r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en-US" dirty="0" smtClean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sl-SI" dirty="0" smtClean="0"/>
              <a:t>Device </a:t>
            </a:r>
            <a:r>
              <a:rPr lang="sl-SI" dirty="0"/>
              <a:t>support will allow for including other MCHs</a:t>
            </a:r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/>
          </a:p>
          <a:p>
            <a:pPr lvl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949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smtClean="0"/>
              <a:t>NDS vision</a:t>
            </a:r>
            <a:endParaRPr lang="sl-SI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en-US" dirty="0" smtClean="0"/>
              <a:t> Nominal Device Support v3</a:t>
            </a:r>
          </a:p>
          <a:p>
            <a:pPr lvl="3">
              <a:buFont typeface="Wingdings" pitchFamily="2"/>
              <a:buChar char=""/>
            </a:pPr>
            <a:r>
              <a:rPr lang="sl-SI" dirty="0">
                <a:hlinkClick r:id="rId3"/>
              </a:rPr>
              <a:t>https://github.com/Cosylab/nds3</a:t>
            </a: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>
              <a:solidFill>
                <a:srgbClr val="C9211E"/>
              </a:solidFill>
            </a:endParaRPr>
          </a:p>
          <a:p>
            <a:pPr lvl="0">
              <a:buSzPct val="100000"/>
              <a:buFont typeface="Wingdings" pitchFamily="2"/>
              <a:buChar char=""/>
            </a:pPr>
            <a:r>
              <a:rPr lang="en-US" dirty="0" smtClean="0"/>
              <a:t> abstraction layer for digitizers / FMC carriers</a:t>
            </a:r>
          </a:p>
          <a:p>
            <a:pPr lvl="0">
              <a:buNone/>
            </a:pP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r>
              <a:rPr lang="en-US" dirty="0" smtClean="0"/>
              <a:t> future FPGA side abstraction – define inputs / outputs and use Simulink to do the application specific stuff</a:t>
            </a:r>
            <a:endParaRPr lang="sl-SI" dirty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en-US" dirty="0" smtClean="0"/>
          </a:p>
          <a:p>
            <a:pPr lvl="0">
              <a:buClr>
                <a:srgbClr val="ED1C24"/>
              </a:buClr>
              <a:buSzPct val="100000"/>
              <a:buFont typeface="Wingdings" pitchFamily="2"/>
              <a:buChar char=""/>
            </a:pPr>
            <a:endParaRPr lang="sl-SI" dirty="0"/>
          </a:p>
          <a:p>
            <a:pPr lvl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1271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9B0BA-310B-490E-980B-19857FA6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565400"/>
            <a:ext cx="5218112" cy="1830388"/>
          </a:xfrm>
        </p:spPr>
        <p:txBody>
          <a:bodyPr rtlCol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noProof="0" dirty="0"/>
              <a:t>Thank you!</a:t>
            </a:r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xmlns="" id="{3482341C-7D56-4BF5-BC18-BDD458148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2313" y="4521200"/>
            <a:ext cx="5218112" cy="15001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x-none" noProof="0" dirty="0"/>
              <a:t>Miroslav </a:t>
            </a:r>
            <a:r>
              <a:rPr lang="en-US" altLang="x-none" noProof="0" dirty="0" err="1"/>
              <a:t>Pavleski</a:t>
            </a:r>
            <a:endParaRPr lang="en-US" altLang="x-none" noProof="0" dirty="0"/>
          </a:p>
          <a:p>
            <a:pPr eaLnBrk="1" hangingPunct="1"/>
            <a:r>
              <a:rPr lang="en-US" altLang="x-none" b="1" noProof="0" dirty="0"/>
              <a:t>COSYLAB </a:t>
            </a:r>
          </a:p>
          <a:p>
            <a:pPr eaLnBrk="1" hangingPunct="1"/>
            <a:r>
              <a:rPr lang="en-US" altLang="x-none" noProof="0" dirty="0"/>
              <a:t>Web: www.cosylab.com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sylab_template_MS2007">
  <a:themeElements>
    <a:clrScheme name="Custom 2">
      <a:dk1>
        <a:sysClr val="windowText" lastClr="000000"/>
      </a:dk1>
      <a:lt1>
        <a:sysClr val="window" lastClr="FFFFFF"/>
      </a:lt1>
      <a:dk2>
        <a:srgbClr val="EE2E24"/>
      </a:dk2>
      <a:lt2>
        <a:srgbClr val="A1A1A1"/>
      </a:lt2>
      <a:accent1>
        <a:srgbClr val="595959"/>
      </a:accent1>
      <a:accent2>
        <a:srgbClr val="A3140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SL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ylab_template_MS97-2003.pot [Compatibility Mode]" id="{8E3B04DC-E63E-4ECF-8591-A28773798975}" vid="{97D58809-07E0-4F25-BA09-074301858A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CSL-QM-PRES-T-00_General_Presentation</Template>
  <TotalTime>560</TotalTime>
  <Words>200</Words>
  <Application>Microsoft Office PowerPoint</Application>
  <PresentationFormat>On-screen Show (4:3)</PresentationFormat>
  <Paragraphs>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Cosylab_template_MS2007</vt:lpstr>
      <vt:lpstr>PowerPoint Presentation</vt:lpstr>
      <vt:lpstr>Motivation</vt:lpstr>
      <vt:lpstr>Goal</vt:lpstr>
      <vt:lpstr>Realization</vt:lpstr>
      <vt:lpstr>NDS vision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COSYLAB</dc:title>
  <dc:creator>Žiga Oven</dc:creator>
  <cp:lastModifiedBy>Miroslav Pavleski</cp:lastModifiedBy>
  <cp:revision>49</cp:revision>
  <dcterms:created xsi:type="dcterms:W3CDTF">2019-10-03T09:30:10Z</dcterms:created>
  <dcterms:modified xsi:type="dcterms:W3CDTF">2019-10-05T12:51:14Z</dcterms:modified>
</cp:coreProperties>
</file>