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89" r:id="rId2"/>
    <p:sldId id="279" r:id="rId3"/>
    <p:sldId id="260" r:id="rId4"/>
    <p:sldId id="281" r:id="rId5"/>
    <p:sldId id="270" r:id="rId6"/>
    <p:sldId id="290" r:id="rId7"/>
    <p:sldId id="266" r:id="rId8"/>
    <p:sldId id="292" r:id="rId9"/>
    <p:sldId id="293" r:id="rId10"/>
    <p:sldId id="296" r:id="rId11"/>
    <p:sldId id="295" r:id="rId12"/>
    <p:sldId id="294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DC0"/>
    <a:srgbClr val="FFFFFF"/>
    <a:srgbClr val="588FB8"/>
    <a:srgbClr val="475A97"/>
    <a:srgbClr val="4B91C5"/>
    <a:srgbClr val="3B94D5"/>
    <a:srgbClr val="3853A5"/>
    <a:srgbClr val="5188A1"/>
    <a:srgbClr val="3B7CB7"/>
    <a:srgbClr val="18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9" autoAdjust="0"/>
    <p:restoredTop sz="50000" autoAdjust="0"/>
  </p:normalViewPr>
  <p:slideViewPr>
    <p:cSldViewPr snapToGrid="0">
      <p:cViewPr varScale="1">
        <p:scale>
          <a:sx n="97" d="100"/>
          <a:sy n="97" d="100"/>
        </p:scale>
        <p:origin x="240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03.10.19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03.10.19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>
              <a:solidFill>
                <a:schemeClr val="tx1"/>
              </a:solidFill>
              <a:latin typeface="Milo-Medium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713B-0F01-AE43-A796-250D8404DA3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49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64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22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0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06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3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08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18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blatt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0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9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1">
            <a:extLst>
              <a:ext uri="{FF2B5EF4-FFF2-40B4-BE49-F238E27FC236}">
                <a16:creationId xmlns:a16="http://schemas.microsoft.com/office/drawing/2014/main" id="{F90D309A-D0D1-4696-A2BC-8FBA1E208D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2000" cy="6858000"/>
            <a:chOff x="-2" y="0"/>
            <a:chExt cx="9149781" cy="6858000"/>
          </a:xfrm>
          <a:effectLst>
            <a:outerShdw dir="5400000" sx="1000" sy="1000" algn="ctr" rotWithShape="0">
              <a:srgbClr val="000000"/>
            </a:outerShdw>
          </a:effectLst>
        </p:grpSpPr>
        <p:cxnSp>
          <p:nvCxnSpPr>
            <p:cNvPr id="9" name="Gerade Verbindung 24">
              <a:extLst>
                <a:ext uri="{FF2B5EF4-FFF2-40B4-BE49-F238E27FC236}">
                  <a16:creationId xmlns:a16="http://schemas.microsoft.com/office/drawing/2014/main" id="{2B32699C-55C3-4B50-90B5-3820F7F20C6B}"/>
                </a:ext>
              </a:extLst>
            </p:cNvPr>
            <p:cNvCxnSpPr/>
            <p:nvPr/>
          </p:nvCxnSpPr>
          <p:spPr bwMode="auto">
            <a:xfrm>
              <a:off x="36365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Gerade Verbindung 25">
              <a:extLst>
                <a:ext uri="{FF2B5EF4-FFF2-40B4-BE49-F238E27FC236}">
                  <a16:creationId xmlns:a16="http://schemas.microsoft.com/office/drawing/2014/main" id="{DE8D5FDF-00FF-4792-8A89-DCF3F3C33F03}"/>
                </a:ext>
              </a:extLst>
            </p:cNvPr>
            <p:cNvCxnSpPr/>
            <p:nvPr/>
          </p:nvCxnSpPr>
          <p:spPr bwMode="auto">
            <a:xfrm>
              <a:off x="64644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id="{0B8201F6-B613-4070-AB8F-C5B62205D0B3}"/>
                </a:ext>
              </a:extLst>
            </p:cNvPr>
            <p:cNvCxnSpPr/>
            <p:nvPr/>
          </p:nvCxnSpPr>
          <p:spPr bwMode="auto">
            <a:xfrm>
              <a:off x="992762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27">
              <a:extLst>
                <a:ext uri="{FF2B5EF4-FFF2-40B4-BE49-F238E27FC236}">
                  <a16:creationId xmlns:a16="http://schemas.microsoft.com/office/drawing/2014/main" id="{7B97748B-6C0E-4CCE-826F-7FFF69A8D989}"/>
                </a:ext>
              </a:extLst>
            </p:cNvPr>
            <p:cNvCxnSpPr/>
            <p:nvPr/>
          </p:nvCxnSpPr>
          <p:spPr bwMode="auto">
            <a:xfrm>
              <a:off x="8274561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28">
              <a:extLst>
                <a:ext uri="{FF2B5EF4-FFF2-40B4-BE49-F238E27FC236}">
                  <a16:creationId xmlns:a16="http://schemas.microsoft.com/office/drawing/2014/main" id="{75F205C4-D980-468F-9ADA-831AD12FC1A2}"/>
                </a:ext>
              </a:extLst>
            </p:cNvPr>
            <p:cNvCxnSpPr/>
            <p:nvPr/>
          </p:nvCxnSpPr>
          <p:spPr bwMode="auto">
            <a:xfrm>
              <a:off x="845820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29">
              <a:extLst>
                <a:ext uri="{FF2B5EF4-FFF2-40B4-BE49-F238E27FC236}">
                  <a16:creationId xmlns:a16="http://schemas.microsoft.com/office/drawing/2014/main" id="{0379FF98-7009-4A7A-BCFF-80A66B2AF9A2}"/>
                </a:ext>
              </a:extLst>
            </p:cNvPr>
            <p:cNvCxnSpPr/>
            <p:nvPr/>
          </p:nvCxnSpPr>
          <p:spPr bwMode="auto">
            <a:xfrm>
              <a:off x="8754228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30">
              <a:extLst>
                <a:ext uri="{FF2B5EF4-FFF2-40B4-BE49-F238E27FC236}">
                  <a16:creationId xmlns:a16="http://schemas.microsoft.com/office/drawing/2014/main" id="{D8548D9E-53EC-4193-8903-F463C84E6CEB}"/>
                </a:ext>
              </a:extLst>
            </p:cNvPr>
            <p:cNvCxnSpPr/>
            <p:nvPr/>
          </p:nvCxnSpPr>
          <p:spPr bwMode="auto">
            <a:xfrm flipH="1">
              <a:off x="5778" y="36866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31">
              <a:extLst>
                <a:ext uri="{FF2B5EF4-FFF2-40B4-BE49-F238E27FC236}">
                  <a16:creationId xmlns:a16="http://schemas.microsoft.com/office/drawing/2014/main" id="{9BE6F4F3-27B4-4824-8D49-56A1A7746158}"/>
                </a:ext>
              </a:extLst>
            </p:cNvPr>
            <p:cNvCxnSpPr/>
            <p:nvPr/>
          </p:nvCxnSpPr>
          <p:spPr bwMode="auto">
            <a:xfrm flipH="1">
              <a:off x="-2" y="100610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32">
              <a:extLst>
                <a:ext uri="{FF2B5EF4-FFF2-40B4-BE49-F238E27FC236}">
                  <a16:creationId xmlns:a16="http://schemas.microsoft.com/office/drawing/2014/main" id="{5DB27A50-065B-4BC9-9AA4-399F8ABA2EAD}"/>
                </a:ext>
              </a:extLst>
            </p:cNvPr>
            <p:cNvCxnSpPr/>
            <p:nvPr/>
          </p:nvCxnSpPr>
          <p:spPr bwMode="auto">
            <a:xfrm flipH="1">
              <a:off x="-2" y="188004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64ED4C2C-999C-46E5-84A5-93B730E2ADD7}"/>
                </a:ext>
              </a:extLst>
            </p:cNvPr>
            <p:cNvCxnSpPr/>
            <p:nvPr/>
          </p:nvCxnSpPr>
          <p:spPr bwMode="auto">
            <a:xfrm flipH="1">
              <a:off x="-2" y="221820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34">
              <a:extLst>
                <a:ext uri="{FF2B5EF4-FFF2-40B4-BE49-F238E27FC236}">
                  <a16:creationId xmlns:a16="http://schemas.microsoft.com/office/drawing/2014/main" id="{481F956B-7E0E-480F-AF3B-2EED958CC29A}"/>
                </a:ext>
              </a:extLst>
            </p:cNvPr>
            <p:cNvCxnSpPr/>
            <p:nvPr/>
          </p:nvCxnSpPr>
          <p:spPr bwMode="auto">
            <a:xfrm flipH="1">
              <a:off x="-2" y="492421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id="{9DEFE97C-EEEA-4C3B-9629-B6DB0628D159}"/>
                </a:ext>
              </a:extLst>
            </p:cNvPr>
            <p:cNvCxnSpPr/>
            <p:nvPr/>
          </p:nvCxnSpPr>
          <p:spPr bwMode="auto">
            <a:xfrm flipH="1">
              <a:off x="-2" y="6470760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36">
              <a:extLst>
                <a:ext uri="{FF2B5EF4-FFF2-40B4-BE49-F238E27FC236}">
                  <a16:creationId xmlns:a16="http://schemas.microsoft.com/office/drawing/2014/main" id="{641967CD-35FA-4FA5-93E1-FE0042135114}"/>
                </a:ext>
              </a:extLst>
            </p:cNvPr>
            <p:cNvCxnSpPr/>
            <p:nvPr/>
          </p:nvCxnSpPr>
          <p:spPr bwMode="auto">
            <a:xfrm>
              <a:off x="794143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17">
              <a:extLst>
                <a:ext uri="{FF2B5EF4-FFF2-40B4-BE49-F238E27FC236}">
                  <a16:creationId xmlns:a16="http://schemas.microsoft.com/office/drawing/2014/main" id="{E3836F55-D55A-4D78-A5D0-2CA0C16BEA8D}"/>
                </a:ext>
              </a:extLst>
            </p:cNvPr>
            <p:cNvCxnSpPr/>
            <p:nvPr/>
          </p:nvCxnSpPr>
          <p:spPr bwMode="auto">
            <a:xfrm flipH="1">
              <a:off x="5778" y="4523774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75A2585C-25E1-4F1B-9BAF-7724F66157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25509" y="6219828"/>
            <a:ext cx="647200" cy="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1E8AE610-A733-4612-8DA7-249CBBC3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8322"/>
            <a:ext cx="2268511" cy="105656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35BAC08-7737-43CE-87EB-26168BB882EA}"/>
              </a:ext>
            </a:extLst>
          </p:cNvPr>
          <p:cNvSpPr/>
          <p:nvPr/>
        </p:nvSpPr>
        <p:spPr>
          <a:xfrm>
            <a:off x="4007057" y="2421505"/>
            <a:ext cx="4179735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 spc="300" dirty="0">
                <a:ea typeface="Tahoma" panose="020B0604030504040204" pitchFamily="34" charset="0"/>
                <a:cs typeface="Tahoma" panose="020B0604030504040204" pitchFamily="34" charset="0"/>
              </a:rPr>
              <a:t>Andrew Johnson</a:t>
            </a:r>
          </a:p>
          <a:p>
            <a:pPr algn="ctr" eaLnBrk="0" hangingPunct="0"/>
            <a:endParaRPr lang="de-DE" sz="1400" spc="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/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ASD/Controls Group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2019-10-05</a:t>
            </a:r>
          </a:p>
          <a:p>
            <a:pPr algn="ctr" eaLnBrk="0" hangingPunct="0"/>
            <a:endParaRPr lang="de-DE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044D3-00C9-ED48-82D8-67C6EC18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381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54157" y="1375598"/>
            <a:ext cx="10283686" cy="3832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pvData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Deprecations, API removals &amp; simplifications, leaks and deadlocks fixed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Introducing some C++11 features (optional, e.g. move semantics)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Conversion between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pvStructures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JSON strings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QSRV – Supports access security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 Types – compatibility checks relaxed to “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convertably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-equivalent”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pvaClient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– clean-ups; multi-channel API’s for doing I/O to groups of channels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pvDatabase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– can now support plugins, and record processing</a:t>
            </a: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id="{2D79BBA3-8275-4DE7-971E-9B19C673668D}"/>
              </a:ext>
            </a:extLst>
          </p:cNvPr>
          <p:cNvSpPr txBox="1"/>
          <p:nvPr/>
        </p:nvSpPr>
        <p:spPr>
          <a:xfrm>
            <a:off x="954157" y="780822"/>
            <a:ext cx="10283686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PVA Module Development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23FC8889-14F3-124F-9375-3BEE9AEFCCFE}"/>
              </a:ext>
            </a:extLst>
          </p:cNvPr>
          <p:cNvSpPr txBox="1"/>
          <p:nvPr/>
        </p:nvSpPr>
        <p:spPr>
          <a:xfrm>
            <a:off x="939800" y="6268830"/>
            <a:ext cx="9336317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Software Development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Recent Work</a:t>
            </a:r>
          </a:p>
        </p:txBody>
      </p:sp>
    </p:spTree>
    <p:extLst>
      <p:ext uri="{BB962C8B-B14F-4D97-AF65-F5344CB8AC3E}">
        <p14:creationId xmlns:p14="http://schemas.microsoft.com/office/powerpoint/2010/main" val="24152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849AE56-163E-4043-8122-46A908D61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4245" y="621321"/>
            <a:ext cx="6400935" cy="544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44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Future Directions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4712AD-F4E5-4686-B1FE-89B6FA03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6" y="6028831"/>
            <a:ext cx="868677" cy="4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54157" y="1375598"/>
            <a:ext cx="10283686" cy="37887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Documentation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Lots to do in the near term, help always welcome (email us!)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Modules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Rewrites of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pvData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are under way (both Java and C++)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 Database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Want record types to be able to have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pvStructure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fields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Drop support for old RTOS’s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VxWorks 6 and RTEMS 4 don’t support C++11</a:t>
            </a: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id="{2D79BBA3-8275-4DE7-971E-9B19C673668D}"/>
              </a:ext>
            </a:extLst>
          </p:cNvPr>
          <p:cNvSpPr txBox="1"/>
          <p:nvPr/>
        </p:nvSpPr>
        <p:spPr>
          <a:xfrm>
            <a:off x="954157" y="780822"/>
            <a:ext cx="10283686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Future </a:t>
            </a:r>
            <a:r>
              <a:rPr lang="de-DE" sz="3000" dirty="0" err="1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Directions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23FC8889-14F3-124F-9375-3BEE9AEFCCFE}"/>
              </a:ext>
            </a:extLst>
          </p:cNvPr>
          <p:cNvSpPr txBox="1"/>
          <p:nvPr/>
        </p:nvSpPr>
        <p:spPr>
          <a:xfrm>
            <a:off x="939800" y="6268830"/>
            <a:ext cx="9336317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Future Directions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Older Series</a:t>
            </a:r>
          </a:p>
        </p:txBody>
      </p:sp>
    </p:spTree>
    <p:extLst>
      <p:ext uri="{BB962C8B-B14F-4D97-AF65-F5344CB8AC3E}">
        <p14:creationId xmlns:p14="http://schemas.microsoft.com/office/powerpoint/2010/main" val="11807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4495DA07-6807-4E82-8082-065B8EC1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5640" y="444219"/>
            <a:ext cx="5727051" cy="545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ANY QUESTIONS?</a:t>
            </a: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327A3BCF-962E-4624-B723-AB1B7956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40" y="5999277"/>
            <a:ext cx="884612" cy="467797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90D68A27-9979-0743-A6E6-8ABE11F8A914}"/>
              </a:ext>
            </a:extLst>
          </p:cNvPr>
          <p:cNvSpPr txBox="1"/>
          <p:nvPr/>
        </p:nvSpPr>
        <p:spPr>
          <a:xfrm>
            <a:off x="1156535" y="2733742"/>
            <a:ext cx="4245260" cy="119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A similar talk going back to the 2017</a:t>
            </a:r>
            <a:br>
              <a:rPr lang="en-US" sz="24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</a:br>
            <a:r>
              <a:rPr lang="en-US" sz="24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ICALEPCS meeting in Barcelona will</a:t>
            </a:r>
            <a:br>
              <a:rPr lang="en-US" sz="24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</a:br>
            <a:r>
              <a:rPr lang="en-US" sz="24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be given on Wednesday – WECPR01</a:t>
            </a:r>
          </a:p>
        </p:txBody>
      </p:sp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C6F27-EDF4-4351-8F62-2E041AF6C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6378E54-04EF-4DF2-8303-28A184E83BB8}"/>
              </a:ext>
            </a:extLst>
          </p:cNvPr>
          <p:cNvSpPr txBox="1"/>
          <p:nvPr/>
        </p:nvSpPr>
        <p:spPr>
          <a:xfrm>
            <a:off x="420884" y="469433"/>
            <a:ext cx="5988866" cy="799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EPICS 7 Status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544E34-662F-4CD5-9395-A2DC301E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4" y="5982160"/>
            <a:ext cx="934992" cy="4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27652" y="2006856"/>
            <a:ext cx="10323443" cy="3603871"/>
          </a:xfrm>
          <a:prstGeom prst="rect">
            <a:avLst/>
          </a:prstGeom>
        </p:spPr>
        <p:txBody>
          <a:bodyPr wrap="square" lIns="95439" tIns="47720" rIns="95439" bIns="47720">
            <a:spAutoFit/>
          </a:bodyPr>
          <a:lstStyle/>
          <a:p>
            <a:pPr algn="ctr"/>
            <a:r>
              <a:rPr lang="en-US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Recent Releases</a:t>
            </a:r>
          </a:p>
          <a:p>
            <a:pPr algn="ctr" defTabSz="477140" eaLnBrk="0" hangingPunct="0">
              <a:spcAft>
                <a:spcPts val="2505"/>
              </a:spcAft>
              <a:buClr>
                <a:srgbClr val="9C072D"/>
              </a:buClr>
              <a:buSzPct val="100000"/>
              <a:tabLst>
                <a:tab pos="994131" algn="l"/>
              </a:tabLst>
              <a:defRPr/>
            </a:pPr>
            <a:r>
              <a:rPr lang="en-US" sz="1867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Final releases, supported series, release frequency.</a:t>
            </a:r>
          </a:p>
          <a:p>
            <a:pPr algn="ctr"/>
            <a:r>
              <a:rPr lang="en-US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Core Development Work</a:t>
            </a:r>
          </a:p>
          <a:p>
            <a:pPr algn="ctr" defTabSz="477140" eaLnBrk="0" hangingPunct="0">
              <a:spcAft>
                <a:spcPts val="2505"/>
              </a:spcAft>
              <a:buClr>
                <a:srgbClr val="9C072D"/>
              </a:buClr>
              <a:buSzPct val="100000"/>
              <a:tabLst>
                <a:tab pos="994131" algn="l"/>
              </a:tabLst>
              <a:defRPr/>
            </a:pPr>
            <a:r>
              <a:rPr lang="en-US" sz="1867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Build simplification, joining threads, faster time, access security.</a:t>
            </a:r>
          </a:p>
          <a:p>
            <a:pPr algn="ctr"/>
            <a:r>
              <a:rPr lang="en-US" sz="227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PVA Module Development</a:t>
            </a:r>
          </a:p>
          <a:p>
            <a:pPr algn="ctr" defTabSz="477140" eaLnBrk="0" hangingPunct="0">
              <a:spcAft>
                <a:spcPts val="2505"/>
              </a:spcAft>
              <a:buClr>
                <a:srgbClr val="9C072D"/>
              </a:buClr>
              <a:buSzPct val="100000"/>
              <a:tabLst>
                <a:tab pos="994131" algn="l"/>
              </a:tabLst>
              <a:defRPr/>
            </a:pPr>
            <a:r>
              <a:rPr lang="en-US" sz="1870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Major clean-ups, C++11, JSON, access security.</a:t>
            </a:r>
          </a:p>
          <a:p>
            <a:pPr algn="ctr"/>
            <a:r>
              <a:rPr lang="en-US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Future Directions</a:t>
            </a:r>
          </a:p>
          <a:p>
            <a:pPr algn="ctr" defTabSz="477140" eaLnBrk="0" hangingPunct="0">
              <a:spcAft>
                <a:spcPts val="2505"/>
              </a:spcAft>
              <a:buClr>
                <a:srgbClr val="9C072D"/>
              </a:buClr>
              <a:buSzPct val="100000"/>
              <a:tabLst>
                <a:tab pos="994131" algn="l"/>
              </a:tabLst>
              <a:defRPr/>
            </a:pPr>
            <a:r>
              <a:rPr lang="en-US" sz="1867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Rewrite of </a:t>
            </a:r>
            <a:r>
              <a:rPr lang="en-US" sz="1867" dirty="0" err="1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pvData</a:t>
            </a:r>
            <a:r>
              <a:rPr lang="en-US" sz="1867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 &amp; </a:t>
            </a:r>
            <a:r>
              <a:rPr lang="en-US" sz="1867" dirty="0" err="1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pvAccess</a:t>
            </a:r>
            <a:r>
              <a:rPr lang="en-US" sz="1867" dirty="0">
                <a:solidFill>
                  <a:srgbClr val="595959"/>
                </a:solidFill>
                <a:latin typeface="Source Sans Pro"/>
                <a:ea typeface="Milo-Medium"/>
                <a:cs typeface="Source Sans Pro"/>
              </a:rPr>
              <a:t>, discontinuing target OS’s.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64036" y="936967"/>
            <a:ext cx="7272472" cy="53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cap="all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Talk Outline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27652" y="6268830"/>
            <a:ext cx="9448800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Talk Outline </a:t>
            </a:r>
            <a:r>
              <a:rPr lang="en-US" sz="16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What’s he going on about this time?</a:t>
            </a:r>
          </a:p>
        </p:txBody>
      </p:sp>
    </p:spTree>
    <p:extLst>
      <p:ext uri="{BB962C8B-B14F-4D97-AF65-F5344CB8AC3E}">
        <p14:creationId xmlns:p14="http://schemas.microsoft.com/office/powerpoint/2010/main" val="12568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849AE56-163E-4043-8122-46A908D61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4245" y="621321"/>
            <a:ext cx="6400935" cy="544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44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Recent Releases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4712AD-F4E5-4686-B1FE-89B6FA03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6" y="6028831"/>
            <a:ext cx="868677" cy="4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 txBox="1">
            <a:spLocks/>
          </p:cNvSpPr>
          <p:nvPr/>
        </p:nvSpPr>
        <p:spPr>
          <a:xfrm>
            <a:off x="939800" y="2017463"/>
            <a:ext cx="5113669" cy="215443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Interstate Regular"/>
                <a:ea typeface="+mn-ea"/>
                <a:cs typeface="Interstate Regular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Interstate Regular"/>
                <a:ea typeface="+mn-ea"/>
                <a:cs typeface="Interstate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nterstate Regular"/>
                <a:ea typeface="+mn-ea"/>
                <a:cs typeface="Interstate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nterstate Regular"/>
                <a:ea typeface="+mn-ea"/>
                <a:cs typeface="Interstate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Interstate Regular"/>
                <a:ea typeface="+mn-ea"/>
                <a:cs typeface="Interstate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4000" b="1" cap="all" spc="-1500" dirty="0">
                <a:solidFill>
                  <a:srgbClr val="90ADC0"/>
                </a:solidFill>
                <a:latin typeface="Source Sans Pro"/>
                <a:ea typeface="Milo-Medium"/>
                <a:cs typeface="Source Sans Pro"/>
              </a:rPr>
              <a:t>7</a:t>
            </a:r>
            <a:r>
              <a:rPr lang="de-DE" sz="14000" b="1" cap="all" spc="-150" dirty="0">
                <a:solidFill>
                  <a:srgbClr val="90ADC0"/>
                </a:solidFill>
                <a:latin typeface="Source Sans Pro"/>
                <a:ea typeface="Milo-Medium"/>
                <a:cs typeface="Source Sans Pro"/>
              </a:rPr>
              <a:t>.0</a:t>
            </a:r>
            <a:r>
              <a:rPr lang="de-DE" sz="14000" b="1" cap="all" dirty="0">
                <a:solidFill>
                  <a:srgbClr val="90ADC0"/>
                </a:solidFill>
                <a:latin typeface="Source Sans Pro"/>
                <a:ea typeface="Milo-Medium"/>
                <a:cs typeface="Source Sans Pro"/>
              </a:rPr>
              <a:t>.3</a:t>
            </a:r>
            <a:endParaRPr lang="de-DE" sz="14000" b="1" dirty="0">
              <a:solidFill>
                <a:srgbClr val="90ADC0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194192" y="2301062"/>
            <a:ext cx="3425277" cy="1439950"/>
          </a:xfrm>
          <a:prstGeom prst="rect">
            <a:avLst/>
          </a:prstGeom>
        </p:spPr>
        <p:txBody>
          <a:bodyPr wrap="square" lIns="0" tIns="54424" rIns="0" bIns="0" anchor="ctr" anchorCtr="0">
            <a:spAutoFit/>
          </a:bodyPr>
          <a:lstStyle/>
          <a:p>
            <a:r>
              <a:rPr lang="en-US" dirty="0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The latest tagged version of EPICS, contained some IOC enhancements, bug fixes, and API changes to the </a:t>
            </a:r>
            <a:r>
              <a:rPr lang="en-US" dirty="0" err="1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pvAccess</a:t>
            </a:r>
            <a:r>
              <a:rPr lang="en-US" dirty="0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, </a:t>
            </a:r>
            <a:r>
              <a:rPr lang="en-US" dirty="0" err="1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pvData</a:t>
            </a:r>
            <a:r>
              <a:rPr lang="en-US" dirty="0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, </a:t>
            </a:r>
            <a:r>
              <a:rPr lang="en-US" dirty="0" err="1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normativeTypes</a:t>
            </a:r>
            <a:r>
              <a:rPr lang="en-US" dirty="0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 and </a:t>
            </a:r>
            <a:r>
              <a:rPr lang="en-US" dirty="0" err="1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pvDatabase</a:t>
            </a:r>
            <a:r>
              <a:rPr lang="en-US" dirty="0">
                <a:solidFill>
                  <a:srgbClr val="60737F"/>
                </a:solidFill>
                <a:latin typeface="Milo-Regular"/>
                <a:ea typeface="Milo-Medium"/>
                <a:cs typeface="Milo-Regular"/>
              </a:rPr>
              <a:t> modules.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94191" y="3741012"/>
            <a:ext cx="4081926" cy="430887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90ADC0"/>
                </a:solidFill>
                <a:latin typeface="Milo-Regular"/>
                <a:ea typeface="Milo-Medium"/>
                <a:cs typeface="Milo-Regular"/>
              </a:rPr>
              <a:t>Released on 2019-07-31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05F6071E-AF51-4D90-9C9E-1A89077AACE0}"/>
              </a:ext>
            </a:extLst>
          </p:cNvPr>
          <p:cNvSpPr txBox="1"/>
          <p:nvPr/>
        </p:nvSpPr>
        <p:spPr>
          <a:xfrm>
            <a:off x="939800" y="6268830"/>
            <a:ext cx="9336317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Recent Releases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EPICS 7 Series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94F5FC3C-C72D-4749-9E74-211436735847}"/>
              </a:ext>
            </a:extLst>
          </p:cNvPr>
          <p:cNvSpPr txBox="1"/>
          <p:nvPr/>
        </p:nvSpPr>
        <p:spPr>
          <a:xfrm>
            <a:off x="954157" y="780822"/>
            <a:ext cx="10283686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Latest EPICS 7 Release</a:t>
            </a:r>
          </a:p>
        </p:txBody>
      </p:sp>
    </p:spTree>
    <p:extLst>
      <p:ext uri="{BB962C8B-B14F-4D97-AF65-F5344CB8AC3E}">
        <p14:creationId xmlns:p14="http://schemas.microsoft.com/office/powerpoint/2010/main" val="19950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54157" y="1375598"/>
            <a:ext cx="10283686" cy="3637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Final Releases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Base-3.14.12</a:t>
            </a: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.8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on 2018-09-14 was the last 3.14 release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Base-3.16.2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on 2018-12-12 was the last 3.16 release</a:t>
            </a:r>
          </a:p>
          <a:p>
            <a:pPr marL="477183" indent="-477183" eaLnBrk="0" hangingPunct="0">
              <a:buClr>
                <a:srgbClr val="90ADC0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1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Base-3.15 series is still being maintained (bugs, build, documentation)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Base-3.15.7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should be out in about a month</a:t>
            </a:r>
          </a:p>
          <a:p>
            <a:pPr marL="477183" indent="-477183" eaLnBrk="0" hangingPunct="0">
              <a:buClr>
                <a:srgbClr val="90ADC0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1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Development continues on the 7.0 series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7.0.4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should be out soon after Base-3.15.7</a:t>
            </a: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id="{2D79BBA3-8275-4DE7-971E-9B19C673668D}"/>
              </a:ext>
            </a:extLst>
          </p:cNvPr>
          <p:cNvSpPr txBox="1"/>
          <p:nvPr/>
        </p:nvSpPr>
        <p:spPr>
          <a:xfrm>
            <a:off x="954157" y="780822"/>
            <a:ext cx="10283686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Other Releases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23FC8889-14F3-124F-9375-3BEE9AEFCCFE}"/>
              </a:ext>
            </a:extLst>
          </p:cNvPr>
          <p:cNvSpPr txBox="1"/>
          <p:nvPr/>
        </p:nvSpPr>
        <p:spPr>
          <a:xfrm>
            <a:off x="939800" y="6268830"/>
            <a:ext cx="9336317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Recent Releases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Older Series</a:t>
            </a:r>
          </a:p>
        </p:txBody>
      </p:sp>
    </p:spTree>
    <p:extLst>
      <p:ext uri="{BB962C8B-B14F-4D97-AF65-F5344CB8AC3E}">
        <p14:creationId xmlns:p14="http://schemas.microsoft.com/office/powerpoint/2010/main" val="19376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40904" y="1869208"/>
            <a:ext cx="10310192" cy="335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23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Since the EPICS 7.0.2 release we have been making more frequent releases of EPICS 7, roughly every 3 months with new features, more often when there are important bug fixes to distribute.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1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eaLnBrk="0" hangingPunct="0">
              <a:lnSpc>
                <a:spcPct val="120000"/>
              </a:lnSpc>
              <a:spcAft>
                <a:spcPts val="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23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 would appreciate some feedback on this new policy: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Font typeface="Courier New" panose="02070309020205020404" pitchFamily="49" charset="0"/>
              <a:buChar char="o"/>
              <a:tabLst>
                <a:tab pos="392682" algn="l"/>
              </a:tabLst>
            </a:pPr>
            <a:r>
              <a:rPr lang="en-US" sz="23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 4 or more times a year too often?</a:t>
            </a:r>
          </a:p>
          <a:p>
            <a:pPr eaLnBrk="0" hangingPunct="0">
              <a:lnSpc>
                <a:spcPct val="120000"/>
              </a:lnSpc>
              <a:spcAft>
                <a:spcPts val="27"/>
              </a:spcAft>
              <a:buClr>
                <a:srgbClr val="90ADC0"/>
              </a:buClr>
              <a:tabLst>
                <a:tab pos="392682" algn="l"/>
              </a:tabLst>
            </a:pPr>
            <a:r>
              <a:rPr lang="en-US" sz="23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have been asked to issue patch files for important bug fixes: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Font typeface="Courier New" panose="02070309020205020404" pitchFamily="49" charset="0"/>
              <a:buChar char="o"/>
              <a:tabLst>
                <a:tab pos="392682" algn="l"/>
              </a:tabLst>
            </a:pPr>
            <a:r>
              <a:rPr lang="en-US" sz="23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Would sites prefer to apply patch files instead of install new patch releases?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D26A0D-52AC-4359-866C-38F10BB5E782}"/>
              </a:ext>
            </a:extLst>
          </p:cNvPr>
          <p:cNvSpPr txBox="1"/>
          <p:nvPr/>
        </p:nvSpPr>
        <p:spPr>
          <a:xfrm>
            <a:off x="940904" y="1006109"/>
            <a:ext cx="10310192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Release Frequency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B3C49BC2-8642-4132-AE43-81165DCE5C7B}"/>
              </a:ext>
            </a:extLst>
          </p:cNvPr>
          <p:cNvSpPr txBox="1"/>
          <p:nvPr/>
        </p:nvSpPr>
        <p:spPr>
          <a:xfrm>
            <a:off x="940904" y="6268832"/>
            <a:ext cx="9647583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Recent Releases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EPICS 7 Series</a:t>
            </a:r>
          </a:p>
        </p:txBody>
      </p:sp>
    </p:spTree>
    <p:extLst>
      <p:ext uri="{BB962C8B-B14F-4D97-AF65-F5344CB8AC3E}">
        <p14:creationId xmlns:p14="http://schemas.microsoft.com/office/powerpoint/2010/main" val="2320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849AE56-163E-4043-8122-46A908D61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4245" y="621321"/>
            <a:ext cx="6400935" cy="544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44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Software Development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4712AD-F4E5-4686-B1FE-89B6FA03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6" y="6028831"/>
            <a:ext cx="868677" cy="4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54157" y="1375598"/>
            <a:ext cx="10283686" cy="465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libcom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ca and database are now source trees, not embedded modules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had recombined their git branches into 7.0 for EPICS 7.0.2 (Dec 2018)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epicsThread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 API now provides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epicsThreadMustJoin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()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parent thread can wait for a child to finish its work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Thread must be flagged as joinable at creation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Short-cut speeds up getting the current time when only one time provider is registered with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generalTime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; saves taking a lock and scanning a linked-list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0ADC0"/>
              </a:buClr>
              <a:buSzPct val="10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Access security code can now check a CA client’s IP address instead of the hostname supplied by the client at connection time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90ADC0"/>
              </a:buClr>
              <a:buSzPct val="100000"/>
              <a:buFont typeface="Wingdings" pitchFamily="2" charset="2"/>
              <a:buChar char="v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Does DNS lookups if necessary when loading the AS rules file</a:t>
            </a: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id="{2D79BBA3-8275-4DE7-971E-9B19C673668D}"/>
              </a:ext>
            </a:extLst>
          </p:cNvPr>
          <p:cNvSpPr txBox="1"/>
          <p:nvPr/>
        </p:nvSpPr>
        <p:spPr>
          <a:xfrm>
            <a:off x="954157" y="780822"/>
            <a:ext cx="10283686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Core Development Work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23FC8889-14F3-124F-9375-3BEE9AEFCCFE}"/>
              </a:ext>
            </a:extLst>
          </p:cNvPr>
          <p:cNvSpPr txBox="1"/>
          <p:nvPr/>
        </p:nvSpPr>
        <p:spPr>
          <a:xfrm>
            <a:off x="939800" y="6268830"/>
            <a:ext cx="9336317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en-US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Software Development </a:t>
            </a:r>
            <a:r>
              <a:rPr lang="en-US" sz="1600" cap="all" dirty="0">
                <a:solidFill>
                  <a:srgbClr val="90ADC0"/>
                </a:solidFill>
                <a:latin typeface="Oswald Regular"/>
                <a:ea typeface="Milo-Medium"/>
                <a:cs typeface="Oswald Regular"/>
              </a:rPr>
              <a:t>Recent Work</a:t>
            </a:r>
          </a:p>
        </p:txBody>
      </p:sp>
    </p:spTree>
    <p:extLst>
      <p:ext uri="{BB962C8B-B14F-4D97-AF65-F5344CB8AC3E}">
        <p14:creationId xmlns:p14="http://schemas.microsoft.com/office/powerpoint/2010/main" val="33363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S_Template_4-3ratio_v07" id="{0A33EA09-5B1E-6F4B-A217-D16BA6A04AA5}" vid="{4DDFEB99-8388-8146-90D9-092183BBB9B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494</Words>
  <Application>Microsoft Macintosh PowerPoint</Application>
  <PresentationFormat>Widescreen</PresentationFormat>
  <Paragraphs>83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Milo-Medium</vt:lpstr>
      <vt:lpstr>Milo-Regular</vt:lpstr>
      <vt:lpstr>Oswald Regular</vt:lpstr>
      <vt:lpstr>Source Sans Pro</vt:lpstr>
      <vt:lpstr>Tahoma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 7 Status</dc:title>
  <dc:subject/>
  <dc:creator>Microsoft Office User</dc:creator>
  <cp:keywords/>
  <dc:description/>
  <cp:lastModifiedBy/>
  <cp:revision>1</cp:revision>
  <dcterms:created xsi:type="dcterms:W3CDTF">2019-10-04T01:37:21Z</dcterms:created>
  <dcterms:modified xsi:type="dcterms:W3CDTF">2019-10-05T03:15:05Z</dcterms:modified>
  <cp:category/>
</cp:coreProperties>
</file>