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8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A3B"/>
    <a:srgbClr val="FFFFFF"/>
    <a:srgbClr val="588FB8"/>
    <a:srgbClr val="475A97"/>
    <a:srgbClr val="4B91C5"/>
    <a:srgbClr val="3B94D5"/>
    <a:srgbClr val="3853A5"/>
    <a:srgbClr val="5188A1"/>
    <a:srgbClr val="3B7CB7"/>
    <a:srgbClr val="18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1" autoAdjust="0"/>
    <p:restoredTop sz="97467" autoAdjust="0"/>
  </p:normalViewPr>
  <p:slideViewPr>
    <p:cSldViewPr snapToGrid="0">
      <p:cViewPr varScale="1">
        <p:scale>
          <a:sx n="109" d="100"/>
          <a:sy n="109" d="100"/>
        </p:scale>
        <p:origin x="10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9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17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4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9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1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1">
            <a:extLst>
              <a:ext uri="{FF2B5EF4-FFF2-40B4-BE49-F238E27FC236}">
                <a16:creationId xmlns:a16="http://schemas.microsoft.com/office/drawing/2014/main" id="{F90D309A-D0D1-4696-A2BC-8FBA1E208D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144000" cy="6858000"/>
            <a:chOff x="-2" y="0"/>
            <a:chExt cx="9149781" cy="6858000"/>
          </a:xfrm>
          <a:effectLst>
            <a:outerShdw dir="5400000" sx="1000" sy="1000" algn="ctr" rotWithShape="0">
              <a:srgbClr val="000000"/>
            </a:outerShdw>
          </a:effectLst>
        </p:grpSpPr>
        <p:cxnSp>
          <p:nvCxnSpPr>
            <p:cNvPr id="9" name="Gerade Verbindung 24">
              <a:extLst>
                <a:ext uri="{FF2B5EF4-FFF2-40B4-BE49-F238E27FC236}">
                  <a16:creationId xmlns:a16="http://schemas.microsoft.com/office/drawing/2014/main" id="{2B32699C-55C3-4B50-90B5-3820F7F20C6B}"/>
                </a:ext>
              </a:extLst>
            </p:cNvPr>
            <p:cNvCxnSpPr/>
            <p:nvPr/>
          </p:nvCxnSpPr>
          <p:spPr bwMode="auto">
            <a:xfrm>
              <a:off x="36365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Gerade Verbindung 25">
              <a:extLst>
                <a:ext uri="{FF2B5EF4-FFF2-40B4-BE49-F238E27FC236}">
                  <a16:creationId xmlns:a16="http://schemas.microsoft.com/office/drawing/2014/main" id="{DE8D5FDF-00FF-4792-8A89-DCF3F3C33F03}"/>
                </a:ext>
              </a:extLst>
            </p:cNvPr>
            <p:cNvCxnSpPr/>
            <p:nvPr/>
          </p:nvCxnSpPr>
          <p:spPr bwMode="auto">
            <a:xfrm>
              <a:off x="64644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26">
              <a:extLst>
                <a:ext uri="{FF2B5EF4-FFF2-40B4-BE49-F238E27FC236}">
                  <a16:creationId xmlns:a16="http://schemas.microsoft.com/office/drawing/2014/main" id="{0B8201F6-B613-4070-AB8F-C5B62205D0B3}"/>
                </a:ext>
              </a:extLst>
            </p:cNvPr>
            <p:cNvCxnSpPr/>
            <p:nvPr/>
          </p:nvCxnSpPr>
          <p:spPr bwMode="auto">
            <a:xfrm>
              <a:off x="992762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Gerade Verbindung 27">
              <a:extLst>
                <a:ext uri="{FF2B5EF4-FFF2-40B4-BE49-F238E27FC236}">
                  <a16:creationId xmlns:a16="http://schemas.microsoft.com/office/drawing/2014/main" id="{7B97748B-6C0E-4CCE-826F-7FFF69A8D989}"/>
                </a:ext>
              </a:extLst>
            </p:cNvPr>
            <p:cNvCxnSpPr/>
            <p:nvPr/>
          </p:nvCxnSpPr>
          <p:spPr bwMode="auto">
            <a:xfrm>
              <a:off x="8274561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28">
              <a:extLst>
                <a:ext uri="{FF2B5EF4-FFF2-40B4-BE49-F238E27FC236}">
                  <a16:creationId xmlns:a16="http://schemas.microsoft.com/office/drawing/2014/main" id="{75F205C4-D980-468F-9ADA-831AD12FC1A2}"/>
                </a:ext>
              </a:extLst>
            </p:cNvPr>
            <p:cNvCxnSpPr/>
            <p:nvPr/>
          </p:nvCxnSpPr>
          <p:spPr bwMode="auto">
            <a:xfrm>
              <a:off x="8458200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29">
              <a:extLst>
                <a:ext uri="{FF2B5EF4-FFF2-40B4-BE49-F238E27FC236}">
                  <a16:creationId xmlns:a16="http://schemas.microsoft.com/office/drawing/2014/main" id="{0379FF98-7009-4A7A-BCFF-80A66B2AF9A2}"/>
                </a:ext>
              </a:extLst>
            </p:cNvPr>
            <p:cNvCxnSpPr/>
            <p:nvPr/>
          </p:nvCxnSpPr>
          <p:spPr bwMode="auto">
            <a:xfrm>
              <a:off x="8754228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30">
              <a:extLst>
                <a:ext uri="{FF2B5EF4-FFF2-40B4-BE49-F238E27FC236}">
                  <a16:creationId xmlns:a16="http://schemas.microsoft.com/office/drawing/2014/main" id="{D8548D9E-53EC-4193-8903-F463C84E6CEB}"/>
                </a:ext>
              </a:extLst>
            </p:cNvPr>
            <p:cNvCxnSpPr/>
            <p:nvPr/>
          </p:nvCxnSpPr>
          <p:spPr bwMode="auto">
            <a:xfrm flipH="1">
              <a:off x="5778" y="36866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31">
              <a:extLst>
                <a:ext uri="{FF2B5EF4-FFF2-40B4-BE49-F238E27FC236}">
                  <a16:creationId xmlns:a16="http://schemas.microsoft.com/office/drawing/2014/main" id="{9BE6F4F3-27B4-4824-8D49-56A1A7746158}"/>
                </a:ext>
              </a:extLst>
            </p:cNvPr>
            <p:cNvCxnSpPr/>
            <p:nvPr/>
          </p:nvCxnSpPr>
          <p:spPr bwMode="auto">
            <a:xfrm flipH="1">
              <a:off x="-2" y="1006108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32">
              <a:extLst>
                <a:ext uri="{FF2B5EF4-FFF2-40B4-BE49-F238E27FC236}">
                  <a16:creationId xmlns:a16="http://schemas.microsoft.com/office/drawing/2014/main" id="{5DB27A50-065B-4BC9-9AA4-399F8ABA2EAD}"/>
                </a:ext>
              </a:extLst>
            </p:cNvPr>
            <p:cNvCxnSpPr/>
            <p:nvPr/>
          </p:nvCxnSpPr>
          <p:spPr bwMode="auto">
            <a:xfrm flipH="1">
              <a:off x="-2" y="188004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33">
              <a:extLst>
                <a:ext uri="{FF2B5EF4-FFF2-40B4-BE49-F238E27FC236}">
                  <a16:creationId xmlns:a16="http://schemas.microsoft.com/office/drawing/2014/main" id="{64ED4C2C-999C-46E5-84A5-93B730E2ADD7}"/>
                </a:ext>
              </a:extLst>
            </p:cNvPr>
            <p:cNvCxnSpPr/>
            <p:nvPr/>
          </p:nvCxnSpPr>
          <p:spPr bwMode="auto">
            <a:xfrm flipH="1">
              <a:off x="-2" y="221820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34">
              <a:extLst>
                <a:ext uri="{FF2B5EF4-FFF2-40B4-BE49-F238E27FC236}">
                  <a16:creationId xmlns:a16="http://schemas.microsoft.com/office/drawing/2014/main" id="{481F956B-7E0E-480F-AF3B-2EED958CC29A}"/>
                </a:ext>
              </a:extLst>
            </p:cNvPr>
            <p:cNvCxnSpPr/>
            <p:nvPr/>
          </p:nvCxnSpPr>
          <p:spPr bwMode="auto">
            <a:xfrm flipH="1">
              <a:off x="-2" y="4924217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35">
              <a:extLst>
                <a:ext uri="{FF2B5EF4-FFF2-40B4-BE49-F238E27FC236}">
                  <a16:creationId xmlns:a16="http://schemas.microsoft.com/office/drawing/2014/main" id="{9DEFE97C-EEEA-4C3B-9629-B6DB0628D159}"/>
                </a:ext>
              </a:extLst>
            </p:cNvPr>
            <p:cNvCxnSpPr/>
            <p:nvPr/>
          </p:nvCxnSpPr>
          <p:spPr bwMode="auto">
            <a:xfrm flipH="1">
              <a:off x="-2" y="6470760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36">
              <a:extLst>
                <a:ext uri="{FF2B5EF4-FFF2-40B4-BE49-F238E27FC236}">
                  <a16:creationId xmlns:a16="http://schemas.microsoft.com/office/drawing/2014/main" id="{641967CD-35FA-4FA5-93E1-FE0042135114}"/>
                </a:ext>
              </a:extLst>
            </p:cNvPr>
            <p:cNvCxnSpPr/>
            <p:nvPr/>
          </p:nvCxnSpPr>
          <p:spPr bwMode="auto">
            <a:xfrm>
              <a:off x="7941439" y="0"/>
              <a:ext cx="0" cy="685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17">
              <a:extLst>
                <a:ext uri="{FF2B5EF4-FFF2-40B4-BE49-F238E27FC236}">
                  <a16:creationId xmlns:a16="http://schemas.microsoft.com/office/drawing/2014/main" id="{E3836F55-D55A-4D78-A5D0-2CA0C16BEA8D}"/>
                </a:ext>
              </a:extLst>
            </p:cNvPr>
            <p:cNvCxnSpPr/>
            <p:nvPr/>
          </p:nvCxnSpPr>
          <p:spPr bwMode="auto">
            <a:xfrm flipH="1">
              <a:off x="5778" y="4523774"/>
              <a:ext cx="914400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alpha val="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75A2585C-25E1-4F1B-9BAF-7724F661577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69132" y="6219827"/>
            <a:ext cx="485400" cy="2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564DBA-4E5D-4FAA-BB19-7E7D46E89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4600016" y="2243874"/>
            <a:ext cx="4066909" cy="19695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eaLnBrk="0" hangingPunct="0"/>
            <a:r>
              <a:rPr lang="de-DE" sz="2400" b="1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COUNCIL</a:t>
            </a:r>
          </a:p>
          <a:p>
            <a:pPr algn="ctr" eaLnBrk="0" hangingPunct="0"/>
            <a:endParaRPr lang="de-DE" sz="2400" b="1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algn="ctr" eaLnBrk="0" hangingPunct="0"/>
            <a:endParaRPr lang="de-DE" sz="2400" b="1" spc="30" dirty="0" smtClean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400" b="1" spc="30" dirty="0" smtClean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endParaRPr lang="de-DE" sz="2400" b="1" spc="30" dirty="0">
              <a:solidFill>
                <a:srgbClr val="C7DE37"/>
              </a:solidFill>
              <a:latin typeface="Oswald Regular"/>
              <a:cs typeface="Oswald Regular"/>
            </a:endParaRPr>
          </a:p>
          <a:p>
            <a:pPr eaLnBrk="0" hangingPunct="0"/>
            <a:r>
              <a:rPr lang="de-DE" sz="2400" b="1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 Council report 2019</a:t>
            </a:r>
            <a:endParaRPr lang="de-DE" sz="2400" b="1" spc="30" dirty="0" smtClean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46" y="1490996"/>
            <a:ext cx="1455150" cy="7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263410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- </a:t>
            </a:r>
            <a:r>
              <a:rPr lang="en-GB" sz="4000" dirty="0" smtClean="0">
                <a:solidFill>
                  <a:srgbClr val="C6DA3B"/>
                </a:solidFill>
              </a:rPr>
              <a:t>what is it?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0761" y="852142"/>
            <a:ext cx="8439283" cy="5279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set of facilities demonstrably involved in the technical development of the EPICS family of software tools</a:t>
            </a:r>
          </a:p>
          <a:p>
            <a:endParaRPr lang="en-GB" dirty="0" smtClean="0"/>
          </a:p>
          <a:p>
            <a:r>
              <a:rPr lang="en-GB" dirty="0" smtClean="0"/>
              <a:t>Membership is granted a representative of a </a:t>
            </a:r>
            <a:r>
              <a:rPr lang="en-GB" dirty="0"/>
              <a:t>facility that </a:t>
            </a:r>
            <a:r>
              <a:rPr lang="en-GB" dirty="0" smtClean="0"/>
              <a:t>allocates 1 man-year to EPICS development</a:t>
            </a:r>
          </a:p>
          <a:p>
            <a:endParaRPr lang="en-GB" dirty="0" smtClean="0"/>
          </a:p>
          <a:p>
            <a:r>
              <a:rPr lang="en-GB" dirty="0"/>
              <a:t>The </a:t>
            </a:r>
            <a:r>
              <a:rPr lang="en-GB" dirty="0" smtClean="0"/>
              <a:t>purpose is to </a:t>
            </a:r>
            <a:r>
              <a:rPr lang="en-GB" dirty="0"/>
              <a:t>optimize the use of resources available at investing </a:t>
            </a:r>
            <a:r>
              <a:rPr lang="en-GB" dirty="0" smtClean="0"/>
              <a:t>facilities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dirty="0" smtClean="0"/>
              <a:t>EPICS council meets by teleconference ~9 times per year and in person at least </a:t>
            </a:r>
            <a:r>
              <a:rPr lang="en-GB" dirty="0"/>
              <a:t>once a </a:t>
            </a:r>
            <a:r>
              <a:rPr lang="en-GB" dirty="0" smtClean="0"/>
              <a:t>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263410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- </a:t>
            </a:r>
            <a:r>
              <a:rPr lang="en-GB" sz="4000" dirty="0" smtClean="0">
                <a:solidFill>
                  <a:srgbClr val="C6DA3B"/>
                </a:solidFill>
              </a:rPr>
              <a:t>who is in it?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09530" y="6140767"/>
            <a:ext cx="5713064" cy="3206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/>
              <a:t>EPICS council members at ICALEPCS 2017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3448261"/>
            <a:ext cx="5724939" cy="27335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-37276" y="695573"/>
            <a:ext cx="6185337" cy="2713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Membership is granted a representative of a </a:t>
            </a:r>
            <a:r>
              <a:rPr lang="en-GB" sz="2000" dirty="0"/>
              <a:t>facility that </a:t>
            </a:r>
            <a:r>
              <a:rPr lang="en-GB" sz="2000" dirty="0" smtClean="0"/>
              <a:t>allocates 1 man-year of effort towards EPICS development</a:t>
            </a:r>
          </a:p>
          <a:p>
            <a:r>
              <a:rPr lang="en-GB" sz="2000" dirty="0" smtClean="0"/>
              <a:t>Membership is reviewed each year in January</a:t>
            </a:r>
          </a:p>
          <a:p>
            <a:r>
              <a:rPr lang="en-GB" sz="2000" dirty="0" smtClean="0"/>
              <a:t>The EPICS council also relies on input from various EPICS working groups - most notably the EPICS core working group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76" y="742216"/>
            <a:ext cx="3259389" cy="26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831896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- </a:t>
            </a:r>
            <a:r>
              <a:rPr lang="en-GB" sz="4000" dirty="0" smtClean="0">
                <a:solidFill>
                  <a:srgbClr val="C6DA3B"/>
                </a:solidFill>
              </a:rPr>
              <a:t>what does it do?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437" y="866902"/>
            <a:ext cx="8769511" cy="5610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Develop a roadmap for future EPICS Core and Extensions development to facilitate planning for all EPICS sites. 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roadmap </a:t>
            </a:r>
            <a:r>
              <a:rPr lang="en-US" sz="2000" dirty="0" smtClean="0"/>
              <a:t>is developed </a:t>
            </a:r>
            <a:r>
              <a:rPr lang="en-US" sz="2000" dirty="0"/>
              <a:t>using technical input from the chairs of relevant working </a:t>
            </a:r>
            <a:r>
              <a:rPr lang="en-US" sz="2000" dirty="0" smtClean="0"/>
              <a:t>groups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Prioritize </a:t>
            </a:r>
            <a:r>
              <a:rPr lang="en-US" sz="2400" dirty="0"/>
              <a:t>major EPICS </a:t>
            </a:r>
            <a:r>
              <a:rPr lang="en-US" sz="2400" dirty="0" smtClean="0"/>
              <a:t>upgrade/development </a:t>
            </a:r>
            <a:r>
              <a:rPr lang="en-US" sz="2400" dirty="0"/>
              <a:t>projects for </a:t>
            </a:r>
            <a:r>
              <a:rPr lang="en-US" sz="2400" dirty="0" smtClean="0"/>
              <a:t>to </a:t>
            </a:r>
            <a:r>
              <a:rPr lang="en-US" sz="2400" dirty="0"/>
              <a:t>guide resource allocation decisions at investing </a:t>
            </a:r>
            <a:r>
              <a:rPr lang="en-US" sz="2400" dirty="0" smtClean="0"/>
              <a:t>facilities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Provide </a:t>
            </a:r>
            <a:r>
              <a:rPr lang="en-US" sz="2400" dirty="0"/>
              <a:t>support to control system managers in promoting EPICS development efforts to their organization </a:t>
            </a:r>
            <a:r>
              <a:rPr lang="en-US" sz="2400" dirty="0" smtClean="0"/>
              <a:t>leadership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Select semi-annual EPICS Collaboration Meeting sites and </a:t>
            </a:r>
            <a:r>
              <a:rPr lang="en-US" sz="2400" dirty="0" smtClean="0"/>
              <a:t>dates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Ensure that EPICS continues to be an open collaboration and that contributions are </a:t>
            </a:r>
            <a:r>
              <a:rPr lang="en-US" sz="2400" dirty="0" smtClean="0"/>
              <a:t>open-source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03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831896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- </a:t>
            </a:r>
            <a:r>
              <a:rPr lang="en-GB" sz="4000" dirty="0" smtClean="0">
                <a:solidFill>
                  <a:srgbClr val="C6DA3B"/>
                </a:solidFill>
              </a:rPr>
              <a:t>what does it do?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437" y="866902"/>
            <a:ext cx="9087563" cy="5610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Council can</a:t>
            </a:r>
          </a:p>
          <a:p>
            <a:r>
              <a:rPr lang="en-GB" sz="2400" dirty="0"/>
              <a:t>Help coordinate and optimize the use of resources </a:t>
            </a:r>
          </a:p>
          <a:p>
            <a:r>
              <a:rPr lang="en-GB" sz="2400" dirty="0"/>
              <a:t>Facilitate sharing of development effort and support across projects</a:t>
            </a:r>
          </a:p>
          <a:p>
            <a:r>
              <a:rPr lang="en-GB" sz="2400" dirty="0"/>
              <a:t>Develop roadmaps in collaboration with technical working groups</a:t>
            </a:r>
          </a:p>
          <a:p>
            <a:r>
              <a:rPr lang="en-GB" sz="2400" dirty="0"/>
              <a:t>Encourage the growth and the long term viability of the collaboration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Council cannot</a:t>
            </a:r>
          </a:p>
          <a:p>
            <a:r>
              <a:rPr lang="en-GB" sz="2400" dirty="0"/>
              <a:t>Direct people to do things</a:t>
            </a:r>
          </a:p>
          <a:p>
            <a:r>
              <a:rPr lang="en-GB" sz="2400" dirty="0"/>
              <a:t>Direct people on how to do things</a:t>
            </a:r>
          </a:p>
          <a:p>
            <a:r>
              <a:rPr lang="en-GB" sz="2400" dirty="0"/>
              <a:t>Provide resources or budget</a:t>
            </a:r>
          </a:p>
        </p:txBody>
      </p:sp>
    </p:spTree>
    <p:extLst>
      <p:ext uri="{BB962C8B-B14F-4D97-AF65-F5344CB8AC3E}">
        <p14:creationId xmlns:p14="http://schemas.microsoft.com/office/powerpoint/2010/main" val="3317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831896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- </a:t>
            </a:r>
            <a:r>
              <a:rPr lang="en-GB" sz="4000" dirty="0" smtClean="0">
                <a:solidFill>
                  <a:srgbClr val="C6DA3B"/>
                </a:solidFill>
              </a:rPr>
              <a:t>2019 activities?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437" y="866902"/>
            <a:ext cx="9087563" cy="5610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Council </a:t>
            </a:r>
            <a:r>
              <a:rPr lang="en-GB" sz="2400" dirty="0" smtClean="0"/>
              <a:t>has</a:t>
            </a:r>
          </a:p>
          <a:p>
            <a:r>
              <a:rPr lang="en-GB" sz="2400" dirty="0" smtClean="0"/>
              <a:t>Made a facility assessment for the 2019 council memberships</a:t>
            </a:r>
          </a:p>
          <a:p>
            <a:r>
              <a:rPr lang="en-GB" sz="2400" dirty="0" smtClean="0"/>
              <a:t>Has held 4 council teleconferences and 2 in person meetings (including ICALEPCS 2019)</a:t>
            </a:r>
          </a:p>
          <a:p>
            <a:pPr lvl="1"/>
            <a:r>
              <a:rPr lang="en-GB" sz="2000" dirty="0" smtClean="0"/>
              <a:t>Managed transitions of representatives and appointed new representatives</a:t>
            </a:r>
          </a:p>
          <a:p>
            <a:pPr lvl="1"/>
            <a:r>
              <a:rPr lang="en-GB" sz="2000" dirty="0" smtClean="0"/>
              <a:t>Processed an incoming membership application (FHI, Germany)</a:t>
            </a:r>
          </a:p>
          <a:p>
            <a:pPr lvl="1"/>
            <a:r>
              <a:rPr lang="en-GB" sz="2000" dirty="0" smtClean="0"/>
              <a:t>Identified topics to be presented at EPICS collaboration meetings</a:t>
            </a:r>
          </a:p>
          <a:p>
            <a:pPr lvl="1"/>
            <a:r>
              <a:rPr lang="en-GB" sz="2000" dirty="0" smtClean="0"/>
              <a:t>Worked on clarifying and improving the EPICS council charter</a:t>
            </a:r>
          </a:p>
          <a:p>
            <a:pPr lvl="1"/>
            <a:r>
              <a:rPr lang="en-GB" sz="2000" dirty="0" smtClean="0"/>
              <a:t>Worked on a model for efficiently pooling/coordinating resources </a:t>
            </a:r>
          </a:p>
          <a:p>
            <a:pPr lvl="1"/>
            <a:r>
              <a:rPr lang="en-GB" sz="2000" dirty="0" smtClean="0"/>
              <a:t>Worked on proposals for coordinating EPICS training</a:t>
            </a:r>
          </a:p>
          <a:p>
            <a:pPr lvl="1"/>
            <a:r>
              <a:rPr lang="en-GB" sz="2000" dirty="0" smtClean="0"/>
              <a:t>Helped start an EPICS Python working group</a:t>
            </a:r>
          </a:p>
          <a:p>
            <a:pPr lvl="1"/>
            <a:r>
              <a:rPr lang="en-GB" sz="2000" dirty="0" smtClean="0"/>
              <a:t>Worked on improving relations to commercial EPICS suppliers</a:t>
            </a:r>
          </a:p>
          <a:p>
            <a:pPr lvl="1"/>
            <a:r>
              <a:rPr lang="en-GB" sz="2000" dirty="0" smtClean="0"/>
              <a:t>Discussed practical activities (</a:t>
            </a:r>
            <a:r>
              <a:rPr lang="en-GB" sz="2000" dirty="0" err="1" smtClean="0"/>
              <a:t>documentathons</a:t>
            </a:r>
            <a:r>
              <a:rPr lang="en-GB" sz="2000" dirty="0" smtClean="0"/>
              <a:t>, </a:t>
            </a:r>
            <a:r>
              <a:rPr lang="en-GB" sz="2000" dirty="0" err="1" smtClean="0"/>
              <a:t>codeathons</a:t>
            </a:r>
            <a:r>
              <a:rPr lang="en-GB" sz="2000" dirty="0" smtClean="0"/>
              <a:t> </a:t>
            </a:r>
            <a:r>
              <a:rPr lang="en-GB" sz="2000" dirty="0" err="1" smtClean="0"/>
              <a:t>etc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Coordinated EPICS meetings (dates, venues)</a:t>
            </a:r>
          </a:p>
          <a:p>
            <a:pPr lvl="1"/>
            <a:r>
              <a:rPr lang="en-GB" sz="2000" dirty="0" smtClean="0"/>
              <a:t>Managed the transition of the EPICS council chair 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572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831896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</a:t>
            </a:r>
            <a:r>
              <a:rPr lang="en-GB" sz="4000" dirty="0" smtClean="0">
                <a:solidFill>
                  <a:srgbClr val="C6DA3B"/>
                </a:solidFill>
              </a:rPr>
              <a:t>- new chair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437" y="866902"/>
            <a:ext cx="9087563" cy="5610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first chair of the EPICS council, elected in </a:t>
            </a:r>
            <a:br>
              <a:rPr lang="en-GB" dirty="0" smtClean="0"/>
            </a:br>
            <a:r>
              <a:rPr lang="en-GB" dirty="0" smtClean="0"/>
              <a:t>2017 has now served her term</a:t>
            </a:r>
          </a:p>
          <a:p>
            <a:r>
              <a:rPr lang="en-GB" dirty="0" smtClean="0"/>
              <a:t>She has guided the EPICS council through the </a:t>
            </a:r>
            <a:br>
              <a:rPr lang="en-GB" dirty="0" smtClean="0"/>
            </a:br>
            <a:r>
              <a:rPr lang="en-GB" dirty="0" smtClean="0"/>
              <a:t>first formative years, shaping and structuring</a:t>
            </a:r>
            <a:br>
              <a:rPr lang="en-GB" dirty="0" smtClean="0"/>
            </a:br>
            <a:r>
              <a:rPr lang="en-GB" dirty="0" smtClean="0"/>
              <a:t>the work in the council and reminding us all </a:t>
            </a:r>
            <a:br>
              <a:rPr lang="en-GB" dirty="0" smtClean="0"/>
            </a:br>
            <a:r>
              <a:rPr lang="en-GB" dirty="0" smtClean="0"/>
              <a:t>to complete tasks and reporting</a:t>
            </a:r>
          </a:p>
          <a:p>
            <a:endParaRPr lang="en-GB" sz="2400" dirty="0"/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6000" dirty="0" smtClean="0"/>
              <a:t>		Thank you Karen!</a:t>
            </a:r>
          </a:p>
          <a:p>
            <a:pPr lvl="1"/>
            <a:endParaRPr lang="en-GB" sz="2000" dirty="0"/>
          </a:p>
        </p:txBody>
      </p:sp>
      <p:pic>
        <p:nvPicPr>
          <p:cNvPr id="1026" name="Picture 2" descr="Karen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73" y="716984"/>
            <a:ext cx="1705305" cy="21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07" y="696647"/>
            <a:ext cx="2837893" cy="28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660C7DB-053D-462E-9763-9175E478DBC0}"/>
              </a:ext>
            </a:extLst>
          </p:cNvPr>
          <p:cNvSpPr/>
          <p:nvPr/>
        </p:nvSpPr>
        <p:spPr>
          <a:xfrm>
            <a:off x="0" y="1"/>
            <a:ext cx="9144000" cy="687504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01DD26-B338-40FC-A5E2-B64A0EE88DC1}"/>
              </a:ext>
            </a:extLst>
          </p:cNvPr>
          <p:cNvSpPr txBox="1"/>
          <p:nvPr/>
        </p:nvSpPr>
        <p:spPr>
          <a:xfrm>
            <a:off x="994052" y="34296"/>
            <a:ext cx="7831896" cy="503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4000" dirty="0">
                <a:solidFill>
                  <a:srgbClr val="C6DA3B"/>
                </a:solidFill>
              </a:rPr>
              <a:t>The EPICS council </a:t>
            </a:r>
            <a:r>
              <a:rPr lang="en-GB" sz="4000" dirty="0" smtClean="0">
                <a:solidFill>
                  <a:srgbClr val="C6DA3B"/>
                </a:solidFill>
              </a:rPr>
              <a:t>- new chair</a:t>
            </a:r>
            <a:endParaRPr lang="de-DE" sz="3600" cap="all" dirty="0">
              <a:solidFill>
                <a:srgbClr val="C6DA3B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7219DCD-43DF-4981-BC3E-0E4A75684043}"/>
              </a:ext>
            </a:extLst>
          </p:cNvPr>
          <p:cNvSpPr/>
          <p:nvPr/>
        </p:nvSpPr>
        <p:spPr>
          <a:xfrm>
            <a:off x="0" y="6636190"/>
            <a:ext cx="9144000" cy="221810"/>
          </a:xfrm>
          <a:prstGeom prst="rect">
            <a:avLst/>
          </a:prstGeom>
          <a:solidFill>
            <a:srgbClr val="18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1D7938C-5D3B-43AC-A798-5E34E8FF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2" y="191492"/>
            <a:ext cx="637183" cy="3369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668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437" y="866902"/>
            <a:ext cx="9087563" cy="5610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Some thoughts on the way forward</a:t>
            </a:r>
          </a:p>
          <a:p>
            <a:pPr lvl="1"/>
            <a:r>
              <a:rPr lang="en-GB" dirty="0" smtClean="0"/>
              <a:t>Increase transparency - efficient collaboration</a:t>
            </a:r>
          </a:p>
          <a:p>
            <a:pPr lvl="1"/>
            <a:r>
              <a:rPr lang="en-GB" dirty="0" smtClean="0"/>
              <a:t>Refine charter - not only “in-house” contributions?</a:t>
            </a:r>
          </a:p>
          <a:p>
            <a:pPr lvl="1"/>
            <a:r>
              <a:rPr lang="en-GB" dirty="0" smtClean="0"/>
              <a:t>Efficient collaboration with commercial partners? </a:t>
            </a:r>
          </a:p>
          <a:p>
            <a:pPr lvl="1"/>
            <a:r>
              <a:rPr lang="en-GB" dirty="0" smtClean="0"/>
              <a:t>Define and clarify roadmap document</a:t>
            </a:r>
          </a:p>
          <a:p>
            <a:pPr lvl="1"/>
            <a:r>
              <a:rPr lang="en-GB" dirty="0" smtClean="0"/>
              <a:t>Initiate/sponsor/support activities (-thons)</a:t>
            </a:r>
          </a:p>
          <a:p>
            <a:pPr lvl="1"/>
            <a:endParaRPr lang="en-GB" dirty="0"/>
          </a:p>
          <a:p>
            <a:r>
              <a:rPr lang="en-GB" sz="3200" dirty="0"/>
              <a:t>EPICS development in </a:t>
            </a:r>
            <a:r>
              <a:rPr lang="en-GB" sz="3200" dirty="0" smtClean="0"/>
              <a:t>general</a:t>
            </a:r>
          </a:p>
          <a:p>
            <a:pPr lvl="1"/>
            <a:r>
              <a:rPr lang="en-GB" sz="2800" dirty="0" smtClean="0"/>
              <a:t>Grow EPICS community volume</a:t>
            </a:r>
            <a:r>
              <a:rPr lang="en-GB" sz="1400" dirty="0" smtClean="0"/>
              <a:t>2017</a:t>
            </a:r>
            <a:r>
              <a:rPr lang="en-GB" sz="2800" dirty="0" smtClean="0"/>
              <a:t> by 100% before 2023</a:t>
            </a:r>
          </a:p>
          <a:p>
            <a:pPr lvl="2"/>
            <a:r>
              <a:rPr lang="en-GB" sz="2400" dirty="0" smtClean="0"/>
              <a:t>Improve documentation (newcomer, reference, clean-up)</a:t>
            </a:r>
          </a:p>
          <a:p>
            <a:pPr lvl="2"/>
            <a:r>
              <a:rPr lang="en-GB" sz="2400" dirty="0" smtClean="0"/>
              <a:t>Improve accessibility/entry threshold</a:t>
            </a:r>
          </a:p>
          <a:p>
            <a:pPr lvl="2"/>
            <a:r>
              <a:rPr lang="en-GB" sz="2400" dirty="0" smtClean="0"/>
              <a:t>Involve commercial players</a:t>
            </a:r>
          </a:p>
          <a:p>
            <a:pPr lvl="2"/>
            <a:r>
              <a:rPr lang="en-GB" sz="2400" dirty="0" smtClean="0"/>
              <a:t>Engage facilities in Asia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406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4495DA07-6807-4E82-8082-065B8EC1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527620" y="444219"/>
            <a:ext cx="6746511" cy="9562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for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</a:t>
            </a:r>
            <a:r>
              <a:rPr lang="de-DE" sz="3467" dirty="0" err="1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Your</a:t>
            </a: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 Attention!</a:t>
            </a:r>
            <a:endParaRPr lang="de-DE" sz="1867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  <a:p>
            <a:endParaRPr lang="de-DE" sz="2400" dirty="0">
              <a:solidFill>
                <a:srgbClr val="9C072D"/>
              </a:solidFill>
              <a:latin typeface="Milo-RegularItalic"/>
              <a:ea typeface="Milo-Medium"/>
              <a:cs typeface="Milo-RegularItalic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327A3BCF-962E-4624-B723-AB1B7956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40" y="5999276"/>
            <a:ext cx="884612" cy="4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</Words>
  <Application>Microsoft Office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Milo-Medium</vt:lpstr>
      <vt:lpstr>Milo-RegularItalic</vt:lpstr>
      <vt:lpstr>Oswald Regular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2017-09-22T20:19:22Z</dcterms:created>
  <dcterms:modified xsi:type="dcterms:W3CDTF">2019-10-05T02:53:59Z</dcterms:modified>
</cp:coreProperties>
</file>