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35" r:id="rId2"/>
    <p:sldId id="434" r:id="rId3"/>
    <p:sldId id="424" r:id="rId4"/>
    <p:sldId id="426" r:id="rId5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872" autoAdjust="0"/>
  </p:normalViewPr>
  <p:slideViewPr>
    <p:cSldViewPr>
      <p:cViewPr varScale="1">
        <p:scale>
          <a:sx n="91" d="100"/>
          <a:sy n="91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609" y="0"/>
            <a:ext cx="2982641" cy="464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7/11/19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27"/>
            <a:ext cx="2982641" cy="46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609" y="8830627"/>
            <a:ext cx="2982641" cy="4641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641" cy="464184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609" y="0"/>
            <a:ext cx="2982641" cy="464184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7/11/19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8500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6108"/>
            <a:ext cx="5505450" cy="418242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7"/>
            <a:ext cx="2982641" cy="464184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609" y="8830627"/>
            <a:ext cx="2982641" cy="464184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86800" cy="1470025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884238"/>
            <a:ext cx="1981200" cy="56689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84238"/>
            <a:ext cx="5791200" cy="5668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124201"/>
            <a:ext cx="7772400" cy="7620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762001"/>
            <a:ext cx="8610600" cy="6096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569075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29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9144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388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338"/>
            <a:ext cx="82296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21336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6553200"/>
            <a:ext cx="28956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6492875"/>
            <a:ext cx="53419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5" y="7620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" name="Picture 2" descr="https://www.sphenix.bnl.gov/web/system/files/u7/sphenix-logo-white-bg.png">
            <a:extLst>
              <a:ext uri="{FF2B5EF4-FFF2-40B4-BE49-F238E27FC236}">
                <a16:creationId xmlns:a16="http://schemas.microsoft.com/office/drawing/2014/main" xmlns="" id="{E21E0E1C-C51F-4944-BAEC-913171417A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"/>
            <a:ext cx="145458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114311A-A408-4914-A377-8ABE78FB1E5A}"/>
              </a:ext>
            </a:extLst>
          </p:cNvPr>
          <p:cNvSpPr txBox="1"/>
          <p:nvPr/>
        </p:nvSpPr>
        <p:spPr>
          <a:xfrm>
            <a:off x="199231" y="990600"/>
            <a:ext cx="8839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2.X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/Infrastructure/Installation &amp; Integration Status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Jim Mills</a:t>
            </a: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July 11, 2019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2028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8229600" cy="7286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114311A-A408-4914-A377-8ABE78FB1E5A}"/>
              </a:ext>
            </a:extLst>
          </p:cNvPr>
          <p:cNvSpPr txBox="1"/>
          <p:nvPr/>
        </p:nvSpPr>
        <p:spPr>
          <a:xfrm>
            <a:off x="152400" y="914400"/>
            <a:ext cx="88392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Piping RFP’s due back on July 31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BNL to review and award contract in Augusts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 has checked and added the spare voltage taps (VT11). Re-routed voltage taps cables to the bottom of the doghouse underneath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Valvebox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instead of going through the chimneys.  More reliable route and easier access.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Closed the Magnet-end doghouse and wrapped up the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Valvebox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-end doghouse for long-term storage.  </a:t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Valve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Extension Transport Arm in shops, due this week.  The next step is to “lift” the Magnet Cryostat out of the steel box to the original yellow-frame on the floor (in Bldg. 912).  Set-up for long term storage.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 and Dump Resister now at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B1008B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/>
              <a:t>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71943"/>
            <a:ext cx="6934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/>
                <a:cs typeface="Times New Roman"/>
              </a:rPr>
              <a:t>Superconducting Magnet Status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212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8229600" cy="7286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71943"/>
            <a:ext cx="5827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 and Cradle Carriage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8B7D9EA4-35E4-4CC0-A17F-92AB9DE44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31" y="1066800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Finalizing MOA with C-AD on roles, responsibilities 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estimates for Infrastructure.  Meeting weekly with C-AD management.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MVTX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Workfest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July 10, 2019 –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MIT/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LANL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/BNL -Installation/Vacuum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</a:p>
          <a:p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Tentative August 1, 2019 Final Design Review of the Cradle/Base Platform (P6 schedule - September 12-25, 2019)</a:t>
            </a:r>
          </a:p>
          <a:p>
            <a:pPr lvl="2"/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2.3.1 </a:t>
            </a:r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Platform is 90% complete</a:t>
            </a:r>
          </a:p>
          <a:p>
            <a:pPr lvl="2"/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2.3.4 Upper Platform is 60% complete</a:t>
            </a:r>
          </a:p>
          <a:p>
            <a:pPr lvl="2"/>
            <a:r>
              <a:rPr lang="en-US" sz="2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2.3.5 End Caps are 35% </a:t>
            </a:r>
            <a:r>
              <a:rPr lang="en-US" sz="22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</a:t>
            </a:r>
          </a:p>
          <a:p>
            <a:pPr lvl="2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Modification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rainstorming Session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June 13,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(see next slide)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1288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6C17B08-ADBE-4C09-83AA-E41093BFDF0B}"/>
              </a:ext>
            </a:extLst>
          </p:cNvPr>
          <p:cNvGrpSpPr/>
          <p:nvPr/>
        </p:nvGrpSpPr>
        <p:grpSpPr>
          <a:xfrm>
            <a:off x="12700" y="2133600"/>
            <a:ext cx="5321300" cy="4474464"/>
            <a:chOff x="1833093" y="1083310"/>
            <a:chExt cx="5505376" cy="527304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xmlns="" id="{F413FF32-8F49-4B3B-89A9-9D0805E982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6610" r="14804"/>
            <a:stretch/>
          </p:blipFill>
          <p:spPr>
            <a:xfrm>
              <a:off x="1833093" y="1083310"/>
              <a:ext cx="5505376" cy="5273040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xmlns="" id="{C26C4E44-C5C2-4369-9C0E-C007DAB47416}"/>
                </a:ext>
              </a:extLst>
            </p:cNvPr>
            <p:cNvSpPr/>
            <p:nvPr/>
          </p:nvSpPr>
          <p:spPr>
            <a:xfrm>
              <a:off x="3705604" y="2542032"/>
              <a:ext cx="225552" cy="364540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88D0FDA0-8DD8-4B3E-B780-D0FC166F98FC}"/>
                </a:ext>
              </a:extLst>
            </p:cNvPr>
            <p:cNvSpPr/>
            <p:nvPr/>
          </p:nvSpPr>
          <p:spPr>
            <a:xfrm>
              <a:off x="4287776" y="2542032"/>
              <a:ext cx="225552" cy="364540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CC0214E5-8968-4887-BB4B-6B5051F6268A}"/>
                </a:ext>
              </a:extLst>
            </p:cNvPr>
            <p:cNvSpPr/>
            <p:nvPr/>
          </p:nvSpPr>
          <p:spPr>
            <a:xfrm rot="5400000">
              <a:off x="4323208" y="2037208"/>
              <a:ext cx="225552" cy="186918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47EFCF51-FB5D-48F1-9306-7D16343F88A6}"/>
                </a:ext>
              </a:extLst>
            </p:cNvPr>
            <p:cNvSpPr/>
            <p:nvPr/>
          </p:nvSpPr>
          <p:spPr>
            <a:xfrm rot="5400000">
              <a:off x="4323208" y="2533220"/>
              <a:ext cx="225552" cy="186918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0"/>
            <a:ext cx="8229600" cy="7286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July 11, 2019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F0B9807-9B85-4011-B47E-F4162D0795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121" y="1979748"/>
            <a:ext cx="5323104" cy="435209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75F2437-2ADE-4B69-B40B-3E87AB21C321}"/>
              </a:ext>
            </a:extLst>
          </p:cNvPr>
          <p:cNvSpPr txBox="1"/>
          <p:nvPr/>
        </p:nvSpPr>
        <p:spPr>
          <a:xfrm>
            <a:off x="111371" y="-73572"/>
            <a:ext cx="705142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Track M</a:t>
            </a:r>
            <a:r>
              <a:rPr lang="en-US" dirty="0" smtClean="0"/>
              <a:t>odification </a:t>
            </a:r>
            <a:r>
              <a:rPr lang="en-US" dirty="0"/>
              <a:t>B</a:t>
            </a:r>
            <a:r>
              <a:rPr lang="en-US" dirty="0" smtClean="0"/>
              <a:t>rainstorming </a:t>
            </a:r>
            <a:r>
              <a:rPr lang="en-US" dirty="0"/>
              <a:t>S</a:t>
            </a:r>
            <a:r>
              <a:rPr lang="en-US" dirty="0" smtClean="0"/>
              <a:t>ession – June 13, 2019</a:t>
            </a:r>
            <a:endParaRPr lang="en-US" dirty="0"/>
          </a:p>
          <a:p>
            <a:r>
              <a:rPr lang="en-US" sz="1400" dirty="0"/>
              <a:t>M. Anerella,  V. Badea, S. Bellavia, C. Biggs, D. Cacace, R. Feder, C. Folz, J. Hock, C. Pearson, C. Pontieri, J. Mills, R. Ruggiero, B. Streckenbach, J. Tuozzolo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E3E35CF-4D3E-4142-B412-B950469D0F14}"/>
              </a:ext>
            </a:extLst>
          </p:cNvPr>
          <p:cNvSpPr txBox="1"/>
          <p:nvPr/>
        </p:nvSpPr>
        <p:spPr>
          <a:xfrm>
            <a:off x="178395" y="974642"/>
            <a:ext cx="498991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Tracks were designed to handle 450 tons @SF=3, not the 900 tons we require for sPHENIX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59DD117-F096-48FF-AFB7-0CF23815DC33}"/>
              </a:ext>
            </a:extLst>
          </p:cNvPr>
          <p:cNvSpPr txBox="1"/>
          <p:nvPr/>
        </p:nvSpPr>
        <p:spPr>
          <a:xfrm>
            <a:off x="4704360" y="1764302"/>
            <a:ext cx="4288061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Consider encasing rails in concrete in order to provide additional stability and strength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510666F-52BB-44B1-B3F5-8BA2B52DC55D}"/>
              </a:ext>
            </a:extLst>
          </p:cNvPr>
          <p:cNvSpPr txBox="1"/>
          <p:nvPr/>
        </p:nvSpPr>
        <p:spPr>
          <a:xfrm>
            <a:off x="12700" y="1973820"/>
            <a:ext cx="3662039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Consider removing existing rails and replacing with a temporary concrete block and steel plate design</a:t>
            </a:r>
          </a:p>
        </p:txBody>
      </p:sp>
    </p:spTree>
    <p:extLst>
      <p:ext uri="{BB962C8B-B14F-4D97-AF65-F5344CB8AC3E}">
        <p14:creationId xmlns:p14="http://schemas.microsoft.com/office/powerpoint/2010/main" val="3022099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41458</TotalTime>
  <Words>333</Words>
  <Application>Microsoft Macintosh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 </vt:lpstr>
      <vt:lpstr> </vt:lpstr>
      <vt:lpstr> 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Ann O'Brien</cp:lastModifiedBy>
  <cp:revision>355</cp:revision>
  <cp:lastPrinted>2017-10-23T16:33:50Z</cp:lastPrinted>
  <dcterms:created xsi:type="dcterms:W3CDTF">2015-10-24T00:32:43Z</dcterms:created>
  <dcterms:modified xsi:type="dcterms:W3CDTF">2019-07-11T11:02:35Z</dcterms:modified>
</cp:coreProperties>
</file>