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588" r:id="rId2"/>
    <p:sldId id="589" r:id="rId3"/>
    <p:sldId id="592" r:id="rId4"/>
    <p:sldId id="590" r:id="rId5"/>
    <p:sldId id="591" r:id="rId6"/>
    <p:sldId id="593" r:id="rId7"/>
    <p:sldId id="594" r:id="rId8"/>
    <p:sldId id="595" r:id="rId9"/>
    <p:sldId id="596" r:id="rId10"/>
    <p:sldId id="598" r:id="rId11"/>
    <p:sldId id="599" r:id="rId12"/>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06"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1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28"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43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544" algn="l" defTabSz="914219" rtl="0" eaLnBrk="1" latinLnBrk="0" hangingPunct="1">
      <a:defRPr kern="1200">
        <a:solidFill>
          <a:schemeClr val="tx1"/>
        </a:solidFill>
        <a:latin typeface="Calibri" pitchFamily="34" charset="0"/>
        <a:ea typeface="MS PGothic" pitchFamily="34" charset="-128"/>
        <a:cs typeface="+mn-cs"/>
      </a:defRPr>
    </a:lvl6pPr>
    <a:lvl7pPr marL="2742650" algn="l" defTabSz="914219" rtl="0" eaLnBrk="1" latinLnBrk="0" hangingPunct="1">
      <a:defRPr kern="1200">
        <a:solidFill>
          <a:schemeClr val="tx1"/>
        </a:solidFill>
        <a:latin typeface="Calibri" pitchFamily="34" charset="0"/>
        <a:ea typeface="MS PGothic" pitchFamily="34" charset="-128"/>
        <a:cs typeface="+mn-cs"/>
      </a:defRPr>
    </a:lvl7pPr>
    <a:lvl8pPr marL="3199760" algn="l" defTabSz="914219" rtl="0" eaLnBrk="1" latinLnBrk="0" hangingPunct="1">
      <a:defRPr kern="1200">
        <a:solidFill>
          <a:schemeClr val="tx1"/>
        </a:solidFill>
        <a:latin typeface="Calibri" pitchFamily="34" charset="0"/>
        <a:ea typeface="MS PGothic" pitchFamily="34" charset="-128"/>
        <a:cs typeface="+mn-cs"/>
      </a:defRPr>
    </a:lvl8pPr>
    <a:lvl9pPr marL="3656869" algn="l" defTabSz="914219"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65" autoAdjust="0"/>
    <p:restoredTop sz="99805" autoAdjust="0"/>
  </p:normalViewPr>
  <p:slideViewPr>
    <p:cSldViewPr>
      <p:cViewPr varScale="1">
        <p:scale>
          <a:sx n="140" d="100"/>
          <a:sy n="140" d="100"/>
        </p:scale>
        <p:origin x="-248" y="-104"/>
      </p:cViewPr>
      <p:guideLst>
        <p:guide orient="horz" pos="1620"/>
        <p:guide pos="2880"/>
      </p:guideLst>
    </p:cSldViewPr>
  </p:slideViewPr>
  <p:notesTextViewPr>
    <p:cViewPr>
      <p:scale>
        <a:sx n="1" d="1"/>
        <a:sy n="1" d="1"/>
      </p:scale>
      <p:origin x="0" y="0"/>
    </p:cViewPr>
  </p:notesTextViewPr>
  <p:sorterViewPr>
    <p:cViewPr>
      <p:scale>
        <a:sx n="100" d="100"/>
        <a:sy n="100" d="100"/>
      </p:scale>
      <p:origin x="0" y="41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7/10/19</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7/10/19</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0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1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2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43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544" algn="l" defTabSz="914219" rtl="0" eaLnBrk="1" latinLnBrk="0" hangingPunct="1">
      <a:defRPr sz="1200" kern="1200">
        <a:solidFill>
          <a:schemeClr val="tx1"/>
        </a:solidFill>
        <a:latin typeface="+mn-lt"/>
        <a:ea typeface="+mn-ea"/>
        <a:cs typeface="+mn-cs"/>
      </a:defRPr>
    </a:lvl6pPr>
    <a:lvl7pPr marL="2742650" algn="l" defTabSz="914219" rtl="0" eaLnBrk="1" latinLnBrk="0" hangingPunct="1">
      <a:defRPr sz="1200" kern="1200">
        <a:solidFill>
          <a:schemeClr val="tx1"/>
        </a:solidFill>
        <a:latin typeface="+mn-lt"/>
        <a:ea typeface="+mn-ea"/>
        <a:cs typeface="+mn-cs"/>
      </a:defRPr>
    </a:lvl7pPr>
    <a:lvl8pPr marL="3199760" algn="l" defTabSz="914219" rtl="0" eaLnBrk="1" latinLnBrk="0" hangingPunct="1">
      <a:defRPr sz="1200" kern="1200">
        <a:solidFill>
          <a:schemeClr val="tx1"/>
        </a:solidFill>
        <a:latin typeface="+mn-lt"/>
        <a:ea typeface="+mn-ea"/>
        <a:cs typeface="+mn-cs"/>
      </a:defRPr>
    </a:lvl8pPr>
    <a:lvl9pPr marL="3656869" algn="l" defTabSz="91421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8"/>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06" indent="0" algn="ctr">
              <a:buNone/>
              <a:defRPr>
                <a:solidFill>
                  <a:schemeClr val="tx1">
                    <a:tint val="75000"/>
                  </a:schemeClr>
                </a:solidFill>
              </a:defRPr>
            </a:lvl2pPr>
            <a:lvl3pPr marL="914219"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7"/>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06" indent="0">
              <a:buNone/>
              <a:defRPr sz="1800">
                <a:solidFill>
                  <a:schemeClr val="tx1">
                    <a:tint val="75000"/>
                  </a:schemeClr>
                </a:solidFill>
              </a:defRPr>
            </a:lvl2pPr>
            <a:lvl3pPr marL="914219"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19"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06" indent="0">
              <a:buNone/>
              <a:defRPr sz="2000" b="1"/>
            </a:lvl2pPr>
            <a:lvl3pPr marL="914219"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36"/>
            <a:ext cx="3008313" cy="3518297"/>
          </a:xfrm>
        </p:spPr>
        <p:txBody>
          <a:bodyPr/>
          <a:lstStyle>
            <a:lvl1pPr marL="0" indent="0">
              <a:buNone/>
              <a:defRPr sz="1400"/>
            </a:lvl1pPr>
            <a:lvl2pPr marL="457106" indent="0">
              <a:buNone/>
              <a:defRPr sz="1200"/>
            </a:lvl2pPr>
            <a:lvl3pPr marL="914219"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06" indent="0">
              <a:buNone/>
              <a:defRPr sz="2800"/>
            </a:lvl2pPr>
            <a:lvl3pPr marL="914219"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pPr lvl="0"/>
            <a:endParaRPr lang="en-US" noProof="0" dirty="0"/>
          </a:p>
        </p:txBody>
      </p:sp>
      <p:sp>
        <p:nvSpPr>
          <p:cNvPr id="4" name="Text Placeholder 3"/>
          <p:cNvSpPr>
            <a:spLocks noGrp="1"/>
          </p:cNvSpPr>
          <p:nvPr>
            <p:ph type="body" sz="half" idx="2"/>
          </p:nvPr>
        </p:nvSpPr>
        <p:spPr>
          <a:xfrm>
            <a:off x="1828800" y="4229110"/>
            <a:ext cx="5486400" cy="603647"/>
          </a:xfrm>
        </p:spPr>
        <p:txBody>
          <a:bodyPr/>
          <a:lstStyle>
            <a:lvl1pPr marL="0" indent="0">
              <a:buNone/>
              <a:defRPr sz="1400"/>
            </a:lvl1pPr>
            <a:lvl2pPr marL="457106" indent="0">
              <a:buNone/>
              <a:defRPr sz="1200"/>
            </a:lvl2pPr>
            <a:lvl3pPr marL="914219"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7/11/2019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sPHENIX  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3" tIns="45712" rIns="91423" bIns="45712"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7/11/2019</a:t>
            </a:r>
            <a:endParaRPr lang="en-US" altLang="en-US" dirty="0"/>
          </a:p>
        </p:txBody>
      </p:sp>
      <p:sp>
        <p:nvSpPr>
          <p:cNvPr id="5" name="Footer Placeholder 4"/>
          <p:cNvSpPr>
            <a:spLocks noGrp="1"/>
          </p:cNvSpPr>
          <p:nvPr>
            <p:ph type="ftr" sz="quarter" idx="3"/>
          </p:nvPr>
        </p:nvSpPr>
        <p:spPr>
          <a:xfrm>
            <a:off x="3171031" y="4914908"/>
            <a:ext cx="2895600" cy="207169"/>
          </a:xfrm>
          <a:prstGeom prst="rect">
            <a:avLst/>
          </a:prstGeom>
        </p:spPr>
        <p:txBody>
          <a:bodyPr vert="horz" lIns="91423" tIns="45712" rIns="91423" bIns="45712"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3" tIns="45712" rIns="91423" bIns="45712"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06" algn="ctr" rtl="0" fontAlgn="base">
        <a:spcBef>
          <a:spcPct val="0"/>
        </a:spcBef>
        <a:spcAft>
          <a:spcPct val="0"/>
        </a:spcAft>
        <a:defRPr sz="4400">
          <a:solidFill>
            <a:schemeClr val="tx1"/>
          </a:solidFill>
          <a:latin typeface="Calibri" charset="0"/>
          <a:ea typeface="ＭＳ Ｐゴシック" charset="0"/>
        </a:defRPr>
      </a:lvl6pPr>
      <a:lvl7pPr marL="914219" algn="ctr" rtl="0" fontAlgn="base">
        <a:spcBef>
          <a:spcPct val="0"/>
        </a:spcBef>
        <a:spcAft>
          <a:spcPct val="0"/>
        </a:spcAft>
        <a:defRPr sz="4400">
          <a:solidFill>
            <a:schemeClr val="tx1"/>
          </a:solidFill>
          <a:latin typeface="Calibri" charset="0"/>
          <a:ea typeface="ＭＳ Ｐゴシック" charset="0"/>
        </a:defRPr>
      </a:lvl7pPr>
      <a:lvl8pPr marL="1371328" algn="ctr" rtl="0" fontAlgn="base">
        <a:spcBef>
          <a:spcPct val="0"/>
        </a:spcBef>
        <a:spcAft>
          <a:spcPct val="0"/>
        </a:spcAft>
        <a:defRPr sz="4400">
          <a:solidFill>
            <a:schemeClr val="tx1"/>
          </a:solidFill>
          <a:latin typeface="Calibri" charset="0"/>
          <a:ea typeface="ＭＳ Ｐゴシック" charset="0"/>
        </a:defRPr>
      </a:lvl8pPr>
      <a:lvl9pPr marL="1828439" algn="ctr" rtl="0" fontAlgn="base">
        <a:spcBef>
          <a:spcPct val="0"/>
        </a:spcBef>
        <a:spcAft>
          <a:spcPct val="0"/>
        </a:spcAft>
        <a:defRPr sz="4400">
          <a:solidFill>
            <a:schemeClr val="tx1"/>
          </a:solidFill>
          <a:latin typeface="Calibri" charset="0"/>
          <a:ea typeface="ＭＳ Ｐゴシック" charset="0"/>
        </a:defRPr>
      </a:lvl9pPr>
    </p:titleStyle>
    <p:bodyStyle>
      <a:lvl1pPr marL="342830" indent="-34283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05" indent="-285694"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773" indent="-228554"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880" indent="-228554"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6991" indent="-228554"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096"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6"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6"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8" algn="l" defTabSz="914219" rtl="0" eaLnBrk="1" latinLnBrk="0" hangingPunct="1">
        <a:defRPr sz="1800" kern="1200">
          <a:solidFill>
            <a:schemeClr val="tx1"/>
          </a:solidFill>
          <a:latin typeface="+mn-lt"/>
          <a:ea typeface="+mn-ea"/>
          <a:cs typeface="+mn-cs"/>
        </a:defRPr>
      </a:lvl4pPr>
      <a:lvl5pPr marL="1828439"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0"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nomerotski@bnl.gov" TargetMode="External"/><Relationship Id="rId4" Type="http://schemas.openxmlformats.org/officeDocument/2006/relationships/hyperlink" Target="mailto:rescia@bnl.gov" TargetMode="External"/><Relationship Id="rId5" Type="http://schemas.openxmlformats.org/officeDocument/2006/relationships/hyperlink" Target="mailto:bwahl@bnl.gov" TargetMode="External"/><Relationship Id="rId6" Type="http://schemas.openxmlformats.org/officeDocument/2006/relationships/hyperlink" Target="mailto:videbaek@bnl.gov" TargetMode="External"/><Relationship Id="rId1" Type="http://schemas.openxmlformats.org/officeDocument/2006/relationships/slideLayout" Target="../slideLayouts/slideLayout2.xml"/><Relationship Id="rId2" Type="http://schemas.openxmlformats.org/officeDocument/2006/relationships/hyperlink" Target="mailto:dlynn@bnl.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5350E-8CB2-45F2-9B10-A1B71B991BF7}"/>
              </a:ext>
            </a:extLst>
          </p:cNvPr>
          <p:cNvSpPr>
            <a:spLocks noGrp="1"/>
          </p:cNvSpPr>
          <p:nvPr>
            <p:ph type="title"/>
          </p:nvPr>
        </p:nvSpPr>
        <p:spPr>
          <a:xfrm>
            <a:off x="76200" y="21423"/>
            <a:ext cx="8229600" cy="546497"/>
          </a:xfrm>
        </p:spPr>
        <p:txBody>
          <a:bodyPr/>
          <a:lstStyle/>
          <a:p>
            <a:r>
              <a:rPr lang="en-US" dirty="0" smtClean="0"/>
              <a:t>PMG </a:t>
            </a:r>
            <a:r>
              <a:rPr lang="en-US" dirty="0" smtClean="0"/>
              <a:t>Topics</a:t>
            </a:r>
            <a:endParaRPr lang="en-US" dirty="0"/>
          </a:p>
        </p:txBody>
      </p:sp>
      <p:sp>
        <p:nvSpPr>
          <p:cNvPr id="4" name="Date Placeholder 3">
            <a:extLst>
              <a:ext uri="{FF2B5EF4-FFF2-40B4-BE49-F238E27FC236}">
                <a16:creationId xmlns="" xmlns:a16="http://schemas.microsoft.com/office/drawing/2014/main" id="{30CA9ED7-BF77-4FBE-BE4C-E409325A7DE1}"/>
              </a:ext>
            </a:extLst>
          </p:cNvPr>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a:extLst>
              <a:ext uri="{FF2B5EF4-FFF2-40B4-BE49-F238E27FC236}">
                <a16:creationId xmlns="" xmlns:a16="http://schemas.microsoft.com/office/drawing/2014/main" id="{3FECF095-8147-4802-9173-F093C07D7F8C}"/>
              </a:ext>
            </a:extLst>
          </p:cNvPr>
          <p:cNvSpPr>
            <a:spLocks noGrp="1"/>
          </p:cNvSpPr>
          <p:nvPr>
            <p:ph type="ftr" sz="quarter" idx="11"/>
          </p:nvPr>
        </p:nvSpPr>
        <p:spPr/>
        <p:txBody>
          <a:bodyPr/>
          <a:lstStyle/>
          <a:p>
            <a:pPr>
              <a:defRPr/>
            </a:pPr>
            <a:r>
              <a:rPr lang="en-US"/>
              <a:t>sPHENIX  PMG</a:t>
            </a:r>
            <a:endParaRPr lang="en-US" dirty="0"/>
          </a:p>
        </p:txBody>
      </p:sp>
      <p:sp>
        <p:nvSpPr>
          <p:cNvPr id="6" name="Slide Number Placeholder 5">
            <a:extLst>
              <a:ext uri="{FF2B5EF4-FFF2-40B4-BE49-F238E27FC236}">
                <a16:creationId xmlns="" xmlns:a16="http://schemas.microsoft.com/office/drawing/2014/main" id="{320AF2A2-9333-40CA-BA5F-A327AB847E60}"/>
              </a:ext>
            </a:extLst>
          </p:cNvPr>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7" name="Rectangle 1">
            <a:extLst>
              <a:ext uri="{FF2B5EF4-FFF2-40B4-BE49-F238E27FC236}">
                <a16:creationId xmlns="" xmlns:a16="http://schemas.microsoft.com/office/drawing/2014/main" id="{5FA72874-79C0-4F1F-9B0B-BACA5F3D8CC2}"/>
              </a:ext>
            </a:extLst>
          </p:cNvPr>
          <p:cNvSpPr>
            <a:spLocks noGrp="1" noChangeArrowheads="1"/>
          </p:cNvSpPr>
          <p:nvPr>
            <p:ph idx="1"/>
          </p:nvPr>
        </p:nvSpPr>
        <p:spPr bwMode="auto">
          <a:xfrm>
            <a:off x="381000" y="805351"/>
            <a:ext cx="8382000" cy="25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t>Status of PD review recommendations and document</a:t>
            </a:r>
          </a:p>
          <a:p>
            <a:r>
              <a:rPr lang="en-US" sz="2000" dirty="0"/>
              <a:t>Composition of advisory committee for sPHENIX TPC</a:t>
            </a:r>
          </a:p>
          <a:p>
            <a:r>
              <a:rPr lang="en-US" sz="2000" dirty="0"/>
              <a:t>Preparation for MVTX review</a:t>
            </a:r>
          </a:p>
          <a:p>
            <a:r>
              <a:rPr lang="en-US" sz="2000" dirty="0"/>
              <a:t>Infrastructure upgrade review dates</a:t>
            </a:r>
          </a:p>
          <a:p>
            <a:r>
              <a:rPr lang="en-US" sz="2000" dirty="0"/>
              <a:t>Status of </a:t>
            </a:r>
            <a:r>
              <a:rPr lang="en-US" sz="2000" dirty="0" smtClean="0"/>
              <a:t>MoA</a:t>
            </a:r>
          </a:p>
          <a:p>
            <a:pPr lvl="1"/>
            <a:r>
              <a:rPr lang="en-US" sz="1600" dirty="0" smtClean="0">
                <a:solidFill>
                  <a:srgbClr val="3399FF"/>
                </a:solidFill>
              </a:rPr>
              <a:t>See Jim Mills’ slides</a:t>
            </a:r>
            <a:endParaRPr lang="en-US" sz="1600" dirty="0">
              <a:solidFill>
                <a:srgbClr val="3399FF"/>
              </a:solidFill>
            </a:endParaRPr>
          </a:p>
          <a:p>
            <a:pPr marL="0" indent="0">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053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3" y="28121"/>
            <a:ext cx="8229600" cy="546497"/>
          </a:xfrm>
        </p:spPr>
        <p:txBody>
          <a:bodyPr/>
          <a:lstStyle/>
          <a:p>
            <a:r>
              <a:rPr lang="en-US" sz="2800" dirty="0" smtClean="0"/>
              <a:t>Review Dates for Infrastructure and Facility Upgrade</a:t>
            </a:r>
            <a:endParaRPr lang="en-US" sz="2800" dirty="0"/>
          </a:p>
        </p:txBody>
      </p:sp>
      <p:sp>
        <p:nvSpPr>
          <p:cNvPr id="6" name="Content Placeholder 5"/>
          <p:cNvSpPr>
            <a:spLocks noGrp="1"/>
          </p:cNvSpPr>
          <p:nvPr>
            <p:ph idx="1"/>
          </p:nvPr>
        </p:nvSpPr>
        <p:spPr>
          <a:xfrm>
            <a:off x="228600" y="742950"/>
            <a:ext cx="8458200" cy="3851676"/>
          </a:xfrm>
        </p:spPr>
        <p:txBody>
          <a:bodyPr/>
          <a:lstStyle/>
          <a:p>
            <a:pPr marL="0" indent="0">
              <a:buNone/>
            </a:pPr>
            <a:r>
              <a:rPr lang="en-US" sz="2000" dirty="0" smtClean="0"/>
              <a:t>I’ve polled the engineers and they would like a review date of mid-October</a:t>
            </a:r>
          </a:p>
          <a:p>
            <a:r>
              <a:rPr lang="en-US" sz="2000" dirty="0" smtClean="0"/>
              <a:t>Carriage Cradle FDR				early August</a:t>
            </a:r>
          </a:p>
          <a:p>
            <a:r>
              <a:rPr lang="en-US" sz="2000" dirty="0" smtClean="0"/>
              <a:t>Award of cryo contract				early to mid August</a:t>
            </a:r>
          </a:p>
          <a:p>
            <a:r>
              <a:rPr lang="en-US" sz="2000" dirty="0" smtClean="0"/>
              <a:t>Prepare documentation for Carriage/Cradle RFQ	Throughout September</a:t>
            </a:r>
          </a:p>
          <a:p>
            <a:endParaRPr lang="en-US" sz="2000" dirty="0"/>
          </a:p>
          <a:p>
            <a:pPr marL="0" indent="0">
              <a:buNone/>
            </a:pPr>
            <a:r>
              <a:rPr lang="en-US" sz="2000" dirty="0" smtClean="0"/>
              <a:t>By mid October we will have an accurate knowledge of the cost and schedule of both the cryo and carriage/cradle.   At that point we’ll be able to fix the baseline cost and schedule, and begin EV reporting.</a:t>
            </a:r>
            <a:endParaRPr lang="en-US" sz="2000" dirty="0"/>
          </a:p>
        </p:txBody>
      </p:sp>
      <p:sp>
        <p:nvSpPr>
          <p:cNvPr id="3" name="Date Placeholder 2"/>
          <p:cNvSpPr>
            <a:spLocks noGrp="1"/>
          </p:cNvSpPr>
          <p:nvPr>
            <p:ph type="dt" sz="half" idx="10"/>
          </p:nvPr>
        </p:nvSpPr>
        <p:spPr/>
        <p:txBody>
          <a:bodyPr/>
          <a:lstStyle/>
          <a:p>
            <a:pPr>
              <a:defRPr/>
            </a:pPr>
            <a:r>
              <a:rPr lang="en-US" altLang="en-US" smtClean="0"/>
              <a:t>7/11/2019</a:t>
            </a:r>
            <a:endParaRPr lang="en-US" altLang="en-US" dirty="0"/>
          </a:p>
        </p:txBody>
      </p:sp>
      <p:sp>
        <p:nvSpPr>
          <p:cNvPr id="4" name="Footer Placeholder 3"/>
          <p:cNvSpPr>
            <a:spLocks noGrp="1"/>
          </p:cNvSpPr>
          <p:nvPr>
            <p:ph type="ftr" sz="quarter" idx="11"/>
          </p:nvPr>
        </p:nvSpPr>
        <p:spPr/>
        <p:txBody>
          <a:bodyPr/>
          <a:lstStyle/>
          <a:p>
            <a:pPr>
              <a:defRPr/>
            </a:pPr>
            <a:r>
              <a:rPr lang="en-US" smtClean="0"/>
              <a:t>sPHENIX  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10</a:t>
            </a:fld>
            <a:endParaRPr lang="en-US" altLang="en-US" dirty="0"/>
          </a:p>
        </p:txBody>
      </p:sp>
    </p:spTree>
    <p:extLst>
      <p:ext uri="{BB962C8B-B14F-4D97-AF65-F5344CB8AC3E}">
        <p14:creationId xmlns:p14="http://schemas.microsoft.com/office/powerpoint/2010/main" val="115865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
            <a:ext cx="8229600" cy="546497"/>
          </a:xfrm>
        </p:spPr>
        <p:txBody>
          <a:bodyPr/>
          <a:lstStyle/>
          <a:p>
            <a:pPr algn="ctr"/>
            <a:r>
              <a:rPr lang="en-US" sz="3200" dirty="0" smtClean="0"/>
              <a:t>31/</a:t>
            </a:r>
            <a:r>
              <a:rPr lang="en-US" sz="3200" dirty="0"/>
              <a:t>32 Barrel Magnet Steel Sectors at BNL</a:t>
            </a:r>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11</a:t>
            </a:fld>
            <a:endParaRPr lang="en-US" altLang="en-US" dirty="0"/>
          </a:p>
        </p:txBody>
      </p:sp>
      <p:sp>
        <p:nvSpPr>
          <p:cNvPr id="6" name="TextBox 5"/>
          <p:cNvSpPr txBox="1"/>
          <p:nvPr/>
        </p:nvSpPr>
        <p:spPr>
          <a:xfrm>
            <a:off x="76200" y="559554"/>
            <a:ext cx="5135691" cy="461665"/>
          </a:xfrm>
          <a:prstGeom prst="rect">
            <a:avLst/>
          </a:prstGeom>
          <a:noFill/>
        </p:spPr>
        <p:txBody>
          <a:bodyPr wrap="none" rtlCol="0">
            <a:spAutoFit/>
          </a:bodyPr>
          <a:lstStyle/>
          <a:p>
            <a:r>
              <a:rPr lang="en-US" sz="2400" b="1" dirty="0" smtClean="0">
                <a:solidFill>
                  <a:srgbClr val="3399FF"/>
                </a:solidFill>
              </a:rPr>
              <a:t>Order will be completed </a:t>
            </a:r>
            <a:r>
              <a:rPr lang="en-US" sz="2400" b="1" dirty="0" smtClean="0">
                <a:solidFill>
                  <a:srgbClr val="3399FF"/>
                </a:solidFill>
              </a:rPr>
              <a:t>by tomorrow!</a:t>
            </a:r>
            <a:endParaRPr lang="en-US" sz="2400" b="1" dirty="0">
              <a:solidFill>
                <a:srgbClr val="3399FF"/>
              </a:solidFill>
            </a:endParaRPr>
          </a:p>
        </p:txBody>
      </p:sp>
      <p:pic>
        <p:nvPicPr>
          <p:cNvPr id="9" name="Picture 8" descr="Screen Shot 2019-05-08 at 7.36.2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799" y="1043314"/>
            <a:ext cx="7162801" cy="4100185"/>
          </a:xfrm>
          <a:prstGeom prst="rect">
            <a:avLst/>
          </a:prstGeom>
        </p:spPr>
      </p:pic>
      <p:sp>
        <p:nvSpPr>
          <p:cNvPr id="3" name="Date Placeholder 2"/>
          <p:cNvSpPr>
            <a:spLocks noGrp="1"/>
          </p:cNvSpPr>
          <p:nvPr>
            <p:ph type="dt" sz="half" idx="10"/>
          </p:nvPr>
        </p:nvSpPr>
        <p:spPr/>
        <p:txBody>
          <a:bodyPr/>
          <a:lstStyle/>
          <a:p>
            <a:pPr>
              <a:defRPr/>
            </a:pPr>
            <a:r>
              <a:rPr lang="en-US" altLang="en-US" smtClean="0"/>
              <a:t>7/11/2019</a:t>
            </a:r>
            <a:endParaRPr lang="en-US" altLang="en-US" dirty="0"/>
          </a:p>
        </p:txBody>
      </p:sp>
      <p:sp>
        <p:nvSpPr>
          <p:cNvPr id="4" name="Footer Placeholder 3"/>
          <p:cNvSpPr>
            <a:spLocks noGrp="1"/>
          </p:cNvSpPr>
          <p:nvPr>
            <p:ph type="ftr" sz="quarter" idx="11"/>
          </p:nvPr>
        </p:nvSpPr>
        <p:spPr/>
        <p:txBody>
          <a:bodyPr/>
          <a:lstStyle/>
          <a:p>
            <a:pPr>
              <a:defRPr/>
            </a:pPr>
            <a:r>
              <a:rPr lang="en-US" dirty="0" smtClean="0">
                <a:solidFill>
                  <a:srgbClr val="FFFFFF"/>
                </a:solidFill>
              </a:rPr>
              <a:t>sPHENIX  PMG</a:t>
            </a:r>
            <a:endParaRPr lang="en-US" dirty="0">
              <a:solidFill>
                <a:srgbClr val="FFFFFF"/>
              </a:solidFill>
            </a:endParaRPr>
          </a:p>
        </p:txBody>
      </p:sp>
    </p:spTree>
    <p:extLst>
      <p:ext uri="{BB962C8B-B14F-4D97-AF65-F5344CB8AC3E}">
        <p14:creationId xmlns:p14="http://schemas.microsoft.com/office/powerpoint/2010/main" val="309141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009"/>
            <a:ext cx="8763000" cy="546497"/>
          </a:xfrm>
        </p:spPr>
        <p:txBody>
          <a:bodyPr/>
          <a:lstStyle/>
          <a:p>
            <a:r>
              <a:rPr lang="en-US" sz="3200" dirty="0"/>
              <a:t>Recommendations from the PD-2/3 Review</a:t>
            </a:r>
          </a:p>
        </p:txBody>
      </p:sp>
      <p:sp>
        <p:nvSpPr>
          <p:cNvPr id="3" name="Content Placeholder 2"/>
          <p:cNvSpPr>
            <a:spLocks noGrp="1"/>
          </p:cNvSpPr>
          <p:nvPr>
            <p:ph idx="1"/>
          </p:nvPr>
        </p:nvSpPr>
        <p:spPr>
          <a:xfrm>
            <a:off x="228599" y="594398"/>
            <a:ext cx="8818837" cy="4271267"/>
          </a:xfrm>
        </p:spPr>
        <p:txBody>
          <a:bodyPr>
            <a:normAutofit lnSpcReduction="10000"/>
          </a:bodyPr>
          <a:lstStyle/>
          <a:p>
            <a:pPr marL="0" indent="0">
              <a:buNone/>
            </a:pPr>
            <a:r>
              <a:rPr lang="en-US" sz="1800" b="1" dirty="0">
                <a:solidFill>
                  <a:srgbClr val="0080FF"/>
                </a:solidFill>
              </a:rPr>
              <a:t>There were six </a:t>
            </a:r>
            <a:r>
              <a:rPr lang="en-US" sz="1800" b="1" dirty="0" smtClean="0">
                <a:solidFill>
                  <a:srgbClr val="0080FF"/>
                </a:solidFill>
              </a:rPr>
              <a:t>recommendations </a:t>
            </a:r>
            <a:r>
              <a:rPr lang="en-US" sz="1800" b="1" dirty="0">
                <a:solidFill>
                  <a:srgbClr val="0080FF"/>
                </a:solidFill>
              </a:rPr>
              <a:t>from the PD-2/3 review. </a:t>
            </a:r>
            <a:r>
              <a:rPr lang="en-US" sz="1800" b="1" dirty="0" smtClean="0">
                <a:solidFill>
                  <a:srgbClr val="0080FF"/>
                </a:solidFill>
              </a:rPr>
              <a:t>Four </a:t>
            </a:r>
            <a:r>
              <a:rPr lang="en-US" sz="1800" b="1" dirty="0">
                <a:solidFill>
                  <a:srgbClr val="0080FF"/>
                </a:solidFill>
              </a:rPr>
              <a:t>Project </a:t>
            </a:r>
            <a:r>
              <a:rPr lang="en-US" sz="1800" b="1" dirty="0" smtClean="0">
                <a:solidFill>
                  <a:srgbClr val="0080FF"/>
                </a:solidFill>
              </a:rPr>
              <a:t>Management and two technical.</a:t>
            </a:r>
            <a:endParaRPr lang="en-US" sz="1800" b="1" dirty="0">
              <a:solidFill>
                <a:srgbClr val="0080FF"/>
              </a:solidFill>
            </a:endParaRPr>
          </a:p>
          <a:p>
            <a:pPr marL="0" indent="0">
              <a:buNone/>
            </a:pPr>
            <a:r>
              <a:rPr lang="en-US" sz="1800" b="1" dirty="0"/>
              <a:t>WBS 1.01 – Project Management </a:t>
            </a:r>
            <a:endParaRPr lang="en-US" sz="1800" dirty="0"/>
          </a:p>
          <a:p>
            <a:pPr marL="342900" indent="-342900">
              <a:buFont typeface="+mj-lt"/>
              <a:buAutoNum type="arabicPeriod"/>
            </a:pPr>
            <a:r>
              <a:rPr lang="en-US" sz="1800" dirty="0"/>
              <a:t>There should be a dedicated ES&amp;H Manager for the project. </a:t>
            </a:r>
            <a:endParaRPr lang="en-US" sz="1800" dirty="0" smtClean="0"/>
          </a:p>
          <a:p>
            <a:pPr marL="742875" lvl="1" indent="-342900"/>
            <a:r>
              <a:rPr lang="en-US" sz="1400" dirty="0" smtClean="0">
                <a:solidFill>
                  <a:srgbClr val="3399FF"/>
                </a:solidFill>
              </a:rPr>
              <a:t>Lori </a:t>
            </a:r>
            <a:r>
              <a:rPr lang="en-US" sz="1400" dirty="0" err="1" smtClean="0">
                <a:solidFill>
                  <a:srgbClr val="3399FF"/>
                </a:solidFill>
              </a:rPr>
              <a:t>Stiegler</a:t>
            </a:r>
            <a:r>
              <a:rPr lang="en-US" sz="1400" dirty="0" smtClean="0">
                <a:solidFill>
                  <a:srgbClr val="3399FF"/>
                </a:solidFill>
              </a:rPr>
              <a:t> is the sPHENIX ES&amp;H Coordinator. All BNL ES&amp;H issues are administrated by the local ES&amp;H managers: Peter </a:t>
            </a:r>
            <a:r>
              <a:rPr lang="en-US" sz="1400" dirty="0" err="1" smtClean="0">
                <a:solidFill>
                  <a:srgbClr val="3399FF"/>
                </a:solidFill>
              </a:rPr>
              <a:t>Cirnigliaro</a:t>
            </a:r>
            <a:r>
              <a:rPr lang="en-US" sz="1400" dirty="0" smtClean="0">
                <a:solidFill>
                  <a:srgbClr val="3399FF"/>
                </a:solidFill>
              </a:rPr>
              <a:t>/Lee Hammonds for CAD, </a:t>
            </a:r>
            <a:r>
              <a:rPr lang="en-US" sz="1400" dirty="0" err="1" smtClean="0">
                <a:solidFill>
                  <a:srgbClr val="3399FF"/>
                </a:solidFill>
              </a:rPr>
              <a:t>Achim</a:t>
            </a:r>
            <a:r>
              <a:rPr lang="en-US" sz="1400" dirty="0" smtClean="0">
                <a:solidFill>
                  <a:srgbClr val="3399FF"/>
                </a:solidFill>
              </a:rPr>
              <a:t> Franz for PO  </a:t>
            </a:r>
            <a:endParaRPr lang="en-US" sz="1400" dirty="0">
              <a:solidFill>
                <a:srgbClr val="3399FF"/>
              </a:solidFill>
            </a:endParaRPr>
          </a:p>
          <a:p>
            <a:pPr marL="342900" indent="-342900">
              <a:buFont typeface="+mj-lt"/>
              <a:buAutoNum type="arabicPeriod"/>
            </a:pPr>
            <a:r>
              <a:rPr lang="en-US" sz="1800" dirty="0"/>
              <a:t>ES&amp;H should periodically visit universities and/or collaborators, possible  look at Office of Quality Management frequency of visits. </a:t>
            </a:r>
            <a:endParaRPr lang="en-US" sz="1800" dirty="0" smtClean="0"/>
          </a:p>
          <a:p>
            <a:pPr marL="742875" lvl="1" indent="-342900"/>
            <a:r>
              <a:rPr lang="en-US" sz="1400" dirty="0" smtClean="0">
                <a:solidFill>
                  <a:srgbClr val="3399FF"/>
                </a:solidFill>
              </a:rPr>
              <a:t>We have three sPHENIX detector component manufacturing locations outside of BNL: SBU, UIUC and GSU. We have had an ES&amp;H and QA visit to SBU. We are in the process of scheduling a visit to UIUC. We will schedule a visit to GSU once there is significant activity to observe.</a:t>
            </a:r>
            <a:endParaRPr lang="en-US" sz="1400" dirty="0">
              <a:solidFill>
                <a:srgbClr val="3399FF"/>
              </a:solidFill>
            </a:endParaRPr>
          </a:p>
          <a:p>
            <a:pPr marL="342900" indent="-342900">
              <a:buFont typeface="+mj-lt"/>
              <a:buAutoNum type="arabicPeriod"/>
            </a:pPr>
            <a:r>
              <a:rPr lang="en-US" sz="1800" dirty="0"/>
              <a:t>The committee recommends PD2/3 after a clean up, review and status of  the project schedule, cost estimate and risk register. </a:t>
            </a:r>
            <a:endParaRPr lang="en-US" sz="1800" dirty="0" smtClean="0"/>
          </a:p>
          <a:p>
            <a:pPr lvl="1"/>
            <a:r>
              <a:rPr lang="en-US" sz="1400" dirty="0" smtClean="0">
                <a:solidFill>
                  <a:srgbClr val="3399FF"/>
                </a:solidFill>
              </a:rPr>
              <a:t>We have statused the schedule and cost estimate. The schedule, integrated budget and budget profile remain unchanged  from the budget and schedule presented at the PD-2/3 review. Will update the risk registry starting next week. </a:t>
            </a:r>
            <a:endParaRPr lang="en-US" sz="1400" dirty="0" smtClean="0">
              <a:solidFill>
                <a:srgbClr val="3399FF"/>
              </a:solidFill>
            </a:endParaRPr>
          </a:p>
          <a:p>
            <a:pPr marL="0" indent="0">
              <a:buNone/>
            </a:pPr>
            <a:r>
              <a:rPr lang="en-US" sz="1800" b="1" dirty="0" smtClean="0"/>
              <a:t> </a:t>
            </a: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380556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3"/>
            <a:ext cx="8686800" cy="546497"/>
          </a:xfrm>
        </p:spPr>
        <p:txBody>
          <a:bodyPr/>
          <a:lstStyle/>
          <a:p>
            <a:r>
              <a:rPr lang="en-US" sz="3200" dirty="0" smtClean="0"/>
              <a:t>Recommendation from the PD-2/3 Review</a:t>
            </a:r>
            <a:endParaRPr lang="en-US" sz="3200" dirty="0"/>
          </a:p>
        </p:txBody>
      </p:sp>
      <p:sp>
        <p:nvSpPr>
          <p:cNvPr id="3" name="Content Placeholder 2"/>
          <p:cNvSpPr>
            <a:spLocks noGrp="1"/>
          </p:cNvSpPr>
          <p:nvPr>
            <p:ph idx="1"/>
          </p:nvPr>
        </p:nvSpPr>
        <p:spPr>
          <a:xfrm>
            <a:off x="304800" y="742950"/>
            <a:ext cx="8382000" cy="3851676"/>
          </a:xfrm>
        </p:spPr>
        <p:txBody>
          <a:bodyPr/>
          <a:lstStyle/>
          <a:p>
            <a:pPr marL="0" indent="0">
              <a:buNone/>
            </a:pPr>
            <a:r>
              <a:rPr lang="en-US" sz="2000" b="1" dirty="0"/>
              <a:t>WBS 1.03 EMCal - Risk</a:t>
            </a:r>
            <a:endParaRPr lang="en-US" sz="2000" dirty="0"/>
          </a:p>
          <a:p>
            <a:pPr marL="342900" indent="-342900">
              <a:buFont typeface="+mj-lt"/>
              <a:buAutoNum type="arabicPeriod" startAt="4"/>
            </a:pPr>
            <a:r>
              <a:rPr lang="en-US" sz="2000" dirty="0"/>
              <a:t>Re-evaluate the contingency associated with large procurements such as the W powder, in view of the recent cost increase in this material and possible pending tariff situation. Once the above is satisfactorily completed, to the satisfaction of the sPHENIX Project Director and reported to the Review Committee, the EMCal can proceed to PD-2/3. </a:t>
            </a:r>
            <a:endParaRPr lang="en-US" sz="2000" dirty="0" smtClean="0"/>
          </a:p>
          <a:p>
            <a:pPr lvl="1"/>
            <a:r>
              <a:rPr lang="en-US" sz="1600" dirty="0" smtClean="0">
                <a:solidFill>
                  <a:srgbClr val="3399FF"/>
                </a:solidFill>
              </a:rPr>
              <a:t>This will be part of the Risk Registry update starting next week. We expect this process will be a straight forward because we have these risks already in the spreadsheet we just need to reexamine the risks assigned. We have &gt;$300k in unassigned bottom-up contingency that we can apply to these risks if necessary.   </a:t>
            </a:r>
            <a:endParaRPr lang="en-US" sz="1600" dirty="0">
              <a:solidFill>
                <a:srgbClr val="3399FF"/>
              </a:solidFill>
            </a:endParaRPr>
          </a:p>
          <a:p>
            <a:endParaRPr lang="en-US" dirty="0"/>
          </a:p>
        </p:txBody>
      </p:sp>
      <p:sp>
        <p:nvSpPr>
          <p:cNvPr id="4" name="Date Placeholder 3"/>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182638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9"/>
            <a:ext cx="8686800" cy="546497"/>
          </a:xfrm>
        </p:spPr>
        <p:txBody>
          <a:bodyPr/>
          <a:lstStyle/>
          <a:p>
            <a:r>
              <a:rPr lang="en-US" sz="3200" dirty="0"/>
              <a:t>Recommendations of the PD-2/3  Review</a:t>
            </a:r>
          </a:p>
        </p:txBody>
      </p:sp>
      <p:sp>
        <p:nvSpPr>
          <p:cNvPr id="3" name="Content Placeholder 2"/>
          <p:cNvSpPr>
            <a:spLocks noGrp="1"/>
          </p:cNvSpPr>
          <p:nvPr>
            <p:ph idx="1"/>
          </p:nvPr>
        </p:nvSpPr>
        <p:spPr>
          <a:xfrm>
            <a:off x="304800" y="742950"/>
            <a:ext cx="8686800" cy="3851676"/>
          </a:xfrm>
        </p:spPr>
        <p:txBody>
          <a:bodyPr/>
          <a:lstStyle/>
          <a:p>
            <a:pPr marL="0" indent="0">
              <a:buNone/>
            </a:pPr>
            <a:r>
              <a:rPr lang="en-US" sz="1800" b="1" dirty="0"/>
              <a:t>WBS 1.02 - TPC </a:t>
            </a:r>
            <a:r>
              <a:rPr lang="en-US" sz="1800" b="1" dirty="0" smtClean="0"/>
              <a:t> technical</a:t>
            </a:r>
            <a:endParaRPr lang="en-US" sz="1800" dirty="0"/>
          </a:p>
          <a:p>
            <a:pPr marL="342900" indent="-342900">
              <a:buFont typeface="+mj-lt"/>
              <a:buAutoNum type="arabicPeriod"/>
            </a:pPr>
            <a:r>
              <a:rPr lang="en-US" sz="1800" dirty="0"/>
              <a:t>T</a:t>
            </a:r>
            <a:r>
              <a:rPr lang="en-US" sz="1600" dirty="0"/>
              <a:t>he review committee recommends PD-2 for the TPC. Before PD-3, however, the TPC group needs to establish credible production readiness. The review committee is convinced that the TPC Team is very capable; is very close to proving production readiness and that an appropriate focus in the coming weeks could see it done. To this end, we recommend that this be accomplished using their first set of pre-production chambers to simultaneously study the actual IBF, energy resolution and discharge stability for their proposed gas mixture as a function of possible operating point settings for the full range of GEM voltages and transfer fields. This is to be done with the front mesh in place (if that continues as a design option) to confirm that an operating point exists that meets all sPHENIX requirements with their proposed gas mixture. Once the above  is completed to the satisfaction of the sPHENIX Project Director and reported to the Review Committee, the TPC can proceed to PD-</a:t>
            </a:r>
            <a:r>
              <a:rPr lang="en-US" sz="1600" dirty="0" smtClean="0"/>
              <a:t>3.</a:t>
            </a:r>
          </a:p>
          <a:p>
            <a:pPr marL="742875" lvl="1" indent="-342900"/>
            <a:r>
              <a:rPr lang="en-US" sz="1400" dirty="0" smtClean="0">
                <a:solidFill>
                  <a:srgbClr val="3399FF"/>
                </a:solidFill>
              </a:rPr>
              <a:t>The TPC team believes that the measurements to prove we have a good working point have been made both at the Yale test set-up and FNAL test beam. The results will be written up by the end of July</a:t>
            </a:r>
            <a:endParaRPr lang="en-US" sz="1400" dirty="0">
              <a:solidFill>
                <a:srgbClr val="3399FF"/>
              </a:solidFill>
            </a:endParaRP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Tree>
    <p:extLst>
      <p:ext uri="{BB962C8B-B14F-4D97-AF65-F5344CB8AC3E}">
        <p14:creationId xmlns:p14="http://schemas.microsoft.com/office/powerpoint/2010/main" val="92836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9"/>
            <a:ext cx="8686800" cy="546497"/>
          </a:xfrm>
        </p:spPr>
        <p:txBody>
          <a:bodyPr/>
          <a:lstStyle/>
          <a:p>
            <a:r>
              <a:rPr lang="en-US" sz="3200" dirty="0"/>
              <a:t>Recommendations of the PD-2/3 Review</a:t>
            </a:r>
          </a:p>
        </p:txBody>
      </p:sp>
      <p:sp>
        <p:nvSpPr>
          <p:cNvPr id="3" name="Content Placeholder 2"/>
          <p:cNvSpPr>
            <a:spLocks noGrp="1"/>
          </p:cNvSpPr>
          <p:nvPr>
            <p:ph idx="1"/>
          </p:nvPr>
        </p:nvSpPr>
        <p:spPr>
          <a:xfrm>
            <a:off x="108401" y="666750"/>
            <a:ext cx="8534400" cy="3927876"/>
          </a:xfrm>
        </p:spPr>
        <p:txBody>
          <a:bodyPr>
            <a:normAutofit/>
          </a:bodyPr>
          <a:lstStyle/>
          <a:p>
            <a:pPr marL="0" indent="0">
              <a:buNone/>
            </a:pPr>
            <a:r>
              <a:rPr lang="en-US" sz="1800" b="1" dirty="0"/>
              <a:t>WBS 1.02.05 TPC FEE </a:t>
            </a:r>
            <a:r>
              <a:rPr lang="en-US" sz="1800" b="1" dirty="0" smtClean="0"/>
              <a:t> technical</a:t>
            </a:r>
            <a:endParaRPr lang="en-US" sz="1800" dirty="0"/>
          </a:p>
          <a:p>
            <a:pPr marL="342900" indent="-342900">
              <a:buFont typeface="+mj-lt"/>
              <a:buAutoNum type="arabicPeriod" startAt="2"/>
            </a:pPr>
            <a:r>
              <a:rPr lang="en-US" sz="1800" dirty="0"/>
              <a:t> As indicated in last year’s review, all components on the TPC FEE board need to be radiation-qualified; this has been largely achieved but some tests remain. Demonstrate the performance of (two) full TPC FEE boards with SAMPA V4 ASICs versus dose up to a TID of at least 100 </a:t>
            </a:r>
            <a:r>
              <a:rPr lang="en-US" sz="1800" dirty="0" err="1"/>
              <a:t>kRad</a:t>
            </a:r>
            <a:r>
              <a:rPr lang="en-US" sz="1800" dirty="0"/>
              <a:t>. Once available, repeat this demonstration using full TPC FEE boards with SAMPA V5 ASICs. The Committee then recommends proceeding to PD- 2/3. </a:t>
            </a:r>
            <a:endParaRPr lang="en-US" sz="1800" dirty="0" smtClean="0"/>
          </a:p>
          <a:p>
            <a:pPr marL="742875" lvl="1" indent="-342900"/>
            <a:r>
              <a:rPr lang="en-US" sz="1400" dirty="0" smtClean="0">
                <a:solidFill>
                  <a:srgbClr val="3399FF"/>
                </a:solidFill>
              </a:rPr>
              <a:t>Preparations are underway for the test. The tests to rad-qualify the TPC Fee board with the SAMPA chip will take place at the IO </a:t>
            </a:r>
            <a:r>
              <a:rPr lang="en-US" sz="1400" baseline="30000" dirty="0" smtClean="0">
                <a:solidFill>
                  <a:srgbClr val="3399FF"/>
                </a:solidFill>
              </a:rPr>
              <a:t>60</a:t>
            </a:r>
            <a:r>
              <a:rPr lang="en-US" sz="1400" dirty="0" smtClean="0">
                <a:solidFill>
                  <a:srgbClr val="3399FF"/>
                </a:solidFill>
              </a:rPr>
              <a:t> Co test facility within the next two weeks.</a:t>
            </a:r>
            <a:endParaRPr lang="en-US" sz="1400" dirty="0">
              <a:solidFill>
                <a:srgbClr val="3399FF"/>
              </a:solidFill>
            </a:endParaRPr>
          </a:p>
          <a:p>
            <a:pPr marL="0" indent="0">
              <a:buNone/>
            </a:pPr>
            <a:r>
              <a:rPr lang="en-US" sz="1800" b="1" dirty="0" smtClean="0"/>
              <a:t> </a:t>
            </a:r>
            <a:endParaRPr lang="en-US" sz="1600" dirty="0"/>
          </a:p>
          <a:p>
            <a:endParaRPr lang="en-US" sz="1800"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Tree>
    <p:extLst>
      <p:ext uri="{BB962C8B-B14F-4D97-AF65-F5344CB8AC3E}">
        <p14:creationId xmlns:p14="http://schemas.microsoft.com/office/powerpoint/2010/main" val="155343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013"/>
            <a:ext cx="8610600" cy="546497"/>
          </a:xfrm>
        </p:spPr>
        <p:txBody>
          <a:bodyPr/>
          <a:lstStyle/>
          <a:p>
            <a:r>
              <a:rPr lang="en-US" sz="3200" dirty="0" smtClean="0"/>
              <a:t>Make-up of the TPC Advisory Team</a:t>
            </a:r>
            <a:endParaRPr lang="en-US" sz="3200" dirty="0"/>
          </a:p>
        </p:txBody>
      </p:sp>
      <p:sp>
        <p:nvSpPr>
          <p:cNvPr id="3" name="Content Placeholder 2"/>
          <p:cNvSpPr>
            <a:spLocks noGrp="1"/>
          </p:cNvSpPr>
          <p:nvPr>
            <p:ph idx="1"/>
          </p:nvPr>
        </p:nvSpPr>
        <p:spPr>
          <a:xfrm>
            <a:off x="381000" y="742950"/>
            <a:ext cx="8305800" cy="3851676"/>
          </a:xfrm>
        </p:spPr>
        <p:txBody>
          <a:bodyPr/>
          <a:lstStyle/>
          <a:p>
            <a:pPr marL="0" indent="0">
              <a:buNone/>
            </a:pPr>
            <a:r>
              <a:rPr lang="en-US" sz="2000" dirty="0"/>
              <a:t>B</a:t>
            </a:r>
            <a:r>
              <a:rPr lang="en-US" sz="2000" dirty="0" smtClean="0"/>
              <a:t>ased on consultation with Tom Hemmick and Klaus </a:t>
            </a:r>
            <a:r>
              <a:rPr lang="en-US" sz="2000" dirty="0" err="1" smtClean="0"/>
              <a:t>Dehmelt</a:t>
            </a:r>
            <a:r>
              <a:rPr lang="en-US" sz="2000" dirty="0" smtClean="0"/>
              <a:t>, the proposed advisory team is:</a:t>
            </a:r>
          </a:p>
          <a:p>
            <a:pPr marL="0" indent="0">
              <a:buNone/>
            </a:pPr>
            <a:endParaRPr lang="en-US" sz="2000" dirty="0" smtClean="0"/>
          </a:p>
          <a:p>
            <a:r>
              <a:rPr lang="en-US" sz="2000" dirty="0" smtClean="0"/>
              <a:t>Dick </a:t>
            </a:r>
            <a:r>
              <a:rPr lang="en-US" sz="2000" dirty="0" err="1" smtClean="0"/>
              <a:t>Majka</a:t>
            </a:r>
            <a:r>
              <a:rPr lang="en-US" sz="2000" dirty="0" smtClean="0"/>
              <a:t> Yale/ALICE/STAR</a:t>
            </a:r>
          </a:p>
          <a:p>
            <a:r>
              <a:rPr lang="en-US" sz="2000" dirty="0" smtClean="0"/>
              <a:t>Harry </a:t>
            </a:r>
            <a:r>
              <a:rPr lang="en-US" sz="2000" dirty="0" err="1" smtClean="0"/>
              <a:t>Appelschauser</a:t>
            </a:r>
            <a:r>
              <a:rPr lang="en-US" sz="2000" dirty="0" smtClean="0"/>
              <a:t> CERN/ALICE</a:t>
            </a:r>
          </a:p>
          <a:p>
            <a:r>
              <a:rPr lang="en-US" sz="2000" dirty="0" smtClean="0"/>
              <a:t>Ties </a:t>
            </a:r>
            <a:r>
              <a:rPr lang="en-US" sz="2000" dirty="0" err="1" smtClean="0"/>
              <a:t>Behnke</a:t>
            </a:r>
            <a:r>
              <a:rPr lang="en-US" sz="2000" dirty="0" smtClean="0"/>
              <a:t> DESY/ILD</a:t>
            </a:r>
          </a:p>
          <a:p>
            <a:pPr marL="0" indent="0">
              <a:buNone/>
            </a:pPr>
            <a:r>
              <a:rPr lang="en-US" sz="2000" dirty="0" smtClean="0"/>
              <a:t>Either</a:t>
            </a:r>
          </a:p>
          <a:p>
            <a:r>
              <a:rPr lang="en-US" sz="2000" dirty="0" smtClean="0"/>
              <a:t>Ken Read ORNL/UTK/ALICE   or</a:t>
            </a:r>
          </a:p>
          <a:p>
            <a:r>
              <a:rPr lang="en-US" sz="2000" dirty="0" err="1" smtClean="0"/>
              <a:t>Tonko</a:t>
            </a:r>
            <a:r>
              <a:rPr lang="en-US" sz="2000" dirty="0" smtClean="0"/>
              <a:t> </a:t>
            </a:r>
            <a:r>
              <a:rPr lang="en-US" sz="2000" dirty="0" err="1" smtClean="0"/>
              <a:t>Ljubicic</a:t>
            </a:r>
            <a:r>
              <a:rPr lang="en-US" sz="2000" dirty="0" smtClean="0"/>
              <a:t> BNL/STAR</a:t>
            </a:r>
          </a:p>
          <a:p>
            <a:endParaRPr lang="en-US" sz="2000" dirty="0"/>
          </a:p>
        </p:txBody>
      </p:sp>
      <p:sp>
        <p:nvSpPr>
          <p:cNvPr id="4" name="Date Placeholder 3"/>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Tree>
    <p:extLst>
      <p:ext uri="{BB962C8B-B14F-4D97-AF65-F5344CB8AC3E}">
        <p14:creationId xmlns:p14="http://schemas.microsoft.com/office/powerpoint/2010/main" val="122905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8229600" cy="546497"/>
          </a:xfrm>
        </p:spPr>
        <p:txBody>
          <a:bodyPr/>
          <a:lstStyle/>
          <a:p>
            <a:r>
              <a:rPr lang="en-US" dirty="0" smtClean="0"/>
              <a:t>Preparation for the MVT Review</a:t>
            </a:r>
            <a:endParaRPr lang="en-US" dirty="0"/>
          </a:p>
        </p:txBody>
      </p:sp>
      <p:sp>
        <p:nvSpPr>
          <p:cNvPr id="3" name="Content Placeholder 2"/>
          <p:cNvSpPr>
            <a:spLocks noGrp="1"/>
          </p:cNvSpPr>
          <p:nvPr>
            <p:ph idx="1"/>
          </p:nvPr>
        </p:nvSpPr>
        <p:spPr>
          <a:xfrm>
            <a:off x="304800" y="742950"/>
            <a:ext cx="8382000" cy="3851676"/>
          </a:xfrm>
        </p:spPr>
        <p:txBody>
          <a:bodyPr/>
          <a:lstStyle/>
          <a:p>
            <a:r>
              <a:rPr lang="en-US" sz="2000" dirty="0" smtClean="0"/>
              <a:t>The MVTX Review is July 29-30 at BNL</a:t>
            </a:r>
          </a:p>
          <a:p>
            <a:pPr lvl="1"/>
            <a:r>
              <a:rPr lang="en-US" sz="1600" dirty="0" smtClean="0"/>
              <a:t>1</a:t>
            </a:r>
            <a:r>
              <a:rPr lang="en-US" sz="1600" baseline="30000" dirty="0" smtClean="0"/>
              <a:t>st</a:t>
            </a:r>
            <a:r>
              <a:rPr lang="en-US" sz="1600" dirty="0" smtClean="0"/>
              <a:t> day is plenary talks</a:t>
            </a:r>
          </a:p>
          <a:p>
            <a:pPr lvl="1"/>
            <a:r>
              <a:rPr lang="en-US" sz="1600" dirty="0" smtClean="0"/>
              <a:t>2</a:t>
            </a:r>
            <a:r>
              <a:rPr lang="en-US" sz="1600" baseline="30000" dirty="0" smtClean="0"/>
              <a:t>nd</a:t>
            </a:r>
            <a:r>
              <a:rPr lang="en-US" sz="1600" dirty="0" smtClean="0"/>
              <a:t> day is homework answers, report writing, closeout</a:t>
            </a:r>
          </a:p>
          <a:p>
            <a:r>
              <a:rPr lang="en-US" sz="2000" dirty="0" smtClean="0"/>
              <a:t>Proposed Agenda will be available by Monday July 15</a:t>
            </a:r>
          </a:p>
          <a:p>
            <a:r>
              <a:rPr lang="en-US" sz="2000" dirty="0" smtClean="0"/>
              <a:t>Documents posted by July 22 (PMP, CDR, Risk Registry)</a:t>
            </a:r>
          </a:p>
          <a:p>
            <a:r>
              <a:rPr lang="en-US" sz="2000" dirty="0" smtClean="0"/>
              <a:t>Talks posted by July 25</a:t>
            </a:r>
            <a:endParaRPr lang="en-US" sz="2000" dirty="0"/>
          </a:p>
        </p:txBody>
      </p:sp>
      <p:sp>
        <p:nvSpPr>
          <p:cNvPr id="4" name="Date Placeholder 3"/>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Tree>
    <p:extLst>
      <p:ext uri="{BB962C8B-B14F-4D97-AF65-F5344CB8AC3E}">
        <p14:creationId xmlns:p14="http://schemas.microsoft.com/office/powerpoint/2010/main" val="383862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Committee</a:t>
            </a:r>
            <a:endParaRPr lang="en-US" dirty="0"/>
          </a:p>
        </p:txBody>
      </p:sp>
      <p:sp>
        <p:nvSpPr>
          <p:cNvPr id="5" name="Content Placeholder 4"/>
          <p:cNvSpPr>
            <a:spLocks noGrp="1"/>
          </p:cNvSpPr>
          <p:nvPr>
            <p:ph idx="1"/>
          </p:nvPr>
        </p:nvSpPr>
        <p:spPr>
          <a:xfrm>
            <a:off x="152400" y="895350"/>
            <a:ext cx="8839200" cy="3394472"/>
          </a:xfrm>
        </p:spPr>
        <p:txBody>
          <a:bodyPr>
            <a:normAutofit/>
          </a:bodyPr>
          <a:lstStyle/>
          <a:p>
            <a:r>
              <a:rPr lang="en-GB" sz="2000" b="1" dirty="0"/>
              <a:t>Electronics, Integration, </a:t>
            </a:r>
            <a:r>
              <a:rPr lang="en-GB" sz="2000" b="1" dirty="0" smtClean="0"/>
              <a:t>Si </a:t>
            </a:r>
            <a:r>
              <a:rPr lang="en-GB" sz="2000" b="1" dirty="0" smtClean="0"/>
              <a:t>Performance</a:t>
            </a:r>
            <a:endParaRPr lang="en-US" sz="2000" dirty="0"/>
          </a:p>
          <a:p>
            <a:r>
              <a:rPr lang="en-GB" sz="2000" dirty="0"/>
              <a:t>Dave Lynn  -  </a:t>
            </a:r>
            <a:r>
              <a:rPr lang="en-GB" sz="2000" u="sng" dirty="0">
                <a:hlinkClick r:id="rId2"/>
              </a:rPr>
              <a:t>dlynn@bnl.gov</a:t>
            </a:r>
            <a:r>
              <a:rPr lang="en-GB" sz="2000" dirty="0"/>
              <a:t> </a:t>
            </a:r>
            <a:r>
              <a:rPr lang="en-GB" sz="2000" dirty="0" smtClean="0"/>
              <a:t> Si Performance</a:t>
            </a:r>
            <a:endParaRPr lang="en-US" sz="2000" dirty="0"/>
          </a:p>
          <a:p>
            <a:r>
              <a:rPr lang="en-GB" sz="2000" dirty="0"/>
              <a:t>Andrei </a:t>
            </a:r>
            <a:r>
              <a:rPr lang="en-GB" sz="2000" dirty="0" err="1"/>
              <a:t>Nomerotski</a:t>
            </a:r>
            <a:r>
              <a:rPr lang="en-GB" sz="2000" dirty="0"/>
              <a:t> (BNL) – </a:t>
            </a:r>
            <a:r>
              <a:rPr lang="en-GB" sz="2000" u="sng" dirty="0">
                <a:hlinkClick r:id="rId3"/>
              </a:rPr>
              <a:t>anomerotski@bnl.gov</a:t>
            </a:r>
            <a:r>
              <a:rPr lang="en-GB" sz="2000" dirty="0"/>
              <a:t>  - </a:t>
            </a:r>
            <a:r>
              <a:rPr lang="en-GB" sz="2000" dirty="0" smtClean="0"/>
              <a:t>Si Performance, Integration </a:t>
            </a:r>
            <a:endParaRPr lang="en-US" sz="2000" dirty="0"/>
          </a:p>
          <a:p>
            <a:r>
              <a:rPr lang="es-ES" sz="2000" dirty="0"/>
              <a:t>Sergio </a:t>
            </a:r>
            <a:r>
              <a:rPr lang="es-ES" sz="2000" dirty="0" err="1"/>
              <a:t>Rescia</a:t>
            </a:r>
            <a:r>
              <a:rPr lang="es-ES" sz="2000" dirty="0"/>
              <a:t>  - </a:t>
            </a:r>
            <a:r>
              <a:rPr lang="es-ES" sz="2000" u="sng" dirty="0">
                <a:hlinkClick r:id="rId4"/>
              </a:rPr>
              <a:t>rescia@bnl.gov</a:t>
            </a:r>
            <a:r>
              <a:rPr lang="es-ES" sz="2000" dirty="0"/>
              <a:t>  </a:t>
            </a:r>
            <a:r>
              <a:rPr lang="es-ES" sz="2000" dirty="0" err="1" smtClean="0"/>
              <a:t>Electronics</a:t>
            </a:r>
            <a:r>
              <a:rPr lang="es-ES" sz="2000" dirty="0" smtClean="0"/>
              <a:t>, </a:t>
            </a:r>
            <a:r>
              <a:rPr lang="es-ES" sz="2000" dirty="0" err="1" smtClean="0"/>
              <a:t>I</a:t>
            </a:r>
            <a:r>
              <a:rPr lang="es-ES" sz="2000" dirty="0" err="1" smtClean="0"/>
              <a:t>ntegration</a:t>
            </a:r>
            <a:r>
              <a:rPr lang="es-ES" sz="2000" dirty="0" smtClean="0"/>
              <a:t> </a:t>
            </a:r>
            <a:endParaRPr lang="en-US" sz="2000" dirty="0"/>
          </a:p>
          <a:p>
            <a:r>
              <a:rPr lang="es-ES" sz="2000" dirty="0"/>
              <a:t> </a:t>
            </a:r>
            <a:endParaRPr lang="en-US" sz="2000" dirty="0"/>
          </a:p>
          <a:p>
            <a:r>
              <a:rPr lang="en-GB" sz="2000" b="1" dirty="0"/>
              <a:t>Mechanics, Management, Cost &amp; </a:t>
            </a:r>
            <a:r>
              <a:rPr lang="en-GB" sz="2000" b="1" dirty="0" smtClean="0"/>
              <a:t>Schedule, Risks </a:t>
            </a:r>
            <a:endParaRPr lang="en-US" sz="2000" dirty="0"/>
          </a:p>
          <a:p>
            <a:r>
              <a:rPr lang="en-GB" sz="2000" dirty="0"/>
              <a:t>Bill Wahl (BNL)  - </a:t>
            </a:r>
            <a:r>
              <a:rPr lang="en-GB" sz="2000" u="sng" dirty="0">
                <a:hlinkClick r:id="rId5"/>
              </a:rPr>
              <a:t>bwahl@bnl.gov</a:t>
            </a:r>
            <a:r>
              <a:rPr lang="en-GB" sz="2000" dirty="0"/>
              <a:t> </a:t>
            </a:r>
            <a:r>
              <a:rPr lang="en-GB" sz="2000" dirty="0" smtClean="0"/>
              <a:t>Mechanical, Cost </a:t>
            </a:r>
            <a:r>
              <a:rPr lang="en-GB" sz="2000" dirty="0"/>
              <a:t>&amp; </a:t>
            </a:r>
            <a:r>
              <a:rPr lang="en-GB" sz="2000" dirty="0" smtClean="0"/>
              <a:t>Schedule, Risks</a:t>
            </a:r>
            <a:endParaRPr lang="en-US" sz="2000" dirty="0"/>
          </a:p>
          <a:p>
            <a:r>
              <a:rPr lang="en-GB" sz="2000" dirty="0" err="1"/>
              <a:t>Flemming</a:t>
            </a:r>
            <a:r>
              <a:rPr lang="en-GB" sz="2000" dirty="0"/>
              <a:t> </a:t>
            </a:r>
            <a:r>
              <a:rPr lang="en-GB" sz="2000" dirty="0" err="1" smtClean="0"/>
              <a:t>Videbaek</a:t>
            </a:r>
            <a:r>
              <a:rPr lang="en-GB" sz="2000" dirty="0" smtClean="0"/>
              <a:t> </a:t>
            </a:r>
            <a:r>
              <a:rPr lang="en-GB" sz="2000" dirty="0"/>
              <a:t>-  </a:t>
            </a:r>
            <a:r>
              <a:rPr lang="en-GB" sz="2000" u="sng" dirty="0">
                <a:hlinkClick r:id="rId6"/>
              </a:rPr>
              <a:t>videbaek@bnl.gov</a:t>
            </a:r>
            <a:r>
              <a:rPr lang="en-GB" sz="2000" dirty="0"/>
              <a:t> </a:t>
            </a:r>
            <a:r>
              <a:rPr lang="en-GB" sz="2000" dirty="0"/>
              <a:t>Management, Cost &amp; Schedule, Risks</a:t>
            </a:r>
            <a:endParaRPr lang="en-US" sz="2000" dirty="0"/>
          </a:p>
          <a:p>
            <a:pPr marL="0" indent="0">
              <a:buNone/>
            </a:pPr>
            <a:r>
              <a:rPr lang="en-GB" sz="2000" dirty="0" smtClean="0"/>
              <a:t> </a:t>
            </a:r>
            <a:endParaRPr lang="en-US" sz="2000" dirty="0"/>
          </a:p>
          <a:p>
            <a:pPr marL="0" indent="0">
              <a:buNone/>
            </a:pPr>
            <a:endParaRPr lang="en-US" sz="2000" dirty="0"/>
          </a:p>
        </p:txBody>
      </p:sp>
      <p:sp>
        <p:nvSpPr>
          <p:cNvPr id="2" name="Date Placeholder 1"/>
          <p:cNvSpPr>
            <a:spLocks noGrp="1"/>
          </p:cNvSpPr>
          <p:nvPr>
            <p:ph type="dt" sz="half" idx="10"/>
          </p:nvPr>
        </p:nvSpPr>
        <p:spPr/>
        <p:txBody>
          <a:bodyPr/>
          <a:lstStyle/>
          <a:p>
            <a:pPr>
              <a:defRPr/>
            </a:pPr>
            <a:r>
              <a:rPr lang="en-US" altLang="en-US" smtClean="0"/>
              <a:t>7/11/2019</a:t>
            </a:r>
            <a:endParaRPr lang="en-US" altLang="en-US" dirty="0"/>
          </a:p>
        </p:txBody>
      </p:sp>
      <p:sp>
        <p:nvSpPr>
          <p:cNvPr id="3" name="Footer Placeholder 2"/>
          <p:cNvSpPr>
            <a:spLocks noGrp="1"/>
          </p:cNvSpPr>
          <p:nvPr>
            <p:ph type="ftr" sz="quarter" idx="11"/>
          </p:nvPr>
        </p:nvSpPr>
        <p:spPr/>
        <p:txBody>
          <a:bodyPr/>
          <a:lstStyle/>
          <a:p>
            <a:pPr>
              <a:defRPr/>
            </a:pPr>
            <a:r>
              <a:rPr lang="en-US" smtClean="0"/>
              <a:t>sPHENIX  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Tree>
    <p:extLst>
      <p:ext uri="{BB962C8B-B14F-4D97-AF65-F5344CB8AC3E}">
        <p14:creationId xmlns:p14="http://schemas.microsoft.com/office/powerpoint/2010/main" val="108183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pic>
        <p:nvPicPr>
          <p:cNvPr id="4" name="Picture 3" descr="Screen Shot 2019-07-11 at 12.19.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742950"/>
            <a:ext cx="6248400" cy="4284176"/>
          </a:xfrm>
          <a:prstGeom prst="rect">
            <a:avLst/>
          </a:prstGeom>
        </p:spPr>
      </p:pic>
      <p:sp>
        <p:nvSpPr>
          <p:cNvPr id="3" name="Date Placeholder 2"/>
          <p:cNvSpPr>
            <a:spLocks noGrp="1"/>
          </p:cNvSpPr>
          <p:nvPr>
            <p:ph type="dt" sz="half" idx="10"/>
          </p:nvPr>
        </p:nvSpPr>
        <p:spPr/>
        <p:txBody>
          <a:bodyPr/>
          <a:lstStyle/>
          <a:p>
            <a:pPr>
              <a:defRPr/>
            </a:pPr>
            <a:r>
              <a:rPr lang="en-US" altLang="en-US" smtClean="0"/>
              <a:t>7/11/2019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PMG</a:t>
            </a:r>
            <a:endParaRPr lang="en-US" dirty="0"/>
          </a:p>
        </p:txBody>
      </p:sp>
      <p:sp>
        <p:nvSpPr>
          <p:cNvPr id="6" name="Slide Number Placeholder 5"/>
          <p:cNvSpPr>
            <a:spLocks noGrp="1"/>
          </p:cNvSpPr>
          <p:nvPr>
            <p:ph type="sldNum" sz="quarter" idx="12"/>
          </p:nvPr>
        </p:nvSpPr>
        <p:spPr/>
        <p:txBody>
          <a:bodyPr/>
          <a:lstStyle/>
          <a:p>
            <a:fld id="{0AE0C637-5835-444B-B8C0-92C25AFA2084}" type="slidenum">
              <a:rPr lang="en-US" altLang="en-US" smtClean="0"/>
              <a:pPr/>
              <a:t>9</a:t>
            </a:fld>
            <a:endParaRPr lang="en-US" altLang="en-US" dirty="0"/>
          </a:p>
        </p:txBody>
      </p:sp>
    </p:spTree>
    <p:extLst>
      <p:ext uri="{BB962C8B-B14F-4D97-AF65-F5344CB8AC3E}">
        <p14:creationId xmlns:p14="http://schemas.microsoft.com/office/powerpoint/2010/main" val="282755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43658</TotalTime>
  <Words>1066</Words>
  <Application>Microsoft Macintosh PowerPoint</Application>
  <PresentationFormat>On-screen Show (16:9)</PresentationFormat>
  <Paragraphs>99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PMG Topics</vt:lpstr>
      <vt:lpstr>Recommendations from the PD-2/3 Review</vt:lpstr>
      <vt:lpstr>Recommendation from the PD-2/3 Review</vt:lpstr>
      <vt:lpstr>Recommendations of the PD-2/3  Review</vt:lpstr>
      <vt:lpstr>Recommendations of the PD-2/3 Review</vt:lpstr>
      <vt:lpstr>Make-up of the TPC Advisory Team</vt:lpstr>
      <vt:lpstr>Preparation for the MVT Review</vt:lpstr>
      <vt:lpstr>Review Committee</vt:lpstr>
      <vt:lpstr>Charge</vt:lpstr>
      <vt:lpstr>Review Dates for Infrastructure and Facility Upgrade</vt:lpstr>
      <vt:lpstr>31/32 Barrel Magnet Steel Sectors at BNL</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697</cp:revision>
  <cp:lastPrinted>2017-10-23T16:33:50Z</cp:lastPrinted>
  <dcterms:created xsi:type="dcterms:W3CDTF">2015-10-24T00:32:43Z</dcterms:created>
  <dcterms:modified xsi:type="dcterms:W3CDTF">2019-07-11T05:04:08Z</dcterms:modified>
</cp:coreProperties>
</file>