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6" r:id="rId2"/>
    <p:sldId id="264" r:id="rId3"/>
    <p:sldId id="263" r:id="rId4"/>
    <p:sldId id="265" r:id="rId5"/>
    <p:sldId id="266" r:id="rId6"/>
    <p:sldId id="267" r:id="rId7"/>
    <p:sldId id="269" r:id="rId8"/>
    <p:sldId id="268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95" autoAdjust="0"/>
    <p:restoredTop sz="94660"/>
  </p:normalViewPr>
  <p:slideViewPr>
    <p:cSldViewPr>
      <p:cViewPr varScale="1">
        <p:scale>
          <a:sx n="72" d="100"/>
          <a:sy n="72" d="100"/>
        </p:scale>
        <p:origin x="-3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84FB86-D7B3-42D7-BA43-98689E122C25}" type="datetimeFigureOut">
              <a:rPr lang="en-US" smtClean="0"/>
              <a:t>7/25/2013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3B6AE-2C70-4646-9217-E53A68910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12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28675" name="Arc 3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6" name="Arc 4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7" name="Arc 5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8" name="AutoShape 6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7/26/2013</a:t>
            </a:r>
            <a:endParaRPr lang="en-US"/>
          </a:p>
        </p:txBody>
      </p:sp>
      <p:sp>
        <p:nvSpPr>
          <p:cNvPr id="2868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RHIC Retreat 2013</a:t>
            </a:r>
            <a:endParaRPr lang="en-US"/>
          </a:p>
        </p:txBody>
      </p:sp>
      <p:sp>
        <p:nvSpPr>
          <p:cNvPr id="2868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EE560FE-156D-4624-B21C-C7E010212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7/26/2013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RHIC Retreat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E560FE-156D-4624-B21C-C7E010212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7/26/2013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RHIC Retreat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E560FE-156D-4624-B21C-C7E010212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381000"/>
            <a:ext cx="7772400" cy="57912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7/26/2013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RHIC Retreat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EE560FE-156D-4624-B21C-C7E010212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7/26/2013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RHIC Retreat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E560FE-156D-4624-B21C-C7E010212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7/26/2013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RHIC Retreat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E560FE-156D-4624-B21C-C7E010212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7/26/2013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RHIC Retreat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E560FE-156D-4624-B21C-C7E010212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7/26/2013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RHIC Retreat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E560FE-156D-4624-B21C-C7E010212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7/26/2013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RHIC Retreat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E560FE-156D-4624-B21C-C7E010212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7/26/2013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RHIC Retreat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E560FE-156D-4624-B21C-C7E010212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7/26/2013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RHIC Retreat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E560FE-156D-4624-B21C-C7E010212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7/26/2013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RHIC Retreat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E560FE-156D-4624-B21C-C7E010212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7200" y="992188"/>
            <a:ext cx="8153400" cy="1600200"/>
            <a:chOff x="288" y="625"/>
            <a:chExt cx="5136" cy="1008"/>
          </a:xfrm>
        </p:grpSpPr>
        <p:sp>
          <p:nvSpPr>
            <p:cNvPr id="27651" name="Arc 3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2" name="Arc 4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3" name="Arc 5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4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/>
              <a:t>7/26/2013</a:t>
            </a:r>
            <a:endParaRPr lang="en-US"/>
          </a:p>
        </p:txBody>
      </p:sp>
      <p:sp>
        <p:nvSpPr>
          <p:cNvPr id="276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RHIC Retreat 2013</a:t>
            </a:r>
            <a:endParaRPr lang="en-US"/>
          </a:p>
        </p:txBody>
      </p:sp>
      <p:sp>
        <p:nvSpPr>
          <p:cNvPr id="276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EE560FE-156D-4624-B21C-C7E0102120C6}" type="slidenum">
              <a:rPr lang="en-US" smtClean="0"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1143000"/>
            <a:ext cx="7772400" cy="1447800"/>
          </a:xfrm>
        </p:spPr>
        <p:txBody>
          <a:bodyPr/>
          <a:lstStyle/>
          <a:p>
            <a:pPr algn="ctr"/>
            <a:r>
              <a:rPr lang="en-US" i="0" dirty="0"/>
              <a:t>Startup Run Coordination: </a:t>
            </a:r>
            <a:r>
              <a:rPr lang="en-US" sz="3600" dirty="0"/>
              <a:t>Summary &amp; Improvement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Gregory Marr</a:t>
            </a:r>
          </a:p>
          <a:p>
            <a:r>
              <a:rPr lang="en-US" dirty="0" smtClean="0"/>
              <a:t>RHIC Operations Specialist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1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 run, Operations took the lead role during the Start-up period, and was responsible for providing a machine with sufficient colliding beam at store to begin the physics program.</a:t>
            </a:r>
          </a:p>
          <a:p>
            <a:r>
              <a:rPr lang="en-US" dirty="0" smtClean="0"/>
              <a:t>Despite delays, we provided Physics on schedule.</a:t>
            </a:r>
          </a:p>
          <a:p>
            <a:r>
              <a:rPr lang="en-US" dirty="0" smtClean="0"/>
              <a:t>As reviewed in previous meeting, the results were generally well received, with a few minor notes for improvement.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7/26/2013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RHIC Retreat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60FE-156D-4624-B21C-C7E0102120C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55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“Wet Run”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Due to delays making phase shifter supplies operational, we began beam operations with configuration from last run.</a:t>
            </a:r>
          </a:p>
          <a:p>
            <a:r>
              <a:rPr lang="en-US" dirty="0" smtClean="0"/>
              <a:t>From Blue cold on 2/14, used 2/15 until 2/24 amid PS checkout work with copies of last run’s ramps.</a:t>
            </a:r>
          </a:p>
          <a:p>
            <a:pPr lvl="1"/>
            <a:r>
              <a:rPr lang="en-US" dirty="0" smtClean="0"/>
              <a:t>2 ramps to 100 </a:t>
            </a:r>
            <a:r>
              <a:rPr lang="en-US" dirty="0" err="1" smtClean="0"/>
              <a:t>GeV</a:t>
            </a:r>
            <a:endParaRPr lang="en-US" dirty="0" smtClean="0"/>
          </a:p>
          <a:p>
            <a:pPr lvl="1"/>
            <a:r>
              <a:rPr lang="en-US" dirty="0" smtClean="0"/>
              <a:t>6 ramps to 255 </a:t>
            </a:r>
            <a:r>
              <a:rPr lang="en-US" dirty="0" err="1" smtClean="0"/>
              <a:t>GeV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RHIC Retreat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60FE-156D-4624-B21C-C7E0102120C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139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“Wet Run”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Allowed setup of systems using configurations already known to be good.</a:t>
            </a:r>
          </a:p>
          <a:p>
            <a:pPr lvl="1"/>
            <a:r>
              <a:rPr lang="en-US" dirty="0" smtClean="0"/>
              <a:t>Helps separate common problems from new lattice issues.</a:t>
            </a:r>
          </a:p>
          <a:p>
            <a:pPr lvl="1"/>
            <a:r>
              <a:rPr lang="en-US" dirty="0" smtClean="0"/>
              <a:t>Allowed beam ramps and store setup earlier.</a:t>
            </a:r>
          </a:p>
          <a:p>
            <a:pPr lvl="1"/>
            <a:r>
              <a:rPr lang="en-US" dirty="0" smtClean="0"/>
              <a:t>Beam development was able to advance beyond injection energy even though PS work was not complete.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RHIC Retreat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60FE-156D-4624-B21C-C7E0102120C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611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“Wet Run”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Still requires PS checkout, high and low current, shutoff tests, captured key tests, etc. as prerequisite.</a:t>
            </a:r>
          </a:p>
          <a:p>
            <a:pPr lvl="1"/>
            <a:r>
              <a:rPr lang="en-US" dirty="0" smtClean="0"/>
              <a:t>In the long run, only useful if it does not extend the amount of PS group effort &amp; time required.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RHIC Retreat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60FE-156D-4624-B21C-C7E0102120C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390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Support groups and operations need to relay information well during startup.</a:t>
            </a:r>
          </a:p>
          <a:p>
            <a:pPr lvl="1"/>
            <a:r>
              <a:rPr lang="en-US" dirty="0" smtClean="0"/>
              <a:t>It would be nice if everybody read each other’s </a:t>
            </a:r>
            <a:r>
              <a:rPr lang="en-US" dirty="0" err="1" smtClean="0"/>
              <a:t>elogs</a:t>
            </a:r>
            <a:r>
              <a:rPr lang="en-US" dirty="0" smtClean="0"/>
              <a:t>, but it’s not going to happen.</a:t>
            </a:r>
          </a:p>
          <a:p>
            <a:pPr lvl="1"/>
            <a:r>
              <a:rPr lang="en-US" dirty="0" smtClean="0"/>
              <a:t>Example: RMMPS voltage glitches.  Noted 2/18, discovered in beam operation 2/25.</a:t>
            </a:r>
          </a:p>
          <a:p>
            <a:r>
              <a:rPr lang="en-US" dirty="0" smtClean="0"/>
              <a:t>Make daily plan more rigid</a:t>
            </a:r>
          </a:p>
          <a:p>
            <a:pPr lvl="1"/>
            <a:r>
              <a:rPr lang="en-US" dirty="0" smtClean="0"/>
              <a:t>As noted in previous review, daily plan changed too frequently.  Keep daily plan static, and update adjustments to the shift plan as they arise.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RHIC Retreat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60FE-156D-4624-B21C-C7E0102120C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38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Injector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Effort continues to complete as many tasks as possible prior to RHIC being beam-ready.</a:t>
            </a:r>
          </a:p>
          <a:p>
            <a:pPr lvl="1"/>
            <a:r>
              <a:rPr lang="en-US" dirty="0" smtClean="0"/>
              <a:t>Next run, injection kicker timing setup can be checked with beam to W-dump and W-line BPM signal</a:t>
            </a:r>
          </a:p>
          <a:p>
            <a:r>
              <a:rPr lang="en-US" dirty="0" smtClean="0"/>
              <a:t>Start-up is the time to push the limits, e.g. intensity.</a:t>
            </a:r>
          </a:p>
          <a:p>
            <a:pPr lvl="1"/>
            <a:r>
              <a:rPr lang="en-US" dirty="0" smtClean="0"/>
              <a:t>Doesn’t mean that should be the starting point </a:t>
            </a:r>
            <a:r>
              <a:rPr lang="en-US" smtClean="0"/>
              <a:t>for Physics (RHIC parameters included).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RHIC Retreat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60FE-156D-4624-B21C-C7E0102120C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138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recurring 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AP shifts</a:t>
            </a:r>
          </a:p>
          <a:p>
            <a:pPr lvl="1"/>
            <a:r>
              <a:rPr lang="en-US" dirty="0" smtClean="0"/>
              <a:t>We did not require AP coverage (in the MCR) during startup.</a:t>
            </a:r>
          </a:p>
          <a:p>
            <a:r>
              <a:rPr lang="en-US" dirty="0" smtClean="0"/>
              <a:t>Run Coordinator, Scheduling Physicist role</a:t>
            </a:r>
          </a:p>
          <a:p>
            <a:pPr lvl="1"/>
            <a:r>
              <a:rPr lang="en-US" dirty="0" smtClean="0"/>
              <a:t>Was it better for the Coordinator that they were not dumped into the fray immediately?</a:t>
            </a:r>
          </a:p>
          <a:p>
            <a:r>
              <a:rPr lang="en-US" dirty="0" smtClean="0"/>
              <a:t>Ramp preparation</a:t>
            </a:r>
          </a:p>
          <a:p>
            <a:pPr lvl="1"/>
            <a:r>
              <a:rPr lang="en-US" dirty="0" smtClean="0"/>
              <a:t>Going from a lattice design to a usable ramp is still fraught with problems that are not sorted out before we start losing beam time.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RHIC Retreat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60FE-156D-4624-B21C-C7E0102120C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11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Allowing operations to coordinate RHIC startup was in general well-received.  With some minor improvements and continued attention to detail, we expect to be able to deliver similar or better performance in upcoming runs.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RHIC Retreat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60FE-156D-4624-B21C-C7E0102120C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15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ireball greg">
  <a:themeElements>
    <a:clrScheme name="Fireball design template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 desig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ireball design template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design template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design templat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23012</TotalTime>
  <Words>523</Words>
  <Application>Microsoft Office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Fireball greg</vt:lpstr>
      <vt:lpstr>Startup Run Coordination: Summary &amp; Improvement</vt:lpstr>
      <vt:lpstr>Overview</vt:lpstr>
      <vt:lpstr>The “Wet Run”</vt:lpstr>
      <vt:lpstr>The “Wet Run”</vt:lpstr>
      <vt:lpstr>The “Wet Run”</vt:lpstr>
      <vt:lpstr>Improving Communication</vt:lpstr>
      <vt:lpstr>Injector preparation</vt:lpstr>
      <vt:lpstr>Other recurring themes</vt:lpstr>
      <vt:lpstr>Summary</vt:lpstr>
    </vt:vector>
  </TitlesOfParts>
  <Company>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Model for Run Coordination</dc:title>
  <dc:creator>Gregory J. Marr</dc:creator>
  <cp:lastModifiedBy>Gregory J. Marr</cp:lastModifiedBy>
  <cp:revision>64</cp:revision>
  <dcterms:created xsi:type="dcterms:W3CDTF">2012-06-19T14:52:43Z</dcterms:created>
  <dcterms:modified xsi:type="dcterms:W3CDTF">2013-07-25T14:17:02Z</dcterms:modified>
</cp:coreProperties>
</file>