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Microsoft_Equation1.bin" ContentType="application/vnd.openxmlformats-officedocument.oleObject"/>
  <Override PartName="/ppt/embeddings/Microsoft_Equation2.bin" ContentType="application/vnd.openxmlformats-officedocument.oleObject"/>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handoutMasterIdLst>
    <p:handoutMasterId r:id="rId42"/>
  </p:handoutMasterIdLst>
  <p:sldIdLst>
    <p:sldId id="257" r:id="rId2"/>
    <p:sldId id="365" r:id="rId3"/>
    <p:sldId id="440" r:id="rId4"/>
    <p:sldId id="406" r:id="rId5"/>
    <p:sldId id="407" r:id="rId6"/>
    <p:sldId id="408" r:id="rId7"/>
    <p:sldId id="438" r:id="rId8"/>
    <p:sldId id="439" r:id="rId9"/>
    <p:sldId id="442" r:id="rId10"/>
    <p:sldId id="432" r:id="rId11"/>
    <p:sldId id="443" r:id="rId12"/>
    <p:sldId id="402" r:id="rId13"/>
    <p:sldId id="411" r:id="rId14"/>
    <p:sldId id="441" r:id="rId15"/>
    <p:sldId id="403" r:id="rId16"/>
    <p:sldId id="436" r:id="rId17"/>
    <p:sldId id="422" r:id="rId18"/>
    <p:sldId id="429" r:id="rId19"/>
    <p:sldId id="434" r:id="rId20"/>
    <p:sldId id="435" r:id="rId21"/>
    <p:sldId id="430" r:id="rId22"/>
    <p:sldId id="413" r:id="rId23"/>
    <p:sldId id="414" r:id="rId24"/>
    <p:sldId id="418" r:id="rId25"/>
    <p:sldId id="423" r:id="rId26"/>
    <p:sldId id="426" r:id="rId27"/>
    <p:sldId id="433" r:id="rId28"/>
    <p:sldId id="421" r:id="rId29"/>
    <p:sldId id="437" r:id="rId30"/>
    <p:sldId id="431" r:id="rId31"/>
    <p:sldId id="444" r:id="rId32"/>
    <p:sldId id="412" r:id="rId33"/>
    <p:sldId id="405" r:id="rId34"/>
    <p:sldId id="415" r:id="rId35"/>
    <p:sldId id="416" r:id="rId36"/>
    <p:sldId id="419" r:id="rId37"/>
    <p:sldId id="425" r:id="rId38"/>
    <p:sldId id="427" r:id="rId39"/>
    <p:sldId id="428" r:id="rId40"/>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A2A"/>
    <a:srgbClr val="042B7F"/>
    <a:srgbClr val="594E7F"/>
    <a:srgbClr val="D2C4F5"/>
    <a:srgbClr val="000000"/>
    <a:srgbClr val="ACAC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4" autoAdjust="0"/>
    <p:restoredTop sz="98367" autoAdjust="0"/>
  </p:normalViewPr>
  <p:slideViewPr>
    <p:cSldViewPr>
      <p:cViewPr varScale="1">
        <p:scale>
          <a:sx n="126" d="100"/>
          <a:sy n="126" d="100"/>
        </p:scale>
        <p:origin x="-1032" y="-11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 Id="rId2"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a:cs typeface="ＭＳ Ｐゴシック"/>
              </a:defRPr>
            </a:lvl1pPr>
          </a:lstStyle>
          <a:p>
            <a:pPr>
              <a:defRPr/>
            </a:pPr>
            <a:endParaRPr lang="en-US" dirty="0"/>
          </a:p>
        </p:txBody>
      </p:sp>
      <p:sp>
        <p:nvSpPr>
          <p:cNvPr id="163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a:cs typeface="ＭＳ Ｐゴシック"/>
              </a:defRPr>
            </a:lvl1pPr>
          </a:lstStyle>
          <a:p>
            <a:pPr>
              <a:defRPr/>
            </a:pPr>
            <a:endParaRPr lang="en-US" dirty="0"/>
          </a:p>
        </p:txBody>
      </p:sp>
      <p:sp>
        <p:nvSpPr>
          <p:cNvPr id="163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a:cs typeface="ＭＳ Ｐゴシック"/>
              </a:defRPr>
            </a:lvl1pPr>
          </a:lstStyle>
          <a:p>
            <a:pPr>
              <a:defRPr/>
            </a:pPr>
            <a:endParaRPr lang="en-US" dirty="0"/>
          </a:p>
        </p:txBody>
      </p:sp>
      <p:sp>
        <p:nvSpPr>
          <p:cNvPr id="163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D0BDC93-08D5-B04E-B1FB-FC527391D6EA}" type="slidenum">
              <a:rPr lang="en-US"/>
              <a:pPr/>
              <a:t>‹#›</a:t>
            </a:fld>
            <a:endParaRPr lang="en-US" dirty="0"/>
          </a:p>
        </p:txBody>
      </p:sp>
    </p:spTree>
    <p:extLst>
      <p:ext uri="{BB962C8B-B14F-4D97-AF65-F5344CB8AC3E}">
        <p14:creationId xmlns:p14="http://schemas.microsoft.com/office/powerpoint/2010/main" val="11676194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a:cs typeface="ＭＳ Ｐゴシック"/>
              </a:defRPr>
            </a:lvl1pPr>
          </a:lstStyle>
          <a:p>
            <a:pPr>
              <a:defRPr/>
            </a:pPr>
            <a:endParaRPr lang="en-US" dirty="0"/>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a:cs typeface="ＭＳ Ｐゴシック"/>
              </a:defRPr>
            </a:lvl1pPr>
          </a:lstStyle>
          <a:p>
            <a:pPr>
              <a:defRPr/>
            </a:pPr>
            <a:endParaRPr lang="en-US" dirty="0"/>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a:cs typeface="ＭＳ Ｐゴシック"/>
              </a:defRPr>
            </a:lvl1pPr>
          </a:lstStyle>
          <a:p>
            <a:pPr>
              <a:defRPr/>
            </a:pPr>
            <a:endParaRPr lang="en-US"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AEF58220-F648-0A4A-995D-5455D9480B21}" type="slidenum">
              <a:rPr lang="en-US"/>
              <a:pPr/>
              <a:t>‹#›</a:t>
            </a:fld>
            <a:endParaRPr lang="en-US" dirty="0"/>
          </a:p>
        </p:txBody>
      </p:sp>
    </p:spTree>
    <p:extLst>
      <p:ext uri="{BB962C8B-B14F-4D97-AF65-F5344CB8AC3E}">
        <p14:creationId xmlns:p14="http://schemas.microsoft.com/office/powerpoint/2010/main" val="370929099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fld id="{4221211D-9B12-3F4F-B1F0-9E0C6DCDC383}" type="slidenum">
              <a:rPr lang="en-US" sz="1200"/>
              <a:pPr/>
              <a:t>1</a:t>
            </a:fld>
            <a:endParaRPr lang="en-US" sz="120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extLst>
      <p:ext uri="{BB962C8B-B14F-4D97-AF65-F5344CB8AC3E}">
        <p14:creationId xmlns:p14="http://schemas.microsoft.com/office/powerpoint/2010/main" val="1550419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A4834EC1-1859-3B4B-8952-6F09FA9094E7}" type="slidenum">
              <a:rPr lang="en-US"/>
              <a:pPr/>
              <a:t>‹#›</a:t>
            </a:fld>
            <a:endParaRPr lang="en-US" dirty="0"/>
          </a:p>
        </p:txBody>
      </p:sp>
    </p:spTree>
    <p:extLst>
      <p:ext uri="{BB962C8B-B14F-4D97-AF65-F5344CB8AC3E}">
        <p14:creationId xmlns:p14="http://schemas.microsoft.com/office/powerpoint/2010/main" val="261572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27ED678B-CC06-DA4A-ADCC-372070E2EE6D}" type="slidenum">
              <a:rPr lang="en-US"/>
              <a:pPr/>
              <a:t>‹#›</a:t>
            </a:fld>
            <a:endParaRPr lang="en-US" dirty="0"/>
          </a:p>
        </p:txBody>
      </p:sp>
    </p:spTree>
    <p:extLst>
      <p:ext uri="{BB962C8B-B14F-4D97-AF65-F5344CB8AC3E}">
        <p14:creationId xmlns:p14="http://schemas.microsoft.com/office/powerpoint/2010/main" val="1448420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0906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828800"/>
            <a:ext cx="7620000" cy="38862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44012A82-AF99-1149-BB68-ED1D5646BF11}" type="slidenum">
              <a:rPr lang="en-US"/>
              <a:pPr/>
              <a:t>‹#›</a:t>
            </a:fld>
            <a:endParaRPr lang="en-US" dirty="0"/>
          </a:p>
        </p:txBody>
      </p:sp>
    </p:spTree>
    <p:extLst>
      <p:ext uri="{BB962C8B-B14F-4D97-AF65-F5344CB8AC3E}">
        <p14:creationId xmlns:p14="http://schemas.microsoft.com/office/powerpoint/2010/main" val="1805993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0906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728C77BF-32DE-6240-8D50-3C77A8809188}" type="slidenum">
              <a:rPr lang="en-US"/>
              <a:pPr/>
              <a:t>‹#›</a:t>
            </a:fld>
            <a:endParaRPr lang="en-US" dirty="0"/>
          </a:p>
        </p:txBody>
      </p:sp>
    </p:spTree>
    <p:extLst>
      <p:ext uri="{BB962C8B-B14F-4D97-AF65-F5344CB8AC3E}">
        <p14:creationId xmlns:p14="http://schemas.microsoft.com/office/powerpoint/2010/main" val="500096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6852845B-A5F6-3440-B749-65162F69B7B3}" type="slidenum">
              <a:rPr lang="en-US"/>
              <a:pPr/>
              <a:t>‹#›</a:t>
            </a:fld>
            <a:endParaRPr lang="en-US" dirty="0"/>
          </a:p>
        </p:txBody>
      </p:sp>
    </p:spTree>
    <p:extLst>
      <p:ext uri="{BB962C8B-B14F-4D97-AF65-F5344CB8AC3E}">
        <p14:creationId xmlns:p14="http://schemas.microsoft.com/office/powerpoint/2010/main" val="80670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9D032832-6F35-5543-AC0C-2124F8E62081}" type="slidenum">
              <a:rPr lang="en-US"/>
              <a:pPr/>
              <a:t>‹#›</a:t>
            </a:fld>
            <a:endParaRPr lang="en-US" dirty="0"/>
          </a:p>
        </p:txBody>
      </p:sp>
    </p:spTree>
    <p:extLst>
      <p:ext uri="{BB962C8B-B14F-4D97-AF65-F5344CB8AC3E}">
        <p14:creationId xmlns:p14="http://schemas.microsoft.com/office/powerpoint/2010/main" val="28894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A91D5F67-9B0D-AD49-A808-24C46E07DC39}" type="slidenum">
              <a:rPr lang="en-US"/>
              <a:pPr/>
              <a:t>‹#›</a:t>
            </a:fld>
            <a:endParaRPr lang="en-US" dirty="0"/>
          </a:p>
        </p:txBody>
      </p:sp>
    </p:spTree>
    <p:extLst>
      <p:ext uri="{BB962C8B-B14F-4D97-AF65-F5344CB8AC3E}">
        <p14:creationId xmlns:p14="http://schemas.microsoft.com/office/powerpoint/2010/main" val="4023348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F1416C37-3C78-C24C-ABC5-1199183B3E3C}" type="slidenum">
              <a:rPr lang="en-US"/>
              <a:pPr/>
              <a:t>‹#›</a:t>
            </a:fld>
            <a:endParaRPr lang="en-US" dirty="0"/>
          </a:p>
        </p:txBody>
      </p:sp>
    </p:spTree>
    <p:extLst>
      <p:ext uri="{BB962C8B-B14F-4D97-AF65-F5344CB8AC3E}">
        <p14:creationId xmlns:p14="http://schemas.microsoft.com/office/powerpoint/2010/main" val="46702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C332F882-C650-954F-B8B9-C631AB3B370F}" type="slidenum">
              <a:rPr lang="en-US"/>
              <a:pPr/>
              <a:t>‹#›</a:t>
            </a:fld>
            <a:endParaRPr lang="en-US" dirty="0"/>
          </a:p>
        </p:txBody>
      </p:sp>
    </p:spTree>
    <p:extLst>
      <p:ext uri="{BB962C8B-B14F-4D97-AF65-F5344CB8AC3E}">
        <p14:creationId xmlns:p14="http://schemas.microsoft.com/office/powerpoint/2010/main" val="177339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4" name="Rectangle 6"/>
          <p:cNvSpPr>
            <a:spLocks noGrp="1" noChangeArrowheads="1"/>
          </p:cNvSpPr>
          <p:nvPr>
            <p:ph type="sldNum" sz="quarter" idx="12"/>
          </p:nvPr>
        </p:nvSpPr>
        <p:spPr>
          <a:ln/>
        </p:spPr>
        <p:txBody>
          <a:bodyPr/>
          <a:lstStyle>
            <a:lvl1pPr>
              <a:defRPr/>
            </a:lvl1pPr>
          </a:lstStyle>
          <a:p>
            <a:fld id="{F346D39A-FD41-094A-984B-DF69A97B0AA2}" type="slidenum">
              <a:rPr lang="en-US"/>
              <a:pPr/>
              <a:t>‹#›</a:t>
            </a:fld>
            <a:endParaRPr lang="en-US" dirty="0"/>
          </a:p>
        </p:txBody>
      </p:sp>
    </p:spTree>
    <p:extLst>
      <p:ext uri="{BB962C8B-B14F-4D97-AF65-F5344CB8AC3E}">
        <p14:creationId xmlns:p14="http://schemas.microsoft.com/office/powerpoint/2010/main" val="1168495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0D756B7A-22A7-6141-8ABC-1425E9B710F2}" type="slidenum">
              <a:rPr lang="en-US"/>
              <a:pPr/>
              <a:t>‹#›</a:t>
            </a:fld>
            <a:endParaRPr lang="en-US" dirty="0"/>
          </a:p>
        </p:txBody>
      </p:sp>
    </p:spTree>
    <p:extLst>
      <p:ext uri="{BB962C8B-B14F-4D97-AF65-F5344CB8AC3E}">
        <p14:creationId xmlns:p14="http://schemas.microsoft.com/office/powerpoint/2010/main" val="304355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July 26, 2013</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Belomestnykh: 56 MHz SRF cavity</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B62814C3-067C-444C-8B9F-2669AE726E6A}" type="slidenum">
              <a:rPr lang="en-US"/>
              <a:pPr/>
              <a:t>‹#›</a:t>
            </a:fld>
            <a:endParaRPr lang="en-US" dirty="0"/>
          </a:p>
        </p:txBody>
      </p:sp>
    </p:spTree>
    <p:extLst>
      <p:ext uri="{BB962C8B-B14F-4D97-AF65-F5344CB8AC3E}">
        <p14:creationId xmlns:p14="http://schemas.microsoft.com/office/powerpoint/2010/main" val="9769352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8" descr="REVBG_Slide4_Blu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04800" y="6553200"/>
            <a:ext cx="16764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100">
                <a:solidFill>
                  <a:schemeClr val="tx1"/>
                </a:solidFill>
                <a:latin typeface="Arial" pitchFamily="34" charset="0"/>
                <a:ea typeface="ＭＳ Ｐゴシック"/>
                <a:cs typeface="ＭＳ Ｐゴシック"/>
              </a:defRPr>
            </a:lvl1pPr>
          </a:lstStyle>
          <a:p>
            <a:pPr>
              <a:defRPr/>
            </a:pPr>
            <a:r>
              <a:rPr lang="en-US" smtClean="0"/>
              <a:t>July 26, 2013</a:t>
            </a:r>
            <a:endParaRPr lang="en-US" dirty="0"/>
          </a:p>
        </p:txBody>
      </p:sp>
      <p:sp>
        <p:nvSpPr>
          <p:cNvPr id="1029" name="Rectangle 5"/>
          <p:cNvSpPr>
            <a:spLocks noGrp="1" noChangeArrowheads="1"/>
          </p:cNvSpPr>
          <p:nvPr>
            <p:ph type="ftr" sz="quarter" idx="3"/>
          </p:nvPr>
        </p:nvSpPr>
        <p:spPr bwMode="auto">
          <a:xfrm>
            <a:off x="2667000" y="6553200"/>
            <a:ext cx="4114800" cy="3063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100">
                <a:latin typeface="Arial" pitchFamily="34" charset="0"/>
                <a:ea typeface="ＭＳ Ｐゴシック"/>
                <a:cs typeface="ＭＳ Ｐゴシック"/>
              </a:defRPr>
            </a:lvl1pPr>
          </a:lstStyle>
          <a:p>
            <a:pPr>
              <a:defRPr/>
            </a:pPr>
            <a:r>
              <a:rPr lang="en-US" smtClean="0"/>
              <a:t>S. Belomestnykh: 56 MHz SRF cavity</a:t>
            </a:r>
            <a:endParaRPr lang="en-US" dirty="0"/>
          </a:p>
        </p:txBody>
      </p:sp>
      <p:sp>
        <p:nvSpPr>
          <p:cNvPr id="1030" name="Rectangle 6"/>
          <p:cNvSpPr>
            <a:spLocks noGrp="1" noChangeArrowheads="1"/>
          </p:cNvSpPr>
          <p:nvPr>
            <p:ph type="sldNum" sz="quarter" idx="4"/>
          </p:nvPr>
        </p:nvSpPr>
        <p:spPr bwMode="auto">
          <a:xfrm>
            <a:off x="8534400" y="6553200"/>
            <a:ext cx="533400" cy="3063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100">
                <a:solidFill>
                  <a:srgbClr val="042B7F"/>
                </a:solidFill>
              </a:defRPr>
            </a:lvl1pPr>
          </a:lstStyle>
          <a:p>
            <a:fld id="{F0782988-A542-1645-B44D-CB55487B93EC}" type="slidenum">
              <a:rPr lang="en-US" smtClean="0"/>
              <a:pPr/>
              <a:t>‹#›</a:t>
            </a:fld>
            <a:endParaRPr lang="en-US" dirty="0"/>
          </a:p>
        </p:txBody>
      </p:sp>
      <p:sp>
        <p:nvSpPr>
          <p:cNvPr id="3079"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15" r:id="rId1"/>
    <p:sldLayoutId id="2147483714" r:id="rId2"/>
    <p:sldLayoutId id="2147483713" r:id="rId3"/>
    <p:sldLayoutId id="2147483712" r:id="rId4"/>
    <p:sldLayoutId id="2147483711" r:id="rId5"/>
    <p:sldLayoutId id="2147483710" r:id="rId6"/>
    <p:sldLayoutId id="2147483709" r:id="rId7"/>
    <p:sldLayoutId id="2147483708" r:id="rId8"/>
    <p:sldLayoutId id="2147483707" r:id="rId9"/>
    <p:sldLayoutId id="2147483706" r:id="rId10"/>
    <p:sldLayoutId id="2147483705" r:id="rId11"/>
    <p:sldLayoutId id="2147483704" r:id="rId12"/>
    <p:sldLayoutId id="2147483703" r:id="rId13"/>
  </p:sldLayoutIdLst>
  <p:hf hdr="0"/>
  <p:txStyles>
    <p:titleStyle>
      <a:lvl1pPr algn="l" rtl="0" eaLnBrk="0" fontAlgn="base" hangingPunct="0">
        <a:lnSpc>
          <a:spcPct val="80000"/>
        </a:lnSpc>
        <a:spcBef>
          <a:spcPct val="0"/>
        </a:spcBef>
        <a:spcAft>
          <a:spcPct val="0"/>
        </a:spcAft>
        <a:defRPr sz="3600" b="1">
          <a:solidFill>
            <a:srgbClr val="042B7F"/>
          </a:solidFill>
          <a:latin typeface="+mj-lt"/>
          <a:ea typeface="+mj-ea"/>
          <a:cs typeface="+mj-cs"/>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51.emf"/><Relationship Id="rId5" Type="http://schemas.openxmlformats.org/officeDocument/2006/relationships/oleObject" Target="../embeddings/Microsoft_Equation2.bin"/><Relationship Id="rId6" Type="http://schemas.openxmlformats.org/officeDocument/2006/relationships/image" Target="../media/image52.emf"/><Relationship Id="rId7" Type="http://schemas.openxmlformats.org/officeDocument/2006/relationships/image" Target="../media/image53.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G"/><Relationship Id="rId5" Type="http://schemas.openxmlformats.org/officeDocument/2006/relationships/image" Target="../media/image20.jpe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52400" y="381000"/>
            <a:ext cx="8839200" cy="990600"/>
          </a:xfrm>
        </p:spPr>
        <p:txBody>
          <a:bodyPr/>
          <a:lstStyle/>
          <a:p>
            <a:pPr algn="ctr" eaLnBrk="1" hangingPunct="1">
              <a:lnSpc>
                <a:spcPct val="100000"/>
              </a:lnSpc>
            </a:pPr>
            <a:r>
              <a:rPr lang="en-US" sz="4000" dirty="0" smtClean="0">
                <a:latin typeface="Arial" charset="0"/>
                <a:ea typeface="ＭＳ Ｐゴシック" charset="0"/>
                <a:cs typeface="ＭＳ Ｐゴシック" charset="0"/>
              </a:rPr>
              <a:t>56 MHz SRF cavity</a:t>
            </a:r>
            <a:endParaRPr lang="en-US" sz="3200" b="0" i="1" dirty="0">
              <a:latin typeface="Arial" charset="0"/>
              <a:ea typeface="ＭＳ Ｐゴシック" charset="0"/>
              <a:cs typeface="ＭＳ Ｐゴシック" charset="0"/>
            </a:endParaRPr>
          </a:p>
        </p:txBody>
      </p:sp>
      <p:sp>
        <p:nvSpPr>
          <p:cNvPr id="5123" name="Rectangle 3"/>
          <p:cNvSpPr>
            <a:spLocks noGrp="1" noChangeArrowheads="1"/>
          </p:cNvSpPr>
          <p:nvPr>
            <p:ph type="subTitle" idx="1"/>
          </p:nvPr>
        </p:nvSpPr>
        <p:spPr>
          <a:xfrm>
            <a:off x="2971800" y="2438400"/>
            <a:ext cx="5867400" cy="990600"/>
          </a:xfrm>
        </p:spPr>
        <p:txBody>
          <a:bodyPr/>
          <a:lstStyle/>
          <a:p>
            <a:pPr eaLnBrk="1" hangingPunct="1">
              <a:buFont typeface="Wingdings" charset="0"/>
              <a:buNone/>
            </a:pPr>
            <a:r>
              <a:rPr lang="en-US" dirty="0" smtClean="0">
                <a:latin typeface="Arial" charset="0"/>
                <a:ea typeface="ＭＳ Ｐゴシック" charset="0"/>
                <a:cs typeface="ＭＳ Ｐゴシック" charset="0"/>
              </a:rPr>
              <a:t>Sergey Belomestnykh</a:t>
            </a:r>
            <a:endParaRPr lang="en-US" dirty="0">
              <a:latin typeface="Arial" charset="0"/>
              <a:ea typeface="ＭＳ Ｐゴシック" charset="0"/>
              <a:cs typeface="ＭＳ Ｐゴシック" charset="0"/>
            </a:endParaRPr>
          </a:p>
          <a:p>
            <a:pPr eaLnBrk="1" hangingPunct="1">
              <a:buFont typeface="Wingdings" charset="0"/>
              <a:buNone/>
            </a:pPr>
            <a:r>
              <a:rPr lang="en-US" dirty="0" smtClean="0">
                <a:latin typeface="Arial" charset="0"/>
                <a:ea typeface="ＭＳ Ｐゴシック" charset="0"/>
                <a:cs typeface="ＭＳ Ｐゴシック" charset="0"/>
              </a:rPr>
              <a:t>Collider-Accelerator Department, BNL</a:t>
            </a:r>
            <a:endParaRPr lang="en-US" dirty="0">
              <a:latin typeface="Arial" charset="0"/>
              <a:ea typeface="ＭＳ Ｐゴシック" charset="0"/>
              <a:cs typeface="ＭＳ Ｐゴシック" charset="0"/>
            </a:endParaRPr>
          </a:p>
          <a:p>
            <a:pPr eaLnBrk="1" hangingPunct="1">
              <a:buFont typeface="Wingdings" charset="0"/>
              <a:buNone/>
            </a:pPr>
            <a:r>
              <a:rPr lang="en-US" dirty="0" smtClean="0">
                <a:latin typeface="Arial" charset="0"/>
                <a:ea typeface="ＭＳ Ｐゴシック" charset="0"/>
                <a:cs typeface="ＭＳ Ｐゴシック" charset="0"/>
              </a:rPr>
              <a:t>July</a:t>
            </a:r>
            <a:r>
              <a:rPr lang="en-US"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26</a:t>
            </a:r>
            <a:r>
              <a:rPr lang="en-US"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2013</a:t>
            </a:r>
            <a:endParaRPr lang="en-US" dirty="0">
              <a:latin typeface="Arial" charset="0"/>
              <a:ea typeface="ＭＳ Ｐゴシック" charset="0"/>
              <a:cs typeface="ＭＳ Ｐゴシック" charset="0"/>
            </a:endParaRPr>
          </a:p>
        </p:txBody>
      </p:sp>
      <p:sp>
        <p:nvSpPr>
          <p:cNvPr id="2" name="TextBox 1"/>
          <p:cNvSpPr txBox="1"/>
          <p:nvPr/>
        </p:nvSpPr>
        <p:spPr>
          <a:xfrm>
            <a:off x="897253" y="5943600"/>
            <a:ext cx="1993442" cy="523220"/>
          </a:xfrm>
          <a:prstGeom prst="rect">
            <a:avLst/>
          </a:prstGeom>
          <a:noFill/>
        </p:spPr>
        <p:txBody>
          <a:bodyPr wrap="none" rtlCol="0">
            <a:spAutoFit/>
          </a:bodyPr>
          <a:lstStyle/>
          <a:p>
            <a:pPr algn="ctr"/>
            <a:r>
              <a:rPr lang="en-US" sz="1400" dirty="0" smtClean="0">
                <a:solidFill>
                  <a:schemeClr val="bg1"/>
                </a:solidFill>
              </a:rPr>
              <a:t>RHIC Retreat</a:t>
            </a:r>
            <a:endParaRPr lang="en-US" sz="1400" b="1" dirty="0" smtClean="0">
              <a:solidFill>
                <a:schemeClr val="bg1"/>
              </a:solidFill>
            </a:endParaRPr>
          </a:p>
          <a:p>
            <a:pPr algn="ctr"/>
            <a:r>
              <a:rPr lang="en-US" sz="1400" dirty="0" smtClean="0">
                <a:solidFill>
                  <a:schemeClr val="bg1"/>
                </a:solidFill>
                <a:sym typeface="Wingdings"/>
              </a:rPr>
              <a:t>BNL</a:t>
            </a:r>
            <a:r>
              <a:rPr lang="en-US" sz="1400" dirty="0" smtClean="0">
                <a:solidFill>
                  <a:schemeClr val="bg1"/>
                </a:solidFill>
                <a:latin typeface="Wingdings"/>
                <a:ea typeface="Wingdings"/>
                <a:cs typeface="Wingdings"/>
                <a:sym typeface="Wingdings"/>
              </a:rPr>
              <a:t></a:t>
            </a:r>
            <a:r>
              <a:rPr lang="en-US" sz="1400" dirty="0" smtClean="0">
                <a:solidFill>
                  <a:schemeClr val="bg1"/>
                </a:solidFill>
              </a:rPr>
              <a:t> July 25-26, </a:t>
            </a:r>
            <a:r>
              <a:rPr lang="en-US" sz="1400" dirty="0" smtClean="0">
                <a:solidFill>
                  <a:schemeClr val="bg1"/>
                </a:solidFill>
              </a:rPr>
              <a:t>2013</a:t>
            </a:r>
            <a:endParaRPr lang="en-US" sz="1400" dirty="0">
              <a:solidFill>
                <a:schemeClr val="bg1"/>
              </a:solidFill>
            </a:endParaRPr>
          </a:p>
        </p:txBody>
      </p:sp>
      <p:pic>
        <p:nvPicPr>
          <p:cNvPr id="6" name="Picture 3" descr="D:\56MHz\Operation\System Integration Meeting\IMG_26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1000"/>
            <a:ext cx="3048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10</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IR sensors for quench detection</a:t>
            </a:r>
            <a:endParaRPr lang="en-US" sz="3200" dirty="0">
              <a:latin typeface="Arial" charset="0"/>
              <a:ea typeface="ＭＳ Ｐゴシック" charset="0"/>
              <a:cs typeface="ＭＳ Ｐゴシック" charset="0"/>
            </a:endParaRPr>
          </a:p>
        </p:txBody>
      </p:sp>
      <p:sp>
        <p:nvSpPr>
          <p:cNvPr id="7" name="Text Box 6"/>
          <p:cNvSpPr txBox="1">
            <a:spLocks noChangeArrowheads="1"/>
          </p:cNvSpPr>
          <p:nvPr/>
        </p:nvSpPr>
        <p:spPr bwMode="auto">
          <a:xfrm>
            <a:off x="76200" y="4191000"/>
            <a:ext cx="4876800" cy="213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7013" indent="-227013">
              <a:spcAft>
                <a:spcPts val="300"/>
              </a:spcAft>
              <a:buFont typeface="Wingdings" charset="2"/>
              <a:buChar char="§"/>
            </a:pPr>
            <a:r>
              <a:rPr lang="en-US" sz="1200" dirty="0" smtClean="0"/>
              <a:t>Purpose</a:t>
            </a:r>
            <a:r>
              <a:rPr lang="en-US" sz="1200" dirty="0" smtClean="0"/>
              <a:t>:  detect thermal radiation from a quench event on the HOM </a:t>
            </a:r>
            <a:r>
              <a:rPr lang="en-US" sz="1200" dirty="0" smtClean="0"/>
              <a:t>dampers.</a:t>
            </a:r>
            <a:endParaRPr lang="en-US" sz="1200" dirty="0" smtClean="0"/>
          </a:p>
          <a:p>
            <a:pPr marL="227013" indent="-227013">
              <a:spcAft>
                <a:spcPts val="300"/>
              </a:spcAft>
              <a:buFont typeface="Wingdings" charset="2"/>
              <a:buChar char="§"/>
            </a:pPr>
            <a:r>
              <a:rPr lang="en-US" sz="1200" dirty="0" smtClean="0"/>
              <a:t>Sensors </a:t>
            </a:r>
            <a:r>
              <a:rPr lang="en-US" sz="1200" dirty="0" smtClean="0"/>
              <a:t>look </a:t>
            </a:r>
            <a:r>
              <a:rPr lang="en-US" sz="1200" dirty="0" smtClean="0"/>
              <a:t>into the cavity from </a:t>
            </a:r>
            <a:r>
              <a:rPr lang="en-US" sz="1200" dirty="0" smtClean="0"/>
              <a:t>end ports </a:t>
            </a:r>
            <a:r>
              <a:rPr lang="en-US" sz="1200" dirty="0" smtClean="0"/>
              <a:t>and detect IR radiation reflected from the hotspot</a:t>
            </a:r>
          </a:p>
          <a:p>
            <a:pPr marL="688975" lvl="1" indent="-231775">
              <a:spcAft>
                <a:spcPts val="300"/>
              </a:spcAft>
              <a:buFont typeface="Wingdings" charset="2"/>
              <a:buChar char="§"/>
            </a:pPr>
            <a:r>
              <a:rPr lang="en-US" sz="1200" dirty="0" err="1" smtClean="0"/>
              <a:t>Nb</a:t>
            </a:r>
            <a:r>
              <a:rPr lang="en-US" sz="1200" dirty="0" smtClean="0"/>
              <a:t> highly reflective at IR wavelengths</a:t>
            </a:r>
          </a:p>
          <a:p>
            <a:pPr marL="285750" indent="-285750">
              <a:spcAft>
                <a:spcPts val="300"/>
              </a:spcAft>
              <a:buFont typeface="Wingdings" charset="2"/>
              <a:buChar char="§"/>
            </a:pPr>
            <a:r>
              <a:rPr lang="en-US" sz="1200" dirty="0" smtClean="0"/>
              <a:t>Two</a:t>
            </a:r>
            <a:r>
              <a:rPr lang="en-US" sz="1200" dirty="0" smtClean="0"/>
              <a:t> </a:t>
            </a:r>
            <a:r>
              <a:rPr lang="en-US" sz="1200" dirty="0" smtClean="0"/>
              <a:t>units on 2 end ports. Each unit includes, mounted on a </a:t>
            </a:r>
            <a:r>
              <a:rPr lang="en-US" sz="1200" dirty="0" err="1" smtClean="0"/>
              <a:t>ZnSe</a:t>
            </a:r>
            <a:r>
              <a:rPr lang="en-US" sz="1200" dirty="0" smtClean="0"/>
              <a:t> </a:t>
            </a:r>
            <a:r>
              <a:rPr lang="en-US" sz="1200" dirty="0" smtClean="0"/>
              <a:t>window:</a:t>
            </a:r>
            <a:endParaRPr lang="en-US" sz="1200" dirty="0" smtClean="0"/>
          </a:p>
          <a:p>
            <a:pPr marL="688975" lvl="1" indent="-231775">
              <a:spcAft>
                <a:spcPts val="300"/>
              </a:spcAft>
              <a:buFont typeface="Wingdings" charset="2"/>
              <a:buChar char="§"/>
            </a:pPr>
            <a:r>
              <a:rPr lang="en-US" sz="1200" dirty="0" smtClean="0"/>
              <a:t>a </a:t>
            </a:r>
            <a:r>
              <a:rPr lang="en-US" sz="1200" dirty="0" smtClean="0"/>
              <a:t>detector, </a:t>
            </a:r>
            <a:r>
              <a:rPr lang="en-US" sz="1200" dirty="0" err="1" smtClean="0"/>
              <a:t>HgCdTe</a:t>
            </a:r>
            <a:r>
              <a:rPr lang="en-US" sz="1200" dirty="0" smtClean="0"/>
              <a:t> or </a:t>
            </a:r>
            <a:r>
              <a:rPr lang="en-US" sz="1200" dirty="0" err="1" smtClean="0"/>
              <a:t>InSb</a:t>
            </a:r>
            <a:endParaRPr lang="en-US" sz="1200" dirty="0" smtClean="0"/>
          </a:p>
          <a:p>
            <a:pPr marL="688975" lvl="1" indent="-231775">
              <a:spcAft>
                <a:spcPts val="300"/>
              </a:spcAft>
              <a:buFont typeface="Wingdings" charset="2"/>
              <a:buChar char="§"/>
            </a:pPr>
            <a:r>
              <a:rPr lang="en-US" sz="1200" dirty="0" smtClean="0"/>
              <a:t>a </a:t>
            </a:r>
            <a:r>
              <a:rPr lang="en-US" sz="1200" dirty="0" err="1" smtClean="0"/>
              <a:t>pulsable</a:t>
            </a:r>
            <a:r>
              <a:rPr lang="en-US" sz="1200" dirty="0" smtClean="0"/>
              <a:t> </a:t>
            </a:r>
            <a:r>
              <a:rPr lang="en-US" sz="1200" dirty="0" smtClean="0"/>
              <a:t>thermal source for </a:t>
            </a:r>
            <a:r>
              <a:rPr lang="en-US" sz="1200" dirty="0" smtClean="0"/>
              <a:t>testing: test </a:t>
            </a:r>
            <a:r>
              <a:rPr lang="en-US" sz="1200" dirty="0" smtClean="0"/>
              <a:t>one by flashing the source on the other</a:t>
            </a:r>
            <a:endParaRPr lang="en-US" sz="12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191000"/>
            <a:ext cx="3987800" cy="184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D:\56MHz\Photos+Pics\MCTdetec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725" y="685800"/>
            <a:ext cx="2217493" cy="1847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56MHz\Photos+Pics\InS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2213429" cy="1549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1600200"/>
            <a:ext cx="1059088" cy="461665"/>
          </a:xfrm>
          <a:prstGeom prst="rect">
            <a:avLst/>
          </a:prstGeom>
          <a:noFill/>
        </p:spPr>
        <p:txBody>
          <a:bodyPr wrap="square" rtlCol="0">
            <a:spAutoFit/>
          </a:bodyPr>
          <a:lstStyle/>
          <a:p>
            <a:pPr algn="ctr"/>
            <a:r>
              <a:rPr lang="en-US" sz="1200" dirty="0" smtClean="0"/>
              <a:t>MCT</a:t>
            </a:r>
          </a:p>
          <a:p>
            <a:pPr algn="ctr"/>
            <a:r>
              <a:rPr lang="en-US" sz="1200" dirty="0" smtClean="0"/>
              <a:t>(</a:t>
            </a:r>
            <a:r>
              <a:rPr lang="en-US" sz="1200" dirty="0" err="1" smtClean="0"/>
              <a:t>HgCdTe</a:t>
            </a:r>
            <a:r>
              <a:rPr lang="en-US" sz="1200" dirty="0" smtClean="0"/>
              <a:t>)</a:t>
            </a:r>
            <a:endParaRPr lang="en-US" sz="1200" dirty="0"/>
          </a:p>
        </p:txBody>
      </p:sp>
      <p:sp>
        <p:nvSpPr>
          <p:cNvPr id="13" name="TextBox 12"/>
          <p:cNvSpPr txBox="1"/>
          <p:nvPr/>
        </p:nvSpPr>
        <p:spPr>
          <a:xfrm>
            <a:off x="1905000" y="3810000"/>
            <a:ext cx="742951" cy="276999"/>
          </a:xfrm>
          <a:prstGeom prst="rect">
            <a:avLst/>
          </a:prstGeom>
          <a:noFill/>
        </p:spPr>
        <p:txBody>
          <a:bodyPr wrap="square" rtlCol="0">
            <a:spAutoFit/>
          </a:bodyPr>
          <a:lstStyle/>
          <a:p>
            <a:r>
              <a:rPr lang="en-US" sz="1200" dirty="0" err="1" smtClean="0"/>
              <a:t>InSb</a:t>
            </a:r>
            <a:endParaRPr lang="en-US" sz="1200" dirty="0"/>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8102" y="838200"/>
            <a:ext cx="609271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5116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0"/>
            <a:ext cx="8382000" cy="762000"/>
          </a:xfrm>
        </p:spPr>
        <p:txBody>
          <a:bodyPr/>
          <a:lstStyle/>
          <a:p>
            <a:pPr>
              <a:lnSpc>
                <a:spcPct val="100000"/>
              </a:lnSpc>
            </a:pPr>
            <a:r>
              <a:rPr lang="en-US" sz="3200" dirty="0" smtClean="0">
                <a:latin typeface="Arial" charset="0"/>
                <a:ea typeface="ＭＳ Ｐゴシック" charset="0"/>
                <a:cs typeface="ＭＳ Ｐゴシック" charset="0"/>
              </a:rPr>
              <a:t>Frequency tuner</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11</a:t>
            </a:fld>
            <a:endParaRPr 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43010"/>
            <a:ext cx="5181600" cy="412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4572000"/>
            <a:ext cx="8458200" cy="1715854"/>
          </a:xfrm>
          <a:prstGeom prst="rect">
            <a:avLst/>
          </a:prstGeom>
          <a:noFill/>
        </p:spPr>
        <p:txBody>
          <a:bodyPr wrap="square" rtlCol="0">
            <a:spAutoFit/>
          </a:bodyPr>
          <a:lstStyle/>
          <a:p>
            <a:pPr marL="227013" indent="-227013">
              <a:spcAft>
                <a:spcPts val="300"/>
              </a:spcAft>
              <a:buFont typeface="Wingdings" charset="2"/>
              <a:buChar char="§"/>
            </a:pPr>
            <a:r>
              <a:rPr lang="en-US" sz="1400" dirty="0"/>
              <a:t>M</a:t>
            </a:r>
            <a:r>
              <a:rPr lang="en-US" sz="1400" dirty="0" smtClean="0"/>
              <a:t>echanical </a:t>
            </a:r>
            <a:r>
              <a:rPr lang="en-US" sz="1400" dirty="0"/>
              <a:t>tuning of the RF cavity resonance frequency will be </a:t>
            </a:r>
            <a:r>
              <a:rPr lang="en-US" sz="1400" dirty="0" smtClean="0"/>
              <a:t>achieved </a:t>
            </a:r>
            <a:r>
              <a:rPr lang="en-US" sz="1400" dirty="0"/>
              <a:t>by physically </a:t>
            </a:r>
            <a:r>
              <a:rPr lang="en-US" sz="1400" dirty="0" smtClean="0"/>
              <a:t>pushing </a:t>
            </a:r>
            <a:r>
              <a:rPr lang="en-US" sz="1400" dirty="0"/>
              <a:t>or </a:t>
            </a:r>
            <a:r>
              <a:rPr lang="en-US" sz="1400" dirty="0" smtClean="0"/>
              <a:t>pulling </a:t>
            </a:r>
            <a:r>
              <a:rPr lang="en-US" sz="1400" dirty="0"/>
              <a:t>the upper part of the SRF cavity (tuning plate) to change the </a:t>
            </a:r>
            <a:r>
              <a:rPr lang="en-US" sz="1400" dirty="0" smtClean="0"/>
              <a:t>gap</a:t>
            </a:r>
            <a:r>
              <a:rPr lang="en-US" sz="1400" dirty="0" smtClean="0"/>
              <a:t>.</a:t>
            </a:r>
          </a:p>
          <a:p>
            <a:pPr marL="227013" indent="-227013">
              <a:spcAft>
                <a:spcPts val="300"/>
              </a:spcAft>
              <a:buFont typeface="Wingdings" charset="2"/>
              <a:buChar char="§"/>
            </a:pPr>
            <a:r>
              <a:rPr lang="en-US" sz="1400" dirty="0" smtClean="0"/>
              <a:t> </a:t>
            </a:r>
            <a:r>
              <a:rPr lang="en-US" sz="1400" dirty="0"/>
              <a:t>A tuning mechanism mounted on the helium vessel will provide both fast and slow tuning for the SRF cavity to change its fundamental resonance frequency. </a:t>
            </a:r>
            <a:endParaRPr lang="en-US" sz="1400" dirty="0" smtClean="0"/>
          </a:p>
          <a:p>
            <a:pPr marL="227013" indent="-227013">
              <a:spcAft>
                <a:spcPts val="300"/>
              </a:spcAft>
              <a:buFont typeface="Wingdings" charset="2"/>
              <a:buChar char="§"/>
            </a:pPr>
            <a:r>
              <a:rPr lang="en-US" sz="1400" dirty="0" smtClean="0"/>
              <a:t>The </a:t>
            </a:r>
            <a:r>
              <a:rPr lang="en-US" sz="1400" dirty="0"/>
              <a:t>tuner plate is an internal structure of the RF cavity vessel. A </a:t>
            </a:r>
            <a:r>
              <a:rPr lang="en-US" sz="1400" dirty="0" smtClean="0"/>
              <a:t>crown head is welded </a:t>
            </a:r>
            <a:r>
              <a:rPr lang="en-US" sz="1400" dirty="0"/>
              <a:t>over the tuner plate to take helium pressure. The tuner plate is free from helium and vacuum pressure. </a:t>
            </a:r>
            <a:endParaRPr lang="en-US" sz="1400" dirty="0" smtClean="0"/>
          </a:p>
          <a:p>
            <a:pPr marL="227013" indent="-227013">
              <a:spcAft>
                <a:spcPts val="300"/>
              </a:spcAft>
              <a:buFont typeface="Wingdings" charset="2"/>
              <a:buChar char="§"/>
            </a:pPr>
            <a:r>
              <a:rPr lang="en-US" sz="1400" dirty="0" smtClean="0"/>
              <a:t>Total </a:t>
            </a:r>
            <a:r>
              <a:rPr lang="en-US" sz="1400" dirty="0" smtClean="0"/>
              <a:t>leverage ratio is 24.88.</a:t>
            </a:r>
            <a:endParaRPr lang="en-US" sz="1400"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447800"/>
            <a:ext cx="354923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1139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12</a:t>
            </a:fld>
            <a:endParaRPr lang="en-US" dirty="0"/>
          </a:p>
        </p:txBody>
      </p:sp>
      <p:sp>
        <p:nvSpPr>
          <p:cNvPr id="10"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Cavity fabrication</a:t>
            </a:r>
            <a:endParaRPr lang="en-US" sz="3200" dirty="0">
              <a:latin typeface="Arial" charset="0"/>
              <a:ea typeface="ＭＳ Ｐゴシック" charset="0"/>
              <a:cs typeface="ＭＳ Ｐゴシック" charset="0"/>
            </a:endParaRPr>
          </a:p>
        </p:txBody>
      </p:sp>
      <p:sp>
        <p:nvSpPr>
          <p:cNvPr id="16" name="Rectangle 3"/>
          <p:cNvSpPr txBox="1">
            <a:spLocks noChangeArrowheads="1"/>
          </p:cNvSpPr>
          <p:nvPr/>
        </p:nvSpPr>
        <p:spPr bwMode="auto">
          <a:xfrm>
            <a:off x="152400" y="990600"/>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400" dirty="0" smtClean="0">
                <a:latin typeface="Arial" charset="0"/>
                <a:ea typeface="ＭＳ Ｐゴシック" charset="0"/>
                <a:cs typeface="ＭＳ Ｐゴシック" charset="0"/>
              </a:rPr>
              <a:t>Cavity and helium vessel were fabricated at </a:t>
            </a:r>
            <a:r>
              <a:rPr lang="en-US" sz="1400" dirty="0" err="1" smtClean="0">
                <a:latin typeface="Arial" charset="0"/>
                <a:ea typeface="ＭＳ Ｐゴシック" charset="0"/>
                <a:cs typeface="ＭＳ Ｐゴシック" charset="0"/>
              </a:rPr>
              <a:t>Niowave</a:t>
            </a:r>
            <a:r>
              <a:rPr lang="en-US" sz="1400" dirty="0" smtClean="0">
                <a:latin typeface="Arial" charset="0"/>
                <a:ea typeface="ＭＳ Ｐゴシック" charset="0"/>
                <a:cs typeface="ＭＳ Ｐゴシック" charset="0"/>
              </a:rPr>
              <a:t>.</a:t>
            </a:r>
            <a:endParaRPr lang="en-US" sz="1400" dirty="0" smtClean="0">
              <a:latin typeface="Arial" charset="0"/>
              <a:ea typeface="ＭＳ Ｐゴシック" charset="0"/>
              <a:cs typeface="ＭＳ Ｐゴシック" charset="0"/>
            </a:endParaRPr>
          </a:p>
        </p:txBody>
      </p:sp>
      <p:grpSp>
        <p:nvGrpSpPr>
          <p:cNvPr id="6" name="Group 5"/>
          <p:cNvGrpSpPr/>
          <p:nvPr/>
        </p:nvGrpSpPr>
        <p:grpSpPr>
          <a:xfrm>
            <a:off x="228600" y="1905000"/>
            <a:ext cx="4368355" cy="3514822"/>
            <a:chOff x="228600" y="2571653"/>
            <a:chExt cx="4368355" cy="3514822"/>
          </a:xfrm>
        </p:grpSpPr>
        <p:pic>
          <p:nvPicPr>
            <p:cNvPr id="17" name="Picture 3" descr="D:\56MHz\Photos\small size\IMG_17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09875"/>
              <a:ext cx="4368355" cy="32766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p:cNvSpPr txBox="1">
              <a:spLocks noChangeArrowheads="1"/>
            </p:cNvSpPr>
            <p:nvPr/>
          </p:nvSpPr>
          <p:spPr bwMode="auto">
            <a:xfrm>
              <a:off x="228600" y="2571653"/>
              <a:ext cx="2819400" cy="238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Font typeface="Wingdings" charset="0"/>
                <a:buNone/>
                <a:defRPr/>
              </a:pPr>
              <a:r>
                <a:rPr lang="en-US" sz="1050" b="0" dirty="0" smtClean="0">
                  <a:latin typeface="Arial" charset="0"/>
                  <a:ea typeface="ＭＳ Ｐゴシック" charset="0"/>
                  <a:cs typeface="ＭＳ Ｐゴシック" charset="0"/>
                </a:rPr>
                <a:t>Cavity </a:t>
              </a:r>
              <a:r>
                <a:rPr lang="en-US" sz="1050" b="0" dirty="0" smtClean="0">
                  <a:latin typeface="Arial" charset="0"/>
                  <a:ea typeface="ＭＳ Ｐゴシック" charset="0"/>
                  <a:cs typeface="ＭＳ Ｐゴシック" charset="0"/>
                </a:rPr>
                <a:t>pressure test at </a:t>
              </a:r>
              <a:r>
                <a:rPr lang="en-US" sz="1050" b="0" dirty="0" err="1" smtClean="0">
                  <a:latin typeface="Arial" charset="0"/>
                  <a:ea typeface="ＭＳ Ｐゴシック" charset="0"/>
                  <a:cs typeface="ＭＳ Ｐゴシック" charset="0"/>
                </a:rPr>
                <a:t>Niowave</a:t>
              </a:r>
              <a:endParaRPr lang="en-US" sz="1050" b="0" dirty="0" smtClean="0">
                <a:latin typeface="Arial" charset="0"/>
                <a:ea typeface="ＭＳ Ｐゴシック" charset="0"/>
                <a:cs typeface="ＭＳ Ｐゴシック" charset="0"/>
              </a:endParaRPr>
            </a:p>
          </p:txBody>
        </p:sp>
      </p:grpSp>
      <p:grpSp>
        <p:nvGrpSpPr>
          <p:cNvPr id="7" name="Group 6"/>
          <p:cNvGrpSpPr/>
          <p:nvPr/>
        </p:nvGrpSpPr>
        <p:grpSpPr>
          <a:xfrm>
            <a:off x="4800600" y="447578"/>
            <a:ext cx="4057650" cy="5648422"/>
            <a:chOff x="4800600" y="447578"/>
            <a:chExt cx="4057650" cy="5648422"/>
          </a:xfrm>
        </p:grpSpPr>
        <p:pic>
          <p:nvPicPr>
            <p:cNvPr id="18" name="Picture 4" descr="D:\56MHz\Photos\small size\IMG_00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85800"/>
              <a:ext cx="4057650" cy="54102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
            <p:cNvSpPr txBox="1">
              <a:spLocks noChangeArrowheads="1"/>
            </p:cNvSpPr>
            <p:nvPr/>
          </p:nvSpPr>
          <p:spPr bwMode="auto">
            <a:xfrm>
              <a:off x="4800600" y="447578"/>
              <a:ext cx="2819400" cy="238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Font typeface="Wingdings" charset="0"/>
                <a:buNone/>
                <a:defRPr/>
              </a:pPr>
              <a:r>
                <a:rPr lang="en-US" sz="1050" b="0" dirty="0" smtClean="0">
                  <a:latin typeface="Arial" charset="0"/>
                  <a:ea typeface="ＭＳ Ｐゴシック" charset="0"/>
                  <a:cs typeface="ＭＳ Ｐゴシック" charset="0"/>
                </a:rPr>
                <a:t>Cavity </a:t>
              </a:r>
              <a:r>
                <a:rPr lang="en-US" sz="1050" dirty="0" smtClean="0">
                  <a:latin typeface="Arial" charset="0"/>
                  <a:ea typeface="ＭＳ Ｐゴシック" charset="0"/>
                  <a:cs typeface="ＭＳ Ｐゴシック" charset="0"/>
                </a:rPr>
                <a:t>arrived at BNL (no helium vessel yet)</a:t>
              </a:r>
              <a:endParaRPr lang="en-US" sz="1050" b="0" dirty="0" smtClean="0">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6278019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13</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Mock-up assemblies in 905</a:t>
            </a:r>
            <a:endParaRPr lang="en-US" sz="3200" dirty="0">
              <a:latin typeface="Arial" charset="0"/>
              <a:ea typeface="ＭＳ Ｐゴシック" charset="0"/>
              <a:cs typeface="ＭＳ Ｐゴシック" charset="0"/>
            </a:endParaRPr>
          </a:p>
        </p:txBody>
      </p:sp>
      <p:pic>
        <p:nvPicPr>
          <p:cNvPr id="6" name="Picture 5" descr="cavity_with_Tu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838200"/>
            <a:ext cx="4800600" cy="3600450"/>
          </a:xfrm>
          <a:prstGeom prst="rect">
            <a:avLst/>
          </a:prstGeom>
        </p:spPr>
      </p:pic>
      <p:pic>
        <p:nvPicPr>
          <p:cNvPr id="7" name="Picture 6" descr="cavity_with_shiel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667000"/>
            <a:ext cx="4648200" cy="3486150"/>
          </a:xfrm>
          <a:prstGeom prst="rect">
            <a:avLst/>
          </a:prstGeom>
          <a:ln w="28575" cmpd="sng">
            <a:solidFill>
              <a:srgbClr val="FFFFFF"/>
            </a:solidFill>
          </a:ln>
        </p:spPr>
      </p:pic>
    </p:spTree>
    <p:extLst>
      <p:ext uri="{BB962C8B-B14F-4D97-AF65-F5344CB8AC3E}">
        <p14:creationId xmlns:p14="http://schemas.microsoft.com/office/powerpoint/2010/main" val="26383432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14</a:t>
            </a:fld>
            <a:endParaRPr lang="en-US" dirty="0"/>
          </a:p>
        </p:txBody>
      </p:sp>
      <p:sp>
        <p:nvSpPr>
          <p:cNvPr id="10"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Cavity processing</a:t>
            </a:r>
            <a:endParaRPr lang="en-US" sz="3200" dirty="0">
              <a:latin typeface="Arial" charset="0"/>
              <a:ea typeface="ＭＳ Ｐゴシック" charset="0"/>
              <a:cs typeface="ＭＳ Ｐゴシック" charset="0"/>
            </a:endParaRPr>
          </a:p>
        </p:txBody>
      </p:sp>
      <p:sp>
        <p:nvSpPr>
          <p:cNvPr id="11" name="Rectangle 3"/>
          <p:cNvSpPr txBox="1">
            <a:spLocks noChangeArrowheads="1"/>
          </p:cNvSpPr>
          <p:nvPr/>
        </p:nvSpPr>
        <p:spPr bwMode="auto">
          <a:xfrm>
            <a:off x="4876800" y="685800"/>
            <a:ext cx="4267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230188" indent="-230188"/>
            <a:r>
              <a:rPr lang="en-US" sz="1400" dirty="0" smtClean="0">
                <a:latin typeface="Arial" charset="0"/>
                <a:ea typeface="ＭＳ Ｐゴシック" charset="0"/>
                <a:cs typeface="ＭＳ Ｐゴシック" charset="0"/>
              </a:rPr>
              <a:t>To achieve good performance, preparation of the SRF cavities involves several important steps:</a:t>
            </a:r>
          </a:p>
          <a:p>
            <a:pPr lvl="1">
              <a:buFont typeface="Wingdings" charset="2"/>
              <a:buChar char="²"/>
            </a:pPr>
            <a:r>
              <a:rPr lang="en-US" sz="1200" dirty="0" smtClean="0">
                <a:latin typeface="Arial" charset="0"/>
                <a:ea typeface="ＭＳ Ｐゴシック" charset="0"/>
                <a:cs typeface="ＭＳ Ｐゴシック" charset="0"/>
              </a:rPr>
              <a:t>The cavity surface must be free of manufacturing defects. </a:t>
            </a:r>
            <a:r>
              <a:rPr lang="en-US" sz="1200" dirty="0">
                <a:latin typeface="Arial" charset="0"/>
                <a:ea typeface="ＭＳ Ｐゴシック" charset="0"/>
                <a:cs typeface="ＭＳ Ｐゴシック" charset="0"/>
              </a:rPr>
              <a:t>A</a:t>
            </a:r>
            <a:r>
              <a:rPr lang="en-US" sz="1200" dirty="0" smtClean="0">
                <a:latin typeface="Arial" charset="0"/>
                <a:ea typeface="ＭＳ Ｐゴシック" charset="0"/>
                <a:cs typeface="ＭＳ Ｐゴシック" charset="0"/>
              </a:rPr>
              <a:t>bout </a:t>
            </a:r>
            <a:r>
              <a:rPr lang="en-US" sz="1200" dirty="0" smtClean="0">
                <a:latin typeface="Arial" charset="0"/>
                <a:ea typeface="ＭＳ Ｐゴシック" charset="0"/>
                <a:cs typeface="ＭＳ Ｐゴシック" charset="0"/>
              </a:rPr>
              <a:t>150 </a:t>
            </a:r>
            <a:r>
              <a:rPr lang="en-US" sz="1200" dirty="0" smtClean="0">
                <a:latin typeface="Symbol" charset="2"/>
                <a:ea typeface="ＭＳ Ｐゴシック" charset="0"/>
                <a:cs typeface="Symbol" charset="2"/>
              </a:rPr>
              <a:t>m</a:t>
            </a:r>
            <a:r>
              <a:rPr lang="en-US" sz="1200" dirty="0" smtClean="0">
                <a:latin typeface="Arial" charset="0"/>
                <a:ea typeface="ＭＳ Ｐゴシック" charset="0"/>
                <a:cs typeface="ＭＳ Ｐゴシック" charset="0"/>
              </a:rPr>
              <a:t>m of material is etched out by Buffered Chemical </a:t>
            </a:r>
            <a:r>
              <a:rPr lang="en-US" sz="1200" dirty="0" smtClean="0">
                <a:latin typeface="Arial" charset="0"/>
                <a:ea typeface="ＭＳ Ｐゴシック" charset="0"/>
                <a:cs typeface="ＭＳ Ｐゴシック" charset="0"/>
              </a:rPr>
              <a:t>Polishing </a:t>
            </a:r>
            <a:r>
              <a:rPr lang="en-US" sz="1200" dirty="0" smtClean="0">
                <a:latin typeface="Arial" charset="0"/>
                <a:ea typeface="ＭＳ Ｐゴシック" charset="0"/>
                <a:cs typeface="ＭＳ Ｐゴシック" charset="0"/>
              </a:rPr>
              <a:t>(BCP) process to remove the damaged layer</a:t>
            </a:r>
            <a:r>
              <a:rPr lang="en-US" sz="1200" dirty="0" smtClean="0">
                <a:latin typeface="Arial" charset="0"/>
                <a:ea typeface="ＭＳ Ｐゴシック" charset="0"/>
                <a:cs typeface="ＭＳ Ｐゴシック" charset="0"/>
              </a:rPr>
              <a:t>.</a:t>
            </a:r>
          </a:p>
          <a:p>
            <a:pPr lvl="1">
              <a:buFont typeface="Wingdings" charset="2"/>
              <a:buChar char="²"/>
            </a:pPr>
            <a:r>
              <a:rPr lang="en-US" sz="1200" dirty="0" smtClean="0">
                <a:latin typeface="Arial" charset="0"/>
                <a:ea typeface="ＭＳ Ｐゴシック" charset="0"/>
                <a:cs typeface="ＭＳ Ｐゴシック" charset="0"/>
              </a:rPr>
              <a:t>Vacuum baking at 600</a:t>
            </a:r>
            <a:r>
              <a:rPr lang="en-US" sz="1200" dirty="0">
                <a:latin typeface="Arial" charset="0"/>
                <a:ea typeface="ＭＳ Ｐゴシック" charset="0"/>
                <a:cs typeface="ＭＳ Ｐゴシック" charset="0"/>
              </a:rPr>
              <a:t>°</a:t>
            </a:r>
            <a:r>
              <a:rPr lang="en-US" sz="1200" dirty="0" smtClean="0">
                <a:latin typeface="Arial" charset="0"/>
                <a:ea typeface="ＭＳ Ｐゴシック" charset="0"/>
                <a:cs typeface="ＭＳ Ｐゴシック" charset="0"/>
              </a:rPr>
              <a:t>C for 10 hours is performed for hydrogen removal.</a:t>
            </a:r>
          </a:p>
          <a:p>
            <a:pPr lvl="1">
              <a:buFont typeface="Wingdings" charset="2"/>
              <a:buChar char="²"/>
            </a:pPr>
            <a:r>
              <a:rPr lang="en-US" sz="1200" dirty="0" smtClean="0">
                <a:latin typeface="Arial" charset="0"/>
                <a:ea typeface="ＭＳ Ｐゴシック" charset="0"/>
                <a:cs typeface="ＭＳ Ｐゴシック" charset="0"/>
              </a:rPr>
              <a:t>Light BCP (~20 </a:t>
            </a:r>
            <a:r>
              <a:rPr lang="en-US" sz="1200" dirty="0" smtClean="0">
                <a:latin typeface="Symbol" charset="2"/>
                <a:ea typeface="ＭＳ Ｐゴシック" charset="0"/>
                <a:cs typeface="Symbol" charset="2"/>
              </a:rPr>
              <a:t>m</a:t>
            </a:r>
            <a:r>
              <a:rPr lang="en-US" sz="1200" dirty="0" smtClean="0">
                <a:latin typeface="Arial" charset="0"/>
                <a:ea typeface="ＭＳ Ｐゴシック" charset="0"/>
                <a:cs typeface="ＭＳ Ｐゴシック" charset="0"/>
              </a:rPr>
              <a:t>m) to prepare fresh cavity surface.</a:t>
            </a:r>
            <a:endParaRPr lang="en-US" sz="1200" dirty="0" smtClean="0">
              <a:latin typeface="Arial" charset="0"/>
              <a:ea typeface="ＭＳ Ｐゴシック" charset="0"/>
              <a:cs typeface="ＭＳ Ｐゴシック" charset="0"/>
            </a:endParaRPr>
          </a:p>
          <a:p>
            <a:pPr lvl="1">
              <a:buFont typeface="Wingdings" charset="2"/>
              <a:buChar char="²"/>
            </a:pPr>
            <a:r>
              <a:rPr lang="en-US" sz="1200" dirty="0" smtClean="0">
                <a:latin typeface="Arial" charset="0"/>
                <a:ea typeface="ＭＳ Ｐゴシック" charset="0"/>
                <a:cs typeface="ＭＳ Ｐゴシック" charset="0"/>
              </a:rPr>
              <a:t>Any residual particulate contamination is removed by High Pressure water Rinsing (HPR).</a:t>
            </a:r>
          </a:p>
          <a:p>
            <a:pPr lvl="1">
              <a:buFont typeface="Wingdings" charset="2"/>
              <a:buChar char="²"/>
            </a:pPr>
            <a:r>
              <a:rPr lang="en-US" sz="1200" dirty="0" smtClean="0">
                <a:latin typeface="Arial" charset="0"/>
                <a:ea typeface="ＭＳ Ｐゴシック" charset="0"/>
                <a:cs typeface="ＭＳ Ｐゴシック" charset="0"/>
              </a:rPr>
              <a:t>All subsequent cavity preparations are done in Class 100 or better clean room environment to facilitate particulate-free </a:t>
            </a:r>
            <a:r>
              <a:rPr lang="en-US" sz="1200" dirty="0" smtClean="0">
                <a:latin typeface="Arial" charset="0"/>
                <a:ea typeface="ＭＳ Ｐゴシック" charset="0"/>
                <a:cs typeface="ＭＳ Ｐゴシック" charset="0"/>
              </a:rPr>
              <a:t>assembly until the cavity vacuum volume is closed up.</a:t>
            </a:r>
            <a:endParaRPr lang="en-US" sz="1200" dirty="0" smtClean="0">
              <a:latin typeface="Arial" charset="0"/>
              <a:ea typeface="ＭＳ Ｐゴシック" charset="0"/>
              <a:cs typeface="ＭＳ Ｐゴシック" charset="0"/>
            </a:endParaRPr>
          </a:p>
          <a:p>
            <a:pPr marL="230188" indent="-230188"/>
            <a:r>
              <a:rPr lang="en-US" sz="1400" dirty="0" smtClean="0">
                <a:latin typeface="Arial" charset="0"/>
                <a:ea typeface="ＭＳ Ｐゴシック" charset="0"/>
                <a:cs typeface="ＭＳ Ｐゴシック" charset="0"/>
              </a:rPr>
              <a:t>After the cavity is processed, its performance is tested in a vertical cryostat.</a:t>
            </a:r>
          </a:p>
          <a:p>
            <a:pPr marL="230188" indent="-230188"/>
            <a:r>
              <a:rPr lang="en-US" sz="1400" dirty="0" smtClean="0">
                <a:latin typeface="Arial" charset="0"/>
                <a:ea typeface="ＭＳ Ｐゴシック" charset="0"/>
                <a:cs typeface="ＭＳ Ｐゴシック" charset="0"/>
              </a:rPr>
              <a:t>For BCP and HPR, </a:t>
            </a:r>
            <a:r>
              <a:rPr lang="en-US" sz="1400" dirty="0" smtClean="0">
                <a:latin typeface="Arial" charset="0"/>
                <a:ea typeface="ＭＳ Ｐゴシック" charset="0"/>
                <a:cs typeface="ＭＳ Ｐゴシック" charset="0"/>
              </a:rPr>
              <a:t>we have </a:t>
            </a:r>
            <a:r>
              <a:rPr lang="en-US" sz="1400" dirty="0" smtClean="0">
                <a:latin typeface="Arial" charset="0"/>
                <a:ea typeface="ＭＳ Ｐゴシック" charset="0"/>
                <a:cs typeface="ＭＳ Ｐゴシック" charset="0"/>
              </a:rPr>
              <a:t>a </a:t>
            </a:r>
            <a:r>
              <a:rPr lang="en-US" sz="1400" dirty="0" smtClean="0">
                <a:latin typeface="Arial" charset="0"/>
                <a:ea typeface="ＭＳ Ｐゴシック" charset="0"/>
                <a:cs typeface="ＭＳ Ｐゴシック" charset="0"/>
              </a:rPr>
              <a:t>joint BNL/AES facility at AES.</a:t>
            </a:r>
          </a:p>
          <a:p>
            <a:pPr marL="230188" indent="-230188"/>
            <a:r>
              <a:rPr lang="en-US" sz="1400" dirty="0" smtClean="0">
                <a:latin typeface="Arial" charset="0"/>
                <a:ea typeface="ＭＳ Ｐゴシック" charset="0"/>
                <a:cs typeface="ＭＳ Ｐゴシック" charset="0"/>
              </a:rPr>
              <a:t>At C-AD, </a:t>
            </a:r>
            <a:r>
              <a:rPr lang="en-US" sz="1400" dirty="0" smtClean="0">
                <a:latin typeface="Arial" charset="0"/>
                <a:ea typeface="ＭＳ Ｐゴシック" charset="0"/>
                <a:cs typeface="ＭＳ Ｐゴシック" charset="0"/>
              </a:rPr>
              <a:t>we have </a:t>
            </a:r>
            <a:r>
              <a:rPr lang="en-US" sz="1400" dirty="0" smtClean="0">
                <a:latin typeface="Arial" charset="0"/>
                <a:ea typeface="ＭＳ Ｐゴシック" charset="0"/>
                <a:cs typeface="ＭＳ Ｐゴシック" charset="0"/>
              </a:rPr>
              <a:t>SRF VTF facility in building 912, which includes </a:t>
            </a:r>
            <a:r>
              <a:rPr lang="en-US" sz="1400" dirty="0" smtClean="0">
                <a:latin typeface="Arial" charset="0"/>
                <a:ea typeface="ＭＳ Ｐゴシック" charset="0"/>
                <a:cs typeface="ＭＳ Ｐゴシック" charset="0"/>
              </a:rPr>
              <a:t>a </a:t>
            </a:r>
            <a:r>
              <a:rPr lang="en-US" sz="1400" dirty="0" smtClean="0">
                <a:latin typeface="Arial" charset="0"/>
                <a:ea typeface="ＭＳ Ｐゴシック" charset="0"/>
                <a:cs typeface="ＭＳ Ｐゴシック" charset="0"/>
              </a:rPr>
              <a:t>800°C vacuum oven</a:t>
            </a:r>
            <a:r>
              <a:rPr lang="en-US" sz="1400" dirty="0" smtClean="0">
                <a:latin typeface="Arial" charset="0"/>
                <a:ea typeface="ＭＳ Ｐゴシック" charset="0"/>
                <a:cs typeface="ＭＳ Ｐゴシック" charset="0"/>
              </a:rPr>
              <a:t>, Mezzanine clean room (Class 100 and Class 10,000 areas), </a:t>
            </a:r>
            <a:r>
              <a:rPr lang="en-US" sz="1400" dirty="0" smtClean="0">
                <a:latin typeface="Arial" charset="0"/>
                <a:ea typeface="ＭＳ Ｐゴシック" charset="0"/>
                <a:cs typeface="ＭＳ Ｐゴシック" charset="0"/>
              </a:rPr>
              <a:t>and </a:t>
            </a:r>
            <a:r>
              <a:rPr lang="en-US" sz="1400" dirty="0" smtClean="0">
                <a:latin typeface="Arial" charset="0"/>
                <a:ea typeface="ＭＳ Ｐゴシック" charset="0"/>
                <a:cs typeface="ＭＳ Ｐゴシック" charset="0"/>
              </a:rPr>
              <a:t>large </a:t>
            </a:r>
            <a:r>
              <a:rPr lang="en-US" sz="1400" dirty="0" smtClean="0">
                <a:latin typeface="Arial" charset="0"/>
                <a:ea typeface="ＭＳ Ｐゴシック" charset="0"/>
                <a:cs typeface="ＭＳ Ｐゴシック" charset="0"/>
              </a:rPr>
              <a:t>and small Vertical Test Facilities </a:t>
            </a:r>
            <a:r>
              <a:rPr lang="en-US" sz="1400" dirty="0" smtClean="0">
                <a:latin typeface="Arial" charset="0"/>
                <a:ea typeface="ＭＳ Ｐゴシック" charset="0"/>
                <a:cs typeface="ＭＳ Ｐゴシック" charset="0"/>
              </a:rPr>
              <a:t>(LVTF </a:t>
            </a:r>
            <a:r>
              <a:rPr lang="en-US" sz="1400" dirty="0" smtClean="0">
                <a:latin typeface="Arial" charset="0"/>
                <a:ea typeface="ＭＳ Ｐゴシック" charset="0"/>
                <a:cs typeface="ＭＳ Ｐゴシック" charset="0"/>
              </a:rPr>
              <a:t>and SVTF) coupled to </a:t>
            </a:r>
            <a:r>
              <a:rPr lang="en-US" sz="1400" dirty="0" smtClean="0">
                <a:latin typeface="Arial" charset="0"/>
                <a:ea typeface="ＭＳ Ｐゴシック" charset="0"/>
                <a:cs typeface="ＭＳ Ｐゴシック" charset="0"/>
              </a:rPr>
              <a:t>a dedicated </a:t>
            </a:r>
            <a:r>
              <a:rPr lang="en-US" sz="1400" dirty="0" smtClean="0">
                <a:latin typeface="Arial" charset="0"/>
                <a:ea typeface="ＭＳ Ｐゴシック" charset="0"/>
                <a:cs typeface="ＭＳ Ｐゴシック" charset="0"/>
              </a:rPr>
              <a:t>ERL/VTF refrigeration system</a:t>
            </a:r>
            <a:r>
              <a:rPr lang="en-US" sz="1400" dirty="0" smtClean="0">
                <a:latin typeface="Arial" charset="0"/>
                <a:ea typeface="ＭＳ Ｐゴシック" charset="0"/>
                <a:cs typeface="ＭＳ Ｐゴシック" charset="0"/>
              </a:rPr>
              <a:t>.</a:t>
            </a:r>
            <a:endParaRPr lang="en-US" sz="1400" dirty="0" smtClean="0">
              <a:latin typeface="Arial" charset="0"/>
              <a:ea typeface="ＭＳ Ｐゴシック" charset="0"/>
              <a:cs typeface="ＭＳ Ｐゴシック" charset="0"/>
            </a:endParaRPr>
          </a:p>
        </p:txBody>
      </p:sp>
      <p:grpSp>
        <p:nvGrpSpPr>
          <p:cNvPr id="13" name="Group 4"/>
          <p:cNvGrpSpPr>
            <a:grpSpLocks/>
          </p:cNvGrpSpPr>
          <p:nvPr/>
        </p:nvGrpSpPr>
        <p:grpSpPr bwMode="auto">
          <a:xfrm>
            <a:off x="76200" y="685800"/>
            <a:ext cx="2857500" cy="4038600"/>
            <a:chOff x="457200" y="990600"/>
            <a:chExt cx="2857500" cy="4038600"/>
          </a:xfrm>
        </p:grpSpPr>
        <p:pic>
          <p:nvPicPr>
            <p:cNvPr id="14" name="Picture 22" descr="DSC004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457200" y="990600"/>
              <a:ext cx="2819400" cy="238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Font typeface="Wingdings" charset="0"/>
                <a:buNone/>
                <a:defRPr/>
              </a:pPr>
              <a:r>
                <a:rPr lang="en-US" sz="1050" b="0" dirty="0" smtClean="0">
                  <a:latin typeface="Arial" charset="0"/>
                  <a:ea typeface="ＭＳ Ｐゴシック" charset="0"/>
                  <a:cs typeface="ＭＳ Ｐゴシック" charset="0"/>
                </a:rPr>
                <a:t>Cavity in BCP cabinet at AES</a:t>
              </a:r>
            </a:p>
          </p:txBody>
        </p:sp>
      </p:grpSp>
      <p:grpSp>
        <p:nvGrpSpPr>
          <p:cNvPr id="5" name="Group 4"/>
          <p:cNvGrpSpPr/>
          <p:nvPr/>
        </p:nvGrpSpPr>
        <p:grpSpPr>
          <a:xfrm>
            <a:off x="2286000" y="2743200"/>
            <a:ext cx="2609850" cy="3794125"/>
            <a:chOff x="990600" y="2200275"/>
            <a:chExt cx="2838450" cy="4022725"/>
          </a:xfrm>
          <a:solidFill>
            <a:schemeClr val="bg1"/>
          </a:solidFill>
        </p:grpSpPr>
        <p:pic>
          <p:nvPicPr>
            <p:cNvPr id="8" name="Picture 3" descr="D:\56MHz\Operation\System Integration Meeting\IMG_26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438400"/>
              <a:ext cx="2838450" cy="3784600"/>
            </a:xfrm>
            <a:prstGeom prst="rect">
              <a:avLst/>
            </a:prstGeom>
            <a:grpFill/>
            <a:ln>
              <a:solidFill>
                <a:srgbClr val="FFFFFF"/>
              </a:solidFill>
            </a:ln>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990600" y="2200275"/>
              <a:ext cx="2819400" cy="238125"/>
            </a:xfrm>
            <a:prstGeom prst="rect">
              <a:avLst/>
            </a:prstGeom>
            <a:grpFill/>
            <a:ln w="9525">
              <a:solidFill>
                <a:srgbClr val="FFFFFF"/>
              </a:solidFill>
              <a:miter lim="800000"/>
              <a:headEnd/>
              <a:tailEnd/>
            </a:ln>
            <a:extLs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Font typeface="Wingdings" charset="0"/>
                <a:buNone/>
                <a:defRPr/>
              </a:pPr>
              <a:r>
                <a:rPr lang="en-US" sz="1050" b="0" dirty="0" smtClean="0">
                  <a:latin typeface="Arial" charset="0"/>
                  <a:ea typeface="ＭＳ Ｐゴシック" charset="0"/>
                  <a:cs typeface="ＭＳ Ｐゴシック" charset="0"/>
                </a:rPr>
                <a:t>Cavity in Class </a:t>
              </a:r>
              <a:r>
                <a:rPr lang="en-US" sz="1050" b="0" dirty="0" smtClean="0">
                  <a:latin typeface="Arial" charset="0"/>
                  <a:ea typeface="ＭＳ Ｐゴシック" charset="0"/>
                  <a:cs typeface="ＭＳ Ｐゴシック" charset="0"/>
                </a:rPr>
                <a:t>100 </a:t>
              </a:r>
              <a:r>
                <a:rPr lang="en-US" sz="1050" b="0" dirty="0" smtClean="0">
                  <a:latin typeface="Arial" charset="0"/>
                  <a:ea typeface="ＭＳ Ｐゴシック" charset="0"/>
                  <a:cs typeface="ＭＳ Ｐゴシック" charset="0"/>
                </a:rPr>
                <a:t>cleanroom at BNL</a:t>
              </a:r>
            </a:p>
          </p:txBody>
        </p:sp>
      </p:grpSp>
    </p:spTree>
    <p:extLst>
      <p:ext uri="{BB962C8B-B14F-4D97-AF65-F5344CB8AC3E}">
        <p14:creationId xmlns:p14="http://schemas.microsoft.com/office/powerpoint/2010/main" val="20255710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15</a:t>
            </a:fld>
            <a:endParaRPr lang="en-US" dirty="0"/>
          </a:p>
        </p:txBody>
      </p:sp>
      <p:sp>
        <p:nvSpPr>
          <p:cNvPr id="9"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SRF facilities in building 912</a:t>
            </a:r>
            <a:endParaRPr lang="en-US" sz="3200" dirty="0">
              <a:latin typeface="Arial" charset="0"/>
              <a:ea typeface="ＭＳ Ｐゴシック" charset="0"/>
              <a:cs typeface="ＭＳ Ｐゴシック" charset="0"/>
            </a:endParaRPr>
          </a:p>
        </p:txBody>
      </p:sp>
      <p:grpSp>
        <p:nvGrpSpPr>
          <p:cNvPr id="14" name="Group 13"/>
          <p:cNvGrpSpPr/>
          <p:nvPr/>
        </p:nvGrpSpPr>
        <p:grpSpPr>
          <a:xfrm>
            <a:off x="76200" y="762000"/>
            <a:ext cx="5791200" cy="3505200"/>
            <a:chOff x="1295400" y="990600"/>
            <a:chExt cx="6343810" cy="3886200"/>
          </a:xfrm>
        </p:grpSpPr>
        <p:pic>
          <p:nvPicPr>
            <p:cNvPr id="15" name="Picture 2" descr="Y:\56 MHz Project\PAC 11\ERL_pic\010604127_Building_912_layout.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361" r="9645" b="6509"/>
            <a:stretch/>
          </p:blipFill>
          <p:spPr bwMode="auto">
            <a:xfrm>
              <a:off x="1295400" y="990600"/>
              <a:ext cx="6343810" cy="3886200"/>
            </a:xfrm>
            <a:prstGeom prst="rect">
              <a:avLst/>
            </a:prstGeom>
            <a:noFill/>
          </p:spPr>
        </p:pic>
        <p:sp>
          <p:nvSpPr>
            <p:cNvPr id="16" name="Rectangle 3"/>
            <p:cNvSpPr txBox="1">
              <a:spLocks noChangeArrowheads="1"/>
            </p:cNvSpPr>
            <p:nvPr/>
          </p:nvSpPr>
          <p:spPr bwMode="auto">
            <a:xfrm>
              <a:off x="1295400" y="1295400"/>
              <a:ext cx="1828800" cy="3048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200" dirty="0" smtClean="0">
                  <a:solidFill>
                    <a:schemeClr val="bg1"/>
                  </a:solidFill>
                  <a:latin typeface="Arial" charset="0"/>
                  <a:ea typeface="ＭＳ Ｐゴシック" charset="0"/>
                  <a:cs typeface="ＭＳ Ｐゴシック" charset="0"/>
                </a:rPr>
                <a:t>Mezzanine clean room</a:t>
              </a:r>
            </a:p>
          </p:txBody>
        </p:sp>
        <p:cxnSp>
          <p:nvCxnSpPr>
            <p:cNvPr id="17" name="Straight Arrow Connector 16"/>
            <p:cNvCxnSpPr/>
            <p:nvPr/>
          </p:nvCxnSpPr>
          <p:spPr bwMode="auto">
            <a:xfrm>
              <a:off x="1981200" y="1579378"/>
              <a:ext cx="152400" cy="457200"/>
            </a:xfrm>
            <a:prstGeom prst="straightConnector1">
              <a:avLst/>
            </a:prstGeom>
            <a:noFill/>
            <a:ln w="28575" cap="flat" cmpd="sng" algn="ctr">
              <a:solidFill>
                <a:schemeClr val="bg1"/>
              </a:solidFill>
              <a:prstDash val="solid"/>
              <a:round/>
              <a:headEnd type="none" w="med" len="med"/>
              <a:tailEnd type="arrow"/>
            </a:ln>
            <a:effectLst/>
          </p:spPr>
        </p:cxnSp>
        <p:sp>
          <p:nvSpPr>
            <p:cNvPr id="18" name="Rectangle 3"/>
            <p:cNvSpPr txBox="1">
              <a:spLocks noChangeArrowheads="1"/>
            </p:cNvSpPr>
            <p:nvPr/>
          </p:nvSpPr>
          <p:spPr bwMode="auto">
            <a:xfrm>
              <a:off x="4800600" y="1098033"/>
              <a:ext cx="2286000" cy="3048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200" dirty="0" smtClean="0">
                  <a:solidFill>
                    <a:schemeClr val="bg1"/>
                  </a:solidFill>
                  <a:latin typeface="Arial" charset="0"/>
                  <a:ea typeface="ＭＳ Ｐゴシック" charset="0"/>
                  <a:cs typeface="ＭＳ Ｐゴシック" charset="0"/>
                </a:rPr>
                <a:t>Large Vertical Test Facility</a:t>
              </a:r>
            </a:p>
          </p:txBody>
        </p:sp>
        <p:cxnSp>
          <p:nvCxnSpPr>
            <p:cNvPr id="19" name="Straight Arrow Connector 18"/>
            <p:cNvCxnSpPr/>
            <p:nvPr/>
          </p:nvCxnSpPr>
          <p:spPr bwMode="auto">
            <a:xfrm flipH="1">
              <a:off x="5257800" y="1371600"/>
              <a:ext cx="228600" cy="609600"/>
            </a:xfrm>
            <a:prstGeom prst="straightConnector1">
              <a:avLst/>
            </a:prstGeom>
            <a:noFill/>
            <a:ln w="28575" cap="flat" cmpd="sng" algn="ctr">
              <a:solidFill>
                <a:schemeClr val="bg1"/>
              </a:solidFill>
              <a:prstDash val="solid"/>
              <a:round/>
              <a:headEnd type="none" w="med" len="med"/>
              <a:tailEnd type="arrow"/>
            </a:ln>
            <a:effectLst/>
          </p:spPr>
        </p:cxnSp>
        <p:sp>
          <p:nvSpPr>
            <p:cNvPr id="20" name="Rectangle 3"/>
            <p:cNvSpPr txBox="1">
              <a:spLocks noChangeArrowheads="1"/>
            </p:cNvSpPr>
            <p:nvPr/>
          </p:nvSpPr>
          <p:spPr bwMode="auto">
            <a:xfrm>
              <a:off x="6553200" y="1828800"/>
              <a:ext cx="609600" cy="3048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200" dirty="0" smtClean="0">
                  <a:solidFill>
                    <a:schemeClr val="bg1"/>
                  </a:solidFill>
                  <a:latin typeface="Arial" charset="0"/>
                  <a:ea typeface="ＭＳ Ｐゴシック" charset="0"/>
                  <a:cs typeface="ＭＳ Ｐゴシック" charset="0"/>
                </a:rPr>
                <a:t>ERL</a:t>
              </a:r>
            </a:p>
          </p:txBody>
        </p:sp>
        <p:cxnSp>
          <p:nvCxnSpPr>
            <p:cNvPr id="21" name="Straight Arrow Connector 20"/>
            <p:cNvCxnSpPr/>
            <p:nvPr/>
          </p:nvCxnSpPr>
          <p:spPr bwMode="auto">
            <a:xfrm>
              <a:off x="6781800" y="2133600"/>
              <a:ext cx="0" cy="1295400"/>
            </a:xfrm>
            <a:prstGeom prst="straightConnector1">
              <a:avLst/>
            </a:prstGeom>
            <a:noFill/>
            <a:ln w="28575" cap="flat" cmpd="sng" algn="ctr">
              <a:solidFill>
                <a:schemeClr val="bg1"/>
              </a:solidFill>
              <a:prstDash val="solid"/>
              <a:round/>
              <a:headEnd type="none" w="med" len="med"/>
              <a:tailEnd type="arrow"/>
            </a:ln>
            <a:effectLst/>
          </p:spPr>
        </p:cxnSp>
        <p:sp>
          <p:nvSpPr>
            <p:cNvPr id="22" name="Rectangle 3"/>
            <p:cNvSpPr txBox="1">
              <a:spLocks noChangeArrowheads="1"/>
            </p:cNvSpPr>
            <p:nvPr/>
          </p:nvSpPr>
          <p:spPr bwMode="auto">
            <a:xfrm>
              <a:off x="1752600" y="3886200"/>
              <a:ext cx="1066800" cy="3048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200" dirty="0" smtClean="0">
                  <a:latin typeface="Arial" charset="0"/>
                  <a:ea typeface="ＭＳ Ｐゴシック" charset="0"/>
                  <a:cs typeface="ＭＳ Ｐゴシック" charset="0"/>
                </a:rPr>
                <a:t>Small VTF</a:t>
              </a:r>
            </a:p>
          </p:txBody>
        </p:sp>
        <p:cxnSp>
          <p:nvCxnSpPr>
            <p:cNvPr id="23" name="Straight Arrow Connector 22"/>
            <p:cNvCxnSpPr>
              <a:stCxn id="22" idx="0"/>
            </p:cNvCxnSpPr>
            <p:nvPr/>
          </p:nvCxnSpPr>
          <p:spPr bwMode="auto">
            <a:xfrm flipV="1">
              <a:off x="2286000" y="3200400"/>
              <a:ext cx="914400" cy="685800"/>
            </a:xfrm>
            <a:prstGeom prst="straightConnector1">
              <a:avLst/>
            </a:prstGeom>
            <a:noFill/>
            <a:ln w="28575" cap="flat" cmpd="sng" algn="ctr">
              <a:solidFill>
                <a:schemeClr val="tx1"/>
              </a:solidFill>
              <a:prstDash val="solid"/>
              <a:round/>
              <a:headEnd type="none" w="med" len="med"/>
              <a:tailEnd type="arrow"/>
            </a:ln>
            <a:effectLst/>
          </p:spPr>
        </p:cxnSp>
        <p:sp>
          <p:nvSpPr>
            <p:cNvPr id="24" name="Rectangle 3"/>
            <p:cNvSpPr txBox="1">
              <a:spLocks noChangeArrowheads="1"/>
            </p:cNvSpPr>
            <p:nvPr/>
          </p:nvSpPr>
          <p:spPr bwMode="auto">
            <a:xfrm>
              <a:off x="2057400" y="4364222"/>
              <a:ext cx="2293080" cy="3048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200" dirty="0" smtClean="0">
                  <a:latin typeface="Arial" charset="0"/>
                  <a:ea typeface="ＭＳ Ｐゴシック" charset="0"/>
                  <a:cs typeface="ＭＳ Ｐゴシック" charset="0"/>
                </a:rPr>
                <a:t>ERL / VTF cryogenic system</a:t>
              </a:r>
            </a:p>
          </p:txBody>
        </p:sp>
        <p:cxnSp>
          <p:nvCxnSpPr>
            <p:cNvPr id="25" name="Straight Arrow Connector 24"/>
            <p:cNvCxnSpPr/>
            <p:nvPr/>
          </p:nvCxnSpPr>
          <p:spPr bwMode="auto">
            <a:xfrm flipV="1">
              <a:off x="3505200" y="3733800"/>
              <a:ext cx="533400" cy="685800"/>
            </a:xfrm>
            <a:prstGeom prst="straightConnector1">
              <a:avLst/>
            </a:prstGeom>
            <a:noFill/>
            <a:ln w="28575" cap="flat" cmpd="sng" algn="ctr">
              <a:solidFill>
                <a:schemeClr val="tx1"/>
              </a:solidFill>
              <a:prstDash val="solid"/>
              <a:round/>
              <a:headEnd type="none" w="med" len="med"/>
              <a:tailEnd type="arrow"/>
            </a:ln>
            <a:effectLst/>
          </p:spPr>
        </p:cxnSp>
      </p:grpSp>
      <p:grpSp>
        <p:nvGrpSpPr>
          <p:cNvPr id="26" name="Group 25"/>
          <p:cNvGrpSpPr>
            <a:grpSpLocks noChangeAspect="1"/>
          </p:cNvGrpSpPr>
          <p:nvPr/>
        </p:nvGrpSpPr>
        <p:grpSpPr>
          <a:xfrm>
            <a:off x="3429000" y="4267200"/>
            <a:ext cx="2604762" cy="2184400"/>
            <a:chOff x="0" y="3657600"/>
            <a:chExt cx="3331672" cy="2794000"/>
          </a:xfrm>
          <a:noFill/>
        </p:grpSpPr>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39" y="3962400"/>
              <a:ext cx="3318933" cy="2489200"/>
            </a:xfrm>
            <a:prstGeom prst="rect">
              <a:avLst/>
            </a:prstGeom>
            <a:grpFill/>
          </p:spPr>
        </p:pic>
        <p:sp>
          <p:nvSpPr>
            <p:cNvPr id="28" name="Rectangle 3"/>
            <p:cNvSpPr txBox="1">
              <a:spLocks noChangeArrowheads="1"/>
            </p:cNvSpPr>
            <p:nvPr/>
          </p:nvSpPr>
          <p:spPr bwMode="auto">
            <a:xfrm>
              <a:off x="0" y="3657600"/>
              <a:ext cx="3124200" cy="304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050" b="0" dirty="0" smtClean="0">
                  <a:latin typeface="Arial" charset="0"/>
                  <a:ea typeface="ＭＳ Ｐゴシック" charset="0"/>
                  <a:cs typeface="ＭＳ Ｐゴシック" charset="0"/>
                </a:rPr>
                <a:t>800°C vacuum oven for cavity baking</a:t>
              </a:r>
            </a:p>
          </p:txBody>
        </p:sp>
      </p:grpSp>
      <p:grpSp>
        <p:nvGrpSpPr>
          <p:cNvPr id="29" name="Group 28"/>
          <p:cNvGrpSpPr/>
          <p:nvPr/>
        </p:nvGrpSpPr>
        <p:grpSpPr>
          <a:xfrm>
            <a:off x="6324600" y="3124200"/>
            <a:ext cx="2667000" cy="3000428"/>
            <a:chOff x="6400800" y="2928291"/>
            <a:chExt cx="2667000" cy="3000428"/>
          </a:xfrm>
        </p:grpSpPr>
        <p:sp>
          <p:nvSpPr>
            <p:cNvPr id="30" name="Rectangle 3"/>
            <p:cNvSpPr txBox="1">
              <a:spLocks noChangeArrowheads="1"/>
            </p:cNvSpPr>
            <p:nvPr/>
          </p:nvSpPr>
          <p:spPr bwMode="auto">
            <a:xfrm>
              <a:off x="6400800" y="2928291"/>
              <a:ext cx="2667000" cy="2382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050" b="0" dirty="0" smtClean="0">
                  <a:latin typeface="Arial" charset="0"/>
                  <a:ea typeface="ＭＳ Ｐゴシック" charset="0"/>
                  <a:cs typeface="ＭＳ Ｐゴシック" charset="0"/>
                </a:rPr>
                <a:t>Mezzanine clean room</a:t>
              </a:r>
            </a:p>
          </p:txBody>
        </p:sp>
        <p:pic>
          <p:nvPicPr>
            <p:cNvPr id="31" name="Picture 30" descr="IMG_20121005_115537.jpg"/>
            <p:cNvPicPr>
              <a:picLocks noChangeAspect="1"/>
            </p:cNvPicPr>
            <p:nvPr/>
          </p:nvPicPr>
          <p:blipFill rotWithShape="1">
            <a:blip r:embed="rId4">
              <a:extLst>
                <a:ext uri="{28A0092B-C50C-407E-A947-70E740481C1C}">
                  <a14:useLocalDpi xmlns:a14="http://schemas.microsoft.com/office/drawing/2010/main" val="0"/>
                </a:ext>
              </a:extLst>
            </a:blip>
            <a:srcRect t="21019"/>
            <a:stretch/>
          </p:blipFill>
          <p:spPr>
            <a:xfrm>
              <a:off x="6477000" y="3200400"/>
              <a:ext cx="2590800" cy="2728319"/>
            </a:xfrm>
            <a:prstGeom prst="rect">
              <a:avLst/>
            </a:prstGeom>
          </p:spPr>
        </p:pic>
      </p:gr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762000"/>
            <a:ext cx="3149600" cy="2362200"/>
          </a:xfrm>
          <a:prstGeom prst="rect">
            <a:avLst/>
          </a:prstGeom>
        </p:spPr>
      </p:pic>
      <p:grpSp>
        <p:nvGrpSpPr>
          <p:cNvPr id="6" name="Group 5"/>
          <p:cNvGrpSpPr/>
          <p:nvPr/>
        </p:nvGrpSpPr>
        <p:grpSpPr>
          <a:xfrm>
            <a:off x="76200" y="4267200"/>
            <a:ext cx="3190188" cy="2209800"/>
            <a:chOff x="76200" y="4343400"/>
            <a:chExt cx="3190188" cy="2209800"/>
          </a:xfrm>
        </p:grpSpPr>
        <p:pic>
          <p:nvPicPr>
            <p:cNvPr id="33" name="Picture 32" descr="IMG_3016.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200" y="4574617"/>
              <a:ext cx="3190188" cy="1978583"/>
            </a:xfrm>
            <a:prstGeom prst="rect">
              <a:avLst/>
            </a:prstGeom>
          </p:spPr>
        </p:pic>
        <p:sp>
          <p:nvSpPr>
            <p:cNvPr id="34" name="Rectangle 3"/>
            <p:cNvSpPr txBox="1">
              <a:spLocks noChangeArrowheads="1"/>
            </p:cNvSpPr>
            <p:nvPr/>
          </p:nvSpPr>
          <p:spPr bwMode="auto">
            <a:xfrm>
              <a:off x="76200" y="4343400"/>
              <a:ext cx="2442557" cy="2382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050" b="0" dirty="0" smtClean="0">
                  <a:latin typeface="Arial" charset="0"/>
                  <a:ea typeface="ＭＳ Ｐゴシック" charset="0"/>
                  <a:cs typeface="ＭＳ Ｐゴシック" charset="0"/>
                </a:rPr>
                <a:t>ERL/VTF cryogenics</a:t>
              </a:r>
              <a:endParaRPr lang="en-US" sz="1050" b="0" dirty="0" smtClean="0">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8468586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16</a:t>
            </a:fld>
            <a:endParaRPr lang="en-US" dirty="0"/>
          </a:p>
        </p:txBody>
      </p:sp>
      <p:sp>
        <p:nvSpPr>
          <p:cNvPr id="10"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LVTF setup</a:t>
            </a:r>
            <a:endParaRPr lang="en-US" sz="3200" dirty="0">
              <a:latin typeface="Arial" charset="0"/>
              <a:ea typeface="ＭＳ Ｐゴシック" charset="0"/>
              <a:cs typeface="ＭＳ Ｐゴシック" charset="0"/>
            </a:endParaRPr>
          </a:p>
        </p:txBody>
      </p:sp>
      <p:grpSp>
        <p:nvGrpSpPr>
          <p:cNvPr id="5" name="Group 4"/>
          <p:cNvGrpSpPr/>
          <p:nvPr/>
        </p:nvGrpSpPr>
        <p:grpSpPr>
          <a:xfrm>
            <a:off x="6248400" y="304800"/>
            <a:ext cx="2819400" cy="5867400"/>
            <a:chOff x="5726430" y="190475"/>
            <a:chExt cx="3242310" cy="6515125"/>
          </a:xfrm>
        </p:grpSpPr>
        <p:pic>
          <p:nvPicPr>
            <p:cNvPr id="13" name="Picture 2" descr="C:\Users\porfin\Desktop\56MHz\VTF\ca6010069_chimney_side.tif"/>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6553199" y="190475"/>
              <a:ext cx="2143148" cy="6515125"/>
            </a:xfrm>
            <a:prstGeom prst="rect">
              <a:avLst/>
            </a:prstGeom>
            <a:noFill/>
          </p:spPr>
        </p:pic>
        <p:sp>
          <p:nvSpPr>
            <p:cNvPr id="21" name="TextBox 20"/>
            <p:cNvSpPr txBox="1"/>
            <p:nvPr/>
          </p:nvSpPr>
          <p:spPr>
            <a:xfrm>
              <a:off x="8092440" y="5662145"/>
              <a:ext cx="876300" cy="281947"/>
            </a:xfrm>
            <a:prstGeom prst="rect">
              <a:avLst/>
            </a:prstGeom>
            <a:noFill/>
          </p:spPr>
          <p:txBody>
            <a:bodyPr wrap="square" rtlCol="0">
              <a:spAutoFit/>
            </a:bodyPr>
            <a:lstStyle/>
            <a:p>
              <a:r>
                <a:rPr lang="en-US" sz="1050" dirty="0" smtClean="0"/>
                <a:t>Chimney</a:t>
              </a:r>
              <a:endParaRPr lang="en-US" sz="1050" dirty="0"/>
            </a:p>
          </p:txBody>
        </p:sp>
        <p:cxnSp>
          <p:nvCxnSpPr>
            <p:cNvPr id="22" name="Straight Arrow Connector 21"/>
            <p:cNvCxnSpPr/>
            <p:nvPr/>
          </p:nvCxnSpPr>
          <p:spPr>
            <a:xfrm flipH="1" flipV="1">
              <a:off x="8229602" y="5436420"/>
              <a:ext cx="38099" cy="2171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26430" y="3733800"/>
              <a:ext cx="1139190" cy="461366"/>
            </a:xfrm>
            <a:prstGeom prst="rect">
              <a:avLst/>
            </a:prstGeom>
            <a:noFill/>
          </p:spPr>
          <p:txBody>
            <a:bodyPr wrap="square" rtlCol="0">
              <a:spAutoFit/>
            </a:bodyPr>
            <a:lstStyle/>
            <a:p>
              <a:r>
                <a:rPr lang="en-US" sz="1050" dirty="0" smtClean="0"/>
                <a:t>Fundamental Damper port</a:t>
              </a:r>
              <a:endParaRPr lang="en-US" sz="1050" dirty="0"/>
            </a:p>
          </p:txBody>
        </p:sp>
        <p:cxnSp>
          <p:nvCxnSpPr>
            <p:cNvPr id="24" name="Straight Arrow Connector 23"/>
            <p:cNvCxnSpPr/>
            <p:nvPr/>
          </p:nvCxnSpPr>
          <p:spPr>
            <a:xfrm>
              <a:off x="6777990" y="4082628"/>
              <a:ext cx="232409" cy="108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25" name="Picture 2" descr="Y:\56 MHz Project\PAC 11\ERL_pic\VTF_n_Cryo_Plant_3.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600" y="3048000"/>
            <a:ext cx="4226514" cy="3387369"/>
          </a:xfrm>
          <a:prstGeom prst="rect">
            <a:avLst/>
          </a:prstGeom>
          <a:noFill/>
        </p:spPr>
      </p:pic>
      <p:pic>
        <p:nvPicPr>
          <p:cNvPr id="26" name="Content Placeholder 3" descr="DSCN0463.jpg"/>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28600" y="1066800"/>
            <a:ext cx="2514600" cy="1885950"/>
          </a:xfrm>
          <a:ln w="28575" cmpd="sng">
            <a:solidFill>
              <a:srgbClr val="FFFFFF"/>
            </a:solidFill>
          </a:ln>
        </p:spPr>
      </p:pic>
      <p:sp>
        <p:nvSpPr>
          <p:cNvPr id="27" name="Rectangle 3"/>
          <p:cNvSpPr txBox="1">
            <a:spLocks noChangeArrowheads="1"/>
          </p:cNvSpPr>
          <p:nvPr/>
        </p:nvSpPr>
        <p:spPr bwMode="auto">
          <a:xfrm>
            <a:off x="176550" y="803644"/>
            <a:ext cx="2667000" cy="2382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buNone/>
            </a:pPr>
            <a:r>
              <a:rPr lang="en-US" sz="1100" b="0" dirty="0" smtClean="0">
                <a:latin typeface="Arial" charset="0"/>
                <a:ea typeface="ＭＳ Ｐゴシック" charset="0"/>
                <a:cs typeface="ＭＳ Ｐゴシック" charset="0"/>
              </a:rPr>
              <a:t>VTF </a:t>
            </a:r>
            <a:r>
              <a:rPr lang="en-US" sz="1100" b="0" dirty="0" err="1" smtClean="0">
                <a:latin typeface="Arial" charset="0"/>
                <a:ea typeface="ＭＳ Ｐゴシック" charset="0"/>
                <a:cs typeface="ＭＳ Ｐゴシック" charset="0"/>
              </a:rPr>
              <a:t>dewar</a:t>
            </a:r>
            <a:r>
              <a:rPr lang="en-US" sz="1100" b="0" dirty="0">
                <a:latin typeface="Arial" charset="0"/>
                <a:ea typeface="ＭＳ Ｐゴシック" charset="0"/>
                <a:cs typeface="ＭＳ Ｐゴシック" charset="0"/>
              </a:rPr>
              <a:t> </a:t>
            </a:r>
            <a:r>
              <a:rPr lang="en-US" sz="1100" b="0" dirty="0" smtClean="0">
                <a:latin typeface="Arial" charset="0"/>
                <a:ea typeface="ＭＳ Ｐゴシック" charset="0"/>
                <a:cs typeface="ＭＳ Ｐゴシック" charset="0"/>
              </a:rPr>
              <a:t>top plate</a:t>
            </a:r>
          </a:p>
        </p:txBody>
      </p:sp>
      <p:pic>
        <p:nvPicPr>
          <p:cNvPr id="12" name="Picture 11" descr="cavity lift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238500" y="800100"/>
            <a:ext cx="3352800" cy="2514600"/>
          </a:xfrm>
          <a:prstGeom prst="rect">
            <a:avLst/>
          </a:prstGeom>
        </p:spPr>
      </p:pic>
    </p:spTree>
    <p:extLst>
      <p:ext uri="{BB962C8B-B14F-4D97-AF65-F5344CB8AC3E}">
        <p14:creationId xmlns:p14="http://schemas.microsoft.com/office/powerpoint/2010/main" val="38509458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17</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t>56 MHz project milestones (accomplished)</a:t>
            </a:r>
            <a:endParaRPr lang="en-US" sz="3200" dirty="0">
              <a:latin typeface="Arial" charset="0"/>
              <a:ea typeface="ＭＳ Ｐゴシック" charset="0"/>
              <a:cs typeface="ＭＳ Ｐゴシック" charset="0"/>
            </a:endParaRPr>
          </a:p>
        </p:txBody>
      </p:sp>
      <p:sp>
        <p:nvSpPr>
          <p:cNvPr id="10" name="TextBox 4"/>
          <p:cNvSpPr txBox="1">
            <a:spLocks noChangeArrowheads="1"/>
          </p:cNvSpPr>
          <p:nvPr/>
        </p:nvSpPr>
        <p:spPr bwMode="auto">
          <a:xfrm>
            <a:off x="152400" y="2667000"/>
            <a:ext cx="8969992" cy="317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Aft>
                <a:spcPts val="600"/>
              </a:spcAft>
              <a:buFont typeface="Wingdings" charset="0"/>
              <a:buChar char="ü"/>
            </a:pPr>
            <a:r>
              <a:rPr lang="en-US" sz="1600" dirty="0"/>
              <a:t>Feb 2012 	</a:t>
            </a:r>
            <a:r>
              <a:rPr lang="en-US" sz="1600" dirty="0" smtClean="0"/>
              <a:t>Cavity </a:t>
            </a:r>
            <a:r>
              <a:rPr lang="en-US" sz="1600" dirty="0"/>
              <a:t>received from manufacturer </a:t>
            </a:r>
            <a:r>
              <a:rPr lang="en-US" sz="1600" dirty="0" smtClean="0"/>
              <a:t>(</a:t>
            </a:r>
            <a:r>
              <a:rPr lang="en-US" sz="1600" dirty="0" err="1" smtClean="0"/>
              <a:t>Niowave</a:t>
            </a:r>
            <a:r>
              <a:rPr lang="en-US" sz="1600" dirty="0" smtClean="0"/>
              <a:t>)</a:t>
            </a:r>
            <a:endParaRPr lang="en-US" sz="1600" dirty="0"/>
          </a:p>
          <a:p>
            <a:pPr algn="l">
              <a:spcAft>
                <a:spcPts val="600"/>
              </a:spcAft>
              <a:buFont typeface="Wingdings" charset="0"/>
              <a:buChar char="ü"/>
            </a:pPr>
            <a:r>
              <a:rPr lang="en-US" sz="1600" dirty="0"/>
              <a:t>Mar-May 2012 	</a:t>
            </a:r>
            <a:r>
              <a:rPr lang="en-US" sz="1600" dirty="0" smtClean="0"/>
              <a:t>Heavy </a:t>
            </a:r>
            <a:r>
              <a:rPr lang="en-US" sz="1600" dirty="0"/>
              <a:t>BCP etching removing </a:t>
            </a:r>
            <a:r>
              <a:rPr lang="en-US" sz="1600" dirty="0" smtClean="0"/>
              <a:t>150 µm (BNL/AES)</a:t>
            </a:r>
            <a:endParaRPr lang="en-US" sz="1600" dirty="0"/>
          </a:p>
          <a:p>
            <a:pPr algn="l">
              <a:spcAft>
                <a:spcPts val="600"/>
              </a:spcAft>
              <a:buFont typeface="Wingdings" charset="0"/>
              <a:buChar char="ü"/>
            </a:pPr>
            <a:r>
              <a:rPr lang="en-US" sz="1600" dirty="0"/>
              <a:t>Jun 2012 	</a:t>
            </a:r>
            <a:r>
              <a:rPr lang="en-US" sz="1600" dirty="0" smtClean="0"/>
              <a:t>High </a:t>
            </a:r>
            <a:r>
              <a:rPr lang="en-US" sz="1600" dirty="0"/>
              <a:t>temp bake @ 600°</a:t>
            </a:r>
            <a:r>
              <a:rPr lang="en-US" sz="1600" dirty="0" smtClean="0"/>
              <a:t>C (BNL)</a:t>
            </a:r>
            <a:endParaRPr lang="en-US" sz="1600" dirty="0"/>
          </a:p>
          <a:p>
            <a:pPr algn="l">
              <a:spcAft>
                <a:spcPts val="600"/>
              </a:spcAft>
              <a:buFont typeface="Wingdings" charset="0"/>
              <a:buChar char="ü"/>
            </a:pPr>
            <a:r>
              <a:rPr lang="en-US" sz="1600" dirty="0"/>
              <a:t>Jul-Sep 2012 	</a:t>
            </a:r>
            <a:r>
              <a:rPr lang="en-US" sz="1600" dirty="0" smtClean="0"/>
              <a:t>Helium </a:t>
            </a:r>
            <a:r>
              <a:rPr lang="en-US" sz="1600" dirty="0"/>
              <a:t>vessel </a:t>
            </a:r>
            <a:r>
              <a:rPr lang="en-US" sz="1600" dirty="0" smtClean="0"/>
              <a:t>welding (</a:t>
            </a:r>
            <a:r>
              <a:rPr lang="en-US" sz="1600" dirty="0" err="1" smtClean="0"/>
              <a:t>Niowave</a:t>
            </a:r>
            <a:r>
              <a:rPr lang="en-US" sz="1600" dirty="0" smtClean="0"/>
              <a:t>)</a:t>
            </a:r>
            <a:endParaRPr lang="en-US" sz="1600" dirty="0"/>
          </a:p>
          <a:p>
            <a:pPr algn="l">
              <a:spcAft>
                <a:spcPts val="600"/>
              </a:spcAft>
              <a:buFont typeface="Wingdings" charset="0"/>
              <a:buChar char="ü"/>
            </a:pPr>
            <a:r>
              <a:rPr lang="en-US" sz="1600" dirty="0"/>
              <a:t>Dec 2012 	</a:t>
            </a:r>
            <a:r>
              <a:rPr lang="en-US" sz="1600" dirty="0" smtClean="0"/>
              <a:t>Light </a:t>
            </a:r>
            <a:r>
              <a:rPr lang="en-US" sz="1600" dirty="0"/>
              <a:t>BCP etching removing </a:t>
            </a:r>
            <a:r>
              <a:rPr lang="en-US" sz="1600" dirty="0" smtClean="0"/>
              <a:t>20 µm (BNL/AES)</a:t>
            </a:r>
            <a:endParaRPr lang="en-US" sz="1600" dirty="0"/>
          </a:p>
          <a:p>
            <a:pPr algn="l">
              <a:spcAft>
                <a:spcPts val="600"/>
              </a:spcAft>
              <a:buFont typeface="Wingdings" charset="0"/>
              <a:buChar char="ü"/>
            </a:pPr>
            <a:r>
              <a:rPr lang="en-US" sz="1600" dirty="0"/>
              <a:t>Dec 2012 	</a:t>
            </a:r>
            <a:r>
              <a:rPr lang="en-US" sz="1600" dirty="0" smtClean="0"/>
              <a:t>High </a:t>
            </a:r>
            <a:r>
              <a:rPr lang="en-US" sz="1600" dirty="0"/>
              <a:t>power water </a:t>
            </a:r>
            <a:r>
              <a:rPr lang="en-US" sz="1600" dirty="0" smtClean="0"/>
              <a:t>rinse (BNL/AES)</a:t>
            </a:r>
            <a:endParaRPr lang="en-US" sz="1600" dirty="0"/>
          </a:p>
          <a:p>
            <a:pPr algn="l">
              <a:spcAft>
                <a:spcPts val="600"/>
              </a:spcAft>
              <a:buFont typeface="Wingdings" charset="0"/>
              <a:buChar char="ü"/>
            </a:pPr>
            <a:r>
              <a:rPr lang="en-US" sz="1600" dirty="0"/>
              <a:t>Jan 2013 	</a:t>
            </a:r>
            <a:r>
              <a:rPr lang="en-US" sz="1600" dirty="0" smtClean="0"/>
              <a:t>Sealed </a:t>
            </a:r>
            <a:r>
              <a:rPr lang="en-US" sz="1600" dirty="0"/>
              <a:t>in clean room under vacuum, ready to assemble for </a:t>
            </a:r>
            <a:r>
              <a:rPr lang="en-US" sz="1600" dirty="0" smtClean="0"/>
              <a:t>testing (AES) </a:t>
            </a:r>
          </a:p>
          <a:p>
            <a:pPr algn="l">
              <a:spcAft>
                <a:spcPts val="600"/>
              </a:spcAft>
              <a:buFont typeface="Wingdings" charset="0"/>
              <a:buChar char="ü"/>
            </a:pPr>
            <a:r>
              <a:rPr lang="en-US" sz="1600" dirty="0" smtClean="0"/>
              <a:t>Jul 2013	Cavity assembly to the LVTF top plate in the Mezzanine cleanroom is complete, 		the insert is in LVTF for testing</a:t>
            </a:r>
          </a:p>
          <a:p>
            <a:pPr algn="l">
              <a:spcAft>
                <a:spcPts val="600"/>
              </a:spcAft>
              <a:buFont typeface="Courier New"/>
              <a:buChar char="o"/>
            </a:pPr>
            <a:r>
              <a:rPr lang="en-US" sz="1600" dirty="0" smtClean="0">
                <a:solidFill>
                  <a:srgbClr val="FF0000"/>
                </a:solidFill>
              </a:rPr>
              <a:t>Jul 2013	Vertical testing is in progress</a:t>
            </a:r>
            <a:endParaRPr lang="en-US" sz="1600" dirty="0">
              <a:solidFill>
                <a:srgbClr val="FF0000"/>
              </a:solidFill>
            </a:endParaRPr>
          </a:p>
        </p:txBody>
      </p:sp>
      <p:pic>
        <p:nvPicPr>
          <p:cNvPr id="11" name="Picture 5" descr="D:\Publication\pieces for others\ONPbugetBriefing_Ilan_2013\56 MHz cavity in AES Cleanroom 1203280 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640" y="914401"/>
            <a:ext cx="2515264" cy="335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1673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18</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Installation in RHIC</a:t>
            </a:r>
            <a:endParaRPr lang="en-US" sz="3200" dirty="0">
              <a:latin typeface="Arial" charset="0"/>
              <a:ea typeface="ＭＳ Ｐゴシック" charset="0"/>
              <a:cs typeface="ＭＳ Ｐゴシック" charset="0"/>
            </a:endParaRPr>
          </a:p>
        </p:txBody>
      </p:sp>
      <p:grpSp>
        <p:nvGrpSpPr>
          <p:cNvPr id="8" name="Group 7"/>
          <p:cNvGrpSpPr/>
          <p:nvPr/>
        </p:nvGrpSpPr>
        <p:grpSpPr>
          <a:xfrm>
            <a:off x="914400" y="990600"/>
            <a:ext cx="8077200" cy="3351132"/>
            <a:chOff x="490073" y="2422733"/>
            <a:chExt cx="9144000" cy="3717032"/>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073" y="2422733"/>
              <a:ext cx="9144000" cy="3678798"/>
            </a:xfrm>
            <a:prstGeom prst="rect">
              <a:avLst/>
            </a:prstGeom>
          </p:spPr>
        </p:pic>
        <p:grpSp>
          <p:nvGrpSpPr>
            <p:cNvPr id="10" name="Group 13"/>
            <p:cNvGrpSpPr>
              <a:grpSpLocks/>
            </p:cNvGrpSpPr>
            <p:nvPr/>
          </p:nvGrpSpPr>
          <p:grpSpPr bwMode="auto">
            <a:xfrm>
              <a:off x="899592" y="3789040"/>
              <a:ext cx="1187450" cy="763265"/>
              <a:chOff x="1007356" y="1058886"/>
              <a:chExt cx="1188132" cy="763703"/>
            </a:xfrm>
          </p:grpSpPr>
          <p:sp>
            <p:nvSpPr>
              <p:cNvPr id="24" name="TextBox 5"/>
              <p:cNvSpPr txBox="1">
                <a:spLocks noChangeArrowheads="1"/>
              </p:cNvSpPr>
              <p:nvPr/>
            </p:nvSpPr>
            <p:spPr bwMode="auto">
              <a:xfrm>
                <a:off x="1007356" y="1532248"/>
                <a:ext cx="1188132" cy="29034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Times New Roman" pitchFamily="18" charset="0"/>
                    <a:ea typeface="ＭＳ Ｐゴシック" charset="-128"/>
                  </a:defRPr>
                </a:lvl1pPr>
                <a:lvl2pPr marL="742950" indent="-285750">
                  <a:defRPr sz="1200" b="1">
                    <a:solidFill>
                      <a:schemeClr val="tx1"/>
                    </a:solidFill>
                    <a:latin typeface="Times New Roman" pitchFamily="18" charset="0"/>
                    <a:ea typeface="ＭＳ Ｐゴシック" charset="-128"/>
                  </a:defRPr>
                </a:lvl2pPr>
                <a:lvl3pPr marL="1143000" indent="-228600">
                  <a:defRPr sz="1200" b="1">
                    <a:solidFill>
                      <a:schemeClr val="tx1"/>
                    </a:solidFill>
                    <a:latin typeface="Times New Roman" pitchFamily="18" charset="0"/>
                    <a:ea typeface="ＭＳ Ｐゴシック" charset="-128"/>
                  </a:defRPr>
                </a:lvl3pPr>
                <a:lvl4pPr marL="1600200" indent="-228600">
                  <a:defRPr sz="1200" b="1">
                    <a:solidFill>
                      <a:schemeClr val="tx1"/>
                    </a:solidFill>
                    <a:latin typeface="Times New Roman" pitchFamily="18" charset="0"/>
                    <a:ea typeface="ＭＳ Ｐゴシック" charset="-128"/>
                  </a:defRPr>
                </a:lvl4pPr>
                <a:lvl5pPr marL="2057400" indent="-228600">
                  <a:defRPr sz="1200" b="1">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9pPr>
              </a:lstStyle>
              <a:p>
                <a:pPr algn="ctr"/>
                <a:r>
                  <a:rPr lang="en-US" sz="1100" dirty="0" smtClean="0">
                    <a:latin typeface="+mn-lt"/>
                  </a:rPr>
                  <a:t>D0</a:t>
                </a:r>
                <a:endParaRPr lang="en-US" sz="1100" dirty="0">
                  <a:latin typeface="+mn-lt"/>
                </a:endParaRPr>
              </a:p>
            </p:txBody>
          </p:sp>
          <p:cxnSp>
            <p:nvCxnSpPr>
              <p:cNvPr id="25" name="Straight Arrow Connector 24"/>
              <p:cNvCxnSpPr>
                <a:stCxn id="24" idx="0"/>
              </p:cNvCxnSpPr>
              <p:nvPr/>
            </p:nvCxnSpPr>
            <p:spPr bwMode="auto">
              <a:xfrm flipV="1">
                <a:off x="1601422" y="1058886"/>
                <a:ext cx="234503" cy="473362"/>
              </a:xfrm>
              <a:prstGeom prst="straightConnector1">
                <a:avLst/>
              </a:prstGeom>
              <a:ln w="38100">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p:grpSp>
          <p:nvGrpSpPr>
            <p:cNvPr id="11" name="Group 14"/>
            <p:cNvGrpSpPr>
              <a:grpSpLocks/>
            </p:cNvGrpSpPr>
            <p:nvPr/>
          </p:nvGrpSpPr>
          <p:grpSpPr bwMode="auto">
            <a:xfrm>
              <a:off x="6398206" y="3557856"/>
              <a:ext cx="2052637" cy="504825"/>
              <a:chOff x="1393374" y="1605291"/>
              <a:chExt cx="2052227" cy="504056"/>
            </a:xfrm>
          </p:grpSpPr>
          <p:sp>
            <p:nvSpPr>
              <p:cNvPr id="22" name="TextBox 15"/>
              <p:cNvSpPr txBox="1">
                <a:spLocks noChangeArrowheads="1"/>
              </p:cNvSpPr>
              <p:nvPr/>
            </p:nvSpPr>
            <p:spPr bwMode="auto">
              <a:xfrm>
                <a:off x="2257468" y="1605291"/>
                <a:ext cx="1188133" cy="4772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Times New Roman" pitchFamily="18" charset="0"/>
                    <a:ea typeface="ＭＳ Ｐゴシック" charset="-128"/>
                  </a:defRPr>
                </a:lvl1pPr>
                <a:lvl2pPr marL="742950" indent="-285750">
                  <a:defRPr sz="1200" b="1">
                    <a:solidFill>
                      <a:schemeClr val="tx1"/>
                    </a:solidFill>
                    <a:latin typeface="Times New Roman" pitchFamily="18" charset="0"/>
                    <a:ea typeface="ＭＳ Ｐゴシック" charset="-128"/>
                  </a:defRPr>
                </a:lvl2pPr>
                <a:lvl3pPr marL="1143000" indent="-228600">
                  <a:defRPr sz="1200" b="1">
                    <a:solidFill>
                      <a:schemeClr val="tx1"/>
                    </a:solidFill>
                    <a:latin typeface="Times New Roman" pitchFamily="18" charset="0"/>
                    <a:ea typeface="ＭＳ Ｐゴシック" charset="-128"/>
                  </a:defRPr>
                </a:lvl3pPr>
                <a:lvl4pPr marL="1600200" indent="-228600">
                  <a:defRPr sz="1200" b="1">
                    <a:solidFill>
                      <a:schemeClr val="tx1"/>
                    </a:solidFill>
                    <a:latin typeface="Times New Roman" pitchFamily="18" charset="0"/>
                    <a:ea typeface="ＭＳ Ｐゴシック" charset="-128"/>
                  </a:defRPr>
                </a:lvl4pPr>
                <a:lvl5pPr marL="2057400" indent="-228600">
                  <a:defRPr sz="1200" b="1">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9pPr>
              </a:lstStyle>
              <a:p>
                <a:r>
                  <a:rPr lang="en-US" sz="1100" dirty="0">
                    <a:latin typeface="+mn-lt"/>
                  </a:rPr>
                  <a:t>Quiet Helium Source</a:t>
                </a:r>
              </a:p>
            </p:txBody>
          </p:sp>
          <p:cxnSp>
            <p:nvCxnSpPr>
              <p:cNvPr id="23" name="Straight Arrow Connector 22"/>
              <p:cNvCxnSpPr>
                <a:stCxn id="22" idx="1"/>
              </p:cNvCxnSpPr>
              <p:nvPr/>
            </p:nvCxnSpPr>
            <p:spPr bwMode="auto">
              <a:xfrm flipH="1">
                <a:off x="1393374" y="1843894"/>
                <a:ext cx="864094" cy="265453"/>
              </a:xfrm>
              <a:prstGeom prst="straightConnector1">
                <a:avLst/>
              </a:prstGeom>
              <a:ln w="38100">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p:grpSp>
          <p:nvGrpSpPr>
            <p:cNvPr id="12" name="Group 18"/>
            <p:cNvGrpSpPr>
              <a:grpSpLocks/>
            </p:cNvGrpSpPr>
            <p:nvPr/>
          </p:nvGrpSpPr>
          <p:grpSpPr bwMode="auto">
            <a:xfrm>
              <a:off x="5014482" y="4703553"/>
              <a:ext cx="1362555" cy="1397167"/>
              <a:chOff x="837214" y="490794"/>
              <a:chExt cx="1363338" cy="1396799"/>
            </a:xfrm>
          </p:grpSpPr>
          <p:sp>
            <p:nvSpPr>
              <p:cNvPr id="20" name="TextBox 19"/>
              <p:cNvSpPr txBox="1">
                <a:spLocks noChangeArrowheads="1"/>
              </p:cNvSpPr>
              <p:nvPr/>
            </p:nvSpPr>
            <p:spPr bwMode="auto">
              <a:xfrm>
                <a:off x="837214" y="1409785"/>
                <a:ext cx="1363338" cy="47780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Times New Roman" pitchFamily="18" charset="0"/>
                    <a:ea typeface="ＭＳ Ｐゴシック" charset="-128"/>
                  </a:defRPr>
                </a:lvl1pPr>
                <a:lvl2pPr marL="742950" indent="-285750">
                  <a:defRPr sz="1200" b="1">
                    <a:solidFill>
                      <a:schemeClr val="tx1"/>
                    </a:solidFill>
                    <a:latin typeface="Times New Roman" pitchFamily="18" charset="0"/>
                    <a:ea typeface="ＭＳ Ｐゴシック" charset="-128"/>
                  </a:defRPr>
                </a:lvl2pPr>
                <a:lvl3pPr marL="1143000" indent="-228600">
                  <a:defRPr sz="1200" b="1">
                    <a:solidFill>
                      <a:schemeClr val="tx1"/>
                    </a:solidFill>
                    <a:latin typeface="Times New Roman" pitchFamily="18" charset="0"/>
                    <a:ea typeface="ＭＳ Ｐゴシック" charset="-128"/>
                  </a:defRPr>
                </a:lvl3pPr>
                <a:lvl4pPr marL="1600200" indent="-228600">
                  <a:defRPr sz="1200" b="1">
                    <a:solidFill>
                      <a:schemeClr val="tx1"/>
                    </a:solidFill>
                    <a:latin typeface="Times New Roman" pitchFamily="18" charset="0"/>
                    <a:ea typeface="ＭＳ Ｐゴシック" charset="-128"/>
                  </a:defRPr>
                </a:lvl4pPr>
                <a:lvl5pPr marL="2057400" indent="-228600">
                  <a:defRPr sz="1200" b="1">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9pPr>
              </a:lstStyle>
              <a:p>
                <a:r>
                  <a:rPr lang="en-US" sz="1100" dirty="0">
                    <a:latin typeface="+mn-lt"/>
                  </a:rPr>
                  <a:t>56 MHz Cavity Cryostat</a:t>
                </a:r>
              </a:p>
            </p:txBody>
          </p:sp>
          <p:cxnSp>
            <p:nvCxnSpPr>
              <p:cNvPr id="21" name="Straight Arrow Connector 20"/>
              <p:cNvCxnSpPr/>
              <p:nvPr/>
            </p:nvCxnSpPr>
            <p:spPr bwMode="auto">
              <a:xfrm flipV="1">
                <a:off x="1560719" y="490794"/>
                <a:ext cx="224761" cy="918991"/>
              </a:xfrm>
              <a:prstGeom prst="straightConnector1">
                <a:avLst/>
              </a:prstGeom>
              <a:ln w="38100">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p:grpSp>
          <p:nvGrpSpPr>
            <p:cNvPr id="13" name="Group 23"/>
            <p:cNvGrpSpPr>
              <a:grpSpLocks/>
            </p:cNvGrpSpPr>
            <p:nvPr/>
          </p:nvGrpSpPr>
          <p:grpSpPr bwMode="auto">
            <a:xfrm>
              <a:off x="6857328" y="4885362"/>
              <a:ext cx="1387080" cy="1254403"/>
              <a:chOff x="1277390" y="637416"/>
              <a:chExt cx="1386308" cy="1254308"/>
            </a:xfrm>
          </p:grpSpPr>
          <p:sp>
            <p:nvSpPr>
              <p:cNvPr id="18" name="TextBox 24"/>
              <p:cNvSpPr txBox="1">
                <a:spLocks noChangeArrowheads="1"/>
              </p:cNvSpPr>
              <p:nvPr/>
            </p:nvSpPr>
            <p:spPr bwMode="auto">
              <a:xfrm>
                <a:off x="1277390" y="1413826"/>
                <a:ext cx="1386308" cy="47789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Times New Roman" pitchFamily="18" charset="0"/>
                    <a:ea typeface="ＭＳ Ｐゴシック" charset="-128"/>
                  </a:defRPr>
                </a:lvl1pPr>
                <a:lvl2pPr marL="742950" indent="-285750">
                  <a:defRPr sz="1200" b="1">
                    <a:solidFill>
                      <a:schemeClr val="tx1"/>
                    </a:solidFill>
                    <a:latin typeface="Times New Roman" pitchFamily="18" charset="0"/>
                    <a:ea typeface="ＭＳ Ｐゴシック" charset="-128"/>
                  </a:defRPr>
                </a:lvl2pPr>
                <a:lvl3pPr marL="1143000" indent="-228600">
                  <a:defRPr sz="1200" b="1">
                    <a:solidFill>
                      <a:schemeClr val="tx1"/>
                    </a:solidFill>
                    <a:latin typeface="Times New Roman" pitchFamily="18" charset="0"/>
                    <a:ea typeface="ＭＳ Ｐゴシック" charset="-128"/>
                  </a:defRPr>
                </a:lvl3pPr>
                <a:lvl4pPr marL="1600200" indent="-228600">
                  <a:defRPr sz="1200" b="1">
                    <a:solidFill>
                      <a:schemeClr val="tx1"/>
                    </a:solidFill>
                    <a:latin typeface="Times New Roman" pitchFamily="18" charset="0"/>
                    <a:ea typeface="ＭＳ Ｐゴシック" charset="-128"/>
                  </a:defRPr>
                </a:lvl4pPr>
                <a:lvl5pPr marL="2057400" indent="-228600">
                  <a:defRPr sz="1200" b="1">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9pPr>
              </a:lstStyle>
              <a:p>
                <a:r>
                  <a:rPr lang="en-US" sz="1100" dirty="0">
                    <a:latin typeface="+mn-lt"/>
                  </a:rPr>
                  <a:t>Future 56 MHz Cavity</a:t>
                </a:r>
              </a:p>
            </p:txBody>
          </p:sp>
          <p:cxnSp>
            <p:nvCxnSpPr>
              <p:cNvPr id="19" name="Straight Arrow Connector 18"/>
              <p:cNvCxnSpPr/>
              <p:nvPr/>
            </p:nvCxnSpPr>
            <p:spPr bwMode="auto">
              <a:xfrm flipH="1" flipV="1">
                <a:off x="1538985" y="637416"/>
                <a:ext cx="250558" cy="708513"/>
              </a:xfrm>
              <a:prstGeom prst="straightConnector1">
                <a:avLst/>
              </a:prstGeom>
              <a:ln w="38100">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p:grpSp>
          <p:nvGrpSpPr>
            <p:cNvPr id="14" name="Group 13"/>
            <p:cNvGrpSpPr>
              <a:grpSpLocks/>
            </p:cNvGrpSpPr>
            <p:nvPr/>
          </p:nvGrpSpPr>
          <p:grpSpPr bwMode="auto">
            <a:xfrm>
              <a:off x="3011980" y="4451215"/>
              <a:ext cx="1187452" cy="554585"/>
              <a:chOff x="1067548" y="1382675"/>
              <a:chExt cx="1188134" cy="554903"/>
            </a:xfrm>
          </p:grpSpPr>
          <p:sp>
            <p:nvSpPr>
              <p:cNvPr id="16" name="TextBox 5"/>
              <p:cNvSpPr txBox="1">
                <a:spLocks noChangeArrowheads="1"/>
              </p:cNvSpPr>
              <p:nvPr/>
            </p:nvSpPr>
            <p:spPr bwMode="auto">
              <a:xfrm>
                <a:off x="1067548" y="1647237"/>
                <a:ext cx="1188132" cy="29034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Times New Roman" pitchFamily="18" charset="0"/>
                    <a:ea typeface="ＭＳ Ｐゴシック" charset="-128"/>
                  </a:defRPr>
                </a:lvl1pPr>
                <a:lvl2pPr marL="742950" indent="-285750">
                  <a:defRPr sz="1200" b="1">
                    <a:solidFill>
                      <a:schemeClr val="tx1"/>
                    </a:solidFill>
                    <a:latin typeface="Times New Roman" pitchFamily="18" charset="0"/>
                    <a:ea typeface="ＭＳ Ｐゴシック" charset="-128"/>
                  </a:defRPr>
                </a:lvl2pPr>
                <a:lvl3pPr marL="1143000" indent="-228600">
                  <a:defRPr sz="1200" b="1">
                    <a:solidFill>
                      <a:schemeClr val="tx1"/>
                    </a:solidFill>
                    <a:latin typeface="Times New Roman" pitchFamily="18" charset="0"/>
                    <a:ea typeface="ＭＳ Ｐゴシック" charset="-128"/>
                  </a:defRPr>
                </a:lvl3pPr>
                <a:lvl4pPr marL="1600200" indent="-228600">
                  <a:defRPr sz="1200" b="1">
                    <a:solidFill>
                      <a:schemeClr val="tx1"/>
                    </a:solidFill>
                    <a:latin typeface="Times New Roman" pitchFamily="18" charset="0"/>
                    <a:ea typeface="ＭＳ Ｐゴシック" charset="-128"/>
                  </a:defRPr>
                </a:lvl4pPr>
                <a:lvl5pPr marL="2057400" indent="-228600">
                  <a:defRPr sz="1200" b="1">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ＭＳ Ｐゴシック" charset="-128"/>
                  </a:defRPr>
                </a:lvl9pPr>
              </a:lstStyle>
              <a:p>
                <a:pPr algn="ctr"/>
                <a:r>
                  <a:rPr lang="en-US" sz="1100" dirty="0" smtClean="0">
                    <a:latin typeface="+mn-lt"/>
                  </a:rPr>
                  <a:t>DX</a:t>
                </a:r>
                <a:endParaRPr lang="en-US" sz="1100" dirty="0">
                  <a:latin typeface="+mn-lt"/>
                </a:endParaRPr>
              </a:p>
            </p:txBody>
          </p:sp>
          <p:cxnSp>
            <p:nvCxnSpPr>
              <p:cNvPr id="17" name="Straight Arrow Connector 16"/>
              <p:cNvCxnSpPr>
                <a:stCxn id="16" idx="0"/>
              </p:cNvCxnSpPr>
              <p:nvPr/>
            </p:nvCxnSpPr>
            <p:spPr bwMode="auto">
              <a:xfrm flipV="1">
                <a:off x="1661614" y="1382675"/>
                <a:ext cx="594068" cy="264562"/>
              </a:xfrm>
              <a:prstGeom prst="straightConnector1">
                <a:avLst/>
              </a:prstGeom>
              <a:ln w="38100">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p:grpSp>
      <p:sp>
        <p:nvSpPr>
          <p:cNvPr id="26" name="Rectangle 25"/>
          <p:cNvSpPr/>
          <p:nvPr/>
        </p:nvSpPr>
        <p:spPr>
          <a:xfrm>
            <a:off x="990600" y="682823"/>
            <a:ext cx="7896450" cy="307777"/>
          </a:xfrm>
          <a:prstGeom prst="rect">
            <a:avLst/>
          </a:prstGeom>
        </p:spPr>
        <p:txBody>
          <a:bodyPr wrap="square">
            <a:spAutoFit/>
          </a:bodyPr>
          <a:lstStyle/>
          <a:p>
            <a:pPr marL="0" lvl="1" algn="l"/>
            <a:r>
              <a:rPr lang="en-US" sz="1400" b="0" dirty="0">
                <a:latin typeface="+mn-lt"/>
                <a:cs typeface="Times New Roman" pitchFamily="18" charset="0"/>
              </a:rPr>
              <a:t>56 MHz cavity will be installed in the IP4 </a:t>
            </a:r>
            <a:r>
              <a:rPr lang="en-US" sz="1400" b="0" dirty="0" smtClean="0">
                <a:latin typeface="+mn-lt"/>
                <a:cs typeface="Times New Roman" pitchFamily="18" charset="0"/>
              </a:rPr>
              <a:t>area</a:t>
            </a:r>
            <a:endParaRPr lang="en-US" sz="1400" b="0" dirty="0" smtClean="0">
              <a:latin typeface="+mn-lt"/>
              <a:cs typeface="Times New Roman" pitchFamily="18" charset="0"/>
            </a:endParaRPr>
          </a:p>
        </p:txBody>
      </p:sp>
      <p:pic>
        <p:nvPicPr>
          <p:cNvPr id="2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 b="43883"/>
          <a:stretch/>
        </p:blipFill>
        <p:spPr bwMode="auto">
          <a:xfrm>
            <a:off x="914400" y="4343400"/>
            <a:ext cx="8077200" cy="205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3807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19</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t>56 MHz project schedule</a:t>
            </a:r>
            <a:endParaRPr lang="en-US" sz="3200" dirty="0">
              <a:latin typeface="Arial" charset="0"/>
              <a:ea typeface="ＭＳ Ｐゴシック" charset="0"/>
              <a:cs typeface="ＭＳ Ｐゴシック" charset="0"/>
            </a:endParaRPr>
          </a:p>
        </p:txBody>
      </p:sp>
      <p:pic>
        <p:nvPicPr>
          <p:cNvPr id="7" name="Picture 6"/>
          <p:cNvPicPr>
            <a:picLocks noChangeAspect="1"/>
          </p:cNvPicPr>
          <p:nvPr/>
        </p:nvPicPr>
        <p:blipFill>
          <a:blip r:embed="rId2"/>
          <a:stretch>
            <a:fillRect/>
          </a:stretch>
        </p:blipFill>
        <p:spPr>
          <a:xfrm>
            <a:off x="0" y="736600"/>
            <a:ext cx="9144000" cy="5361748"/>
          </a:xfrm>
          <a:prstGeom prst="rect">
            <a:avLst/>
          </a:prstGeom>
        </p:spPr>
      </p:pic>
    </p:spTree>
    <p:extLst>
      <p:ext uri="{BB962C8B-B14F-4D97-AF65-F5344CB8AC3E}">
        <p14:creationId xmlns:p14="http://schemas.microsoft.com/office/powerpoint/2010/main" val="6301815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76200"/>
            <a:ext cx="8382000" cy="762000"/>
          </a:xfrm>
        </p:spPr>
        <p:txBody>
          <a:bodyPr/>
          <a:lstStyle/>
          <a:p>
            <a:pPr>
              <a:lnSpc>
                <a:spcPct val="100000"/>
              </a:lnSpc>
            </a:pPr>
            <a:r>
              <a:rPr lang="en-US" sz="3200" dirty="0" smtClean="0">
                <a:latin typeface="Arial" charset="0"/>
                <a:ea typeface="ＭＳ Ｐゴシック" charset="0"/>
                <a:cs typeface="ＭＳ Ｐゴシック" charset="0"/>
              </a:rPr>
              <a:t>Acknowledgement</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a:t>
            </a:fld>
            <a:endParaRPr lang="en-US" dirty="0"/>
          </a:p>
        </p:txBody>
      </p:sp>
      <p:sp>
        <p:nvSpPr>
          <p:cNvPr id="7" name="TextBox 6"/>
          <p:cNvSpPr txBox="1"/>
          <p:nvPr/>
        </p:nvSpPr>
        <p:spPr>
          <a:xfrm>
            <a:off x="533400" y="1700004"/>
            <a:ext cx="8153400" cy="2462213"/>
          </a:xfrm>
          <a:prstGeom prst="rect">
            <a:avLst/>
          </a:prstGeom>
          <a:noFill/>
        </p:spPr>
        <p:txBody>
          <a:bodyPr wrap="square" rtlCol="0">
            <a:spAutoFit/>
          </a:bodyPr>
          <a:lstStyle/>
          <a:p>
            <a:pPr>
              <a:spcAft>
                <a:spcPts val="600"/>
              </a:spcAft>
            </a:pPr>
            <a:r>
              <a:rPr lang="en-US" sz="2400" dirty="0" smtClean="0">
                <a:latin typeface="Calibri"/>
                <a:cs typeface="Calibri"/>
              </a:rPr>
              <a:t>In this talk I present work of a large number of people from different groups across the department. </a:t>
            </a:r>
          </a:p>
          <a:p>
            <a:pPr>
              <a:spcAft>
                <a:spcPts val="600"/>
              </a:spcAft>
            </a:pPr>
            <a:r>
              <a:rPr lang="en-US" sz="2400" dirty="0" smtClean="0">
                <a:latin typeface="Calibri"/>
                <a:cs typeface="Calibri"/>
              </a:rPr>
              <a:t>Just listing everybody involved would take several slides.</a:t>
            </a:r>
          </a:p>
          <a:p>
            <a:pPr>
              <a:spcAft>
                <a:spcPts val="600"/>
              </a:spcAft>
            </a:pPr>
            <a:r>
              <a:rPr lang="en-US" sz="2400" dirty="0" smtClean="0">
                <a:latin typeface="Calibri"/>
                <a:cs typeface="Calibri"/>
              </a:rPr>
              <a:t>So this slide is an acknowledgement of everybody’s contributions and efforts to make this complex and sophisticated project successful.</a:t>
            </a:r>
            <a:endParaRPr lang="en-US" sz="2400" dirty="0">
              <a:latin typeface="Calibri"/>
              <a:cs typeface="Calibri"/>
            </a:endParaRPr>
          </a:p>
        </p:txBody>
      </p:sp>
    </p:spTree>
    <p:extLst>
      <p:ext uri="{BB962C8B-B14F-4D97-AF65-F5344CB8AC3E}">
        <p14:creationId xmlns:p14="http://schemas.microsoft.com/office/powerpoint/2010/main" val="14921541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20</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t>56 MHz project milestones</a:t>
            </a:r>
            <a:endParaRPr lang="en-US" sz="3200" dirty="0">
              <a:latin typeface="Arial" charset="0"/>
              <a:ea typeface="ＭＳ Ｐゴシック" charset="0"/>
              <a:cs typeface="ＭＳ Ｐゴシック" charset="0"/>
            </a:endParaRPr>
          </a:p>
        </p:txBody>
      </p:sp>
      <p:sp>
        <p:nvSpPr>
          <p:cNvPr id="10" name="TextBox 4"/>
          <p:cNvSpPr txBox="1">
            <a:spLocks noChangeArrowheads="1"/>
          </p:cNvSpPr>
          <p:nvPr/>
        </p:nvSpPr>
        <p:spPr bwMode="auto">
          <a:xfrm>
            <a:off x="609600" y="990600"/>
            <a:ext cx="8534400" cy="26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lgn="l">
              <a:spcAft>
                <a:spcPts val="600"/>
              </a:spcAft>
              <a:buFont typeface="Wingdings" charset="2"/>
              <a:buChar char="q"/>
            </a:pPr>
            <a:r>
              <a:rPr lang="en-US" sz="1600" dirty="0" smtClean="0"/>
              <a:t>Aug 8, 2013 </a:t>
            </a:r>
            <a:r>
              <a:rPr lang="en-US" sz="1600" dirty="0"/>
              <a:t>	</a:t>
            </a:r>
            <a:r>
              <a:rPr lang="en-US" sz="1600" dirty="0" smtClean="0"/>
              <a:t>Cavity processing, including VTF testing, is complete</a:t>
            </a:r>
            <a:endParaRPr lang="en-US" sz="1600" dirty="0"/>
          </a:p>
          <a:p>
            <a:pPr algn="l">
              <a:spcAft>
                <a:spcPts val="600"/>
              </a:spcAft>
              <a:buFont typeface="Wingdings" charset="2"/>
              <a:buChar char="q"/>
            </a:pPr>
            <a:r>
              <a:rPr lang="en-US" sz="1600" dirty="0" smtClean="0"/>
              <a:t>Sep 30, 2013 </a:t>
            </a:r>
            <a:r>
              <a:rPr lang="en-US" sz="1600" dirty="0"/>
              <a:t>	</a:t>
            </a:r>
            <a:r>
              <a:rPr lang="en-US" sz="1600" dirty="0" smtClean="0"/>
              <a:t>FD procurement is complete</a:t>
            </a:r>
            <a:endParaRPr lang="en-US" sz="1600" dirty="0"/>
          </a:p>
          <a:p>
            <a:pPr algn="l">
              <a:spcAft>
                <a:spcPts val="600"/>
              </a:spcAft>
              <a:buFont typeface="Wingdings" charset="2"/>
              <a:buChar char="q"/>
            </a:pPr>
            <a:r>
              <a:rPr lang="en-US" sz="1600" dirty="0" smtClean="0"/>
              <a:t>Oct 2, 2013 </a:t>
            </a:r>
            <a:r>
              <a:rPr lang="en-US" sz="1600" dirty="0"/>
              <a:t>	</a:t>
            </a:r>
            <a:r>
              <a:rPr lang="en-US" sz="1600" dirty="0" smtClean="0"/>
              <a:t>HOM coupler procurement is complete</a:t>
            </a:r>
            <a:endParaRPr lang="en-US" sz="1600" dirty="0"/>
          </a:p>
          <a:p>
            <a:pPr algn="l">
              <a:spcAft>
                <a:spcPts val="600"/>
              </a:spcAft>
              <a:buFont typeface="Wingdings" charset="2"/>
              <a:buChar char="q"/>
            </a:pPr>
            <a:r>
              <a:rPr lang="en-US" sz="1600" dirty="0" smtClean="0"/>
              <a:t>Oct 14, 2013 </a:t>
            </a:r>
            <a:r>
              <a:rPr lang="en-US" sz="1600" dirty="0"/>
              <a:t>	</a:t>
            </a:r>
            <a:r>
              <a:rPr lang="en-US" sz="1600" dirty="0" smtClean="0"/>
              <a:t>Cavity string assembly is compete</a:t>
            </a:r>
            <a:endParaRPr lang="en-US" sz="1600" dirty="0"/>
          </a:p>
          <a:p>
            <a:pPr algn="l">
              <a:spcAft>
                <a:spcPts val="600"/>
              </a:spcAft>
              <a:buFont typeface="Wingdings" charset="2"/>
              <a:buChar char="q"/>
            </a:pPr>
            <a:r>
              <a:rPr lang="en-US" sz="1600" dirty="0" smtClean="0"/>
              <a:t>Nov 13, 2013</a:t>
            </a:r>
            <a:r>
              <a:rPr lang="en-US" sz="1600" dirty="0"/>
              <a:t>	</a:t>
            </a:r>
            <a:r>
              <a:rPr lang="en-US" sz="1600" dirty="0" smtClean="0"/>
              <a:t>Cryomodule assembly is complete</a:t>
            </a:r>
            <a:endParaRPr lang="en-US" sz="1600" dirty="0"/>
          </a:p>
          <a:p>
            <a:pPr algn="l">
              <a:spcAft>
                <a:spcPts val="600"/>
              </a:spcAft>
              <a:buFont typeface="Wingdings" charset="2"/>
              <a:buChar char="q"/>
            </a:pPr>
            <a:r>
              <a:rPr lang="en-US" sz="1600" dirty="0" smtClean="0"/>
              <a:t>Nov 18, 2013</a:t>
            </a:r>
            <a:r>
              <a:rPr lang="en-US" sz="1600" dirty="0"/>
              <a:t>	</a:t>
            </a:r>
            <a:r>
              <a:rPr lang="en-US" sz="1600" dirty="0" smtClean="0"/>
              <a:t>Cryomodule moved to RHIC tunnel</a:t>
            </a:r>
            <a:endParaRPr lang="en-US" sz="1600" dirty="0"/>
          </a:p>
          <a:p>
            <a:pPr algn="l">
              <a:spcAft>
                <a:spcPts val="600"/>
              </a:spcAft>
              <a:buFont typeface="Wingdings" charset="2"/>
              <a:buChar char="q"/>
            </a:pPr>
            <a:r>
              <a:rPr lang="en-US" sz="1600" dirty="0" smtClean="0"/>
              <a:t>Dec 26, </a:t>
            </a:r>
            <a:r>
              <a:rPr lang="en-US" sz="1600" dirty="0"/>
              <a:t>2013 	</a:t>
            </a:r>
            <a:r>
              <a:rPr lang="en-US" sz="1600" dirty="0" smtClean="0"/>
              <a:t>ASSRC walkthrough checklist is complete</a:t>
            </a:r>
          </a:p>
          <a:p>
            <a:pPr algn="l">
              <a:spcAft>
                <a:spcPts val="600"/>
              </a:spcAft>
              <a:buFont typeface="Wingdings" charset="2"/>
              <a:buChar char="q"/>
            </a:pPr>
            <a:r>
              <a:rPr lang="en-US" sz="1600" dirty="0" smtClean="0"/>
              <a:t>Jan 14, 2014	All systems are complete / Run approval is received</a:t>
            </a:r>
            <a:endParaRPr lang="en-US" sz="1600" dirty="0"/>
          </a:p>
        </p:txBody>
      </p:sp>
    </p:spTree>
    <p:extLst>
      <p:ext uri="{BB962C8B-B14F-4D97-AF65-F5344CB8AC3E}">
        <p14:creationId xmlns:p14="http://schemas.microsoft.com/office/powerpoint/2010/main" val="23955722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21</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IP4 Layout (vacuum system components)</a:t>
            </a:r>
            <a:endParaRPr lang="en-US" sz="3200" dirty="0">
              <a:latin typeface="Arial" charset="0"/>
              <a:ea typeface="ＭＳ Ｐゴシック" charset="0"/>
              <a:cs typeface="ＭＳ Ｐゴシック" charset="0"/>
            </a:endParaRPr>
          </a:p>
        </p:txBody>
      </p:sp>
      <p:pic>
        <p:nvPicPr>
          <p:cNvPr id="27" name="Picture 4"/>
          <p:cNvPicPr>
            <a:picLocks noChangeAspect="1" noChangeArrowheads="1"/>
          </p:cNvPicPr>
          <p:nvPr/>
        </p:nvPicPr>
        <p:blipFill>
          <a:blip r:embed="rId2" cstate="print"/>
          <a:srcRect l="10009" t="30357" r="-90" b="17857"/>
          <a:stretch>
            <a:fillRect/>
          </a:stretch>
        </p:blipFill>
        <p:spPr bwMode="auto">
          <a:xfrm>
            <a:off x="457200" y="1752600"/>
            <a:ext cx="8300545" cy="2971800"/>
          </a:xfrm>
          <a:prstGeom prst="rect">
            <a:avLst/>
          </a:prstGeom>
          <a:noFill/>
          <a:ln w="9525">
            <a:noFill/>
            <a:miter lim="800000"/>
            <a:headEnd/>
            <a:tailEnd/>
          </a:ln>
        </p:spPr>
      </p:pic>
    </p:spTree>
    <p:extLst>
      <p:ext uri="{BB962C8B-B14F-4D97-AF65-F5344CB8AC3E}">
        <p14:creationId xmlns:p14="http://schemas.microsoft.com/office/powerpoint/2010/main" val="13810881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22</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Cryogenic system at IP4</a:t>
            </a:r>
            <a:endParaRPr lang="en-US" sz="3200" dirty="0">
              <a:latin typeface="Arial" charset="0"/>
              <a:ea typeface="ＭＳ Ｐゴシック" charset="0"/>
              <a:cs typeface="ＭＳ Ｐゴシック" charset="0"/>
            </a:endParaRPr>
          </a:p>
        </p:txBody>
      </p:sp>
      <p:grpSp>
        <p:nvGrpSpPr>
          <p:cNvPr id="5" name="Group 4"/>
          <p:cNvGrpSpPr/>
          <p:nvPr/>
        </p:nvGrpSpPr>
        <p:grpSpPr>
          <a:xfrm>
            <a:off x="76200" y="1337838"/>
            <a:ext cx="5791200" cy="4148562"/>
            <a:chOff x="1323975" y="869605"/>
            <a:chExt cx="7493454" cy="5236929"/>
          </a:xfrm>
        </p:grpSpPr>
        <p:sp>
          <p:nvSpPr>
            <p:cNvPr id="8" name="Pentagon 7"/>
            <p:cNvSpPr/>
            <p:nvPr/>
          </p:nvSpPr>
          <p:spPr>
            <a:xfrm>
              <a:off x="6647057" y="2614660"/>
              <a:ext cx="1815225" cy="609600"/>
            </a:xfrm>
            <a:prstGeom prst="homePlate">
              <a:avLst>
                <a:gd name="adj" fmla="val 4739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2060"/>
                </a:solidFill>
              </a:endParaRPr>
            </a:p>
          </p:txBody>
        </p:sp>
        <p:sp>
          <p:nvSpPr>
            <p:cNvPr id="9" name="TextBox 8"/>
            <p:cNvSpPr txBox="1"/>
            <p:nvPr/>
          </p:nvSpPr>
          <p:spPr>
            <a:xfrm>
              <a:off x="1581150" y="1379764"/>
              <a:ext cx="1700812" cy="543929"/>
            </a:xfrm>
            <a:prstGeom prst="rect">
              <a:avLst/>
            </a:prstGeom>
            <a:solidFill>
              <a:srgbClr val="FF0000"/>
            </a:solidFill>
          </p:spPr>
          <p:txBody>
            <a:bodyPr wrap="square" rtlCol="0">
              <a:spAutoFit/>
            </a:bodyPr>
            <a:lstStyle/>
            <a:p>
              <a:r>
                <a:rPr lang="en-US" sz="1100" dirty="0" err="1" smtClean="0"/>
                <a:t>RHIC</a:t>
              </a:r>
              <a:r>
                <a:rPr lang="en-US" sz="1100" dirty="0" smtClean="0"/>
                <a:t> Interface</a:t>
              </a:r>
            </a:p>
            <a:p>
              <a:r>
                <a:rPr lang="en-US" sz="1100" dirty="0" smtClean="0"/>
                <a:t>Phase Separator</a:t>
              </a:r>
            </a:p>
          </p:txBody>
        </p:sp>
        <p:sp>
          <p:nvSpPr>
            <p:cNvPr id="10" name="TextBox 9"/>
            <p:cNvSpPr txBox="1"/>
            <p:nvPr/>
          </p:nvSpPr>
          <p:spPr>
            <a:xfrm>
              <a:off x="1323975" y="2503721"/>
              <a:ext cx="2209719" cy="543929"/>
            </a:xfrm>
            <a:prstGeom prst="rect">
              <a:avLst/>
            </a:prstGeom>
            <a:solidFill>
              <a:srgbClr val="00B0F0"/>
            </a:solidFill>
          </p:spPr>
          <p:txBody>
            <a:bodyPr wrap="square" rtlCol="0">
              <a:spAutoFit/>
            </a:bodyPr>
            <a:lstStyle/>
            <a:p>
              <a:r>
                <a:rPr lang="en-US" sz="1100" dirty="0" smtClean="0"/>
                <a:t>Quiet Helium Source</a:t>
              </a:r>
            </a:p>
            <a:p>
              <a:r>
                <a:rPr lang="en-US" sz="1100" dirty="0" smtClean="0"/>
                <a:t>[Condenser System]</a:t>
              </a:r>
              <a:endParaRPr lang="en-US" sz="1100" dirty="0"/>
            </a:p>
          </p:txBody>
        </p:sp>
        <p:sp>
          <p:nvSpPr>
            <p:cNvPr id="11" name="TextBox 10"/>
            <p:cNvSpPr txBox="1"/>
            <p:nvPr/>
          </p:nvSpPr>
          <p:spPr>
            <a:xfrm>
              <a:off x="1665434" y="3614064"/>
              <a:ext cx="1524000" cy="543929"/>
            </a:xfrm>
            <a:prstGeom prst="rect">
              <a:avLst/>
            </a:prstGeom>
            <a:solidFill>
              <a:srgbClr val="FF00FF"/>
            </a:solidFill>
          </p:spPr>
          <p:txBody>
            <a:bodyPr wrap="square" rtlCol="0">
              <a:spAutoFit/>
            </a:bodyPr>
            <a:lstStyle/>
            <a:p>
              <a:r>
                <a:rPr lang="en-US" sz="1100" dirty="0" smtClean="0"/>
                <a:t>56MHz SCRF Cavity</a:t>
              </a:r>
              <a:endParaRPr lang="en-US" sz="1100" dirty="0"/>
            </a:p>
          </p:txBody>
        </p:sp>
        <p:sp>
          <p:nvSpPr>
            <p:cNvPr id="12" name="TextBox 11"/>
            <p:cNvSpPr txBox="1"/>
            <p:nvPr/>
          </p:nvSpPr>
          <p:spPr>
            <a:xfrm>
              <a:off x="4987359" y="5562605"/>
              <a:ext cx="1524000" cy="543929"/>
            </a:xfrm>
            <a:prstGeom prst="rect">
              <a:avLst/>
            </a:prstGeom>
            <a:solidFill>
              <a:srgbClr val="92D050"/>
            </a:solidFill>
          </p:spPr>
          <p:txBody>
            <a:bodyPr wrap="square" rtlCol="0">
              <a:spAutoFit/>
            </a:bodyPr>
            <a:lstStyle/>
            <a:p>
              <a:r>
                <a:rPr lang="en-US" sz="1100" dirty="0" smtClean="0"/>
                <a:t>Helium Compressor</a:t>
              </a:r>
              <a:endParaRPr lang="en-US" sz="1100" dirty="0"/>
            </a:p>
          </p:txBody>
        </p:sp>
        <p:sp>
          <p:nvSpPr>
            <p:cNvPr id="13" name="Pentagon 12"/>
            <p:cNvSpPr/>
            <p:nvPr/>
          </p:nvSpPr>
          <p:spPr>
            <a:xfrm flipH="1">
              <a:off x="6370832" y="2614660"/>
              <a:ext cx="1815225" cy="609600"/>
            </a:xfrm>
            <a:prstGeom prst="homePlate">
              <a:avLst>
                <a:gd name="adj" fmla="val 4739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002060"/>
                  </a:solidFill>
                </a:rPr>
                <a:t>[WR] </a:t>
              </a:r>
              <a:r>
                <a:rPr lang="en-US" sz="1100" dirty="0" err="1" smtClean="0">
                  <a:solidFill>
                    <a:srgbClr val="002060"/>
                  </a:solidFill>
                </a:rPr>
                <a:t>RHIC</a:t>
              </a:r>
              <a:endParaRPr lang="en-US" sz="1100" dirty="0" smtClean="0">
                <a:solidFill>
                  <a:srgbClr val="002060"/>
                </a:solidFill>
              </a:endParaRPr>
            </a:p>
            <a:p>
              <a:pPr algn="ctr"/>
              <a:r>
                <a:rPr lang="en-US" sz="1100" dirty="0" smtClean="0">
                  <a:solidFill>
                    <a:srgbClr val="002060"/>
                  </a:solidFill>
                </a:rPr>
                <a:t>Warm </a:t>
              </a:r>
              <a:r>
                <a:rPr lang="en-US" sz="1100" dirty="0" smtClean="0">
                  <a:solidFill>
                    <a:schemeClr val="tx1"/>
                  </a:solidFill>
                </a:rPr>
                <a:t>Return</a:t>
              </a:r>
              <a:endParaRPr lang="en-US" sz="1100" dirty="0">
                <a:solidFill>
                  <a:srgbClr val="002060"/>
                </a:solidFill>
              </a:endParaRPr>
            </a:p>
          </p:txBody>
        </p:sp>
        <p:sp>
          <p:nvSpPr>
            <p:cNvPr id="14" name="Pentagon 13"/>
            <p:cNvSpPr/>
            <p:nvPr/>
          </p:nvSpPr>
          <p:spPr>
            <a:xfrm flipH="1">
              <a:off x="6570808" y="1779387"/>
              <a:ext cx="1752600" cy="609600"/>
            </a:xfrm>
            <a:prstGeom prst="homePlat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FF0000"/>
                  </a:solidFill>
                </a:rPr>
                <a:t>RHIC [S] </a:t>
              </a:r>
            </a:p>
            <a:p>
              <a:pPr algn="ctr"/>
              <a:r>
                <a:rPr lang="en-US" sz="1100" dirty="0" smtClean="0">
                  <a:solidFill>
                    <a:srgbClr val="FF0000"/>
                  </a:solidFill>
                </a:rPr>
                <a:t> </a:t>
              </a:r>
              <a:r>
                <a:rPr lang="en-US" sz="1100" dirty="0" err="1" smtClean="0">
                  <a:solidFill>
                    <a:srgbClr val="FF0000"/>
                  </a:solidFill>
                </a:rPr>
                <a:t>4.8K</a:t>
              </a:r>
              <a:r>
                <a:rPr lang="en-US" sz="1100" dirty="0" smtClean="0">
                  <a:solidFill>
                    <a:srgbClr val="FF0000"/>
                  </a:solidFill>
                </a:rPr>
                <a:t> LHe</a:t>
              </a:r>
              <a:endParaRPr lang="en-US" sz="1100" dirty="0">
                <a:solidFill>
                  <a:srgbClr val="FF0000"/>
                </a:solidFill>
              </a:endParaRPr>
            </a:p>
          </p:txBody>
        </p:sp>
        <p:cxnSp>
          <p:nvCxnSpPr>
            <p:cNvPr id="16" name="Elbow Connector 15"/>
            <p:cNvCxnSpPr>
              <a:stCxn id="9" idx="2"/>
              <a:endCxn id="10" idx="0"/>
            </p:cNvCxnSpPr>
            <p:nvPr/>
          </p:nvCxnSpPr>
          <p:spPr>
            <a:xfrm rot="5400000">
              <a:off x="2140183" y="2212346"/>
              <a:ext cx="580027" cy="2721"/>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2"/>
              <a:endCxn id="11" idx="0"/>
            </p:cNvCxnSpPr>
            <p:nvPr/>
          </p:nvCxnSpPr>
          <p:spPr>
            <a:xfrm flipH="1">
              <a:off x="2427434" y="3047650"/>
              <a:ext cx="1401" cy="56641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0" idx="3"/>
              <a:endCxn id="21" idx="0"/>
            </p:cNvCxnSpPr>
            <p:nvPr/>
          </p:nvCxnSpPr>
          <p:spPr>
            <a:xfrm>
              <a:off x="3533694" y="2775686"/>
              <a:ext cx="1072372" cy="773846"/>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4186966" y="3549532"/>
              <a:ext cx="838200" cy="369332"/>
              <a:chOff x="5340852" y="3843446"/>
              <a:chExt cx="838200" cy="369332"/>
            </a:xfrm>
          </p:grpSpPr>
          <p:grpSp>
            <p:nvGrpSpPr>
              <p:cNvPr id="20" name="Group 53"/>
              <p:cNvGrpSpPr/>
              <p:nvPr/>
            </p:nvGrpSpPr>
            <p:grpSpPr>
              <a:xfrm>
                <a:off x="5645652" y="3907978"/>
                <a:ext cx="228600" cy="304800"/>
                <a:chOff x="6019800" y="1600200"/>
                <a:chExt cx="609600" cy="1219200"/>
              </a:xfrm>
            </p:grpSpPr>
            <p:sp>
              <p:nvSpPr>
                <p:cNvPr id="22" name="Chevron 21"/>
                <p:cNvSpPr/>
                <p:nvPr/>
              </p:nvSpPr>
              <p:spPr>
                <a:xfrm>
                  <a:off x="6019800" y="2209800"/>
                  <a:ext cx="609600" cy="609600"/>
                </a:xfrm>
                <a:prstGeom prst="chevron">
                  <a:avLst>
                    <a:gd name="adj" fmla="val 8451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23" name="Chevron 22"/>
                <p:cNvSpPr/>
                <p:nvPr/>
              </p:nvSpPr>
              <p:spPr>
                <a:xfrm>
                  <a:off x="6019800" y="1600200"/>
                  <a:ext cx="609600" cy="609600"/>
                </a:xfrm>
                <a:prstGeom prst="chevron">
                  <a:avLst>
                    <a:gd name="adj" fmla="val 8451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sp>
            <p:nvSpPr>
              <p:cNvPr id="21" name="TextBox 20"/>
              <p:cNvSpPr txBox="1"/>
              <p:nvPr/>
            </p:nvSpPr>
            <p:spPr>
              <a:xfrm>
                <a:off x="5340852" y="3843446"/>
                <a:ext cx="838200" cy="330243"/>
              </a:xfrm>
              <a:prstGeom prst="rect">
                <a:avLst/>
              </a:prstGeom>
              <a:noFill/>
            </p:spPr>
            <p:txBody>
              <a:bodyPr wrap="square" rtlCol="0">
                <a:spAutoFit/>
              </a:bodyPr>
              <a:lstStyle/>
              <a:p>
                <a:r>
                  <a:rPr lang="en-US" sz="1100" dirty="0" smtClean="0"/>
                  <a:t>Heater</a:t>
                </a:r>
                <a:endParaRPr lang="en-US" sz="1100" dirty="0"/>
              </a:p>
            </p:txBody>
          </p:sp>
        </p:grpSp>
        <p:sp>
          <p:nvSpPr>
            <p:cNvPr id="24" name="Pentagon 23"/>
            <p:cNvSpPr/>
            <p:nvPr/>
          </p:nvSpPr>
          <p:spPr>
            <a:xfrm>
              <a:off x="6846580" y="869605"/>
              <a:ext cx="1752600" cy="609600"/>
            </a:xfrm>
            <a:prstGeom prst="homePlat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smtClean="0">
                  <a:solidFill>
                    <a:schemeClr val="tx1"/>
                  </a:solidFill>
                </a:rPr>
                <a:t>RHIC</a:t>
              </a:r>
              <a:r>
                <a:rPr lang="en-US" sz="1100" dirty="0" smtClean="0">
                  <a:solidFill>
                    <a:schemeClr val="tx1"/>
                  </a:solidFill>
                </a:rPr>
                <a:t> – [R] Vapor Return</a:t>
              </a:r>
              <a:endParaRPr lang="en-US" sz="1100" dirty="0">
                <a:solidFill>
                  <a:schemeClr val="tx1"/>
                </a:solidFill>
              </a:endParaRPr>
            </a:p>
          </p:txBody>
        </p:sp>
        <p:cxnSp>
          <p:nvCxnSpPr>
            <p:cNvPr id="25" name="Elbow Connector 24"/>
            <p:cNvCxnSpPr>
              <a:stCxn id="9" idx="0"/>
              <a:endCxn id="24" idx="1"/>
            </p:cNvCxnSpPr>
            <p:nvPr/>
          </p:nvCxnSpPr>
          <p:spPr>
            <a:xfrm rot="5400000" flipH="1" flipV="1">
              <a:off x="4536388" y="-930427"/>
              <a:ext cx="205359" cy="4415024"/>
            </a:xfrm>
            <a:prstGeom prst="bentConnector2">
              <a:avLst/>
            </a:prstGeom>
            <a:ln w="3810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4" idx="3"/>
              <a:endCxn id="9" idx="3"/>
            </p:cNvCxnSpPr>
            <p:nvPr/>
          </p:nvCxnSpPr>
          <p:spPr>
            <a:xfrm rot="10800000">
              <a:off x="3281962" y="1651729"/>
              <a:ext cx="3288846" cy="432458"/>
            </a:xfrm>
            <a:prstGeom prst="bentConnector3">
              <a:avLst>
                <a:gd name="adj1" fmla="val 50000"/>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1" idx="2"/>
              <a:endCxn id="12" idx="0"/>
            </p:cNvCxnSpPr>
            <p:nvPr/>
          </p:nvCxnSpPr>
          <p:spPr>
            <a:xfrm rot="16200000" flipH="1">
              <a:off x="4336298" y="4149542"/>
              <a:ext cx="1682830" cy="1143294"/>
            </a:xfrm>
            <a:prstGeom prst="bentConnector3">
              <a:avLst>
                <a:gd name="adj1" fmla="val 50000"/>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2" idx="3"/>
              <a:endCxn id="13" idx="2"/>
            </p:cNvCxnSpPr>
            <p:nvPr/>
          </p:nvCxnSpPr>
          <p:spPr>
            <a:xfrm flipV="1">
              <a:off x="6511360" y="3224260"/>
              <a:ext cx="915147" cy="2610310"/>
            </a:xfrm>
            <a:prstGeom prst="bentConnector2">
              <a:avLst/>
            </a:prstGeom>
            <a:ln w="38100">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763486" y="5018314"/>
              <a:ext cx="7053943" cy="21772"/>
            </a:xfrm>
            <a:prstGeom prst="line">
              <a:avLst/>
            </a:prstGeom>
            <a:ln w="63500" cmpd="dbl">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30" name="Content Placeholder 1"/>
          <p:cNvSpPr>
            <a:spLocks noGrp="1"/>
          </p:cNvSpPr>
          <p:nvPr>
            <p:ph idx="1"/>
          </p:nvPr>
        </p:nvSpPr>
        <p:spPr>
          <a:xfrm>
            <a:off x="5791200" y="881418"/>
            <a:ext cx="3352800" cy="5138382"/>
          </a:xfrm>
        </p:spPr>
        <p:txBody>
          <a:bodyPr>
            <a:normAutofit/>
          </a:bodyPr>
          <a:lstStyle/>
          <a:p>
            <a:pPr marL="227013" indent="-227013"/>
            <a:r>
              <a:rPr lang="en-US" sz="1400" b="1" dirty="0" smtClean="0"/>
              <a:t>Condenser/Boiler</a:t>
            </a:r>
          </a:p>
          <a:p>
            <a:pPr marL="630238" lvl="1" indent="-173038">
              <a:buFont typeface="Wingdings" pitchFamily="2" charset="2"/>
              <a:buChar char="ü"/>
            </a:pPr>
            <a:r>
              <a:rPr lang="en-US" sz="1200" dirty="0" smtClean="0"/>
              <a:t>Condenses the boil-off vapor</a:t>
            </a:r>
          </a:p>
          <a:p>
            <a:pPr marL="630238" lvl="1" indent="-173038">
              <a:buFont typeface="Wingdings" pitchFamily="2" charset="2"/>
              <a:buChar char="ü"/>
            </a:pPr>
            <a:r>
              <a:rPr lang="en-US" sz="1200" dirty="0" smtClean="0"/>
              <a:t>Condenser/Boiler design heat load is 200 W</a:t>
            </a:r>
          </a:p>
          <a:p>
            <a:pPr marL="630238" lvl="1" indent="-173038">
              <a:buFont typeface="Wingdings" pitchFamily="2" charset="2"/>
              <a:buChar char="ü"/>
            </a:pPr>
            <a:r>
              <a:rPr lang="en-US" sz="1200" dirty="0" smtClean="0"/>
              <a:t>Heat transfer surface area 39.5 m</a:t>
            </a:r>
            <a:r>
              <a:rPr lang="en-US" sz="1200" baseline="30000" dirty="0" smtClean="0"/>
              <a:t>2</a:t>
            </a:r>
            <a:r>
              <a:rPr lang="en-US" sz="1200" dirty="0" smtClean="0"/>
              <a:t> (condenser) &amp; 33 m</a:t>
            </a:r>
            <a:r>
              <a:rPr lang="en-US" sz="1200" baseline="30000" dirty="0" smtClean="0"/>
              <a:t>2 </a:t>
            </a:r>
            <a:r>
              <a:rPr lang="en-US" sz="1200" dirty="0" smtClean="0"/>
              <a:t>(boiler)</a:t>
            </a:r>
          </a:p>
          <a:p>
            <a:pPr marL="630238" lvl="1" indent="-173038">
              <a:buFont typeface="Wingdings" pitchFamily="2" charset="2"/>
              <a:buChar char="ü"/>
            </a:pPr>
            <a:r>
              <a:rPr lang="en-US" sz="1200" dirty="0" smtClean="0"/>
              <a:t>Condenser side is operated at 4.4 K and 1.2 bar</a:t>
            </a:r>
          </a:p>
          <a:p>
            <a:pPr marL="630238" lvl="1" indent="-173038">
              <a:buFont typeface="Wingdings" pitchFamily="2" charset="2"/>
              <a:buChar char="ü"/>
            </a:pPr>
            <a:r>
              <a:rPr lang="en-US" sz="1200" dirty="0" smtClean="0"/>
              <a:t>Boiler side is operated at 4.3 K and 1.09 bar</a:t>
            </a:r>
          </a:p>
          <a:p>
            <a:pPr marL="227013" indent="-227013"/>
            <a:r>
              <a:rPr lang="en-US" sz="1400" b="1" dirty="0" smtClean="0"/>
              <a:t>Condenser Load Heater</a:t>
            </a:r>
          </a:p>
          <a:p>
            <a:pPr marL="630238" lvl="1" indent="-173038">
              <a:buFont typeface="Wingdings" pitchFamily="2" charset="2"/>
              <a:buChar char="ü"/>
            </a:pPr>
            <a:r>
              <a:rPr lang="en-US" sz="1200" dirty="0" smtClean="0"/>
              <a:t>A 50 W load heater is mounted in the helium bath to balance the effect of dynamic heat load to maintain a constant heat load on condenser side, and therefore a constant pressure.</a:t>
            </a:r>
          </a:p>
          <a:p>
            <a:pPr marL="227013" indent="-227013"/>
            <a:r>
              <a:rPr lang="en-US" sz="1400" b="1" dirty="0" smtClean="0"/>
              <a:t>HOM Cooling Loop</a:t>
            </a:r>
          </a:p>
          <a:p>
            <a:pPr marL="630238" lvl="1" indent="-173038">
              <a:buFont typeface="Wingdings" pitchFamily="2" charset="2"/>
              <a:buChar char="ü"/>
            </a:pPr>
            <a:r>
              <a:rPr lang="en-US" sz="1200" dirty="0" smtClean="0"/>
              <a:t>Each HOM is cooled by a helium siphon loop – liquid helium enters HOM and outgoing tube is heated to induce helium flow and remove the heat generated within the </a:t>
            </a:r>
            <a:r>
              <a:rPr lang="en-US" sz="1200" dirty="0" smtClean="0"/>
              <a:t>HOM.</a:t>
            </a:r>
          </a:p>
          <a:p>
            <a:pPr lvl="1">
              <a:buFont typeface="Wingdings" pitchFamily="2" charset="2"/>
              <a:buChar char="ü"/>
            </a:pPr>
            <a:endParaRPr lang="en-US" sz="1200" dirty="0" smtClean="0"/>
          </a:p>
        </p:txBody>
      </p:sp>
    </p:spTree>
    <p:extLst>
      <p:ext uri="{BB962C8B-B14F-4D97-AF65-F5344CB8AC3E}">
        <p14:creationId xmlns:p14="http://schemas.microsoft.com/office/powerpoint/2010/main" val="25109941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23</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Cryogenic system layout</a:t>
            </a:r>
            <a:endParaRPr lang="en-US" sz="3200" dirty="0">
              <a:latin typeface="Arial" charset="0"/>
              <a:ea typeface="ＭＳ Ｐゴシック" charset="0"/>
              <a:cs typeface="ＭＳ Ｐゴシック" charset="0"/>
            </a:endParaRPr>
          </a:p>
        </p:txBody>
      </p:sp>
      <p:pic>
        <p:nvPicPr>
          <p:cNvPr id="30" name="Picture 3"/>
          <p:cNvPicPr>
            <a:picLocks noChangeAspect="1" noChangeArrowheads="1"/>
          </p:cNvPicPr>
          <p:nvPr/>
        </p:nvPicPr>
        <p:blipFill>
          <a:blip r:embed="rId2" cstate="print"/>
          <a:srcRect l="13803"/>
          <a:stretch>
            <a:fillRect/>
          </a:stretch>
        </p:blipFill>
        <p:spPr bwMode="auto">
          <a:xfrm>
            <a:off x="397164" y="800753"/>
            <a:ext cx="8201891" cy="5532149"/>
          </a:xfrm>
          <a:prstGeom prst="rect">
            <a:avLst/>
          </a:prstGeom>
          <a:noFill/>
          <a:ln w="9525">
            <a:noFill/>
            <a:miter lim="800000"/>
            <a:headEnd/>
            <a:tailEnd/>
          </a:ln>
        </p:spPr>
      </p:pic>
      <p:sp>
        <p:nvSpPr>
          <p:cNvPr id="31" name="TextBox 30"/>
          <p:cNvSpPr txBox="1"/>
          <p:nvPr/>
        </p:nvSpPr>
        <p:spPr>
          <a:xfrm>
            <a:off x="4733617" y="5846196"/>
            <a:ext cx="1524000" cy="584776"/>
          </a:xfrm>
          <a:prstGeom prst="rect">
            <a:avLst/>
          </a:prstGeom>
          <a:solidFill>
            <a:srgbClr val="FF0000"/>
          </a:solidFill>
          <a:ln w="19050">
            <a:solidFill>
              <a:schemeClr val="tx1"/>
            </a:solidFill>
          </a:ln>
        </p:spPr>
        <p:txBody>
          <a:bodyPr wrap="square" rtlCol="0">
            <a:spAutoFit/>
          </a:bodyPr>
          <a:lstStyle/>
          <a:p>
            <a:r>
              <a:rPr lang="en-US" sz="1600" dirty="0" smtClean="0"/>
              <a:t>56MHz SCRF Cavity</a:t>
            </a:r>
            <a:endParaRPr lang="en-US" sz="1600" dirty="0"/>
          </a:p>
        </p:txBody>
      </p:sp>
      <p:cxnSp>
        <p:nvCxnSpPr>
          <p:cNvPr id="32" name="Straight Arrow Connector 31"/>
          <p:cNvCxnSpPr>
            <a:stCxn id="31" idx="1"/>
          </p:cNvCxnSpPr>
          <p:nvPr/>
        </p:nvCxnSpPr>
        <p:spPr>
          <a:xfrm flipH="1" flipV="1">
            <a:off x="4230255" y="4544292"/>
            <a:ext cx="503362" cy="15942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24946" y="1198858"/>
            <a:ext cx="1103242" cy="584776"/>
          </a:xfrm>
          <a:prstGeom prst="rect">
            <a:avLst/>
          </a:prstGeom>
          <a:solidFill>
            <a:srgbClr val="FF0000"/>
          </a:solidFill>
          <a:ln w="19050">
            <a:solidFill>
              <a:schemeClr val="tx1"/>
            </a:solidFill>
          </a:ln>
        </p:spPr>
        <p:txBody>
          <a:bodyPr wrap="square" rtlCol="0">
            <a:spAutoFit/>
          </a:bodyPr>
          <a:lstStyle/>
          <a:p>
            <a:r>
              <a:rPr lang="en-US" sz="1600" dirty="0" smtClean="0"/>
              <a:t>Phase Separator</a:t>
            </a:r>
            <a:endParaRPr lang="en-US" sz="1600" dirty="0"/>
          </a:p>
        </p:txBody>
      </p:sp>
      <p:cxnSp>
        <p:nvCxnSpPr>
          <p:cNvPr id="34" name="Straight Arrow Connector 33"/>
          <p:cNvCxnSpPr>
            <a:stCxn id="33" idx="3"/>
          </p:cNvCxnSpPr>
          <p:nvPr/>
        </p:nvCxnSpPr>
        <p:spPr>
          <a:xfrm>
            <a:off x="1328188" y="1491246"/>
            <a:ext cx="288176" cy="21294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555105" y="864783"/>
            <a:ext cx="1524000" cy="584776"/>
          </a:xfrm>
          <a:prstGeom prst="rect">
            <a:avLst/>
          </a:prstGeom>
          <a:solidFill>
            <a:srgbClr val="FF0000"/>
          </a:solidFill>
          <a:ln w="19050">
            <a:solidFill>
              <a:schemeClr val="tx1"/>
            </a:solidFill>
          </a:ln>
        </p:spPr>
        <p:txBody>
          <a:bodyPr wrap="square" rtlCol="0">
            <a:spAutoFit/>
          </a:bodyPr>
          <a:lstStyle/>
          <a:p>
            <a:r>
              <a:rPr lang="en-US" sz="1600" dirty="0" smtClean="0"/>
              <a:t>Quiet Helium Source</a:t>
            </a:r>
            <a:endParaRPr lang="en-US" sz="1600" dirty="0"/>
          </a:p>
        </p:txBody>
      </p:sp>
      <p:cxnSp>
        <p:nvCxnSpPr>
          <p:cNvPr id="36" name="Straight Arrow Connector 35"/>
          <p:cNvCxnSpPr>
            <a:stCxn id="35" idx="3"/>
          </p:cNvCxnSpPr>
          <p:nvPr/>
        </p:nvCxnSpPr>
        <p:spPr>
          <a:xfrm>
            <a:off x="3079105" y="1157171"/>
            <a:ext cx="384531" cy="11981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Line Callout 1 36"/>
          <p:cNvSpPr/>
          <p:nvPr/>
        </p:nvSpPr>
        <p:spPr>
          <a:xfrm>
            <a:off x="5817216" y="1085426"/>
            <a:ext cx="1600200" cy="304800"/>
          </a:xfrm>
          <a:prstGeom prst="borderCallout1">
            <a:avLst>
              <a:gd name="adj1" fmla="val 49089"/>
              <a:gd name="adj2" fmla="val -1564"/>
              <a:gd name="adj3" fmla="val 535043"/>
              <a:gd name="adj4" fmla="val -17510"/>
            </a:avLst>
          </a:prstGeom>
          <a:ln w="3810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Cryoduct</a:t>
            </a:r>
            <a:endParaRPr lang="en-US" sz="1600" dirty="0"/>
          </a:p>
        </p:txBody>
      </p:sp>
      <p:cxnSp>
        <p:nvCxnSpPr>
          <p:cNvPr id="38" name="Straight Arrow Connector 37"/>
          <p:cNvCxnSpPr>
            <a:stCxn id="37" idx="2"/>
          </p:cNvCxnSpPr>
          <p:nvPr/>
        </p:nvCxnSpPr>
        <p:spPr>
          <a:xfrm>
            <a:off x="5817216" y="1237826"/>
            <a:ext cx="33252" cy="153077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3144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24</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t>Cryogenic system schedule</a:t>
            </a:r>
            <a:endParaRPr lang="en-US" sz="3200" dirty="0">
              <a:latin typeface="Arial" charset="0"/>
              <a:ea typeface="ＭＳ Ｐゴシック" charset="0"/>
              <a:cs typeface="ＭＳ Ｐゴシック" charset="0"/>
            </a:endParaRPr>
          </a:p>
        </p:txBody>
      </p:sp>
      <p:pic>
        <p:nvPicPr>
          <p:cNvPr id="8" name="Picture 2" descr="Y:\Coherent electron Cooling DEMO IP2\Pictures\2013_0613_pictures\DSC_0700.jpg"/>
          <p:cNvPicPr>
            <a:picLocks noGrp="1" noChangeAspect="1" noChangeArrowheads="1"/>
          </p:cNvPicPr>
          <p:nvPr>
            <p:ph idx="1"/>
          </p:nvPr>
        </p:nvPicPr>
        <p:blipFill>
          <a:blip r:embed="rId2" cstate="print"/>
          <a:srcRect l="26853" r="4601"/>
          <a:stretch>
            <a:fillRect/>
          </a:stretch>
        </p:blipFill>
        <p:spPr bwMode="auto">
          <a:xfrm>
            <a:off x="3200400" y="3505200"/>
            <a:ext cx="3041931" cy="2947514"/>
          </a:xfrm>
          <a:prstGeom prst="rect">
            <a:avLst/>
          </a:prstGeom>
          <a:noFill/>
        </p:spPr>
      </p:pic>
      <p:graphicFrame>
        <p:nvGraphicFramePr>
          <p:cNvPr id="11" name="Content Placeholder 4"/>
          <p:cNvGraphicFramePr>
            <a:graphicFrameLocks/>
          </p:cNvGraphicFramePr>
          <p:nvPr>
            <p:extLst>
              <p:ext uri="{D42A27DB-BD31-4B8C-83A1-F6EECF244321}">
                <p14:modId xmlns:p14="http://schemas.microsoft.com/office/powerpoint/2010/main" val="1790398694"/>
              </p:ext>
            </p:extLst>
          </p:nvPr>
        </p:nvGraphicFramePr>
        <p:xfrm>
          <a:off x="533400" y="914400"/>
          <a:ext cx="8077200" cy="2286002"/>
        </p:xfrm>
        <a:graphic>
          <a:graphicData uri="http://schemas.openxmlformats.org/drawingml/2006/table">
            <a:tbl>
              <a:tblPr firstRow="1" bandRow="1">
                <a:tableStyleId>{5C22544A-7EE6-4342-B048-85BDC9FD1C3A}</a:tableStyleId>
              </a:tblPr>
              <a:tblGrid>
                <a:gridCol w="3889022"/>
                <a:gridCol w="4188178"/>
              </a:tblGrid>
              <a:tr h="446690">
                <a:tc>
                  <a:txBody>
                    <a:bodyPr/>
                    <a:lstStyle/>
                    <a:p>
                      <a:r>
                        <a:rPr lang="en-US" sz="1400" dirty="0" smtClean="0"/>
                        <a:t>Item</a:t>
                      </a:r>
                      <a:endParaRPr lang="en-US" sz="1400" dirty="0"/>
                    </a:p>
                  </a:txBody>
                  <a:tcPr/>
                </a:tc>
                <a:tc>
                  <a:txBody>
                    <a:bodyPr/>
                    <a:lstStyle/>
                    <a:p>
                      <a:r>
                        <a:rPr lang="en-US" sz="1400" dirty="0" smtClean="0"/>
                        <a:t>Status</a:t>
                      </a:r>
                      <a:endParaRPr lang="en-US" sz="1400" dirty="0"/>
                    </a:p>
                  </a:txBody>
                  <a:tcPr/>
                </a:tc>
              </a:tr>
              <a:tr h="446690">
                <a:tc>
                  <a:txBody>
                    <a:bodyPr/>
                    <a:lstStyle/>
                    <a:p>
                      <a:r>
                        <a:rPr lang="en-US" sz="1400" dirty="0" smtClean="0"/>
                        <a:t>Helium Compressor </a:t>
                      </a:r>
                      <a:endParaRPr lang="en-US" sz="1400" dirty="0"/>
                    </a:p>
                  </a:txBody>
                  <a:tcPr/>
                </a:tc>
                <a:tc>
                  <a:txBody>
                    <a:bodyPr/>
                    <a:lstStyle/>
                    <a:p>
                      <a:r>
                        <a:rPr lang="en-US" sz="1400" dirty="0" smtClean="0"/>
                        <a:t>In house</a:t>
                      </a:r>
                      <a:endParaRPr lang="en-US" sz="1400" dirty="0"/>
                    </a:p>
                  </a:txBody>
                  <a:tcPr/>
                </a:tc>
              </a:tr>
              <a:tr h="446690">
                <a:tc>
                  <a:txBody>
                    <a:bodyPr/>
                    <a:lstStyle/>
                    <a:p>
                      <a:r>
                        <a:rPr lang="en-US" sz="1400" dirty="0" err="1" smtClean="0"/>
                        <a:t>QHS</a:t>
                      </a:r>
                      <a:r>
                        <a:rPr lang="en-US" sz="1400" dirty="0" smtClean="0"/>
                        <a:t> (Condenser Cryostat) and piping</a:t>
                      </a:r>
                      <a:endParaRPr lang="en-US" sz="1400" dirty="0"/>
                    </a:p>
                  </a:txBody>
                  <a:tcPr/>
                </a:tc>
                <a:tc>
                  <a:txBody>
                    <a:bodyPr/>
                    <a:lstStyle/>
                    <a:p>
                      <a:r>
                        <a:rPr lang="en-US" sz="1400" dirty="0" smtClean="0"/>
                        <a:t>To be </a:t>
                      </a:r>
                      <a:r>
                        <a:rPr lang="en-US" sz="1400" dirty="0" smtClean="0"/>
                        <a:t>delivered</a:t>
                      </a:r>
                      <a:r>
                        <a:rPr lang="en-US" sz="1400" baseline="0" dirty="0" smtClean="0"/>
                        <a:t> </a:t>
                      </a:r>
                      <a:r>
                        <a:rPr lang="en-US" sz="1400" baseline="0" dirty="0" smtClean="0"/>
                        <a:t>before </a:t>
                      </a:r>
                      <a:r>
                        <a:rPr lang="en-US" sz="1400" baseline="0" dirty="0" smtClean="0"/>
                        <a:t>Oct </a:t>
                      </a:r>
                      <a:r>
                        <a:rPr lang="en-US" sz="1400" baseline="0" dirty="0" smtClean="0"/>
                        <a:t>2013</a:t>
                      </a:r>
                      <a:endParaRPr lang="en-US" sz="1400" dirty="0"/>
                    </a:p>
                  </a:txBody>
                  <a:tcPr/>
                </a:tc>
              </a:tr>
              <a:tr h="499242">
                <a:tc>
                  <a:txBody>
                    <a:bodyPr/>
                    <a:lstStyle/>
                    <a:p>
                      <a:r>
                        <a:rPr lang="en-US" sz="1400" dirty="0" smtClean="0"/>
                        <a:t>Warm Piping</a:t>
                      </a:r>
                      <a:endParaRPr lang="en-US" sz="1400" dirty="0"/>
                    </a:p>
                  </a:txBody>
                  <a:tcPr/>
                </a:tc>
                <a:tc>
                  <a:txBody>
                    <a:bodyPr/>
                    <a:lstStyle/>
                    <a:p>
                      <a:r>
                        <a:rPr lang="en-US" sz="1400" dirty="0" smtClean="0"/>
                        <a:t>In progress – to be complete befor</a:t>
                      </a:r>
                      <a:r>
                        <a:rPr lang="en-US" sz="1400" baseline="0" dirty="0" smtClean="0"/>
                        <a:t>e </a:t>
                      </a:r>
                      <a:r>
                        <a:rPr lang="en-US" sz="1400" baseline="0" dirty="0" smtClean="0"/>
                        <a:t>Dec </a:t>
                      </a:r>
                      <a:r>
                        <a:rPr lang="en-US" sz="1400" baseline="0" dirty="0" smtClean="0"/>
                        <a:t>2013</a:t>
                      </a:r>
                      <a:endParaRPr lang="en-US" sz="1400" dirty="0"/>
                    </a:p>
                  </a:txBody>
                  <a:tcPr/>
                </a:tc>
              </a:tr>
              <a:tr h="446690">
                <a:tc>
                  <a:txBody>
                    <a:bodyPr/>
                    <a:lstStyle/>
                    <a:p>
                      <a:r>
                        <a:rPr lang="en-US" sz="1400" dirty="0" smtClean="0"/>
                        <a:t>Final cavity connections and final I/O check out</a:t>
                      </a:r>
                      <a:endParaRPr lang="en-US" sz="1400" dirty="0"/>
                    </a:p>
                  </a:txBody>
                  <a:tcPr/>
                </a:tc>
                <a:tc>
                  <a:txBody>
                    <a:bodyPr/>
                    <a:lstStyle/>
                    <a:p>
                      <a:r>
                        <a:rPr lang="en-US" sz="1400" dirty="0" smtClean="0"/>
                        <a:t>Before</a:t>
                      </a:r>
                      <a:r>
                        <a:rPr lang="en-US" sz="1400" baseline="0" dirty="0" smtClean="0"/>
                        <a:t> Start of RHIC Run – </a:t>
                      </a:r>
                      <a:r>
                        <a:rPr lang="en-US" sz="1400" baseline="0" dirty="0" smtClean="0"/>
                        <a:t>Jan </a:t>
                      </a:r>
                      <a:r>
                        <a:rPr lang="en-US" sz="1400" baseline="0" dirty="0" smtClean="0"/>
                        <a:t>2014</a:t>
                      </a:r>
                      <a:endParaRPr lang="en-US" sz="1400" dirty="0"/>
                    </a:p>
                  </a:txBody>
                  <a:tcPr/>
                </a:tc>
              </a:tr>
            </a:tbl>
          </a:graphicData>
        </a:graphic>
      </p:graphicFrame>
    </p:spTree>
    <p:extLst>
      <p:ext uri="{BB962C8B-B14F-4D97-AF65-F5344CB8AC3E}">
        <p14:creationId xmlns:p14="http://schemas.microsoft.com/office/powerpoint/2010/main" val="10971155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25</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t>RF system</a:t>
            </a:r>
            <a:endParaRPr lang="en-US" sz="3200" dirty="0">
              <a:latin typeface="Arial" charset="0"/>
              <a:ea typeface="ＭＳ Ｐゴシック" charset="0"/>
              <a:cs typeface="ＭＳ Ｐゴシック" charset="0"/>
            </a:endParaRPr>
          </a:p>
        </p:txBody>
      </p:sp>
      <p:sp>
        <p:nvSpPr>
          <p:cNvPr id="8" name="Content Placeholder 2"/>
          <p:cNvSpPr>
            <a:spLocks noGrp="1"/>
          </p:cNvSpPr>
          <p:nvPr>
            <p:ph idx="1"/>
          </p:nvPr>
        </p:nvSpPr>
        <p:spPr>
          <a:xfrm>
            <a:off x="381000" y="685800"/>
            <a:ext cx="8534400" cy="4572000"/>
          </a:xfrm>
        </p:spPr>
        <p:txBody>
          <a:bodyPr/>
          <a:lstStyle/>
          <a:p>
            <a:pPr>
              <a:buFont typeface="Wingdings" charset="2"/>
              <a:buChar char="§"/>
            </a:pPr>
            <a:r>
              <a:rPr lang="en-US" sz="1600" dirty="0">
                <a:latin typeface="Arial" charset="0"/>
                <a:ea typeface="ＭＳ Ｐゴシック" charset="0"/>
                <a:cs typeface="ＭＳ Ｐゴシック" charset="0"/>
              </a:rPr>
              <a:t>The 56 MHz SRF cavity is a beam driven cavity</a:t>
            </a:r>
            <a:r>
              <a:rPr lang="en-US" sz="1600" dirty="0" smtClean="0">
                <a:latin typeface="Arial" charset="0"/>
                <a:ea typeface="ＭＳ Ｐゴシック" charset="0"/>
                <a:cs typeface="ＭＳ Ｐゴシック" charset="0"/>
              </a:rPr>
              <a:t>. RF system needs power only to fight </a:t>
            </a:r>
            <a:r>
              <a:rPr lang="en-US" sz="1600" dirty="0" err="1" smtClean="0">
                <a:latin typeface="Arial" charset="0"/>
                <a:ea typeface="ＭＳ Ｐゴシック" charset="0"/>
                <a:cs typeface="ＭＳ Ｐゴシック" charset="0"/>
              </a:rPr>
              <a:t>microphonics</a:t>
            </a:r>
            <a:r>
              <a:rPr lang="en-US" sz="1600" dirty="0" smtClean="0">
                <a:latin typeface="Arial" charset="0"/>
                <a:ea typeface="ＭＳ Ｐゴシック" charset="0"/>
                <a:cs typeface="ＭＳ Ｐゴシック" charset="0"/>
              </a:rPr>
              <a:t> detuning (1 Hz peak):</a:t>
            </a:r>
          </a:p>
          <a:p>
            <a:pPr marL="0" indent="0">
              <a:buNone/>
            </a:pPr>
            <a:endParaRPr lang="en-US" sz="1600" dirty="0">
              <a:latin typeface="Arial" charset="0"/>
              <a:ea typeface="ＭＳ Ｐゴシック" charset="0"/>
              <a:cs typeface="ＭＳ Ｐゴシック" charset="0"/>
            </a:endParaRPr>
          </a:p>
          <a:p>
            <a:pPr marL="0" indent="0">
              <a:buNone/>
            </a:pPr>
            <a:r>
              <a:rPr lang="en-US" sz="1600" dirty="0" smtClean="0">
                <a:latin typeface="Arial" charset="0"/>
                <a:ea typeface="ＭＳ Ｐゴシック" charset="0"/>
                <a:cs typeface="ＭＳ Ｐゴシック" charset="0"/>
              </a:rPr>
              <a:t>					0.63 kW</a:t>
            </a:r>
          </a:p>
          <a:p>
            <a:pPr marL="0" indent="0">
              <a:buNone/>
            </a:pPr>
            <a:endParaRPr lang="en-US" sz="1600" dirty="0">
              <a:latin typeface="Arial" charset="0"/>
              <a:ea typeface="ＭＳ Ｐゴシック" charset="0"/>
              <a:cs typeface="ＭＳ Ｐゴシック" charset="0"/>
            </a:endParaRPr>
          </a:p>
          <a:p>
            <a:r>
              <a:rPr lang="en-US" sz="1600" dirty="0" smtClean="0">
                <a:latin typeface="Arial" charset="0"/>
                <a:ea typeface="ＭＳ Ｐゴシック" charset="0"/>
                <a:cs typeface="ＭＳ Ｐゴシック" charset="0"/>
              </a:rPr>
              <a:t>However, the power coming back from the cavity to RF amplifier is</a:t>
            </a:r>
            <a:endParaRPr lang="en-US" sz="1600" dirty="0">
              <a:latin typeface="Arial" charset="0"/>
              <a:ea typeface="ＭＳ Ｐゴシック" charset="0"/>
              <a:cs typeface="ＭＳ Ｐゴシック" charset="0"/>
            </a:endParaRPr>
          </a:p>
          <a:p>
            <a:pPr marL="0" indent="0">
              <a:buNone/>
            </a:pPr>
            <a:endParaRPr lang="en-US" sz="1600" dirty="0" smtClean="0">
              <a:latin typeface="Arial" charset="0"/>
              <a:ea typeface="ＭＳ Ｐゴシック" charset="0"/>
              <a:cs typeface="ＭＳ Ｐゴシック" charset="0"/>
            </a:endParaRPr>
          </a:p>
          <a:p>
            <a:pPr marL="0" indent="0">
              <a:buNone/>
            </a:pPr>
            <a:r>
              <a:rPr lang="en-US" sz="1600" dirty="0">
                <a:latin typeface="Arial" charset="0"/>
                <a:ea typeface="ＭＳ Ｐゴシック" charset="0"/>
                <a:cs typeface="ＭＳ Ｐゴシック" charset="0"/>
              </a:rPr>
              <a:t>	</a:t>
            </a:r>
            <a:r>
              <a:rPr lang="en-US" sz="1600" dirty="0" smtClean="0">
                <a:latin typeface="Arial" charset="0"/>
                <a:ea typeface="ＭＳ Ｐゴシック" charset="0"/>
                <a:cs typeface="ＭＳ Ｐゴシック" charset="0"/>
              </a:rPr>
              <a:t>				1.88 kW</a:t>
            </a:r>
          </a:p>
          <a:p>
            <a:pPr marL="0" indent="0">
              <a:buNone/>
            </a:pPr>
            <a:endParaRPr lang="en-US" sz="1600" dirty="0">
              <a:latin typeface="Arial" charset="0"/>
              <a:ea typeface="ＭＳ Ｐゴシック" charset="0"/>
              <a:cs typeface="ＭＳ Ｐゴシック" charset="0"/>
            </a:endParaRPr>
          </a:p>
          <a:p>
            <a:pPr marL="0" indent="0">
              <a:buNone/>
            </a:pPr>
            <a:endParaRPr lang="en-US" sz="1600" dirty="0" smtClean="0">
              <a:latin typeface="Arial" charset="0"/>
              <a:ea typeface="ＭＳ Ｐゴシック" charset="0"/>
              <a:cs typeface="ＭＳ Ｐゴシック" charset="0"/>
            </a:endParaRPr>
          </a:p>
          <a:p>
            <a:pPr>
              <a:buFont typeface="Wingdings" charset="2"/>
              <a:buChar char="§"/>
            </a:pPr>
            <a:r>
              <a:rPr lang="en-US" sz="1600" dirty="0" smtClean="0">
                <a:latin typeface="Arial" charset="0"/>
                <a:ea typeface="ＭＳ Ｐゴシック" charset="0"/>
                <a:cs typeface="ＭＳ Ｐゴシック" charset="0"/>
              </a:rPr>
              <a:t>1 kW RF power amplifier was purchased from AR. Its initial testing was OK, but it failed recently during re-testing and is back at the vendor for repairs.</a:t>
            </a:r>
          </a:p>
          <a:p>
            <a:pPr>
              <a:buFont typeface="Wingdings" charset="2"/>
              <a:buChar char="§"/>
            </a:pPr>
            <a:r>
              <a:rPr lang="en-US" sz="1600" dirty="0" smtClean="0">
                <a:latin typeface="Arial" charset="0"/>
                <a:ea typeface="ＭＳ Ｐゴシック" charset="0"/>
                <a:cs typeface="ＭＳ Ｐゴシック" charset="0"/>
              </a:rPr>
              <a:t>A spare amplifier is on order from TOMCO</a:t>
            </a:r>
          </a:p>
        </p:txBody>
      </p:sp>
      <p:graphicFrame>
        <p:nvGraphicFramePr>
          <p:cNvPr id="5" name="Object 4"/>
          <p:cNvGraphicFramePr>
            <a:graphicFrameLocks noChangeAspect="1"/>
          </p:cNvGraphicFramePr>
          <p:nvPr>
            <p:extLst>
              <p:ext uri="{D42A27DB-BD31-4B8C-83A1-F6EECF244321}">
                <p14:modId xmlns:p14="http://schemas.microsoft.com/office/powerpoint/2010/main" val="2424507873"/>
              </p:ext>
            </p:extLst>
          </p:nvPr>
        </p:nvGraphicFramePr>
        <p:xfrm>
          <a:off x="1974598" y="1268425"/>
          <a:ext cx="2978402" cy="809625"/>
        </p:xfrm>
        <a:graphic>
          <a:graphicData uri="http://schemas.openxmlformats.org/presentationml/2006/ole">
            <mc:AlternateContent xmlns:mc="http://schemas.openxmlformats.org/markup-compatibility/2006">
              <mc:Choice xmlns:v="urn:schemas-microsoft-com:vml" Requires="v">
                <p:oleObj spid="_x0000_s13344" name="Equation" r:id="rId3" imgW="1727200" imgH="469900" progId="Equation.3">
                  <p:embed/>
                </p:oleObj>
              </mc:Choice>
              <mc:Fallback>
                <p:oleObj name="Equation" r:id="rId3" imgW="1727200" imgH="469900" progId="Equation.3">
                  <p:embed/>
                  <p:pic>
                    <p:nvPicPr>
                      <p:cNvPr id="0" name=""/>
                      <p:cNvPicPr/>
                      <p:nvPr/>
                    </p:nvPicPr>
                    <p:blipFill>
                      <a:blip r:embed="rId4"/>
                      <a:stretch>
                        <a:fillRect/>
                      </a:stretch>
                    </p:blipFill>
                    <p:spPr>
                      <a:xfrm>
                        <a:off x="1974598" y="1268425"/>
                        <a:ext cx="2978402" cy="8096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57009148"/>
              </p:ext>
            </p:extLst>
          </p:nvPr>
        </p:nvGraphicFramePr>
        <p:xfrm>
          <a:off x="1752600" y="2482875"/>
          <a:ext cx="3227387" cy="768350"/>
        </p:xfrm>
        <a:graphic>
          <a:graphicData uri="http://schemas.openxmlformats.org/presentationml/2006/ole">
            <mc:AlternateContent xmlns:mc="http://schemas.openxmlformats.org/markup-compatibility/2006">
              <mc:Choice xmlns:v="urn:schemas-microsoft-com:vml" Requires="v">
                <p:oleObj spid="_x0000_s13345" name="Equation" r:id="rId5" imgW="2184400" imgH="520700" progId="Equation.3">
                  <p:embed/>
                </p:oleObj>
              </mc:Choice>
              <mc:Fallback>
                <p:oleObj name="Equation" r:id="rId5" imgW="2184400" imgH="520700" progId="Equation.3">
                  <p:embed/>
                  <p:pic>
                    <p:nvPicPr>
                      <p:cNvPr id="0" name=""/>
                      <p:cNvPicPr/>
                      <p:nvPr/>
                    </p:nvPicPr>
                    <p:blipFill>
                      <a:blip r:embed="rId6"/>
                      <a:stretch>
                        <a:fillRect/>
                      </a:stretch>
                    </p:blipFill>
                    <p:spPr>
                      <a:xfrm>
                        <a:off x="1752600" y="2482875"/>
                        <a:ext cx="3227387" cy="768350"/>
                      </a:xfrm>
                      <a:prstGeom prst="rect">
                        <a:avLst/>
                      </a:prstGeom>
                    </p:spPr>
                  </p:pic>
                </p:oleObj>
              </mc:Fallback>
            </mc:AlternateContent>
          </a:graphicData>
        </a:graphic>
      </p:graphicFrame>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4191000"/>
            <a:ext cx="3552335" cy="213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0070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26</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a:latin typeface="Arial" charset="0"/>
                <a:ea typeface="ＭＳ Ｐゴシック" charset="0"/>
                <a:cs typeface="ＭＳ Ｐゴシック" charset="0"/>
              </a:rPr>
              <a:t>LLRF c</a:t>
            </a:r>
            <a:r>
              <a:rPr lang="en-US" sz="3200" dirty="0" smtClean="0">
                <a:latin typeface="Arial" charset="0"/>
                <a:ea typeface="ＭＳ Ｐゴシック" charset="0"/>
                <a:cs typeface="ＭＳ Ｐゴシック" charset="0"/>
              </a:rPr>
              <a:t>ontrol requirements</a:t>
            </a:r>
            <a:endParaRPr lang="en-US" sz="3200" dirty="0">
              <a:latin typeface="Arial" charset="0"/>
              <a:ea typeface="ＭＳ Ｐゴシック" charset="0"/>
              <a:cs typeface="ＭＳ Ｐゴシック" charset="0"/>
            </a:endParaRPr>
          </a:p>
        </p:txBody>
      </p:sp>
      <p:sp>
        <p:nvSpPr>
          <p:cNvPr id="9" name="Content Placeholder 2"/>
          <p:cNvSpPr>
            <a:spLocks noGrp="1"/>
          </p:cNvSpPr>
          <p:nvPr>
            <p:ph idx="1"/>
          </p:nvPr>
        </p:nvSpPr>
        <p:spPr>
          <a:xfrm>
            <a:off x="0" y="685800"/>
            <a:ext cx="8915400" cy="4953000"/>
          </a:xfrm>
        </p:spPr>
        <p:txBody>
          <a:bodyPr/>
          <a:lstStyle/>
          <a:p>
            <a:pPr marL="630238" indent="-171450">
              <a:buFont typeface="Wingdings" charset="2"/>
              <a:buChar char="§"/>
            </a:pPr>
            <a:r>
              <a:rPr lang="en-US" sz="1600" dirty="0">
                <a:latin typeface="Arial" charset="0"/>
                <a:ea typeface="ＭＳ Ｐゴシック" charset="0"/>
                <a:cs typeface="ＭＳ Ｐゴシック" charset="0"/>
              </a:rPr>
              <a:t>Cavity field control objectives</a:t>
            </a:r>
          </a:p>
          <a:p>
            <a:pPr marL="1082675" lvl="1" indent="-171450">
              <a:buFont typeface="Courier New"/>
              <a:buChar char="o"/>
            </a:pPr>
            <a:r>
              <a:rPr lang="en-US" sz="1200" dirty="0">
                <a:latin typeface="Arial" charset="0"/>
                <a:ea typeface="ＭＳ Ｐゴシック" charset="0"/>
                <a:cs typeface="ＭＳ Ｐゴシック" charset="0"/>
              </a:rPr>
              <a:t>Amplitude and phase: 1E-4 </a:t>
            </a:r>
            <a:r>
              <a:rPr lang="en-US" sz="1200" dirty="0" err="1">
                <a:latin typeface="Arial" charset="0"/>
                <a:ea typeface="ＭＳ Ｐゴシック" charset="0"/>
                <a:cs typeface="ＭＳ Ｐゴシック" charset="0"/>
              </a:rPr>
              <a:t>rms</a:t>
            </a:r>
            <a:r>
              <a:rPr lang="en-US" sz="1200" dirty="0">
                <a:latin typeface="Arial" charset="0"/>
                <a:ea typeface="ＭＳ Ｐゴシック" charset="0"/>
                <a:cs typeface="ＭＳ Ｐゴシック" charset="0"/>
              </a:rPr>
              <a:t> (“AC” variation only, absolute “DC” voltage and phase determined by beam and cavity detuning)</a:t>
            </a:r>
            <a:r>
              <a:rPr lang="en-US" sz="1200" dirty="0" smtClean="0">
                <a:latin typeface="Arial" charset="0"/>
                <a:ea typeface="ＭＳ Ｐゴシック" charset="0"/>
                <a:cs typeface="ＭＳ Ｐゴシック" charset="0"/>
              </a:rPr>
              <a:t>.</a:t>
            </a:r>
            <a:endParaRPr lang="en-US" sz="1600" dirty="0" smtClean="0">
              <a:latin typeface="Arial" charset="0"/>
              <a:ea typeface="ＭＳ Ｐゴシック" charset="0"/>
            </a:endParaRPr>
          </a:p>
          <a:p>
            <a:pPr lvl="1">
              <a:buFont typeface="Wingdings" charset="2"/>
              <a:buChar char="§"/>
            </a:pPr>
            <a:r>
              <a:rPr lang="en-US" sz="1600" dirty="0" smtClean="0">
                <a:latin typeface="Arial" charset="0"/>
                <a:ea typeface="ＭＳ Ｐゴシック" charset="0"/>
              </a:rPr>
              <a:t>Adiabatic </a:t>
            </a:r>
            <a:r>
              <a:rPr lang="en-US" sz="1600" dirty="0">
                <a:latin typeface="Arial" charset="0"/>
                <a:ea typeface="ＭＳ Ｐゴシック" charset="0"/>
              </a:rPr>
              <a:t>turn on under control of state machine slowly pushing cavity frequency toward beam frequency, via stepper tuner.</a:t>
            </a:r>
          </a:p>
          <a:p>
            <a:pPr lvl="1">
              <a:buFont typeface="Wingdings" charset="2"/>
              <a:buChar char="§"/>
            </a:pPr>
            <a:r>
              <a:rPr lang="ja-JP" altLang="en-US" sz="1600" dirty="0">
                <a:latin typeface="Arial" charset="0"/>
                <a:ea typeface="ＭＳ Ｐゴシック" charset="0"/>
              </a:rPr>
              <a:t>“</a:t>
            </a:r>
            <a:r>
              <a:rPr lang="en-US" sz="1600" dirty="0">
                <a:latin typeface="Arial" charset="0"/>
                <a:ea typeface="ＭＳ Ｐゴシック" charset="0"/>
              </a:rPr>
              <a:t>Slow</a:t>
            </a:r>
            <a:r>
              <a:rPr lang="ja-JP" altLang="en-US" sz="1600" dirty="0">
                <a:latin typeface="Arial" charset="0"/>
                <a:ea typeface="ＭＳ Ｐゴシック" charset="0"/>
              </a:rPr>
              <a:t>”</a:t>
            </a:r>
            <a:r>
              <a:rPr lang="en-US" sz="1600" dirty="0">
                <a:latin typeface="Arial" charset="0"/>
                <a:ea typeface="ＭＳ Ｐゴシック" charset="0"/>
              </a:rPr>
              <a:t> feedback via </a:t>
            </a:r>
            <a:r>
              <a:rPr lang="en-US" sz="1600" dirty="0" err="1">
                <a:latin typeface="Arial" charset="0"/>
                <a:ea typeface="ＭＳ Ｐゴシック" charset="0"/>
              </a:rPr>
              <a:t>piezo</a:t>
            </a:r>
            <a:r>
              <a:rPr lang="en-US" sz="1600" dirty="0">
                <a:latin typeface="Arial" charset="0"/>
                <a:ea typeface="ＭＳ Ｐゴシック" charset="0"/>
              </a:rPr>
              <a:t> tuner for control of cavity impedance to maintain nominal </a:t>
            </a:r>
            <a:r>
              <a:rPr lang="en-US" sz="1600" dirty="0" smtClean="0">
                <a:latin typeface="Arial" charset="0"/>
                <a:ea typeface="ＭＳ Ｐゴシック" charset="0"/>
              </a:rPr>
              <a:t>2.0 MV </a:t>
            </a:r>
            <a:r>
              <a:rPr lang="en-US" sz="1600" dirty="0">
                <a:latin typeface="Arial" charset="0"/>
                <a:ea typeface="ＭＳ Ｐゴシック" charset="0"/>
              </a:rPr>
              <a:t>on the gap.</a:t>
            </a:r>
          </a:p>
          <a:p>
            <a:pPr lvl="1">
              <a:buFont typeface="Wingdings" charset="2"/>
              <a:buChar char="§"/>
            </a:pPr>
            <a:r>
              <a:rPr lang="ja-JP" altLang="en-US" sz="1600" dirty="0">
                <a:latin typeface="Arial" charset="0"/>
                <a:ea typeface="ＭＳ Ｐゴシック" charset="0"/>
              </a:rPr>
              <a:t>“</a:t>
            </a:r>
            <a:r>
              <a:rPr lang="en-US" sz="1600" dirty="0">
                <a:latin typeface="Arial" charset="0"/>
                <a:ea typeface="ＭＳ Ｐゴシック" charset="0"/>
              </a:rPr>
              <a:t>Fast</a:t>
            </a:r>
            <a:r>
              <a:rPr lang="ja-JP" altLang="en-US" sz="1600" dirty="0">
                <a:latin typeface="Arial" charset="0"/>
                <a:ea typeface="ＭＳ Ｐゴシック" charset="0"/>
              </a:rPr>
              <a:t>”</a:t>
            </a:r>
            <a:r>
              <a:rPr lang="en-US" sz="1600" dirty="0">
                <a:latin typeface="Arial" charset="0"/>
                <a:ea typeface="ＭＳ Ｐゴシック" charset="0"/>
              </a:rPr>
              <a:t> feedback via LLRF drive and 1kW PA to compensate </a:t>
            </a:r>
            <a:r>
              <a:rPr lang="en-US" sz="1600" dirty="0" err="1">
                <a:latin typeface="Arial" charset="0"/>
                <a:ea typeface="ＭＳ Ｐゴシック" charset="0"/>
              </a:rPr>
              <a:t>microphonic</a:t>
            </a:r>
            <a:r>
              <a:rPr lang="en-US" sz="1600" dirty="0">
                <a:latin typeface="Arial" charset="0"/>
                <a:ea typeface="ＭＳ Ｐゴシック" charset="0"/>
              </a:rPr>
              <a:t> detuning, i.e. </a:t>
            </a:r>
            <a:r>
              <a:rPr lang="ja-JP" altLang="en-US" sz="1600" dirty="0">
                <a:latin typeface="Arial" charset="0"/>
                <a:ea typeface="ＭＳ Ｐゴシック" charset="0"/>
              </a:rPr>
              <a:t>“</a:t>
            </a:r>
            <a:r>
              <a:rPr lang="en-US" sz="1600" dirty="0">
                <a:latin typeface="Arial" charset="0"/>
                <a:ea typeface="ＭＳ Ｐゴシック" charset="0"/>
              </a:rPr>
              <a:t>AC</a:t>
            </a:r>
            <a:r>
              <a:rPr lang="ja-JP" altLang="en-US" sz="1600" dirty="0">
                <a:latin typeface="Arial" charset="0"/>
                <a:ea typeface="ＭＳ Ｐゴシック" charset="0"/>
              </a:rPr>
              <a:t>”</a:t>
            </a:r>
            <a:r>
              <a:rPr lang="en-US" sz="1600" dirty="0">
                <a:latin typeface="Arial" charset="0"/>
                <a:ea typeface="ＭＳ Ｐゴシック" charset="0"/>
              </a:rPr>
              <a:t> variations about the nominal </a:t>
            </a:r>
            <a:r>
              <a:rPr lang="en-US" sz="1600" dirty="0" smtClean="0">
                <a:latin typeface="Arial" charset="0"/>
                <a:ea typeface="ＭＳ Ｐゴシック" charset="0"/>
              </a:rPr>
              <a:t>2.0 MV </a:t>
            </a:r>
            <a:r>
              <a:rPr lang="en-US" sz="1600" dirty="0" err="1">
                <a:latin typeface="Arial" charset="0"/>
                <a:ea typeface="ＭＳ Ｐゴシック" charset="0"/>
              </a:rPr>
              <a:t>setpoint</a:t>
            </a:r>
            <a:r>
              <a:rPr lang="en-US" sz="1600" dirty="0">
                <a:latin typeface="Arial" charset="0"/>
                <a:ea typeface="ＭＳ Ｐゴシック" charset="0"/>
              </a:rPr>
              <a:t> within a few hundred Hz modulation bandwidth.</a:t>
            </a:r>
          </a:p>
          <a:p>
            <a:pPr lvl="1">
              <a:buFont typeface="Wingdings" charset="2"/>
              <a:buChar char="§"/>
            </a:pPr>
            <a:r>
              <a:rPr lang="en-US" sz="1600" dirty="0">
                <a:latin typeface="Arial" charset="0"/>
                <a:ea typeface="ＭＳ Ｐゴシック" charset="0"/>
              </a:rPr>
              <a:t>Cavity and machine protection</a:t>
            </a:r>
            <a:r>
              <a:rPr lang="en-US" sz="1600" dirty="0" smtClean="0">
                <a:latin typeface="Arial" charset="0"/>
                <a:ea typeface="ＭＳ Ｐゴシック" charset="0"/>
              </a:rPr>
              <a:t>.</a:t>
            </a:r>
          </a:p>
          <a:p>
            <a:pPr lvl="1">
              <a:buFont typeface="Wingdings" charset="2"/>
              <a:buChar char="§"/>
            </a:pPr>
            <a:r>
              <a:rPr lang="en-US" sz="1600" dirty="0"/>
              <a:t>56 MHz  system is a variant of the recently developed generic LLRF Controller, currently being </a:t>
            </a:r>
            <a:r>
              <a:rPr lang="en-US" sz="1600" dirty="0" smtClean="0"/>
              <a:t>used </a:t>
            </a:r>
            <a:r>
              <a:rPr lang="en-US" sz="1600" dirty="0"/>
              <a:t>at </a:t>
            </a:r>
            <a:r>
              <a:rPr lang="en-US" sz="1600" dirty="0" smtClean="0"/>
              <a:t>EBIS, AGS, RHIC </a:t>
            </a:r>
            <a:r>
              <a:rPr lang="en-US" sz="1600" dirty="0"/>
              <a:t>and </a:t>
            </a:r>
            <a:r>
              <a:rPr lang="en-US" sz="1600" dirty="0" smtClean="0"/>
              <a:t>ERL.</a:t>
            </a:r>
            <a:endParaRPr lang="en-US" sz="1600" dirty="0"/>
          </a:p>
          <a:p>
            <a:pPr lvl="1">
              <a:buFont typeface="Wingdings" charset="2"/>
              <a:buChar char="§"/>
            </a:pPr>
            <a:endParaRPr lang="en-US" sz="1600" dirty="0">
              <a:latin typeface="Arial" charset="0"/>
              <a:ea typeface="ＭＳ Ｐゴシック" charset="0"/>
            </a:endParaRPr>
          </a:p>
          <a:p>
            <a:pPr lvl="1">
              <a:buFont typeface="Wingdings" charset="2"/>
              <a:buChar char="§"/>
            </a:pPr>
            <a:endParaRPr lang="en-US" sz="1600" dirty="0">
              <a:latin typeface="Arial" charset="0"/>
              <a:ea typeface="ＭＳ Ｐゴシック" charset="0"/>
            </a:endParaRPr>
          </a:p>
        </p:txBody>
      </p:sp>
      <p:pic>
        <p:nvPicPr>
          <p:cNvPr id="10" name="Picture 4" descr="IMG_2103"/>
          <p:cNvPicPr>
            <a:picLocks noChangeAspect="1" noChangeArrowheads="1"/>
          </p:cNvPicPr>
          <p:nvPr/>
        </p:nvPicPr>
        <p:blipFill>
          <a:blip r:embed="rId2">
            <a:extLst>
              <a:ext uri="{28A0092B-C50C-407E-A947-70E740481C1C}">
                <a14:useLocalDpi xmlns:a14="http://schemas.microsoft.com/office/drawing/2010/main" val="0"/>
              </a:ext>
            </a:extLst>
          </a:blip>
          <a:srcRect t="18750"/>
          <a:stretch>
            <a:fillRect/>
          </a:stretch>
        </p:blipFill>
        <p:spPr bwMode="auto">
          <a:xfrm>
            <a:off x="2362200" y="4114800"/>
            <a:ext cx="4267200" cy="2350680"/>
          </a:xfrm>
          <a:prstGeom prst="rect">
            <a:avLst/>
          </a:prstGeom>
          <a:noFill/>
          <a:ln w="444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597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27</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RF connections</a:t>
            </a:r>
            <a:endParaRPr lang="en-US" sz="3200" dirty="0">
              <a:latin typeface="Arial" charset="0"/>
              <a:ea typeface="ＭＳ Ｐゴシック" charset="0"/>
              <a:cs typeface="ＭＳ Ｐゴシック" charset="0"/>
            </a:endParaRPr>
          </a:p>
        </p:txBody>
      </p:sp>
      <p:pic>
        <p:nvPicPr>
          <p:cNvPr id="5" name="Picture 4"/>
          <p:cNvPicPr>
            <a:picLocks noChangeAspect="1"/>
          </p:cNvPicPr>
          <p:nvPr/>
        </p:nvPicPr>
        <p:blipFill>
          <a:blip r:embed="rId2"/>
          <a:stretch>
            <a:fillRect/>
          </a:stretch>
        </p:blipFill>
        <p:spPr>
          <a:xfrm>
            <a:off x="0" y="876300"/>
            <a:ext cx="9144000" cy="5083069"/>
          </a:xfrm>
          <a:prstGeom prst="rect">
            <a:avLst/>
          </a:prstGeom>
        </p:spPr>
      </p:pic>
    </p:spTree>
    <p:extLst>
      <p:ext uri="{BB962C8B-B14F-4D97-AF65-F5344CB8AC3E}">
        <p14:creationId xmlns:p14="http://schemas.microsoft.com/office/powerpoint/2010/main" val="33969620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28</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2800" dirty="0"/>
              <a:t>Off-normal events, consequences and actions</a:t>
            </a:r>
            <a:endParaRPr lang="en-US" sz="2800" dirty="0">
              <a:latin typeface="Arial" charset="0"/>
              <a:ea typeface="ＭＳ Ｐゴシック" charset="0"/>
              <a:cs typeface="ＭＳ Ｐゴシック" charset="0"/>
            </a:endParaRPr>
          </a:p>
        </p:txBody>
      </p:sp>
      <p:pic>
        <p:nvPicPr>
          <p:cNvPr id="7" name="Picture 6"/>
          <p:cNvPicPr>
            <a:picLocks noChangeAspect="1"/>
          </p:cNvPicPr>
          <p:nvPr/>
        </p:nvPicPr>
        <p:blipFill>
          <a:blip r:embed="rId2"/>
          <a:stretch>
            <a:fillRect/>
          </a:stretch>
        </p:blipFill>
        <p:spPr>
          <a:xfrm>
            <a:off x="457200" y="685800"/>
            <a:ext cx="8305800" cy="4659964"/>
          </a:xfrm>
          <a:prstGeom prst="rect">
            <a:avLst/>
          </a:prstGeom>
        </p:spPr>
      </p:pic>
      <p:pic>
        <p:nvPicPr>
          <p:cNvPr id="9" name="Picture 8"/>
          <p:cNvPicPr>
            <a:picLocks noChangeAspect="1"/>
          </p:cNvPicPr>
          <p:nvPr/>
        </p:nvPicPr>
        <p:blipFill>
          <a:blip r:embed="rId3"/>
          <a:stretch>
            <a:fillRect/>
          </a:stretch>
        </p:blipFill>
        <p:spPr>
          <a:xfrm>
            <a:off x="2895600" y="5334000"/>
            <a:ext cx="3759200" cy="1110230"/>
          </a:xfrm>
          <a:prstGeom prst="rect">
            <a:avLst/>
          </a:prstGeom>
        </p:spPr>
      </p:pic>
    </p:spTree>
    <p:extLst>
      <p:ext uri="{BB962C8B-B14F-4D97-AF65-F5344CB8AC3E}">
        <p14:creationId xmlns:p14="http://schemas.microsoft.com/office/powerpoint/2010/main" val="18062819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29</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t>Machine protection system</a:t>
            </a:r>
            <a:endParaRPr lang="en-US" sz="3200" dirty="0">
              <a:latin typeface="Arial" charset="0"/>
              <a:ea typeface="ＭＳ Ｐゴシック" charset="0"/>
              <a:cs typeface="ＭＳ Ｐゴシック" charset="0"/>
            </a:endParaRPr>
          </a:p>
        </p:txBody>
      </p:sp>
      <p:pic>
        <p:nvPicPr>
          <p:cNvPr id="8" name="Picture 2"/>
          <p:cNvPicPr>
            <a:picLocks noGrp="1" noChangeAspect="1" noChangeArrowheads="1"/>
          </p:cNvPicPr>
          <p:nvPr>
            <p:ph idx="1"/>
          </p:nvPr>
        </p:nvPicPr>
        <p:blipFill>
          <a:blip r:embed="rId2" cstate="print"/>
          <a:srcRect/>
          <a:stretch>
            <a:fillRect/>
          </a:stretch>
        </p:blipFill>
        <p:spPr bwMode="auto">
          <a:xfrm>
            <a:off x="225184" y="685800"/>
            <a:ext cx="8693632" cy="5410200"/>
          </a:xfrm>
          <a:prstGeom prst="rect">
            <a:avLst/>
          </a:prstGeom>
          <a:noFill/>
          <a:ln w="9525">
            <a:noFill/>
            <a:miter lim="800000"/>
            <a:headEnd/>
            <a:tailEnd/>
          </a:ln>
        </p:spPr>
      </p:pic>
    </p:spTree>
    <p:extLst>
      <p:ext uri="{BB962C8B-B14F-4D97-AF65-F5344CB8AC3E}">
        <p14:creationId xmlns:p14="http://schemas.microsoft.com/office/powerpoint/2010/main" val="17614968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76200"/>
            <a:ext cx="8382000" cy="762000"/>
          </a:xfrm>
        </p:spPr>
        <p:txBody>
          <a:bodyPr/>
          <a:lstStyle/>
          <a:p>
            <a:pPr>
              <a:lnSpc>
                <a:spcPct val="100000"/>
              </a:lnSpc>
            </a:pPr>
            <a:r>
              <a:rPr lang="en-US" sz="3200" dirty="0" smtClean="0">
                <a:latin typeface="Arial" charset="0"/>
                <a:ea typeface="ＭＳ Ｐゴシック" charset="0"/>
                <a:cs typeface="ＭＳ Ｐゴシック" charset="0"/>
              </a:rPr>
              <a:t>Outline</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a:t>
            </a:fld>
            <a:endParaRPr lang="en-US" dirty="0"/>
          </a:p>
        </p:txBody>
      </p:sp>
      <p:sp>
        <p:nvSpPr>
          <p:cNvPr id="7" name="TextBox 6"/>
          <p:cNvSpPr txBox="1"/>
          <p:nvPr/>
        </p:nvSpPr>
        <p:spPr>
          <a:xfrm>
            <a:off x="457200" y="972756"/>
            <a:ext cx="8153400" cy="4555093"/>
          </a:xfrm>
          <a:prstGeom prst="rect">
            <a:avLst/>
          </a:prstGeom>
          <a:noFill/>
        </p:spPr>
        <p:txBody>
          <a:bodyPr wrap="square" rtlCol="0">
            <a:spAutoFit/>
          </a:bodyPr>
          <a:lstStyle/>
          <a:p>
            <a:pPr marL="460375" indent="-460375">
              <a:spcAft>
                <a:spcPts val="300"/>
              </a:spcAft>
              <a:buFont typeface="Wingdings" charset="2"/>
              <a:buChar char="§"/>
            </a:pPr>
            <a:r>
              <a:rPr lang="en-US" sz="2000" dirty="0" smtClean="0">
                <a:latin typeface="Calibri"/>
                <a:cs typeface="Calibri"/>
              </a:rPr>
              <a:t>56 MHz design</a:t>
            </a:r>
          </a:p>
          <a:p>
            <a:pPr marL="917575" lvl="1" indent="-460375">
              <a:spcAft>
                <a:spcPts val="300"/>
              </a:spcAft>
              <a:buFont typeface="Wingdings" charset="2"/>
              <a:buChar char="§"/>
            </a:pPr>
            <a:r>
              <a:rPr lang="en-US" sz="2000" dirty="0" smtClean="0">
                <a:latin typeface="Calibri"/>
                <a:cs typeface="Calibri"/>
              </a:rPr>
              <a:t>Cavity &amp; cryomodule</a:t>
            </a:r>
          </a:p>
          <a:p>
            <a:pPr marL="917575" lvl="1" indent="-460375">
              <a:spcAft>
                <a:spcPts val="300"/>
              </a:spcAft>
              <a:buFont typeface="Wingdings" charset="2"/>
              <a:buChar char="§"/>
            </a:pPr>
            <a:r>
              <a:rPr lang="en-US" sz="2000" dirty="0" smtClean="0">
                <a:latin typeface="Calibri"/>
                <a:cs typeface="Calibri"/>
              </a:rPr>
              <a:t>HOM couplers</a:t>
            </a:r>
          </a:p>
          <a:p>
            <a:pPr marL="917575" lvl="1" indent="-460375">
              <a:spcAft>
                <a:spcPts val="300"/>
              </a:spcAft>
              <a:buFont typeface="Wingdings" charset="2"/>
              <a:buChar char="§"/>
            </a:pPr>
            <a:r>
              <a:rPr lang="en-US" sz="2000" dirty="0" smtClean="0">
                <a:latin typeface="Calibri"/>
                <a:cs typeface="Calibri"/>
              </a:rPr>
              <a:t>Fundamental mode damper</a:t>
            </a:r>
            <a:endParaRPr lang="en-US" sz="2000" dirty="0">
              <a:latin typeface="Calibri"/>
              <a:cs typeface="Calibri"/>
            </a:endParaRPr>
          </a:p>
          <a:p>
            <a:pPr marL="917575" lvl="1" indent="-460375">
              <a:spcAft>
                <a:spcPts val="300"/>
              </a:spcAft>
              <a:buFont typeface="Wingdings" charset="2"/>
              <a:buChar char="§"/>
            </a:pPr>
            <a:r>
              <a:rPr lang="en-US" sz="2000" dirty="0">
                <a:latin typeface="Calibri"/>
                <a:cs typeface="Calibri"/>
              </a:rPr>
              <a:t>Quench detection with IR sensors</a:t>
            </a:r>
          </a:p>
          <a:p>
            <a:pPr marL="917575" lvl="1" indent="-460375">
              <a:spcAft>
                <a:spcPts val="300"/>
              </a:spcAft>
              <a:buFont typeface="Wingdings" charset="2"/>
              <a:buChar char="§"/>
            </a:pPr>
            <a:r>
              <a:rPr lang="en-US" sz="2000" dirty="0" smtClean="0">
                <a:latin typeface="Calibri"/>
                <a:cs typeface="Calibri"/>
              </a:rPr>
              <a:t>Frequency tuner</a:t>
            </a:r>
          </a:p>
          <a:p>
            <a:pPr marL="917575" lvl="1" indent="-460375">
              <a:spcAft>
                <a:spcPts val="300"/>
              </a:spcAft>
              <a:buFont typeface="Wingdings" charset="2"/>
              <a:buChar char="§"/>
            </a:pPr>
            <a:r>
              <a:rPr lang="en-US" sz="2000" dirty="0" smtClean="0">
                <a:latin typeface="Calibri"/>
                <a:cs typeface="Calibri"/>
              </a:rPr>
              <a:t>Cavity fabrication, processing &amp; testing</a:t>
            </a:r>
            <a:endParaRPr lang="en-US" sz="2000" dirty="0" smtClean="0">
              <a:latin typeface="Calibri"/>
              <a:cs typeface="Calibri"/>
            </a:endParaRPr>
          </a:p>
          <a:p>
            <a:pPr marL="460375" indent="-460375">
              <a:spcAft>
                <a:spcPts val="300"/>
              </a:spcAft>
              <a:buFont typeface="Wingdings" charset="2"/>
              <a:buChar char="§"/>
            </a:pPr>
            <a:r>
              <a:rPr lang="en-US" sz="2000" dirty="0" smtClean="0">
                <a:latin typeface="Calibri"/>
                <a:cs typeface="Calibri"/>
              </a:rPr>
              <a:t>Installation in RHIC tunnel</a:t>
            </a:r>
          </a:p>
          <a:p>
            <a:pPr marL="917575" lvl="1" indent="-460375">
              <a:spcAft>
                <a:spcPts val="300"/>
              </a:spcAft>
              <a:buFont typeface="Wingdings" charset="2"/>
              <a:buChar char="§"/>
            </a:pPr>
            <a:r>
              <a:rPr lang="en-US" sz="2000" dirty="0" smtClean="0">
                <a:latin typeface="Calibri"/>
                <a:cs typeface="Calibri"/>
              </a:rPr>
              <a:t>Milestones</a:t>
            </a:r>
          </a:p>
          <a:p>
            <a:pPr marL="917575" lvl="1" indent="-460375">
              <a:spcAft>
                <a:spcPts val="300"/>
              </a:spcAft>
              <a:buFont typeface="Wingdings" charset="2"/>
              <a:buChar char="§"/>
            </a:pPr>
            <a:r>
              <a:rPr lang="en-US" sz="2000" dirty="0" smtClean="0">
                <a:latin typeface="Calibri"/>
                <a:cs typeface="Calibri"/>
              </a:rPr>
              <a:t>Cryogenics</a:t>
            </a:r>
          </a:p>
          <a:p>
            <a:pPr marL="917575" lvl="1" indent="-460375">
              <a:spcAft>
                <a:spcPts val="300"/>
              </a:spcAft>
              <a:buFont typeface="Wingdings" charset="2"/>
              <a:buChar char="§"/>
            </a:pPr>
            <a:r>
              <a:rPr lang="en-US" sz="2000" dirty="0" smtClean="0">
                <a:latin typeface="Calibri"/>
                <a:cs typeface="Calibri"/>
              </a:rPr>
              <a:t>RF system</a:t>
            </a:r>
          </a:p>
          <a:p>
            <a:pPr marL="917575" lvl="1" indent="-460375">
              <a:spcAft>
                <a:spcPts val="300"/>
              </a:spcAft>
              <a:buFont typeface="Wingdings" charset="2"/>
              <a:buChar char="§"/>
            </a:pPr>
            <a:r>
              <a:rPr lang="en-US" sz="2000" dirty="0" smtClean="0">
                <a:latin typeface="Calibri"/>
                <a:cs typeface="Calibri"/>
              </a:rPr>
              <a:t>MPS</a:t>
            </a:r>
          </a:p>
          <a:p>
            <a:pPr marL="460375" indent="-460375">
              <a:spcAft>
                <a:spcPts val="300"/>
              </a:spcAft>
              <a:buFont typeface="Wingdings" charset="2"/>
              <a:buChar char="§"/>
            </a:pPr>
            <a:r>
              <a:rPr lang="en-US" sz="2000" dirty="0" smtClean="0">
                <a:latin typeface="Calibri"/>
                <a:cs typeface="Calibri"/>
              </a:rPr>
              <a:t>Summary</a:t>
            </a:r>
            <a:endParaRPr lang="en-US" sz="2000" dirty="0">
              <a:latin typeface="Calibri"/>
              <a:cs typeface="Calibri"/>
            </a:endParaRPr>
          </a:p>
        </p:txBody>
      </p:sp>
      <p:pic>
        <p:nvPicPr>
          <p:cNvPr id="8" name="Picture 7"/>
          <p:cNvPicPr>
            <a:picLocks noChangeAspect="1"/>
          </p:cNvPicPr>
          <p:nvPr/>
        </p:nvPicPr>
        <p:blipFill>
          <a:blip r:embed="rId2"/>
          <a:stretch>
            <a:fillRect/>
          </a:stretch>
        </p:blipFill>
        <p:spPr>
          <a:xfrm>
            <a:off x="3103880" y="3926840"/>
            <a:ext cx="5735320" cy="1711960"/>
          </a:xfrm>
          <a:prstGeom prst="rect">
            <a:avLst/>
          </a:prstGeom>
        </p:spPr>
      </p:pic>
    </p:spTree>
    <p:extLst>
      <p:ext uri="{BB962C8B-B14F-4D97-AF65-F5344CB8AC3E}">
        <p14:creationId xmlns:p14="http://schemas.microsoft.com/office/powerpoint/2010/main" val="24075404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30</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Summary</a:t>
            </a:r>
            <a:endParaRPr lang="en-US" sz="3200" dirty="0">
              <a:latin typeface="Arial" charset="0"/>
              <a:ea typeface="ＭＳ Ｐゴシック" charset="0"/>
              <a:cs typeface="ＭＳ Ｐゴシック" charset="0"/>
            </a:endParaRPr>
          </a:p>
        </p:txBody>
      </p:sp>
      <p:sp>
        <p:nvSpPr>
          <p:cNvPr id="7" name="TextBox 6"/>
          <p:cNvSpPr txBox="1"/>
          <p:nvPr/>
        </p:nvSpPr>
        <p:spPr>
          <a:xfrm>
            <a:off x="533400" y="914400"/>
            <a:ext cx="8153400" cy="3054682"/>
          </a:xfrm>
          <a:prstGeom prst="rect">
            <a:avLst/>
          </a:prstGeom>
          <a:noFill/>
        </p:spPr>
        <p:txBody>
          <a:bodyPr wrap="square" rtlCol="0">
            <a:spAutoFit/>
          </a:bodyPr>
          <a:lstStyle/>
          <a:p>
            <a:pPr marL="460375" indent="-460375">
              <a:spcAft>
                <a:spcPts val="300"/>
              </a:spcAft>
              <a:buFont typeface="Wingdings" charset="2"/>
              <a:buChar char="§"/>
            </a:pPr>
            <a:r>
              <a:rPr lang="en-US" sz="2000" dirty="0" smtClean="0">
                <a:latin typeface="Calibri"/>
                <a:cs typeface="Calibri"/>
              </a:rPr>
              <a:t>56 MHz cavity fabrication and processing is complete</a:t>
            </a:r>
          </a:p>
          <a:p>
            <a:pPr marL="460375" indent="-460375">
              <a:spcAft>
                <a:spcPts val="300"/>
              </a:spcAft>
              <a:buFont typeface="Wingdings" charset="2"/>
              <a:buChar char="§"/>
            </a:pPr>
            <a:r>
              <a:rPr lang="en-US" sz="2000" dirty="0">
                <a:latin typeface="Calibri"/>
                <a:cs typeface="Calibri"/>
              </a:rPr>
              <a:t>V</a:t>
            </a:r>
            <a:r>
              <a:rPr lang="en-US" sz="2000" dirty="0" smtClean="0">
                <a:latin typeface="Calibri"/>
                <a:cs typeface="Calibri"/>
              </a:rPr>
              <a:t>ertical test of the cavity is in progress</a:t>
            </a:r>
          </a:p>
          <a:p>
            <a:pPr marL="460375" indent="-460375">
              <a:spcAft>
                <a:spcPts val="300"/>
              </a:spcAft>
              <a:buFont typeface="Wingdings" charset="2"/>
              <a:buChar char="§"/>
            </a:pPr>
            <a:r>
              <a:rPr lang="en-US" sz="2000" dirty="0" smtClean="0">
                <a:latin typeface="Calibri"/>
                <a:cs typeface="Calibri"/>
              </a:rPr>
              <a:t>Cryostat fabrication is progressing well, many components are fabricated and dry-fitted</a:t>
            </a:r>
          </a:p>
          <a:p>
            <a:pPr marL="460375" indent="-460375">
              <a:spcAft>
                <a:spcPts val="300"/>
              </a:spcAft>
              <a:buFont typeface="Wingdings" charset="2"/>
              <a:buChar char="§"/>
            </a:pPr>
            <a:r>
              <a:rPr lang="en-US" sz="2000" dirty="0" smtClean="0">
                <a:latin typeface="Calibri"/>
                <a:cs typeface="Calibri"/>
              </a:rPr>
              <a:t>The most critical components for the project at the moment are HOM couplers and FD</a:t>
            </a:r>
          </a:p>
          <a:p>
            <a:pPr marL="460375" indent="-460375">
              <a:spcAft>
                <a:spcPts val="300"/>
              </a:spcAft>
              <a:buFont typeface="Wingdings" charset="2"/>
              <a:buChar char="§"/>
            </a:pPr>
            <a:r>
              <a:rPr lang="en-US" sz="2000" dirty="0" smtClean="0">
                <a:latin typeface="Calibri"/>
                <a:cs typeface="Calibri"/>
              </a:rPr>
              <a:t>Current schedule allows installation for Run-14 and everybody is working hard to make this happen</a:t>
            </a:r>
            <a:endParaRPr lang="en-US" sz="2000" dirty="0" smtClean="0">
              <a:latin typeface="Calibri"/>
              <a:cs typeface="Calibri"/>
            </a:endParaRPr>
          </a:p>
          <a:p>
            <a:pPr marL="460375" indent="-460375">
              <a:spcAft>
                <a:spcPts val="300"/>
              </a:spcAft>
              <a:buFont typeface="Wingdings" charset="2"/>
              <a:buChar char="§"/>
            </a:pPr>
            <a:r>
              <a:rPr lang="en-US" sz="2000" dirty="0" smtClean="0">
                <a:latin typeface="Calibri"/>
                <a:cs typeface="Calibri"/>
              </a:rPr>
              <a:t>Summary</a:t>
            </a:r>
            <a:endParaRPr lang="en-US" sz="2000" dirty="0">
              <a:latin typeface="Calibri"/>
              <a:cs typeface="Calibri"/>
            </a:endParaRPr>
          </a:p>
        </p:txBody>
      </p:sp>
    </p:spTree>
    <p:extLst>
      <p:ext uri="{BB962C8B-B14F-4D97-AF65-F5344CB8AC3E}">
        <p14:creationId xmlns:p14="http://schemas.microsoft.com/office/powerpoint/2010/main" val="41720896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31</a:t>
            </a:fld>
            <a:endParaRPr lang="en-US" dirty="0"/>
          </a:p>
        </p:txBody>
      </p:sp>
      <p:sp>
        <p:nvSpPr>
          <p:cNvPr id="15" name="Rectangle 2"/>
          <p:cNvSpPr>
            <a:spLocks noGrp="1" noChangeArrowheads="1"/>
          </p:cNvSpPr>
          <p:nvPr>
            <p:ph type="title"/>
          </p:nvPr>
        </p:nvSpPr>
        <p:spPr>
          <a:xfrm>
            <a:off x="381000" y="2667000"/>
            <a:ext cx="8382000" cy="762000"/>
          </a:xfrm>
        </p:spPr>
        <p:txBody>
          <a:bodyPr/>
          <a:lstStyle/>
          <a:p>
            <a:pPr algn="ctr"/>
            <a:r>
              <a:rPr lang="en-US" sz="3200" dirty="0" smtClean="0">
                <a:latin typeface="Arial" charset="0"/>
                <a:ea typeface="ＭＳ Ｐゴシック" charset="0"/>
                <a:cs typeface="ＭＳ Ｐゴシック" charset="0"/>
              </a:rPr>
              <a:t>Backup slides</a:t>
            </a:r>
            <a:endParaRPr lang="en-US" sz="3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024467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76200"/>
            <a:ext cx="8382000" cy="762000"/>
          </a:xfrm>
        </p:spPr>
        <p:txBody>
          <a:bodyPr/>
          <a:lstStyle/>
          <a:p>
            <a:pPr>
              <a:lnSpc>
                <a:spcPct val="100000"/>
              </a:lnSpc>
            </a:pPr>
            <a:r>
              <a:rPr lang="en-US" sz="3200" dirty="0" smtClean="0">
                <a:latin typeface="Arial" charset="0"/>
                <a:ea typeface="ＭＳ Ｐゴシック" charset="0"/>
                <a:cs typeface="ＭＳ Ｐゴシック" charset="0"/>
              </a:rPr>
              <a:t>HOM couplers</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32</a:t>
            </a:fld>
            <a:endParaRPr lang="en-US" dirty="0"/>
          </a:p>
        </p:txBody>
      </p:sp>
      <p:pic>
        <p:nvPicPr>
          <p:cNvPr id="10" name="Picture 2" descr="D:\56MHz\Operation\System Integration Meeting\HOMassemFinal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509" y="3733800"/>
            <a:ext cx="5495925" cy="2815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56MHz\Operation\System Integration Meeting\HOMassemF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48145"/>
            <a:ext cx="5495925" cy="28157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43600" y="940475"/>
            <a:ext cx="3124200" cy="2031325"/>
          </a:xfrm>
          <a:prstGeom prst="rect">
            <a:avLst/>
          </a:prstGeom>
          <a:noFill/>
        </p:spPr>
        <p:txBody>
          <a:bodyPr wrap="square" rtlCol="0">
            <a:spAutoFit/>
          </a:bodyPr>
          <a:lstStyle/>
          <a:p>
            <a:pPr marL="285750" indent="-285750">
              <a:buFont typeface="Arial" pitchFamily="34" charset="0"/>
              <a:buChar char="•"/>
            </a:pPr>
            <a:r>
              <a:rPr lang="en-US" sz="1400" dirty="0" smtClean="0"/>
              <a:t>The final version is remodeled from the Niowave wave version. Dimensions changed in some components, but maintained same high performance.</a:t>
            </a:r>
          </a:p>
          <a:p>
            <a:pPr marL="285750" indent="-285750">
              <a:buFont typeface="Arial" pitchFamily="34" charset="0"/>
              <a:buChar char="•"/>
            </a:pPr>
            <a:r>
              <a:rPr lang="en-US" sz="1400" dirty="0" smtClean="0"/>
              <a:t>Prototype will be fabricated in </a:t>
            </a:r>
            <a:r>
              <a:rPr lang="en-US" sz="1400" dirty="0" err="1" smtClean="0"/>
              <a:t>Jlab</a:t>
            </a:r>
            <a:r>
              <a:rPr lang="en-US" sz="1400" dirty="0" smtClean="0"/>
              <a:t>.</a:t>
            </a:r>
          </a:p>
          <a:p>
            <a:pPr marL="285750" indent="-285750">
              <a:buFont typeface="Arial" pitchFamily="34" charset="0"/>
              <a:buChar char="•"/>
            </a:pPr>
            <a:r>
              <a:rPr lang="en-US" sz="1400" dirty="0" smtClean="0">
                <a:solidFill>
                  <a:srgbClr val="7030A0"/>
                </a:solidFill>
              </a:rPr>
              <a:t>Reuse some of the components from Niowave</a:t>
            </a:r>
            <a:r>
              <a:rPr lang="en-US" sz="1400" dirty="0" smtClean="0"/>
              <a:t>.</a:t>
            </a:r>
            <a:endParaRPr lang="en-US" sz="1400" dirty="0"/>
          </a:p>
        </p:txBody>
      </p:sp>
      <p:pic>
        <p:nvPicPr>
          <p:cNvPr id="13" name="Picture 4" descr="D:\56MHz\Operation\System Integration Meeting\HOMassemFinal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217657"/>
            <a:ext cx="2505075" cy="333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0125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33</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ERL/VTF </a:t>
            </a:r>
            <a:r>
              <a:rPr lang="en-US" sz="3200" dirty="0">
                <a:latin typeface="Arial" charset="0"/>
                <a:ea typeface="ＭＳ Ｐゴシック" charset="0"/>
                <a:cs typeface="ＭＳ Ｐゴシック" charset="0"/>
              </a:rPr>
              <a:t>c</a:t>
            </a:r>
            <a:r>
              <a:rPr lang="en-US" sz="3200" dirty="0" smtClean="0">
                <a:latin typeface="Arial" charset="0"/>
                <a:ea typeface="ＭＳ Ｐゴシック" charset="0"/>
                <a:cs typeface="ＭＳ Ｐゴシック" charset="0"/>
              </a:rPr>
              <a:t>ryogenic system</a:t>
            </a:r>
            <a:endParaRPr lang="en-US" sz="3200" dirty="0">
              <a:latin typeface="Arial" charset="0"/>
              <a:ea typeface="ＭＳ Ｐゴシック" charset="0"/>
              <a:cs typeface="ＭＳ Ｐゴシック" charset="0"/>
            </a:endParaRPr>
          </a:p>
        </p:txBody>
      </p:sp>
      <p:grpSp>
        <p:nvGrpSpPr>
          <p:cNvPr id="16" name="Group 15"/>
          <p:cNvGrpSpPr>
            <a:grpSpLocks noChangeAspect="1"/>
          </p:cNvGrpSpPr>
          <p:nvPr/>
        </p:nvGrpSpPr>
        <p:grpSpPr>
          <a:xfrm>
            <a:off x="2495898" y="914400"/>
            <a:ext cx="6419502" cy="5181600"/>
            <a:chOff x="228600" y="128818"/>
            <a:chExt cx="8177212" cy="6600364"/>
          </a:xfrm>
        </p:grpSpPr>
        <p:pic>
          <p:nvPicPr>
            <p:cNvPr id="1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8187" y="128818"/>
              <a:ext cx="7667625" cy="6600364"/>
            </a:xfrm>
            <a:prstGeom prst="rect">
              <a:avLst/>
            </a:prstGeom>
            <a:noFill/>
            <a:ln w="9525">
              <a:noFill/>
              <a:miter lim="800000"/>
              <a:headEnd/>
              <a:tailEnd/>
            </a:ln>
            <a:effectLst/>
          </p:spPr>
        </p:pic>
        <p:sp>
          <p:nvSpPr>
            <p:cNvPr id="18" name="Line Callout 1 17"/>
            <p:cNvSpPr/>
            <p:nvPr/>
          </p:nvSpPr>
          <p:spPr bwMode="auto">
            <a:xfrm>
              <a:off x="228600" y="3429000"/>
              <a:ext cx="1455962" cy="392049"/>
            </a:xfrm>
            <a:prstGeom prst="borderCallout1">
              <a:avLst>
                <a:gd name="adj1" fmla="val 133500"/>
                <a:gd name="adj2" fmla="val 54996"/>
                <a:gd name="adj3" fmla="val 432713"/>
                <a:gd name="adj4" fmla="val 81138"/>
              </a:avLst>
            </a:prstGeom>
            <a:solidFill>
              <a:srgbClr val="FFFF00"/>
            </a:solidFill>
            <a:ln w="9525" cap="flat" cmpd="sng" algn="ctr">
              <a:solidFill>
                <a:schemeClr val="tx1"/>
              </a:solidFill>
              <a:prstDash val="solid"/>
              <a:round/>
              <a:headEnd type="none" w="med" len="med"/>
              <a:tailEnd type="triangle" w="lg" len="lg"/>
            </a:ln>
            <a:effectLst/>
          </p:spPr>
          <p:txBody>
            <a:bodyPr vert="horz" wrap="square" lIns="4572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128" charset="-128"/>
                </a:rPr>
                <a:t>1660 plant</a:t>
              </a:r>
            </a:p>
          </p:txBody>
        </p:sp>
        <p:sp>
          <p:nvSpPr>
            <p:cNvPr id="19" name="Line Callout 1 18"/>
            <p:cNvSpPr/>
            <p:nvPr/>
          </p:nvSpPr>
          <p:spPr bwMode="auto">
            <a:xfrm>
              <a:off x="1102177" y="2667000"/>
              <a:ext cx="1650091" cy="392049"/>
            </a:xfrm>
            <a:prstGeom prst="borderCallout1">
              <a:avLst>
                <a:gd name="adj1" fmla="val 143648"/>
                <a:gd name="adj2" fmla="val 59014"/>
                <a:gd name="adj3" fmla="val 532191"/>
                <a:gd name="adj4" fmla="val 97444"/>
              </a:avLst>
            </a:prstGeom>
            <a:solidFill>
              <a:srgbClr val="FFFF00"/>
            </a:solidFill>
            <a:ln w="9525" cap="flat" cmpd="sng" algn="ctr">
              <a:solidFill>
                <a:schemeClr val="tx1"/>
              </a:solidFill>
              <a:prstDash val="solid"/>
              <a:round/>
              <a:headEnd type="none" w="med" len="med"/>
              <a:tailEnd type="triangle" w="lg" len="lg"/>
            </a:ln>
            <a:effectLst/>
          </p:spPr>
          <p:txBody>
            <a:bodyPr vert="horz" wrap="square" lIns="4572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128" charset="-128"/>
                </a:rPr>
                <a:t>Wet expander</a:t>
              </a:r>
            </a:p>
          </p:txBody>
        </p:sp>
        <p:sp>
          <p:nvSpPr>
            <p:cNvPr id="20" name="Line Callout 1 19"/>
            <p:cNvSpPr/>
            <p:nvPr/>
          </p:nvSpPr>
          <p:spPr bwMode="auto">
            <a:xfrm>
              <a:off x="4571999" y="5867400"/>
              <a:ext cx="1286322" cy="392049"/>
            </a:xfrm>
            <a:prstGeom prst="borderCallout1">
              <a:avLst>
                <a:gd name="adj1" fmla="val 58469"/>
                <a:gd name="adj2" fmla="val -14607"/>
                <a:gd name="adj3" fmla="val 9230"/>
                <a:gd name="adj4" fmla="val -34411"/>
              </a:avLst>
            </a:prstGeom>
            <a:solidFill>
              <a:srgbClr val="FFFF00"/>
            </a:solidFill>
            <a:ln w="9525" cap="flat" cmpd="sng" algn="ctr">
              <a:solidFill>
                <a:schemeClr val="tx1"/>
              </a:solidFill>
              <a:prstDash val="solid"/>
              <a:round/>
              <a:headEnd type="none" w="med" len="med"/>
              <a:tailEnd type="triangle" w="lg" len="lg"/>
            </a:ln>
            <a:effectLst/>
          </p:spPr>
          <p:txBody>
            <a:bodyPr vert="horz" wrap="square" lIns="4572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b="0" dirty="0" err="1">
                  <a:latin typeface="Arial" charset="0"/>
                  <a:ea typeface="ＭＳ Ｐゴシック" pitchFamily="-128" charset="-128"/>
                </a:rPr>
                <a:t>S</a:t>
              </a:r>
              <a:r>
                <a:rPr kumimoji="0" lang="en-US" sz="1400" b="0" i="0" u="none" strike="noStrike" cap="none" normalizeH="0" baseline="0" dirty="0" err="1" smtClean="0">
                  <a:ln>
                    <a:noFill/>
                  </a:ln>
                  <a:solidFill>
                    <a:schemeClr val="tx1"/>
                  </a:solidFill>
                  <a:effectLst/>
                  <a:latin typeface="Arial" charset="0"/>
                  <a:ea typeface="ＭＳ Ｐゴシック" pitchFamily="-128" charset="-128"/>
                </a:rPr>
                <a:t>ubcooler</a:t>
              </a:r>
              <a:endParaRPr kumimoji="0" lang="en-US" sz="1400" b="0" i="0" u="none" strike="noStrike" cap="none" normalizeH="0" baseline="0" dirty="0" smtClean="0">
                <a:ln>
                  <a:noFill/>
                </a:ln>
                <a:solidFill>
                  <a:schemeClr val="tx1"/>
                </a:solidFill>
                <a:effectLst/>
                <a:latin typeface="Arial" charset="0"/>
                <a:ea typeface="ＭＳ Ｐゴシック" pitchFamily="-128" charset="-128"/>
              </a:endParaRPr>
            </a:p>
          </p:txBody>
        </p:sp>
        <p:sp>
          <p:nvSpPr>
            <p:cNvPr id="21" name="Line Callout 1 20"/>
            <p:cNvSpPr/>
            <p:nvPr/>
          </p:nvSpPr>
          <p:spPr bwMode="auto">
            <a:xfrm>
              <a:off x="6246578" y="3720193"/>
              <a:ext cx="1143001" cy="392049"/>
            </a:xfrm>
            <a:prstGeom prst="borderCallout1">
              <a:avLst>
                <a:gd name="adj1" fmla="val 82301"/>
                <a:gd name="adj2" fmla="val -11470"/>
                <a:gd name="adj3" fmla="val 186642"/>
                <a:gd name="adj4" fmla="val -41470"/>
              </a:avLst>
            </a:prstGeom>
            <a:solidFill>
              <a:srgbClr val="FFFF00"/>
            </a:solidFill>
            <a:ln w="9525" cap="flat" cmpd="sng" algn="ctr">
              <a:solidFill>
                <a:schemeClr val="tx1"/>
              </a:solidFill>
              <a:prstDash val="solid"/>
              <a:round/>
              <a:headEnd type="none" w="med" len="med"/>
              <a:tailEnd type="triangle" w="lg" len="lg"/>
            </a:ln>
            <a:effectLst/>
          </p:spPr>
          <p:txBody>
            <a:bodyPr vert="horz" wrap="square" lIns="4572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b="0" dirty="0" err="1">
                  <a:latin typeface="Arial" charset="0"/>
                  <a:ea typeface="ＭＳ Ｐゴシック" pitchFamily="-128" charset="-128"/>
                </a:rPr>
                <a:t>V</a:t>
              </a:r>
              <a:r>
                <a:rPr kumimoji="0" lang="en-US" sz="1400" b="0" i="0" u="none" strike="noStrike" cap="none" normalizeH="0" baseline="0" dirty="0" err="1" smtClean="0">
                  <a:ln>
                    <a:noFill/>
                  </a:ln>
                  <a:solidFill>
                    <a:schemeClr val="tx1"/>
                  </a:solidFill>
                  <a:effectLst/>
                  <a:latin typeface="Arial" charset="0"/>
                  <a:ea typeface="ＭＳ Ｐゴシック" pitchFamily="-128" charset="-128"/>
                </a:rPr>
                <a:t>alvebox</a:t>
              </a:r>
              <a:endParaRPr kumimoji="0" lang="en-US" sz="1400" b="0" i="0" u="none" strike="noStrike" cap="none" normalizeH="0" baseline="0" dirty="0" smtClean="0">
                <a:ln>
                  <a:noFill/>
                </a:ln>
                <a:solidFill>
                  <a:schemeClr val="tx1"/>
                </a:solidFill>
                <a:effectLst/>
                <a:latin typeface="Arial" charset="0"/>
                <a:ea typeface="ＭＳ Ｐゴシック" pitchFamily="-128" charset="-128"/>
              </a:endParaRPr>
            </a:p>
          </p:txBody>
        </p:sp>
        <p:sp>
          <p:nvSpPr>
            <p:cNvPr id="22" name="Line Callout 1 21"/>
            <p:cNvSpPr/>
            <p:nvPr/>
          </p:nvSpPr>
          <p:spPr bwMode="auto">
            <a:xfrm>
              <a:off x="3276601" y="1676401"/>
              <a:ext cx="1222822" cy="392049"/>
            </a:xfrm>
            <a:prstGeom prst="borderCallout1">
              <a:avLst>
                <a:gd name="adj1" fmla="val 118346"/>
                <a:gd name="adj2" fmla="val 84885"/>
                <a:gd name="adj3" fmla="val 383786"/>
                <a:gd name="adj4" fmla="val 86442"/>
              </a:avLst>
            </a:prstGeom>
            <a:solidFill>
              <a:srgbClr val="FFFF00"/>
            </a:solidFill>
            <a:ln w="9525" cap="flat" cmpd="sng" algn="ctr">
              <a:solidFill>
                <a:schemeClr val="tx1"/>
              </a:solidFill>
              <a:prstDash val="solid"/>
              <a:round/>
              <a:headEnd type="none" w="med" len="med"/>
              <a:tailEnd type="triangle" w="lg" len="lg"/>
            </a:ln>
            <a:effectLst/>
          </p:spPr>
          <p:txBody>
            <a:bodyPr vert="horz" wrap="square" lIns="4572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128" charset="-128"/>
                </a:rPr>
                <a:t>He</a:t>
              </a:r>
              <a:r>
                <a:rPr kumimoji="0" lang="en-US" sz="1400" b="0" i="0" u="none" strike="noStrike" cap="none" normalizeH="0" dirty="0" smtClean="0">
                  <a:ln>
                    <a:noFill/>
                  </a:ln>
                  <a:solidFill>
                    <a:schemeClr val="tx1"/>
                  </a:solidFill>
                  <a:effectLst/>
                  <a:latin typeface="Arial" charset="0"/>
                  <a:ea typeface="ＭＳ Ｐゴシック" pitchFamily="-128" charset="-128"/>
                </a:rPr>
                <a:t> </a:t>
              </a:r>
              <a:r>
                <a:rPr kumimoji="0" lang="en-US" sz="1400" b="0" i="0" u="none" strike="noStrike" cap="none" normalizeH="0" dirty="0" err="1" smtClean="0">
                  <a:ln>
                    <a:noFill/>
                  </a:ln>
                  <a:solidFill>
                    <a:schemeClr val="tx1"/>
                  </a:solidFill>
                  <a:effectLst/>
                  <a:latin typeface="Arial" charset="0"/>
                  <a:ea typeface="ＭＳ Ｐゴシック" pitchFamily="-128" charset="-128"/>
                </a:rPr>
                <a:t>dewar</a:t>
              </a:r>
              <a:endParaRPr kumimoji="0" lang="en-US" sz="1400" b="0" i="0" u="none" strike="noStrike" cap="none" normalizeH="0" baseline="0" dirty="0" smtClean="0">
                <a:ln>
                  <a:noFill/>
                </a:ln>
                <a:solidFill>
                  <a:schemeClr val="tx1"/>
                </a:solidFill>
                <a:effectLst/>
                <a:latin typeface="Arial" charset="0"/>
                <a:ea typeface="ＭＳ Ｐゴシック" pitchFamily="-128" charset="-128"/>
              </a:endParaRPr>
            </a:p>
          </p:txBody>
        </p:sp>
        <p:sp>
          <p:nvSpPr>
            <p:cNvPr id="23" name="Line Callout 1 22"/>
            <p:cNvSpPr/>
            <p:nvPr/>
          </p:nvSpPr>
          <p:spPr bwMode="auto">
            <a:xfrm>
              <a:off x="4402359" y="808267"/>
              <a:ext cx="761999" cy="392049"/>
            </a:xfrm>
            <a:prstGeom prst="borderCallout1">
              <a:avLst>
                <a:gd name="adj1" fmla="val 45401"/>
                <a:gd name="adj2" fmla="val 112869"/>
                <a:gd name="adj3" fmla="val 178425"/>
                <a:gd name="adj4" fmla="val 184929"/>
              </a:avLst>
            </a:prstGeom>
            <a:solidFill>
              <a:srgbClr val="FFFF00"/>
            </a:solidFill>
            <a:ln w="9525" cap="flat" cmpd="sng" algn="ctr">
              <a:solidFill>
                <a:schemeClr val="tx1"/>
              </a:solidFill>
              <a:prstDash val="solid"/>
              <a:round/>
              <a:headEnd type="none" w="med" len="med"/>
              <a:tailEnd type="triangle" w="lg" len="lg"/>
            </a:ln>
            <a:effectLst/>
          </p:spPr>
          <p:txBody>
            <a:bodyPr vert="horz" wrap="square" lIns="4572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pitchFamily="-128" charset="-128"/>
                </a:rPr>
                <a:t>VTD</a:t>
              </a:r>
            </a:p>
          </p:txBody>
        </p:sp>
      </p:grpSp>
      <p:sp>
        <p:nvSpPr>
          <p:cNvPr id="24" name="Content Placeholder 2"/>
          <p:cNvSpPr>
            <a:spLocks noGrp="1"/>
          </p:cNvSpPr>
          <p:nvPr>
            <p:ph idx="1"/>
          </p:nvPr>
        </p:nvSpPr>
        <p:spPr>
          <a:xfrm>
            <a:off x="76200" y="990600"/>
            <a:ext cx="5105400" cy="5257800"/>
          </a:xfrm>
        </p:spPr>
        <p:txBody>
          <a:bodyPr/>
          <a:lstStyle/>
          <a:p>
            <a:pPr marL="346075" indent="-233363">
              <a:buFont typeface="Wingdings" charset="2"/>
              <a:buChar char="§"/>
            </a:pPr>
            <a:r>
              <a:rPr lang="en-US" sz="1400" dirty="0" smtClean="0"/>
              <a:t>360 W 4 K refrigerator.</a:t>
            </a:r>
          </a:p>
          <a:p>
            <a:pPr marL="346075" indent="-233363">
              <a:buFont typeface="Wingdings" charset="2"/>
              <a:buChar char="§"/>
            </a:pPr>
            <a:r>
              <a:rPr lang="en-US" sz="1400" dirty="0" smtClean="0"/>
              <a:t>A </a:t>
            </a:r>
            <a:r>
              <a:rPr lang="en-US" sz="1400" dirty="0"/>
              <a:t>liquid ring </a:t>
            </a:r>
            <a:r>
              <a:rPr lang="en-US" sz="1400" dirty="0" smtClean="0"/>
              <a:t>pump is </a:t>
            </a:r>
            <a:r>
              <a:rPr lang="en-US" sz="1400" dirty="0"/>
              <a:t>used to reach </a:t>
            </a:r>
            <a:r>
              <a:rPr lang="en-US" sz="1400" dirty="0" smtClean="0"/>
              <a:t>2 K </a:t>
            </a:r>
            <a:r>
              <a:rPr lang="en-US" sz="1400" dirty="0"/>
              <a:t>operation, </a:t>
            </a:r>
            <a:r>
              <a:rPr lang="en-US" sz="1400" dirty="0" smtClean="0"/>
              <a:t>capable </a:t>
            </a:r>
            <a:r>
              <a:rPr lang="en-US" sz="1400" dirty="0"/>
              <a:t>of handling a 100 watt heat load</a:t>
            </a:r>
            <a:r>
              <a:rPr lang="en-US" sz="1400" dirty="0" smtClean="0"/>
              <a:t>.</a:t>
            </a:r>
          </a:p>
          <a:p>
            <a:pPr marL="346075" indent="-233363">
              <a:buFont typeface="Wingdings" charset="2"/>
              <a:buChar char="§"/>
            </a:pPr>
            <a:r>
              <a:rPr lang="en-US" sz="1400" dirty="0" smtClean="0"/>
              <a:t>1000 gallon </a:t>
            </a:r>
            <a:r>
              <a:rPr lang="en-US" sz="1400" dirty="0" err="1" smtClean="0"/>
              <a:t>LHe</a:t>
            </a:r>
            <a:r>
              <a:rPr lang="en-US" sz="1400" dirty="0" smtClean="0"/>
              <a:t> storage </a:t>
            </a:r>
            <a:r>
              <a:rPr lang="en-US" sz="1400" dirty="0" err="1" smtClean="0"/>
              <a:t>dewar</a:t>
            </a:r>
            <a:r>
              <a:rPr lang="en-US" sz="1400" dirty="0" smtClean="0"/>
              <a:t>.</a:t>
            </a:r>
          </a:p>
          <a:p>
            <a:pPr marL="346075" indent="-233363">
              <a:buFont typeface="Wingdings" charset="2"/>
              <a:buChar char="§"/>
            </a:pPr>
            <a:r>
              <a:rPr lang="en-US" sz="1400" dirty="0" smtClean="0"/>
              <a:t>38,000 gallon warm helium gas storage tank.</a:t>
            </a:r>
          </a:p>
        </p:txBody>
      </p:sp>
    </p:spTree>
    <p:extLst>
      <p:ext uri="{BB962C8B-B14F-4D97-AF65-F5344CB8AC3E}">
        <p14:creationId xmlns:p14="http://schemas.microsoft.com/office/powerpoint/2010/main" val="2382804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34</a:t>
            </a:fld>
            <a:endParaRPr lang="en-US" dirty="0"/>
          </a:p>
        </p:txBody>
      </p:sp>
      <p:sp>
        <p:nvSpPr>
          <p:cNvPr id="15" name="Rectangle 2"/>
          <p:cNvSpPr>
            <a:spLocks noGrp="1" noChangeArrowheads="1"/>
          </p:cNvSpPr>
          <p:nvPr>
            <p:ph type="title"/>
          </p:nvPr>
        </p:nvSpPr>
        <p:spPr>
          <a:xfrm>
            <a:off x="381000" y="152400"/>
            <a:ext cx="8382000" cy="762000"/>
          </a:xfrm>
        </p:spPr>
        <p:txBody>
          <a:bodyPr/>
          <a:lstStyle/>
          <a:p>
            <a:r>
              <a:rPr lang="en-US" sz="3200" dirty="0"/>
              <a:t>QHS P&amp;ID – Interface review</a:t>
            </a:r>
            <a:endParaRPr lang="en-US" sz="3200" dirty="0">
              <a:latin typeface="Arial" charset="0"/>
              <a:ea typeface="ＭＳ Ｐゴシック" charset="0"/>
              <a:cs typeface="ＭＳ Ｐゴシック" charset="0"/>
            </a:endParaRPr>
          </a:p>
        </p:txBody>
      </p:sp>
      <p:pic>
        <p:nvPicPr>
          <p:cNvPr id="16" name="Picture 1"/>
          <p:cNvPicPr>
            <a:picLocks noChangeAspect="1" noChangeArrowheads="1"/>
          </p:cNvPicPr>
          <p:nvPr/>
        </p:nvPicPr>
        <p:blipFill>
          <a:blip r:embed="rId2" cstate="print"/>
          <a:srcRect/>
          <a:stretch>
            <a:fillRect/>
          </a:stretch>
        </p:blipFill>
        <p:spPr bwMode="auto">
          <a:xfrm>
            <a:off x="121380" y="1270449"/>
            <a:ext cx="8892764" cy="4847129"/>
          </a:xfrm>
          <a:prstGeom prst="rect">
            <a:avLst/>
          </a:prstGeom>
          <a:noFill/>
          <a:ln w="9525">
            <a:noFill/>
            <a:miter lim="800000"/>
            <a:headEnd/>
            <a:tailEnd/>
          </a:ln>
        </p:spPr>
      </p:pic>
      <p:sp>
        <p:nvSpPr>
          <p:cNvPr id="17" name="Line Callout 1 16"/>
          <p:cNvSpPr/>
          <p:nvPr/>
        </p:nvSpPr>
        <p:spPr>
          <a:xfrm>
            <a:off x="304800" y="914400"/>
            <a:ext cx="1600200" cy="304800"/>
          </a:xfrm>
          <a:prstGeom prst="borderCallout1">
            <a:avLst>
              <a:gd name="adj1" fmla="val 43533"/>
              <a:gd name="adj2" fmla="val 99494"/>
              <a:gd name="adj3" fmla="val 749022"/>
              <a:gd name="adj4" fmla="val 198189"/>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Condenser</a:t>
            </a:r>
            <a:endParaRPr lang="en-US" sz="1600" dirty="0"/>
          </a:p>
        </p:txBody>
      </p:sp>
      <p:sp>
        <p:nvSpPr>
          <p:cNvPr id="18" name="Line Callout 1 17"/>
          <p:cNvSpPr/>
          <p:nvPr/>
        </p:nvSpPr>
        <p:spPr>
          <a:xfrm>
            <a:off x="304800" y="1676400"/>
            <a:ext cx="1600200" cy="304800"/>
          </a:xfrm>
          <a:prstGeom prst="borderCallout1">
            <a:avLst>
              <a:gd name="adj1" fmla="val 43533"/>
              <a:gd name="adj2" fmla="val 99494"/>
              <a:gd name="adj3" fmla="val 589892"/>
              <a:gd name="adj4" fmla="val 160922"/>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Boiler Vessel</a:t>
            </a:r>
            <a:endParaRPr lang="en-US" sz="1600" dirty="0"/>
          </a:p>
        </p:txBody>
      </p:sp>
      <p:cxnSp>
        <p:nvCxnSpPr>
          <p:cNvPr id="19" name="Straight Arrow Connector 18"/>
          <p:cNvCxnSpPr/>
          <p:nvPr/>
        </p:nvCxnSpPr>
        <p:spPr>
          <a:xfrm flipH="1" flipV="1">
            <a:off x="4871258" y="3333404"/>
            <a:ext cx="2975957" cy="1911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804756" y="4114800"/>
            <a:ext cx="3358342" cy="1030778"/>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41872">
            <a:off x="5552901" y="3068288"/>
            <a:ext cx="2319251" cy="338554"/>
          </a:xfrm>
          <a:prstGeom prst="rect">
            <a:avLst/>
          </a:prstGeom>
          <a:noFill/>
        </p:spPr>
        <p:txBody>
          <a:bodyPr wrap="square" rtlCol="0">
            <a:spAutoFit/>
          </a:bodyPr>
          <a:lstStyle/>
          <a:p>
            <a:r>
              <a:rPr lang="en-US" sz="1600" b="1" dirty="0" smtClean="0">
                <a:solidFill>
                  <a:srgbClr val="FF0000"/>
                </a:solidFill>
              </a:rPr>
              <a:t>Vapor Return</a:t>
            </a:r>
            <a:endParaRPr lang="en-US" sz="1600" b="1" dirty="0">
              <a:solidFill>
                <a:srgbClr val="FF0000"/>
              </a:solidFill>
            </a:endParaRPr>
          </a:p>
        </p:txBody>
      </p:sp>
      <p:sp>
        <p:nvSpPr>
          <p:cNvPr id="22" name="TextBox 21"/>
          <p:cNvSpPr txBox="1"/>
          <p:nvPr/>
        </p:nvSpPr>
        <p:spPr>
          <a:xfrm rot="1151693">
            <a:off x="5505795" y="4251467"/>
            <a:ext cx="2319251" cy="338554"/>
          </a:xfrm>
          <a:prstGeom prst="rect">
            <a:avLst/>
          </a:prstGeom>
          <a:noFill/>
        </p:spPr>
        <p:txBody>
          <a:bodyPr wrap="square" rtlCol="0">
            <a:spAutoFit/>
          </a:bodyPr>
          <a:lstStyle/>
          <a:p>
            <a:r>
              <a:rPr lang="en-US" sz="1600" b="1" dirty="0" smtClean="0">
                <a:solidFill>
                  <a:schemeClr val="tx2">
                    <a:lumMod val="60000"/>
                    <a:lumOff val="40000"/>
                  </a:schemeClr>
                </a:solidFill>
              </a:rPr>
              <a:t>Liquid Supply</a:t>
            </a:r>
            <a:endParaRPr lang="en-US" sz="1600" b="1" dirty="0">
              <a:solidFill>
                <a:schemeClr val="tx2">
                  <a:lumMod val="60000"/>
                  <a:lumOff val="40000"/>
                </a:schemeClr>
              </a:solidFill>
            </a:endParaRPr>
          </a:p>
        </p:txBody>
      </p:sp>
    </p:spTree>
    <p:extLst>
      <p:ext uri="{BB962C8B-B14F-4D97-AF65-F5344CB8AC3E}">
        <p14:creationId xmlns:p14="http://schemas.microsoft.com/office/powerpoint/2010/main" val="18114189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p:cNvGraphicFramePr>
            <a:graphicFrameLocks noChangeAspect="1"/>
          </p:cNvGraphicFramePr>
          <p:nvPr>
            <p:extLst>
              <p:ext uri="{D42A27DB-BD31-4B8C-83A1-F6EECF244321}">
                <p14:modId xmlns:p14="http://schemas.microsoft.com/office/powerpoint/2010/main" val="1968440013"/>
              </p:ext>
            </p:extLst>
          </p:nvPr>
        </p:nvGraphicFramePr>
        <p:xfrm>
          <a:off x="304800" y="609600"/>
          <a:ext cx="8610600" cy="5571477"/>
        </p:xfrm>
        <a:graphic>
          <a:graphicData uri="http://schemas.openxmlformats.org/presentationml/2006/ole">
            <mc:AlternateContent xmlns:mc="http://schemas.openxmlformats.org/markup-compatibility/2006">
              <mc:Choice xmlns:v="urn:schemas-microsoft-com:vml" Requires="v">
                <p:oleObj spid="_x0000_s6185" name="Acrobat Document" r:id="rId3" imgW="11657143" imgH="7542857" progId="AcroExch.Document.11">
                  <p:embed/>
                </p:oleObj>
              </mc:Choice>
              <mc:Fallback>
                <p:oleObj name="Acrobat Document" r:id="rId3" imgW="11657143" imgH="7542857"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610600" cy="5571477"/>
                      </a:xfrm>
                      <a:prstGeom prst="rect">
                        <a:avLst/>
                      </a:prstGeom>
                      <a:noFill/>
                    </p:spPr>
                  </p:pic>
                </p:oleObj>
              </mc:Fallback>
            </mc:AlternateContent>
          </a:graphicData>
        </a:graphic>
      </p:graphicFrame>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35</a:t>
            </a:fld>
            <a:endParaRPr lang="en-US" dirty="0"/>
          </a:p>
        </p:txBody>
      </p:sp>
      <p:sp>
        <p:nvSpPr>
          <p:cNvPr id="15" name="Rectangle 2"/>
          <p:cNvSpPr>
            <a:spLocks noGrp="1" noChangeArrowheads="1"/>
          </p:cNvSpPr>
          <p:nvPr>
            <p:ph type="title"/>
          </p:nvPr>
        </p:nvSpPr>
        <p:spPr>
          <a:xfrm>
            <a:off x="381000" y="152400"/>
            <a:ext cx="8382000" cy="762000"/>
          </a:xfrm>
        </p:spPr>
        <p:txBody>
          <a:bodyPr/>
          <a:lstStyle/>
          <a:p>
            <a:r>
              <a:rPr lang="en-US" sz="3200" dirty="0"/>
              <a:t>56 MHz SRF Cavity Cryomodule P&amp;ID</a:t>
            </a:r>
            <a:endParaRPr lang="en-US" sz="3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011905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36</a:t>
            </a:fld>
            <a:endParaRPr lang="en-US" dirty="0"/>
          </a:p>
        </p:txBody>
      </p:sp>
      <p:sp>
        <p:nvSpPr>
          <p:cNvPr id="15" name="Rectangle 2"/>
          <p:cNvSpPr>
            <a:spLocks noGrp="1" noChangeArrowheads="1"/>
          </p:cNvSpPr>
          <p:nvPr>
            <p:ph type="title"/>
          </p:nvPr>
        </p:nvSpPr>
        <p:spPr>
          <a:xfrm>
            <a:off x="381000" y="152400"/>
            <a:ext cx="8382000" cy="762000"/>
          </a:xfrm>
        </p:spPr>
        <p:txBody>
          <a:bodyPr/>
          <a:lstStyle/>
          <a:p>
            <a:r>
              <a:rPr lang="en-US" sz="3200" dirty="0" smtClean="0"/>
              <a:t>Small helium compressor location</a:t>
            </a:r>
            <a:endParaRPr lang="en-US" sz="3200" dirty="0">
              <a:latin typeface="Arial" charset="0"/>
              <a:ea typeface="ＭＳ Ｐゴシック" charset="0"/>
              <a:cs typeface="ＭＳ Ｐゴシック" charset="0"/>
            </a:endParaRPr>
          </a:p>
        </p:txBody>
      </p:sp>
      <p:pic>
        <p:nvPicPr>
          <p:cNvPr id="11" name="Picture 2"/>
          <p:cNvPicPr>
            <a:picLocks noGrp="1" noChangeAspect="1" noChangeArrowheads="1"/>
          </p:cNvPicPr>
          <p:nvPr>
            <p:ph idx="1"/>
          </p:nvPr>
        </p:nvPicPr>
        <p:blipFill>
          <a:blip r:embed="rId2" cstate="print"/>
          <a:srcRect/>
          <a:stretch>
            <a:fillRect/>
          </a:stretch>
        </p:blipFill>
        <p:spPr bwMode="auto">
          <a:xfrm>
            <a:off x="1219246" y="990600"/>
            <a:ext cx="6705508" cy="5410200"/>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63551" y="3532908"/>
            <a:ext cx="3285012" cy="2724669"/>
          </a:xfrm>
          <a:prstGeom prst="rect">
            <a:avLst/>
          </a:prstGeom>
          <a:ln w="38100">
            <a:headEnd/>
            <a:tailEnd/>
          </a:ln>
        </p:spPr>
        <p:style>
          <a:lnRef idx="2">
            <a:schemeClr val="accent2"/>
          </a:lnRef>
          <a:fillRef idx="1">
            <a:schemeClr val="lt1"/>
          </a:fillRef>
          <a:effectRef idx="0">
            <a:schemeClr val="accent2"/>
          </a:effectRef>
          <a:fontRef idx="minor">
            <a:schemeClr val="dk1"/>
          </a:fontRef>
        </p:style>
      </p:pic>
      <p:sp>
        <p:nvSpPr>
          <p:cNvPr id="13" name="Rectangle 12"/>
          <p:cNvSpPr/>
          <p:nvPr/>
        </p:nvSpPr>
        <p:spPr>
          <a:xfrm>
            <a:off x="5212080" y="4073236"/>
            <a:ext cx="407324" cy="257695"/>
          </a:xfrm>
          <a:prstGeom prst="rect">
            <a:avLst/>
          </a:prstGeom>
          <a:solidFill>
            <a:srgbClr val="C00000"/>
          </a:solidFill>
          <a:ln w="38100">
            <a:solidFill>
              <a:srgbClr val="C0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p:cNvCxnSpPr>
            <a:stCxn id="13" idx="1"/>
            <a:endCxn id="12" idx="3"/>
          </p:cNvCxnSpPr>
          <p:nvPr/>
        </p:nvCxnSpPr>
        <p:spPr>
          <a:xfrm flipH="1">
            <a:off x="3348563" y="4202084"/>
            <a:ext cx="1863517" cy="693159"/>
          </a:xfrm>
          <a:prstGeom prst="line">
            <a:avLst/>
          </a:prstGeom>
          <a:ln w="38100">
            <a:solidFill>
              <a:srgbClr val="C0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4706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37</a:t>
            </a:fld>
            <a:endParaRPr lang="en-US" dirty="0"/>
          </a:p>
        </p:txBody>
      </p:sp>
      <p:sp>
        <p:nvSpPr>
          <p:cNvPr id="15" name="Rectangle 2"/>
          <p:cNvSpPr>
            <a:spLocks noGrp="1" noChangeArrowheads="1"/>
          </p:cNvSpPr>
          <p:nvPr>
            <p:ph type="title"/>
          </p:nvPr>
        </p:nvSpPr>
        <p:spPr>
          <a:xfrm>
            <a:off x="381000" y="0"/>
            <a:ext cx="8382000" cy="762000"/>
          </a:xfrm>
        </p:spPr>
        <p:txBody>
          <a:bodyPr/>
          <a:lstStyle/>
          <a:p>
            <a:r>
              <a:rPr lang="en-US" sz="3200" dirty="0" smtClean="0"/>
              <a:t>Generic LLRF controller</a:t>
            </a:r>
            <a:endParaRPr lang="en-US" sz="3200" dirty="0">
              <a:latin typeface="Arial" charset="0"/>
              <a:ea typeface="ＭＳ Ｐゴシック" charset="0"/>
              <a:cs typeface="ＭＳ Ｐゴシック" charset="0"/>
            </a:endParaRPr>
          </a:p>
        </p:txBody>
      </p:sp>
      <p:pic>
        <p:nvPicPr>
          <p:cNvPr id="8" name="Picture 4" descr="IMG_2103"/>
          <p:cNvPicPr>
            <a:picLocks noChangeAspect="1" noChangeArrowheads="1"/>
          </p:cNvPicPr>
          <p:nvPr/>
        </p:nvPicPr>
        <p:blipFill>
          <a:blip r:embed="rId2">
            <a:extLst>
              <a:ext uri="{28A0092B-C50C-407E-A947-70E740481C1C}">
                <a14:useLocalDpi xmlns:a14="http://schemas.microsoft.com/office/drawing/2010/main" val="0"/>
              </a:ext>
            </a:extLst>
          </a:blip>
          <a:srcRect t="18750"/>
          <a:stretch>
            <a:fillRect/>
          </a:stretch>
        </p:blipFill>
        <p:spPr bwMode="auto">
          <a:xfrm>
            <a:off x="2027237" y="3733800"/>
            <a:ext cx="5059363" cy="2787060"/>
          </a:xfrm>
          <a:prstGeom prst="rect">
            <a:avLst/>
          </a:prstGeom>
          <a:noFill/>
          <a:ln w="44450">
            <a:no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bwMode="auto">
          <a:xfrm>
            <a:off x="228600" y="762000"/>
            <a:ext cx="8686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200">
                <a:solidFill>
                  <a:schemeClr val="tx1"/>
                </a:solidFill>
                <a:latin typeface="Arial" charset="0"/>
                <a:ea typeface="ＭＳ Ｐゴシック" charset="0"/>
                <a:cs typeface="ＭＳ Ｐゴシック" charset="0"/>
              </a:defRPr>
            </a:lvl1pPr>
            <a:lvl2pPr marL="742950" indent="-285750" eaLnBrk="0" hangingPunct="0">
              <a:defRPr sz="2200">
                <a:solidFill>
                  <a:schemeClr val="tx1"/>
                </a:solidFill>
                <a:latin typeface="Arial" charset="0"/>
                <a:ea typeface="ＭＳ Ｐゴシック" charset="0"/>
              </a:defRPr>
            </a:lvl2pPr>
            <a:lvl3pPr marL="1143000" indent="-228600" eaLnBrk="0" hangingPunct="0">
              <a:defRPr sz="2200">
                <a:solidFill>
                  <a:schemeClr val="tx1"/>
                </a:solidFill>
                <a:latin typeface="Arial" charset="0"/>
                <a:ea typeface="ＭＳ Ｐゴシック" charset="0"/>
              </a:defRPr>
            </a:lvl3pPr>
            <a:lvl4pPr marL="1600200" indent="-228600" eaLnBrk="0" hangingPunct="0">
              <a:defRPr sz="2200">
                <a:solidFill>
                  <a:schemeClr val="tx1"/>
                </a:solidFill>
                <a:latin typeface="Arial" charset="0"/>
                <a:ea typeface="ＭＳ Ｐゴシック" charset="0"/>
              </a:defRPr>
            </a:lvl4pPr>
            <a:lvl5pPr marL="2057400" indent="-228600" eaLnBrk="0" hangingPunct="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a:spcBef>
                <a:spcPct val="20000"/>
              </a:spcBef>
              <a:buClr>
                <a:schemeClr val="tx1"/>
              </a:buClr>
              <a:buFont typeface="Wingdings" charset="2"/>
              <a:buChar char="§"/>
            </a:pPr>
            <a:r>
              <a:rPr lang="en-US" sz="1600" dirty="0"/>
              <a:t>56 MHz  system is a variant of the recently developed generic LLRF Controller, currently being commissioned at both RHIC and the EBIS injector for </a:t>
            </a:r>
            <a:r>
              <a:rPr lang="en-US" sz="1600" dirty="0" smtClean="0"/>
              <a:t>RHIC.</a:t>
            </a:r>
          </a:p>
          <a:p>
            <a:pPr>
              <a:spcBef>
                <a:spcPct val="20000"/>
              </a:spcBef>
              <a:buClr>
                <a:schemeClr val="tx1"/>
              </a:buClr>
              <a:buFont typeface="Wingdings" charset="2"/>
              <a:buChar char="§"/>
            </a:pPr>
            <a:r>
              <a:rPr lang="en-US" sz="1600" dirty="0" smtClean="0"/>
              <a:t>Two </a:t>
            </a:r>
            <a:r>
              <a:rPr lang="en-US" sz="1600" dirty="0"/>
              <a:t>major components from which any Controller is configured:</a:t>
            </a:r>
          </a:p>
          <a:p>
            <a:pPr lvl="1">
              <a:spcBef>
                <a:spcPct val="20000"/>
              </a:spcBef>
              <a:buClr>
                <a:schemeClr val="tx1"/>
              </a:buClr>
              <a:buFont typeface="Wingdings" charset="2"/>
              <a:buChar char="§"/>
            </a:pPr>
            <a:r>
              <a:rPr lang="en-US" sz="1100" dirty="0"/>
              <a:t> </a:t>
            </a:r>
            <a:r>
              <a:rPr lang="ja-JP" altLang="en-US" sz="1200" dirty="0"/>
              <a:t>“</a:t>
            </a:r>
            <a:r>
              <a:rPr lang="en-US" sz="1200" dirty="0"/>
              <a:t>Controller</a:t>
            </a:r>
            <a:r>
              <a:rPr lang="ja-JP" altLang="en-US" sz="1200" dirty="0"/>
              <a:t>”</a:t>
            </a:r>
            <a:r>
              <a:rPr lang="en-US" sz="1200" dirty="0"/>
              <a:t> = </a:t>
            </a:r>
            <a:r>
              <a:rPr lang="ja-JP" altLang="en-US" sz="1200" dirty="0"/>
              <a:t>“</a:t>
            </a:r>
            <a:r>
              <a:rPr lang="en-US" sz="1200" dirty="0"/>
              <a:t>Carrier Board</a:t>
            </a:r>
            <a:r>
              <a:rPr lang="ja-JP" altLang="en-US" sz="1200" dirty="0"/>
              <a:t>”</a:t>
            </a:r>
            <a:r>
              <a:rPr lang="en-US" sz="1200" dirty="0"/>
              <a:t> + </a:t>
            </a:r>
            <a:r>
              <a:rPr lang="ja-JP" altLang="en-US" sz="1200" dirty="0"/>
              <a:t>“</a:t>
            </a:r>
            <a:r>
              <a:rPr lang="en-US" sz="1200" dirty="0"/>
              <a:t>Daughter Modules</a:t>
            </a:r>
            <a:r>
              <a:rPr lang="ja-JP" altLang="en-US" sz="1200" dirty="0" smtClean="0"/>
              <a:t>”</a:t>
            </a:r>
            <a:endParaRPr lang="en-US" sz="1200" dirty="0"/>
          </a:p>
          <a:p>
            <a:pPr>
              <a:spcBef>
                <a:spcPct val="20000"/>
              </a:spcBef>
              <a:buClr>
                <a:schemeClr val="tx1"/>
              </a:buClr>
              <a:buFont typeface="Wingdings" charset="2"/>
              <a:buChar char="§"/>
            </a:pPr>
            <a:r>
              <a:rPr lang="en-US" sz="1600" dirty="0"/>
              <a:t>A LLRF Controller is a stand-alone configurable, modular,  hardware / software platform, the basic building block from which a complete LLRF system is built up.</a:t>
            </a:r>
          </a:p>
          <a:p>
            <a:pPr>
              <a:spcBef>
                <a:spcPct val="20000"/>
              </a:spcBef>
              <a:buClr>
                <a:schemeClr val="tx1"/>
              </a:buClr>
              <a:buFont typeface="Wingdings" charset="2"/>
              <a:buChar char="§"/>
            </a:pPr>
            <a:r>
              <a:rPr lang="en-US" sz="1600" dirty="0"/>
              <a:t>Carrier Board</a:t>
            </a:r>
          </a:p>
          <a:p>
            <a:pPr lvl="1">
              <a:spcBef>
                <a:spcPct val="20000"/>
              </a:spcBef>
              <a:buClr>
                <a:schemeClr val="tx1"/>
              </a:buClr>
              <a:buFont typeface="Wingdings" charset="2"/>
              <a:buChar char="§"/>
            </a:pPr>
            <a:r>
              <a:rPr lang="en-US" sz="1200" dirty="0"/>
              <a:t>Stand alone control system interface, daughter host platform, communication hub, timing, data acquisition management, power …</a:t>
            </a:r>
          </a:p>
          <a:p>
            <a:pPr>
              <a:spcBef>
                <a:spcPct val="20000"/>
              </a:spcBef>
              <a:buClr>
                <a:schemeClr val="tx1"/>
              </a:buClr>
              <a:buFontTx/>
              <a:buChar char="•"/>
              <a:defRPr/>
            </a:pPr>
            <a:r>
              <a:rPr lang="en-US" sz="1600" kern="0" dirty="0">
                <a:ea typeface="ＭＳ Ｐゴシック" charset="-128"/>
                <a:cs typeface="ＭＳ Ｐゴシック" pitchFamily="-108" charset="-128"/>
              </a:rPr>
              <a:t>Daughter Module</a:t>
            </a:r>
          </a:p>
          <a:p>
            <a:pPr lvl="1">
              <a:spcBef>
                <a:spcPct val="20000"/>
              </a:spcBef>
              <a:buClr>
                <a:schemeClr val="tx1"/>
              </a:buClr>
              <a:buFontTx/>
              <a:buChar char="–"/>
              <a:defRPr/>
            </a:pPr>
            <a:r>
              <a:rPr lang="en-US" sz="1200" kern="0" dirty="0">
                <a:ea typeface="ＭＳ Ｐゴシック" charset="-128"/>
              </a:rPr>
              <a:t>Provide system specific functionality (ADCs, DACs, DSP, etc.) and signal  processing </a:t>
            </a:r>
            <a:r>
              <a:rPr lang="en-US" sz="1200" kern="0" dirty="0" smtClean="0">
                <a:ea typeface="ＭＳ Ｐゴシック" charset="-128"/>
              </a:rPr>
              <a:t>horsepower</a:t>
            </a:r>
            <a:r>
              <a:rPr lang="en-US" sz="1100" dirty="0" smtClean="0"/>
              <a:t>.</a:t>
            </a:r>
            <a:endParaRPr lang="en-US" sz="1200" kern="0" dirty="0">
              <a:ea typeface="ＭＳ Ｐゴシック" charset="-128"/>
            </a:endParaRPr>
          </a:p>
        </p:txBody>
      </p:sp>
    </p:spTree>
    <p:extLst>
      <p:ext uri="{BB962C8B-B14F-4D97-AF65-F5344CB8AC3E}">
        <p14:creationId xmlns:p14="http://schemas.microsoft.com/office/powerpoint/2010/main" val="12082880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38</a:t>
            </a:fld>
            <a:endParaRPr lang="en-US" dirty="0"/>
          </a:p>
        </p:txBody>
      </p:sp>
      <p:sp>
        <p:nvSpPr>
          <p:cNvPr id="15" name="Rectangle 2"/>
          <p:cNvSpPr>
            <a:spLocks noGrp="1" noChangeArrowheads="1"/>
          </p:cNvSpPr>
          <p:nvPr>
            <p:ph type="title"/>
          </p:nvPr>
        </p:nvSpPr>
        <p:spPr>
          <a:xfrm>
            <a:off x="381000" y="152400"/>
            <a:ext cx="8382000" cy="762000"/>
          </a:xfrm>
        </p:spPr>
        <p:txBody>
          <a:bodyPr/>
          <a:lstStyle/>
          <a:p>
            <a:r>
              <a:rPr lang="en-US" sz="3200" dirty="0" smtClean="0">
                <a:latin typeface="Arial" charset="0"/>
                <a:ea typeface="ＭＳ Ｐゴシック" charset="0"/>
                <a:cs typeface="ＭＳ Ｐゴシック" charset="0"/>
              </a:rPr>
              <a:t>1 kW RF power amplifier (AR)</a:t>
            </a:r>
            <a:endParaRPr lang="en-US" sz="3200" dirty="0">
              <a:latin typeface="Arial" charset="0"/>
              <a:ea typeface="ＭＳ Ｐゴシック" charset="0"/>
              <a:cs typeface="ＭＳ Ｐゴシック" charset="0"/>
            </a:endParaRPr>
          </a:p>
        </p:txBody>
      </p:sp>
      <p:sp>
        <p:nvSpPr>
          <p:cNvPr id="10" name="Content Placeholder 2"/>
          <p:cNvSpPr>
            <a:spLocks noGrp="1"/>
          </p:cNvSpPr>
          <p:nvPr>
            <p:ph idx="1"/>
          </p:nvPr>
        </p:nvSpPr>
        <p:spPr>
          <a:xfrm>
            <a:off x="228600" y="2209800"/>
            <a:ext cx="8458200" cy="4191000"/>
          </a:xfrm>
        </p:spPr>
        <p:txBody>
          <a:bodyPr/>
          <a:lstStyle/>
          <a:p>
            <a:r>
              <a:rPr lang="en-US" sz="1200" dirty="0">
                <a:latin typeface="Arial" charset="0"/>
                <a:ea typeface="ＭＳ Ｐゴシック" charset="0"/>
                <a:cs typeface="ＭＳ Ｐゴシック" charset="0"/>
              </a:rPr>
              <a:t>SPECIFICATIONS</a:t>
            </a:r>
          </a:p>
          <a:p>
            <a:r>
              <a:rPr lang="en-US" sz="1200" dirty="0">
                <a:latin typeface="Arial" charset="0"/>
                <a:ea typeface="ＭＳ Ｐゴシック" charset="0"/>
                <a:cs typeface="ＭＳ Ｐゴシック" charset="0"/>
              </a:rPr>
              <a:t>Model KAA5040M16</a:t>
            </a:r>
          </a:p>
          <a:p>
            <a:r>
              <a:rPr lang="en-US" sz="1200" dirty="0">
                <a:latin typeface="Arial" charset="0"/>
                <a:ea typeface="ＭＳ Ｐゴシック" charset="0"/>
                <a:cs typeface="ＭＳ Ｐゴシック" charset="0"/>
              </a:rPr>
              <a:t>RATED POWER OUTPUT..............................................1000 Watts</a:t>
            </a:r>
          </a:p>
          <a:p>
            <a:r>
              <a:rPr lang="en-US" sz="1200" dirty="0">
                <a:latin typeface="Arial" charset="0"/>
                <a:ea typeface="ＭＳ Ｐゴシック" charset="0"/>
                <a:cs typeface="ＭＳ Ｐゴシック" charset="0"/>
              </a:rPr>
              <a:t>INPUT FOR RATED OUTPUT ........................................1.0 </a:t>
            </a:r>
            <a:r>
              <a:rPr lang="en-US" sz="1200" dirty="0" err="1">
                <a:latin typeface="Arial" charset="0"/>
                <a:ea typeface="ＭＳ Ｐゴシック" charset="0"/>
                <a:cs typeface="ＭＳ Ｐゴシック" charset="0"/>
              </a:rPr>
              <a:t>mW</a:t>
            </a:r>
            <a:r>
              <a:rPr lang="en-US" sz="1200" dirty="0">
                <a:latin typeface="Arial" charset="0"/>
                <a:ea typeface="ＭＳ Ｐゴシック" charset="0"/>
                <a:cs typeface="ＭＳ Ｐゴシック" charset="0"/>
              </a:rPr>
              <a:t> maximum</a:t>
            </a:r>
          </a:p>
          <a:p>
            <a:r>
              <a:rPr lang="en-US" sz="1200" dirty="0">
                <a:latin typeface="Arial" charset="0"/>
                <a:ea typeface="ＭＳ Ｐゴシック" charset="0"/>
                <a:cs typeface="ＭＳ Ｐゴシック" charset="0"/>
              </a:rPr>
              <a:t>POWER OUTPUT @ 1dB COMPRESSION....................1000 Watts minimum @ 56 MHz, ± 5 MHz</a:t>
            </a:r>
          </a:p>
          <a:p>
            <a:r>
              <a:rPr lang="en-US" sz="1200" dirty="0">
                <a:latin typeface="Arial" charset="0"/>
                <a:ea typeface="ＭＳ Ｐゴシック" charset="0"/>
                <a:cs typeface="ＭＳ Ｐゴシック" charset="0"/>
              </a:rPr>
              <a:t>FLATNESS.....................................................................± 2.0 dB maximum unleveled, ± 0.5 dB leveled</a:t>
            </a:r>
          </a:p>
          <a:p>
            <a:r>
              <a:rPr lang="en-US" sz="1200" dirty="0">
                <a:latin typeface="Arial" charset="0"/>
                <a:ea typeface="ＭＳ Ｐゴシック" charset="0"/>
                <a:cs typeface="ＭＳ Ｐゴシック" charset="0"/>
              </a:rPr>
              <a:t>FREQUENCY RESPONSE.............................................56 MHz +/- 5 MHz instantaneously</a:t>
            </a:r>
          </a:p>
          <a:p>
            <a:r>
              <a:rPr lang="en-US" sz="1200" dirty="0">
                <a:latin typeface="Arial" charset="0"/>
                <a:ea typeface="ＭＳ Ｐゴシック" charset="0"/>
                <a:cs typeface="ＭＳ Ｐゴシック" charset="0"/>
              </a:rPr>
              <a:t>GAIN ..............................................................................60 dB minimum</a:t>
            </a:r>
          </a:p>
          <a:p>
            <a:r>
              <a:rPr lang="en-US" sz="1200" dirty="0">
                <a:latin typeface="Arial" charset="0"/>
                <a:ea typeface="ＭＳ Ｐゴシック" charset="0"/>
                <a:cs typeface="ＭＳ Ｐゴシック" charset="0"/>
              </a:rPr>
              <a:t>GAIN ADJUSTMENT RANGE.........................................30 dB typical</a:t>
            </a:r>
          </a:p>
          <a:p>
            <a:r>
              <a:rPr lang="en-US" sz="1200" dirty="0">
                <a:latin typeface="Arial" charset="0"/>
                <a:ea typeface="ＭＳ Ｐゴシック" charset="0"/>
                <a:cs typeface="ＭＳ Ｐゴシック" charset="0"/>
              </a:rPr>
              <a:t>INPUT IMPEDANCE.......................................................50 Ohm nominal</a:t>
            </a:r>
          </a:p>
          <a:p>
            <a:r>
              <a:rPr lang="en-US" sz="1200" dirty="0">
                <a:latin typeface="Arial" charset="0"/>
                <a:ea typeface="ＭＳ Ｐゴシック" charset="0"/>
                <a:cs typeface="ＭＳ Ｐゴシック" charset="0"/>
              </a:rPr>
              <a:t>OUTPUT IMPEDANCE...................................................50 Ohm nominal</a:t>
            </a:r>
          </a:p>
          <a:p>
            <a:r>
              <a:rPr lang="en-US" sz="1200" dirty="0">
                <a:latin typeface="Arial" charset="0"/>
                <a:ea typeface="ＭＳ Ｐゴシック" charset="0"/>
                <a:cs typeface="ＭＳ Ｐゴシック" charset="0"/>
              </a:rPr>
              <a:t>MISMATCH TOLERANCE ..............................................infinite</a:t>
            </a:r>
          </a:p>
          <a:p>
            <a:r>
              <a:rPr lang="en-US" sz="1200" dirty="0">
                <a:latin typeface="Arial" charset="0"/>
                <a:ea typeface="ＭＳ Ｐゴシック" charset="0"/>
                <a:cs typeface="ＭＳ Ｐゴシック" charset="0"/>
              </a:rPr>
              <a:t>PROTECTION................................................................VSWR, over-temperature, overdrive, Integrated 1000W</a:t>
            </a:r>
          </a:p>
          <a:p>
            <a:r>
              <a:rPr lang="en-US" sz="1200" dirty="0">
                <a:latin typeface="Arial" charset="0"/>
                <a:ea typeface="ＭＳ Ｐゴシック" charset="0"/>
                <a:cs typeface="ＭＳ Ｐゴシック" charset="0"/>
              </a:rPr>
              <a:t>circulator</a:t>
            </a:r>
          </a:p>
          <a:p>
            <a:r>
              <a:rPr lang="en-US" sz="1200" dirty="0">
                <a:latin typeface="Arial" charset="0"/>
                <a:ea typeface="ＭＳ Ｐゴシック" charset="0"/>
                <a:cs typeface="ＭＳ Ｐゴシック" charset="0"/>
              </a:rPr>
              <a:t>MODULATION CAPABILITY...........................................Will faithfully reproduce AM, FM, or pulse modulation</a:t>
            </a:r>
          </a:p>
          <a:p>
            <a:r>
              <a:rPr lang="en-US" sz="1200" dirty="0">
                <a:latin typeface="Arial" charset="0"/>
                <a:ea typeface="ＭＳ Ｐゴシック" charset="0"/>
                <a:cs typeface="ＭＳ Ｐゴシック" charset="0"/>
              </a:rPr>
              <a:t>appearing on the input signal</a:t>
            </a:r>
          </a:p>
          <a:p>
            <a:r>
              <a:rPr lang="en-US" sz="1200" dirty="0">
                <a:latin typeface="Arial" charset="0"/>
                <a:ea typeface="ＭＳ Ｐゴシック" charset="0"/>
                <a:cs typeface="ＭＳ Ｐゴシック" charset="0"/>
              </a:rPr>
              <a:t>HARMONIC DISTORTION .............................................-46 </a:t>
            </a:r>
            <a:r>
              <a:rPr lang="en-US" sz="1200" dirty="0" err="1">
                <a:latin typeface="Arial" charset="0"/>
                <a:ea typeface="ＭＳ Ｐゴシック" charset="0"/>
                <a:cs typeface="ＭＳ Ｐゴシック" charset="0"/>
              </a:rPr>
              <a:t>dBc</a:t>
            </a:r>
            <a:r>
              <a:rPr lang="en-US" sz="1200" dirty="0">
                <a:latin typeface="Arial" charset="0"/>
                <a:ea typeface="ＭＳ Ｐゴシック" charset="0"/>
                <a:cs typeface="ＭＳ Ｐゴシック" charset="0"/>
              </a:rPr>
              <a:t> to -10 </a:t>
            </a:r>
            <a:r>
              <a:rPr lang="en-US" sz="1200" dirty="0" err="1">
                <a:latin typeface="Arial" charset="0"/>
                <a:ea typeface="ＭＳ Ｐゴシック" charset="0"/>
                <a:cs typeface="ＭＳ Ｐゴシック" charset="0"/>
              </a:rPr>
              <a:t>dBc</a:t>
            </a:r>
            <a:r>
              <a:rPr lang="en-US" sz="1200" dirty="0">
                <a:latin typeface="Arial" charset="0"/>
                <a:ea typeface="ＭＳ Ｐゴシック" charset="0"/>
                <a:cs typeface="ＭＳ Ｐゴシック" charset="0"/>
              </a:rPr>
              <a:t> (-25 </a:t>
            </a:r>
            <a:r>
              <a:rPr lang="en-US" sz="1200" dirty="0" err="1">
                <a:latin typeface="Arial" charset="0"/>
                <a:ea typeface="ＭＳ Ｐゴシック" charset="0"/>
                <a:cs typeface="ＭＳ Ｐゴシック" charset="0"/>
              </a:rPr>
              <a:t>dBc</a:t>
            </a:r>
            <a:r>
              <a:rPr lang="en-US" sz="1200" dirty="0">
                <a:latin typeface="Arial" charset="0"/>
                <a:ea typeface="ＭＳ Ｐゴシック" charset="0"/>
                <a:cs typeface="ＭＳ Ｐゴシック" charset="0"/>
              </a:rPr>
              <a:t> min @ 56 MHz, ±5 MHz)</a:t>
            </a:r>
          </a:p>
          <a:p>
            <a:r>
              <a:rPr lang="en-US" sz="1200" dirty="0">
                <a:latin typeface="Arial" charset="0"/>
                <a:ea typeface="ＭＳ Ｐゴシック" charset="0"/>
                <a:cs typeface="ＭＳ Ｐゴシック" charset="0"/>
              </a:rPr>
              <a:t>SPURIOUS OUTPUTS...................................................–70 </a:t>
            </a:r>
            <a:r>
              <a:rPr lang="en-US" sz="1200" dirty="0" err="1">
                <a:latin typeface="Arial" charset="0"/>
                <a:ea typeface="ＭＳ Ｐゴシック" charset="0"/>
                <a:cs typeface="ＭＳ Ｐゴシック" charset="0"/>
              </a:rPr>
              <a:t>dBc</a:t>
            </a:r>
            <a:r>
              <a:rPr lang="en-US" sz="1200" dirty="0">
                <a:latin typeface="Arial" charset="0"/>
                <a:ea typeface="ＭＳ Ｐゴシック" charset="0"/>
                <a:cs typeface="ＭＳ Ｐゴシック" charset="0"/>
              </a:rPr>
              <a:t> maximum</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265" y="764199"/>
            <a:ext cx="3552335" cy="213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9482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39</a:t>
            </a:fld>
            <a:endParaRPr lang="en-US" dirty="0"/>
          </a:p>
        </p:txBody>
      </p:sp>
      <p:sp>
        <p:nvSpPr>
          <p:cNvPr id="15" name="Rectangle 2"/>
          <p:cNvSpPr>
            <a:spLocks noGrp="1" noChangeArrowheads="1"/>
          </p:cNvSpPr>
          <p:nvPr>
            <p:ph type="title"/>
          </p:nvPr>
        </p:nvSpPr>
        <p:spPr>
          <a:xfrm>
            <a:off x="381000" y="152400"/>
            <a:ext cx="8382000" cy="762000"/>
          </a:xfrm>
        </p:spPr>
        <p:txBody>
          <a:bodyPr/>
          <a:lstStyle/>
          <a:p>
            <a:r>
              <a:rPr lang="en-US" sz="3200" dirty="0" smtClean="0">
                <a:latin typeface="Arial" charset="0"/>
                <a:ea typeface="ＭＳ Ｐゴシック" charset="0"/>
                <a:cs typeface="ＭＳ Ｐゴシック" charset="0"/>
              </a:rPr>
              <a:t>1 kW RF power amplifier (TOMCO)</a:t>
            </a:r>
            <a:endParaRPr lang="en-US" sz="3200" dirty="0">
              <a:latin typeface="Arial" charset="0"/>
              <a:ea typeface="ＭＳ Ｐゴシック" charset="0"/>
              <a:cs typeface="ＭＳ Ｐゴシック" charset="0"/>
            </a:endParaRPr>
          </a:p>
        </p:txBody>
      </p:sp>
      <p:pic>
        <p:nvPicPr>
          <p:cNvPr id="6" name="Picture 5"/>
          <p:cNvPicPr>
            <a:picLocks noChangeAspect="1"/>
          </p:cNvPicPr>
          <p:nvPr/>
        </p:nvPicPr>
        <p:blipFill>
          <a:blip r:embed="rId2"/>
          <a:stretch>
            <a:fillRect/>
          </a:stretch>
        </p:blipFill>
        <p:spPr>
          <a:xfrm>
            <a:off x="381000" y="838200"/>
            <a:ext cx="4708466" cy="5562600"/>
          </a:xfrm>
          <a:prstGeom prst="rect">
            <a:avLst/>
          </a:prstGeom>
        </p:spPr>
      </p:pic>
      <p:pic>
        <p:nvPicPr>
          <p:cNvPr id="7" name="Picture 6"/>
          <p:cNvPicPr>
            <a:picLocks noChangeAspect="1"/>
          </p:cNvPicPr>
          <p:nvPr/>
        </p:nvPicPr>
        <p:blipFill>
          <a:blip r:embed="rId3"/>
          <a:stretch>
            <a:fillRect/>
          </a:stretch>
        </p:blipFill>
        <p:spPr>
          <a:xfrm>
            <a:off x="5109760" y="1143000"/>
            <a:ext cx="4034240" cy="5105400"/>
          </a:xfrm>
          <a:prstGeom prst="rect">
            <a:avLst/>
          </a:prstGeom>
        </p:spPr>
      </p:pic>
    </p:spTree>
    <p:extLst>
      <p:ext uri="{BB962C8B-B14F-4D97-AF65-F5344CB8AC3E}">
        <p14:creationId xmlns:p14="http://schemas.microsoft.com/office/powerpoint/2010/main" val="37866290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0"/>
            <a:ext cx="8382000" cy="762000"/>
          </a:xfrm>
        </p:spPr>
        <p:txBody>
          <a:bodyPr/>
          <a:lstStyle/>
          <a:p>
            <a:pPr>
              <a:lnSpc>
                <a:spcPct val="100000"/>
              </a:lnSpc>
            </a:pPr>
            <a:r>
              <a:rPr lang="en-US" sz="3200" dirty="0" smtClean="0">
                <a:latin typeface="Arial" charset="0"/>
                <a:ea typeface="ＭＳ Ｐゴシック" charset="0"/>
                <a:cs typeface="ＭＳ Ｐゴシック" charset="0"/>
              </a:rPr>
              <a:t>56 MHz cavity</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4</a:t>
            </a:fld>
            <a:endParaRPr lang="en-US" dirty="0"/>
          </a:p>
        </p:txBody>
      </p:sp>
      <p:sp>
        <p:nvSpPr>
          <p:cNvPr id="7" name="TextBox 6"/>
          <p:cNvSpPr txBox="1"/>
          <p:nvPr/>
        </p:nvSpPr>
        <p:spPr>
          <a:xfrm>
            <a:off x="0" y="3200400"/>
            <a:ext cx="5257800" cy="3046988"/>
          </a:xfrm>
          <a:prstGeom prst="rect">
            <a:avLst/>
          </a:prstGeom>
          <a:noFill/>
        </p:spPr>
        <p:txBody>
          <a:bodyPr wrap="square" rtlCol="0">
            <a:spAutoFit/>
          </a:bodyPr>
          <a:lstStyle/>
          <a:p>
            <a:pPr marL="230188" indent="-230188">
              <a:spcAft>
                <a:spcPts val="600"/>
              </a:spcAft>
              <a:buFont typeface="Wingdings" charset="2"/>
              <a:buChar char="§"/>
            </a:pPr>
            <a:r>
              <a:rPr kumimoji="1" lang="en-US" sz="1400" dirty="0"/>
              <a:t>The purpose of this Quarter Wave Resonator (QWR) is to provide a larger RF bucket (5 times larger than that of 197 MHz cavities) for ions, which should result in higher luminosity of RHIC by: direct adiabatic capture from 28 MHz system, better preservation of longitudinal </a:t>
            </a:r>
            <a:r>
              <a:rPr kumimoji="1" lang="en-US" sz="1400" dirty="0" err="1"/>
              <a:t>emittance</a:t>
            </a:r>
            <a:r>
              <a:rPr kumimoji="1" lang="en-US" sz="1400" dirty="0"/>
              <a:t>, elimination beam spillage in satellite buckets, improving luminosity by allowing shorter </a:t>
            </a:r>
            <a:r>
              <a:rPr kumimoji="1" lang="en-US" sz="1400" dirty="0" smtClean="0"/>
              <a:t>beta </a:t>
            </a:r>
            <a:r>
              <a:rPr kumimoji="1" lang="en-US" sz="1400" dirty="0"/>
              <a:t>function at the IP</a:t>
            </a:r>
            <a:r>
              <a:rPr lang="en-US" sz="1400" dirty="0" smtClean="0">
                <a:latin typeface="Calibri"/>
                <a:cs typeface="Calibri"/>
              </a:rPr>
              <a:t>. </a:t>
            </a:r>
            <a:endParaRPr lang="en-US" sz="1400" dirty="0" smtClean="0">
              <a:latin typeface="Calibri"/>
              <a:cs typeface="Calibri"/>
            </a:endParaRPr>
          </a:p>
          <a:p>
            <a:pPr marL="230188" indent="-230188">
              <a:spcAft>
                <a:spcPts val="600"/>
              </a:spcAft>
              <a:buFont typeface="Wingdings" charset="2"/>
              <a:buChar char="§"/>
            </a:pPr>
            <a:r>
              <a:rPr kumimoji="1" lang="en-US" sz="1400" dirty="0"/>
              <a:t>This is a “storage” cavity, that is it does not have large tuning range to follow the large frequency change during acceleration from injection energy to energy of experiment and is turned on only after that for re-bucketing</a:t>
            </a:r>
            <a:r>
              <a:rPr lang="en-US" sz="1400" dirty="0" smtClean="0">
                <a:latin typeface="Calibri"/>
                <a:cs typeface="Calibri"/>
              </a:rPr>
              <a:t>. </a:t>
            </a:r>
            <a:endParaRPr lang="en-US" sz="1400" dirty="0" smtClean="0">
              <a:latin typeface="Calibri"/>
              <a:cs typeface="Calibri"/>
            </a:endParaRPr>
          </a:p>
          <a:p>
            <a:pPr marL="230188" indent="-230188">
              <a:spcAft>
                <a:spcPts val="600"/>
              </a:spcAft>
              <a:buFont typeface="Wingdings" charset="2"/>
              <a:buChar char="§"/>
            </a:pPr>
            <a:r>
              <a:rPr kumimoji="1" lang="en-US" sz="1400" dirty="0"/>
              <a:t>One 56 MHz cavity will serve both RHIC rings. It will be the first superconducting RF system in RHIC</a:t>
            </a:r>
            <a:r>
              <a:rPr lang="en-US" sz="1400" dirty="0" smtClean="0">
                <a:latin typeface="Calibri"/>
                <a:cs typeface="Calibri"/>
              </a:rPr>
              <a:t>. </a:t>
            </a:r>
            <a:endParaRPr lang="en-US" sz="1400" dirty="0">
              <a:latin typeface="Calibri"/>
              <a:cs typeface="Calibri"/>
            </a:endParaRPr>
          </a:p>
        </p:txBody>
      </p:sp>
      <p:pic>
        <p:nvPicPr>
          <p:cNvPr id="10" name="Picture 9"/>
          <p:cNvPicPr>
            <a:picLocks noChangeAspect="1"/>
          </p:cNvPicPr>
          <p:nvPr/>
        </p:nvPicPr>
        <p:blipFill>
          <a:blip r:embed="rId2"/>
          <a:stretch>
            <a:fillRect/>
          </a:stretch>
        </p:blipFill>
        <p:spPr>
          <a:xfrm>
            <a:off x="25127" y="762000"/>
            <a:ext cx="5517840" cy="238194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747021184"/>
              </p:ext>
            </p:extLst>
          </p:nvPr>
        </p:nvGraphicFramePr>
        <p:xfrm>
          <a:off x="5562600" y="350808"/>
          <a:ext cx="3505200" cy="5668992"/>
        </p:xfrm>
        <a:graphic>
          <a:graphicData uri="http://schemas.openxmlformats.org/drawingml/2006/table">
            <a:tbl>
              <a:tblPr bandRow="1">
                <a:tableStyleId>{5C22544A-7EE6-4342-B048-85BDC9FD1C3A}</a:tableStyleId>
              </a:tblPr>
              <a:tblGrid>
                <a:gridCol w="2209800"/>
                <a:gridCol w="1295400"/>
              </a:tblGrid>
              <a:tr h="261256">
                <a:tc>
                  <a:txBody>
                    <a:bodyPr/>
                    <a:lstStyle/>
                    <a:p>
                      <a:r>
                        <a:rPr lang="en-US" sz="1200" i="1" dirty="0" smtClean="0">
                          <a:latin typeface="Arial"/>
                          <a:cs typeface="Arial"/>
                        </a:rPr>
                        <a:t> </a:t>
                      </a:r>
                      <a:r>
                        <a:rPr lang="en-US" sz="1200" i="1" dirty="0" err="1" smtClean="0">
                          <a:latin typeface="Arial"/>
                          <a:cs typeface="Arial"/>
                        </a:rPr>
                        <a:t>V</a:t>
                      </a:r>
                      <a:r>
                        <a:rPr lang="en-US" sz="1200" i="1" baseline="-25000" dirty="0" err="1" smtClean="0">
                          <a:latin typeface="Arial"/>
                          <a:cs typeface="Arial"/>
                        </a:rPr>
                        <a:t>acc</a:t>
                      </a:r>
                      <a:endParaRPr lang="en-US" sz="1200" i="1" baseline="-25000" dirty="0">
                        <a:latin typeface="Arial"/>
                        <a:cs typeface="Arial"/>
                      </a:endParaRPr>
                    </a:p>
                  </a:txBody>
                  <a:tcPr marT="45712" marB="45712"/>
                </a:tc>
                <a:tc>
                  <a:txBody>
                    <a:bodyPr/>
                    <a:lstStyle/>
                    <a:p>
                      <a:pPr algn="ctr"/>
                      <a:r>
                        <a:rPr lang="en-US" sz="1200" dirty="0" smtClean="0">
                          <a:latin typeface="Arial"/>
                          <a:cs typeface="Arial"/>
                        </a:rPr>
                        <a:t>2.0 MV</a:t>
                      </a:r>
                      <a:endParaRPr lang="en-US" sz="1200" dirty="0">
                        <a:latin typeface="Arial"/>
                        <a:cs typeface="Arial"/>
                      </a:endParaRPr>
                    </a:p>
                  </a:txBody>
                  <a:tcPr marT="45712" marB="45712"/>
                </a:tc>
              </a:tr>
              <a:tr h="261256">
                <a:tc>
                  <a:txBody>
                    <a:bodyPr/>
                    <a:lstStyle/>
                    <a:p>
                      <a:r>
                        <a:rPr lang="en-US" sz="1200" i="0" dirty="0" smtClean="0">
                          <a:latin typeface="Arial"/>
                          <a:cs typeface="Arial"/>
                        </a:rPr>
                        <a:t>Stored energy</a:t>
                      </a:r>
                      <a:endParaRPr lang="en-US" sz="1200" i="0" dirty="0">
                        <a:latin typeface="Arial"/>
                        <a:cs typeface="Arial"/>
                      </a:endParaRPr>
                    </a:p>
                  </a:txBody>
                  <a:tcPr marT="45712" marB="45712"/>
                </a:tc>
                <a:tc>
                  <a:txBody>
                    <a:bodyPr/>
                    <a:lstStyle/>
                    <a:p>
                      <a:pPr algn="ctr"/>
                      <a:r>
                        <a:rPr lang="en-US" sz="1200" dirty="0" smtClean="0">
                          <a:latin typeface="Arial"/>
                          <a:cs typeface="Arial"/>
                        </a:rPr>
                        <a:t>140 J</a:t>
                      </a:r>
                      <a:endParaRPr lang="en-US" sz="1200" dirty="0">
                        <a:latin typeface="Arial"/>
                        <a:cs typeface="Arial"/>
                      </a:endParaRPr>
                    </a:p>
                  </a:txBody>
                  <a:tcPr marT="45712" marB="45712"/>
                </a:tc>
              </a:tr>
              <a:tr h="261256">
                <a:tc>
                  <a:txBody>
                    <a:bodyPr/>
                    <a:lstStyle/>
                    <a:p>
                      <a:r>
                        <a:rPr lang="en-US" sz="1200" i="1" dirty="0" smtClean="0">
                          <a:latin typeface="Arial"/>
                          <a:cs typeface="Arial"/>
                        </a:rPr>
                        <a:t> R/Q</a:t>
                      </a:r>
                      <a:endParaRPr lang="en-US" sz="1200" i="1" dirty="0">
                        <a:latin typeface="Arial"/>
                        <a:cs typeface="Arial"/>
                      </a:endParaRPr>
                    </a:p>
                  </a:txBody>
                  <a:tcPr marT="45712" marB="45712"/>
                </a:tc>
                <a:tc>
                  <a:txBody>
                    <a:bodyPr/>
                    <a:lstStyle/>
                    <a:p>
                      <a:pPr algn="ctr"/>
                      <a:r>
                        <a:rPr lang="en-US" sz="1200" dirty="0" smtClean="0">
                          <a:latin typeface="Arial"/>
                          <a:cs typeface="Arial"/>
                        </a:rPr>
                        <a:t>80.5 Ohm</a:t>
                      </a:r>
                      <a:endParaRPr lang="en-US" sz="1200" dirty="0">
                        <a:latin typeface="Arial"/>
                        <a:cs typeface="Arial"/>
                      </a:endParaRPr>
                    </a:p>
                  </a:txBody>
                  <a:tcPr marT="45712" marB="45712"/>
                </a:tc>
              </a:tr>
              <a:tr h="261256">
                <a:tc>
                  <a:txBody>
                    <a:bodyPr/>
                    <a:lstStyle/>
                    <a:p>
                      <a:r>
                        <a:rPr lang="en-US" sz="1200" dirty="0" smtClean="0">
                          <a:latin typeface="Arial"/>
                          <a:cs typeface="Arial"/>
                        </a:rPr>
                        <a:t>Geometry factor</a:t>
                      </a:r>
                      <a:endParaRPr lang="en-US" sz="1200" dirty="0">
                        <a:latin typeface="Arial"/>
                        <a:cs typeface="Arial"/>
                      </a:endParaRPr>
                    </a:p>
                  </a:txBody>
                  <a:tcPr marT="45712" marB="45712"/>
                </a:tc>
                <a:tc>
                  <a:txBody>
                    <a:bodyPr/>
                    <a:lstStyle/>
                    <a:p>
                      <a:pPr algn="ctr"/>
                      <a:r>
                        <a:rPr lang="en-US" sz="1200" baseline="0" dirty="0" smtClean="0">
                          <a:latin typeface="Arial"/>
                          <a:cs typeface="Arial"/>
                        </a:rPr>
                        <a:t>33.5 Ohm</a:t>
                      </a:r>
                      <a:endParaRPr lang="en-US" sz="1200" baseline="0" dirty="0">
                        <a:latin typeface="Arial"/>
                        <a:cs typeface="Arial"/>
                      </a:endParaRPr>
                    </a:p>
                  </a:txBody>
                  <a:tcPr marT="45712" marB="45712"/>
                </a:tc>
              </a:tr>
              <a:tr h="261256">
                <a:tc>
                  <a:txBody>
                    <a:bodyPr/>
                    <a:lstStyle/>
                    <a:p>
                      <a:r>
                        <a:rPr lang="en-US" sz="1200" dirty="0" smtClean="0">
                          <a:latin typeface="Arial"/>
                          <a:cs typeface="Arial"/>
                        </a:rPr>
                        <a:t>Operating temperature</a:t>
                      </a:r>
                      <a:endParaRPr lang="en-US" sz="1200" dirty="0">
                        <a:latin typeface="Arial"/>
                        <a:cs typeface="Arial"/>
                      </a:endParaRPr>
                    </a:p>
                  </a:txBody>
                  <a:tcPr marT="45712" marB="45712"/>
                </a:tc>
                <a:tc>
                  <a:txBody>
                    <a:bodyPr/>
                    <a:lstStyle/>
                    <a:p>
                      <a:pPr algn="ctr"/>
                      <a:r>
                        <a:rPr lang="en-US" sz="1200" baseline="0" dirty="0" smtClean="0">
                          <a:latin typeface="Arial"/>
                          <a:cs typeface="Arial"/>
                        </a:rPr>
                        <a:t>4.4 K</a:t>
                      </a:r>
                      <a:endParaRPr lang="en-US" sz="1200" baseline="0" dirty="0">
                        <a:latin typeface="Arial"/>
                        <a:cs typeface="Arial"/>
                      </a:endParaRPr>
                    </a:p>
                  </a:txBody>
                  <a:tcPr marT="45712" marB="45712"/>
                </a:tc>
              </a:tr>
              <a:tr h="435436">
                <a:tc>
                  <a:txBody>
                    <a:bodyPr/>
                    <a:lstStyle/>
                    <a:p>
                      <a:pPr marL="288925" indent="-288925"/>
                      <a:r>
                        <a:rPr lang="en-US" sz="1200" i="1" dirty="0" smtClean="0">
                          <a:latin typeface="Arial"/>
                          <a:cs typeface="Arial"/>
                        </a:rPr>
                        <a:t> Q</a:t>
                      </a:r>
                      <a:r>
                        <a:rPr lang="en-US" sz="1200" i="1" baseline="-25000" dirty="0" smtClean="0">
                          <a:latin typeface="Arial"/>
                          <a:cs typeface="Arial"/>
                        </a:rPr>
                        <a:t>0</a:t>
                      </a:r>
                      <a:r>
                        <a:rPr lang="en-US" sz="1200" dirty="0" smtClean="0">
                          <a:latin typeface="Arial"/>
                          <a:cs typeface="Arial"/>
                        </a:rPr>
                        <a:t> at low </a:t>
                      </a:r>
                      <a:r>
                        <a:rPr lang="en-US" sz="1200" dirty="0" smtClean="0">
                          <a:latin typeface="Arial"/>
                          <a:cs typeface="Arial"/>
                        </a:rPr>
                        <a:t>fields (assuming </a:t>
                      </a:r>
                      <a:r>
                        <a:rPr lang="en-US" sz="1200" i="1" dirty="0" err="1" smtClean="0">
                          <a:latin typeface="Arial"/>
                          <a:cs typeface="Arial"/>
                        </a:rPr>
                        <a:t>R</a:t>
                      </a:r>
                      <a:r>
                        <a:rPr lang="en-US" sz="1200" i="1" baseline="-25000" dirty="0" err="1" smtClean="0">
                          <a:latin typeface="Arial"/>
                          <a:cs typeface="Arial"/>
                        </a:rPr>
                        <a:t>res</a:t>
                      </a:r>
                      <a:r>
                        <a:rPr lang="en-US" sz="1200" dirty="0" smtClean="0">
                          <a:latin typeface="Arial"/>
                          <a:cs typeface="Arial"/>
                        </a:rPr>
                        <a:t> = 10 </a:t>
                      </a:r>
                      <a:r>
                        <a:rPr lang="en-US" sz="1200" dirty="0" err="1" smtClean="0">
                          <a:latin typeface="Arial"/>
                          <a:cs typeface="Arial"/>
                        </a:rPr>
                        <a:t>nOhm</a:t>
                      </a:r>
                      <a:r>
                        <a:rPr lang="en-US" sz="1200" dirty="0" smtClean="0">
                          <a:latin typeface="Arial"/>
                          <a:cs typeface="Arial"/>
                        </a:rPr>
                        <a:t>)</a:t>
                      </a:r>
                      <a:endParaRPr lang="en-US" sz="1200" dirty="0">
                        <a:latin typeface="Arial"/>
                        <a:cs typeface="Arial"/>
                      </a:endParaRPr>
                    </a:p>
                  </a:txBody>
                  <a:tcPr marT="45712" marB="45712"/>
                </a:tc>
                <a:tc>
                  <a:txBody>
                    <a:bodyPr/>
                    <a:lstStyle/>
                    <a:p>
                      <a:pPr algn="ctr"/>
                      <a:r>
                        <a:rPr lang="en-US" sz="1200" dirty="0" smtClean="0">
                          <a:latin typeface="Arial"/>
                          <a:cs typeface="Arial"/>
                        </a:rPr>
                        <a:t>3.0×10</a:t>
                      </a:r>
                      <a:r>
                        <a:rPr lang="en-US" sz="1200" baseline="30000" dirty="0" smtClean="0">
                          <a:latin typeface="Arial"/>
                          <a:cs typeface="Arial"/>
                        </a:rPr>
                        <a:t>9</a:t>
                      </a:r>
                      <a:endParaRPr lang="en-US" sz="1200" baseline="30000" dirty="0">
                        <a:latin typeface="Arial"/>
                        <a:cs typeface="Arial"/>
                      </a:endParaRPr>
                    </a:p>
                  </a:txBody>
                  <a:tcPr marT="45712" marB="45712"/>
                </a:tc>
              </a:tr>
              <a:tr h="2612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latin typeface="Arial"/>
                          <a:cs typeface="Arial"/>
                        </a:rPr>
                        <a:t> Q</a:t>
                      </a:r>
                      <a:r>
                        <a:rPr lang="en-US" sz="1200" i="1" baseline="-25000" dirty="0" smtClean="0">
                          <a:latin typeface="Arial"/>
                          <a:cs typeface="Arial"/>
                        </a:rPr>
                        <a:t>0</a:t>
                      </a:r>
                      <a:r>
                        <a:rPr lang="en-US" sz="1200" dirty="0" smtClean="0">
                          <a:latin typeface="Arial"/>
                          <a:cs typeface="Arial"/>
                        </a:rPr>
                        <a:t> at 2 MV</a:t>
                      </a:r>
                    </a:p>
                  </a:txBody>
                  <a:tcPr marT="45712" marB="4571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2.4×10</a:t>
                      </a:r>
                      <a:r>
                        <a:rPr lang="en-US" sz="1200" baseline="30000" dirty="0" smtClean="0">
                          <a:latin typeface="Arial"/>
                          <a:cs typeface="Arial"/>
                        </a:rPr>
                        <a:t>9</a:t>
                      </a:r>
                    </a:p>
                  </a:txBody>
                  <a:tcPr marT="45712" marB="45712"/>
                </a:tc>
              </a:tr>
              <a:tr h="261256">
                <a:tc>
                  <a:txBody>
                    <a:bodyPr/>
                    <a:lstStyle/>
                    <a:p>
                      <a:r>
                        <a:rPr lang="en-US" sz="1200" i="1" dirty="0" smtClean="0">
                          <a:latin typeface="Arial"/>
                          <a:cs typeface="Arial"/>
                        </a:rPr>
                        <a:t> </a:t>
                      </a:r>
                      <a:r>
                        <a:rPr lang="en-US" sz="1200" i="1" dirty="0" err="1" smtClean="0">
                          <a:latin typeface="Arial"/>
                          <a:cs typeface="Arial"/>
                        </a:rPr>
                        <a:t>P</a:t>
                      </a:r>
                      <a:r>
                        <a:rPr lang="en-US" sz="1200" i="1" baseline="-25000" dirty="0" err="1" smtClean="0">
                          <a:latin typeface="Arial"/>
                          <a:cs typeface="Arial"/>
                        </a:rPr>
                        <a:t>cav</a:t>
                      </a:r>
                      <a:r>
                        <a:rPr lang="en-US" sz="1200" dirty="0" smtClean="0">
                          <a:latin typeface="Arial"/>
                          <a:cs typeface="Arial"/>
                        </a:rPr>
                        <a:t> at 2 MV</a:t>
                      </a:r>
                      <a:endParaRPr lang="en-US" sz="1200" dirty="0">
                        <a:latin typeface="Arial"/>
                        <a:cs typeface="Arial"/>
                      </a:endParaRPr>
                    </a:p>
                  </a:txBody>
                  <a:tcPr marT="45712" marB="45712"/>
                </a:tc>
                <a:tc>
                  <a:txBody>
                    <a:bodyPr/>
                    <a:lstStyle/>
                    <a:p>
                      <a:pPr algn="ctr"/>
                      <a:r>
                        <a:rPr lang="en-US" sz="1200" dirty="0" smtClean="0">
                          <a:latin typeface="Arial"/>
                          <a:cs typeface="Arial"/>
                        </a:rPr>
                        <a:t>20.7 W</a:t>
                      </a:r>
                      <a:endParaRPr lang="en-US" sz="1200" dirty="0">
                        <a:latin typeface="Arial"/>
                        <a:cs typeface="Arial"/>
                      </a:endParaRPr>
                    </a:p>
                  </a:txBody>
                  <a:tcPr marT="45712" marB="45712"/>
                </a:tc>
              </a:tr>
              <a:tr h="2612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latin typeface="+mn-lt"/>
                          <a:cs typeface="Arial"/>
                        </a:rPr>
                        <a:t>Q</a:t>
                      </a:r>
                      <a:r>
                        <a:rPr lang="en-US" sz="1200" i="1" baseline="-25000" dirty="0" smtClean="0">
                          <a:latin typeface="+mn-lt"/>
                          <a:cs typeface="Arial"/>
                        </a:rPr>
                        <a:t>L</a:t>
                      </a:r>
                      <a:endParaRPr lang="en-US" sz="1200" dirty="0" smtClean="0">
                        <a:latin typeface="+mn-lt"/>
                        <a:cs typeface="Arial"/>
                      </a:endParaRPr>
                    </a:p>
                  </a:txBody>
                  <a:tcPr marT="45712" marB="4571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latin typeface="+mn-lt"/>
                          <a:cs typeface="Arial"/>
                        </a:rPr>
                        <a:t>4×10</a:t>
                      </a:r>
                      <a:r>
                        <a:rPr lang="en-US" sz="1200" baseline="30000" dirty="0" smtClean="0">
                          <a:latin typeface="+mn-lt"/>
                          <a:cs typeface="Arial"/>
                        </a:rPr>
                        <a:t>7</a:t>
                      </a:r>
                    </a:p>
                  </a:txBody>
                  <a:tcPr marT="45712" marB="45712"/>
                </a:tc>
              </a:tr>
              <a:tr h="261256">
                <a:tc>
                  <a:txBody>
                    <a:bodyPr/>
                    <a:lstStyle/>
                    <a:p>
                      <a:r>
                        <a:rPr lang="en-US" sz="1200" dirty="0" smtClean="0">
                          <a:latin typeface="Arial"/>
                          <a:cs typeface="Arial"/>
                        </a:rPr>
                        <a:t> Available RF power</a:t>
                      </a:r>
                      <a:endParaRPr lang="en-US" sz="1200" dirty="0">
                        <a:latin typeface="Arial"/>
                        <a:cs typeface="Arial"/>
                      </a:endParaRPr>
                    </a:p>
                  </a:txBody>
                  <a:tcPr marT="45712" marB="45712"/>
                </a:tc>
                <a:tc>
                  <a:txBody>
                    <a:bodyPr/>
                    <a:lstStyle/>
                    <a:p>
                      <a:pPr algn="ctr"/>
                      <a:r>
                        <a:rPr lang="en-US" sz="1200" dirty="0" smtClean="0">
                          <a:latin typeface="Arial"/>
                          <a:cs typeface="Arial"/>
                        </a:rPr>
                        <a:t>1 kW</a:t>
                      </a:r>
                      <a:endParaRPr lang="en-US" sz="1200" dirty="0">
                        <a:latin typeface="Arial"/>
                        <a:cs typeface="Arial"/>
                      </a:endParaRPr>
                    </a:p>
                  </a:txBody>
                  <a:tcPr marT="45712" marB="45712"/>
                </a:tc>
              </a:tr>
              <a:tr h="261256">
                <a:tc>
                  <a:txBody>
                    <a:bodyPr/>
                    <a:lstStyle/>
                    <a:p>
                      <a:r>
                        <a:rPr lang="en-US" sz="1200" dirty="0" smtClean="0">
                          <a:latin typeface="Arial"/>
                          <a:cs typeface="Arial"/>
                        </a:rPr>
                        <a:t>Coarse tuning range</a:t>
                      </a:r>
                      <a:endParaRPr lang="en-US" sz="1200" dirty="0">
                        <a:latin typeface="Arial"/>
                        <a:cs typeface="Arial"/>
                      </a:endParaRPr>
                    </a:p>
                  </a:txBody>
                  <a:tcPr marT="45712" marB="45712"/>
                </a:tc>
                <a:tc>
                  <a:txBody>
                    <a:bodyPr/>
                    <a:lstStyle/>
                    <a:p>
                      <a:pPr algn="ctr"/>
                      <a:r>
                        <a:rPr lang="en-US" sz="1200" dirty="0" smtClean="0">
                          <a:latin typeface="Arial"/>
                          <a:cs typeface="Arial"/>
                        </a:rPr>
                        <a:t>25.5 kHz</a:t>
                      </a:r>
                      <a:endParaRPr lang="en-US" sz="1200" dirty="0">
                        <a:latin typeface="Arial"/>
                        <a:cs typeface="Arial"/>
                      </a:endParaRPr>
                    </a:p>
                  </a:txBody>
                  <a:tcPr marT="45712" marB="45712"/>
                </a:tc>
              </a:tr>
              <a:tr h="261256">
                <a:tc>
                  <a:txBody>
                    <a:bodyPr/>
                    <a:lstStyle/>
                    <a:p>
                      <a:r>
                        <a:rPr lang="en-US" sz="1200" dirty="0" smtClean="0">
                          <a:latin typeface="Arial"/>
                          <a:cs typeface="Arial"/>
                        </a:rPr>
                        <a:t>Coarse tuning</a:t>
                      </a:r>
                      <a:r>
                        <a:rPr lang="en-US" sz="1200" baseline="0" dirty="0" smtClean="0">
                          <a:latin typeface="Arial"/>
                          <a:cs typeface="Arial"/>
                        </a:rPr>
                        <a:t> speed</a:t>
                      </a:r>
                      <a:endParaRPr lang="en-US" sz="1200" dirty="0">
                        <a:latin typeface="Arial"/>
                        <a:cs typeface="Arial"/>
                      </a:endParaRPr>
                    </a:p>
                  </a:txBody>
                  <a:tcPr marT="45712" marB="45712"/>
                </a:tc>
                <a:tc>
                  <a:txBody>
                    <a:bodyPr/>
                    <a:lstStyle/>
                    <a:p>
                      <a:pPr algn="ctr"/>
                      <a:r>
                        <a:rPr lang="en-US" sz="1200" dirty="0" smtClean="0">
                          <a:latin typeface="Arial"/>
                          <a:cs typeface="Arial"/>
                        </a:rPr>
                        <a:t>3.7 kHz/s</a:t>
                      </a:r>
                      <a:endParaRPr lang="en-US" sz="1200" dirty="0">
                        <a:latin typeface="Arial"/>
                        <a:cs typeface="Arial"/>
                      </a:endParaRPr>
                    </a:p>
                  </a:txBody>
                  <a:tcPr marT="45712" marB="45712"/>
                </a:tc>
              </a:tr>
              <a:tr h="435436">
                <a:tc>
                  <a:txBody>
                    <a:bodyPr/>
                    <a:lstStyle/>
                    <a:p>
                      <a:r>
                        <a:rPr lang="en-US" sz="1200" dirty="0" smtClean="0">
                          <a:latin typeface="Arial"/>
                          <a:cs typeface="Arial"/>
                        </a:rPr>
                        <a:t>Tuning sensitivity</a:t>
                      </a:r>
                      <a:r>
                        <a:rPr lang="en-US" sz="1200" baseline="0" dirty="0" smtClean="0">
                          <a:latin typeface="Arial"/>
                          <a:cs typeface="Arial"/>
                        </a:rPr>
                        <a:t> (stepper motor)</a:t>
                      </a:r>
                      <a:endParaRPr lang="en-US" sz="1200" dirty="0">
                        <a:latin typeface="Arial"/>
                        <a:cs typeface="Arial"/>
                      </a:endParaRPr>
                    </a:p>
                  </a:txBody>
                  <a:tcPr marT="45712" marB="45712"/>
                </a:tc>
                <a:tc>
                  <a:txBody>
                    <a:bodyPr/>
                    <a:lstStyle/>
                    <a:p>
                      <a:pPr algn="ctr"/>
                      <a:r>
                        <a:rPr lang="en-US" sz="1200" dirty="0" smtClean="0">
                          <a:latin typeface="Arial"/>
                          <a:cs typeface="Arial"/>
                        </a:rPr>
                        <a:t>17 kHz/mm</a:t>
                      </a:r>
                      <a:endParaRPr lang="en-US" sz="1200" dirty="0">
                        <a:latin typeface="Arial"/>
                        <a:cs typeface="Arial"/>
                      </a:endParaRPr>
                    </a:p>
                  </a:txBody>
                  <a:tcPr marT="45712" marB="45712"/>
                </a:tc>
              </a:tr>
              <a:tr h="261256">
                <a:tc>
                  <a:txBody>
                    <a:bodyPr/>
                    <a:lstStyle/>
                    <a:p>
                      <a:r>
                        <a:rPr lang="en-US" sz="1200" dirty="0" smtClean="0">
                          <a:latin typeface="Arial"/>
                          <a:cs typeface="Arial"/>
                        </a:rPr>
                        <a:t>Fine tuning range</a:t>
                      </a:r>
                      <a:endParaRPr lang="en-US" sz="1200" dirty="0">
                        <a:latin typeface="Arial"/>
                        <a:cs typeface="Arial"/>
                      </a:endParaRPr>
                    </a:p>
                  </a:txBody>
                  <a:tcPr marT="45712" marB="45712"/>
                </a:tc>
                <a:tc>
                  <a:txBody>
                    <a:bodyPr/>
                    <a:lstStyle/>
                    <a:p>
                      <a:pPr algn="ctr"/>
                      <a:r>
                        <a:rPr lang="en-US" sz="1200" dirty="0" smtClean="0">
                          <a:latin typeface="Arial"/>
                          <a:cs typeface="Arial"/>
                        </a:rPr>
                        <a:t>60 Hz</a:t>
                      </a:r>
                      <a:endParaRPr lang="en-US" sz="1200" dirty="0">
                        <a:latin typeface="Arial"/>
                        <a:cs typeface="Arial"/>
                      </a:endParaRPr>
                    </a:p>
                  </a:txBody>
                  <a:tcPr marT="45712" marB="45712"/>
                </a:tc>
              </a:tr>
              <a:tr h="261256">
                <a:tc>
                  <a:txBody>
                    <a:bodyPr/>
                    <a:lstStyle/>
                    <a:p>
                      <a:r>
                        <a:rPr lang="en-US" sz="1200" dirty="0" smtClean="0">
                          <a:latin typeface="Arial"/>
                          <a:cs typeface="Arial"/>
                        </a:rPr>
                        <a:t>Tuning sensitivity (</a:t>
                      </a:r>
                      <a:r>
                        <a:rPr lang="en-US" sz="1200" dirty="0" err="1" smtClean="0">
                          <a:latin typeface="Arial"/>
                          <a:cs typeface="Arial"/>
                        </a:rPr>
                        <a:t>piezo</a:t>
                      </a:r>
                      <a:r>
                        <a:rPr lang="en-US" sz="1200" dirty="0" smtClean="0">
                          <a:latin typeface="Arial"/>
                          <a:cs typeface="Arial"/>
                        </a:rPr>
                        <a:t>)</a:t>
                      </a:r>
                      <a:endParaRPr lang="en-US" sz="1200" dirty="0">
                        <a:latin typeface="Arial"/>
                        <a:cs typeface="Arial"/>
                      </a:endParaRPr>
                    </a:p>
                  </a:txBody>
                  <a:tcPr marT="45712" marB="45712"/>
                </a:tc>
                <a:tc>
                  <a:txBody>
                    <a:bodyPr/>
                    <a:lstStyle/>
                    <a:p>
                      <a:pPr algn="ctr"/>
                      <a:r>
                        <a:rPr lang="en-US" sz="1200" dirty="0" smtClean="0">
                          <a:latin typeface="Arial"/>
                          <a:cs typeface="Arial"/>
                        </a:rPr>
                        <a:t>0.06</a:t>
                      </a:r>
                      <a:r>
                        <a:rPr lang="en-US" sz="1200" baseline="0" dirty="0" smtClean="0">
                          <a:latin typeface="Arial"/>
                          <a:cs typeface="Arial"/>
                        </a:rPr>
                        <a:t> Hz/V</a:t>
                      </a:r>
                      <a:endParaRPr lang="en-US" sz="1200" dirty="0">
                        <a:latin typeface="Arial"/>
                        <a:cs typeface="Arial"/>
                      </a:endParaRPr>
                    </a:p>
                  </a:txBody>
                  <a:tcPr marT="45712" marB="45712"/>
                </a:tc>
              </a:tr>
              <a:tr h="261256">
                <a:tc>
                  <a:txBody>
                    <a:bodyPr/>
                    <a:lstStyle/>
                    <a:p>
                      <a:r>
                        <a:rPr lang="en-US" sz="1200" dirty="0" smtClean="0">
                          <a:latin typeface="Arial"/>
                          <a:cs typeface="Arial"/>
                        </a:rPr>
                        <a:t>LF detuning at 2 MV</a:t>
                      </a:r>
                      <a:endParaRPr lang="en-US" sz="1200" dirty="0">
                        <a:latin typeface="Arial"/>
                        <a:cs typeface="Arial"/>
                      </a:endParaRPr>
                    </a:p>
                  </a:txBody>
                  <a:tcPr marT="45712" marB="45712"/>
                </a:tc>
                <a:tc>
                  <a:txBody>
                    <a:bodyPr/>
                    <a:lstStyle/>
                    <a:p>
                      <a:pPr algn="ctr"/>
                      <a:r>
                        <a:rPr lang="en-US" sz="1200" dirty="0" smtClean="0">
                          <a:latin typeface="Arial"/>
                          <a:cs typeface="Arial"/>
                        </a:rPr>
                        <a:t>-132 Hz</a:t>
                      </a:r>
                      <a:endParaRPr lang="en-US" sz="1200" dirty="0">
                        <a:latin typeface="Arial"/>
                        <a:cs typeface="Arial"/>
                      </a:endParaRPr>
                    </a:p>
                  </a:txBody>
                  <a:tcPr marT="45712" marB="45712"/>
                </a:tc>
              </a:tr>
              <a:tr h="435436">
                <a:tc>
                  <a:txBody>
                    <a:bodyPr/>
                    <a:lstStyle/>
                    <a:p>
                      <a:r>
                        <a:rPr lang="en-US" sz="1200" dirty="0" smtClean="0">
                          <a:latin typeface="Arial"/>
                          <a:cs typeface="Arial"/>
                        </a:rPr>
                        <a:t>Frequency sensitivity to He bath pressure</a:t>
                      </a:r>
                      <a:endParaRPr lang="en-US" sz="1200" dirty="0">
                        <a:latin typeface="Arial"/>
                        <a:cs typeface="Arial"/>
                      </a:endParaRPr>
                    </a:p>
                  </a:txBody>
                  <a:tcPr marT="45712" marB="45712"/>
                </a:tc>
                <a:tc>
                  <a:txBody>
                    <a:bodyPr/>
                    <a:lstStyle/>
                    <a:p>
                      <a:pPr algn="ctr"/>
                      <a:r>
                        <a:rPr lang="en-US" sz="1200" dirty="0" smtClean="0">
                          <a:latin typeface="Arial" charset="0"/>
                          <a:ea typeface="ＭＳ Ｐゴシック" charset="0"/>
                          <a:cs typeface="ＭＳ Ｐゴシック" charset="0"/>
                        </a:rPr>
                        <a:t>0.282 Hz/mbar</a:t>
                      </a:r>
                      <a:endParaRPr lang="en-US" sz="1200" dirty="0">
                        <a:latin typeface="Arial"/>
                        <a:cs typeface="Arial"/>
                      </a:endParaRPr>
                    </a:p>
                  </a:txBody>
                  <a:tcPr marT="45712" marB="45712"/>
                </a:tc>
              </a:tr>
              <a:tr h="435436">
                <a:tc>
                  <a:txBody>
                    <a:bodyPr/>
                    <a:lstStyle/>
                    <a:p>
                      <a:r>
                        <a:rPr lang="en-US" sz="1200" dirty="0" smtClean="0">
                          <a:latin typeface="Arial"/>
                          <a:cs typeface="Arial"/>
                        </a:rPr>
                        <a:t>Peak detuning due to </a:t>
                      </a:r>
                      <a:r>
                        <a:rPr lang="en-US" sz="1200" dirty="0" err="1" smtClean="0">
                          <a:latin typeface="Arial"/>
                          <a:cs typeface="Arial"/>
                        </a:rPr>
                        <a:t>microphonic</a:t>
                      </a:r>
                      <a:r>
                        <a:rPr lang="en-US" sz="1200" baseline="0" dirty="0" smtClean="0">
                          <a:latin typeface="Arial"/>
                          <a:cs typeface="Arial"/>
                        </a:rPr>
                        <a:t> noise</a:t>
                      </a:r>
                      <a:endParaRPr lang="en-US" sz="1200" dirty="0">
                        <a:latin typeface="Arial"/>
                        <a:cs typeface="Arial"/>
                      </a:endParaRPr>
                    </a:p>
                  </a:txBody>
                  <a:tcPr marT="45712" marB="45712"/>
                </a:tc>
                <a:tc>
                  <a:txBody>
                    <a:bodyPr/>
                    <a:lstStyle/>
                    <a:p>
                      <a:pPr algn="ctr"/>
                      <a:r>
                        <a:rPr lang="en-US" sz="1200" dirty="0" smtClean="0">
                          <a:latin typeface="Arial"/>
                          <a:cs typeface="Arial"/>
                        </a:rPr>
                        <a:t>1 Hz</a:t>
                      </a:r>
                      <a:endParaRPr lang="en-US" sz="1200" dirty="0">
                        <a:latin typeface="Arial"/>
                        <a:cs typeface="Arial"/>
                      </a:endParaRPr>
                    </a:p>
                  </a:txBody>
                  <a:tcPr marT="45712" marB="45712"/>
                </a:tc>
              </a:tr>
            </a:tbl>
          </a:graphicData>
        </a:graphic>
      </p:graphicFrame>
    </p:spTree>
    <p:extLst>
      <p:ext uri="{BB962C8B-B14F-4D97-AF65-F5344CB8AC3E}">
        <p14:creationId xmlns:p14="http://schemas.microsoft.com/office/powerpoint/2010/main" val="34185656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0"/>
            <a:ext cx="8382000" cy="762000"/>
          </a:xfrm>
        </p:spPr>
        <p:txBody>
          <a:bodyPr/>
          <a:lstStyle/>
          <a:p>
            <a:pPr>
              <a:lnSpc>
                <a:spcPct val="100000"/>
              </a:lnSpc>
            </a:pPr>
            <a:r>
              <a:rPr lang="en-US" sz="3200" dirty="0" smtClean="0">
                <a:latin typeface="Arial" charset="0"/>
                <a:ea typeface="ＭＳ Ｐゴシック" charset="0"/>
                <a:cs typeface="ＭＳ Ｐゴシック" charset="0"/>
              </a:rPr>
              <a:t>Cavity design</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5</a:t>
            </a:fld>
            <a:endParaRPr lang="en-US" dirty="0"/>
          </a:p>
        </p:txBody>
      </p:sp>
      <p:pic>
        <p:nvPicPr>
          <p:cNvPr id="8" name="Picture 5" descr="fig3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 y="838200"/>
            <a:ext cx="5111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152400" y="4724400"/>
            <a:ext cx="899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171450" indent="-171450"/>
            <a:r>
              <a:rPr lang="en-US" sz="1200" dirty="0" smtClean="0">
                <a:latin typeface="Arial" charset="0"/>
                <a:ea typeface="ＭＳ Ｐゴシック" charset="0"/>
                <a:cs typeface="ＭＳ Ｐゴシック" charset="0"/>
              </a:rPr>
              <a:t>The cavity is tuned to 720th harmonic of the RHIC revolution frequency. </a:t>
            </a:r>
          </a:p>
          <a:p>
            <a:pPr marL="171450" indent="-171450"/>
            <a:r>
              <a:rPr lang="en-US" sz="1200" dirty="0" smtClean="0">
                <a:latin typeface="Arial" charset="0"/>
                <a:ea typeface="ＭＳ Ｐゴシック" charset="0"/>
                <a:cs typeface="ＭＳ Ｐゴシック" charset="0"/>
              </a:rPr>
              <a:t>It is a beam driven cavity. However, there will be a 1 kW RF amplifier. The amplifier will serve to: achieve required amplitude and phase stability and provide conditioning capability.</a:t>
            </a:r>
          </a:p>
          <a:p>
            <a:pPr marL="171450" indent="-171450"/>
            <a:r>
              <a:rPr lang="en-US" sz="1200" dirty="0" smtClean="0">
                <a:latin typeface="Arial" charset="0"/>
                <a:ea typeface="ＭＳ Ｐゴシック" charset="0"/>
                <a:cs typeface="ＭＳ Ｐゴシック" charset="0"/>
              </a:rPr>
              <a:t>At the energy of experiment, first the fundamental damper will be withdrawn and then the cavity frequency will be tuned (approaching from below the beam harmonic) to achieve the operating voltage of 2.0 MV.</a:t>
            </a:r>
          </a:p>
          <a:p>
            <a:pPr marL="171450" indent="-171450"/>
            <a:r>
              <a:rPr lang="en-US" sz="1200" dirty="0" smtClean="0">
                <a:latin typeface="Arial" charset="0"/>
                <a:ea typeface="ＭＳ Ｐゴシック" charset="0"/>
                <a:cs typeface="ＭＳ Ｐゴシック" charset="0"/>
              </a:rPr>
              <a:t>A </a:t>
            </a:r>
            <a:r>
              <a:rPr lang="en-US" sz="1200" dirty="0" err="1" smtClean="0">
                <a:latin typeface="Arial" charset="0"/>
                <a:ea typeface="ＭＳ Ｐゴシック" charset="0"/>
                <a:cs typeface="ＭＳ Ｐゴシック" charset="0"/>
              </a:rPr>
              <a:t>piezo</a:t>
            </a:r>
            <a:r>
              <a:rPr lang="en-US" sz="1200" dirty="0" smtClean="0">
                <a:latin typeface="Arial" charset="0"/>
                <a:ea typeface="ＭＳ Ｐゴシック" charset="0"/>
                <a:cs typeface="ＭＳ Ｐゴシック" charset="0"/>
              </a:rPr>
              <a:t> tuner will be employed to compensate any fast frequency changes.</a:t>
            </a:r>
          </a:p>
        </p:txBody>
      </p:sp>
      <p:sp>
        <p:nvSpPr>
          <p:cNvPr id="11" name="Rectangle 3"/>
          <p:cNvSpPr txBox="1">
            <a:spLocks noChangeArrowheads="1"/>
          </p:cNvSpPr>
          <p:nvPr/>
        </p:nvSpPr>
        <p:spPr bwMode="auto">
          <a:xfrm>
            <a:off x="5181600" y="1752600"/>
            <a:ext cx="396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169863" indent="-169863"/>
            <a:r>
              <a:rPr lang="en-US" sz="1200" dirty="0" smtClean="0">
                <a:latin typeface="Arial" charset="0"/>
                <a:ea typeface="ＭＳ Ｐゴシック" charset="0"/>
                <a:cs typeface="ＭＳ Ｐゴシック" charset="0"/>
              </a:rPr>
              <a:t>The cavity is </a:t>
            </a:r>
            <a:r>
              <a:rPr lang="en-US" sz="1200" dirty="0" smtClean="0">
                <a:latin typeface="Arial" charset="0"/>
                <a:ea typeface="ＭＳ Ｐゴシック" charset="0"/>
                <a:cs typeface="ＭＳ Ｐゴシック" charset="0"/>
              </a:rPr>
              <a:t>mechanically rigid</a:t>
            </a:r>
            <a:r>
              <a:rPr lang="en-US" sz="1200" dirty="0" smtClean="0">
                <a:latin typeface="Arial" charset="0"/>
                <a:ea typeface="ＭＳ Ｐゴシック" charset="0"/>
                <a:cs typeface="ＭＳ Ｐゴシック" charset="0"/>
              </a:rPr>
              <a:t>: its first mechanical mode frequency is 98.5 </a:t>
            </a:r>
            <a:r>
              <a:rPr lang="en-US" sz="1200" dirty="0" smtClean="0">
                <a:latin typeface="Arial" charset="0"/>
                <a:ea typeface="ＭＳ Ｐゴシック" charset="0"/>
                <a:cs typeface="ＭＳ Ｐゴシック" charset="0"/>
              </a:rPr>
              <a:t>Hz.</a:t>
            </a:r>
            <a:endParaRPr lang="en-US" sz="1200" dirty="0" smtClean="0">
              <a:latin typeface="Arial" charset="0"/>
              <a:ea typeface="ＭＳ Ｐゴシック" charset="0"/>
              <a:cs typeface="ＭＳ Ｐゴシック" charset="0"/>
            </a:endParaRPr>
          </a:p>
          <a:p>
            <a:pPr marL="169863" indent="-169863"/>
            <a:r>
              <a:rPr lang="en-US" sz="1200" dirty="0" smtClean="0">
                <a:latin typeface="Arial" charset="0"/>
                <a:ea typeface="ＭＳ Ｐゴシック" charset="0"/>
                <a:cs typeface="ＭＳ Ｐゴシック" charset="0"/>
              </a:rPr>
              <a:t>The cavity is designed to be </a:t>
            </a:r>
            <a:r>
              <a:rPr lang="en-US" sz="1200" dirty="0" err="1" smtClean="0">
                <a:latin typeface="Arial" charset="0"/>
                <a:ea typeface="ＭＳ Ｐゴシック" charset="0"/>
                <a:cs typeface="ＭＳ Ｐゴシック" charset="0"/>
              </a:rPr>
              <a:t>multipacting</a:t>
            </a:r>
            <a:r>
              <a:rPr lang="en-US" sz="1200" dirty="0" smtClean="0">
                <a:latin typeface="Arial" charset="0"/>
                <a:ea typeface="ＭＳ Ｐゴシック" charset="0"/>
                <a:cs typeface="ＭＳ Ｐゴシック" charset="0"/>
              </a:rPr>
              <a:t>-free.</a:t>
            </a:r>
          </a:p>
          <a:p>
            <a:pPr marL="169863" indent="-169863"/>
            <a:r>
              <a:rPr lang="en-US" sz="1200" dirty="0" smtClean="0">
                <a:latin typeface="Arial" charset="0"/>
                <a:ea typeface="ＭＳ Ｐゴシック" charset="0"/>
                <a:cs typeface="ＭＳ Ｐゴシック" charset="0"/>
              </a:rPr>
              <a:t>High degree of </a:t>
            </a:r>
            <a:r>
              <a:rPr lang="en-US" sz="1200" dirty="0" smtClean="0">
                <a:latin typeface="Arial" charset="0"/>
                <a:ea typeface="ＭＳ Ｐゴシック" charset="0"/>
                <a:cs typeface="ＭＳ Ｐゴシック" charset="0"/>
              </a:rPr>
              <a:t>higher order mode (HOM) </a:t>
            </a:r>
            <a:r>
              <a:rPr lang="en-US" sz="1200" dirty="0" smtClean="0">
                <a:latin typeface="Arial" charset="0"/>
                <a:ea typeface="ＭＳ Ｐゴシック" charset="0"/>
                <a:cs typeface="ＭＳ Ｐゴシック" charset="0"/>
              </a:rPr>
              <a:t>damping is provided by </a:t>
            </a:r>
            <a:r>
              <a:rPr lang="en-US" sz="1200" dirty="0" smtClean="0">
                <a:latin typeface="Arial" charset="0"/>
                <a:ea typeface="ＭＳ Ｐゴシック" charset="0"/>
                <a:cs typeface="ＭＳ Ｐゴシック" charset="0"/>
              </a:rPr>
              <a:t>four </a:t>
            </a:r>
            <a:r>
              <a:rPr lang="en-US" sz="1200" dirty="0" smtClean="0">
                <a:latin typeface="Arial" charset="0"/>
                <a:ea typeface="ＭＳ Ｐゴシック" charset="0"/>
                <a:cs typeface="ＭＳ Ｐゴシック" charset="0"/>
              </a:rPr>
              <a:t>dampers asymmetrically placed at the “short” end of the cavity.</a:t>
            </a:r>
          </a:p>
          <a:p>
            <a:pPr marL="169863" indent="-169863"/>
            <a:r>
              <a:rPr lang="en-US" sz="1200" dirty="0" smtClean="0">
                <a:latin typeface="Arial" charset="0"/>
                <a:ea typeface="ＭＳ Ｐゴシック" charset="0"/>
                <a:cs typeface="ＭＳ Ｐゴシック" charset="0"/>
              </a:rPr>
              <a:t>Fundamental mode Damper (FD) reduces the cavity fundamental mode </a:t>
            </a:r>
            <a:r>
              <a:rPr lang="en-US" sz="1200" i="1" dirty="0" smtClean="0">
                <a:latin typeface="Arial" charset="0"/>
                <a:ea typeface="ＭＳ Ｐゴシック" charset="0"/>
                <a:cs typeface="ＭＳ Ｐゴシック" charset="0"/>
              </a:rPr>
              <a:t>Q</a:t>
            </a:r>
            <a:r>
              <a:rPr lang="en-US" sz="1200" dirty="0" smtClean="0">
                <a:latin typeface="Arial" charset="0"/>
                <a:ea typeface="ＭＳ Ｐゴシック" charset="0"/>
                <a:cs typeface="ＭＳ Ｐゴシック" charset="0"/>
              </a:rPr>
              <a:t> to ~300 during beam injection and acceleration.</a:t>
            </a:r>
          </a:p>
          <a:p>
            <a:pPr marL="169863" indent="-169863"/>
            <a:r>
              <a:rPr lang="en-US" sz="1200" dirty="0" smtClean="0">
                <a:latin typeface="Arial" charset="0"/>
                <a:ea typeface="ＭＳ Ｐゴシック" charset="0"/>
                <a:cs typeface="ＭＳ Ｐゴシック" charset="0"/>
              </a:rPr>
              <a:t>The cavity shape was optimized so that at 2.0 MV we get </a:t>
            </a:r>
            <a:r>
              <a:rPr lang="en-US" sz="1200" i="1" dirty="0" err="1" smtClean="0">
                <a:latin typeface="Arial" charset="0"/>
                <a:ea typeface="ＭＳ Ｐゴシック" charset="0"/>
                <a:cs typeface="ＭＳ Ｐゴシック" charset="0"/>
              </a:rPr>
              <a:t>E</a:t>
            </a:r>
            <a:r>
              <a:rPr lang="en-US" sz="1200" i="1" baseline="-25000" dirty="0" err="1" smtClean="0">
                <a:latin typeface="Arial" charset="0"/>
                <a:ea typeface="ＭＳ Ｐゴシック" charset="0"/>
                <a:cs typeface="ＭＳ Ｐゴシック" charset="0"/>
              </a:rPr>
              <a:t>pk</a:t>
            </a:r>
            <a:r>
              <a:rPr lang="en-US" sz="1200" dirty="0" smtClean="0">
                <a:latin typeface="Arial" charset="0"/>
                <a:ea typeface="ＭＳ Ｐゴシック" charset="0"/>
                <a:cs typeface="ＭＳ Ｐゴシック" charset="0"/>
              </a:rPr>
              <a:t> = 35.3 MV/m, </a:t>
            </a:r>
            <a:r>
              <a:rPr lang="en-US" sz="1200" i="1" dirty="0" err="1" smtClean="0">
                <a:latin typeface="Arial" charset="0"/>
                <a:ea typeface="ＭＳ Ｐゴシック" charset="0"/>
                <a:cs typeface="ＭＳ Ｐゴシック" charset="0"/>
              </a:rPr>
              <a:t>B</a:t>
            </a:r>
            <a:r>
              <a:rPr lang="en-US" sz="1200" i="1" baseline="-25000" dirty="0" err="1" smtClean="0">
                <a:latin typeface="Arial" charset="0"/>
                <a:ea typeface="ＭＳ Ｐゴシック" charset="0"/>
                <a:cs typeface="ＭＳ Ｐゴシック" charset="0"/>
              </a:rPr>
              <a:t>pk</a:t>
            </a:r>
            <a:r>
              <a:rPr lang="en-US" sz="1200" dirty="0" smtClean="0">
                <a:latin typeface="Arial" charset="0"/>
                <a:ea typeface="ＭＳ Ｐゴシック" charset="0"/>
                <a:cs typeface="ＭＳ Ｐゴシック" charset="0"/>
              </a:rPr>
              <a:t> = 83.9 </a:t>
            </a:r>
            <a:r>
              <a:rPr lang="en-US" sz="1200" dirty="0" err="1" smtClean="0">
                <a:latin typeface="Arial" charset="0"/>
                <a:ea typeface="ＭＳ Ｐゴシック" charset="0"/>
                <a:cs typeface="ＭＳ Ｐゴシック" charset="0"/>
              </a:rPr>
              <a:t>mT</a:t>
            </a:r>
            <a:r>
              <a:rPr lang="en-US" sz="1200" dirty="0" smtClean="0">
                <a:latin typeface="Arial" charset="0"/>
                <a:ea typeface="ＭＳ Ｐゴシック" charset="0"/>
                <a:cs typeface="ＭＳ Ｐゴシック" charset="0"/>
              </a:rPr>
              <a:t>, power dissipation </a:t>
            </a:r>
            <a:r>
              <a:rPr lang="en-US" sz="1200" dirty="0" smtClean="0">
                <a:latin typeface="Arial" charset="0"/>
                <a:ea typeface="ＭＳ Ｐゴシック" charset="0"/>
                <a:cs typeface="ＭＳ Ｐゴシック" charset="0"/>
              </a:rPr>
              <a:t>~20 </a:t>
            </a:r>
            <a:r>
              <a:rPr lang="en-US" sz="1200" dirty="0" smtClean="0">
                <a:latin typeface="Arial" charset="0"/>
                <a:ea typeface="ＭＳ Ｐゴシック" charset="0"/>
                <a:cs typeface="ＭＳ Ｐゴシック" charset="0"/>
              </a:rPr>
              <a:t>W.</a:t>
            </a:r>
          </a:p>
          <a:p>
            <a:pPr marL="169863" indent="-169863"/>
            <a:r>
              <a:rPr lang="en-US" sz="1200" dirty="0" smtClean="0">
                <a:latin typeface="Arial" charset="0"/>
                <a:ea typeface="ＭＳ Ｐゴシック" charset="0"/>
                <a:cs typeface="ＭＳ Ｐゴシック" charset="0"/>
              </a:rPr>
              <a:t>These numbers are below what was already achieved </a:t>
            </a:r>
            <a:r>
              <a:rPr lang="en-US" sz="1200" dirty="0" smtClean="0">
                <a:latin typeface="Arial" charset="0"/>
                <a:ea typeface="ＭＳ Ｐゴシック" charset="0"/>
                <a:cs typeface="ＭＳ Ｐゴシック" charset="0"/>
              </a:rPr>
              <a:t>at other labs in cavities with similar geometries.</a:t>
            </a:r>
            <a:endParaRPr lang="en-US" sz="1200" dirty="0" smtClean="0">
              <a:latin typeface="Arial" charset="0"/>
              <a:ea typeface="ＭＳ Ｐゴシック" charset="0"/>
              <a:cs typeface="ＭＳ Ｐゴシック" charset="0"/>
            </a:endParaRPr>
          </a:p>
        </p:txBody>
      </p:sp>
      <p:pic>
        <p:nvPicPr>
          <p:cNvPr id="12" name="Picture 11" descr="image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46468"/>
            <a:ext cx="1676400" cy="1606132"/>
          </a:xfrm>
          <a:prstGeom prst="rect">
            <a:avLst/>
          </a:prstGeom>
        </p:spPr>
      </p:pic>
    </p:spTree>
    <p:extLst>
      <p:ext uri="{BB962C8B-B14F-4D97-AF65-F5344CB8AC3E}">
        <p14:creationId xmlns:p14="http://schemas.microsoft.com/office/powerpoint/2010/main" val="6899121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0"/>
            <a:ext cx="8382000" cy="762000"/>
          </a:xfrm>
        </p:spPr>
        <p:txBody>
          <a:bodyPr/>
          <a:lstStyle/>
          <a:p>
            <a:pPr>
              <a:lnSpc>
                <a:spcPct val="100000"/>
              </a:lnSpc>
            </a:pPr>
            <a:r>
              <a:rPr lang="en-US" sz="3200" dirty="0" smtClean="0">
                <a:latin typeface="Arial" charset="0"/>
                <a:ea typeface="ＭＳ Ｐゴシック" charset="0"/>
                <a:cs typeface="ＭＳ Ｐゴシック" charset="0"/>
              </a:rPr>
              <a:t>Cryomodule design</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6</a:t>
            </a:fld>
            <a:endParaRPr lang="en-US" dirty="0"/>
          </a:p>
        </p:txBody>
      </p:sp>
      <p:pic>
        <p:nvPicPr>
          <p:cNvPr id="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1"/>
            <a:ext cx="6038676"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971800"/>
            <a:ext cx="4648200" cy="3194343"/>
          </a:xfrm>
          <a:prstGeom prst="rect">
            <a:avLst/>
          </a:prstGeom>
        </p:spPr>
      </p:pic>
      <p:pic>
        <p:nvPicPr>
          <p:cNvPr id="13" name="Picture 12" descr="IMG_20121031_091129.jpg"/>
          <p:cNvPicPr>
            <a:picLocks noChangeAspect="1"/>
          </p:cNvPicPr>
          <p:nvPr/>
        </p:nvPicPr>
        <p:blipFill rotWithShape="1">
          <a:blip r:embed="rId4" cstate="print">
            <a:extLst>
              <a:ext uri="{28A0092B-C50C-407E-A947-70E740481C1C}">
                <a14:useLocalDpi xmlns:a14="http://schemas.microsoft.com/office/drawing/2010/main"/>
              </a:ext>
            </a:extLst>
          </a:blip>
          <a:srcRect l="7055" r="23432" b="12857"/>
          <a:stretch/>
        </p:blipFill>
        <p:spPr>
          <a:xfrm>
            <a:off x="7086600" y="228600"/>
            <a:ext cx="1732358" cy="2895600"/>
          </a:xfrm>
          <a:prstGeom prst="rect">
            <a:avLst/>
          </a:prstGeom>
        </p:spPr>
      </p:pic>
      <p:pic>
        <p:nvPicPr>
          <p:cNvPr id="14" name="Picture 6" descr="D:\Publication\journal\56MHz HOMD\original\sect_ass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440239"/>
            <a:ext cx="3514613" cy="203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050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0"/>
            <a:ext cx="8382000" cy="762000"/>
          </a:xfrm>
        </p:spPr>
        <p:txBody>
          <a:bodyPr/>
          <a:lstStyle/>
          <a:p>
            <a:pPr>
              <a:lnSpc>
                <a:spcPct val="100000"/>
              </a:lnSpc>
            </a:pPr>
            <a:r>
              <a:rPr lang="en-US" sz="3200" dirty="0" smtClean="0">
                <a:latin typeface="Arial" charset="0"/>
                <a:ea typeface="ＭＳ Ｐゴシック" charset="0"/>
                <a:cs typeface="ＭＳ Ｐゴシック" charset="0"/>
              </a:rPr>
              <a:t>HOM coupler = coupling loop + filter</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7</a:t>
            </a:fld>
            <a:endParaRPr lang="en-US" dirty="0"/>
          </a:p>
        </p:txBody>
      </p:sp>
      <p:pic>
        <p:nvPicPr>
          <p:cNvPr id="14" name="Picture 13" descr="sect_hom_installed.jpg"/>
          <p:cNvPicPr>
            <a:picLocks noChangeAspect="1"/>
          </p:cNvPicPr>
          <p:nvPr/>
        </p:nvPicPr>
        <p:blipFill rotWithShape="1">
          <a:blip r:embed="rId2">
            <a:extLst>
              <a:ext uri="{28A0092B-C50C-407E-A947-70E740481C1C}">
                <a14:useLocalDpi xmlns:a14="http://schemas.microsoft.com/office/drawing/2010/main" val="0"/>
              </a:ext>
            </a:extLst>
          </a:blip>
          <a:srcRect t="9407" r="3275" b="10021"/>
          <a:stretch/>
        </p:blipFill>
        <p:spPr>
          <a:xfrm>
            <a:off x="228600" y="685800"/>
            <a:ext cx="5275762" cy="2443712"/>
          </a:xfrm>
          <a:prstGeom prst="rect">
            <a:avLst/>
          </a:prstGeom>
        </p:spPr>
      </p:pic>
      <p:pic>
        <p:nvPicPr>
          <p:cNvPr id="15" name="Picture 14" descr="IMG_1106.JPG"/>
          <p:cNvPicPr>
            <a:picLocks noChangeAspect="1"/>
          </p:cNvPicPr>
          <p:nvPr/>
        </p:nvPicPr>
        <p:blipFill rotWithShape="1">
          <a:blip r:embed="rId3">
            <a:extLst>
              <a:ext uri="{28A0092B-C50C-407E-A947-70E740481C1C}">
                <a14:useLocalDpi xmlns:a14="http://schemas.microsoft.com/office/drawing/2010/main" val="0"/>
              </a:ext>
            </a:extLst>
          </a:blip>
          <a:srcRect l="20371" t="4980" r="43731"/>
          <a:stretch/>
        </p:blipFill>
        <p:spPr>
          <a:xfrm>
            <a:off x="7426900" y="685800"/>
            <a:ext cx="1576128" cy="5562600"/>
          </a:xfrm>
          <a:prstGeom prst="rect">
            <a:avLst/>
          </a:prstGeom>
        </p:spPr>
      </p:pic>
      <p:sp>
        <p:nvSpPr>
          <p:cNvPr id="16" name="TextBox 15"/>
          <p:cNvSpPr txBox="1"/>
          <p:nvPr/>
        </p:nvSpPr>
        <p:spPr>
          <a:xfrm>
            <a:off x="152400" y="3124200"/>
            <a:ext cx="7239000" cy="1131079"/>
          </a:xfrm>
          <a:prstGeom prst="rect">
            <a:avLst/>
          </a:prstGeom>
          <a:noFill/>
        </p:spPr>
        <p:txBody>
          <a:bodyPr wrap="square" rtlCol="0">
            <a:spAutoFit/>
          </a:bodyPr>
          <a:lstStyle/>
          <a:p>
            <a:pPr marL="168275" indent="-168275">
              <a:spcAft>
                <a:spcPts val="300"/>
              </a:spcAft>
              <a:buFont typeface="Wingdings" charset="2"/>
              <a:buChar char="§"/>
            </a:pPr>
            <a:r>
              <a:rPr lang="en-US" sz="1200" dirty="0">
                <a:solidFill>
                  <a:srgbClr val="322F31"/>
                </a:solidFill>
                <a:latin typeface="+mn-lt"/>
              </a:rPr>
              <a:t>O</a:t>
            </a:r>
            <a:r>
              <a:rPr lang="en-US" sz="1200" dirty="0" smtClean="0">
                <a:solidFill>
                  <a:srgbClr val="322F31"/>
                </a:solidFill>
                <a:latin typeface="+mn-lt"/>
              </a:rPr>
              <a:t>ptimization of damping for </a:t>
            </a:r>
            <a:r>
              <a:rPr lang="en-US" sz="1200" dirty="0">
                <a:solidFill>
                  <a:srgbClr val="322F31"/>
                </a:solidFill>
                <a:latin typeface="+mn-lt"/>
              </a:rPr>
              <a:t>all HOM modes up to </a:t>
            </a:r>
            <a:r>
              <a:rPr lang="en-US" sz="1200" dirty="0" smtClean="0">
                <a:solidFill>
                  <a:srgbClr val="322F31"/>
                </a:solidFill>
                <a:latin typeface="+mn-lt"/>
              </a:rPr>
              <a:t>1 GHz</a:t>
            </a:r>
            <a:r>
              <a:rPr lang="en-US" sz="1200" dirty="0">
                <a:solidFill>
                  <a:srgbClr val="322F31"/>
                </a:solidFill>
                <a:latin typeface="+mn-lt"/>
              </a:rPr>
              <a:t>, </a:t>
            </a:r>
            <a:r>
              <a:rPr lang="en-US" sz="1200" dirty="0" smtClean="0">
                <a:solidFill>
                  <a:srgbClr val="322F31"/>
                </a:solidFill>
                <a:latin typeface="+mn-lt"/>
              </a:rPr>
              <a:t>resulted in 4 </a:t>
            </a:r>
            <a:r>
              <a:rPr lang="en-US" sz="1200" dirty="0">
                <a:solidFill>
                  <a:srgbClr val="322F31"/>
                </a:solidFill>
                <a:latin typeface="+mn-lt"/>
              </a:rPr>
              <a:t>HOM </a:t>
            </a:r>
            <a:r>
              <a:rPr lang="en-US" sz="1200" dirty="0" smtClean="0">
                <a:solidFill>
                  <a:srgbClr val="322F31"/>
                </a:solidFill>
                <a:latin typeface="+mn-lt"/>
              </a:rPr>
              <a:t>couplers. </a:t>
            </a:r>
            <a:endParaRPr lang="en-US" sz="1200" dirty="0" smtClean="0">
              <a:solidFill>
                <a:srgbClr val="322F31"/>
              </a:solidFill>
              <a:latin typeface="+mn-lt"/>
            </a:endParaRPr>
          </a:p>
          <a:p>
            <a:pPr marL="168275" indent="-168275">
              <a:spcAft>
                <a:spcPts val="300"/>
              </a:spcAft>
              <a:buFont typeface="Wingdings" charset="2"/>
              <a:buChar char="§"/>
            </a:pPr>
            <a:r>
              <a:rPr lang="en-US" sz="1200" dirty="0" smtClean="0">
                <a:solidFill>
                  <a:srgbClr val="322F31"/>
                </a:solidFill>
                <a:latin typeface="+mn-lt"/>
              </a:rPr>
              <a:t>The </a:t>
            </a:r>
            <a:r>
              <a:rPr lang="en-US" sz="1200" dirty="0" smtClean="0">
                <a:solidFill>
                  <a:srgbClr val="322F31"/>
                </a:solidFill>
                <a:latin typeface="+mn-lt"/>
              </a:rPr>
              <a:t>couplers are </a:t>
            </a:r>
            <a:r>
              <a:rPr lang="en-US" sz="1200" dirty="0">
                <a:solidFill>
                  <a:srgbClr val="322F31"/>
                </a:solidFill>
                <a:latin typeface="+mn-lt"/>
              </a:rPr>
              <a:t>inserted in an </a:t>
            </a:r>
            <a:r>
              <a:rPr lang="en-US" sz="1200" dirty="0" smtClean="0">
                <a:solidFill>
                  <a:srgbClr val="322F31"/>
                </a:solidFill>
                <a:latin typeface="+mn-lt"/>
              </a:rPr>
              <a:t>asymmetric configuration, </a:t>
            </a:r>
            <a:r>
              <a:rPr lang="en-US" sz="1200" dirty="0">
                <a:solidFill>
                  <a:srgbClr val="322F31"/>
                </a:solidFill>
                <a:latin typeface="+mn-lt"/>
              </a:rPr>
              <a:t>which ensures </a:t>
            </a:r>
            <a:r>
              <a:rPr lang="en-US" sz="1200" dirty="0" smtClean="0">
                <a:solidFill>
                  <a:srgbClr val="322F31"/>
                </a:solidFill>
                <a:latin typeface="+mn-lt"/>
              </a:rPr>
              <a:t>that all </a:t>
            </a:r>
            <a:r>
              <a:rPr lang="en-US" sz="1200" dirty="0">
                <a:solidFill>
                  <a:srgbClr val="322F31"/>
                </a:solidFill>
                <a:latin typeface="+mn-lt"/>
              </a:rPr>
              <a:t>modes </a:t>
            </a:r>
            <a:r>
              <a:rPr lang="en-US" sz="1200" dirty="0" smtClean="0">
                <a:solidFill>
                  <a:srgbClr val="322F31"/>
                </a:solidFill>
                <a:latin typeface="+mn-lt"/>
              </a:rPr>
              <a:t>are damped adequately.</a:t>
            </a:r>
            <a:endParaRPr lang="en-US" sz="1200" dirty="0" smtClean="0">
              <a:solidFill>
                <a:srgbClr val="322F31"/>
              </a:solidFill>
              <a:latin typeface="+mn-lt"/>
            </a:endParaRPr>
          </a:p>
          <a:p>
            <a:pPr marL="168275" indent="-168275">
              <a:spcAft>
                <a:spcPts val="300"/>
              </a:spcAft>
              <a:buFont typeface="Wingdings" charset="2"/>
              <a:buChar char="§"/>
            </a:pPr>
            <a:r>
              <a:rPr lang="en-US" sz="1200" dirty="0">
                <a:solidFill>
                  <a:srgbClr val="322F31"/>
                </a:solidFill>
                <a:latin typeface="+mn-lt"/>
              </a:rPr>
              <a:t>The </a:t>
            </a:r>
            <a:r>
              <a:rPr lang="en-US" sz="1200" dirty="0" err="1">
                <a:solidFill>
                  <a:srgbClr val="322F31"/>
                </a:solidFill>
                <a:latin typeface="+mn-lt"/>
              </a:rPr>
              <a:t>NbTi</a:t>
            </a:r>
            <a:r>
              <a:rPr lang="en-US" sz="1200" dirty="0">
                <a:solidFill>
                  <a:srgbClr val="322F31"/>
                </a:solidFill>
                <a:latin typeface="+mn-lt"/>
              </a:rPr>
              <a:t> flange will be cooled with helium. </a:t>
            </a:r>
          </a:p>
          <a:p>
            <a:pPr marL="168275" indent="-168275">
              <a:spcAft>
                <a:spcPts val="300"/>
              </a:spcAft>
              <a:buFont typeface="Wingdings" charset="2"/>
              <a:buChar char="§"/>
            </a:pPr>
            <a:r>
              <a:rPr lang="en-US" sz="1200" dirty="0">
                <a:solidFill>
                  <a:srgbClr val="322F31"/>
                </a:solidFill>
                <a:latin typeface="+mn-lt"/>
              </a:rPr>
              <a:t>A high RRR copper rod </a:t>
            </a:r>
            <a:r>
              <a:rPr lang="en-US" sz="1200" dirty="0" smtClean="0">
                <a:solidFill>
                  <a:srgbClr val="322F31"/>
                </a:solidFill>
                <a:latin typeface="+mn-lt"/>
              </a:rPr>
              <a:t>inside </a:t>
            </a:r>
            <a:r>
              <a:rPr lang="en-US" sz="1200" dirty="0">
                <a:solidFill>
                  <a:srgbClr val="322F31"/>
                </a:solidFill>
                <a:latin typeface="+mn-lt"/>
              </a:rPr>
              <a:t>the center conductor </a:t>
            </a:r>
            <a:r>
              <a:rPr lang="en-US" sz="1200" dirty="0" smtClean="0">
                <a:solidFill>
                  <a:srgbClr val="322F31"/>
                </a:solidFill>
                <a:latin typeface="+mn-lt"/>
              </a:rPr>
              <a:t>improves </a:t>
            </a:r>
            <a:r>
              <a:rPr lang="en-US" sz="1200" dirty="0">
                <a:solidFill>
                  <a:srgbClr val="322F31"/>
                </a:solidFill>
                <a:latin typeface="+mn-lt"/>
              </a:rPr>
              <a:t>cooling of the loop. </a:t>
            </a:r>
            <a:r>
              <a:rPr lang="en-US" sz="1200" dirty="0" smtClean="0">
                <a:solidFill>
                  <a:srgbClr val="322F31"/>
                </a:solidFill>
                <a:latin typeface="+mn-lt"/>
              </a:rPr>
              <a:t>It is </a:t>
            </a:r>
            <a:r>
              <a:rPr lang="en-US" sz="1200" dirty="0" err="1" smtClean="0">
                <a:solidFill>
                  <a:srgbClr val="322F31"/>
                </a:solidFill>
                <a:latin typeface="+mn-lt"/>
              </a:rPr>
              <a:t>LHe</a:t>
            </a:r>
            <a:r>
              <a:rPr lang="en-US" sz="1200" dirty="0" smtClean="0">
                <a:solidFill>
                  <a:srgbClr val="322F31"/>
                </a:solidFill>
                <a:latin typeface="+mn-lt"/>
              </a:rPr>
              <a:t>-cooled.</a:t>
            </a:r>
            <a:endParaRPr lang="en-US" sz="1200" dirty="0" smtClean="0">
              <a:solidFill>
                <a:srgbClr val="322F31"/>
              </a:solidFill>
              <a:latin typeface="+mn-lt"/>
            </a:endParaRPr>
          </a:p>
        </p:txBody>
      </p:sp>
      <p:pic>
        <p:nvPicPr>
          <p:cNvPr id="17" name="Picture 16"/>
          <p:cNvPicPr>
            <a:picLocks noChangeAspect="1"/>
          </p:cNvPicPr>
          <p:nvPr/>
        </p:nvPicPr>
        <p:blipFill rotWithShape="1">
          <a:blip r:embed="rId4"/>
          <a:srcRect r="4399" b="15293"/>
          <a:stretch/>
        </p:blipFill>
        <p:spPr>
          <a:xfrm>
            <a:off x="3060601" y="4267200"/>
            <a:ext cx="4254599" cy="2286000"/>
          </a:xfrm>
          <a:prstGeom prst="rect">
            <a:avLst/>
          </a:prstGeom>
        </p:spPr>
      </p:pic>
      <p:pic>
        <p:nvPicPr>
          <p:cNvPr id="19" name="Picture 2" descr="D:\Publication\journal\56MHz HOMD\original\assymInstall.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0668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Publication\journal\56MHz HOMD\original\end_ass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4343400"/>
            <a:ext cx="2665319"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704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0"/>
            <a:ext cx="8382000" cy="762000"/>
          </a:xfrm>
        </p:spPr>
        <p:txBody>
          <a:bodyPr/>
          <a:lstStyle/>
          <a:p>
            <a:pPr>
              <a:lnSpc>
                <a:spcPct val="100000"/>
              </a:lnSpc>
            </a:pPr>
            <a:r>
              <a:rPr lang="en-US" sz="3200" dirty="0" smtClean="0">
                <a:latin typeface="Arial" charset="0"/>
                <a:ea typeface="ＭＳ Ｐゴシック" charset="0"/>
                <a:cs typeface="ＭＳ Ｐゴシック" charset="0"/>
              </a:rPr>
              <a:t>HOM filter</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8</a:t>
            </a:fld>
            <a:endParaRPr lang="en-US" dirty="0"/>
          </a:p>
        </p:txBody>
      </p:sp>
      <p:grpSp>
        <p:nvGrpSpPr>
          <p:cNvPr id="14" name="Group 13"/>
          <p:cNvGrpSpPr>
            <a:grpSpLocks noChangeAspect="1"/>
          </p:cNvGrpSpPr>
          <p:nvPr/>
        </p:nvGrpSpPr>
        <p:grpSpPr>
          <a:xfrm>
            <a:off x="169124" y="849434"/>
            <a:ext cx="1964476" cy="2046166"/>
            <a:chOff x="0" y="0"/>
            <a:chExt cx="6400802" cy="6562726"/>
          </a:xfrm>
        </p:grpSpPr>
        <p:grpSp>
          <p:nvGrpSpPr>
            <p:cNvPr id="15" name="Group 14"/>
            <p:cNvGrpSpPr/>
            <p:nvPr/>
          </p:nvGrpSpPr>
          <p:grpSpPr>
            <a:xfrm>
              <a:off x="0" y="0"/>
              <a:ext cx="6400802" cy="6562726"/>
              <a:chOff x="0" y="0"/>
              <a:chExt cx="6400801" cy="6562725"/>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400801" cy="6562725"/>
              </a:xfrm>
              <a:prstGeom prst="rect">
                <a:avLst/>
              </a:prstGeom>
            </p:spPr>
          </p:pic>
          <p:sp>
            <p:nvSpPr>
              <p:cNvPr id="18" name="TextBox 2"/>
              <p:cNvSpPr txBox="1"/>
              <p:nvPr/>
            </p:nvSpPr>
            <p:spPr>
              <a:xfrm>
                <a:off x="3300081" y="3259928"/>
                <a:ext cx="1362757" cy="8588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C1</a:t>
                </a:r>
              </a:p>
            </p:txBody>
          </p:sp>
          <p:sp>
            <p:nvSpPr>
              <p:cNvPr id="19" name="TextBox 3"/>
              <p:cNvSpPr txBox="1"/>
              <p:nvPr/>
            </p:nvSpPr>
            <p:spPr>
              <a:xfrm>
                <a:off x="3164429" y="4066975"/>
                <a:ext cx="1176338" cy="7286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C2</a:t>
                </a:r>
              </a:p>
            </p:txBody>
          </p:sp>
          <p:sp>
            <p:nvSpPr>
              <p:cNvPr id="20" name="TextBox 4"/>
              <p:cNvSpPr txBox="1"/>
              <p:nvPr/>
            </p:nvSpPr>
            <p:spPr>
              <a:xfrm>
                <a:off x="2767720" y="4703510"/>
                <a:ext cx="1083916" cy="8953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C3</a:t>
                </a:r>
              </a:p>
            </p:txBody>
          </p:sp>
          <p:sp>
            <p:nvSpPr>
              <p:cNvPr id="21" name="TextBox 5"/>
              <p:cNvSpPr txBox="1"/>
              <p:nvPr/>
            </p:nvSpPr>
            <p:spPr>
              <a:xfrm>
                <a:off x="4886720" y="3924300"/>
                <a:ext cx="1265800" cy="68323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L1</a:t>
                </a:r>
              </a:p>
            </p:txBody>
          </p:sp>
          <p:sp>
            <p:nvSpPr>
              <p:cNvPr id="22" name="TextBox 6"/>
              <p:cNvSpPr txBox="1"/>
              <p:nvPr/>
            </p:nvSpPr>
            <p:spPr>
              <a:xfrm>
                <a:off x="4073832" y="4742442"/>
                <a:ext cx="1296888" cy="5313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L2</a:t>
                </a:r>
              </a:p>
            </p:txBody>
          </p:sp>
          <p:sp>
            <p:nvSpPr>
              <p:cNvPr id="23" name="TextBox 7"/>
              <p:cNvSpPr txBox="1"/>
              <p:nvPr/>
            </p:nvSpPr>
            <p:spPr>
              <a:xfrm>
                <a:off x="4709227" y="2353041"/>
                <a:ext cx="1476375" cy="5131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L3</a:t>
                </a:r>
              </a:p>
            </p:txBody>
          </p:sp>
          <p:sp>
            <p:nvSpPr>
              <p:cNvPr id="24" name="TextBox 8"/>
              <p:cNvSpPr txBox="1"/>
              <p:nvPr/>
            </p:nvSpPr>
            <p:spPr>
              <a:xfrm>
                <a:off x="800101" y="3181348"/>
                <a:ext cx="959931" cy="4828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t>L4</a:t>
                </a:r>
              </a:p>
            </p:txBody>
          </p:sp>
        </p:grpSp>
        <p:sp>
          <p:nvSpPr>
            <p:cNvPr id="16" name="TextBox 10"/>
            <p:cNvSpPr txBox="1"/>
            <p:nvPr/>
          </p:nvSpPr>
          <p:spPr>
            <a:xfrm>
              <a:off x="2323005" y="908923"/>
              <a:ext cx="2563715" cy="82349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output</a:t>
              </a:r>
            </a:p>
          </p:txBody>
        </p:sp>
      </p:grpSp>
      <p:pic>
        <p:nvPicPr>
          <p:cNvPr id="25" name="Picture 3" descr="D:\56MHz\HOM Damper\reports\HOM filter\Report pictures\S21+CavMod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64" r="7316"/>
          <a:stretch/>
        </p:blipFill>
        <p:spPr bwMode="auto">
          <a:xfrm>
            <a:off x="2156190" y="3562163"/>
            <a:ext cx="3482610" cy="26862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IMG_1145.JPG"/>
          <p:cNvPicPr>
            <a:picLocks noChangeAspect="1"/>
          </p:cNvPicPr>
          <p:nvPr/>
        </p:nvPicPr>
        <p:blipFill rotWithShape="1">
          <a:blip r:embed="rId4">
            <a:extLst>
              <a:ext uri="{28A0092B-C50C-407E-A947-70E740481C1C}">
                <a14:useLocalDpi xmlns:a14="http://schemas.microsoft.com/office/drawing/2010/main" val="0"/>
              </a:ext>
            </a:extLst>
          </a:blip>
          <a:srcRect l="16896" t="17009" r="12062" b="8456"/>
          <a:stretch/>
        </p:blipFill>
        <p:spPr>
          <a:xfrm rot="5400000">
            <a:off x="-115878" y="3754241"/>
            <a:ext cx="2517756" cy="198120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09600"/>
            <a:ext cx="5867400" cy="1346616"/>
          </a:xfrm>
          <a:prstGeom prst="rect">
            <a:avLst/>
          </a:prstGeom>
        </p:spPr>
      </p:pic>
      <p:sp>
        <p:nvSpPr>
          <p:cNvPr id="28" name="TextBox 27"/>
          <p:cNvSpPr txBox="1"/>
          <p:nvPr/>
        </p:nvSpPr>
        <p:spPr>
          <a:xfrm>
            <a:off x="2286000" y="1904018"/>
            <a:ext cx="6781800" cy="1677382"/>
          </a:xfrm>
          <a:prstGeom prst="rect">
            <a:avLst/>
          </a:prstGeom>
          <a:noFill/>
        </p:spPr>
        <p:txBody>
          <a:bodyPr wrap="square" rtlCol="0">
            <a:spAutoFit/>
          </a:bodyPr>
          <a:lstStyle/>
          <a:p>
            <a:pPr marL="168275" indent="-168275">
              <a:spcBef>
                <a:spcPts val="0"/>
              </a:spcBef>
              <a:spcAft>
                <a:spcPts val="300"/>
              </a:spcAft>
              <a:buFont typeface="Wingdings" charset="2"/>
              <a:buChar char="§"/>
            </a:pPr>
            <a:r>
              <a:rPr lang="en-US" sz="1400" dirty="0" smtClean="0">
                <a:solidFill>
                  <a:srgbClr val="322F31"/>
                </a:solidFill>
                <a:latin typeface="+mn-lt"/>
              </a:rPr>
              <a:t>A </a:t>
            </a:r>
            <a:r>
              <a:rPr lang="en-US" sz="1400" dirty="0" err="1" smtClean="0">
                <a:solidFill>
                  <a:srgbClr val="322F31"/>
                </a:solidFill>
                <a:latin typeface="+mn-lt"/>
              </a:rPr>
              <a:t>Chebyshev</a:t>
            </a:r>
            <a:r>
              <a:rPr lang="en-US" sz="1400" dirty="0" smtClean="0">
                <a:solidFill>
                  <a:srgbClr val="322F31"/>
                </a:solidFill>
                <a:latin typeface="+mn-lt"/>
              </a:rPr>
              <a:t>-type filter provides -110 dB attenuation at 56.3 MHz, which limits the output power of the fundamental mode to less than 1 </a:t>
            </a:r>
            <a:r>
              <a:rPr lang="en-US" sz="1400" dirty="0" err="1" smtClean="0">
                <a:solidFill>
                  <a:srgbClr val="322F31"/>
                </a:solidFill>
                <a:latin typeface="+mn-lt"/>
              </a:rPr>
              <a:t>mW</a:t>
            </a:r>
            <a:r>
              <a:rPr lang="en-US" sz="1400" dirty="0" smtClean="0">
                <a:solidFill>
                  <a:srgbClr val="322F31"/>
                </a:solidFill>
                <a:latin typeface="+mn-lt"/>
              </a:rPr>
              <a:t>. </a:t>
            </a:r>
          </a:p>
          <a:p>
            <a:pPr marL="168275" indent="-168275">
              <a:spcBef>
                <a:spcPts val="0"/>
              </a:spcBef>
              <a:spcAft>
                <a:spcPts val="300"/>
              </a:spcAft>
              <a:buFont typeface="Wingdings" charset="2"/>
              <a:buChar char="§"/>
            </a:pPr>
            <a:r>
              <a:rPr lang="en-US" sz="1400" dirty="0">
                <a:solidFill>
                  <a:srgbClr val="322F31"/>
                </a:solidFill>
                <a:latin typeface="+mn-lt"/>
              </a:rPr>
              <a:t>The total power of </a:t>
            </a:r>
            <a:r>
              <a:rPr lang="en-US" sz="1400" dirty="0" smtClean="0">
                <a:solidFill>
                  <a:srgbClr val="322F31"/>
                </a:solidFill>
                <a:latin typeface="+mn-lt"/>
              </a:rPr>
              <a:t>the HOM </a:t>
            </a:r>
            <a:r>
              <a:rPr lang="en-US" sz="1400" dirty="0">
                <a:solidFill>
                  <a:srgbClr val="322F31"/>
                </a:solidFill>
                <a:latin typeface="+mn-lt"/>
              </a:rPr>
              <a:t>modes </a:t>
            </a:r>
            <a:r>
              <a:rPr lang="en-US" sz="1400" dirty="0" smtClean="0">
                <a:solidFill>
                  <a:srgbClr val="322F31"/>
                </a:solidFill>
                <a:latin typeface="+mn-lt"/>
              </a:rPr>
              <a:t>excited by the beam in </a:t>
            </a:r>
            <a:r>
              <a:rPr lang="en-US" sz="1400" dirty="0">
                <a:solidFill>
                  <a:srgbClr val="322F31"/>
                </a:solidFill>
                <a:latin typeface="+mn-lt"/>
              </a:rPr>
              <a:t>the </a:t>
            </a:r>
            <a:r>
              <a:rPr lang="en-US" sz="1400" dirty="0" smtClean="0">
                <a:solidFill>
                  <a:srgbClr val="322F31"/>
                </a:solidFill>
                <a:latin typeface="+mn-lt"/>
              </a:rPr>
              <a:t>56 MHz </a:t>
            </a:r>
            <a:r>
              <a:rPr lang="en-US" sz="1400" dirty="0">
                <a:solidFill>
                  <a:srgbClr val="322F31"/>
                </a:solidFill>
                <a:latin typeface="+mn-lt"/>
              </a:rPr>
              <a:t>SRF cavity is ~</a:t>
            </a:r>
            <a:r>
              <a:rPr lang="en-US" sz="1400" dirty="0" smtClean="0">
                <a:solidFill>
                  <a:srgbClr val="322F31"/>
                </a:solidFill>
                <a:latin typeface="+mn-lt"/>
              </a:rPr>
              <a:t>1.1 W during </a:t>
            </a:r>
            <a:r>
              <a:rPr lang="en-US" sz="1400" dirty="0">
                <a:solidFill>
                  <a:srgbClr val="322F31"/>
                </a:solidFill>
                <a:latin typeface="+mn-lt"/>
              </a:rPr>
              <a:t>operation, both rings are included. With the filter installed, the </a:t>
            </a:r>
            <a:r>
              <a:rPr lang="en-US" sz="1400" dirty="0" smtClean="0">
                <a:solidFill>
                  <a:srgbClr val="322F31"/>
                </a:solidFill>
                <a:latin typeface="+mn-lt"/>
              </a:rPr>
              <a:t>HOM total </a:t>
            </a:r>
            <a:r>
              <a:rPr lang="en-US" sz="1400" dirty="0">
                <a:solidFill>
                  <a:srgbClr val="322F31"/>
                </a:solidFill>
                <a:latin typeface="+mn-lt"/>
              </a:rPr>
              <a:t>power output </a:t>
            </a:r>
            <a:r>
              <a:rPr lang="en-US" sz="1400" dirty="0" smtClean="0">
                <a:solidFill>
                  <a:srgbClr val="322F31"/>
                </a:solidFill>
                <a:latin typeface="+mn-lt"/>
              </a:rPr>
              <a:t>is </a:t>
            </a:r>
            <a:r>
              <a:rPr lang="en-US" sz="1400" dirty="0">
                <a:solidFill>
                  <a:srgbClr val="322F31"/>
                </a:solidFill>
                <a:latin typeface="+mn-lt"/>
              </a:rPr>
              <a:t>~</a:t>
            </a:r>
            <a:r>
              <a:rPr lang="en-US" sz="1400" dirty="0" smtClean="0">
                <a:solidFill>
                  <a:srgbClr val="322F31"/>
                </a:solidFill>
                <a:latin typeface="+mn-lt"/>
              </a:rPr>
              <a:t>0.33 W/damper</a:t>
            </a:r>
            <a:r>
              <a:rPr lang="en-US" sz="1400" dirty="0" smtClean="0">
                <a:solidFill>
                  <a:srgbClr val="322F31"/>
                </a:solidFill>
                <a:latin typeface="+mn-lt"/>
              </a:rPr>
              <a:t>.</a:t>
            </a:r>
          </a:p>
          <a:p>
            <a:pPr marL="168275" indent="-168275">
              <a:spcBef>
                <a:spcPts val="0"/>
              </a:spcBef>
              <a:spcAft>
                <a:spcPts val="300"/>
              </a:spcAft>
              <a:buFont typeface="Wingdings" charset="2"/>
              <a:buChar char="§"/>
            </a:pPr>
            <a:r>
              <a:rPr lang="en-US" sz="1400" dirty="0" smtClean="0">
                <a:solidFill>
                  <a:srgbClr val="322F31"/>
                </a:solidFill>
                <a:latin typeface="+mn-lt"/>
              </a:rPr>
              <a:t>Prototype coupler is being fabricated at </a:t>
            </a:r>
            <a:r>
              <a:rPr lang="en-US" sz="1400" dirty="0" err="1" smtClean="0">
                <a:solidFill>
                  <a:srgbClr val="322F31"/>
                </a:solidFill>
                <a:latin typeface="+mn-lt"/>
              </a:rPr>
              <a:t>JLab</a:t>
            </a:r>
            <a:r>
              <a:rPr lang="en-US" sz="1400" dirty="0" smtClean="0">
                <a:solidFill>
                  <a:srgbClr val="322F31"/>
                </a:solidFill>
                <a:latin typeface="+mn-lt"/>
              </a:rPr>
              <a:t>, production units are on order from </a:t>
            </a:r>
            <a:r>
              <a:rPr lang="en-US" sz="1400" dirty="0" err="1" smtClean="0">
                <a:solidFill>
                  <a:srgbClr val="322F31"/>
                </a:solidFill>
                <a:latin typeface="+mn-lt"/>
              </a:rPr>
              <a:t>Niowave</a:t>
            </a:r>
            <a:r>
              <a:rPr lang="en-US" sz="1400" dirty="0" smtClean="0">
                <a:solidFill>
                  <a:srgbClr val="322F31"/>
                </a:solidFill>
                <a:latin typeface="+mn-lt"/>
              </a:rPr>
              <a:t>.</a:t>
            </a:r>
            <a:endParaRPr lang="en-US" sz="1400" dirty="0">
              <a:solidFill>
                <a:srgbClr val="322F31"/>
              </a:solidFill>
              <a:latin typeface="+mn-lt"/>
            </a:endParaRPr>
          </a:p>
        </p:txBody>
      </p:sp>
      <p:pic>
        <p:nvPicPr>
          <p:cNvPr id="29" name="Picture 4" descr="D:\Publication\journal\56MHz HOMD\original\assymHO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0909" y="3505200"/>
            <a:ext cx="359309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1988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0"/>
            <a:ext cx="8382000" cy="762000"/>
          </a:xfrm>
        </p:spPr>
        <p:txBody>
          <a:bodyPr/>
          <a:lstStyle/>
          <a:p>
            <a:pPr>
              <a:lnSpc>
                <a:spcPct val="100000"/>
              </a:lnSpc>
            </a:pPr>
            <a:r>
              <a:rPr lang="en-US" sz="3200" dirty="0" smtClean="0">
                <a:latin typeface="Arial" charset="0"/>
                <a:ea typeface="ＭＳ Ｐゴシック" charset="0"/>
                <a:cs typeface="ＭＳ Ｐゴシック" charset="0"/>
              </a:rPr>
              <a:t>Fundamental mode Damper</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July 26, 2013</a:t>
            </a:r>
            <a:endParaRPr lang="en-US" dirty="0"/>
          </a:p>
        </p:txBody>
      </p:sp>
      <p:sp>
        <p:nvSpPr>
          <p:cNvPr id="3" name="Footer Placeholder 2"/>
          <p:cNvSpPr>
            <a:spLocks noGrp="1"/>
          </p:cNvSpPr>
          <p:nvPr>
            <p:ph type="ftr" sz="quarter" idx="11"/>
          </p:nvPr>
        </p:nvSpPr>
        <p:spPr/>
        <p:txBody>
          <a:bodyPr/>
          <a:lstStyle/>
          <a:p>
            <a:pPr>
              <a:defRPr/>
            </a:pPr>
            <a:r>
              <a:rPr lang="en-US" smtClean="0"/>
              <a:t>S. Belomestnykh: 56 MHz SRF cavity</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9</a:t>
            </a:fld>
            <a:endParaRPr lang="en-US" dirty="0"/>
          </a:p>
        </p:txBody>
      </p:sp>
      <p:pic>
        <p:nvPicPr>
          <p:cNvPr id="30" name="Picture 2" descr="D:\56MHz\Fundamental Damper\report\report figure\fund_iso_longitudi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732" y="838200"/>
            <a:ext cx="4798668" cy="29718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09600" y="4114800"/>
            <a:ext cx="8077200" cy="1931298"/>
          </a:xfrm>
          <a:prstGeom prst="rect">
            <a:avLst/>
          </a:prstGeom>
          <a:noFill/>
        </p:spPr>
        <p:txBody>
          <a:bodyPr wrap="square" rtlCol="0">
            <a:spAutoFit/>
          </a:bodyPr>
          <a:lstStyle/>
          <a:p>
            <a:pPr marL="171450" indent="-171450">
              <a:spcAft>
                <a:spcPts val="300"/>
              </a:spcAft>
              <a:buFont typeface="Wingdings" charset="2"/>
              <a:buChar char="§"/>
            </a:pPr>
            <a:r>
              <a:rPr lang="en-US" sz="1400" dirty="0" smtClean="0"/>
              <a:t>FD is a unique component of the 56 MHz cavity. It will be inserted during the acceleration and retracted at store. </a:t>
            </a:r>
            <a:endParaRPr lang="en-US" sz="1400" dirty="0" smtClean="0"/>
          </a:p>
          <a:p>
            <a:pPr marL="171450" indent="-171450">
              <a:spcAft>
                <a:spcPts val="300"/>
              </a:spcAft>
              <a:buFont typeface="Wingdings" charset="2"/>
              <a:buChar char="§"/>
            </a:pPr>
            <a:r>
              <a:rPr lang="en-US" sz="1400" dirty="0" smtClean="0"/>
              <a:t>Heavy </a:t>
            </a:r>
            <a:r>
              <a:rPr lang="en-US" sz="1400" dirty="0" smtClean="0"/>
              <a:t>damping (</a:t>
            </a:r>
            <a:r>
              <a:rPr lang="en-US" sz="1400" dirty="0" err="1" smtClean="0"/>
              <a:t>Q</a:t>
            </a:r>
            <a:r>
              <a:rPr lang="en-US" sz="1400" baseline="-25000" dirty="0" err="1" smtClean="0"/>
              <a:t>load</a:t>
            </a:r>
            <a:r>
              <a:rPr lang="en-US" sz="1400" baseline="-25000" dirty="0" smtClean="0"/>
              <a:t> </a:t>
            </a:r>
            <a:r>
              <a:rPr lang="en-US" sz="1400" dirty="0" smtClean="0"/>
              <a:t>= 300) makes the cavity “invisible</a:t>
            </a:r>
            <a:r>
              <a:rPr lang="en-US" sz="1400" dirty="0" smtClean="0"/>
              <a:t>” (= low impedance) </a:t>
            </a:r>
            <a:r>
              <a:rPr lang="en-US" sz="1400" dirty="0" smtClean="0"/>
              <a:t>to the beam during acceleration, therefore no large frequency tuning range is needed. It is moved between two positions by a stepper motors outside of the cryostat</a:t>
            </a:r>
            <a:r>
              <a:rPr lang="en-US" sz="1400" dirty="0" smtClean="0"/>
              <a:t>.</a:t>
            </a:r>
          </a:p>
          <a:p>
            <a:pPr marL="171450" indent="-171450">
              <a:spcAft>
                <a:spcPts val="300"/>
              </a:spcAft>
              <a:buFont typeface="Wingdings" charset="2"/>
              <a:buChar char="§"/>
            </a:pPr>
            <a:r>
              <a:rPr lang="en-US" sz="1400" dirty="0" smtClean="0"/>
              <a:t>At a total beam current of 0.6 A, RF power extracted via FD is ~7 kW in fully inserted position. During motion the power will peak at about 19 kW and then quickly decrease to a very low value.</a:t>
            </a:r>
          </a:p>
          <a:p>
            <a:pPr marL="171450" indent="-171450">
              <a:spcAft>
                <a:spcPts val="300"/>
              </a:spcAft>
              <a:buFont typeface="Wingdings" charset="2"/>
              <a:buChar char="§"/>
            </a:pPr>
            <a:r>
              <a:rPr lang="en-US" sz="1400" dirty="0" smtClean="0"/>
              <a:t>FD, fundamental power coupler and RF pick-up probe are fabricated by MPF.</a:t>
            </a:r>
            <a:endParaRPr lang="en-US" sz="1400" dirty="0"/>
          </a:p>
        </p:txBody>
      </p:sp>
      <p:pic>
        <p:nvPicPr>
          <p:cNvPr id="5" name="Picture 4"/>
          <p:cNvPicPr>
            <a:picLocks noChangeAspect="1"/>
          </p:cNvPicPr>
          <p:nvPr/>
        </p:nvPicPr>
        <p:blipFill>
          <a:blip r:embed="rId3"/>
          <a:stretch>
            <a:fillRect/>
          </a:stretch>
        </p:blipFill>
        <p:spPr>
          <a:xfrm>
            <a:off x="381000" y="838200"/>
            <a:ext cx="3584525" cy="2998138"/>
          </a:xfrm>
          <a:prstGeom prst="rect">
            <a:avLst/>
          </a:prstGeom>
          <a:ln>
            <a:noFill/>
          </a:ln>
        </p:spPr>
      </p:pic>
    </p:spTree>
    <p:extLst>
      <p:ext uri="{BB962C8B-B14F-4D97-AF65-F5344CB8AC3E}">
        <p14:creationId xmlns:p14="http://schemas.microsoft.com/office/powerpoint/2010/main" val="22512837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7779</TotalTime>
  <Words>3321</Words>
  <Application>Microsoft Macintosh PowerPoint</Application>
  <PresentationFormat>On-screen Show (4:3)</PresentationFormat>
  <Paragraphs>407</Paragraphs>
  <Slides>39</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2" baseType="lpstr">
      <vt:lpstr>Blank Presentation</vt:lpstr>
      <vt:lpstr>Acrobat Document</vt:lpstr>
      <vt:lpstr>Microsoft Equation</vt:lpstr>
      <vt:lpstr>56 MHz SRF cavity</vt:lpstr>
      <vt:lpstr>Acknowledgement</vt:lpstr>
      <vt:lpstr>Outline</vt:lpstr>
      <vt:lpstr>56 MHz cavity</vt:lpstr>
      <vt:lpstr>Cavity design</vt:lpstr>
      <vt:lpstr>Cryomodule design</vt:lpstr>
      <vt:lpstr>HOM coupler = coupling loop + filter</vt:lpstr>
      <vt:lpstr>HOM filter</vt:lpstr>
      <vt:lpstr>Fundamental mode Damper</vt:lpstr>
      <vt:lpstr>IR sensors for quench detection</vt:lpstr>
      <vt:lpstr>Frequency tuner</vt:lpstr>
      <vt:lpstr>Cavity fabrication</vt:lpstr>
      <vt:lpstr>Mock-up assemblies in 905</vt:lpstr>
      <vt:lpstr>Cavity processing</vt:lpstr>
      <vt:lpstr>SRF facilities in building 912</vt:lpstr>
      <vt:lpstr>LVTF setup</vt:lpstr>
      <vt:lpstr>56 MHz project milestones (accomplished)</vt:lpstr>
      <vt:lpstr>Installation in RHIC</vt:lpstr>
      <vt:lpstr>56 MHz project schedule</vt:lpstr>
      <vt:lpstr>56 MHz project milestones</vt:lpstr>
      <vt:lpstr>IP4 Layout (vacuum system components)</vt:lpstr>
      <vt:lpstr>Cryogenic system at IP4</vt:lpstr>
      <vt:lpstr>Cryogenic system layout</vt:lpstr>
      <vt:lpstr>Cryogenic system schedule</vt:lpstr>
      <vt:lpstr>RF system</vt:lpstr>
      <vt:lpstr>LLRF control requirements</vt:lpstr>
      <vt:lpstr>RF connections</vt:lpstr>
      <vt:lpstr>Off-normal events, consequences and actions</vt:lpstr>
      <vt:lpstr>Machine protection system</vt:lpstr>
      <vt:lpstr>Summary</vt:lpstr>
      <vt:lpstr>Backup slides</vt:lpstr>
      <vt:lpstr>HOM couplers</vt:lpstr>
      <vt:lpstr>ERL/VTF cryogenic system</vt:lpstr>
      <vt:lpstr>QHS P&amp;ID – Interface review</vt:lpstr>
      <vt:lpstr>56 MHz SRF Cavity Cryomodule P&amp;ID</vt:lpstr>
      <vt:lpstr>Small helium compressor location</vt:lpstr>
      <vt:lpstr>Generic LLRF controller</vt:lpstr>
      <vt:lpstr>1 kW RF power amplifier (AR)</vt:lpstr>
      <vt:lpstr>1 kW RF power amplifier (TOMCO)</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Gagnon</dc:creator>
  <cp:lastModifiedBy>Sergey Belomestnykh</cp:lastModifiedBy>
  <cp:revision>490</cp:revision>
  <cp:lastPrinted>2007-07-02T19:06:14Z</cp:lastPrinted>
  <dcterms:created xsi:type="dcterms:W3CDTF">2007-06-28T20:22:43Z</dcterms:created>
  <dcterms:modified xsi:type="dcterms:W3CDTF">2013-07-25T23:45:17Z</dcterms:modified>
</cp:coreProperties>
</file>