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47" r:id="rId2"/>
    <p:sldId id="480" r:id="rId3"/>
    <p:sldId id="504" r:id="rId4"/>
    <p:sldId id="505" r:id="rId5"/>
    <p:sldId id="506" r:id="rId6"/>
    <p:sldId id="507" r:id="rId7"/>
    <p:sldId id="508" r:id="rId8"/>
    <p:sldId id="509" r:id="rId9"/>
    <p:sldId id="491" r:id="rId10"/>
    <p:sldId id="492" r:id="rId11"/>
    <p:sldId id="517" r:id="rId12"/>
    <p:sldId id="501" r:id="rId13"/>
    <p:sldId id="502" r:id="rId14"/>
    <p:sldId id="503" r:id="rId15"/>
    <p:sldId id="494" r:id="rId16"/>
    <p:sldId id="490" r:id="rId17"/>
    <p:sldId id="495" r:id="rId18"/>
    <p:sldId id="512" r:id="rId19"/>
    <p:sldId id="513" r:id="rId20"/>
    <p:sldId id="514" r:id="rId21"/>
    <p:sldId id="515" r:id="rId22"/>
    <p:sldId id="497" r:id="rId23"/>
    <p:sldId id="498" r:id="rId24"/>
    <p:sldId id="499" r:id="rId25"/>
    <p:sldId id="500" r:id="rId26"/>
    <p:sldId id="496" r:id="rId27"/>
    <p:sldId id="488" r:id="rId28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339933"/>
    <a:srgbClr val="006600"/>
    <a:srgbClr val="339966"/>
    <a:srgbClr val="00CC66"/>
    <a:srgbClr val="CC0000"/>
    <a:srgbClr val="009900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142" autoAdjust="0"/>
    <p:restoredTop sz="94828" autoAdjust="0"/>
  </p:normalViewPr>
  <p:slideViewPr>
    <p:cSldViewPr>
      <p:cViewPr varScale="1">
        <p:scale>
          <a:sx n="93" d="100"/>
          <a:sy n="93" d="100"/>
        </p:scale>
        <p:origin x="-5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052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566738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6" tIns="46984" rIns="95646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0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25</a:t>
            </a:r>
            <a:r>
              <a:rPr lang="en-US" baseline="0" dirty="0" smtClean="0"/>
              <a:t> July</a:t>
            </a:r>
            <a:r>
              <a:rPr lang="en-US" dirty="0" smtClean="0"/>
              <a:t> 2013, 09:10, 15 min (incl. questions)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6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  <a:noFill/>
        </p:spPr>
        <p:txBody>
          <a:bodyPr lIns="95079" tIns="47540" rIns="95079" bIns="47540"/>
          <a:lstStyle/>
          <a:p>
            <a:fld id="{ED93B9C5-0977-B64F-9022-ACF51B978558}" type="slidenum">
              <a:rPr lang="en-US"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rPr>
              <a:pPr/>
              <a:t>12</a:t>
            </a:fld>
            <a:endParaRPr lang="en-US" dirty="0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800600" cy="36004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 lIns="96637" tIns="48317" rIns="96637" bIns="48317"/>
          <a:lstStyle/>
          <a:p>
            <a:pPr eaLnBrk="1" hangingPunct="1"/>
            <a:endParaRPr lang="en-US" dirty="0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(7/24/13 10:42) -----</a:t>
            </a:r>
          </a:p>
          <a:p>
            <a:r>
              <a:rPr lang="en-US"/>
              <a:t>go to 40 days on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94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(7/24/13 10:42) -----</a:t>
            </a:r>
          </a:p>
          <a:p>
            <a:r>
              <a:rPr lang="en-US"/>
              <a:t>Fermi and CERN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842" y="9122785"/>
            <a:ext cx="3171358" cy="478415"/>
          </a:xfrm>
          <a:prstGeom prst="rect">
            <a:avLst/>
          </a:prstGeom>
          <a:noFill/>
        </p:spPr>
        <p:txBody>
          <a:bodyPr lIns="95079" tIns="47540" rIns="95079" bIns="47540"/>
          <a:lstStyle/>
          <a:p>
            <a:fld id="{42FDD0B0-F459-2742-BB9C-B62E5B63B271}" type="slidenum">
              <a:rPr lang="en-US"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rPr>
              <a:pPr/>
              <a:t>17</a:t>
            </a:fld>
            <a:endParaRPr lang="en-US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collector?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0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315200" y="5867400"/>
            <a:ext cx="1371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086600" y="6324600"/>
            <a:ext cx="15240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934200" y="6248400"/>
            <a:ext cx="17526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4458C1C5-6436-4E31-8D48-2E701D44914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DDFC27F-93F2-477E-AD06-9129FC5F425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B558D05A-655E-48D6-BEE5-5A6C8F72937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914400"/>
            <a:ext cx="8382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tabLst>
                <a:tab pos="1714500" algn="r"/>
              </a:tabLst>
              <a:defRPr sz="1000"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0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EC58EA8-6C47-4982-B136-D0CCA47332B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216775" y="6400800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3399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Relationship Id="rId3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-0909 RHIC aerial, R. Bow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24182" cy="6901293"/>
          </a:xfrm>
          <a:prstGeom prst="rect">
            <a:avLst/>
          </a:prstGeom>
        </p:spPr>
      </p:pic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371600" y="914400"/>
            <a:ext cx="7086600" cy="28956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Outlook on Run-14 and beyond</a:t>
            </a:r>
            <a:br>
              <a:rPr lang="en-US" sz="3200" dirty="0" smtClean="0"/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Wolfram Fischer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br>
              <a:rPr lang="en-US" sz="900" dirty="0" smtClean="0">
                <a:solidFill>
                  <a:schemeClr val="tx1"/>
                </a:solidFill>
              </a:rPr>
            </a:br>
            <a:endParaRPr lang="en-US" sz="4400" b="0" dirty="0" smtClean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172200" y="5867400"/>
            <a:ext cx="2819400" cy="8382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algn="r"/>
            <a:r>
              <a:rPr lang="en-US" dirty="0" smtClean="0"/>
              <a:t> 31 July 2013</a:t>
            </a:r>
          </a:p>
          <a:p>
            <a:pPr algn="r"/>
            <a:r>
              <a:rPr lang="en-US" dirty="0" smtClean="0"/>
              <a:t>RHIC Retreat, BNL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886200" y="1346200"/>
            <a:ext cx="8255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6" descr="2000 BNL.gif"/>
          <p:cNvPicPr>
            <a:picLocks noChangeAspect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148917" y="5867400"/>
            <a:ext cx="2899083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95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Run-13 polarization </a:t>
            </a:r>
            <a:r>
              <a:rPr lang="en-US" sz="2000" b="0" dirty="0" smtClean="0"/>
              <a:t>(preliminary)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10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46461"/>
            <a:ext cx="8991600" cy="21873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52400" y="2310904"/>
            <a:ext cx="88392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7530" y="1455003"/>
            <a:ext cx="80067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50%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914918"/>
              </p:ext>
            </p:extLst>
          </p:nvPr>
        </p:nvGraphicFramePr>
        <p:xfrm>
          <a:off x="228600" y="4526280"/>
          <a:ext cx="3657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Run-13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Blue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50.3%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49.8%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Yellow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53.5%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53.2%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>
            <a:off x="5410200" y="838200"/>
            <a:ext cx="0" cy="7620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486400" y="685800"/>
            <a:ext cx="3409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Transverse emittance reduction </a:t>
            </a:r>
            <a:br>
              <a:rPr lang="en-US" sz="1800" dirty="0" smtClean="0"/>
            </a:br>
            <a:r>
              <a:rPr lang="en-US" sz="1800" dirty="0" smtClean="0"/>
              <a:t>after optimization of AGS </a:t>
            </a:r>
            <a:br>
              <a:rPr lang="en-US" sz="1800" dirty="0" smtClean="0"/>
            </a:br>
            <a:r>
              <a:rPr lang="en-US" sz="1800" dirty="0" smtClean="0"/>
              <a:t>transition crossing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284" y="3818692"/>
            <a:ext cx="36057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H-jet measured polarization</a:t>
            </a:r>
            <a:br>
              <a:rPr lang="en-US" sz="2000" dirty="0" smtClean="0"/>
            </a:br>
            <a:r>
              <a:rPr lang="en-US" sz="1800" dirty="0" smtClean="0"/>
              <a:t>(average over intensity, time, run)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038600"/>
            <a:ext cx="51219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H-jet measures </a:t>
            </a:r>
            <a:r>
              <a:rPr lang="en-US" sz="2000" u="sng" dirty="0" smtClean="0"/>
              <a:t>intensity-averaged</a:t>
            </a:r>
            <a:r>
              <a:rPr lang="en-US" sz="2000" dirty="0" smtClean="0"/>
              <a:t> </a:t>
            </a:r>
            <a:r>
              <a:rPr lang="en-US" sz="2000" i="1" dirty="0" smtClean="0"/>
              <a:t>P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i="1" dirty="0" smtClean="0"/>
              <a:t>LP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and </a:t>
            </a:r>
            <a:r>
              <a:rPr lang="en-US" sz="2000" i="1" dirty="0" smtClean="0"/>
              <a:t>LP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are </a:t>
            </a:r>
            <a:r>
              <a:rPr lang="en-US" sz="2000" u="sng" dirty="0" smtClean="0"/>
              <a:t>luminosity-averaged</a:t>
            </a:r>
            <a:endParaRPr lang="en-US" sz="2000" i="1" dirty="0" smtClean="0"/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Luminosity-averaged values are </a:t>
            </a:r>
            <a:r>
              <a:rPr lang="en-US" sz="2000" u="sng" dirty="0" smtClean="0"/>
              <a:t>higher</a:t>
            </a:r>
            <a:br>
              <a:rPr lang="en-US" sz="2000" u="sng" dirty="0" smtClean="0"/>
            </a:br>
            <a:r>
              <a:rPr lang="en-US" sz="2000" dirty="0" smtClean="0"/>
              <a:t>than intensity-averaged values</a:t>
            </a:r>
          </a:p>
        </p:txBody>
      </p:sp>
    </p:spTree>
    <p:extLst>
      <p:ext uri="{BB962C8B-B14F-4D97-AF65-F5344CB8AC3E}">
        <p14:creationId xmlns:p14="http://schemas.microsoft.com/office/powerpoint/2010/main" val="22970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11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150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3107" y="457200"/>
            <a:ext cx="1610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V. Ranjbar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38200" y="3733800"/>
            <a:ext cx="7848600" cy="990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4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hicLuminosity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" y="1066800"/>
            <a:ext cx="4703714" cy="4072728"/>
          </a:xfrm>
          <a:prstGeom prst="rect">
            <a:avLst/>
          </a:prstGeom>
        </p:spPr>
      </p:pic>
      <p:pic>
        <p:nvPicPr>
          <p:cNvPr id="2" name="Picture 1" descr="RhicLuminosityP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24" y="1066800"/>
            <a:ext cx="4557691" cy="3962400"/>
          </a:xfrm>
          <a:prstGeom prst="rect">
            <a:avLst/>
          </a:prstGeom>
        </p:spPr>
      </p:pic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7239000" y="6248400"/>
            <a:ext cx="1905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dirty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0" charset="-128"/>
                <a:cs typeface="ＭＳ Ｐゴシック" pitchFamily="30" charset="-128"/>
              </a:rPr>
              <a:t> Delivered Integrated Luminosity and Polarization</a:t>
            </a:r>
          </a:p>
        </p:txBody>
      </p:sp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609600" y="5180013"/>
            <a:ext cx="838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 u="sng" dirty="0"/>
              <a:t>Nucleon-pair luminosity</a:t>
            </a:r>
            <a:r>
              <a:rPr lang="en-US" sz="1800" b="0" dirty="0"/>
              <a:t>: luminosity calculated with nucleons of nuclei treated independently; allows comparison of luminosities of different species; appropriate quantity for comparison runs.</a:t>
            </a:r>
          </a:p>
        </p:txBody>
      </p:sp>
    </p:spTree>
    <p:extLst>
      <p:ext uri="{BB962C8B-B14F-4D97-AF65-F5344CB8AC3E}">
        <p14:creationId xmlns:p14="http://schemas.microsoft.com/office/powerpoint/2010/main" val="125389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measure: setup time</a:t>
            </a:r>
            <a:endParaRPr lang="en-US" dirty="0"/>
          </a:p>
        </p:txBody>
      </p:sp>
      <p:pic>
        <p:nvPicPr>
          <p:cNvPr id="4" name="Picture 3" descr="RhicTimeToPhysi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1594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28600" y="1028700"/>
            <a:ext cx="78115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 dirty="0" smtClean="0">
                <a:latin typeface="Arial"/>
                <a:cs typeface="Arial"/>
              </a:rPr>
              <a:t>Setup time:</a:t>
            </a:r>
            <a:br>
              <a:rPr lang="en-US" sz="2000" b="0" dirty="0" smtClean="0">
                <a:latin typeface="Arial"/>
                <a:cs typeface="Arial"/>
              </a:rPr>
            </a:br>
            <a:r>
              <a:rPr lang="en-US" sz="2000" b="0" dirty="0" smtClean="0">
                <a:latin typeface="Arial"/>
                <a:cs typeface="Arial"/>
              </a:rPr>
              <a:t>- for 1</a:t>
            </a:r>
            <a:r>
              <a:rPr lang="en-US" sz="2000" b="0" baseline="30000" dirty="0" smtClean="0">
                <a:latin typeface="Arial"/>
                <a:cs typeface="Arial"/>
              </a:rPr>
              <a:t>st</a:t>
            </a:r>
            <a:r>
              <a:rPr lang="en-US" sz="2000" b="0" dirty="0" smtClean="0">
                <a:latin typeface="Arial"/>
                <a:cs typeface="Arial"/>
              </a:rPr>
              <a:t> species in run: from both rings cold to 1</a:t>
            </a:r>
            <a:r>
              <a:rPr lang="en-US" sz="2000" b="0" baseline="30000" dirty="0" smtClean="0">
                <a:latin typeface="Arial"/>
                <a:cs typeface="Arial"/>
              </a:rPr>
              <a:t>st</a:t>
            </a:r>
            <a:r>
              <a:rPr lang="en-US" sz="2000" b="0" dirty="0" smtClean="0">
                <a:latin typeface="Arial"/>
                <a:cs typeface="Arial"/>
              </a:rPr>
              <a:t> physics store</a:t>
            </a:r>
            <a:br>
              <a:rPr lang="en-US" sz="2000" b="0" dirty="0" smtClean="0">
                <a:latin typeface="Arial"/>
                <a:cs typeface="Arial"/>
              </a:rPr>
            </a:br>
            <a:r>
              <a:rPr lang="en-US" sz="2000" b="0" dirty="0" smtClean="0">
                <a:latin typeface="Arial"/>
                <a:cs typeface="Arial"/>
              </a:rPr>
              <a:t>- for following species: from beginning </a:t>
            </a:r>
            <a:r>
              <a:rPr lang="en-US" sz="2000" b="0" dirty="0">
                <a:latin typeface="Arial"/>
                <a:cs typeface="Arial"/>
              </a:rPr>
              <a:t>of setup to </a:t>
            </a:r>
            <a:r>
              <a:rPr lang="en-US" sz="2000" b="0" dirty="0" smtClean="0">
                <a:latin typeface="Arial"/>
                <a:cs typeface="Arial"/>
              </a:rPr>
              <a:t>1</a:t>
            </a:r>
            <a:r>
              <a:rPr lang="en-US" sz="2000" b="0" baseline="30000" dirty="0" smtClean="0">
                <a:latin typeface="Arial"/>
                <a:cs typeface="Arial"/>
              </a:rPr>
              <a:t>st</a:t>
            </a:r>
            <a:r>
              <a:rPr lang="en-US" sz="2000" b="0" dirty="0" smtClean="0">
                <a:latin typeface="Arial"/>
                <a:cs typeface="Arial"/>
              </a:rPr>
              <a:t> physics store</a:t>
            </a:r>
          </a:p>
        </p:txBody>
      </p:sp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827"/>
            <a:ext cx="8936182" cy="3836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1620" y="614576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TRANSPARENT: low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energy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400800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INTRANSPARENT: high </a:t>
            </a:r>
            <a:r>
              <a:rPr lang="en-US" sz="1800" b="1" dirty="0" smtClean="0"/>
              <a:t>energy</a:t>
            </a:r>
            <a:endParaRPr lang="en-US" sz="1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59210" y="6134428"/>
            <a:ext cx="239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BLUE: heavy ion </a:t>
            </a:r>
            <a:r>
              <a:rPr lang="en-US" sz="1800" b="1" dirty="0" smtClean="0">
                <a:solidFill>
                  <a:srgbClr val="0000FF"/>
                </a:solidFill>
              </a:rPr>
              <a:t>runs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58513" y="64008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RED: polarized proton runs</a:t>
            </a:r>
            <a:endParaRPr lang="en-US" sz="18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598071" y="4036217"/>
            <a:ext cx="8545929" cy="2034958"/>
            <a:chOff x="598071" y="4229100"/>
            <a:chExt cx="8545929" cy="2034958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598071" y="4663620"/>
              <a:ext cx="8545929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Example: Setup of 250/255 GeV polarized proton operation as 1</a:t>
              </a:r>
              <a:r>
                <a:rPr lang="en-US" sz="2000" b="0" baseline="300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st</a:t>
              </a:r>
              <a:r>
                <a:rPr lang="en-US" sz="20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 species</a:t>
              </a:r>
              <a:br>
                <a:rPr lang="en-US" sz="20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</a:br>
              <a:r>
                <a:rPr lang="en-US" sz="20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 </a:t>
              </a:r>
              <a:r>
                <a:rPr lang="en-US" sz="20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	   </a:t>
              </a:r>
              <a:r>
                <a:rPr lang="en-US" sz="18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most demanding operating mode</a:t>
              </a:r>
              <a:r>
                <a:rPr lang="en-US" sz="18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/>
              </a:r>
              <a:br>
                <a:rPr lang="en-US" sz="18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</a:br>
              <a:r>
                <a:rPr lang="en-US" sz="200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Gain of 2 weeks in setup from 2009 to 2013 </a:t>
              </a:r>
              <a:r>
                <a:rPr lang="en-US" sz="20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/>
              </a:r>
              <a:br>
                <a:rPr lang="en-US" sz="20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</a:br>
              <a:r>
                <a:rPr lang="en-US" sz="20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	   </a:t>
              </a:r>
              <a:r>
                <a:rPr lang="en-US" sz="18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savings of ~$1M (incremental operating cost ~$0.5M/week)</a:t>
              </a:r>
              <a:br>
                <a:rPr lang="en-US" sz="18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</a:br>
              <a:r>
                <a:rPr lang="en-US" sz="18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	   major upgrade: beam based feedbacks </a:t>
              </a:r>
              <a:r>
                <a:rPr lang="en-US" sz="16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(orbit, tune, coupling)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4717289" y="4229100"/>
              <a:ext cx="3031" cy="48843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6626369" y="4229100"/>
              <a:ext cx="3031" cy="48843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8798069" y="4229100"/>
              <a:ext cx="3031" cy="48843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" name="TextBox 12"/>
          <p:cNvSpPr txBox="1"/>
          <p:nvPr/>
        </p:nvSpPr>
        <p:spPr bwMode="auto">
          <a:xfrm>
            <a:off x="-536238" y="2633246"/>
            <a:ext cx="1450638" cy="33855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0" dirty="0" smtClean="0">
                <a:latin typeface="Helvetica"/>
                <a:cs typeface="Helvetica"/>
              </a:rPr>
              <a:t>Setup time [d]</a:t>
            </a:r>
          </a:p>
        </p:txBody>
      </p:sp>
    </p:spTree>
    <p:extLst>
      <p:ext uri="{BB962C8B-B14F-4D97-AF65-F5344CB8AC3E}">
        <p14:creationId xmlns:p14="http://schemas.microsoft.com/office/powerpoint/2010/main" val="410501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hicTimeInSto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4372"/>
            <a:ext cx="9144000" cy="2738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tore-to-store time, time in store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82313" y="519326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RED: polarized proton runs</a:t>
            </a:r>
            <a:endParaRPr lang="en-US" sz="1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036530" y="4913868"/>
            <a:ext cx="239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BLUE: heavy ion </a:t>
            </a:r>
            <a:r>
              <a:rPr lang="en-US" sz="1800" b="1" dirty="0" smtClean="0">
                <a:solidFill>
                  <a:srgbClr val="0000FF"/>
                </a:solidFill>
              </a:rPr>
              <a:t>runs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657" y="488846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TRANSPARENT: low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gy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5269468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INTRANSPARENT: high </a:t>
            </a:r>
            <a:r>
              <a:rPr lang="en-US" sz="1800" b="1" dirty="0" smtClean="0"/>
              <a:t>energy</a:t>
            </a:r>
            <a:endParaRPr lang="en-US" sz="1800" b="1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8305800" y="4648200"/>
            <a:ext cx="0" cy="3048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839200" y="4648200"/>
            <a:ext cx="0" cy="6096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3657600" y="4648200"/>
            <a:ext cx="0" cy="30480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3962400" y="4648200"/>
            <a:ext cx="0" cy="762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86390" y="2823480"/>
            <a:ext cx="8305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33638" y="5750004"/>
            <a:ext cx="87103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Time in store = store time / calendar time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1800" dirty="0"/>
              <a:t> </a:t>
            </a:r>
            <a:r>
              <a:rPr lang="en-US" sz="1800" dirty="0" smtClean="0"/>
              <a:t>      (denominator includes scheduled maintenance, failure, setup, beam experiments)</a:t>
            </a:r>
            <a:endParaRPr lang="en-US" dirty="0" smtClean="0"/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Time in store goal: 60%</a:t>
            </a:r>
          </a:p>
        </p:txBody>
      </p:sp>
      <p:pic>
        <p:nvPicPr>
          <p:cNvPr id="6" name="Picture 5" descr="RhicTimeStoreToSto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6241"/>
            <a:ext cx="9144000" cy="150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5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143000"/>
            <a:ext cx="1739900" cy="1642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Run-13 test: He-3 acceleration in 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578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Polarized He-3 source under development at </a:t>
            </a:r>
            <a:r>
              <a:rPr lang="en-US" dirty="0"/>
              <a:t>MIT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R. Milner, J. Maxwell, C. </a:t>
            </a:r>
            <a:r>
              <a:rPr lang="en-US" dirty="0" smtClean="0"/>
              <a:t>Epstein) 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Accelerated unpolarized He-3 nuclei </a:t>
            </a:r>
            <a:r>
              <a:rPr lang="en-US" sz="1800" dirty="0" smtClean="0"/>
              <a:t>(helions)</a:t>
            </a:r>
            <a:r>
              <a:rPr lang="en-US" dirty="0" smtClean="0"/>
              <a:t> in AGS: </a:t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3.3x more intensity at AGS extraction than 2012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4x10</a:t>
            </a:r>
            <a:r>
              <a:rPr lang="en-US" baseline="30000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FF0000"/>
                </a:solidFill>
              </a:rPr>
              <a:t>/bunch in reach at AGS extraction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[EBIS intensity increase from 3.4 to 3.9x10</a:t>
            </a:r>
            <a:r>
              <a:rPr lang="en-US" sz="1600" baseline="30000" dirty="0" smtClean="0"/>
              <a:t>10</a:t>
            </a:r>
            <a:r>
              <a:rPr lang="en-US" sz="1600" dirty="0" smtClean="0"/>
              <a:t>; 2 bunch merges in Booster, can do 2 more merges in AGS; better Booster injection field regulation; for polarization preservation have demonstrated: </a:t>
            </a:r>
            <a:r>
              <a:rPr lang="en-US" sz="1400" dirty="0" smtClean="0">
                <a:solidFill>
                  <a:schemeClr val="accent2"/>
                </a:solidFill>
              </a:rPr>
              <a:t>vertical tune at Booster injection of 4.09, AGS tune of 8.97</a:t>
            </a:r>
            <a:r>
              <a:rPr lang="en-US" sz="1400" dirty="0" smtClean="0"/>
              <a:t>]</a:t>
            </a:r>
            <a:br>
              <a:rPr lang="en-US" sz="1400" dirty="0" smtClean="0"/>
            </a:b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2013: test of transfer depolarization of </a:t>
            </a:r>
            <a:r>
              <a:rPr lang="en-US" baseline="30000" dirty="0" smtClean="0"/>
              <a:t>3</a:t>
            </a:r>
            <a:r>
              <a:rPr lang="en-US" dirty="0" smtClean="0"/>
              <a:t>He</a:t>
            </a:r>
            <a:r>
              <a:rPr lang="en-US" dirty="0" smtClean="0">
                <a:solidFill>
                  <a:schemeClr val="tx2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smtClean="0"/>
              <a:t> into EBIS (spare) magnet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15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886217" y="2362200"/>
            <a:ext cx="2286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9904" y="666690"/>
            <a:ext cx="1895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H. Huang et al.</a:t>
            </a: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09600" y="4419600"/>
            <a:ext cx="3742560" cy="1804509"/>
            <a:chOff x="3332" y="647"/>
            <a:chExt cx="2599" cy="1253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647"/>
              <a:ext cx="2599" cy="1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371" y="1693"/>
              <a:ext cx="2259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en-US" sz="1300">
                  <a:latin typeface="Palatino Linotype" charset="0"/>
                </a:rPr>
                <a:t>CAD of new polarizer and test transfer line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4495800" y="4429361"/>
            <a:ext cx="2252160" cy="1895239"/>
            <a:chOff x="4666" y="3268"/>
            <a:chExt cx="1564" cy="1316"/>
          </a:xfrm>
        </p:grpSpPr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3268"/>
              <a:ext cx="1564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735" y="4378"/>
              <a:ext cx="1338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en-US" sz="1300">
                  <a:latin typeface="Palatino Linotype" charset="0"/>
                </a:rPr>
                <a:t>Transfer path simulation</a:t>
              </a:r>
            </a:p>
          </p:txBody>
        </p:sp>
      </p:grp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6938640" y="4501369"/>
            <a:ext cx="1748160" cy="1823231"/>
            <a:chOff x="3336" y="3283"/>
            <a:chExt cx="1214" cy="1266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" y="3283"/>
              <a:ext cx="1214" cy="1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3346" y="4343"/>
              <a:ext cx="1141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en-US" sz="1300">
                  <a:latin typeface="Palatino Linotype" charset="0"/>
                </a:rPr>
                <a:t>New Helmholtz pair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69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of the Program Advisory Committee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609600"/>
            <a:ext cx="190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11-12 June 2013</a:t>
            </a:r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85651"/>
            <a:ext cx="8382000" cy="53151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04800" y="1066800"/>
            <a:ext cx="8534400" cy="1676400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4800" y="2819400"/>
            <a:ext cx="8534400" cy="1600200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0" charset="-128"/>
                <a:cs typeface="ＭＳ Ｐゴシック" pitchFamily="30" charset="-128"/>
              </a:rPr>
              <a:t>RHIC luminosity and polarization goals</a:t>
            </a:r>
          </a:p>
        </p:txBody>
      </p:sp>
      <p:graphicFrame>
        <p:nvGraphicFramePr>
          <p:cNvPr id="640145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64114"/>
              </p:ext>
            </p:extLst>
          </p:nvPr>
        </p:nvGraphicFramePr>
        <p:xfrm>
          <a:off x="228601" y="1036053"/>
          <a:ext cx="8534398" cy="4861827"/>
        </p:xfrm>
        <a:graphic>
          <a:graphicData uri="http://schemas.openxmlformats.org/drawingml/2006/table">
            <a:tbl>
              <a:tblPr/>
              <a:tblGrid>
                <a:gridCol w="2560319"/>
                <a:gridCol w="189653"/>
                <a:gridCol w="1422400"/>
                <a:gridCol w="1137920"/>
                <a:gridCol w="1137920"/>
                <a:gridCol w="1043093"/>
                <a:gridCol w="1043093"/>
              </a:tblGrid>
              <a:tr h="25934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parameter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unit</a:t>
                      </a:r>
                    </a:p>
                  </a:txBody>
                  <a:tcPr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achieved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goals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76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Au-Au operation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2011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≥ 2014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3D stochastic cooling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 + 56 MHz SRF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energy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GeV/nucleon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no colliding bunches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bunch intensity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≥ 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luminosity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26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76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Symbol" pitchFamily="-107" charset="2"/>
                        </a:rPr>
                        <a:t>-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Symbol" pitchFamily="-107" charset="2"/>
                        </a:rPr>
                        <a:t> operation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≥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>2014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>source + e-lenses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07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energy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GeV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255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255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no colliding bunches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7" charset="-128"/>
                          <a:cs typeface="Arial"/>
                        </a:rPr>
                        <a:t>– 107 –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bunch intensity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9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luminosity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135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9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polarization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*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pitchFamily="-107" charset="-128"/>
                          <a:cs typeface="Arial"/>
                        </a:rPr>
                        <a:t> 62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463" y="5906869"/>
            <a:ext cx="8723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aseline="30000" dirty="0" smtClean="0"/>
              <a:t>*</a:t>
            </a:r>
            <a:r>
              <a:rPr lang="en-US" sz="1200" dirty="0" smtClean="0"/>
              <a:t>Intensity and time-averaged polarization as measured by the H-jet. Luminosity-averaged polarizations, relevant in single-spin </a:t>
            </a:r>
            <a:br>
              <a:rPr lang="en-US" sz="1200" dirty="0" smtClean="0"/>
            </a:br>
            <a:r>
              <a:rPr lang="en-US" sz="1200" dirty="0" smtClean="0"/>
              <a:t>colliding beam experiments, are higher. For example, for intensity-averaged </a:t>
            </a:r>
            <a:r>
              <a:rPr lang="en-US" sz="1200" i="1" dirty="0" smtClean="0"/>
              <a:t>P</a:t>
            </a:r>
            <a:r>
              <a:rPr lang="en-US" sz="1200" dirty="0" smtClean="0"/>
              <a:t> = 48% and </a:t>
            </a:r>
            <a:r>
              <a:rPr lang="en-US" sz="1200" i="1" dirty="0" smtClean="0"/>
              <a:t>R</a:t>
            </a:r>
            <a:r>
              <a:rPr lang="en-US" sz="1200" baseline="-25000" dirty="0" smtClean="0"/>
              <a:t>x</a:t>
            </a:r>
            <a:r>
              <a:rPr lang="en-US" sz="1200" dirty="0" smtClean="0"/>
              <a:t> = </a:t>
            </a:r>
            <a:r>
              <a:rPr lang="en-US" sz="1200" i="1" dirty="0" err="1" smtClean="0"/>
              <a:t>R</a:t>
            </a:r>
            <a:r>
              <a:rPr lang="en-US" sz="1200" baseline="-25000" dirty="0" err="1" smtClean="0"/>
              <a:t>y</a:t>
            </a:r>
            <a:r>
              <a:rPr lang="en-US" sz="1200" dirty="0" smtClean="0"/>
              <a:t> = 0.2 (255 GeV, 2013), the </a:t>
            </a:r>
            <a:br>
              <a:rPr lang="en-US" sz="1200" dirty="0" smtClean="0"/>
            </a:br>
            <a:r>
              <a:rPr lang="en-US" sz="1200" dirty="0" smtClean="0"/>
              <a:t>luminosity-averaged polarization is </a:t>
            </a:r>
            <a:r>
              <a:rPr lang="en-US" sz="1200" i="1" dirty="0" smtClean="0"/>
              <a:t>P</a:t>
            </a:r>
            <a:r>
              <a:rPr lang="en-US" sz="1200" dirty="0" smtClean="0"/>
              <a:t> = 53%.</a:t>
            </a:r>
          </a:p>
        </p:txBody>
      </p:sp>
    </p:spTree>
    <p:extLst>
      <p:ext uri="{BB962C8B-B14F-4D97-AF65-F5344CB8AC3E}">
        <p14:creationId xmlns:p14="http://schemas.microsoft.com/office/powerpoint/2010/main" val="30461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4686300"/>
            <a:ext cx="3428999" cy="2171700"/>
          </a:xfrm>
          <a:prstGeom prst="rect">
            <a:avLst/>
          </a:prstGeom>
        </p:spPr>
      </p:pic>
      <p:pic>
        <p:nvPicPr>
          <p:cNvPr id="4" name="Picture 15" descr="THP055f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74968"/>
            <a:ext cx="3886199" cy="138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1" y="815975"/>
            <a:ext cx="7734300" cy="6042025"/>
          </a:xfrm>
        </p:spPr>
        <p:txBody>
          <a:bodyPr>
            <a:normAutofit/>
          </a:bodyPr>
          <a:lstStyle/>
          <a:p>
            <a:r>
              <a:rPr lang="en-US" dirty="0" smtClean="0"/>
              <a:t>56 MHz SRF (heavy ions, high energy)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provides more longitudinal focusing against IBS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 30-50% luminosity increase depending on vertex cut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 plan installation in 2013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Electron lenses (polarized protons)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addresses beam-beam limit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 2x luminosity increase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 hardware/e-beam commissioning under way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 hadron beam commissioning in Run-14</a:t>
            </a:r>
            <a:endParaRPr lang="en-US" sz="1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Electron cooling (heavy ions, low energy)</a:t>
            </a:r>
            <a:br>
              <a:rPr lang="en-US" dirty="0" smtClean="0"/>
            </a:b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based on bunched beam cooling using SRF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 10x luminosity increase for Beam Energy Scan II 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     (in search of critical point in QCD phase diagram)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 plan for operation in 2018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Current and future large performance upgrades</a:t>
            </a:r>
            <a:endParaRPr lang="en-US" dirty="0"/>
          </a:p>
        </p:txBody>
      </p:sp>
      <p:pic>
        <p:nvPicPr>
          <p:cNvPr id="6" name="Picture 5" descr="20113-0716 VTF 56 MHz installation (2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571500"/>
            <a:ext cx="1800225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7327295" y="584528"/>
            <a:ext cx="127222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 smtClean="0">
                <a:solidFill>
                  <a:srgbClr val="FFFFFF"/>
                </a:solidFill>
                <a:latin typeface="Helvetica"/>
                <a:cs typeface="Helvetica"/>
              </a:rPr>
              <a:t>Cavity moved</a:t>
            </a:r>
            <a:br>
              <a:rPr lang="en-US" sz="1400" b="0" dirty="0" smtClean="0">
                <a:solidFill>
                  <a:srgbClr val="FFFFFF"/>
                </a:solidFill>
                <a:latin typeface="Helvetica"/>
                <a:cs typeface="Helvetica"/>
              </a:rPr>
            </a:br>
            <a:r>
              <a:rPr lang="en-US" sz="1400" b="0" dirty="0" smtClean="0">
                <a:solidFill>
                  <a:srgbClr val="FFFFFF"/>
                </a:solidFill>
                <a:latin typeface="Helvetica"/>
                <a:cs typeface="Helvetica"/>
              </a:rPr>
              <a:t>into vertical</a:t>
            </a:r>
            <a:br>
              <a:rPr lang="en-US" sz="1400" b="0" dirty="0" smtClean="0">
                <a:solidFill>
                  <a:srgbClr val="FFFFFF"/>
                </a:solidFill>
                <a:latin typeface="Helvetica"/>
                <a:cs typeface="Helvetica"/>
              </a:rPr>
            </a:br>
            <a:r>
              <a:rPr lang="en-US" sz="1400" b="0" dirty="0" smtClean="0">
                <a:solidFill>
                  <a:srgbClr val="FFFFFF"/>
                </a:solidFill>
                <a:latin typeface="Helvetica"/>
                <a:cs typeface="Helvetica"/>
              </a:rPr>
              <a:t>test facility</a:t>
            </a:r>
          </a:p>
          <a:p>
            <a:pPr algn="l">
              <a:spcBef>
                <a:spcPct val="50000"/>
              </a:spcBef>
            </a:pPr>
            <a:endParaRPr lang="en-US" sz="1800" b="0" dirty="0" smtClean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964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r>
              <a:rPr lang="en-US" sz="3200" dirty="0" smtClean="0"/>
              <a:t>56 MHz project milestones 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52400" y="1143000"/>
            <a:ext cx="896999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Aft>
                <a:spcPts val="0"/>
              </a:spcAft>
              <a:buFont typeface="Wingdings" charset="0"/>
              <a:buChar char="ü"/>
            </a:pPr>
            <a:r>
              <a:rPr lang="en-US" sz="1600" b="0" dirty="0">
                <a:latin typeface="Helvetica"/>
                <a:cs typeface="Helvetica"/>
              </a:rPr>
              <a:t>Feb 2012 	</a:t>
            </a:r>
            <a:r>
              <a:rPr lang="en-US" sz="1600" b="0" dirty="0" smtClean="0">
                <a:latin typeface="Helvetica"/>
                <a:cs typeface="Helvetica"/>
              </a:rPr>
              <a:t>Cavity </a:t>
            </a:r>
            <a:r>
              <a:rPr lang="en-US" sz="1600" b="0" dirty="0">
                <a:latin typeface="Helvetica"/>
                <a:cs typeface="Helvetica"/>
              </a:rPr>
              <a:t>received from manufacturer </a:t>
            </a:r>
            <a:r>
              <a:rPr lang="en-US" sz="1600" b="0" dirty="0" smtClean="0">
                <a:latin typeface="Helvetica"/>
                <a:cs typeface="Helvetica"/>
              </a:rPr>
              <a:t>(</a:t>
            </a:r>
            <a:r>
              <a:rPr lang="en-US" sz="1600" b="0" dirty="0" err="1" smtClean="0">
                <a:latin typeface="Helvetica"/>
                <a:cs typeface="Helvetica"/>
              </a:rPr>
              <a:t>Niowave</a:t>
            </a:r>
            <a:r>
              <a:rPr lang="en-US" sz="1600" b="0" dirty="0" smtClean="0">
                <a:latin typeface="Helvetica"/>
                <a:cs typeface="Helvetica"/>
              </a:rPr>
              <a:t>)</a:t>
            </a:r>
            <a:endParaRPr lang="en-US" sz="1600" b="0" dirty="0"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  <a:buFont typeface="Wingdings" charset="0"/>
              <a:buChar char="ü"/>
            </a:pPr>
            <a:r>
              <a:rPr lang="en-US" sz="1600" b="0" dirty="0">
                <a:latin typeface="Helvetica"/>
                <a:cs typeface="Helvetica"/>
              </a:rPr>
              <a:t>Mar-May 2012 	</a:t>
            </a:r>
            <a:r>
              <a:rPr lang="en-US" sz="1600" b="0" dirty="0" smtClean="0">
                <a:latin typeface="Helvetica"/>
                <a:cs typeface="Helvetica"/>
              </a:rPr>
              <a:t>Heavy </a:t>
            </a:r>
            <a:r>
              <a:rPr lang="en-US" sz="1600" b="0" dirty="0">
                <a:latin typeface="Helvetica"/>
                <a:cs typeface="Helvetica"/>
              </a:rPr>
              <a:t>BCP etching removing </a:t>
            </a:r>
            <a:r>
              <a:rPr lang="en-US" sz="1600" b="0" dirty="0" smtClean="0">
                <a:latin typeface="Helvetica"/>
                <a:cs typeface="Helvetica"/>
              </a:rPr>
              <a:t>150 µm (BNL/AES)</a:t>
            </a:r>
            <a:endParaRPr lang="en-US" sz="1600" b="0" dirty="0"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  <a:buFont typeface="Wingdings" charset="0"/>
              <a:buChar char="ü"/>
            </a:pPr>
            <a:r>
              <a:rPr lang="en-US" sz="1600" b="0" dirty="0">
                <a:latin typeface="Helvetica"/>
                <a:cs typeface="Helvetica"/>
              </a:rPr>
              <a:t>Jun 2012 	</a:t>
            </a:r>
            <a:r>
              <a:rPr lang="en-US" sz="1600" b="0" dirty="0" smtClean="0">
                <a:latin typeface="Helvetica"/>
                <a:cs typeface="Helvetica"/>
              </a:rPr>
              <a:t>High </a:t>
            </a:r>
            <a:r>
              <a:rPr lang="en-US" sz="1600" b="0" dirty="0">
                <a:latin typeface="Helvetica"/>
                <a:cs typeface="Helvetica"/>
              </a:rPr>
              <a:t>temp bake @ 600°</a:t>
            </a:r>
            <a:r>
              <a:rPr lang="en-US" sz="1600" b="0" dirty="0" smtClean="0">
                <a:latin typeface="Helvetica"/>
                <a:cs typeface="Helvetica"/>
              </a:rPr>
              <a:t>C (BNL)</a:t>
            </a:r>
            <a:endParaRPr lang="en-US" sz="1600" b="0" dirty="0"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  <a:buFont typeface="Wingdings" charset="0"/>
              <a:buChar char="ü"/>
            </a:pPr>
            <a:r>
              <a:rPr lang="en-US" sz="1600" b="0" dirty="0">
                <a:latin typeface="Helvetica"/>
                <a:cs typeface="Helvetica"/>
              </a:rPr>
              <a:t>Jul-Sep 2012 	</a:t>
            </a:r>
            <a:r>
              <a:rPr lang="en-US" sz="1600" b="0" dirty="0" smtClean="0">
                <a:latin typeface="Helvetica"/>
                <a:cs typeface="Helvetica"/>
              </a:rPr>
              <a:t>Helium </a:t>
            </a:r>
            <a:r>
              <a:rPr lang="en-US" sz="1600" b="0" dirty="0">
                <a:latin typeface="Helvetica"/>
                <a:cs typeface="Helvetica"/>
              </a:rPr>
              <a:t>vessel </a:t>
            </a:r>
            <a:r>
              <a:rPr lang="en-US" sz="1600" b="0" dirty="0" smtClean="0">
                <a:latin typeface="Helvetica"/>
                <a:cs typeface="Helvetica"/>
              </a:rPr>
              <a:t>welding (</a:t>
            </a:r>
            <a:r>
              <a:rPr lang="en-US" sz="1600" b="0" dirty="0" err="1" smtClean="0">
                <a:latin typeface="Helvetica"/>
                <a:cs typeface="Helvetica"/>
              </a:rPr>
              <a:t>Niowave</a:t>
            </a:r>
            <a:r>
              <a:rPr lang="en-US" sz="1600" b="0" dirty="0" smtClean="0">
                <a:latin typeface="Helvetica"/>
                <a:cs typeface="Helvetica"/>
              </a:rPr>
              <a:t>)</a:t>
            </a:r>
            <a:endParaRPr lang="en-US" sz="1600" b="0" dirty="0"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  <a:buFont typeface="Wingdings" charset="0"/>
              <a:buChar char="ü"/>
            </a:pPr>
            <a:r>
              <a:rPr lang="en-US" sz="1600" b="0" dirty="0">
                <a:latin typeface="Helvetica"/>
                <a:cs typeface="Helvetica"/>
              </a:rPr>
              <a:t>Dec 2012 	</a:t>
            </a:r>
            <a:r>
              <a:rPr lang="en-US" sz="1600" b="0" dirty="0" smtClean="0">
                <a:latin typeface="Helvetica"/>
                <a:cs typeface="Helvetica"/>
              </a:rPr>
              <a:t>Light </a:t>
            </a:r>
            <a:r>
              <a:rPr lang="en-US" sz="1600" b="0" dirty="0">
                <a:latin typeface="Helvetica"/>
                <a:cs typeface="Helvetica"/>
              </a:rPr>
              <a:t>BCP etching removing </a:t>
            </a:r>
            <a:r>
              <a:rPr lang="en-US" sz="1600" b="0" dirty="0" smtClean="0">
                <a:latin typeface="Helvetica"/>
                <a:cs typeface="Helvetica"/>
              </a:rPr>
              <a:t>20 µm (BNL/AES)</a:t>
            </a:r>
            <a:endParaRPr lang="en-US" sz="1600" b="0" dirty="0"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  <a:buFont typeface="Wingdings" charset="0"/>
              <a:buChar char="ü"/>
            </a:pPr>
            <a:r>
              <a:rPr lang="en-US" sz="1600" b="0" dirty="0">
                <a:latin typeface="Helvetica"/>
                <a:cs typeface="Helvetica"/>
              </a:rPr>
              <a:t>Dec 2012 	</a:t>
            </a:r>
            <a:r>
              <a:rPr lang="en-US" sz="1600" b="0" dirty="0" smtClean="0">
                <a:latin typeface="Helvetica"/>
                <a:cs typeface="Helvetica"/>
              </a:rPr>
              <a:t>High </a:t>
            </a:r>
            <a:r>
              <a:rPr lang="en-US" sz="1600" b="0" dirty="0">
                <a:latin typeface="Helvetica"/>
                <a:cs typeface="Helvetica"/>
              </a:rPr>
              <a:t>power water </a:t>
            </a:r>
            <a:r>
              <a:rPr lang="en-US" sz="1600" b="0" dirty="0" smtClean="0">
                <a:latin typeface="Helvetica"/>
                <a:cs typeface="Helvetica"/>
              </a:rPr>
              <a:t>rinse (BNL/AES)</a:t>
            </a:r>
            <a:endParaRPr lang="en-US" sz="1600" b="0" dirty="0"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  <a:buFont typeface="Wingdings" charset="0"/>
              <a:buChar char="ü"/>
            </a:pPr>
            <a:r>
              <a:rPr lang="en-US" sz="1600" b="0" dirty="0">
                <a:latin typeface="Helvetica"/>
                <a:cs typeface="Helvetica"/>
              </a:rPr>
              <a:t>Jan 2013 	</a:t>
            </a:r>
            <a:r>
              <a:rPr lang="en-US" sz="1600" b="0" dirty="0" smtClean="0">
                <a:latin typeface="Helvetica"/>
                <a:cs typeface="Helvetica"/>
              </a:rPr>
              <a:t>Sealed </a:t>
            </a:r>
            <a:r>
              <a:rPr lang="en-US" sz="1600" b="0" dirty="0">
                <a:latin typeface="Helvetica"/>
                <a:cs typeface="Helvetica"/>
              </a:rPr>
              <a:t>in clean room under vacuum, </a:t>
            </a:r>
            <a:r>
              <a:rPr lang="en-US" sz="1600" b="0" dirty="0" smtClean="0">
                <a:latin typeface="Helvetica"/>
                <a:cs typeface="Helvetica"/>
              </a:rPr>
              <a:t/>
            </a:r>
            <a:br>
              <a:rPr lang="en-US" sz="1600" b="0" dirty="0" smtClean="0">
                <a:latin typeface="Helvetica"/>
                <a:cs typeface="Helvetica"/>
              </a:rPr>
            </a:br>
            <a:r>
              <a:rPr lang="en-US" sz="1600" b="0" dirty="0" smtClean="0">
                <a:latin typeface="Helvetica"/>
                <a:cs typeface="Helvetica"/>
              </a:rPr>
              <a:t>		ready </a:t>
            </a:r>
            <a:r>
              <a:rPr lang="en-US" sz="1600" b="0" dirty="0">
                <a:latin typeface="Helvetica"/>
                <a:cs typeface="Helvetica"/>
              </a:rPr>
              <a:t>to assemble for </a:t>
            </a:r>
            <a:r>
              <a:rPr lang="en-US" sz="1600" b="0" dirty="0" smtClean="0">
                <a:latin typeface="Helvetica"/>
                <a:cs typeface="Helvetica"/>
              </a:rPr>
              <a:t>testing (AES) </a:t>
            </a:r>
          </a:p>
          <a:p>
            <a:pPr algn="l">
              <a:spcAft>
                <a:spcPts val="0"/>
              </a:spcAft>
              <a:buFont typeface="Wingdings" charset="0"/>
              <a:buChar char="ü"/>
            </a:pPr>
            <a:r>
              <a:rPr lang="en-US" sz="1600" b="0" dirty="0" smtClean="0">
                <a:latin typeface="Helvetica"/>
                <a:cs typeface="Helvetica"/>
              </a:rPr>
              <a:t>Jul 2013	Cavity assembly to the LVTF top plate in the </a:t>
            </a:r>
            <a:br>
              <a:rPr lang="en-US" sz="1600" b="0" dirty="0" smtClean="0">
                <a:latin typeface="Helvetica"/>
                <a:cs typeface="Helvetica"/>
              </a:rPr>
            </a:br>
            <a:r>
              <a:rPr lang="en-US" sz="1600" b="0" dirty="0" smtClean="0">
                <a:latin typeface="Helvetica"/>
                <a:cs typeface="Helvetica"/>
              </a:rPr>
              <a:t>		Mezzanine cleanroom is complete,</a:t>
            </a:r>
            <a:br>
              <a:rPr lang="en-US" sz="1600" b="0" dirty="0" smtClean="0">
                <a:latin typeface="Helvetica"/>
                <a:cs typeface="Helvetica"/>
              </a:rPr>
            </a:br>
            <a:r>
              <a:rPr lang="en-US" sz="1600" b="0" dirty="0" smtClean="0">
                <a:latin typeface="Helvetica"/>
                <a:cs typeface="Helvetica"/>
              </a:rPr>
              <a:t>		the insert is in LVTF for testing</a:t>
            </a:r>
          </a:p>
          <a:p>
            <a:pPr algn="l">
              <a:spcAft>
                <a:spcPts val="0"/>
              </a:spcAft>
              <a:buFont typeface="Courier New"/>
              <a:buChar char="o"/>
            </a:pPr>
            <a:r>
              <a:rPr lang="en-US" sz="1600" b="0" dirty="0" smtClean="0">
                <a:solidFill>
                  <a:srgbClr val="FF0000"/>
                </a:solidFill>
                <a:latin typeface="Helvetica"/>
                <a:cs typeface="Helvetica"/>
              </a:rPr>
              <a:t>Jul 2013	Vertical testing is in progress</a:t>
            </a:r>
            <a:endParaRPr lang="en-US" sz="1600" b="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11" name="Picture 5" descr="D:\Publication\pieces for others\ONPbugetBriefing_Ilan_2013\56 MHz cavity in AES Cleanroom 1203280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40" y="914401"/>
            <a:ext cx="2515264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14300" y="4452997"/>
            <a:ext cx="8534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Aft>
                <a:spcPts val="0"/>
              </a:spcAft>
              <a:buFont typeface="Wingdings" charset="2"/>
              <a:buChar char="q"/>
            </a:pPr>
            <a:r>
              <a:rPr lang="en-US" sz="1600" b="0" dirty="0" smtClean="0">
                <a:latin typeface="Helvetica"/>
                <a:cs typeface="Helvetica"/>
              </a:rPr>
              <a:t>Aug 8, 2013 </a:t>
            </a:r>
            <a:r>
              <a:rPr lang="en-US" sz="1600" b="0" dirty="0">
                <a:latin typeface="Helvetica"/>
                <a:cs typeface="Helvetica"/>
              </a:rPr>
              <a:t>	</a:t>
            </a:r>
            <a:r>
              <a:rPr lang="en-US" sz="1600" b="0" dirty="0" smtClean="0">
                <a:latin typeface="Helvetica"/>
                <a:cs typeface="Helvetica"/>
              </a:rPr>
              <a:t>Cavity processing, including VTF testing, is complete</a:t>
            </a:r>
            <a:endParaRPr lang="en-US" sz="1600" b="0" dirty="0"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  <a:buFont typeface="Wingdings" charset="2"/>
              <a:buChar char="q"/>
            </a:pPr>
            <a:r>
              <a:rPr lang="en-US" sz="1600" b="0" dirty="0" smtClean="0">
                <a:latin typeface="Helvetica"/>
                <a:cs typeface="Helvetica"/>
              </a:rPr>
              <a:t>Sep 30, 2013 </a:t>
            </a:r>
            <a:r>
              <a:rPr lang="en-US" sz="1600" b="0" dirty="0">
                <a:latin typeface="Helvetica"/>
                <a:cs typeface="Helvetica"/>
              </a:rPr>
              <a:t>	</a:t>
            </a:r>
            <a:r>
              <a:rPr lang="en-US" sz="1600" b="0" dirty="0" smtClean="0">
                <a:latin typeface="Helvetica"/>
                <a:cs typeface="Helvetica"/>
              </a:rPr>
              <a:t>FD procurement is complete</a:t>
            </a:r>
            <a:endParaRPr lang="en-US" sz="1600" b="0" dirty="0"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  <a:buFont typeface="Wingdings" charset="2"/>
              <a:buChar char="q"/>
            </a:pPr>
            <a:r>
              <a:rPr lang="en-US" sz="1600" b="0" dirty="0" smtClean="0">
                <a:latin typeface="Helvetica"/>
                <a:cs typeface="Helvetica"/>
              </a:rPr>
              <a:t>Oct 2, 2013 </a:t>
            </a:r>
            <a:r>
              <a:rPr lang="en-US" sz="1600" b="0" dirty="0">
                <a:latin typeface="Helvetica"/>
                <a:cs typeface="Helvetica"/>
              </a:rPr>
              <a:t>	</a:t>
            </a:r>
            <a:r>
              <a:rPr lang="en-US" sz="1600" b="0" dirty="0" smtClean="0">
                <a:latin typeface="Helvetica"/>
                <a:cs typeface="Helvetica"/>
              </a:rPr>
              <a:t>HOM coupler procurement is complete </a:t>
            </a:r>
            <a:r>
              <a:rPr lang="en-US" sz="1600" b="0" dirty="0" smtClean="0">
                <a:solidFill>
                  <a:srgbClr val="FF0000"/>
                </a:solidFill>
                <a:latin typeface="Helvetica"/>
                <a:cs typeface="Helvetica"/>
              </a:rPr>
              <a:t>(critical path item)</a:t>
            </a:r>
            <a:r>
              <a:rPr lang="en-US" sz="1600" b="0" dirty="0" smtClean="0">
                <a:latin typeface="Helvetica"/>
                <a:cs typeface="Helvetica"/>
              </a:rPr>
              <a:t> </a:t>
            </a:r>
            <a:endParaRPr lang="en-US" sz="1600" b="0" dirty="0"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  <a:buFont typeface="Wingdings" charset="2"/>
              <a:buChar char="q"/>
            </a:pPr>
            <a:r>
              <a:rPr lang="en-US" sz="1600" b="0" dirty="0" smtClean="0">
                <a:latin typeface="Helvetica"/>
                <a:cs typeface="Helvetica"/>
              </a:rPr>
              <a:t>Oct 14, 2013 </a:t>
            </a:r>
            <a:r>
              <a:rPr lang="en-US" sz="1600" b="0" dirty="0">
                <a:latin typeface="Helvetica"/>
                <a:cs typeface="Helvetica"/>
              </a:rPr>
              <a:t>	</a:t>
            </a:r>
            <a:r>
              <a:rPr lang="en-US" sz="1600" b="0" dirty="0" smtClean="0">
                <a:latin typeface="Helvetica"/>
                <a:cs typeface="Helvetica"/>
              </a:rPr>
              <a:t>Cavity string assembly is compete</a:t>
            </a:r>
            <a:endParaRPr lang="en-US" sz="1600" b="0" dirty="0"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  <a:buFont typeface="Wingdings" charset="2"/>
              <a:buChar char="q"/>
            </a:pPr>
            <a:r>
              <a:rPr lang="en-US" sz="1600" b="0" dirty="0" smtClean="0">
                <a:latin typeface="Helvetica"/>
                <a:cs typeface="Helvetica"/>
              </a:rPr>
              <a:t>Nov 13, 2013</a:t>
            </a:r>
            <a:r>
              <a:rPr lang="en-US" sz="1600" b="0" dirty="0">
                <a:latin typeface="Helvetica"/>
                <a:cs typeface="Helvetica"/>
              </a:rPr>
              <a:t>	</a:t>
            </a:r>
            <a:r>
              <a:rPr lang="en-US" sz="1600" b="0" dirty="0" smtClean="0">
                <a:latin typeface="Helvetica"/>
                <a:cs typeface="Helvetica"/>
              </a:rPr>
              <a:t>Cryomodule assembly is complete</a:t>
            </a:r>
            <a:endParaRPr lang="en-US" sz="1600" b="0" dirty="0"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  <a:buFont typeface="Wingdings" charset="2"/>
              <a:buChar char="q"/>
            </a:pPr>
            <a:r>
              <a:rPr lang="en-US" sz="1600" b="0" dirty="0" smtClean="0">
                <a:latin typeface="Helvetica"/>
                <a:cs typeface="Helvetica"/>
              </a:rPr>
              <a:t>Nov 18, 2013</a:t>
            </a:r>
            <a:r>
              <a:rPr lang="en-US" sz="1600" b="0" dirty="0">
                <a:latin typeface="Helvetica"/>
                <a:cs typeface="Helvetica"/>
              </a:rPr>
              <a:t>	</a:t>
            </a:r>
            <a:r>
              <a:rPr lang="en-US" sz="1600" b="0" dirty="0" smtClean="0">
                <a:latin typeface="Helvetica"/>
                <a:cs typeface="Helvetica"/>
              </a:rPr>
              <a:t>Cryomodule moved to RHIC tunnel</a:t>
            </a:r>
            <a:endParaRPr lang="en-US" sz="1600" b="0" dirty="0"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  <a:buFont typeface="Wingdings" charset="2"/>
              <a:buChar char="q"/>
            </a:pPr>
            <a:r>
              <a:rPr lang="en-US" sz="1600" b="0" dirty="0" smtClean="0">
                <a:latin typeface="Helvetica"/>
                <a:cs typeface="Helvetica"/>
              </a:rPr>
              <a:t>Dec 26, </a:t>
            </a:r>
            <a:r>
              <a:rPr lang="en-US" sz="1600" b="0" dirty="0">
                <a:latin typeface="Helvetica"/>
                <a:cs typeface="Helvetica"/>
              </a:rPr>
              <a:t>2013 	</a:t>
            </a:r>
            <a:r>
              <a:rPr lang="en-US" sz="1600" b="0" dirty="0" smtClean="0">
                <a:latin typeface="Helvetica"/>
                <a:cs typeface="Helvetica"/>
              </a:rPr>
              <a:t>ASSRC walkthrough checklist is complete</a:t>
            </a:r>
          </a:p>
          <a:p>
            <a:pPr algn="l">
              <a:spcAft>
                <a:spcPts val="0"/>
              </a:spcAft>
              <a:buFont typeface="Wingdings" charset="2"/>
              <a:buChar char="q"/>
            </a:pPr>
            <a:r>
              <a:rPr lang="en-US" sz="1600" b="0" dirty="0" smtClean="0">
                <a:latin typeface="Helvetica"/>
                <a:cs typeface="Helvetica"/>
              </a:rPr>
              <a:t>Jan 14, 2014	All systems are complete / Run approval is received</a:t>
            </a:r>
            <a:endParaRPr lang="en-US" sz="1600" b="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6350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Contents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Physics outlook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Recent </a:t>
            </a:r>
            <a:r>
              <a:rPr lang="en-US" sz="2800" dirty="0">
                <a:solidFill>
                  <a:schemeClr val="accent2"/>
                </a:solidFill>
              </a:rPr>
              <a:t>performance, </a:t>
            </a:r>
            <a:r>
              <a:rPr lang="en-US" sz="2800" dirty="0" smtClean="0">
                <a:solidFill>
                  <a:schemeClr val="accent2"/>
                </a:solidFill>
              </a:rPr>
              <a:t>limits</a:t>
            </a:r>
            <a:endParaRPr lang="en-US" sz="2800" dirty="0">
              <a:solidFill>
                <a:schemeClr val="accent2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PAC recommendations for Run-14 and Run-15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Upgrades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Projections for Run-13 and Run-14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9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3120133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38" y="3829050"/>
            <a:ext cx="4038600" cy="3028950"/>
          </a:xfrm>
          <a:prstGeom prst="rect">
            <a:avLst/>
          </a:prstGeom>
        </p:spPr>
      </p:pic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4572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Status e-</a:t>
            </a:r>
            <a:r>
              <a:rPr lang="en-US" dirty="0" smtClean="0">
                <a:latin typeface="Arial" charset="0"/>
                <a:ea typeface="ＭＳ Ｐゴシック" charset="0"/>
              </a:rPr>
              <a:t>lenses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IMG-20130111-000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810000"/>
            <a:ext cx="4064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212" y="838200"/>
            <a:ext cx="854592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b="0" dirty="0" smtClean="0">
                <a:latin typeface="Helvetica"/>
                <a:cs typeface="Helvetica"/>
              </a:rPr>
              <a:t>SC solenoid #1 completed on 01/09/13, #2 on 02/20/13</a:t>
            </a:r>
            <a:br>
              <a:rPr lang="en-US" sz="2000" b="0" dirty="0" smtClean="0">
                <a:latin typeface="Helvetica"/>
                <a:cs typeface="Helvetica"/>
              </a:rPr>
            </a:br>
            <a:r>
              <a:rPr lang="en-US" sz="2000" b="0" dirty="0" smtClean="0">
                <a:latin typeface="Helvetica"/>
                <a:cs typeface="Helvetica"/>
              </a:rPr>
              <a:t>both solenoids tested horizontally ≥ 5 </a:t>
            </a:r>
            <a:r>
              <a:rPr lang="en-US" sz="2000" b="0" dirty="0">
                <a:latin typeface="Helvetica"/>
                <a:cs typeface="Helvetica"/>
              </a:rPr>
              <a:t>T (≥ </a:t>
            </a:r>
            <a:r>
              <a:rPr lang="en-US" sz="2000" b="0" dirty="0" smtClean="0">
                <a:latin typeface="Helvetica"/>
                <a:cs typeface="Helvetica"/>
              </a:rPr>
              <a:t>6 T in vertical test)</a:t>
            </a:r>
          </a:p>
          <a:p>
            <a:pPr marL="342900" indent="-342900" algn="l">
              <a:buFont typeface="Arial"/>
              <a:buChar char="•"/>
            </a:pPr>
            <a:endParaRPr lang="en-US" sz="1800" b="0" dirty="0" smtClean="0">
              <a:solidFill>
                <a:srgbClr val="0000FF"/>
              </a:solidFill>
              <a:latin typeface="Helvetica"/>
              <a:cs typeface="Helvetic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b="0" dirty="0" smtClean="0">
                <a:solidFill>
                  <a:srgbClr val="0000FF"/>
                </a:solidFill>
                <a:latin typeface="Helvetica"/>
                <a:cs typeface="Helvetica"/>
              </a:rPr>
              <a:t>Blue</a:t>
            </a:r>
            <a:r>
              <a:rPr lang="en-US" sz="1800" b="0" dirty="0" smtClean="0">
                <a:latin typeface="Helvetica"/>
                <a:cs typeface="Helvetica"/>
              </a:rPr>
              <a:t> lens with EBIS spare solenoid: e-beam commissioning completed</a:t>
            </a:r>
            <a:br>
              <a:rPr lang="en-US" sz="1800" b="0" dirty="0" smtClean="0">
                <a:latin typeface="Helvetica"/>
                <a:cs typeface="Helvetica"/>
              </a:rPr>
            </a:br>
            <a:r>
              <a:rPr lang="en-US" sz="1800" b="0" dirty="0" smtClean="0">
                <a:solidFill>
                  <a:srgbClr val="FF6600"/>
                </a:solidFill>
                <a:latin typeface="Helvetica"/>
                <a:cs typeface="Helvetica"/>
              </a:rPr>
              <a:t>Yellow</a:t>
            </a:r>
            <a:r>
              <a:rPr lang="en-US" sz="1800" b="0" dirty="0" smtClean="0">
                <a:latin typeface="Helvetica"/>
                <a:cs typeface="Helvetica"/>
              </a:rPr>
              <a:t> lens with SC solenoid #1: hardware commissioning under way</a:t>
            </a:r>
            <a:br>
              <a:rPr lang="en-US" sz="1800" b="0" dirty="0" smtClean="0">
                <a:latin typeface="Helvetica"/>
                <a:cs typeface="Helvetica"/>
              </a:rPr>
            </a:br>
            <a:r>
              <a:rPr lang="en-US" sz="1800" b="0" dirty="0" smtClean="0">
                <a:latin typeface="Helvetica"/>
                <a:cs typeface="Helvetica"/>
              </a:rPr>
              <a:t>New e-lens lattice tested (needs modification), new single bunch p diagnostics </a:t>
            </a:r>
            <a:br>
              <a:rPr lang="en-US" sz="1800" b="0" dirty="0" smtClean="0">
                <a:latin typeface="Helvetica"/>
                <a:cs typeface="Helvetica"/>
              </a:rPr>
            </a:br>
            <a:endParaRPr lang="en-US" sz="1800" b="0" dirty="0" smtClean="0">
              <a:latin typeface="Helvetica"/>
              <a:cs typeface="Helvetic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b="0" dirty="0" smtClean="0">
                <a:latin typeface="Helvetica"/>
                <a:cs typeface="Helvetica"/>
              </a:rPr>
              <a:t>Complete installation in summer 2013, beam commissioning in Run-1</a:t>
            </a:r>
            <a:r>
              <a:rPr lang="en-US" sz="2000" dirty="0" smtClean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810000"/>
            <a:ext cx="3366577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SC solenoid #1 in SMD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3023" y="3810000"/>
            <a:ext cx="4073801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Yellow e-lens in RHIC tunnel</a:t>
            </a:r>
          </a:p>
        </p:txBody>
      </p:sp>
    </p:spTree>
    <p:extLst>
      <p:ext uri="{BB962C8B-B14F-4D97-AF65-F5344CB8AC3E}">
        <p14:creationId xmlns:p14="http://schemas.microsoft.com/office/powerpoint/2010/main" val="366627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6108876" cy="389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upgrades</a:t>
            </a:r>
            <a:r>
              <a:rPr lang="en-US" dirty="0" smtClean="0"/>
              <a:t>: </a:t>
            </a:r>
            <a:r>
              <a:rPr lang="en-US" sz="2000" dirty="0" smtClean="0"/>
              <a:t>e-cooling for Au-Au √</a:t>
            </a:r>
            <a:r>
              <a:rPr lang="en-US" sz="2000" i="1" dirty="0" err="1" smtClean="0"/>
              <a:t>s</a:t>
            </a:r>
            <a:r>
              <a:rPr lang="en-US" sz="2000" i="1" baseline="-25000" dirty="0" err="1" smtClean="0"/>
              <a:t>NN</a:t>
            </a:r>
            <a:r>
              <a:rPr lang="en-US" sz="2000" dirty="0" smtClean="0"/>
              <a:t> = 7.7 − 20 GeV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4102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Major design choices made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Accelerator Physics Design review: 13-14 August 2013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Largest performance upgrade in near-future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Start commissioning in Run-18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8048" y="685800"/>
            <a:ext cx="3633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A. Fedotov, V. Litvinenko et al.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05400" y="3657600"/>
            <a:ext cx="3952056" cy="3124200"/>
            <a:chOff x="611560" y="1080120"/>
            <a:chExt cx="8064896" cy="5013176"/>
          </a:xfrm>
        </p:grpSpPr>
        <p:pic>
          <p:nvPicPr>
            <p:cNvPr id="9" name="Picture 5" descr="CeC Layout GaryM big good is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1080120"/>
              <a:ext cx="7932241" cy="501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3779912" y="1340768"/>
              <a:ext cx="4896544" cy="3024336"/>
              <a:chOff x="3779912" y="1340768"/>
              <a:chExt cx="4896544" cy="3024336"/>
            </a:xfrm>
          </p:grpSpPr>
          <p:sp>
            <p:nvSpPr>
              <p:cNvPr id="11" name="Flowchart: Direct Access Storage 5"/>
              <p:cNvSpPr/>
              <p:nvPr/>
            </p:nvSpPr>
            <p:spPr bwMode="auto">
              <a:xfrm>
                <a:off x="6948264" y="3789040"/>
                <a:ext cx="576064" cy="288032"/>
              </a:xfrm>
              <a:prstGeom prst="flowChartMagneticDrum">
                <a:avLst/>
              </a:prstGeom>
              <a:solidFill>
                <a:srgbClr val="1CE724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600000" lon="0" rev="2040000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en-US" sz="24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7524328" y="4005064"/>
                <a:ext cx="1008112" cy="360040"/>
              </a:xfrm>
              <a:prstGeom prst="straightConnector1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1CE724"/>
                </a:solidFill>
                <a:prstDash val="solid"/>
                <a:miter lim="800000"/>
                <a:headEnd type="none" w="sm" len="sm"/>
                <a:tailEnd type="arrow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6516216" y="1340768"/>
                <a:ext cx="2160240" cy="1365628"/>
              </a:xfrm>
              <a:prstGeom prst="rect">
                <a:avLst/>
              </a:prstGeom>
              <a:solidFill>
                <a:srgbClr val="1CE724"/>
              </a:solidFill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/>
                  <a:t>LEReC</a:t>
                </a:r>
                <a:r>
                  <a:rPr lang="en-US" sz="1400" dirty="0" smtClean="0"/>
                  <a:t> injector</a:t>
                </a:r>
              </a:p>
              <a:p>
                <a:pPr>
                  <a:buNone/>
                </a:pPr>
                <a:r>
                  <a:rPr lang="en-US" sz="1400" dirty="0" smtClean="0"/>
                  <a:t>(close to cryo and cooling sections)</a:t>
                </a:r>
                <a:endParaRPr lang="en-US" sz="14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79912" y="2420888"/>
                <a:ext cx="6585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IR2</a:t>
                </a:r>
                <a:endParaRPr lang="en-US" dirty="0"/>
              </a:p>
            </p:txBody>
          </p:sp>
          <p:cxnSp>
            <p:nvCxnSpPr>
              <p:cNvPr id="15" name="Straight Arrow Connector 14"/>
              <p:cNvCxnSpPr>
                <a:stCxn id="13" idx="2"/>
              </p:cNvCxnSpPr>
              <p:nvPr/>
            </p:nvCxnSpPr>
            <p:spPr bwMode="auto">
              <a:xfrm flipH="1">
                <a:off x="7236297" y="2706396"/>
                <a:ext cx="360039" cy="1082645"/>
              </a:xfrm>
              <a:prstGeom prst="straightConnector1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8615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7.3 GeV/nucleon </a:t>
            </a:r>
            <a:r>
              <a:rPr lang="en-US" dirty="0" err="1" smtClean="0"/>
              <a:t>Au+Au</a:t>
            </a:r>
            <a:r>
              <a:rPr lang="en-US" dirty="0" smtClean="0"/>
              <a:t> projection for </a:t>
            </a:r>
            <a:r>
              <a:rPr lang="en-US" u="sng" dirty="0" smtClean="0"/>
              <a:t>Run-14</a:t>
            </a:r>
            <a:endParaRPr lang="en-US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22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8190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Scaled from operation at 5.75 (Run-10) and 9.8 GeV/nucleon (Run-11)</a:t>
            </a:r>
          </a:p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AGS extraction close to (and below) transition energy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Store times ~30 min, frequent refills require good loss control in </a:t>
            </a:r>
            <a:r>
              <a:rPr lang="en-US" sz="2000" dirty="0" err="1" smtClean="0">
                <a:solidFill>
                  <a:schemeClr val="accent2"/>
                </a:solidFill>
              </a:rPr>
              <a:t>AtR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3" y="914400"/>
            <a:ext cx="862175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0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1" y="838200"/>
            <a:ext cx="8607303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GeV/nucleon </a:t>
            </a:r>
            <a:r>
              <a:rPr lang="en-US" dirty="0" err="1" smtClean="0"/>
              <a:t>Au+Au</a:t>
            </a:r>
            <a:r>
              <a:rPr lang="en-US" dirty="0" smtClean="0"/>
              <a:t> </a:t>
            </a:r>
            <a:r>
              <a:rPr lang="en-US" dirty="0"/>
              <a:t>projection for </a:t>
            </a:r>
            <a:r>
              <a:rPr lang="en-US" u="sng" dirty="0"/>
              <a:t>Run-</a:t>
            </a:r>
            <a:r>
              <a:rPr lang="en-US" u="sng" dirty="0" smtClean="0"/>
              <a:t>14</a:t>
            </a:r>
            <a:endParaRPr lang="en-US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23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3962400"/>
            <a:ext cx="11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Run-11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181600"/>
            <a:ext cx="85378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Improvements compared to Run-11: 3D cooling, new longitudinal pick-up 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and kicker for stochastic cooling, higher bunch intensity (long proton run 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with high intensity provided scrubbing – expect higher instability threshold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at transition), 56 MHz SRF commissioning</a:t>
            </a:r>
          </a:p>
        </p:txBody>
      </p:sp>
    </p:spTree>
    <p:extLst>
      <p:ext uri="{BB962C8B-B14F-4D97-AF65-F5344CB8AC3E}">
        <p14:creationId xmlns:p14="http://schemas.microsoft.com/office/powerpoint/2010/main" val="396027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4808"/>
            <a:ext cx="8686800" cy="4383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</a:t>
            </a:r>
            <a:r>
              <a:rPr lang="en-US" dirty="0" smtClean="0"/>
              <a:t>GeV </a:t>
            </a:r>
            <a:r>
              <a:rPr lang="en-US" dirty="0" err="1" smtClean="0"/>
              <a:t>p</a:t>
            </a:r>
            <a:r>
              <a:rPr lang="en-US" dirty="0" err="1" smtClean="0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 smtClean="0"/>
              <a:t>+p</a:t>
            </a:r>
            <a:r>
              <a:rPr lang="en-US" dirty="0" err="1" smtClean="0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smtClean="0"/>
              <a:t> </a:t>
            </a:r>
            <a:r>
              <a:rPr lang="en-US" dirty="0"/>
              <a:t>projection for </a:t>
            </a:r>
            <a:r>
              <a:rPr lang="en-US" u="sng" dirty="0"/>
              <a:t>Run-</a:t>
            </a:r>
            <a:r>
              <a:rPr lang="en-US" u="sng" dirty="0" smtClean="0"/>
              <a:t>15</a:t>
            </a:r>
            <a:endParaRPr lang="en-US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24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7136" y="4267200"/>
            <a:ext cx="11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Run-11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619690"/>
            <a:ext cx="7892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Improvements compared to Run-11: OPPIS performance, e-lenses </a:t>
            </a:r>
          </a:p>
        </p:txBody>
      </p:sp>
    </p:spTree>
    <p:extLst>
      <p:ext uri="{BB962C8B-B14F-4D97-AF65-F5344CB8AC3E}">
        <p14:creationId xmlns:p14="http://schemas.microsoft.com/office/powerpoint/2010/main" val="383998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GeV/nucleon </a:t>
            </a:r>
            <a:r>
              <a:rPr lang="en-US" dirty="0" err="1" smtClean="0"/>
              <a:t>p</a:t>
            </a:r>
            <a:r>
              <a:rPr lang="en-US" dirty="0" err="1" smtClean="0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 smtClean="0"/>
              <a:t>+Au</a:t>
            </a:r>
            <a:r>
              <a:rPr lang="en-US" dirty="0" smtClean="0"/>
              <a:t> </a:t>
            </a:r>
            <a:r>
              <a:rPr lang="en-US" dirty="0"/>
              <a:t>projection for </a:t>
            </a:r>
            <a:r>
              <a:rPr lang="en-US" u="sng" dirty="0"/>
              <a:t>Run-</a:t>
            </a:r>
            <a:r>
              <a:rPr lang="en-US" u="sng" dirty="0" smtClean="0"/>
              <a:t>15</a:t>
            </a:r>
            <a:endParaRPr lang="en-US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25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774" y="5562600"/>
            <a:ext cx="8210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DX (beam splitting dipoles next to experiments) and ZDC move needed</a:t>
            </a: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6" y="1066800"/>
            <a:ext cx="8719384" cy="43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7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for </a:t>
            </a:r>
            <a:r>
              <a:rPr lang="en-US" u="sng" dirty="0"/>
              <a:t>Run-15</a:t>
            </a:r>
            <a:r>
              <a:rPr lang="en-US" dirty="0"/>
              <a:t>: asymmetric </a:t>
            </a:r>
            <a:r>
              <a:rPr lang="en-US" dirty="0" err="1" smtClean="0"/>
              <a:t>p</a:t>
            </a:r>
            <a:r>
              <a:rPr lang="en-US" dirty="0" err="1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smtClean="0"/>
              <a:t>-</a:t>
            </a:r>
            <a:r>
              <a:rPr lang="en-US" dirty="0"/>
              <a:t>Au </a:t>
            </a:r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676400" y="4953000"/>
            <a:ext cx="59436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676400" y="1828800"/>
            <a:ext cx="0" cy="31242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006295" y="5029200"/>
            <a:ext cx="76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761" y="914400"/>
            <a:ext cx="1211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Lorentz</a:t>
            </a:r>
            <a:br>
              <a:rPr lang="en-US" dirty="0" smtClean="0"/>
            </a:br>
            <a:r>
              <a:rPr lang="en-US" dirty="0" smtClean="0"/>
              <a:t>factor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676400" y="4495800"/>
            <a:ext cx="1371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81400" y="4038600"/>
            <a:ext cx="14478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6188868" y="2057400"/>
            <a:ext cx="1371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5" name="Freeform 24"/>
          <p:cNvSpPr/>
          <p:nvPr/>
        </p:nvSpPr>
        <p:spPr>
          <a:xfrm>
            <a:off x="3055855" y="2500132"/>
            <a:ext cx="1428711" cy="808294"/>
          </a:xfrm>
          <a:custGeom>
            <a:avLst/>
            <a:gdLst>
              <a:gd name="connsiteX0" fmla="*/ 0 w 1428711"/>
              <a:gd name="connsiteY0" fmla="*/ 793692 h 808294"/>
              <a:gd name="connsiteX1" fmla="*/ 446472 w 1428711"/>
              <a:gd name="connsiteY1" fmla="*/ 783771 h 808294"/>
              <a:gd name="connsiteX2" fmla="*/ 634982 w 1428711"/>
              <a:gd name="connsiteY2" fmla="*/ 565506 h 808294"/>
              <a:gd name="connsiteX3" fmla="*/ 863179 w 1428711"/>
              <a:gd name="connsiteY3" fmla="*/ 625033 h 808294"/>
              <a:gd name="connsiteX4" fmla="*/ 892944 w 1428711"/>
              <a:gd name="connsiteY4" fmla="*/ 605190 h 808294"/>
              <a:gd name="connsiteX5" fmla="*/ 1299730 w 1428711"/>
              <a:gd name="connsiteY5" fmla="*/ 79369 h 808294"/>
              <a:gd name="connsiteX6" fmla="*/ 1428711 w 1428711"/>
              <a:gd name="connsiteY6" fmla="*/ 0 h 80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711" h="808294">
                <a:moveTo>
                  <a:pt x="0" y="793692"/>
                </a:moveTo>
                <a:cubicBezTo>
                  <a:pt x="170321" y="807747"/>
                  <a:pt x="340642" y="821802"/>
                  <a:pt x="446472" y="783771"/>
                </a:cubicBezTo>
                <a:cubicBezTo>
                  <a:pt x="552302" y="745740"/>
                  <a:pt x="565531" y="591962"/>
                  <a:pt x="634982" y="565506"/>
                </a:cubicBezTo>
                <a:cubicBezTo>
                  <a:pt x="704433" y="539050"/>
                  <a:pt x="820185" y="618419"/>
                  <a:pt x="863179" y="625033"/>
                </a:cubicBezTo>
                <a:cubicBezTo>
                  <a:pt x="906173" y="631647"/>
                  <a:pt x="820186" y="696134"/>
                  <a:pt x="892944" y="605190"/>
                </a:cubicBezTo>
                <a:cubicBezTo>
                  <a:pt x="965702" y="514246"/>
                  <a:pt x="1210436" y="180234"/>
                  <a:pt x="1299730" y="79369"/>
                </a:cubicBezTo>
                <a:cubicBezTo>
                  <a:pt x="1389025" y="-21496"/>
                  <a:pt x="1094684" y="507632"/>
                  <a:pt x="1428711" y="0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447800" y="4495800"/>
            <a:ext cx="228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1447800" y="4038600"/>
            <a:ext cx="228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447800" y="2133600"/>
            <a:ext cx="228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69141" y="1905000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107.4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38055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25.4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800" y="42627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10.5</a:t>
            </a:r>
          </a:p>
        </p:txBody>
      </p:sp>
      <p:sp>
        <p:nvSpPr>
          <p:cNvPr id="35" name="Freeform 34"/>
          <p:cNvSpPr/>
          <p:nvPr/>
        </p:nvSpPr>
        <p:spPr>
          <a:xfrm>
            <a:off x="2887187" y="2701807"/>
            <a:ext cx="1598113" cy="889652"/>
          </a:xfrm>
          <a:custGeom>
            <a:avLst/>
            <a:gdLst>
              <a:gd name="connsiteX0" fmla="*/ 0 w 1598113"/>
              <a:gd name="connsiteY0" fmla="*/ 889652 h 889652"/>
              <a:gd name="connsiteX1" fmla="*/ 327413 w 1598113"/>
              <a:gd name="connsiteY1" fmla="*/ 711071 h 889652"/>
              <a:gd name="connsiteX2" fmla="*/ 515924 w 1598113"/>
              <a:gd name="connsiteY2" fmla="*/ 393594 h 889652"/>
              <a:gd name="connsiteX3" fmla="*/ 982239 w 1598113"/>
              <a:gd name="connsiteY3" fmla="*/ 76117 h 889652"/>
              <a:gd name="connsiteX4" fmla="*/ 1597379 w 1598113"/>
              <a:gd name="connsiteY4" fmla="*/ 6669 h 889652"/>
              <a:gd name="connsiteX5" fmla="*/ 853258 w 1598113"/>
              <a:gd name="connsiteY5" fmla="*/ 195171 h 88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8113" h="889652">
                <a:moveTo>
                  <a:pt x="0" y="889652"/>
                </a:moveTo>
                <a:cubicBezTo>
                  <a:pt x="120713" y="841699"/>
                  <a:pt x="241426" y="793747"/>
                  <a:pt x="327413" y="711071"/>
                </a:cubicBezTo>
                <a:cubicBezTo>
                  <a:pt x="413400" y="628395"/>
                  <a:pt x="406786" y="499420"/>
                  <a:pt x="515924" y="393594"/>
                </a:cubicBezTo>
                <a:cubicBezTo>
                  <a:pt x="625062" y="287768"/>
                  <a:pt x="801997" y="140604"/>
                  <a:pt x="982239" y="76117"/>
                </a:cubicBezTo>
                <a:cubicBezTo>
                  <a:pt x="1162482" y="11629"/>
                  <a:pt x="1618876" y="-13173"/>
                  <a:pt x="1597379" y="6669"/>
                </a:cubicBezTo>
                <a:cubicBezTo>
                  <a:pt x="1575882" y="26511"/>
                  <a:pt x="785460" y="157140"/>
                  <a:pt x="853258" y="195171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5410200" y="2362200"/>
            <a:ext cx="457200" cy="12954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5" name="Freeform 44"/>
          <p:cNvSpPr/>
          <p:nvPr/>
        </p:nvSpPr>
        <p:spPr>
          <a:xfrm>
            <a:off x="6518495" y="2867214"/>
            <a:ext cx="357178" cy="485586"/>
          </a:xfrm>
          <a:custGeom>
            <a:avLst/>
            <a:gdLst>
              <a:gd name="connsiteX0" fmla="*/ 0 w 357178"/>
              <a:gd name="connsiteY0" fmla="*/ 9922 h 9922"/>
              <a:gd name="connsiteX1" fmla="*/ 357178 w 357178"/>
              <a:gd name="connsiteY1" fmla="*/ 0 h 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7178" h="9922">
                <a:moveTo>
                  <a:pt x="0" y="9922"/>
                </a:moveTo>
                <a:lnTo>
                  <a:pt x="357178" y="0"/>
                </a:ln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5029200" y="3657600"/>
            <a:ext cx="381000" cy="381000"/>
            <a:chOff x="5029200" y="3657600"/>
            <a:chExt cx="381000" cy="381000"/>
          </a:xfrm>
        </p:grpSpPr>
        <p:cxnSp>
          <p:nvCxnSpPr>
            <p:cNvPr id="50" name="Straight Connector 49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3048000" y="4191000"/>
            <a:ext cx="304800" cy="304800"/>
            <a:chOff x="5029200" y="3657600"/>
            <a:chExt cx="381000" cy="381000"/>
          </a:xfrm>
        </p:grpSpPr>
        <p:cxnSp>
          <p:nvCxnSpPr>
            <p:cNvPr id="58" name="Straight Connector 57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 flipH="1" flipV="1">
            <a:off x="5867400" y="2057400"/>
            <a:ext cx="307976" cy="304800"/>
            <a:chOff x="5029200" y="3657600"/>
            <a:chExt cx="381000" cy="381000"/>
          </a:xfrm>
        </p:grpSpPr>
        <p:cxnSp>
          <p:nvCxnSpPr>
            <p:cNvPr id="62" name="Straight Connector 61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 flipH="1" flipV="1">
            <a:off x="3352800" y="4038600"/>
            <a:ext cx="228600" cy="152400"/>
            <a:chOff x="5029200" y="3657600"/>
            <a:chExt cx="381000" cy="381000"/>
          </a:xfrm>
        </p:grpSpPr>
        <p:cxnSp>
          <p:nvCxnSpPr>
            <p:cNvPr id="67" name="Straight Connector 66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77" name="TextBox 76"/>
          <p:cNvSpPr txBox="1"/>
          <p:nvPr/>
        </p:nvSpPr>
        <p:spPr>
          <a:xfrm>
            <a:off x="1752600" y="3581400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njection Au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48000" y="2858869"/>
            <a:ext cx="229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i</a:t>
            </a:r>
            <a:r>
              <a:rPr lang="en-US" sz="1800" dirty="0" smtClean="0">
                <a:solidFill>
                  <a:srgbClr val="0000FF"/>
                </a:solidFill>
              </a:rPr>
              <a:t>njection </a:t>
            </a:r>
            <a:r>
              <a:rPr lang="en-US" sz="1800" dirty="0" err="1" smtClean="0">
                <a:solidFill>
                  <a:srgbClr val="0000FF"/>
                </a:solidFill>
              </a:rPr>
              <a:t>p</a:t>
            </a:r>
            <a:r>
              <a:rPr lang="en-US" sz="1800" dirty="0" err="1" smtClean="0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endParaRPr lang="en-US" sz="1800" baseline="30000" dirty="0" smtClean="0">
              <a:solidFill>
                <a:srgbClr val="0000FF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algn="l"/>
            <a:r>
              <a:rPr lang="en-US" sz="1800" dirty="0" smtClean="0">
                <a:solidFill>
                  <a:srgbClr val="FF0000"/>
                </a:solidFill>
                <a:latin typeface="Arial"/>
                <a:ea typeface="Wingdings"/>
                <a:cs typeface="Arial"/>
                <a:sym typeface="Wingdings"/>
              </a:rPr>
              <a:t>store Au (close to </a:t>
            </a:r>
            <a:r>
              <a:rPr lang="en-US" sz="1800" dirty="0" err="1" smtClean="0">
                <a:solidFill>
                  <a:srgbClr val="FF0000"/>
                </a:solidFill>
                <a:latin typeface="Symbol" charset="2"/>
                <a:ea typeface="Wingdings"/>
                <a:cs typeface="Symbol" charset="2"/>
                <a:sym typeface="Wingdings"/>
              </a:rPr>
              <a:t>g</a:t>
            </a:r>
            <a:r>
              <a:rPr lang="en-US" sz="1800" baseline="-25000" dirty="0" err="1" smtClean="0">
                <a:solidFill>
                  <a:srgbClr val="FF0000"/>
                </a:solidFill>
                <a:latin typeface="Arial"/>
                <a:ea typeface="Wingdings"/>
                <a:cs typeface="Arial"/>
                <a:sym typeface="Wingdings"/>
              </a:rPr>
              <a:t>tr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ea typeface="Wingdings"/>
                <a:cs typeface="Arial"/>
                <a:sym typeface="Wingdings"/>
              </a:rPr>
              <a:t>)</a:t>
            </a:r>
            <a:endParaRPr lang="en-US" sz="18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611009" y="4441189"/>
            <a:ext cx="353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acceleration Au (cross transition)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80956" y="3309948"/>
            <a:ext cx="215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6600"/>
                </a:solidFill>
              </a:rPr>
              <a:t>acceleration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p</a:t>
            </a:r>
            <a:r>
              <a:rPr lang="en-US" sz="1800" dirty="0" err="1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r>
              <a:rPr lang="en-US" sz="1800" dirty="0" smtClean="0">
                <a:solidFill>
                  <a:srgbClr val="006600"/>
                </a:solidFill>
              </a:rPr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Au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019800" y="1143000"/>
            <a:ext cx="175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</a:rPr>
              <a:t>c</a:t>
            </a:r>
            <a:r>
              <a:rPr lang="en-US" sz="1800" dirty="0" smtClean="0">
                <a:solidFill>
                  <a:srgbClr val="006600"/>
                </a:solidFill>
              </a:rPr>
              <a:t>ollision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p</a:t>
            </a:r>
            <a:r>
              <a:rPr lang="en-US" sz="1800" dirty="0" err="1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r>
              <a:rPr lang="en-US" sz="1800" dirty="0" err="1" smtClean="0">
                <a:solidFill>
                  <a:srgbClr val="006600"/>
                </a:solidFill>
              </a:rPr>
              <a:t>+</a:t>
            </a:r>
            <a:r>
              <a:rPr lang="en-US" sz="1800" dirty="0" err="1" smtClean="0">
                <a:solidFill>
                  <a:srgbClr val="FF0000"/>
                </a:solidFill>
              </a:rPr>
              <a:t>Au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>
            <a:off x="2438400" y="3962400"/>
            <a:ext cx="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4343400" y="3505200"/>
            <a:ext cx="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6858000" y="1524000"/>
            <a:ext cx="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flipH="1" flipV="1">
            <a:off x="3276600" y="4267200"/>
            <a:ext cx="38100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 flipH="1" flipV="1">
            <a:off x="5715000" y="2895600"/>
            <a:ext cx="68580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81000" y="5695890"/>
            <a:ext cx="8084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Note: now tolerate ion beam instabilities at transition to obtain higher intensity</a:t>
            </a:r>
            <a:br>
              <a:rPr lang="en-US" sz="1800" dirty="0" smtClean="0"/>
            </a:br>
            <a:r>
              <a:rPr lang="en-US" sz="1800" dirty="0" smtClean="0"/>
              <a:t>          (can be cooled down again), not possible with </a:t>
            </a:r>
            <a:r>
              <a:rPr lang="en-US" sz="1800" dirty="0" err="1" smtClean="0"/>
              <a:t>p+Au</a:t>
            </a:r>
            <a:r>
              <a:rPr lang="en-US" sz="1800" dirty="0" smtClean="0"/>
              <a:t> since have smaller</a:t>
            </a:r>
            <a:br>
              <a:rPr lang="en-US" sz="1800" dirty="0" smtClean="0"/>
            </a:br>
            <a:r>
              <a:rPr lang="en-US" sz="1800" dirty="0" smtClean="0"/>
              <a:t>          aperture available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5423" y="621268"/>
            <a:ext cx="385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maintains same </a:t>
            </a:r>
            <a:r>
              <a:rPr lang="en-US" sz="1800" i="1" dirty="0" smtClean="0"/>
              <a:t>f</a:t>
            </a:r>
            <a:r>
              <a:rPr lang="en-US" sz="1800" baseline="-25000" dirty="0" smtClean="0"/>
              <a:t>rev</a:t>
            </a:r>
            <a:r>
              <a:rPr lang="en-US" sz="1800" dirty="0" smtClean="0"/>
              <a:t> for both beams</a:t>
            </a:r>
          </a:p>
        </p:txBody>
      </p:sp>
    </p:spTree>
    <p:extLst>
      <p:ext uri="{BB962C8B-B14F-4D97-AF65-F5344CB8AC3E}">
        <p14:creationId xmlns:p14="http://schemas.microsoft.com/office/powerpoint/2010/main" val="299457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5626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Very successful Run-13</a:t>
            </a:r>
            <a:br>
              <a:rPr lang="en-US" sz="2400" dirty="0" smtClean="0"/>
            </a:br>
            <a:r>
              <a:rPr lang="en-US" dirty="0" smtClean="0">
                <a:solidFill>
                  <a:schemeClr val="accent2"/>
                </a:solidFill>
              </a:rPr>
              <a:t>	new records for </a:t>
            </a:r>
            <a:r>
              <a:rPr lang="en-US" i="1" dirty="0" smtClean="0">
                <a:solidFill>
                  <a:schemeClr val="accent2"/>
                </a:solidFill>
              </a:rPr>
              <a:t>L</a:t>
            </a:r>
            <a:r>
              <a:rPr lang="en-US" baseline="-25000" dirty="0" smtClean="0">
                <a:solidFill>
                  <a:schemeClr val="accent2"/>
                </a:solidFill>
              </a:rPr>
              <a:t>peak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i="1" dirty="0" smtClean="0">
                <a:solidFill>
                  <a:schemeClr val="accent2"/>
                </a:solidFill>
              </a:rPr>
              <a:t>L</a:t>
            </a:r>
            <a:r>
              <a:rPr lang="en-US" baseline="-25000" dirty="0" smtClean="0">
                <a:solidFill>
                  <a:schemeClr val="accent2"/>
                </a:solidFill>
              </a:rPr>
              <a:t>avg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i="1" dirty="0" smtClean="0">
                <a:solidFill>
                  <a:schemeClr val="accent2"/>
                </a:solidFill>
              </a:rPr>
              <a:t>P</a:t>
            </a:r>
            <a:r>
              <a:rPr lang="en-US" baseline="-25000" dirty="0" smtClean="0">
                <a:solidFill>
                  <a:schemeClr val="accent2"/>
                </a:solidFill>
              </a:rPr>
              <a:t>avg</a:t>
            </a:r>
            <a:r>
              <a:rPr lang="en-US" dirty="0" smtClean="0">
                <a:solidFill>
                  <a:schemeClr val="accent2"/>
                </a:solidFill>
              </a:rPr>
              <a:t>, almost 0.5 fb</a:t>
            </a:r>
            <a:r>
              <a:rPr lang="en-US" baseline="30000" dirty="0" smtClean="0">
                <a:solidFill>
                  <a:schemeClr val="accent2"/>
                </a:solidFill>
              </a:rPr>
              <a:t>-1</a:t>
            </a:r>
            <a:r>
              <a:rPr lang="en-US" dirty="0" smtClean="0">
                <a:solidFill>
                  <a:schemeClr val="accent2"/>
                </a:solidFill>
              </a:rPr>
              <a:t>/experiment 	increased </a:t>
            </a:r>
            <a:r>
              <a:rPr lang="en-US" baseline="30000" dirty="0" smtClean="0">
                <a:solidFill>
                  <a:schemeClr val="accent2"/>
                </a:solidFill>
              </a:rPr>
              <a:t>3</a:t>
            </a:r>
            <a:r>
              <a:rPr lang="en-US" dirty="0" smtClean="0">
                <a:solidFill>
                  <a:schemeClr val="accent2"/>
                </a:solidFill>
              </a:rPr>
              <a:t>He intensity in AGS 3.3x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smtClean="0">
                <a:solidFill>
                  <a:srgbClr val="FF0000"/>
                </a:solidFill>
                <a:latin typeface="Wingdings 3" charset="2"/>
                <a:cs typeface="Wingdings 3" charset="2"/>
              </a:rPr>
              <a:t>g</a:t>
            </a:r>
            <a:r>
              <a:rPr lang="en-US" sz="1600" dirty="0" smtClean="0">
                <a:solidFill>
                  <a:srgbClr val="FF0000"/>
                </a:solidFill>
              </a:rPr>
              <a:t> 0.4x10</a:t>
            </a:r>
            <a:r>
              <a:rPr lang="en-US" sz="1600" baseline="30000" dirty="0" smtClean="0">
                <a:solidFill>
                  <a:srgbClr val="FF0000"/>
                </a:solidFill>
              </a:rPr>
              <a:t>11</a:t>
            </a:r>
            <a:r>
              <a:rPr lang="en-US" sz="1600" dirty="0" smtClean="0">
                <a:solidFill>
                  <a:srgbClr val="FF0000"/>
                </a:solidFill>
              </a:rPr>
              <a:t> with 2 more merges)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Run-14 </a:t>
            </a:r>
            <a:br>
              <a:rPr lang="en-US" sz="2400" dirty="0" smtClean="0"/>
            </a:b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dirty="0" err="1" smtClean="0">
                <a:solidFill>
                  <a:srgbClr val="0000FF"/>
                </a:solidFill>
              </a:rPr>
              <a:t>Au+Au</a:t>
            </a:r>
            <a:r>
              <a:rPr lang="en-US" dirty="0" smtClean="0">
                <a:solidFill>
                  <a:srgbClr val="0000FF"/>
                </a:solidFill>
              </a:rPr>
              <a:t>  7.3 GeV/nucleon [  3 </a:t>
            </a:r>
            <a:r>
              <a:rPr lang="en-US" dirty="0" err="1" smtClean="0">
                <a:solidFill>
                  <a:srgbClr val="0000FF"/>
                </a:solidFill>
              </a:rPr>
              <a:t>wks</a:t>
            </a:r>
            <a:r>
              <a:rPr lang="en-US" dirty="0" smtClean="0">
                <a:solidFill>
                  <a:srgbClr val="0000FF"/>
                </a:solidFill>
              </a:rPr>
              <a:t>] </a:t>
            </a:r>
            <a:r>
              <a:rPr lang="en-US" sz="1600" dirty="0" smtClean="0">
                <a:solidFill>
                  <a:srgbClr val="FF0000"/>
                </a:solidFill>
              </a:rPr>
              <a:t>(AGS extraction close to </a:t>
            </a:r>
            <a:r>
              <a:rPr lang="en-US" sz="1600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tr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r>
              <a:rPr lang="en-US" strike="sngStrike" dirty="0" smtClean="0">
                <a:solidFill>
                  <a:srgbClr val="0000FF"/>
                </a:solidFill>
              </a:rPr>
              <a:t/>
            </a:r>
            <a:br>
              <a:rPr lang="en-US" strike="sngStrike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dirty="0" err="1" smtClean="0">
                <a:solidFill>
                  <a:srgbClr val="0000FF"/>
                </a:solidFill>
              </a:rPr>
              <a:t>Au+Au</a:t>
            </a:r>
            <a:r>
              <a:rPr lang="en-US" dirty="0" smtClean="0">
                <a:solidFill>
                  <a:srgbClr val="0000FF"/>
                </a:solidFill>
              </a:rPr>
              <a:t> 100 GeV/nucleon [14 </a:t>
            </a:r>
            <a:r>
              <a:rPr lang="en-US" dirty="0" err="1" smtClean="0">
                <a:solidFill>
                  <a:srgbClr val="0000FF"/>
                </a:solidFill>
              </a:rPr>
              <a:t>wks</a:t>
            </a:r>
            <a:r>
              <a:rPr lang="en-US" dirty="0" smtClean="0">
                <a:solidFill>
                  <a:srgbClr val="0000FF"/>
                </a:solidFill>
              </a:rPr>
              <a:t>] </a:t>
            </a:r>
            <a:r>
              <a:rPr lang="en-US" sz="1600" dirty="0" smtClean="0">
                <a:solidFill>
                  <a:srgbClr val="FF0000"/>
                </a:solidFill>
              </a:rPr>
              <a:t>(3D cooling, maximization of bunch 	intensity, minimization of non-luminous losses, 56 MHz SRF commissioning)</a:t>
            </a:r>
            <a:r>
              <a:rPr lang="en-US" strike="sngStrike" dirty="0" smtClean="0">
                <a:solidFill>
                  <a:srgbClr val="0000FF"/>
                </a:solidFill>
              </a:rPr>
              <a:t/>
            </a:r>
            <a:br>
              <a:rPr lang="en-US" strike="sngStrike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	possibly </a:t>
            </a:r>
            <a:r>
              <a:rPr lang="en-US" dirty="0" err="1" smtClean="0">
                <a:solidFill>
                  <a:srgbClr val="0000FF"/>
                </a:solidFill>
              </a:rPr>
              <a:t>d+Au</a:t>
            </a:r>
            <a:r>
              <a:rPr lang="en-US" dirty="0" smtClean="0">
                <a:solidFill>
                  <a:srgbClr val="0000FF"/>
                </a:solidFill>
              </a:rPr>
              <a:t> or </a:t>
            </a:r>
            <a:r>
              <a:rPr lang="en-US" baseline="30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He+Au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	preparation for p-Au </a:t>
            </a:r>
            <a:r>
              <a:rPr lang="en-US" sz="1600" dirty="0" smtClean="0">
                <a:solidFill>
                  <a:srgbClr val="FF0000"/>
                </a:solidFill>
              </a:rPr>
              <a:t>(DX move, shielding modification)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strike="sngStrike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Run-15:</a:t>
            </a:r>
          </a:p>
          <a:p>
            <a:pPr marL="0" indent="0"/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dirty="0" err="1" smtClean="0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 smtClean="0">
                <a:solidFill>
                  <a:srgbClr val="0000FF"/>
                </a:solidFill>
              </a:rPr>
              <a:t>+p</a:t>
            </a:r>
            <a:r>
              <a:rPr lang="en-US" dirty="0" err="1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smtClean="0">
                <a:solidFill>
                  <a:srgbClr val="0000FF"/>
                </a:solidFill>
              </a:rPr>
              <a:t> 100 GeV </a:t>
            </a:r>
            <a:r>
              <a:rPr lang="en-US" sz="1600" dirty="0" smtClean="0">
                <a:solidFill>
                  <a:srgbClr val="FF0000"/>
                </a:solidFill>
              </a:rPr>
              <a:t>(source </a:t>
            </a:r>
            <a:r>
              <a:rPr lang="en-US" sz="1600" dirty="0">
                <a:solidFill>
                  <a:srgbClr val="FF0000"/>
                </a:solidFill>
              </a:rPr>
              <a:t>+ </a:t>
            </a:r>
            <a:r>
              <a:rPr lang="en-US" sz="1600" dirty="0" smtClean="0">
                <a:solidFill>
                  <a:srgbClr val="FF0000"/>
                </a:solidFill>
              </a:rPr>
              <a:t>injectors + electron lenses)</a:t>
            </a:r>
            <a:r>
              <a:rPr lang="en-US" dirty="0" smtClean="0">
                <a:solidFill>
                  <a:srgbClr val="0000FF"/>
                </a:solidFill>
              </a:rPr>
              <a:t>	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dirty="0" err="1" smtClean="0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 smtClean="0">
                <a:solidFill>
                  <a:srgbClr val="0000FF"/>
                </a:solidFill>
              </a:rPr>
              <a:t>+Au</a:t>
            </a:r>
            <a:r>
              <a:rPr lang="en-US" dirty="0" smtClean="0">
                <a:solidFill>
                  <a:srgbClr val="0000FF"/>
                </a:solidFill>
              </a:rPr>
              <a:t> 100 GeV/nucleon </a:t>
            </a:r>
            <a:r>
              <a:rPr lang="en-US" sz="1600" dirty="0" smtClean="0">
                <a:solidFill>
                  <a:srgbClr val="FF0000"/>
                </a:solidFill>
              </a:rPr>
              <a:t>(DX move)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dirty="0" err="1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 smtClean="0">
                <a:solidFill>
                  <a:srgbClr val="0000FF"/>
                </a:solidFill>
              </a:rPr>
              <a:t>+Si</a:t>
            </a:r>
            <a:r>
              <a:rPr lang="en-US" dirty="0" smtClean="0">
                <a:solidFill>
                  <a:srgbClr val="0000FF"/>
                </a:solidFill>
              </a:rPr>
              <a:t>(Al), 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dirty="0" err="1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 smtClean="0">
                <a:solidFill>
                  <a:srgbClr val="0000FF"/>
                </a:solidFill>
              </a:rPr>
              <a:t>+Cu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d+Au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baseline="30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He+Au </a:t>
            </a:r>
            <a:r>
              <a:rPr lang="en-US" sz="1600" dirty="0" smtClean="0">
                <a:solidFill>
                  <a:srgbClr val="FF0000"/>
                </a:solidFill>
              </a:rPr>
              <a:t>(setup </a:t>
            </a:r>
            <a:r>
              <a:rPr lang="en-US" sz="1600" smtClean="0">
                <a:solidFill>
                  <a:srgbClr val="FF0000"/>
                </a:solidFill>
              </a:rPr>
              <a:t>time</a:t>
            </a:r>
            <a:r>
              <a:rPr lang="en-US" sz="1600" smtClean="0">
                <a:solidFill>
                  <a:srgbClr val="FF0000"/>
                </a:solidFill>
              </a:rPr>
              <a:t>)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27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2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1" cy="6806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3107" y="609600"/>
            <a:ext cx="157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B. Mueller</a:t>
            </a:r>
          </a:p>
        </p:txBody>
      </p:sp>
    </p:spTree>
    <p:extLst>
      <p:ext uri="{BB962C8B-B14F-4D97-AF65-F5344CB8AC3E}">
        <p14:creationId xmlns:p14="http://schemas.microsoft.com/office/powerpoint/2010/main" val="112806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3107" y="228600"/>
            <a:ext cx="157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B. Mueller</a:t>
            </a:r>
          </a:p>
        </p:txBody>
      </p:sp>
    </p:spTree>
    <p:extLst>
      <p:ext uri="{BB962C8B-B14F-4D97-AF65-F5344CB8AC3E}">
        <p14:creationId xmlns:p14="http://schemas.microsoft.com/office/powerpoint/2010/main" val="227717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5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877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3107" y="381000"/>
            <a:ext cx="157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B. Mueller</a:t>
            </a:r>
          </a:p>
        </p:txBody>
      </p:sp>
    </p:spTree>
    <p:extLst>
      <p:ext uri="{BB962C8B-B14F-4D97-AF65-F5344CB8AC3E}">
        <p14:creationId xmlns:p14="http://schemas.microsoft.com/office/powerpoint/2010/main" val="3393055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64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3107" y="457200"/>
            <a:ext cx="157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B. Mueller</a:t>
            </a:r>
          </a:p>
        </p:txBody>
      </p:sp>
    </p:spTree>
    <p:extLst>
      <p:ext uri="{BB962C8B-B14F-4D97-AF65-F5344CB8AC3E}">
        <p14:creationId xmlns:p14="http://schemas.microsoft.com/office/powerpoint/2010/main" val="303680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7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2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3107" y="304800"/>
            <a:ext cx="157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B. Mueller</a:t>
            </a:r>
          </a:p>
        </p:txBody>
      </p:sp>
    </p:spTree>
    <p:extLst>
      <p:ext uri="{BB962C8B-B14F-4D97-AF65-F5344CB8AC3E}">
        <p14:creationId xmlns:p14="http://schemas.microsoft.com/office/powerpoint/2010/main" val="177334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8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48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3107" y="381000"/>
            <a:ext cx="157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B. Mueller</a:t>
            </a:r>
          </a:p>
        </p:txBody>
      </p:sp>
    </p:spTree>
    <p:extLst>
      <p:ext uri="{BB962C8B-B14F-4D97-AF65-F5344CB8AC3E}">
        <p14:creationId xmlns:p14="http://schemas.microsoft.com/office/powerpoint/2010/main" val="153154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" y="609600"/>
            <a:ext cx="8297273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Run-13 luminosity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9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9090" y="5842337"/>
            <a:ext cx="884251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New: </a:t>
            </a:r>
            <a:r>
              <a:rPr lang="en-US" sz="2000" b="1" dirty="0" smtClean="0"/>
              <a:t>OPPIS</a:t>
            </a:r>
            <a:r>
              <a:rPr lang="en-US" sz="2000" dirty="0" smtClean="0"/>
              <a:t>, AGS survey, upgrade 9 MHz, upgrade </a:t>
            </a:r>
            <a:r>
              <a:rPr lang="en-US" sz="2000" dirty="0" err="1" smtClean="0"/>
              <a:t>pC</a:t>
            </a:r>
            <a:r>
              <a:rPr lang="en-US" sz="2000" dirty="0" smtClean="0"/>
              <a:t>, new STAR Be pipe, </a:t>
            </a:r>
            <a:br>
              <a:rPr lang="en-US" sz="2000" dirty="0" smtClean="0"/>
            </a:br>
            <a:r>
              <a:rPr lang="en-US" sz="2000" dirty="0" smtClean="0"/>
              <a:t>e-lens lattice tested, e-lens hardware commissioning, longitudinal damper </a:t>
            </a:r>
            <a:br>
              <a:rPr lang="en-US" sz="2000" dirty="0" smtClean="0"/>
            </a:br>
            <a:r>
              <a:rPr lang="en-US" sz="2000" dirty="0" smtClean="0"/>
              <a:t>injection and ramp, …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1400" y="1111984"/>
            <a:ext cx="1672966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Best weeks</a:t>
            </a:r>
          </a:p>
          <a:p>
            <a:pPr algn="l"/>
            <a:r>
              <a:rPr lang="en-US" sz="2000" dirty="0" smtClean="0"/>
              <a:t>(</a:t>
            </a:r>
            <a:r>
              <a:rPr lang="en-US" sz="1800" dirty="0" smtClean="0">
                <a:solidFill>
                  <a:srgbClr val="0000FF"/>
                </a:solidFill>
              </a:rPr>
              <a:t>50 pb</a:t>
            </a:r>
            <a:r>
              <a:rPr lang="en-US" sz="1800" baseline="30000" dirty="0" smtClean="0">
                <a:solidFill>
                  <a:srgbClr val="0000FF"/>
                </a:solidFill>
              </a:rPr>
              <a:t>-1</a:t>
            </a:r>
            <a:r>
              <a:rPr lang="en-US" sz="1800" dirty="0" smtClean="0">
                <a:solidFill>
                  <a:srgbClr val="0000FF"/>
                </a:solidFill>
              </a:rPr>
              <a:t>/week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close to max</a:t>
            </a:r>
            <a:br>
              <a:rPr lang="en-US" sz="2000" dirty="0" smtClean="0"/>
            </a:br>
            <a:r>
              <a:rPr lang="en-US" sz="2000" dirty="0" smtClean="0"/>
              <a:t>projected 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1800" dirty="0" smtClean="0">
                <a:solidFill>
                  <a:srgbClr val="0000FF"/>
                </a:solidFill>
              </a:rPr>
              <a:t>56 pb</a:t>
            </a:r>
            <a:r>
              <a:rPr lang="en-US" sz="1800" baseline="30000" dirty="0" smtClean="0">
                <a:solidFill>
                  <a:srgbClr val="0000FF"/>
                </a:solidFill>
              </a:rPr>
              <a:t>-1</a:t>
            </a:r>
            <a:r>
              <a:rPr lang="en-US" sz="1800" dirty="0" smtClean="0">
                <a:solidFill>
                  <a:srgbClr val="0000FF"/>
                </a:solidFill>
              </a:rPr>
              <a:t>/week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815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46416587</TotalTime>
  <Words>896</Words>
  <Application>Microsoft Macintosh PowerPoint</Application>
  <PresentationFormat>Letter Paper (8.5x11 in)</PresentationFormat>
  <Paragraphs>240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Uslhc</vt:lpstr>
      <vt:lpstr> Outlook on Run-14 and beyond  Wolfram Fischer  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Run-13 luminosity</vt:lpstr>
      <vt:lpstr>Run-13 polarization (preliminary)</vt:lpstr>
      <vt:lpstr>PowerPoint Presentation</vt:lpstr>
      <vt:lpstr> Delivered Integrated Luminosity and Polarization</vt:lpstr>
      <vt:lpstr>Performance measure: setup time</vt:lpstr>
      <vt:lpstr>Store-to-store time, time in store</vt:lpstr>
      <vt:lpstr>Run-13 test: He-3 acceleration in AGS</vt:lpstr>
      <vt:lpstr>Recommendation of the Program Advisory Committee</vt:lpstr>
      <vt:lpstr>RHIC luminosity and polarization goals</vt:lpstr>
      <vt:lpstr>Current and future large performance upgrades</vt:lpstr>
      <vt:lpstr>56 MHz project milestones </vt:lpstr>
      <vt:lpstr>Status e-lenses</vt:lpstr>
      <vt:lpstr>Further upgrades: e-cooling for Au-Au √sNN = 7.7 − 20 GeV </vt:lpstr>
      <vt:lpstr>7.3 GeV/nucleon Au+Au projection for Run-14</vt:lpstr>
      <vt:lpstr>100 GeV/nucleon Au+Au projection for Run-14</vt:lpstr>
      <vt:lpstr>100 GeV ph+ph projection for Run-15</vt:lpstr>
      <vt:lpstr>100 GeV/nucleon ph+Au projection for Run-15</vt:lpstr>
      <vt:lpstr>Preparation for Run-15: asymmetric ph-Au operation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Jim Strait</dc:creator>
  <cp:lastModifiedBy>Wolfram Fischer</cp:lastModifiedBy>
  <cp:revision>3105</cp:revision>
  <cp:lastPrinted>1998-09-11T14:49:03Z</cp:lastPrinted>
  <dcterms:created xsi:type="dcterms:W3CDTF">2010-11-14T17:34:40Z</dcterms:created>
  <dcterms:modified xsi:type="dcterms:W3CDTF">2013-07-31T18:01:00Z</dcterms:modified>
</cp:coreProperties>
</file>