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  <p:sldMasterId id="2147483660" r:id="rId3"/>
  </p:sldMasterIdLst>
  <p:notesMasterIdLst>
    <p:notesMasterId r:id="rId21"/>
  </p:notesMasterIdLst>
  <p:sldIdLst>
    <p:sldId id="256" r:id="rId4"/>
    <p:sldId id="260" r:id="rId5"/>
    <p:sldId id="264" r:id="rId6"/>
    <p:sldId id="265" r:id="rId7"/>
    <p:sldId id="261" r:id="rId8"/>
    <p:sldId id="266" r:id="rId9"/>
    <p:sldId id="267" r:id="rId10"/>
    <p:sldId id="262" r:id="rId11"/>
    <p:sldId id="270" r:id="rId12"/>
    <p:sldId id="268" r:id="rId13"/>
    <p:sldId id="269" r:id="rId14"/>
    <p:sldId id="271" r:id="rId15"/>
    <p:sldId id="272" r:id="rId16"/>
    <p:sldId id="275" r:id="rId17"/>
    <p:sldId id="274" r:id="rId18"/>
    <p:sldId id="276" r:id="rId19"/>
    <p:sldId id="277" r:id="rId20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4" autoAdjust="0"/>
    <p:restoredTop sz="94676" autoAdjust="0"/>
  </p:normalViewPr>
  <p:slideViewPr>
    <p:cSldViewPr>
      <p:cViewPr varScale="1">
        <p:scale>
          <a:sx n="87" d="100"/>
          <a:sy n="87" d="100"/>
        </p:scale>
        <p:origin x="-1050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DB9F1D-B996-4BA0-9039-613E6AF2E072}" type="datetimeFigureOut">
              <a:rPr lang="fr-FR" smtClean="0"/>
              <a:pPr/>
              <a:t>22/07/2013</a:t>
            </a:fld>
            <a:endParaRPr lang="fr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A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7CA053-64A5-468B-A4AC-F179676E72A7}" type="slidenum">
              <a:rPr lang="fr-CA" smtClean="0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347971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7CA053-64A5-468B-A4AC-F179676E72A7}" type="slidenum">
              <a:rPr lang="fr-CA" smtClean="0"/>
              <a:pPr/>
              <a:t>3</a:t>
            </a:fld>
            <a:endParaRPr lang="fr-C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7CA053-64A5-468B-A4AC-F179676E72A7}" type="slidenum">
              <a:rPr lang="fr-CA" smtClean="0"/>
              <a:pPr/>
              <a:t>14</a:t>
            </a:fld>
            <a:endParaRPr lang="fr-CA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7CA053-64A5-468B-A4AC-F179676E72A7}" type="slidenum">
              <a:rPr lang="fr-CA" smtClean="0"/>
              <a:pPr/>
              <a:t>16</a:t>
            </a:fld>
            <a:endParaRPr lang="fr-C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1D72F5-4AE0-4F91-84F6-6991E5097B28}" type="datetimeFigureOut">
              <a:rPr lang="fr-FR"/>
              <a:pPr>
                <a:defRPr/>
              </a:pPr>
              <a:t>22/07/2013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FEE943-70E4-4D3E-825C-4798AC1A2B57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166A6B-ED90-47A0-950D-EB3F0A3126B0}" type="datetimeFigureOut">
              <a:rPr lang="fr-FR"/>
              <a:pPr>
                <a:defRPr/>
              </a:pPr>
              <a:t>22/07/2013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CBBB40-65F0-4BF8-8D3D-1B302F8A3BAB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77C806-A72D-4184-8CE5-0A37A3C18176}" type="datetimeFigureOut">
              <a:rPr lang="fr-FR"/>
              <a:pPr>
                <a:defRPr/>
              </a:pPr>
              <a:t>22/07/2013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693CD3-4225-4A12-B5AE-87BC6FCDDB91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1D72F5-4AE0-4F91-84F6-6991E5097B28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22/07/2013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FEE943-70E4-4D3E-825C-4798AC1A2B57}" type="slidenum">
              <a:rPr lang="fr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66914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C1A493-1E86-4F07-9DE5-FB09DF1C1D4B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22/07/2013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6B958D-0694-4924-A86B-21DB57236573}" type="slidenum">
              <a:rPr lang="fr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27242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6A30C4-9E91-4046-886F-CD5B013B801B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22/07/2013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3CA66E-1B18-41FC-BBBF-2CB9C82AD7A3}" type="slidenum">
              <a:rPr lang="fr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184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D40F04-595E-4771-B172-1E0CB2E92B51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22/07/2013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4C8491-D6A5-4A04-824C-DF1A16BB6700}" type="slidenum">
              <a:rPr lang="fr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86979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04A7B5-1140-411B-9CDA-69B3E22C73FB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22/07/2013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3E9991-5BA6-4B12-89DE-1BA775F62054}" type="slidenum">
              <a:rPr lang="fr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10280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E8AAFD-4299-4BA3-BEF4-9CA24F6A9A84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22/07/2013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87D73C-2031-492E-B38E-C491368C13D0}" type="slidenum">
              <a:rPr lang="fr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4429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926DA9-818E-4FA1-AB8E-0D8F32C1D27D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22/07/2013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3E873A-DAA7-4191-B399-30D6BF291953}" type="slidenum">
              <a:rPr lang="fr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60964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7AEDC2-A054-4FE4-98B1-11429BA579DC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22/07/2013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1ED0E2-7683-4C20-B6CB-652102D06959}" type="slidenum">
              <a:rPr lang="fr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31732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C1A493-1E86-4F07-9DE5-FB09DF1C1D4B}" type="datetimeFigureOut">
              <a:rPr lang="fr-FR"/>
              <a:pPr>
                <a:defRPr/>
              </a:pPr>
              <a:t>22/07/2013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6B958D-0694-4924-A86B-21DB57236573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fr-CA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E6AF50-9A6C-4838-B1B8-C0406834832C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22/07/2013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FC8D11-3B1C-4630-A092-1A20EFFA3475}" type="slidenum">
              <a:rPr lang="fr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5875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166A6B-ED90-47A0-950D-EB3F0A3126B0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22/07/2013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CBBB40-65F0-4BF8-8D3D-1B302F8A3BAB}" type="slidenum">
              <a:rPr lang="fr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50656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77C806-A72D-4184-8CE5-0A37A3C18176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22/07/2013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693CD3-4225-4A12-B5AE-87BC6FCDDB91}" type="slidenum">
              <a:rPr lang="fr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20143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6A30C4-9E91-4046-886F-CD5B013B801B}" type="datetimeFigureOut">
              <a:rPr lang="fr-FR"/>
              <a:pPr>
                <a:defRPr/>
              </a:pPr>
              <a:t>22/07/2013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3CA66E-1B18-41FC-BBBF-2CB9C82AD7A3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D40F04-595E-4771-B172-1E0CB2E92B51}" type="datetimeFigureOut">
              <a:rPr lang="fr-FR"/>
              <a:pPr>
                <a:defRPr/>
              </a:pPr>
              <a:t>22/07/2013</a:t>
            </a:fld>
            <a:endParaRPr lang="fr-CA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4C8491-D6A5-4A04-824C-DF1A16BB6700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04A7B5-1140-411B-9CDA-69B3E22C73FB}" type="datetimeFigureOut">
              <a:rPr lang="fr-FR"/>
              <a:pPr>
                <a:defRPr/>
              </a:pPr>
              <a:t>22/07/2013</a:t>
            </a:fld>
            <a:endParaRPr lang="fr-CA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3E9991-5BA6-4B12-89DE-1BA775F62054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E8AAFD-4299-4BA3-BEF4-9CA24F6A9A84}" type="datetimeFigureOut">
              <a:rPr lang="fr-FR"/>
              <a:pPr>
                <a:defRPr/>
              </a:pPr>
              <a:t>22/07/2013</a:t>
            </a:fld>
            <a:endParaRPr lang="fr-CA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87D73C-2031-492E-B38E-C491368C13D0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926DA9-818E-4FA1-AB8E-0D8F32C1D27D}" type="datetimeFigureOut">
              <a:rPr lang="fr-FR"/>
              <a:pPr>
                <a:defRPr/>
              </a:pPr>
              <a:t>22/07/2013</a:t>
            </a:fld>
            <a:endParaRPr lang="fr-CA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3E873A-DAA7-4191-B399-30D6BF291953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7AEDC2-A054-4FE4-98B1-11429BA579DC}" type="datetimeFigureOut">
              <a:rPr lang="fr-FR"/>
              <a:pPr>
                <a:defRPr/>
              </a:pPr>
              <a:t>22/07/2013</a:t>
            </a:fld>
            <a:endParaRPr lang="fr-CA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1ED0E2-7683-4C20-B6CB-652102D06959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fr-CA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E6AF50-9A6C-4838-B1B8-C0406834832C}" type="datetimeFigureOut">
              <a:rPr lang="fr-FR"/>
              <a:pPr>
                <a:defRPr/>
              </a:pPr>
              <a:t>22/07/2013</a:t>
            </a:fld>
            <a:endParaRPr lang="fr-CA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FC8D11-3B1C-4630-A092-1A20EFFA3475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  <a:endParaRPr lang="fr-CA" smtClean="0"/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CCC5DAF-87E5-49F5-903F-B90EF21DC3E6}" type="datetimeFigureOut">
              <a:rPr lang="fr-FR"/>
              <a:pPr>
                <a:defRPr/>
              </a:pPr>
              <a:t>22/07/2013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298C9BD-93FD-4762-82A1-52C817A4AA67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  <a:endParaRPr lang="fr-CA" smtClean="0"/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CCC5DAF-87E5-49F5-903F-B90EF21DC3E6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22/07/2013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298C9BD-93FD-4762-82A1-52C817A4AA67}" type="slidenum">
              <a:rPr lang="fr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7699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4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6.gif"/><Relationship Id="rId4" Type="http://schemas.openxmlformats.org/officeDocument/2006/relationships/image" Target="../media/image24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8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1.gif"/><Relationship Id="rId4" Type="http://schemas.openxmlformats.org/officeDocument/2006/relationships/image" Target="../media/image30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7" Type="http://schemas.openxmlformats.org/officeDocument/2006/relationships/image" Target="../media/image36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5.gif"/><Relationship Id="rId5" Type="http://schemas.openxmlformats.org/officeDocument/2006/relationships/image" Target="../media/image34.gif"/><Relationship Id="rId4" Type="http://schemas.openxmlformats.org/officeDocument/2006/relationships/image" Target="../media/image33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tiff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7" Type="http://schemas.openxmlformats.org/officeDocument/2006/relationships/image" Target="../media/image1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png"/><Relationship Id="rId5" Type="http://schemas.openxmlformats.org/officeDocument/2006/relationships/image" Target="../media/image11.gif"/><Relationship Id="rId4" Type="http://schemas.openxmlformats.org/officeDocument/2006/relationships/image" Target="../media/image10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2.gif"/><Relationship Id="rId4" Type="http://schemas.openxmlformats.org/officeDocument/2006/relationships/image" Target="../media/image2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990600"/>
            <a:ext cx="7772400" cy="147002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r-CA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Longitudinal </a:t>
            </a:r>
            <a:r>
              <a:rPr lang="fr-CA" sz="4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Instability</a:t>
            </a:r>
            <a:r>
              <a:rPr lang="fr-CA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and</a:t>
            </a:r>
            <a:br>
              <a:rPr lang="fr-CA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fr-CA" sz="4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Bunch</a:t>
            </a:r>
            <a:r>
              <a:rPr lang="fr-CA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-by-</a:t>
            </a:r>
            <a:r>
              <a:rPr lang="fr-CA" sz="4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bunch</a:t>
            </a:r>
            <a:r>
              <a:rPr lang="fr-CA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Damper </a:t>
            </a:r>
            <a:endParaRPr lang="fr-CA" sz="40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85888" y="2514599"/>
            <a:ext cx="6400800" cy="1752601"/>
          </a:xfrm>
        </p:spPr>
        <p:txBody>
          <a:bodyPr rtlCol="0"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CA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Kevin </a:t>
            </a:r>
            <a:r>
              <a:rPr lang="fr-CA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Mernick</a:t>
            </a:r>
            <a:endParaRPr lang="fr-CA" sz="2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CA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July 25, 2013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CA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RHIC </a:t>
            </a:r>
            <a:r>
              <a:rPr lang="fr-CA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Retreat</a:t>
            </a:r>
            <a:endParaRPr lang="fr-CA" sz="2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Titre 1"/>
          <p:cNvSpPr txBox="1">
            <a:spLocks/>
          </p:cNvSpPr>
          <p:nvPr/>
        </p:nvSpPr>
        <p:spPr bwMode="auto">
          <a:xfrm>
            <a:off x="90535" y="5715000"/>
            <a:ext cx="8962930" cy="980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fr-CA" sz="2800" b="1" dirty="0" smtClean="0">
                <a:solidFill>
                  <a:schemeClr val="bg1"/>
                </a:solidFill>
              </a:rPr>
              <a:t>*</a:t>
            </a:r>
            <a:r>
              <a:rPr lang="fr-CA" sz="2800" b="1" dirty="0" err="1" smtClean="0">
                <a:solidFill>
                  <a:schemeClr val="bg1"/>
                </a:solidFill>
              </a:rPr>
              <a:t>stay</a:t>
            </a:r>
            <a:r>
              <a:rPr lang="fr-CA" sz="2800" b="1" dirty="0" smtClean="0">
                <a:solidFill>
                  <a:schemeClr val="bg1"/>
                </a:solidFill>
              </a:rPr>
              <a:t> </a:t>
            </a:r>
            <a:r>
              <a:rPr lang="fr-CA" sz="2800" b="1" dirty="0" err="1" smtClean="0">
                <a:solidFill>
                  <a:schemeClr val="bg1"/>
                </a:solidFill>
              </a:rPr>
              <a:t>tuned</a:t>
            </a:r>
            <a:r>
              <a:rPr lang="fr-CA" sz="2800" b="1" dirty="0" smtClean="0">
                <a:solidFill>
                  <a:schemeClr val="bg1"/>
                </a:solidFill>
              </a:rPr>
              <a:t> </a:t>
            </a:r>
            <a:r>
              <a:rPr lang="fr-CA" sz="2800" b="1" dirty="0" err="1" smtClean="0">
                <a:solidFill>
                  <a:schemeClr val="bg1"/>
                </a:solidFill>
              </a:rPr>
              <a:t>at</a:t>
            </a:r>
            <a:r>
              <a:rPr lang="fr-CA" sz="2800" b="1" dirty="0" smtClean="0">
                <a:solidFill>
                  <a:schemeClr val="bg1"/>
                </a:solidFill>
              </a:rPr>
              <a:t> the end of </a:t>
            </a:r>
            <a:r>
              <a:rPr lang="fr-CA" sz="2800" b="1" dirty="0" err="1" smtClean="0">
                <a:solidFill>
                  <a:schemeClr val="bg1"/>
                </a:solidFill>
              </a:rPr>
              <a:t>our</a:t>
            </a:r>
            <a:r>
              <a:rPr lang="fr-CA" sz="2800" b="1" dirty="0" smtClean="0">
                <a:solidFill>
                  <a:schemeClr val="bg1"/>
                </a:solidFill>
              </a:rPr>
              <a:t> program for a short </a:t>
            </a:r>
            <a:r>
              <a:rPr lang="fr-CA" sz="2800" b="1" dirty="0" err="1" smtClean="0">
                <a:solidFill>
                  <a:schemeClr val="bg1"/>
                </a:solidFill>
              </a:rPr>
              <a:t>preview</a:t>
            </a:r>
            <a:r>
              <a:rPr lang="fr-CA" sz="2800" b="1" dirty="0" smtClean="0">
                <a:solidFill>
                  <a:schemeClr val="bg1"/>
                </a:solidFill>
              </a:rPr>
              <a:t> of </a:t>
            </a:r>
            <a:r>
              <a:rPr lang="fr-CA" sz="2800" b="1" dirty="0" err="1" smtClean="0">
                <a:solidFill>
                  <a:schemeClr val="bg1"/>
                </a:solidFill>
              </a:rPr>
              <a:t>coming</a:t>
            </a:r>
            <a:r>
              <a:rPr lang="fr-CA" sz="2800" b="1" dirty="0" smtClean="0">
                <a:solidFill>
                  <a:schemeClr val="bg1"/>
                </a:solidFill>
              </a:rPr>
              <a:t> </a:t>
            </a:r>
            <a:r>
              <a:rPr lang="fr-CA" sz="2800" b="1" dirty="0" err="1" smtClean="0">
                <a:solidFill>
                  <a:schemeClr val="bg1"/>
                </a:solidFill>
              </a:rPr>
              <a:t>bunch</a:t>
            </a:r>
            <a:r>
              <a:rPr lang="fr-CA" sz="2800" b="1" dirty="0" smtClean="0">
                <a:solidFill>
                  <a:schemeClr val="bg1"/>
                </a:solidFill>
              </a:rPr>
              <a:t>-by-</a:t>
            </a:r>
            <a:r>
              <a:rPr lang="fr-CA" sz="2800" b="1" dirty="0" err="1" smtClean="0">
                <a:solidFill>
                  <a:schemeClr val="bg1"/>
                </a:solidFill>
              </a:rPr>
              <a:t>bunch</a:t>
            </a:r>
            <a:r>
              <a:rPr lang="fr-CA" sz="2800" b="1" dirty="0" smtClean="0">
                <a:solidFill>
                  <a:schemeClr val="bg1"/>
                </a:solidFill>
              </a:rPr>
              <a:t> damper attractions</a:t>
            </a:r>
            <a:endParaRPr lang="fr-CA" sz="2800" b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76200"/>
            <a:ext cx="7315200" cy="755703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Periodic Transient Beam Loading</a:t>
            </a:r>
            <a:endParaRPr lang="en-US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2057400"/>
          </a:xfrm>
        </p:spPr>
        <p:txBody>
          <a:bodyPr rtlCol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This is an issue because it makes injection matching difficult – tuning up bunch 1 doesn’t optimize all the bunches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This shows injection oscillations for all bunches in a fill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7170" name="Picture 2" descr="http://www.cadops.bnl.gov/elog/graphics/rhic-pp_2013/Fri_Mar_22_2013_143304_27025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11" t="10964" r="7274" b="6873"/>
          <a:stretch/>
        </p:blipFill>
        <p:spPr bwMode="auto">
          <a:xfrm>
            <a:off x="4876800" y="2630474"/>
            <a:ext cx="4141249" cy="3846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3" name="Picture 1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53" t="81634" r="7630" b="4920"/>
          <a:stretch/>
        </p:blipFill>
        <p:spPr bwMode="auto">
          <a:xfrm>
            <a:off x="4715583" y="6441495"/>
            <a:ext cx="4428417" cy="416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Espace réservé du contenu 2"/>
          <p:cNvSpPr txBox="1">
            <a:spLocks/>
          </p:cNvSpPr>
          <p:nvPr/>
        </p:nvSpPr>
        <p:spPr bwMode="auto">
          <a:xfrm>
            <a:off x="457200" y="2977468"/>
            <a:ext cx="4258383" cy="2204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 early bunches are better matched than the ones in the middle to end of the train in this case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5845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0"/>
            <a:ext cx="7315200" cy="755703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PTBL Compensation (part 1)</a:t>
            </a:r>
            <a:endParaRPr lang="en-US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" y="668395"/>
            <a:ext cx="9052560" cy="1151141"/>
          </a:xfrm>
        </p:spPr>
        <p:txBody>
          <a:bodyPr rtlCol="0">
            <a:normAutofit fontScale="92500" lnSpcReduction="10000"/>
          </a:bodyPr>
          <a:lstStyle/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To compensate for the injection error, we adjusted the ATR </a:t>
            </a:r>
            <a:r>
              <a:rPr lang="en-US" sz="2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synchro</a:t>
            </a:r>
            <a:r>
              <a:rPr lang="en-US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phase target based on the measured phase of previous bunches to try to match the new bunch to the phase of the transient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6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9220" name="Picture 4" descr="C:\Users\kmernick\AppData\Local\Microsoft\Windows\Temporary Internet Files\Content.Outlook\80G9D6CQ\Wed_Jul_24_160155_2013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02" t="11643" r="5911" b="4281"/>
          <a:stretch/>
        </p:blipFill>
        <p:spPr bwMode="auto">
          <a:xfrm>
            <a:off x="152400" y="1711822"/>
            <a:ext cx="4662686" cy="3317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53" t="81634" r="7630"/>
          <a:stretch/>
        </p:blipFill>
        <p:spPr bwMode="auto">
          <a:xfrm>
            <a:off x="319914" y="4343400"/>
            <a:ext cx="4389120" cy="563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2" name="Picture 6" descr="C:\Users\kmernick\AppData\Local\Microsoft\Windows\Temporary Internet Files\Content.Outlook\80G9D6CQ\Wed_Jul_24_153049_2013.gif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6" t="15145" r="6303" b="2816"/>
          <a:stretch/>
        </p:blipFill>
        <p:spPr bwMode="auto">
          <a:xfrm>
            <a:off x="4934737" y="2057400"/>
            <a:ext cx="4058124" cy="2697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Espace réservé du contenu 2"/>
          <p:cNvSpPr txBox="1">
            <a:spLocks/>
          </p:cNvSpPr>
          <p:nvPr/>
        </p:nvSpPr>
        <p:spPr bwMode="auto">
          <a:xfrm>
            <a:off x="2743200" y="4953000"/>
            <a:ext cx="6324600" cy="1870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This keeps the injection phase error more or less constant over the course of a fill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 further improvement would be to correct that error as well (essentially giving an automatic “Apply P” correction on every shot)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9181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98156" y="1600200"/>
            <a:ext cx="8869477" cy="4114800"/>
            <a:chOff x="198156" y="1752600"/>
            <a:chExt cx="8869477" cy="4114800"/>
          </a:xfrm>
        </p:grpSpPr>
        <p:pic>
          <p:nvPicPr>
            <p:cNvPr id="11266" name="Picture 2" descr="http://www.cadops.bnl.gov/elog/graphics/rhic-pp_2013/Mon_May_20_2013_164449_47272.gif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56" t="10107" r="7471" b="4860"/>
            <a:stretch/>
          </p:blipFill>
          <p:spPr bwMode="auto">
            <a:xfrm>
              <a:off x="198156" y="1752600"/>
              <a:ext cx="4221444" cy="4114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268" name="Picture 4" descr="http://www.cadops.bnl.gov/elog/graphics/rhic-pp_2013/Mon_May_20_2013_164452_47294.gif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78" t="10107" r="7943" b="4860"/>
            <a:stretch/>
          </p:blipFill>
          <p:spPr bwMode="auto">
            <a:xfrm>
              <a:off x="4419600" y="1752600"/>
              <a:ext cx="4648033" cy="4114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6304" y="76200"/>
            <a:ext cx="8851392" cy="755703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Measuring Transient Beam Loading</a:t>
            </a:r>
            <a:endParaRPr lang="en-US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941069"/>
          </a:xfrm>
        </p:spPr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 “bucket-by-bucket” phase detector was developed during the run</a:t>
            </a:r>
          </a:p>
        </p:txBody>
      </p:sp>
      <p:sp>
        <p:nvSpPr>
          <p:cNvPr id="11" name="Espace réservé du contenu 2"/>
          <p:cNvSpPr txBox="1">
            <a:spLocks/>
          </p:cNvSpPr>
          <p:nvPr/>
        </p:nvSpPr>
        <p:spPr bwMode="auto">
          <a:xfrm>
            <a:off x="2403134" y="5696635"/>
            <a:ext cx="6512266" cy="113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85000" lnSpcReduction="20000"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Vector sum here is the combination of the 9 MHz common and bouncer cavities – it only accounts for about 1/3 of beam phase</a:t>
            </a: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2059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4" name="Picture 6" descr="http://www.cadops.bnl.gov/elog/graphics/rhic-pp_2013/Thu_May_23_2013_175615_64621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49" t="54178" r="7439" b="4340"/>
          <a:stretch/>
        </p:blipFill>
        <p:spPr bwMode="auto">
          <a:xfrm>
            <a:off x="4572000" y="1600200"/>
            <a:ext cx="4572000" cy="2216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0"/>
            <a:ext cx="7315200" cy="755703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PTBL Compensation (part 2)</a:t>
            </a:r>
            <a:endParaRPr lang="en-US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" y="668395"/>
            <a:ext cx="9052560" cy="1151141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Once we had the bucket-by-bucket cavity phase measurements, we could attempt to flatten the transient with feedback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6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2290" name="Picture 2" descr="http://www.cadops.bnl.gov/elog/graphics/rhic-pp_2013/Thu_May_23_2013_175610_64588.gif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99" t="51017" r="7439" b="6837"/>
          <a:stretch/>
        </p:blipFill>
        <p:spPr bwMode="auto">
          <a:xfrm>
            <a:off x="0" y="3657600"/>
            <a:ext cx="4572000" cy="2532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ttp://www.cadops.bnl.gov/elog/graphics/rhic-pp_2013/Thu_May_23_2013_175613_64605.gif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99" t="55012" r="7438" b="7089"/>
          <a:stretch/>
        </p:blipFill>
        <p:spPr bwMode="auto">
          <a:xfrm>
            <a:off x="0" y="1600196"/>
            <a:ext cx="4572000" cy="215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5257800" y="2209800"/>
            <a:ext cx="27432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257800" y="3269043"/>
            <a:ext cx="27432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248611" y="2589754"/>
            <a:ext cx="616946" cy="369332"/>
          </a:xfrm>
          <a:prstGeom prst="rect">
            <a:avLst/>
          </a:prstGeom>
          <a:solidFill>
            <a:srgbClr val="000000">
              <a:alpha val="34118"/>
            </a:srgbClr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0.1°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5" name="Espace réservé du contenu 2"/>
          <p:cNvSpPr txBox="1">
            <a:spLocks/>
          </p:cNvSpPr>
          <p:nvPr/>
        </p:nvSpPr>
        <p:spPr bwMode="auto">
          <a:xfrm>
            <a:off x="4648200" y="3886200"/>
            <a:ext cx="4267200" cy="2949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85000" lnSpcReduction="20000"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This only fixed about 1/3 of the beam phase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Ran well with low intensity (~1.2e11), but had problems at higher intensities (~1.8e11)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But useful to learn about possible future progress</a:t>
            </a: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6757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1"/>
          <p:cNvSpPr txBox="1">
            <a:spLocks/>
          </p:cNvSpPr>
          <p:nvPr/>
        </p:nvSpPr>
        <p:spPr bwMode="auto">
          <a:xfrm>
            <a:off x="146304" y="0"/>
            <a:ext cx="8851392" cy="755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7500"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Longitudinal Instability Summary</a:t>
            </a:r>
            <a:endParaRPr lang="en-US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Espace réservé du contenu 2"/>
          <p:cNvSpPr txBox="1">
            <a:spLocks/>
          </p:cNvSpPr>
          <p:nvPr/>
        </p:nvSpPr>
        <p:spPr bwMode="auto">
          <a:xfrm>
            <a:off x="446721" y="708549"/>
            <a:ext cx="8250559" cy="6073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85000" lnSpcReduction="20000"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We built the damper specifically to address the incoherent bunch-by-bunch dipole oscillations and it works for this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 the early part of the run, we had some bunch-by-bunch dipole mode instabilities, but once we settled on good settings for the damper, we didn’t see those again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We still need enough Landau voltage to prevent bunch shape oscillations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 yellow instability threshold is clearly lower than blue, but we couldn’t really figure out why – broadband impedance measurements for both rings give essentially the same answer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We attempted to quantitatively determine instability thresholds for both rings – with the damper on and Landaus off, the yellow “threshold” is between 1e11 and 1.25e11 and blue is between 1.5e11 and 1.75e11</a:t>
            </a: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1175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0" descr="http://www.cadops.bnl.gov/elog/graphics/rhic-pp_2013/Wed_May_15_2013_115228_10664.gif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9" t="14585" b="8917"/>
          <a:stretch/>
        </p:blipFill>
        <p:spPr bwMode="auto">
          <a:xfrm>
            <a:off x="4953000" y="685800"/>
            <a:ext cx="4114800" cy="2420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re 1"/>
          <p:cNvSpPr txBox="1">
            <a:spLocks/>
          </p:cNvSpPr>
          <p:nvPr/>
        </p:nvSpPr>
        <p:spPr bwMode="auto">
          <a:xfrm>
            <a:off x="146304" y="0"/>
            <a:ext cx="8851392" cy="755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7500"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Longitudinal Instability Summary</a:t>
            </a:r>
            <a:endParaRPr lang="en-US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8" name="Picture 2" descr="http://www.cadops.bnl.gov/elog/graphics/rhic-pp_2013/Wed_May_15_2013_122820_11384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685800"/>
            <a:ext cx="2743200" cy="3405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://www.cadops.bnl.gov/elog/graphics/rhic-pp_2013/Wed_May_15_2013_101039_8543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685800"/>
            <a:ext cx="2743200" cy="3402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http://www.cadops.bnl.gov/elog/graphics/rhic-pp_2013/Wed_May_15_2013_123734_11558.g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429000"/>
            <a:ext cx="2743200" cy="3405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http://www.cadops.bnl.gov/elog/graphics/rhic-pp_2013/Wed_May_15_2013_115358_10725.gi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7797" y="3429000"/>
            <a:ext cx="2743200" cy="3402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Espace réservé du contenu 2"/>
          <p:cNvSpPr txBox="1">
            <a:spLocks/>
          </p:cNvSpPr>
          <p:nvPr/>
        </p:nvSpPr>
        <p:spPr bwMode="auto">
          <a:xfrm>
            <a:off x="168582" y="4230472"/>
            <a:ext cx="3930035" cy="417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77500" lnSpcReduction="20000"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charset="0"/>
              <a:buNone/>
              <a:defRPr/>
            </a:pPr>
            <a:r>
              <a:rPr lang="en-US" b="1" dirty="0" smtClean="0"/>
              <a:t>below instability threshold</a:t>
            </a:r>
          </a:p>
          <a:p>
            <a:pPr marL="0" indent="0" algn="ctr" fontAlgn="auto">
              <a:spcAft>
                <a:spcPts val="0"/>
              </a:spcAft>
              <a:buFont typeface="Arial" charset="0"/>
              <a:buNone/>
              <a:defRPr/>
            </a:pPr>
            <a:endParaRPr lang="en-US" b="1" dirty="0" smtClean="0"/>
          </a:p>
        </p:txBody>
      </p:sp>
      <p:sp>
        <p:nvSpPr>
          <p:cNvPr id="14" name="Espace réservé du contenu 2"/>
          <p:cNvSpPr txBox="1">
            <a:spLocks/>
          </p:cNvSpPr>
          <p:nvPr/>
        </p:nvSpPr>
        <p:spPr bwMode="auto">
          <a:xfrm>
            <a:off x="652412" y="4572000"/>
            <a:ext cx="2952694" cy="672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62500" lnSpcReduction="20000"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charset="0"/>
              <a:buNone/>
              <a:defRPr/>
            </a:pPr>
            <a:r>
              <a:rPr lang="en-US" dirty="0" smtClean="0"/>
              <a:t>but probably not what we want for a physics store</a:t>
            </a:r>
          </a:p>
          <a:p>
            <a:pPr marL="0" indent="0" algn="ctr" fontAlgn="auto">
              <a:spcAft>
                <a:spcPts val="0"/>
              </a:spcAft>
              <a:buFont typeface="Arial" charset="0"/>
              <a:buNone/>
              <a:defRPr/>
            </a:pPr>
            <a:endParaRPr lang="en-US" dirty="0" smtClean="0"/>
          </a:p>
        </p:txBody>
      </p:sp>
      <p:sp>
        <p:nvSpPr>
          <p:cNvPr id="15" name="Espace réservé du contenu 2"/>
          <p:cNvSpPr txBox="1">
            <a:spLocks/>
          </p:cNvSpPr>
          <p:nvPr/>
        </p:nvSpPr>
        <p:spPr bwMode="auto">
          <a:xfrm>
            <a:off x="4876800" y="3124200"/>
            <a:ext cx="3930035" cy="417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77500" lnSpcReduction="20000"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charset="0"/>
              <a:buNone/>
              <a:defRPr/>
            </a:pPr>
            <a:r>
              <a:rPr lang="en-US" b="1" dirty="0" smtClean="0"/>
              <a:t>above instability threshold</a:t>
            </a:r>
          </a:p>
          <a:p>
            <a:pPr marL="0" indent="0" algn="ctr" fontAlgn="auto">
              <a:spcAft>
                <a:spcPts val="0"/>
              </a:spcAft>
              <a:buFont typeface="Arial" charset="0"/>
              <a:buNone/>
              <a:defRPr/>
            </a:pP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319904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1"/>
          <p:cNvSpPr txBox="1">
            <a:spLocks/>
          </p:cNvSpPr>
          <p:nvPr/>
        </p:nvSpPr>
        <p:spPr bwMode="auto">
          <a:xfrm>
            <a:off x="146304" y="0"/>
            <a:ext cx="8851392" cy="1005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82500" lnSpcReduction="20000"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From the people who brought you Longitudinal Bunch-by-bunch Damping</a:t>
            </a:r>
            <a:endParaRPr lang="en-US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Espace réservé du contenu 2"/>
          <p:cNvSpPr txBox="1">
            <a:spLocks/>
          </p:cNvSpPr>
          <p:nvPr/>
        </p:nvSpPr>
        <p:spPr bwMode="auto">
          <a:xfrm>
            <a:off x="446721" y="914400"/>
            <a:ext cx="8250559" cy="5919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77500" lnSpcReduction="20000"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We are working on designing and building a transverse bunch-by-bunch damper now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motivation for building this now is to damp the transverse mode coupling instability which may be excited when running high-intensity proton beams with the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E-Lens, but it will also be beneficial at injection and on the ramp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 hardware will be very similar to the longitudinal damper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We plan to use existing arc BPMs for the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pickups – the signals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from the selected BPMs will be split at the cryostat, similar to the way the “RF BPMs” are shared by the RHIC orbit system and the LLRF system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BPM signal processing and damper processing will all be handled using the LLRF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platform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kickers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will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be dual-plane 2 meter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50 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Ω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striplines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– we are working on simplifying the existing design to be able to build more – driven by broadband (100 kHz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– 30 MHz) RF power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amplifiers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6556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40" t="10384" r="26994" b="23075"/>
          <a:stretch/>
        </p:blipFill>
        <p:spPr bwMode="auto">
          <a:xfrm>
            <a:off x="5930188" y="4467758"/>
            <a:ext cx="3137612" cy="2237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re 1"/>
          <p:cNvSpPr txBox="1">
            <a:spLocks/>
          </p:cNvSpPr>
          <p:nvPr/>
        </p:nvSpPr>
        <p:spPr bwMode="auto">
          <a:xfrm>
            <a:off x="146304" y="0"/>
            <a:ext cx="8851392" cy="755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7500"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Transverse Bunch-by-bunch Damper</a:t>
            </a:r>
            <a:endParaRPr lang="en-US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76200" y="762000"/>
            <a:ext cx="5048244" cy="3740465"/>
          </a:xfrm>
        </p:spPr>
        <p:txBody>
          <a:bodyPr/>
          <a:lstStyle/>
          <a:p>
            <a:r>
              <a:rPr lang="en-US" dirty="0" smtClean="0"/>
              <a:t>The plan is to install the new kickers in the sector 5 warm bore – we need 4 meters of beam line in each ring</a:t>
            </a:r>
          </a:p>
          <a:p>
            <a:r>
              <a:rPr lang="en-US" dirty="0" smtClean="0"/>
              <a:t>The electronics will go in the 1005E service building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914400"/>
            <a:ext cx="3657600" cy="2743200"/>
          </a:xfrm>
          <a:prstGeom prst="rect">
            <a:avLst/>
          </a:prstGeom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48" t="21861" r="29532" b="20914"/>
          <a:stretch/>
        </p:blipFill>
        <p:spPr bwMode="auto">
          <a:xfrm>
            <a:off x="2819400" y="4572000"/>
            <a:ext cx="3037027" cy="2070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203333" y="4278868"/>
            <a:ext cx="843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Yellow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7386420" y="4278868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Blue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8667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76200"/>
            <a:ext cx="7315200" cy="755703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Background</a:t>
            </a:r>
            <a:endParaRPr lang="en-US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85800" y="914400"/>
            <a:ext cx="7772400" cy="5019215"/>
          </a:xfrm>
        </p:spPr>
        <p:txBody>
          <a:bodyPr rtlCol="0">
            <a:normAutofit fontScale="850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Proton bunches at nominal intensity are unstable with just the 9 MHz RF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system</a:t>
            </a: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There are multiple modes of instabilities – dipole mode, quad mode, dancing bunches (multiple higher order modes)</a:t>
            </a: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 existing RF system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damped coherent dipole mode oscillations, but does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not have the bandwidth to damp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incoherent bunch-by-bunch oscillations</a:t>
            </a: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Landau cavities keep the other modes mostly under control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We built the damper specifically to address the incoherent bunch-by-bunch dipole oscillations</a:t>
            </a: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125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4519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r-CA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Damper System </a:t>
            </a:r>
            <a:r>
              <a:rPr lang="fr-CA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Overview</a:t>
            </a:r>
            <a:endParaRPr lang="fr-CA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Picture 2" descr="Kevin Smit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914400"/>
            <a:ext cx="3200400" cy="186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Thomas Haye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819400"/>
            <a:ext cx="3200400" cy="186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79" t="34976" r="2250" b="37692"/>
          <a:stretch/>
        </p:blipFill>
        <p:spPr>
          <a:xfrm>
            <a:off x="15114" y="4876800"/>
            <a:ext cx="1590036" cy="1554480"/>
          </a:xfrm>
          <a:prstGeom prst="rect">
            <a:avLst/>
          </a:prstGeom>
        </p:spPr>
      </p:pic>
      <p:sp>
        <p:nvSpPr>
          <p:cNvPr id="7" name="Espace réservé du contenu 2"/>
          <p:cNvSpPr txBox="1">
            <a:spLocks/>
          </p:cNvSpPr>
          <p:nvPr/>
        </p:nvSpPr>
        <p:spPr bwMode="auto">
          <a:xfrm>
            <a:off x="3657600" y="561627"/>
            <a:ext cx="5410200" cy="6296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77500" lnSpcReduction="20000"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 damper is built around the LLRF platform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Bunch-by-bunch phase measurements come from the existing bunch-to-bucket phase detector and are processed in the “system controller” DSP (4 o’clock)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 kicker waveform is synthesized with custom DAC (“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arb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”) firmware with bucket-by-bucket amplitude modulation capability (2 o’clock)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 RF master clock and Update Link (with the bunch-by-bunch corrections) are broadcast to 2 o’clock on fiber optics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 DAC waveform is amplified with 500W QEIs driving 2m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stripline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pairs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This gives a maximum kick of about 100 V per turn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85" r="8014"/>
          <a:stretch/>
        </p:blipFill>
        <p:spPr bwMode="auto">
          <a:xfrm>
            <a:off x="1447800" y="5500142"/>
            <a:ext cx="2286000" cy="1357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1983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kmernick\AppData\Local\Microsoft\Windows\Temporary Internet Files\Content.Outlook\80G9D6CQ\tmpPrintEmailBHzx8t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6" t="5209" r="7098" b="9100"/>
          <a:stretch/>
        </p:blipFill>
        <p:spPr bwMode="auto">
          <a:xfrm>
            <a:off x="1143000" y="762000"/>
            <a:ext cx="6858000" cy="5346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76200"/>
            <a:ext cx="7315200" cy="755703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Damper Results</a:t>
            </a:r>
            <a:endParaRPr lang="en-US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932835" y="6096000"/>
            <a:ext cx="5753965" cy="611596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Commissioning in blue went well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 bwMode="auto">
          <a:xfrm>
            <a:off x="1981200" y="2057400"/>
            <a:ext cx="2218403" cy="505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92500" lnSpcReduction="10000"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charset="0"/>
              <a:buNone/>
              <a:defRPr/>
            </a:pP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damper off</a:t>
            </a:r>
          </a:p>
          <a:p>
            <a:pPr marL="0" indent="0" fontAlgn="auto">
              <a:spcAft>
                <a:spcPts val="0"/>
              </a:spcAft>
              <a:buFont typeface="Arial" charset="0"/>
              <a:buNone/>
              <a:defRPr/>
            </a:pPr>
            <a:endParaRPr lang="en-US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 bwMode="auto">
          <a:xfrm>
            <a:off x="5553997" y="2209800"/>
            <a:ext cx="2218403" cy="505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92500" lnSpcReduction="10000"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charset="0"/>
              <a:buNone/>
              <a:defRPr/>
            </a:pP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damper on</a:t>
            </a:r>
          </a:p>
          <a:p>
            <a:pPr marL="0" indent="0" fontAlgn="auto">
              <a:spcAft>
                <a:spcPts val="0"/>
              </a:spcAft>
              <a:buFont typeface="Arial" charset="0"/>
              <a:buNone/>
              <a:defRPr/>
            </a:pPr>
            <a:endParaRPr lang="en-US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0345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3" name="Picture 11" descr="http://www.cadops.bnl.gov/elog/graphics/rhic-pp_2013/Tue_Mar_5_2013_144514_15707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8" t="18483" r="3983" b="37934"/>
          <a:stretch/>
        </p:blipFill>
        <p:spPr bwMode="auto">
          <a:xfrm>
            <a:off x="3919577" y="4953000"/>
            <a:ext cx="5029200" cy="1450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http://www.cadops.bnl.gov/elog/graphics/rhic-pp_2013/Tue_Mar_5_2013_101415_4660.gif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4" t="10086" r="4431" b="20392"/>
          <a:stretch/>
        </p:blipFill>
        <p:spPr bwMode="auto">
          <a:xfrm>
            <a:off x="3962400" y="2057400"/>
            <a:ext cx="5029200" cy="301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http://www.cadops.bnl.gov/elog/graphics/rhic-pp_2013/Thu_Feb_28_2013_210851_1717.gif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7" t="9072" r="6198" b="56602"/>
          <a:stretch/>
        </p:blipFill>
        <p:spPr bwMode="auto">
          <a:xfrm>
            <a:off x="4038600" y="609601"/>
            <a:ext cx="50292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76200"/>
            <a:ext cx="7315200" cy="755703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Damper Results</a:t>
            </a:r>
            <a:endParaRPr lang="en-US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357438" y="924385"/>
            <a:ext cx="6329362" cy="547641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Xxx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Yyy</a:t>
            </a: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Zzz</a:t>
            </a: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785812"/>
            <a:ext cx="3657600" cy="2475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 descr="http://www.cadops.bnl.gov/elog/graphics/rhic-pp_2013/Fri_Mar_1_2013_161307_38434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352800"/>
            <a:ext cx="3657600" cy="2475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Espace réservé du contenu 2"/>
          <p:cNvSpPr txBox="1">
            <a:spLocks/>
          </p:cNvSpPr>
          <p:nvPr/>
        </p:nvSpPr>
        <p:spPr bwMode="auto">
          <a:xfrm>
            <a:off x="2932835" y="6302004"/>
            <a:ext cx="5753965" cy="555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lnSpcReduction="10000"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charset="0"/>
              <a:buNone/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Yellow was a little more difficult</a:t>
            </a:r>
          </a:p>
          <a:p>
            <a:pPr marL="0" indent="0" fontAlgn="auto">
              <a:spcAft>
                <a:spcPts val="0"/>
              </a:spcAft>
              <a:buFont typeface="Arial" charset="0"/>
              <a:buNone/>
              <a:defRPr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2437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contenu 2"/>
          <p:cNvSpPr txBox="1">
            <a:spLocks/>
          </p:cNvSpPr>
          <p:nvPr/>
        </p:nvSpPr>
        <p:spPr bwMode="auto">
          <a:xfrm>
            <a:off x="3161435" y="6352549"/>
            <a:ext cx="5753965" cy="505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85000" lnSpcReduction="10000"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charset="0"/>
              <a:buNone/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But there were problems on the ramp</a:t>
            </a:r>
          </a:p>
          <a:p>
            <a:pPr marL="0" indent="0" fontAlgn="auto">
              <a:spcAft>
                <a:spcPts val="0"/>
              </a:spcAft>
              <a:buFont typeface="Arial" charset="0"/>
              <a:buNone/>
              <a:defRPr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0"/>
            <a:ext cx="7315200" cy="755703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Damper Results</a:t>
            </a:r>
            <a:endParaRPr lang="en-US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65760" y="685800"/>
            <a:ext cx="8593711" cy="2235359"/>
          </a:xfrm>
        </p:spPr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damper was used operationally at injection starting from March 7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Changed filter response to allow running with higher gains – this allowed us to get the system running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122" name="Picture 2" descr="http://www.cadops.bnl.gov/elog/graphics/rhic-pp_2013/Wed_Apr_17_2013_121448_29381.gif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7" t="7773" r="6386" b="13470"/>
          <a:stretch/>
        </p:blipFill>
        <p:spPr bwMode="auto">
          <a:xfrm>
            <a:off x="0" y="2834640"/>
            <a:ext cx="4526657" cy="3446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www.cadops.bnl.gov/elog/graphics/rhic-pp_2013/Wed_Apr_17_2013_121452_29398.gif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8" t="8436" r="6987" b="8709"/>
          <a:stretch/>
        </p:blipFill>
        <p:spPr bwMode="auto">
          <a:xfrm>
            <a:off x="4548909" y="2834640"/>
            <a:ext cx="4595091" cy="3434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Espace réservé du contenu 2"/>
          <p:cNvSpPr txBox="1">
            <a:spLocks/>
          </p:cNvSpPr>
          <p:nvPr/>
        </p:nvSpPr>
        <p:spPr bwMode="auto">
          <a:xfrm>
            <a:off x="76200" y="5638800"/>
            <a:ext cx="2218403" cy="505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92500" lnSpcReduction="10000"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charset="0"/>
              <a:buNone/>
              <a:defRPr/>
            </a:pP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bunch phase</a:t>
            </a:r>
          </a:p>
          <a:p>
            <a:pPr marL="0" indent="0" fontAlgn="auto">
              <a:spcAft>
                <a:spcPts val="0"/>
              </a:spcAft>
              <a:buFont typeface="Arial" charset="0"/>
              <a:buNone/>
              <a:defRPr/>
            </a:pPr>
            <a:endParaRPr lang="en-US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Espace réservé du contenu 2"/>
          <p:cNvSpPr txBox="1">
            <a:spLocks/>
          </p:cNvSpPr>
          <p:nvPr/>
        </p:nvSpPr>
        <p:spPr bwMode="auto">
          <a:xfrm>
            <a:off x="5791200" y="4724400"/>
            <a:ext cx="2684267" cy="505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92500" lnSpcReduction="10000"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charset="0"/>
              <a:buNone/>
              <a:defRPr/>
            </a:pP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bunch length</a:t>
            </a:r>
          </a:p>
          <a:p>
            <a:pPr marL="0" indent="0" fontAlgn="auto">
              <a:spcAft>
                <a:spcPts val="0"/>
              </a:spcAft>
              <a:buFont typeface="Arial" charset="0"/>
              <a:buNone/>
              <a:defRPr/>
            </a:pPr>
            <a:endParaRPr lang="en-US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" name="Espace réservé du contenu 2"/>
          <p:cNvSpPr txBox="1">
            <a:spLocks/>
          </p:cNvSpPr>
          <p:nvPr/>
        </p:nvSpPr>
        <p:spPr bwMode="auto">
          <a:xfrm>
            <a:off x="143797" y="2896847"/>
            <a:ext cx="2218403" cy="379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70000" lnSpcReduction="20000"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charset="0"/>
              <a:buNone/>
              <a:defRPr/>
            </a:pP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40 MHz degrees </a:t>
            </a:r>
          </a:p>
          <a:p>
            <a:pPr marL="0" indent="0" fontAlgn="auto">
              <a:spcAft>
                <a:spcPts val="0"/>
              </a:spcAft>
              <a:buFont typeface="Arial" charset="0"/>
              <a:buNone/>
              <a:defRPr/>
            </a:pPr>
            <a:endParaRPr lang="en-US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" name="Espace réservé du contenu 2"/>
          <p:cNvSpPr txBox="1">
            <a:spLocks/>
          </p:cNvSpPr>
          <p:nvPr/>
        </p:nvSpPr>
        <p:spPr bwMode="auto">
          <a:xfrm>
            <a:off x="4639597" y="2895600"/>
            <a:ext cx="2218403" cy="379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70000" lnSpcReduction="20000"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charset="0"/>
              <a:buNone/>
              <a:defRPr/>
            </a:pP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ns</a:t>
            </a:r>
          </a:p>
          <a:p>
            <a:pPr marL="0" indent="0" fontAlgn="auto">
              <a:spcAft>
                <a:spcPts val="0"/>
              </a:spcAft>
              <a:buFont typeface="Arial" charset="0"/>
              <a:buNone/>
              <a:defRPr/>
            </a:pPr>
            <a:endParaRPr lang="en-US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6279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cadops.bnl.gov/elog/graphics/rhic-pp_2013/Thu_Apr_18_2013_142527_9034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0" t="9131" r="7604" b="21767"/>
          <a:stretch/>
        </p:blipFill>
        <p:spPr bwMode="auto">
          <a:xfrm>
            <a:off x="0" y="2834640"/>
            <a:ext cx="4480560" cy="2841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76200"/>
            <a:ext cx="7315200" cy="755703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Damper Results</a:t>
            </a:r>
            <a:endParaRPr lang="en-US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762000"/>
            <a:ext cx="8228036" cy="2235359"/>
          </a:xfrm>
        </p:spPr>
        <p:txBody>
          <a:bodyPr rtlCol="0">
            <a:normAutofit fontScale="925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damper was used operationally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on ramps starting from April 18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This only required a short period of time to setup delay compensation and worked the first try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Espace réservé du contenu 2"/>
          <p:cNvSpPr txBox="1">
            <a:spLocks/>
          </p:cNvSpPr>
          <p:nvPr/>
        </p:nvSpPr>
        <p:spPr bwMode="auto">
          <a:xfrm>
            <a:off x="2305106" y="5581561"/>
            <a:ext cx="2952694" cy="895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92500" lnSpcReduction="20000"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bunch phase 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without damper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endParaRPr lang="en-US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Espace réservé du contenu 2"/>
          <p:cNvSpPr txBox="1">
            <a:spLocks/>
          </p:cNvSpPr>
          <p:nvPr/>
        </p:nvSpPr>
        <p:spPr bwMode="auto">
          <a:xfrm>
            <a:off x="5791200" y="4724400"/>
            <a:ext cx="2684267" cy="505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92500" lnSpcReduction="10000"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charset="0"/>
              <a:buNone/>
              <a:defRPr/>
            </a:pP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bunch length</a:t>
            </a:r>
          </a:p>
          <a:p>
            <a:pPr marL="0" indent="0" fontAlgn="auto">
              <a:spcAft>
                <a:spcPts val="0"/>
              </a:spcAft>
              <a:buFont typeface="Arial" charset="0"/>
              <a:buNone/>
              <a:defRPr/>
            </a:pPr>
            <a:endParaRPr lang="en-US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6148" name="Picture 4" descr="http://www.cadops.bnl.gov/elog/graphics/rhic-pp_2013/Thu_Apr_18_2013_142525_9018.gif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5" t="9131" r="7934" b="21766"/>
          <a:stretch/>
        </p:blipFill>
        <p:spPr bwMode="auto">
          <a:xfrm>
            <a:off x="4663440" y="2834640"/>
            <a:ext cx="4480560" cy="2847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Espace réservé du contenu 2"/>
          <p:cNvSpPr txBox="1">
            <a:spLocks/>
          </p:cNvSpPr>
          <p:nvPr/>
        </p:nvSpPr>
        <p:spPr bwMode="auto">
          <a:xfrm>
            <a:off x="4744761" y="5562600"/>
            <a:ext cx="4323039" cy="505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92500" lnSpcReduction="10000"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charset="0"/>
              <a:buNone/>
              <a:defRPr/>
            </a:pP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bunch phase with damper</a:t>
            </a:r>
          </a:p>
          <a:p>
            <a:pPr marL="0" indent="0" fontAlgn="auto">
              <a:spcAft>
                <a:spcPts val="0"/>
              </a:spcAft>
              <a:buFont typeface="Arial" charset="0"/>
              <a:buNone/>
              <a:defRPr/>
            </a:pPr>
            <a:endParaRPr lang="en-US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9281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Picture 5" descr="http://www.cadops.bnl.gov/elog/graphics/rhic-pp_2013/Fri_Mar_22_2013_204532_6794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1" t="10465" r="2809" b="9590"/>
          <a:stretch/>
        </p:blipFill>
        <p:spPr bwMode="auto">
          <a:xfrm>
            <a:off x="4572000" y="2971800"/>
            <a:ext cx="4572000" cy="3114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76200"/>
            <a:ext cx="7315200" cy="755703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Periodic Transient Beam Loading</a:t>
            </a:r>
            <a:endParaRPr lang="en-US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811531"/>
            <a:ext cx="8229600" cy="2263140"/>
          </a:xfrm>
        </p:spPr>
        <p:txBody>
          <a:bodyPr rtlCol="0">
            <a:normAutofit fontScale="85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 beam driven response of the RF cavities are affected by the fill pattern – they see a transient from the abort gap (or any other empty buckets) that is periodic at the revolution frequency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This means that different bunches see a different RF voltage (amplitude and phase)</a:t>
            </a: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2"/>
          <a:stretch/>
        </p:blipFill>
        <p:spPr bwMode="auto">
          <a:xfrm>
            <a:off x="76200" y="2743200"/>
            <a:ext cx="4721432" cy="3324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Espace réservé du contenu 2"/>
          <p:cNvSpPr txBox="1">
            <a:spLocks/>
          </p:cNvSpPr>
          <p:nvPr/>
        </p:nvSpPr>
        <p:spPr bwMode="auto">
          <a:xfrm>
            <a:off x="5105400" y="5029200"/>
            <a:ext cx="2218403" cy="505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92500" lnSpcReduction="10000"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charset="0"/>
              <a:buNone/>
              <a:defRPr/>
            </a:pP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bunch phase</a:t>
            </a:r>
          </a:p>
          <a:p>
            <a:pPr marL="0" indent="0" fontAlgn="auto">
              <a:spcAft>
                <a:spcPts val="0"/>
              </a:spcAft>
              <a:buFont typeface="Arial" charset="0"/>
              <a:buNone/>
              <a:defRPr/>
            </a:pPr>
            <a:endParaRPr lang="en-US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Espace réservé du contenu 2"/>
          <p:cNvSpPr txBox="1">
            <a:spLocks/>
          </p:cNvSpPr>
          <p:nvPr/>
        </p:nvSpPr>
        <p:spPr bwMode="auto">
          <a:xfrm rot="16200000">
            <a:off x="3553174" y="4187322"/>
            <a:ext cx="2218403" cy="379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70000" lnSpcReduction="20000"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charset="0"/>
              <a:buNone/>
              <a:defRPr/>
            </a:pP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40 MHz degrees </a:t>
            </a:r>
          </a:p>
          <a:p>
            <a:pPr marL="0" indent="0" fontAlgn="auto">
              <a:spcAft>
                <a:spcPts val="0"/>
              </a:spcAft>
              <a:buFont typeface="Arial" charset="0"/>
              <a:buNone/>
              <a:defRPr/>
            </a:pPr>
            <a:endParaRPr lang="en-US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5577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76200"/>
            <a:ext cx="7315200" cy="755703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Periodic Transient Beam Loading</a:t>
            </a:r>
            <a:endParaRPr lang="en-US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9" name="Picture 3" descr="http://www.cadops.bnl.gov/elog/graphics/rhic-pp_2013/Thu_Apr_18_2013_133005_7027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751826"/>
            <a:ext cx="4114800" cy="5877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http://www.cadops.bnl.gov/elog/graphics/rhic-pp_2013/Tue_Apr_23_2013_211655_7400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776227"/>
            <a:ext cx="3657600" cy="2445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://www.cadops.bnl.gov/elog/graphics/rhic-pp_2013/Tue_Apr_23_2013_211659_7417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550" y="3276600"/>
            <a:ext cx="3657600" cy="2445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4180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W_ColorPencil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W_ColorPencil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A6D81CFD-CA74-45F2-9DAF-01B752EE31F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TW_ColorPencils</Template>
  <TotalTime>3425</TotalTime>
  <Words>972</Words>
  <Application>Microsoft Office PowerPoint</Application>
  <PresentationFormat>On-screen Show (4:3)</PresentationFormat>
  <Paragraphs>90</Paragraphs>
  <Slides>17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TW_ColorPencils</vt:lpstr>
      <vt:lpstr>1_TW_ColorPencils</vt:lpstr>
      <vt:lpstr>Longitudinal Instability and Bunch-by-bunch Damper </vt:lpstr>
      <vt:lpstr>Background</vt:lpstr>
      <vt:lpstr>Damper System Overview</vt:lpstr>
      <vt:lpstr>Damper Results</vt:lpstr>
      <vt:lpstr>Damper Results</vt:lpstr>
      <vt:lpstr>Damper Results</vt:lpstr>
      <vt:lpstr>Damper Results</vt:lpstr>
      <vt:lpstr>Periodic Transient Beam Loading</vt:lpstr>
      <vt:lpstr>Periodic Transient Beam Loading</vt:lpstr>
      <vt:lpstr>Periodic Transient Beam Loading</vt:lpstr>
      <vt:lpstr>PTBL Compensation (part 1)</vt:lpstr>
      <vt:lpstr>Measuring Transient Beam Loading</vt:lpstr>
      <vt:lpstr>PTBL Compensation (part 2)</vt:lpstr>
      <vt:lpstr>PowerPoint Presentation</vt:lpstr>
      <vt:lpstr>PowerPoint Presentation</vt:lpstr>
      <vt:lpstr>PowerPoint Presentation</vt:lpstr>
      <vt:lpstr>PowerPoint Presentation</vt:lpstr>
    </vt:vector>
  </TitlesOfParts>
  <Company>BNL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Longitudinal Instability and Bunch-by-bunch Damper</dc:title>
  <dc:creator>Windows User</dc:creator>
  <cp:lastModifiedBy>Windows User</cp:lastModifiedBy>
  <cp:revision>43</cp:revision>
  <dcterms:created xsi:type="dcterms:W3CDTF">2013-07-22T18:14:57Z</dcterms:created>
  <dcterms:modified xsi:type="dcterms:W3CDTF">2013-07-25T03:20:19Z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TC103814939990</vt:lpwstr>
  </property>
</Properties>
</file>