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0" r:id="rId6"/>
    <p:sldId id="261" r:id="rId7"/>
    <p:sldId id="278" r:id="rId8"/>
    <p:sldId id="277" r:id="rId9"/>
    <p:sldId id="276" r:id="rId10"/>
    <p:sldId id="275" r:id="rId11"/>
    <p:sldId id="274" r:id="rId12"/>
    <p:sldId id="273" r:id="rId13"/>
    <p:sldId id="272" r:id="rId14"/>
    <p:sldId id="271" r:id="rId15"/>
    <p:sldId id="270" r:id="rId16"/>
    <p:sldId id="268" r:id="rId17"/>
    <p:sldId id="267" r:id="rId18"/>
    <p:sldId id="266" r:id="rId19"/>
    <p:sldId id="265" r:id="rId20"/>
    <p:sldId id="264" r:id="rId21"/>
    <p:sldId id="282" r:id="rId22"/>
    <p:sldId id="262" r:id="rId23"/>
    <p:sldId id="291" r:id="rId24"/>
    <p:sldId id="260" r:id="rId25"/>
    <p:sldId id="290" r:id="rId26"/>
    <p:sldId id="292" r:id="rId27"/>
    <p:sldId id="286" r:id="rId28"/>
    <p:sldId id="284" r:id="rId29"/>
    <p:sldId id="285" r:id="rId30"/>
    <p:sldId id="289" r:id="rId31"/>
    <p:sldId id="263" r:id="rId32"/>
    <p:sldId id="288" r:id="rId33"/>
    <p:sldId id="281" r:id="rId34"/>
  </p:sldIdLst>
  <p:sldSz cx="9144000" cy="6858000" type="screen4x3"/>
  <p:notesSz cx="6858000" cy="9144000"/>
  <p:custShowLst>
    <p:custShow name="Custom Show 1" id="0">
      <p:sldLst>
        <p:sld r:id="rId19"/>
        <p:sld r:id="rId18"/>
        <p:sld r:id="rId17"/>
        <p:sld r:id="rId16"/>
        <p:sld r:id="rId15"/>
        <p:sld r:id="rId14"/>
        <p:sld r:id="rId13"/>
        <p:sld r:id="rId12"/>
        <p:sld r:id="rId11"/>
        <p:sld r:id="rId10"/>
        <p:sld r:id="rId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48" autoAdjust="0"/>
  </p:normalViewPr>
  <p:slideViewPr>
    <p:cSldViewPr>
      <p:cViewPr>
        <p:scale>
          <a:sx n="70" d="100"/>
          <a:sy n="70" d="100"/>
        </p:scale>
        <p:origin x="-1286" y="-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474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08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01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033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804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109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830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535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276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958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807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D6D781-9718-47DB-A8EB-CEEB6983ED82}" type="datetimeFigureOut">
              <a:rPr lang="en-US" smtClean="0"/>
              <a:t>7/22/2013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7EBD-C28E-46AC-B7C1-160D7219CB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216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Stochastic Cooling: </a:t>
            </a:r>
            <a:r>
              <a:rPr lang="en-US" dirty="0" smtClean="0"/>
              <a:t>Upgrades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Mike Brennan</a:t>
            </a:r>
          </a:p>
          <a:p>
            <a:r>
              <a:rPr lang="en-US" dirty="0" smtClean="0"/>
              <a:t>RHIC Retreat, July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1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6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68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8"/>
    </mc:Choice>
    <mc:Fallback xmlns="">
      <p:transition spd="slow" advTm="141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160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6"/>
    </mc:Choice>
    <mc:Fallback xmlns="">
      <p:transition spd="slow" advTm="163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6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0"/>
    </mc:Choice>
    <mc:Fallback xmlns="">
      <p:transition spd="slow" advTm="146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65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2"/>
    </mc:Choice>
    <mc:Fallback xmlns="">
      <p:transition spd="slow" advTm="1382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170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"/>
    </mc:Choice>
    <mc:Fallback xmlns="">
      <p:transition spd="slow" advTm="1442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368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8"/>
    </mc:Choice>
    <mc:Fallback xmlns="">
      <p:transition spd="slow" advTm="134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623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5"/>
    </mc:Choice>
    <mc:Fallback xmlns="">
      <p:transition spd="slow" advTm="144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00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4"/>
    </mc:Choice>
    <mc:Fallback xmlns="">
      <p:transition spd="slow" advTm="1544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22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"/>
    </mc:Choice>
    <mc:Fallback xmlns="">
      <p:transition spd="slow" advTm="1419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30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7"/>
    </mc:Choice>
    <mc:Fallback xmlns="">
      <p:transition spd="slow" advTm="1557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OUTLINE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447800"/>
            <a:ext cx="8229600" cy="4953000"/>
          </a:xfrm>
        </p:spPr>
        <p:txBody>
          <a:bodyPr>
            <a:noAutofit/>
          </a:bodyPr>
          <a:lstStyle/>
          <a:p>
            <a:r>
              <a:rPr lang="en-US" sz="2800" dirty="0" smtClean="0"/>
              <a:t>Longitudinal Kickers</a:t>
            </a:r>
          </a:p>
          <a:p>
            <a:pPr lvl="1"/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Reliability</a:t>
            </a:r>
            <a:endParaRPr lang="en-US" sz="2400" b="1" dirty="0" smtClean="0"/>
          </a:p>
          <a:p>
            <a:pPr lvl="1"/>
            <a:r>
              <a:rPr lang="en-US" sz="2400" dirty="0" smtClean="0"/>
              <a:t>New features, less is more</a:t>
            </a:r>
            <a:endParaRPr lang="en-US" sz="2400" dirty="0" smtClean="0"/>
          </a:p>
          <a:p>
            <a:r>
              <a:rPr lang="en-US" sz="2800" dirty="0" smtClean="0"/>
              <a:t>Longitudinal Pickups</a:t>
            </a:r>
          </a:p>
          <a:p>
            <a:pPr lvl="1"/>
            <a:r>
              <a:rPr lang="en-US" sz="2400" dirty="0" smtClean="0"/>
              <a:t>Keyhole design</a:t>
            </a:r>
          </a:p>
          <a:p>
            <a:pPr lvl="1"/>
            <a:r>
              <a:rPr lang="en-US" sz="2400" dirty="0" smtClean="0"/>
              <a:t>Results from proton beam tests</a:t>
            </a:r>
            <a:endParaRPr lang="en-US" sz="2400" dirty="0" smtClean="0"/>
          </a:p>
          <a:p>
            <a:r>
              <a:rPr lang="en-US" sz="2800" dirty="0" smtClean="0"/>
              <a:t>Microwave links</a:t>
            </a:r>
          </a:p>
          <a:p>
            <a:r>
              <a:rPr lang="en-US" sz="2800" dirty="0" smtClean="0"/>
              <a:t>Operations Software</a:t>
            </a:r>
            <a:endParaRPr lang="en-US" sz="2800" dirty="0" smtClean="0"/>
          </a:p>
          <a:p>
            <a:r>
              <a:rPr lang="en-US" sz="2800" dirty="0" smtClean="0"/>
              <a:t>Schedule, </a:t>
            </a:r>
            <a:r>
              <a:rPr lang="en-US" sz="2800" dirty="0" smtClean="0"/>
              <a:t>Status</a:t>
            </a:r>
          </a:p>
          <a:p>
            <a:r>
              <a:rPr lang="en-US" sz="2800" dirty="0" smtClean="0"/>
              <a:t>Still </a:t>
            </a:r>
            <a:r>
              <a:rPr lang="en-US" sz="2800" dirty="0" err="1" smtClean="0"/>
              <a:t>dream’n</a:t>
            </a: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36207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762000" y="4572000"/>
            <a:ext cx="1905000" cy="3810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955285">
            <a:off x="788244" y="416362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277913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0"/>
    </mc:Choice>
    <mc:Fallback xmlns="">
      <p:transition spd="slow" advTm="214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/>
          <p:cNvCxnSpPr/>
          <p:nvPr/>
        </p:nvCxnSpPr>
        <p:spPr>
          <a:xfrm flipV="1">
            <a:off x="762000" y="4572000"/>
            <a:ext cx="1905000" cy="38100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 rot="20955285">
            <a:off x="788244" y="4163629"/>
            <a:ext cx="1828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Beam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49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Details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7" b="12832"/>
          <a:stretch/>
        </p:blipFill>
        <p:spPr>
          <a:xfrm>
            <a:off x="533400" y="4190218"/>
            <a:ext cx="3316832" cy="20981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4" t="334" r="11217" b="43315"/>
          <a:stretch/>
        </p:blipFill>
        <p:spPr>
          <a:xfrm>
            <a:off x="4060371" y="4050887"/>
            <a:ext cx="4874537" cy="271862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850232" y="2133600"/>
            <a:ext cx="1331368" cy="3276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781800" y="3886200"/>
            <a:ext cx="215310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Linkage goes slack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562600" y="4196442"/>
            <a:ext cx="1371600" cy="29935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600200" y="5562600"/>
            <a:ext cx="76200" cy="914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3578"/>
            <a:ext cx="6477000" cy="2710851"/>
          </a:xfrm>
        </p:spPr>
        <p:txBody>
          <a:bodyPr>
            <a:noAutofit/>
          </a:bodyPr>
          <a:lstStyle/>
          <a:p>
            <a:r>
              <a:rPr lang="en-US" sz="2800" dirty="0" smtClean="0"/>
              <a:t>Binary motion actuators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open or closed only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Alignment of kicker aperture to beam axis is determined by hard stop</a:t>
            </a:r>
          </a:p>
          <a:p>
            <a:pPr lvl="1"/>
            <a:r>
              <a:rPr lang="en-US" sz="2000" dirty="0" smtClean="0"/>
              <a:t>Not by stepper motor set point</a:t>
            </a:r>
          </a:p>
          <a:p>
            <a:r>
              <a:rPr lang="en-US" sz="2400" dirty="0" smtClean="0"/>
              <a:t>Welded tank top flange (used on transverse kickers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 smtClean="0"/>
              <a:t>No metal O-ring seal on square tank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6319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124" y="3657600"/>
            <a:ext cx="4166460" cy="3124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Status of kicker production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8600" y="1793927"/>
            <a:ext cx="5105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Bead </a:t>
            </a:r>
            <a:r>
              <a:rPr lang="en-US" sz="2000" dirty="0">
                <a:solidFill>
                  <a:prstClr val="black"/>
                </a:solidFill>
              </a:rPr>
              <a:t>pulls </a:t>
            </a:r>
            <a:r>
              <a:rPr lang="en-US" sz="2000" dirty="0" smtClean="0">
                <a:solidFill>
                  <a:prstClr val="black"/>
                </a:solidFill>
              </a:rPr>
              <a:t>for frequency </a:t>
            </a:r>
            <a:r>
              <a:rPr lang="en-US" sz="2000" dirty="0" smtClean="0">
                <a:solidFill>
                  <a:prstClr val="black"/>
                </a:solidFill>
              </a:rPr>
              <a:t>and bandwidth tuning have begun (tank 1, 6-7 GHz)</a:t>
            </a:r>
            <a:endParaRPr lang="en-US" sz="2000" dirty="0">
              <a:solidFill>
                <a:prstClr val="black"/>
              </a:solidFill>
            </a:endParaRP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Vacuum vessels are arriving now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Weights </a:t>
            </a:r>
            <a:r>
              <a:rPr lang="en-US" sz="2000" dirty="0">
                <a:solidFill>
                  <a:prstClr val="black"/>
                </a:solidFill>
              </a:rPr>
              <a:t>design to replace springs in closing mechanism has been </a:t>
            </a:r>
            <a:r>
              <a:rPr lang="en-US" sz="2000" dirty="0" smtClean="0">
                <a:solidFill>
                  <a:prstClr val="black"/>
                </a:solidFill>
              </a:rPr>
              <a:t>exercised       </a:t>
            </a:r>
            <a:r>
              <a:rPr lang="en-US" sz="2000" dirty="0">
                <a:solidFill>
                  <a:prstClr val="black"/>
                </a:solidFill>
              </a:rPr>
              <a:t>&gt; </a:t>
            </a:r>
            <a:r>
              <a:rPr lang="en-US" sz="2000" dirty="0">
                <a:solidFill>
                  <a:srgbClr val="FF0000"/>
                </a:solidFill>
              </a:rPr>
              <a:t>2000 times in vacuum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 smtClean="0">
                <a:solidFill>
                  <a:prstClr val="black"/>
                </a:solidFill>
              </a:rPr>
              <a:t>Cavities for tank 2 (7-8 GHz) due to arrive next week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r>
              <a:rPr lang="en-US" sz="2000" dirty="0">
                <a:solidFill>
                  <a:prstClr val="black"/>
                </a:solidFill>
              </a:rPr>
              <a:t>Kickers will be installed </a:t>
            </a:r>
            <a:r>
              <a:rPr lang="en-US" sz="2000" dirty="0" smtClean="0">
                <a:solidFill>
                  <a:prstClr val="black"/>
                </a:solidFill>
              </a:rPr>
              <a:t>during shutdown </a:t>
            </a:r>
            <a:r>
              <a:rPr lang="en-US" sz="2000" dirty="0">
                <a:solidFill>
                  <a:prstClr val="black"/>
                </a:solidFill>
              </a:rPr>
              <a:t>of 2013 for FY14 Heavy Ion run</a:t>
            </a:r>
          </a:p>
          <a:p>
            <a:pPr marL="457200" indent="-457200">
              <a:spcBef>
                <a:spcPct val="20000"/>
              </a:spcBef>
              <a:buFont typeface="+mj-lt"/>
              <a:buAutoNum type="arabicPeriod"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43653" y="1200150"/>
            <a:ext cx="2171700" cy="20574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93327" y="3323326"/>
            <a:ext cx="3200400" cy="381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6-cell bead pull, R/Q = 230 Ohm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924800" y="609600"/>
            <a:ext cx="3810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000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b="39415"/>
          <a:stretch/>
        </p:blipFill>
        <p:spPr bwMode="auto">
          <a:xfrm>
            <a:off x="4572000" y="3883942"/>
            <a:ext cx="4297315" cy="2900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">
            <a:off x="6705308" y="2074835"/>
            <a:ext cx="2015083" cy="196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60000">
            <a:off x="6209359" y="2051822"/>
            <a:ext cx="2015473" cy="1969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211" y="21771"/>
            <a:ext cx="4880517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Keyhole Pickup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SlotCoupledWRD475_offsetPorts10mm_02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102728" y="228600"/>
            <a:ext cx="3766587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16" r="15322" b="4038"/>
          <a:stretch/>
        </p:blipFill>
        <p:spPr>
          <a:xfrm>
            <a:off x="918117" y="4010392"/>
            <a:ext cx="2971800" cy="2159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93" t="17439" r="4289" b="14756"/>
          <a:stretch/>
        </p:blipFill>
        <p:spPr>
          <a:xfrm>
            <a:off x="838200" y="2291305"/>
            <a:ext cx="2209800" cy="17731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34" y="1092820"/>
            <a:ext cx="5486400" cy="1752600"/>
          </a:xfrm>
        </p:spPr>
        <p:txBody>
          <a:bodyPr/>
          <a:lstStyle/>
          <a:p>
            <a:r>
              <a:rPr lang="en-US" dirty="0" smtClean="0"/>
              <a:t>Keyhole shape</a:t>
            </a:r>
          </a:p>
          <a:p>
            <a:r>
              <a:rPr lang="en-US" dirty="0" smtClean="0"/>
              <a:t>Smooth frequency response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23693" y="6173288"/>
            <a:ext cx="3321206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Spectrum from wire test. </a:t>
            </a:r>
          </a:p>
          <a:p>
            <a:r>
              <a:rPr lang="en-US" sz="1600" dirty="0" smtClean="0"/>
              <a:t>Markers at 6 and 9 GHz, 3 dB/div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7315200" y="2971800"/>
            <a:ext cx="261475" cy="131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572000" y="4604266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Bellows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5" idx="2"/>
          </p:cNvCxnSpPr>
          <p:nvPr/>
        </p:nvCxnSpPr>
        <p:spPr>
          <a:xfrm>
            <a:off x="5067300" y="4973598"/>
            <a:ext cx="495300" cy="11657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2"/>
          </p:cNvCxnSpPr>
          <p:nvPr/>
        </p:nvCxnSpPr>
        <p:spPr>
          <a:xfrm>
            <a:off x="5067300" y="4973598"/>
            <a:ext cx="0" cy="36082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6019800" y="4604266"/>
            <a:ext cx="431715" cy="3693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434725" y="3002281"/>
            <a:ext cx="109075" cy="4571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3" t="11131" b="14937"/>
          <a:stretch/>
        </p:blipFill>
        <p:spPr>
          <a:xfrm>
            <a:off x="3465560" y="2227416"/>
            <a:ext cx="2212879" cy="202960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85800" y="3820180"/>
            <a:ext cx="272146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Wire test of pickup. </a:t>
            </a:r>
          </a:p>
          <a:p>
            <a:pPr algn="ctr"/>
            <a:r>
              <a:rPr lang="en-US" sz="1400" dirty="0" smtClean="0"/>
              <a:t>50 </a:t>
            </a:r>
            <a:r>
              <a:rPr lang="en-US" sz="1400" dirty="0" err="1" smtClean="0"/>
              <a:t>ps</a:t>
            </a:r>
            <a:r>
              <a:rPr lang="en-US" sz="1400" dirty="0" smtClean="0"/>
              <a:t> </a:t>
            </a:r>
            <a:r>
              <a:rPr lang="en-US" sz="1400" dirty="0" err="1" smtClean="0"/>
              <a:t>risetime</a:t>
            </a:r>
            <a:r>
              <a:rPr lang="en-US" sz="1400" dirty="0" smtClean="0"/>
              <a:t> pulse, 500 </a:t>
            </a:r>
            <a:r>
              <a:rPr lang="en-US" sz="1400" dirty="0" err="1" smtClean="0"/>
              <a:t>ps</a:t>
            </a:r>
            <a:r>
              <a:rPr lang="en-US" sz="1400" dirty="0" smtClean="0"/>
              <a:t>/div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3211267" y="3820180"/>
            <a:ext cx="2721465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Beam </a:t>
            </a:r>
            <a:r>
              <a:rPr lang="en-US" sz="1400" dirty="0" smtClean="0"/>
              <a:t>test of pickup. </a:t>
            </a:r>
          </a:p>
          <a:p>
            <a:pPr algn="ctr"/>
            <a:r>
              <a:rPr lang="en-US" sz="1400" dirty="0" smtClean="0"/>
              <a:t>protons, 20ns/div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5325836" y="4061616"/>
            <a:ext cx="1125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Shape transition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18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7" grpId="0" animBg="1"/>
      <p:bldP spid="18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274638"/>
            <a:ext cx="9067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Beam Test (protons): Frequency response</a:t>
            </a:r>
            <a:endParaRPr lang="en-US" sz="3600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4"/>
          <a:stretch/>
        </p:blipFill>
        <p:spPr>
          <a:xfrm>
            <a:off x="2486891" y="1413978"/>
            <a:ext cx="3571937" cy="20912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0"/>
          <a:stretch/>
        </p:blipFill>
        <p:spPr>
          <a:xfrm>
            <a:off x="2493818" y="3505200"/>
            <a:ext cx="3622014" cy="2133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2200" y="24500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pickup, Blue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24600" y="4114800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New pickup, Yellow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2133600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response varies from one bunch frequency line to the next (9.38 MHz)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07818" y="4158214"/>
            <a:ext cx="228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response is constant from one bunch frequency line to the next (9.38 MHz)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286000" y="57912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Power spectrum from pickup. Fine structure is revolution frequency lines. </a:t>
            </a:r>
          </a:p>
          <a:p>
            <a:pPr algn="ctr"/>
            <a:r>
              <a:rPr lang="en-US" dirty="0" smtClean="0"/>
              <a:t>7.5 GHz. Span= 20 MHz, 5 dB/div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96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UFOs as the pickup moves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524000"/>
            <a:ext cx="4898201" cy="4191000"/>
          </a:xfrm>
        </p:spPr>
      </p:pic>
      <p:sp>
        <p:nvSpPr>
          <p:cNvPr id="5" name="TextBox 4"/>
          <p:cNvSpPr txBox="1"/>
          <p:nvPr/>
        </p:nvSpPr>
        <p:spPr>
          <a:xfrm>
            <a:off x="424543" y="1295400"/>
            <a:ext cx="3276600" cy="507831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When the pickup moves it appears that some flakes from the bellows shields drop into the beam.</a:t>
            </a:r>
          </a:p>
          <a:p>
            <a:endParaRPr lang="en-US" dirty="0"/>
          </a:p>
          <a:p>
            <a:r>
              <a:rPr lang="en-US" dirty="0" smtClean="0"/>
              <a:t>Tests are underway with the Blue pickup before it is installed to see if this behavior continues after many cycles.</a:t>
            </a:r>
          </a:p>
          <a:p>
            <a:endParaRPr lang="en-US" dirty="0"/>
          </a:p>
          <a:p>
            <a:r>
              <a:rPr lang="en-US" dirty="0" smtClean="0"/>
              <a:t>The blue pickup has executed ~2000 cycles and we have collected flakes on glass slides.</a:t>
            </a:r>
          </a:p>
          <a:p>
            <a:endParaRPr lang="en-US" dirty="0"/>
          </a:p>
          <a:p>
            <a:r>
              <a:rPr lang="en-US" dirty="0" smtClean="0"/>
              <a:t>Next we’ll test if flakes continue.</a:t>
            </a:r>
          </a:p>
          <a:p>
            <a:endParaRPr lang="en-US" dirty="0"/>
          </a:p>
          <a:p>
            <a:r>
              <a:rPr lang="en-US" dirty="0" smtClean="0"/>
              <a:t>If yes then further analysis is required.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858000" y="2226129"/>
            <a:ext cx="1600200" cy="38100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Pickup position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00800" y="3124200"/>
            <a:ext cx="19050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BLM at s = 2653m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48400" y="4479471"/>
            <a:ext cx="220980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PIN diodes at pickup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7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8318" y="152400"/>
            <a:ext cx="8593282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Pickup signal processing improvements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200400"/>
          </a:xfrm>
        </p:spPr>
        <p:txBody>
          <a:bodyPr>
            <a:noAutofit/>
          </a:bodyPr>
          <a:lstStyle/>
          <a:p>
            <a:r>
              <a:rPr lang="en-US" sz="2400" dirty="0" smtClean="0"/>
              <a:t>Better signal subtraction for transverse pickups</a:t>
            </a:r>
          </a:p>
          <a:p>
            <a:pPr lvl="1"/>
            <a:r>
              <a:rPr lang="en-US" sz="2000" dirty="0" smtClean="0"/>
              <a:t>180 degree hybrids, (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 and BNL (Sal </a:t>
            </a:r>
            <a:r>
              <a:rPr lang="en-US" sz="2000" dirty="0" err="1" smtClean="0"/>
              <a:t>Polizzo</a:t>
            </a:r>
            <a:r>
              <a:rPr lang="en-US" sz="2000" dirty="0" smtClean="0"/>
              <a:t>))</a:t>
            </a:r>
          </a:p>
          <a:p>
            <a:pPr lvl="1"/>
            <a:r>
              <a:rPr lang="en-US" sz="2000" dirty="0" smtClean="0"/>
              <a:t>Colby trombones for cable length compensation (</a:t>
            </a:r>
            <a:r>
              <a:rPr lang="en-US" sz="2000" dirty="0" err="1" smtClean="0"/>
              <a:t>Fermilab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Fast switch (5 -25 ns) after first amplifier will gate out noise</a:t>
            </a:r>
          </a:p>
          <a:p>
            <a:pPr lvl="1"/>
            <a:r>
              <a:rPr lang="en-US" sz="2000" dirty="0" smtClean="0"/>
              <a:t>Signal to noise ratio improvement</a:t>
            </a:r>
          </a:p>
          <a:p>
            <a:pPr lvl="1"/>
            <a:r>
              <a:rPr lang="en-US" sz="2000" dirty="0" smtClean="0"/>
              <a:t>Hopefully this will facilitate better use of the signal suppression effect to optimize the system transfer function (BTF)</a:t>
            </a:r>
          </a:p>
          <a:p>
            <a:pPr lvl="1"/>
            <a:r>
              <a:rPr lang="en-US" sz="2000" dirty="0" smtClean="0"/>
              <a:t>Controls are supplying modified V124 timing modules to trigger the switches (bunch pattern and bunch-by-bunch gating)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4572000"/>
            <a:ext cx="7162800" cy="11079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4600" y="586739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Noise floor is determined here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429000" y="5257800"/>
            <a:ext cx="0" cy="609599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040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Microwave Link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133" y="1219200"/>
            <a:ext cx="4800600" cy="5334000"/>
          </a:xfrm>
        </p:spPr>
        <p:txBody>
          <a:bodyPr>
            <a:noAutofit/>
          </a:bodyPr>
          <a:lstStyle/>
          <a:p>
            <a:r>
              <a:rPr lang="en-US" sz="1800" dirty="0" smtClean="0"/>
              <a:t>The receiver and transmitter are coupled via a common </a:t>
            </a:r>
            <a:r>
              <a:rPr lang="en-US" sz="1800" u="sng" dirty="0" smtClean="0"/>
              <a:t>L</a:t>
            </a:r>
            <a:r>
              <a:rPr lang="en-US" sz="1800" dirty="0" smtClean="0"/>
              <a:t>ocal </a:t>
            </a:r>
            <a:r>
              <a:rPr lang="en-US" sz="1800" u="sng" dirty="0" smtClean="0"/>
              <a:t>O</a:t>
            </a:r>
            <a:r>
              <a:rPr lang="en-US" sz="1800" dirty="0" smtClean="0"/>
              <a:t>scillator. The LO is used to heterodyne our signals from 6-9 GHz to the carrier frequency of 72 to 75 GHz</a:t>
            </a:r>
          </a:p>
          <a:p>
            <a:r>
              <a:rPr lang="en-US" sz="1800" dirty="0" smtClean="0"/>
              <a:t>The coupling between the two LOs happens at 100 </a:t>
            </a:r>
            <a:r>
              <a:rPr lang="en-US" sz="1800" dirty="0" err="1" smtClean="0"/>
              <a:t>MHz.</a:t>
            </a:r>
            <a:r>
              <a:rPr lang="en-US" sz="1800" dirty="0" smtClean="0"/>
              <a:t> The phase noise of the 100 MHz clock is a weak link in the system.</a:t>
            </a:r>
            <a:endParaRPr lang="en-US" sz="1800" dirty="0"/>
          </a:p>
          <a:p>
            <a:r>
              <a:rPr lang="en-US" sz="1800" dirty="0" smtClean="0"/>
              <a:t>We will upgrade this coupling signal from 100 MHz to 16 GHz. The 16 GHz signal will be delivered using our standard Fiber Optic components.</a:t>
            </a:r>
          </a:p>
          <a:p>
            <a:r>
              <a:rPr lang="en-US" sz="1800" dirty="0" smtClean="0"/>
              <a:t>The main benefit will be eliminating Intermodulation distortion in the longitudinal pickup-to-kicker signal</a:t>
            </a:r>
          </a:p>
          <a:p>
            <a:r>
              <a:rPr lang="en-US" sz="1800" dirty="0" smtClean="0"/>
              <a:t>It will also make the job of the pilot tone feedback easier</a:t>
            </a:r>
          </a:p>
          <a:p>
            <a:r>
              <a:rPr lang="en-US" sz="1800" dirty="0" smtClean="0"/>
              <a:t>It will enable us to put the signal band (6-9 GHz) in the good part of link </a:t>
            </a:r>
            <a:r>
              <a:rPr lang="en-US" sz="1800" dirty="0" err="1" smtClean="0"/>
              <a:t>passband</a:t>
            </a:r>
            <a:endParaRPr lang="en-US" sz="1800" dirty="0" smtClean="0"/>
          </a:p>
          <a:p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1219201"/>
            <a:ext cx="3375660" cy="187192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5402453" y="3465327"/>
            <a:ext cx="3474720" cy="2614108"/>
            <a:chOff x="5402453" y="3465327"/>
            <a:chExt cx="3474720" cy="26141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2453" y="3465327"/>
              <a:ext cx="3474720" cy="2614108"/>
            </a:xfrm>
            <a:prstGeom prst="rect">
              <a:avLst/>
            </a:prstGeom>
          </p:spPr>
        </p:pic>
        <p:grpSp>
          <p:nvGrpSpPr>
            <p:cNvPr id="17" name="Group 16"/>
            <p:cNvGrpSpPr/>
            <p:nvPr/>
          </p:nvGrpSpPr>
          <p:grpSpPr>
            <a:xfrm>
              <a:off x="6858000" y="4419600"/>
              <a:ext cx="1496476" cy="685800"/>
              <a:chOff x="6858000" y="4419600"/>
              <a:chExt cx="1496476" cy="68580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>
                <a:off x="7162800" y="4788932"/>
                <a:ext cx="838200" cy="1277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5-Point Star 11"/>
              <p:cNvSpPr/>
              <p:nvPr/>
            </p:nvSpPr>
            <p:spPr>
              <a:xfrm>
                <a:off x="6858000" y="4953000"/>
                <a:ext cx="152400" cy="15240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5-Point Star 12"/>
              <p:cNvSpPr/>
              <p:nvPr/>
            </p:nvSpPr>
            <p:spPr>
              <a:xfrm>
                <a:off x="8202076" y="4923947"/>
                <a:ext cx="152400" cy="152400"/>
              </a:xfrm>
              <a:prstGeom prst="star5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010400" y="4419600"/>
                <a:ext cx="119167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 smtClean="0"/>
                  <a:t>6-9 GHz</a:t>
                </a:r>
                <a:endParaRPr lang="en-US" dirty="0"/>
              </a:p>
            </p:txBody>
          </p:sp>
        </p:grpSp>
      </p:grpSp>
      <p:sp>
        <p:nvSpPr>
          <p:cNvPr id="15" name="5-Point Star 14"/>
          <p:cNvSpPr/>
          <p:nvPr/>
        </p:nvSpPr>
        <p:spPr>
          <a:xfrm>
            <a:off x="5867400" y="6172200"/>
            <a:ext cx="152400" cy="1524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943600" y="6107668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Pilot tone frequencies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782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Operating Software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5968" y="1268919"/>
            <a:ext cx="4862945" cy="308120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Phase out </a:t>
            </a:r>
            <a:r>
              <a:rPr lang="en-US" sz="2000" dirty="0" err="1" smtClean="0"/>
              <a:t>LabView</a:t>
            </a:r>
            <a:r>
              <a:rPr lang="en-US" sz="2000" dirty="0"/>
              <a:t> </a:t>
            </a:r>
            <a:r>
              <a:rPr lang="en-US" sz="2000" dirty="0" smtClean="0"/>
              <a:t>Interface with the Network Analyzer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BTF in MCR without </a:t>
            </a:r>
            <a:r>
              <a:rPr lang="en-US" sz="2000" dirty="0"/>
              <a:t>R</a:t>
            </a:r>
            <a:r>
              <a:rPr lang="en-US" sz="2000" dirty="0" smtClean="0"/>
              <a:t>emote Desktop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 smtClean="0"/>
              <a:t>Better organization of logged of BTF results (how do parameters evolve)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/>
              <a:t>(maybe) </a:t>
            </a:r>
            <a:r>
              <a:rPr lang="en-US" sz="2000" dirty="0" smtClean="0"/>
              <a:t>Better reference BTFs by sampling all the revolution lines within the cavity bandwidth to evaluate      signal suppression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1143001"/>
            <a:ext cx="3124200" cy="2671205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8" name="TextBox 7"/>
          <p:cNvSpPr txBox="1"/>
          <p:nvPr/>
        </p:nvSpPr>
        <p:spPr>
          <a:xfrm>
            <a:off x="5105400" y="6254050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Spectrum showing s</a:t>
            </a:r>
            <a:r>
              <a:rPr lang="en-US" dirty="0"/>
              <a:t>i</a:t>
            </a:r>
            <a:r>
              <a:rPr lang="en-US" dirty="0" smtClean="0"/>
              <a:t>gnal suppression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73" y="4071959"/>
            <a:ext cx="3048000" cy="213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52" t="-1169" r="14624" b="9999"/>
          <a:stretch/>
        </p:blipFill>
        <p:spPr>
          <a:xfrm>
            <a:off x="228600" y="4350124"/>
            <a:ext cx="2362200" cy="2216931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895600" y="4071959"/>
            <a:ext cx="34290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590800" y="5334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BTF application, not Remote Desktop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2209800" y="5867400"/>
            <a:ext cx="1447800" cy="22860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895600" y="1828800"/>
            <a:ext cx="4724400" cy="6498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4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Motivation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5791200" cy="5715000"/>
          </a:xfrm>
        </p:spPr>
        <p:txBody>
          <a:bodyPr/>
          <a:lstStyle/>
          <a:p>
            <a:r>
              <a:rPr lang="en-US" sz="2800" dirty="0" smtClean="0"/>
              <a:t>Reliability of kickers</a:t>
            </a:r>
          </a:p>
          <a:p>
            <a:pPr lvl="1"/>
            <a:r>
              <a:rPr lang="en-US" sz="2000" dirty="0" smtClean="0"/>
              <a:t>Longitudinal kickers are made from retrofitted kicker tanks from </a:t>
            </a:r>
            <a:r>
              <a:rPr lang="en-US" sz="2000" dirty="0" err="1" smtClean="0"/>
              <a:t>Tevatron</a:t>
            </a:r>
            <a:endParaRPr lang="en-US" sz="2000" dirty="0" smtClean="0"/>
          </a:p>
          <a:p>
            <a:pPr lvl="1"/>
            <a:r>
              <a:rPr lang="en-US" sz="2000" dirty="0" smtClean="0"/>
              <a:t>Problems have occurred</a:t>
            </a:r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Motion mechanism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 smtClean="0"/>
              <a:t>Stuck bearings in vacuum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 smtClean="0"/>
              <a:t>Stepper motors/encoders (“slip detected” error)</a:t>
            </a:r>
          </a:p>
          <a:p>
            <a:pPr marL="1714500" lvl="3" indent="-342900">
              <a:buFont typeface="+mj-lt"/>
              <a:buAutoNum type="arabicPeriod"/>
            </a:pPr>
            <a:r>
              <a:rPr lang="en-US" sz="1600" dirty="0" smtClean="0"/>
              <a:t>Reproducibility of cavity resonant frequencies</a:t>
            </a:r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Vacuum leaks</a:t>
            </a:r>
          </a:p>
          <a:p>
            <a:pPr lvl="3"/>
            <a:r>
              <a:rPr lang="en-US" sz="1600" dirty="0" smtClean="0"/>
              <a:t>Water cooling line, and bellows</a:t>
            </a:r>
          </a:p>
          <a:p>
            <a:pPr lvl="3"/>
            <a:r>
              <a:rPr lang="en-US" sz="1600" dirty="0" err="1" smtClean="0"/>
              <a:t>Rf</a:t>
            </a:r>
            <a:r>
              <a:rPr lang="en-US" sz="1600" dirty="0" smtClean="0"/>
              <a:t> vacuum </a:t>
            </a:r>
            <a:r>
              <a:rPr lang="en-US" sz="1600" dirty="0" err="1" smtClean="0"/>
              <a:t>feedthrus</a:t>
            </a:r>
            <a:endParaRPr lang="en-US" sz="1600" dirty="0" smtClean="0"/>
          </a:p>
          <a:p>
            <a:pPr lvl="3"/>
            <a:r>
              <a:rPr lang="en-US" sz="1600" dirty="0" smtClean="0"/>
              <a:t>Thermocouple vacuum </a:t>
            </a:r>
            <a:r>
              <a:rPr lang="en-US" sz="1600" dirty="0" err="1" smtClean="0"/>
              <a:t>feedthrus</a:t>
            </a:r>
            <a:endParaRPr lang="en-US" sz="1600" dirty="0" smtClean="0"/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Coax cable over heating</a:t>
            </a:r>
          </a:p>
          <a:p>
            <a:pPr lvl="2"/>
            <a:r>
              <a:rPr lang="en-US" sz="1800" b="1" dirty="0" smtClean="0">
                <a:solidFill>
                  <a:srgbClr val="0070C0"/>
                </a:solidFill>
              </a:rPr>
              <a:t>Power amplifier </a:t>
            </a:r>
            <a:r>
              <a:rPr lang="en-US" sz="1800" b="1" dirty="0" smtClean="0">
                <a:solidFill>
                  <a:srgbClr val="0070C0"/>
                </a:solidFill>
              </a:rPr>
              <a:t>failures</a:t>
            </a:r>
            <a:endParaRPr lang="en-US" sz="2800" b="1" dirty="0" smtClean="0">
              <a:solidFill>
                <a:srgbClr val="0070C0"/>
              </a:solidFill>
            </a:endParaRPr>
          </a:p>
        </p:txBody>
      </p:sp>
      <p:pic>
        <p:nvPicPr>
          <p:cNvPr id="4" name="Picture 6" descr="BlueKickerTank1"/>
          <p:cNvPicPr>
            <a:picLocks noChangeAspect="1" noChangeArrowheads="1"/>
          </p:cNvPicPr>
          <p:nvPr/>
        </p:nvPicPr>
        <p:blipFill>
          <a:blip r:embed="rId2" cstate="print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1"/>
          <a:stretch>
            <a:fillRect/>
          </a:stretch>
        </p:blipFill>
        <p:spPr bwMode="auto">
          <a:xfrm>
            <a:off x="6096000" y="914400"/>
            <a:ext cx="2657475" cy="259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343400" y="1981200"/>
            <a:ext cx="236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9" y="4191000"/>
            <a:ext cx="3551767" cy="1997869"/>
          </a:xfrm>
          <a:prstGeom prst="rect">
            <a:avLst/>
          </a:prstGeom>
        </p:spPr>
      </p:pic>
      <p:pic>
        <p:nvPicPr>
          <p:cNvPr id="1026" name="Picture 2" descr="C:\Users\brennan\Documents\StochasticCooling\Longitudinal\YL_cable_07292011_004_cropp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27" y="5276964"/>
            <a:ext cx="1836773" cy="13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958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Ideas for New Software Capabilities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smtClean="0">
                <a:solidFill>
                  <a:srgbClr val="FF0000"/>
                </a:solidFill>
              </a:rPr>
              <a:t>parasitic</a:t>
            </a:r>
            <a:r>
              <a:rPr lang="en-US" dirty="0" smtClean="0"/>
              <a:t> monitoring of signal suppression to “continuously” optimize system parameters.</a:t>
            </a:r>
          </a:p>
          <a:p>
            <a:pPr lvl="1"/>
            <a:r>
              <a:rPr lang="en-US" dirty="0" smtClean="0"/>
              <a:t>Phase drifts from ambient temperature changes</a:t>
            </a:r>
          </a:p>
          <a:p>
            <a:pPr lvl="1"/>
            <a:r>
              <a:rPr lang="en-US" dirty="0" smtClean="0"/>
              <a:t>Changes in kicker cavity resonant frequencies</a:t>
            </a:r>
          </a:p>
          <a:p>
            <a:pPr lvl="1"/>
            <a:r>
              <a:rPr lang="en-US" dirty="0" smtClean="0"/>
              <a:t>Changes in beam response function with cooling</a:t>
            </a:r>
          </a:p>
          <a:p>
            <a:r>
              <a:rPr lang="en-US" sz="2800" dirty="0" smtClean="0"/>
              <a:t>Compensate for effect of signal suppression from adjacent cavities during open-loop BTF measurements (becomes more significant as cooling proceeds)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6789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Status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457200"/>
            <a:ext cx="6977744" cy="6019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Yellow keyhole pickup was installed and operated during the proton run FY13</a:t>
            </a:r>
          </a:p>
          <a:p>
            <a:r>
              <a:rPr lang="en-US" sz="2400" dirty="0" smtClean="0"/>
              <a:t>Blue keyhole pickup </a:t>
            </a:r>
            <a:r>
              <a:rPr lang="en-US" sz="2400" dirty="0" smtClean="0"/>
              <a:t>will be installed this shutdown</a:t>
            </a:r>
          </a:p>
          <a:p>
            <a:r>
              <a:rPr lang="en-US" sz="2400" dirty="0" smtClean="0"/>
              <a:t>Kicker production is underway. First vacuum tanks have arrived. First set of cavities have been built and are being tuned. RF vacuum </a:t>
            </a:r>
            <a:r>
              <a:rPr lang="en-US" sz="2400" dirty="0" err="1" smtClean="0"/>
              <a:t>feedthrus</a:t>
            </a:r>
            <a:r>
              <a:rPr lang="en-US" sz="2400" dirty="0" smtClean="0"/>
              <a:t> are on hand. Small components, hinges, brackets, etc. are now coming from the shops.</a:t>
            </a:r>
          </a:p>
          <a:p>
            <a:r>
              <a:rPr lang="en-US" sz="2400" dirty="0"/>
              <a:t>Fast switches </a:t>
            </a:r>
            <a:r>
              <a:rPr lang="en-US" sz="2400" dirty="0" smtClean="0"/>
              <a:t>for the pickups are </a:t>
            </a:r>
            <a:r>
              <a:rPr lang="en-US" sz="2400" dirty="0"/>
              <a:t>on order. Control electronics are being designed</a:t>
            </a:r>
          </a:p>
          <a:p>
            <a:r>
              <a:rPr lang="en-US" sz="2400" dirty="0" smtClean="0"/>
              <a:t>Microwave link LO upgrade is in progress. Most parts are on hand. We’ll do a test with one link next month (using spare parts if needed)</a:t>
            </a:r>
          </a:p>
          <a:p>
            <a:r>
              <a:rPr lang="en-US" sz="2400" dirty="0" smtClean="0"/>
              <a:t>Software work is “ramping up”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48043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636"/>
            <a:ext cx="8229600" cy="1143000"/>
          </a:xfrm>
        </p:spPr>
        <p:txBody>
          <a:bodyPr/>
          <a:lstStyle/>
          <a:p>
            <a:r>
              <a:rPr lang="en-US" dirty="0" smtClean="0"/>
              <a:t>Possible next upgrade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143000"/>
            <a:ext cx="8610600" cy="54864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For the </a:t>
            </a:r>
            <a:r>
              <a:rPr lang="en-US" sz="2000" dirty="0" err="1" smtClean="0"/>
              <a:t>pA</a:t>
            </a:r>
            <a:r>
              <a:rPr lang="en-US" sz="2000" dirty="0" smtClean="0"/>
              <a:t> program the number of ions will be greater than 1.7e9/bunch. We’ll want more bandwidth to keep the same cooling rate</a:t>
            </a:r>
          </a:p>
          <a:p>
            <a:pPr lvl="1"/>
            <a:r>
              <a:rPr lang="en-US" sz="1800" dirty="0" smtClean="0"/>
              <a:t>Add one more kicker at ~20 GHz, 15 % bandwidth</a:t>
            </a:r>
          </a:p>
          <a:p>
            <a:pPr lvl="1"/>
            <a:r>
              <a:rPr lang="en-US" sz="1800" dirty="0" smtClean="0"/>
              <a:t>Cooling rate doubles because of good mixing factor (x2), and same bandwidth (3 GHz)</a:t>
            </a:r>
          </a:p>
          <a:p>
            <a:pPr lvl="1"/>
            <a:r>
              <a:rPr lang="en-US" sz="1800" dirty="0" smtClean="0"/>
              <a:t>One plane, vertical (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coupling)</a:t>
            </a:r>
          </a:p>
          <a:p>
            <a:pPr lvl="1"/>
            <a:r>
              <a:rPr lang="en-US" sz="1800" dirty="0" smtClean="0"/>
              <a:t>One ring (with light ions)</a:t>
            </a:r>
          </a:p>
          <a:p>
            <a:pPr lvl="1"/>
            <a:r>
              <a:rPr lang="en-US" sz="1800" dirty="0" smtClean="0"/>
              <a:t>Keyhole pickup concept can be used for transverse pickup</a:t>
            </a:r>
          </a:p>
          <a:p>
            <a:pPr lvl="1"/>
            <a:r>
              <a:rPr lang="en-US" sz="1800" dirty="0" smtClean="0"/>
              <a:t>Schottky band overlap is not a problem for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cooling</a:t>
            </a:r>
            <a:endParaRPr lang="en-US" sz="2000" dirty="0" smtClean="0"/>
          </a:p>
          <a:p>
            <a:pPr lvl="1"/>
            <a:r>
              <a:rPr lang="en-US" sz="1800" dirty="0" smtClean="0"/>
              <a:t>TWTs are available at 20 GHz (power supplies from </a:t>
            </a:r>
            <a:r>
              <a:rPr lang="en-US" sz="1800" dirty="0" err="1" smtClean="0"/>
              <a:t>Fermilab</a:t>
            </a:r>
            <a:r>
              <a:rPr lang="en-US" sz="1800" dirty="0" smtClean="0"/>
              <a:t>?)</a:t>
            </a:r>
          </a:p>
          <a:p>
            <a:pPr lvl="1"/>
            <a:r>
              <a:rPr lang="en-US" sz="1800" dirty="0" smtClean="0"/>
              <a:t>Possibilities for peak power reduction (necessary for cost control)</a:t>
            </a:r>
          </a:p>
          <a:p>
            <a:pPr lvl="2"/>
            <a:r>
              <a:rPr lang="en-US" sz="1600" dirty="0" smtClean="0"/>
              <a:t>Q= 10 resonant kicker</a:t>
            </a:r>
          </a:p>
          <a:p>
            <a:pPr lvl="2"/>
            <a:r>
              <a:rPr lang="en-US" sz="1600" dirty="0" smtClean="0"/>
              <a:t>Chirp kicker drive, compress with dispersion of a waveguide</a:t>
            </a:r>
          </a:p>
          <a:p>
            <a:pPr lvl="1"/>
            <a:r>
              <a:rPr lang="en-US" sz="2000" dirty="0" smtClean="0"/>
              <a:t>Kicker possibilities</a:t>
            </a:r>
          </a:p>
          <a:p>
            <a:pPr lvl="2"/>
            <a:r>
              <a:rPr lang="en-US" sz="1600" dirty="0" err="1" smtClean="0"/>
              <a:t>Corragated</a:t>
            </a:r>
            <a:r>
              <a:rPr lang="en-US" sz="1600" dirty="0" smtClean="0"/>
              <a:t> waveguide, slot </a:t>
            </a:r>
            <a:r>
              <a:rPr lang="en-US" sz="1600" dirty="0" err="1" smtClean="0"/>
              <a:t>coulped</a:t>
            </a:r>
            <a:r>
              <a:rPr lang="en-US" sz="1600" dirty="0" smtClean="0"/>
              <a:t> waveguide, dielectric loaded waveguide</a:t>
            </a:r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4645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Summary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/>
          <a:lstStyle/>
          <a:p>
            <a:r>
              <a:rPr lang="en-US" sz="2800" dirty="0" smtClean="0"/>
              <a:t>We are on track for installing upgraded pickups and kickers for the longitudinal cooling system, for the FY14 Heavy </a:t>
            </a:r>
            <a:r>
              <a:rPr lang="en-US" sz="2800" dirty="0"/>
              <a:t>I</a:t>
            </a:r>
            <a:r>
              <a:rPr lang="en-US" sz="2800" dirty="0" smtClean="0"/>
              <a:t>on </a:t>
            </a:r>
            <a:r>
              <a:rPr lang="en-US" sz="2800" dirty="0" smtClean="0"/>
              <a:t>run</a:t>
            </a:r>
          </a:p>
          <a:p>
            <a:r>
              <a:rPr lang="en-US" sz="2800" dirty="0" smtClean="0"/>
              <a:t>The pickup </a:t>
            </a:r>
            <a:r>
              <a:rPr lang="en-US" sz="2800" dirty="0" smtClean="0"/>
              <a:t>has been successfully tested with beam. UFOs are a concern.</a:t>
            </a:r>
            <a:endParaRPr lang="en-US" sz="2800" dirty="0" smtClean="0"/>
          </a:p>
          <a:p>
            <a:r>
              <a:rPr lang="en-US" sz="2800" dirty="0" smtClean="0"/>
              <a:t>The </a:t>
            </a:r>
            <a:r>
              <a:rPr lang="en-US" sz="2800" dirty="0" smtClean="0"/>
              <a:t>new kickers will replace the original Fermi tank kickers for improved reliability.</a:t>
            </a:r>
          </a:p>
          <a:p>
            <a:r>
              <a:rPr lang="en-US" sz="2800" dirty="0" smtClean="0"/>
              <a:t>Possibilities are envisioned for further improvements to the stochastic cooling system</a:t>
            </a:r>
            <a:endParaRPr lang="en-US" sz="28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6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2" r="34655"/>
          <a:stretch/>
        </p:blipFill>
        <p:spPr>
          <a:xfrm>
            <a:off x="2133600" y="4805371"/>
            <a:ext cx="2133600" cy="19807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Six-Cell Cavity </a:t>
            </a:r>
            <a:r>
              <a:rPr lang="en-US" dirty="0">
                <a:solidFill>
                  <a:srgbClr val="0070C0"/>
                </a:solidFill>
              </a:rPr>
              <a:t>K</a:t>
            </a:r>
            <a:r>
              <a:rPr lang="en-US" dirty="0" smtClean="0">
                <a:solidFill>
                  <a:srgbClr val="0070C0"/>
                </a:solidFill>
              </a:rPr>
              <a:t>ickers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572" y="4728976"/>
            <a:ext cx="1371600" cy="2057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448" y="1120111"/>
            <a:ext cx="2214152" cy="3745434"/>
          </a:xfrm>
          <a:prstGeom prst="rect">
            <a:avLst/>
          </a:prstGeom>
        </p:spPr>
      </p:pic>
      <p:pic>
        <p:nvPicPr>
          <p:cNvPr id="4098" name="Picture 2" descr="C:\old PC 2010\CST stochastic cooling\Blue Horizontal Kicker\_DSC86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22767" b="324"/>
          <a:stretch/>
        </p:blipFill>
        <p:spPr bwMode="auto">
          <a:xfrm>
            <a:off x="5975172" y="1133121"/>
            <a:ext cx="2294703" cy="3791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254" y="1138249"/>
            <a:ext cx="3512646" cy="526826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562600" cy="4038600"/>
          </a:xfrm>
        </p:spPr>
        <p:txBody>
          <a:bodyPr>
            <a:noAutofit/>
          </a:bodyPr>
          <a:lstStyle/>
          <a:p>
            <a:r>
              <a:rPr lang="en-US" sz="2400" dirty="0"/>
              <a:t>6-cell cavities, higher R/Q</a:t>
            </a:r>
            <a:r>
              <a:rPr lang="en-US" sz="1800" dirty="0"/>
              <a:t> (don’t have to shoehorn into </a:t>
            </a:r>
            <a:r>
              <a:rPr lang="en-US" sz="1800" dirty="0" err="1"/>
              <a:t>Tevatron</a:t>
            </a:r>
            <a:r>
              <a:rPr lang="en-US" sz="1800" dirty="0"/>
              <a:t> tanks)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No </a:t>
            </a:r>
            <a:r>
              <a:rPr lang="en-US" sz="2000" dirty="0" smtClean="0">
                <a:solidFill>
                  <a:srgbClr val="FF0000"/>
                </a:solidFill>
              </a:rPr>
              <a:t>bearings in vacuum</a:t>
            </a:r>
          </a:p>
          <a:p>
            <a:pPr lvl="1"/>
            <a:r>
              <a:rPr lang="en-US" sz="1800" dirty="0" smtClean="0"/>
              <a:t>Scissors type motion for opening cavities</a:t>
            </a:r>
          </a:p>
          <a:p>
            <a:pPr lvl="2"/>
            <a:r>
              <a:rPr lang="en-US" sz="1600" dirty="0" smtClean="0"/>
              <a:t>Used for vertical and horizontal kickers</a:t>
            </a:r>
          </a:p>
          <a:p>
            <a:pPr lvl="2"/>
            <a:r>
              <a:rPr lang="en-US" sz="1600" dirty="0" smtClean="0"/>
              <a:t>Binary motion mechanism (open or closed)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Flexi-hinge </a:t>
            </a:r>
            <a:r>
              <a:rPr lang="en-US" sz="1800" dirty="0" smtClean="0"/>
              <a:t>(no sliding surfaces)</a:t>
            </a:r>
            <a:endParaRPr lang="en-US" sz="1800" dirty="0" smtClean="0">
              <a:solidFill>
                <a:srgbClr val="FF0000"/>
              </a:solidFill>
            </a:endParaRPr>
          </a:p>
          <a:p>
            <a:pPr lvl="1"/>
            <a:r>
              <a:rPr lang="en-US" sz="1800" dirty="0" smtClean="0"/>
              <a:t>No springs (more below)</a:t>
            </a:r>
          </a:p>
          <a:p>
            <a:r>
              <a:rPr lang="en-US" sz="2000" dirty="0" smtClean="0"/>
              <a:t>Waveguide </a:t>
            </a:r>
            <a:r>
              <a:rPr lang="en-US" sz="2000" dirty="0" smtClean="0"/>
              <a:t>power feeds (no coax cables in vacuum)</a:t>
            </a:r>
          </a:p>
          <a:p>
            <a:r>
              <a:rPr lang="en-US" sz="2000" dirty="0" smtClean="0"/>
              <a:t>Use all existing power amplifiers and low-level electronics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6200" y="5200471"/>
            <a:ext cx="2057400" cy="120032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MicroWaveStudio</a:t>
            </a:r>
            <a:r>
              <a:rPr lang="en-US" dirty="0" smtClean="0"/>
              <a:t> model of 6-cell cavity, split on the symmetry plane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12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70C0"/>
                </a:solidFill>
              </a:rPr>
              <a:t>Temperature Control of Kickers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49901" y="2959101"/>
            <a:ext cx="3581399" cy="2387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343" y="4343400"/>
            <a:ext cx="3219452" cy="214630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220" y="1295400"/>
            <a:ext cx="6068180" cy="2857500"/>
          </a:xfrm>
        </p:spPr>
        <p:txBody>
          <a:bodyPr/>
          <a:lstStyle/>
          <a:p>
            <a:r>
              <a:rPr lang="en-US" sz="2000" dirty="0" smtClean="0"/>
              <a:t>Controlled heating for temperature stabilization (frequency reproducibility)</a:t>
            </a:r>
          </a:p>
          <a:p>
            <a:pPr lvl="1"/>
            <a:r>
              <a:rPr lang="en-US" sz="1800" dirty="0" smtClean="0"/>
              <a:t>Operating at 20-30 C </a:t>
            </a:r>
            <a:r>
              <a:rPr lang="en-US" sz="1800" dirty="0" smtClean="0">
                <a:solidFill>
                  <a:srgbClr val="FF0000"/>
                </a:solidFill>
              </a:rPr>
              <a:t>above ambient</a:t>
            </a:r>
          </a:p>
          <a:p>
            <a:pPr lvl="1"/>
            <a:r>
              <a:rPr lang="en-US" sz="1800" dirty="0" smtClean="0"/>
              <a:t>Heat source is heat lamps (60 Watt Halogen spotlight)</a:t>
            </a:r>
          </a:p>
          <a:p>
            <a:pPr lvl="1"/>
            <a:r>
              <a:rPr lang="en-US" sz="1800" dirty="0"/>
              <a:t>V</a:t>
            </a:r>
            <a:r>
              <a:rPr lang="en-US" sz="1800" dirty="0" smtClean="0"/>
              <a:t>ia glass windows</a:t>
            </a:r>
            <a:endParaRPr lang="en-US" sz="1800" dirty="0" smtClean="0"/>
          </a:p>
          <a:p>
            <a:pPr lvl="1"/>
            <a:r>
              <a:rPr lang="en-US" sz="1800" dirty="0" smtClean="0"/>
              <a:t>Eliminates water pipes and </a:t>
            </a:r>
            <a:r>
              <a:rPr lang="en-US" sz="1800" b="1" dirty="0" smtClean="0">
                <a:solidFill>
                  <a:srgbClr val="FF0000"/>
                </a:solidFill>
              </a:rPr>
              <a:t>vacuum bellows</a:t>
            </a:r>
          </a:p>
          <a:p>
            <a:pPr lvl="1"/>
            <a:r>
              <a:rPr lang="en-US" sz="1800" dirty="0" smtClean="0"/>
              <a:t>No dissimilar metals in cavity structure (bi-metal shape distortions)</a:t>
            </a:r>
          </a:p>
          <a:p>
            <a:pPr lvl="2"/>
            <a:r>
              <a:rPr lang="en-US" sz="1400" dirty="0" smtClean="0">
                <a:solidFill>
                  <a:srgbClr val="FF0000"/>
                </a:solidFill>
              </a:rPr>
              <a:t>Frequency is sensitive at 0.001 inch = 1 Bandwidth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2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595" y="4374612"/>
            <a:ext cx="2993570" cy="2307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4" t="24344" r="6832" b="13873"/>
          <a:stretch/>
        </p:blipFill>
        <p:spPr>
          <a:xfrm>
            <a:off x="5236029" y="1066800"/>
            <a:ext cx="3920085" cy="2356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6" t="35334" r="25561" b="27092"/>
          <a:stretch/>
        </p:blipFill>
        <p:spPr>
          <a:xfrm>
            <a:off x="7044348" y="3353129"/>
            <a:ext cx="1807659" cy="8378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6200" y="1013618"/>
            <a:ext cx="5181599" cy="55131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Power feeds via waveguides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</a:rPr>
              <a:t>No coax cables in vacuum</a:t>
            </a:r>
          </a:p>
          <a:p>
            <a:pPr lvl="2"/>
            <a:r>
              <a:rPr lang="en-US" sz="2000" dirty="0" smtClean="0"/>
              <a:t>No Teflon</a:t>
            </a:r>
          </a:p>
          <a:p>
            <a:pPr lvl="2"/>
            <a:r>
              <a:rPr lang="en-US" sz="2000" dirty="0" smtClean="0"/>
              <a:t>Eliminates outgassing load from cables</a:t>
            </a:r>
          </a:p>
          <a:p>
            <a:pPr lvl="2"/>
            <a:r>
              <a:rPr lang="en-US" sz="2000" dirty="0" smtClean="0"/>
              <a:t>Cables get hot (80 C)</a:t>
            </a:r>
          </a:p>
          <a:p>
            <a:pPr lvl="1"/>
            <a:r>
              <a:rPr lang="en-US" sz="2400" dirty="0" smtClean="0"/>
              <a:t>Waveguide-to-coax transition is integrated into </a:t>
            </a:r>
            <a:r>
              <a:rPr lang="en-US" sz="2400" dirty="0" err="1" smtClean="0"/>
              <a:t>conflat</a:t>
            </a:r>
            <a:r>
              <a:rPr lang="en-US" sz="2400" dirty="0" smtClean="0"/>
              <a:t> flange</a:t>
            </a:r>
          </a:p>
          <a:p>
            <a:pPr lvl="2"/>
            <a:r>
              <a:rPr lang="en-US" sz="2000" dirty="0" smtClean="0"/>
              <a:t>N connector (not SMA)</a:t>
            </a:r>
          </a:p>
          <a:p>
            <a:pPr lvl="2"/>
            <a:r>
              <a:rPr lang="en-US" sz="2000" dirty="0" smtClean="0"/>
              <a:t>Brazed Al2O3 (can be baked at high temperature</a:t>
            </a:r>
            <a:r>
              <a:rPr lang="en-US" sz="2000" dirty="0" smtClean="0"/>
              <a:t>)</a:t>
            </a:r>
          </a:p>
          <a:p>
            <a:pPr lvl="2"/>
            <a:r>
              <a:rPr lang="en-US" sz="2000" dirty="0" smtClean="0"/>
              <a:t>Choke joint means no metal to metal contact</a:t>
            </a:r>
            <a:endParaRPr lang="en-US" sz="2000" dirty="0" smtClean="0"/>
          </a:p>
          <a:p>
            <a:r>
              <a:rPr lang="en-US" sz="2800" dirty="0" smtClean="0"/>
              <a:t>Honest </a:t>
            </a:r>
            <a:r>
              <a:rPr lang="en-US" sz="2800" dirty="0" smtClean="0"/>
              <a:t>weights, no </a:t>
            </a:r>
            <a:r>
              <a:rPr lang="en-US" sz="2800" dirty="0" smtClean="0"/>
              <a:t>springs</a:t>
            </a:r>
          </a:p>
          <a:p>
            <a:endParaRPr lang="en-US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1" t="4384" r="37731" b="3501"/>
          <a:stretch/>
        </p:blipFill>
        <p:spPr>
          <a:xfrm>
            <a:off x="5638800" y="2867448"/>
            <a:ext cx="1156580" cy="152448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913249" y="6342102"/>
            <a:ext cx="3429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Horizontal kickers, need springs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810000" y="3733800"/>
            <a:ext cx="240709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6" t="19404" r="24524" b="16804"/>
          <a:stretch/>
        </p:blipFill>
        <p:spPr>
          <a:xfrm>
            <a:off x="6904981" y="1118595"/>
            <a:ext cx="2086619" cy="9388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150" y="89492"/>
            <a:ext cx="2317450" cy="9773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461196" y="1866900"/>
            <a:ext cx="138440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MWS model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315199" y="457200"/>
            <a:ext cx="1530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S21 &gt; -0.1 dB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7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/>
          <p:cNvCxnSpPr>
            <a:stCxn id="4" idx="0"/>
          </p:cNvCxnSpPr>
          <p:nvPr/>
        </p:nvCxnSpPr>
        <p:spPr>
          <a:xfrm flipH="1">
            <a:off x="2286001" y="3886200"/>
            <a:ext cx="2773133" cy="76200"/>
          </a:xfrm>
          <a:prstGeom prst="line">
            <a:avLst/>
          </a:prstGeom>
          <a:ln w="57150">
            <a:solidFill>
              <a:srgbClr val="FF0000"/>
            </a:solidFill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>
            <a:off x="4708070" y="3886200"/>
            <a:ext cx="702129" cy="838200"/>
          </a:xfrm>
          <a:prstGeom prst="arc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65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3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6"/>
    </mc:Choice>
    <mc:Fallback xmlns="">
      <p:transition spd="slow" advTm="154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_MG_176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77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9"/>
    </mc:Choice>
    <mc:Fallback xmlns="">
      <p:transition spd="slow" advTm="1549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ochasticCoolingBrenna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StochasticCoolingBrennan</Template>
  <TotalTime>3392</TotalTime>
  <Words>1304</Words>
  <Application>Microsoft Office PowerPoint</Application>
  <PresentationFormat>On-screen Show (4:3)</PresentationFormat>
  <Paragraphs>165</Paragraphs>
  <Slides>33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StochasticCoolingBrennan</vt:lpstr>
      <vt:lpstr>Stochastic Cooling: Upgrades </vt:lpstr>
      <vt:lpstr>OUTLINE</vt:lpstr>
      <vt:lpstr>Motivation</vt:lpstr>
      <vt:lpstr>Six-Cell Cavity Kickers</vt:lpstr>
      <vt:lpstr>Temperature Control of Kickers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Details</vt:lpstr>
      <vt:lpstr>Status of kicker production</vt:lpstr>
      <vt:lpstr>Keyhole Pickup</vt:lpstr>
      <vt:lpstr>Beam Test (protons): Frequency response</vt:lpstr>
      <vt:lpstr>UFOs as the pickup moves</vt:lpstr>
      <vt:lpstr>Pickup signal processing improvements</vt:lpstr>
      <vt:lpstr>Microwave Link</vt:lpstr>
      <vt:lpstr>Operating Software</vt:lpstr>
      <vt:lpstr>Ideas for New Software Capabilities</vt:lpstr>
      <vt:lpstr>Status</vt:lpstr>
      <vt:lpstr>Possible next upgrade </vt:lpstr>
      <vt:lpstr>Summary</vt:lpstr>
      <vt:lpstr>Custom Show 1</vt:lpstr>
    </vt:vector>
  </TitlesOfParts>
  <Company>BNL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Stochastic Cooling: Upgrade of Longitudinal Pickups and Kickers</dc:title>
  <dc:creator>C-AD</dc:creator>
  <cp:lastModifiedBy>C-AD</cp:lastModifiedBy>
  <cp:revision>63</cp:revision>
  <dcterms:created xsi:type="dcterms:W3CDTF">2013-07-22T15:10:25Z</dcterms:created>
  <dcterms:modified xsi:type="dcterms:W3CDTF">2013-07-24T23:42:59Z</dcterms:modified>
</cp:coreProperties>
</file>