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308" r:id="rId2"/>
    <p:sldId id="256" r:id="rId3"/>
    <p:sldId id="285" r:id="rId4"/>
    <p:sldId id="284" r:id="rId5"/>
    <p:sldId id="305"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88" r:id="rId42"/>
    <p:sldId id="389" r:id="rId43"/>
    <p:sldId id="390" r:id="rId44"/>
    <p:sldId id="391" r:id="rId45"/>
    <p:sldId id="392" r:id="rId46"/>
    <p:sldId id="393" r:id="rId47"/>
    <p:sldId id="394" r:id="rId48"/>
    <p:sldId id="395" r:id="rId49"/>
    <p:sldId id="396" r:id="rId50"/>
    <p:sldId id="397" r:id="rId51"/>
    <p:sldId id="398" r:id="rId52"/>
    <p:sldId id="399" r:id="rId53"/>
    <p:sldId id="403" r:id="rId54"/>
    <p:sldId id="405" r:id="rId55"/>
    <p:sldId id="406" r:id="rId56"/>
    <p:sldId id="344" r:id="rId57"/>
    <p:sldId id="345" r:id="rId58"/>
    <p:sldId id="346" r:id="rId59"/>
    <p:sldId id="348" r:id="rId60"/>
    <p:sldId id="349" r:id="rId61"/>
    <p:sldId id="350" r:id="rId62"/>
    <p:sldId id="351" r:id="rId63"/>
    <p:sldId id="352" r:id="rId64"/>
    <p:sldId id="407" r:id="rId65"/>
    <p:sldId id="408" r:id="rId66"/>
    <p:sldId id="354" r:id="rId67"/>
    <p:sldId id="355" r:id="rId68"/>
    <p:sldId id="357" r:id="rId69"/>
    <p:sldId id="358" r:id="rId70"/>
    <p:sldId id="359" r:id="rId71"/>
    <p:sldId id="360" r:id="rId72"/>
    <p:sldId id="361" r:id="rId73"/>
    <p:sldId id="363" r:id="rId74"/>
    <p:sldId id="364" r:id="rId75"/>
    <p:sldId id="365" r:id="rId76"/>
    <p:sldId id="366" r:id="rId77"/>
    <p:sldId id="367" r:id="rId78"/>
    <p:sldId id="368" r:id="rId79"/>
    <p:sldId id="369" r:id="rId80"/>
    <p:sldId id="370" r:id="rId81"/>
    <p:sldId id="371" r:id="rId82"/>
    <p:sldId id="372" r:id="rId83"/>
    <p:sldId id="373" r:id="rId84"/>
    <p:sldId id="374" r:id="rId85"/>
    <p:sldId id="375" r:id="rId86"/>
    <p:sldId id="376" r:id="rId87"/>
    <p:sldId id="377" r:id="rId88"/>
    <p:sldId id="378" r:id="rId89"/>
    <p:sldId id="379" r:id="rId90"/>
    <p:sldId id="380" r:id="rId91"/>
    <p:sldId id="381" r:id="rId92"/>
    <p:sldId id="382" r:id="rId93"/>
    <p:sldId id="387" r:id="rId94"/>
    <p:sldId id="383" r:id="rId95"/>
    <p:sldId id="384" r:id="rId96"/>
    <p:sldId id="385" r:id="rId97"/>
    <p:sldId id="386" r:id="rId98"/>
    <p:sldId id="409" r:id="rId9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00"/>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4" autoAdjust="0"/>
    <p:restoredTop sz="94660"/>
  </p:normalViewPr>
  <p:slideViewPr>
    <p:cSldViewPr>
      <p:cViewPr varScale="1">
        <p:scale>
          <a:sx n="111" d="100"/>
          <a:sy n="111" d="100"/>
        </p:scale>
        <p:origin x="-42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ingrassia\My%20Documents\Retreat_FY\Retreat2013\Run13_SummaryANDtop10.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ingrassia\My%20Documents\EXCEL\QUARETRLY\OperationsReview\OperationsReview2013.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ingrassia\My%20Documents\Retreat_FY\Retreat2013\SystemFailureImpactByRun.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AD138989:Users:morris:Documents:RHICRetreat:2013:downTimeStats_Trep.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AD138989:Users:morris:Documents:RHICRetreat:2013:downTimeStats_Trep.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AD138989:Users:morris:Documents:RHICRetreat:2013:downTimeStats_Trep.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3600">
                <a:latin typeface="Times New Roman" pitchFamily="18" charset="0"/>
                <a:cs typeface="Times New Roman" pitchFamily="18" charset="0"/>
              </a:defRPr>
            </a:pPr>
            <a:r>
              <a:rPr lang="en-US" sz="3600" dirty="0">
                <a:latin typeface="Times New Roman" pitchFamily="18" charset="0"/>
                <a:cs typeface="Times New Roman" pitchFamily="18" charset="0"/>
              </a:rPr>
              <a:t>Availability Run08 - </a:t>
            </a:r>
            <a:r>
              <a:rPr lang="en-US" sz="3600" dirty="0" smtClean="0">
                <a:latin typeface="Times New Roman" pitchFamily="18" charset="0"/>
                <a:cs typeface="Times New Roman" pitchFamily="18" charset="0"/>
              </a:rPr>
              <a:t>Run13 </a:t>
            </a:r>
          </a:p>
          <a:p>
            <a:pPr>
              <a:defRPr sz="3600">
                <a:latin typeface="Times New Roman" pitchFamily="18" charset="0"/>
                <a:cs typeface="Times New Roman" pitchFamily="18" charset="0"/>
              </a:defRPr>
            </a:pPr>
            <a:r>
              <a:rPr lang="en-US" sz="2000" dirty="0" smtClean="0">
                <a:latin typeface="Times New Roman" pitchFamily="18" charset="0"/>
                <a:cs typeface="Times New Roman" pitchFamily="18" charset="0"/>
              </a:rPr>
              <a:t>DOE Figure</a:t>
            </a:r>
            <a:r>
              <a:rPr lang="en-US" sz="2000" baseline="0" dirty="0" smtClean="0">
                <a:latin typeface="Times New Roman" pitchFamily="18" charset="0"/>
                <a:cs typeface="Times New Roman" pitchFamily="18" charset="0"/>
              </a:rPr>
              <a:t> of Merit</a:t>
            </a:r>
            <a:endParaRPr lang="en-US" sz="2000" dirty="0">
              <a:latin typeface="Times New Roman" pitchFamily="18" charset="0"/>
              <a:cs typeface="Times New Roman" pitchFamily="18" charset="0"/>
            </a:endParaRPr>
          </a:p>
        </c:rich>
      </c:tx>
      <c:layout/>
    </c:title>
    <c:plotArea>
      <c:layout>
        <c:manualLayout>
          <c:layoutTarget val="inner"/>
          <c:xMode val="edge"/>
          <c:yMode val="edge"/>
          <c:x val="7.3768482064741903E-2"/>
          <c:y val="0.14368518518518519"/>
          <c:w val="0.9123426290463692"/>
          <c:h val="0.79630256634587349"/>
        </c:manualLayout>
      </c:layout>
      <c:barChart>
        <c:barDir val="col"/>
        <c:grouping val="clustered"/>
        <c:ser>
          <c:idx val="0"/>
          <c:order val="0"/>
          <c:tx>
            <c:strRef>
              <c:f>RunAvialability!$A$14</c:f>
              <c:strCache>
                <c:ptCount val="1"/>
                <c:pt idx="0">
                  <c:v>availability</c:v>
                </c:pt>
              </c:strCache>
            </c:strRef>
          </c:tx>
          <c:spPr>
            <a:solidFill>
              <a:schemeClr val="tx1"/>
            </a:solidFill>
          </c:spPr>
          <c:dLbls>
            <c:dLbl>
              <c:idx val="0"/>
              <c:layout>
                <c:manualLayout>
                  <c:x val="-2.0898950131233596E-3"/>
                  <c:y val="0"/>
                </c:manualLayout>
              </c:layout>
              <c:showVal val="1"/>
            </c:dLbl>
            <c:dLbl>
              <c:idx val="5"/>
              <c:layout>
                <c:manualLayout>
                  <c:x val="0"/>
                  <c:y val="-2.7777777777778043E-2"/>
                </c:manualLayout>
              </c:layout>
              <c:showVal val="1"/>
            </c:dLbl>
            <c:txPr>
              <a:bodyPr/>
              <a:lstStyle/>
              <a:p>
                <a:pPr>
                  <a:defRPr sz="1400" b="1">
                    <a:latin typeface="Times New Roman" pitchFamily="18" charset="0"/>
                    <a:cs typeface="Times New Roman" pitchFamily="18" charset="0"/>
                  </a:defRPr>
                </a:pPr>
                <a:endParaRPr lang="en-US"/>
              </a:p>
            </c:txPr>
            <c:showVal val="1"/>
          </c:dLbls>
          <c:cat>
            <c:strRef>
              <c:f>RunAvialability!$B$3:$G$3</c:f>
              <c:strCache>
                <c:ptCount val="6"/>
                <c:pt idx="0">
                  <c:v>Run08</c:v>
                </c:pt>
                <c:pt idx="1">
                  <c:v>Run09</c:v>
                </c:pt>
                <c:pt idx="2">
                  <c:v>Run10</c:v>
                </c:pt>
                <c:pt idx="3">
                  <c:v>Run11</c:v>
                </c:pt>
                <c:pt idx="4">
                  <c:v>Run12</c:v>
                </c:pt>
                <c:pt idx="5">
                  <c:v>Run13</c:v>
                </c:pt>
              </c:strCache>
            </c:strRef>
          </c:cat>
          <c:val>
            <c:numRef>
              <c:f>RunAvialability!$B$14:$G$14</c:f>
              <c:numCache>
                <c:formatCode>0.0%</c:formatCode>
                <c:ptCount val="6"/>
                <c:pt idx="0">
                  <c:v>0.83251709980401656</c:v>
                </c:pt>
                <c:pt idx="1">
                  <c:v>0.80319566629912675</c:v>
                </c:pt>
                <c:pt idx="2">
                  <c:v>0.83043748206751555</c:v>
                </c:pt>
                <c:pt idx="3">
                  <c:v>0.76048678733114117</c:v>
                </c:pt>
                <c:pt idx="4">
                  <c:v>0.86096737667968648</c:v>
                </c:pt>
                <c:pt idx="5">
                  <c:v>0.83701134930643128</c:v>
                </c:pt>
              </c:numCache>
            </c:numRef>
          </c:val>
        </c:ser>
        <c:gapWidth val="60"/>
        <c:axId val="53650560"/>
        <c:axId val="53652096"/>
      </c:barChart>
      <c:catAx>
        <c:axId val="53650560"/>
        <c:scaling>
          <c:orientation val="minMax"/>
        </c:scaling>
        <c:axPos val="b"/>
        <c:majorTickMark val="none"/>
        <c:tickLblPos val="nextTo"/>
        <c:txPr>
          <a:bodyPr/>
          <a:lstStyle/>
          <a:p>
            <a:pPr>
              <a:defRPr sz="1600" b="1">
                <a:latin typeface="Times New Roman" pitchFamily="18" charset="0"/>
                <a:cs typeface="Times New Roman" pitchFamily="18" charset="0"/>
              </a:defRPr>
            </a:pPr>
            <a:endParaRPr lang="en-US"/>
          </a:p>
        </c:txPr>
        <c:crossAx val="53652096"/>
        <c:crosses val="autoZero"/>
        <c:auto val="1"/>
        <c:lblAlgn val="ctr"/>
        <c:lblOffset val="100"/>
      </c:catAx>
      <c:valAx>
        <c:axId val="53652096"/>
        <c:scaling>
          <c:orientation val="minMax"/>
          <c:max val="0.9"/>
          <c:min val="0.75000000000000233"/>
        </c:scaling>
        <c:axPos val="l"/>
        <c:majorGridlines>
          <c:spPr>
            <a:ln>
              <a:solidFill>
                <a:schemeClr val="tx1"/>
              </a:solidFill>
            </a:ln>
          </c:spPr>
        </c:majorGridlines>
        <c:numFmt formatCode="0%" sourceLinked="0"/>
        <c:majorTickMark val="in"/>
        <c:minorTickMark val="in"/>
        <c:tickLblPos val="nextTo"/>
        <c:txPr>
          <a:bodyPr/>
          <a:lstStyle/>
          <a:p>
            <a:pPr>
              <a:defRPr sz="1600" b="1">
                <a:latin typeface="Times New Roman" pitchFamily="18" charset="0"/>
                <a:cs typeface="Times New Roman" pitchFamily="18" charset="0"/>
              </a:defRPr>
            </a:pPr>
            <a:endParaRPr lang="en-US"/>
          </a:p>
        </c:txPr>
        <c:crossAx val="53650560"/>
        <c:crosses val="autoZero"/>
        <c:crossBetween val="between"/>
        <c:majorUnit val="5.0000000000000114E-2"/>
        <c:minorUnit val="1.0000000000000044E-2"/>
      </c:valAx>
      <c:spPr>
        <a:ln w="6350">
          <a:solidFill>
            <a:sysClr val="windowText" lastClr="000000"/>
          </a:solidFill>
        </a:ln>
      </c:spPr>
    </c:plotArea>
    <c:plotVisOnly val="1"/>
  </c:chart>
  <c:spPr>
    <a:solidFill>
      <a:schemeClr val="bg1"/>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3600">
                <a:latin typeface="Times New Roman" pitchFamily="18" charset="0"/>
                <a:cs typeface="Times New Roman" pitchFamily="18" charset="0"/>
              </a:defRPr>
            </a:pPr>
            <a:r>
              <a:rPr lang="en-US" sz="3600" dirty="0" smtClean="0">
                <a:latin typeface="Times New Roman" pitchFamily="18" charset="0"/>
                <a:cs typeface="Times New Roman" pitchFamily="18" charset="0"/>
              </a:rPr>
              <a:t>Run13 System Failure &gt; 1 hr</a:t>
            </a:r>
            <a:endParaRPr lang="en-US" sz="3600" dirty="0">
              <a:latin typeface="Times New Roman" pitchFamily="18" charset="0"/>
              <a:cs typeface="Times New Roman" pitchFamily="18" charset="0"/>
            </a:endParaRPr>
          </a:p>
        </c:rich>
      </c:tx>
      <c:layout>
        <c:manualLayout>
          <c:xMode val="edge"/>
          <c:yMode val="edge"/>
          <c:x val="0.24907447506561681"/>
          <c:y val="3.3430737824438631E-2"/>
        </c:manualLayout>
      </c:layout>
      <c:overlay val="1"/>
    </c:title>
    <c:plotArea>
      <c:layout>
        <c:manualLayout>
          <c:layoutTarget val="inner"/>
          <c:xMode val="edge"/>
          <c:yMode val="edge"/>
          <c:x val="9.1824037620297547E-2"/>
          <c:y val="0.12231481481481481"/>
          <c:w val="0.89456824146981628"/>
          <c:h val="0.68700014581510649"/>
        </c:manualLayout>
      </c:layout>
      <c:barChart>
        <c:barDir val="col"/>
        <c:grouping val="clustered"/>
        <c:ser>
          <c:idx val="0"/>
          <c:order val="0"/>
          <c:spPr>
            <a:solidFill>
              <a:schemeClr val="tx1"/>
            </a:solidFill>
          </c:spPr>
          <c:cat>
            <c:strRef>
              <c:f>FY13_Failure!$A$13:$A$47</c:f>
              <c:strCache>
                <c:ptCount val="34"/>
                <c:pt idx="1">
                  <c:v>PS_RHIC</c:v>
                </c:pt>
                <c:pt idx="2">
                  <c:v>RfRHIC</c:v>
                </c:pt>
                <c:pt idx="3">
                  <c:v>HumanError</c:v>
                </c:pt>
                <c:pt idx="4">
                  <c:v>ES&amp;FD_Exp</c:v>
                </c:pt>
                <c:pt idx="5">
                  <c:v>QuenchProtect</c:v>
                </c:pt>
                <c:pt idx="6">
                  <c:v>RadMonIntlk</c:v>
                </c:pt>
                <c:pt idx="7">
                  <c:v>CntrlsHdRHIC</c:v>
                </c:pt>
                <c:pt idx="8">
                  <c:v>PPS_RHIC</c:v>
                </c:pt>
                <c:pt idx="9">
                  <c:v>QLI</c:v>
                </c:pt>
                <c:pt idx="10">
                  <c:v>CryoRHIC</c:v>
                </c:pt>
                <c:pt idx="11">
                  <c:v>LinacRf</c:v>
                </c:pt>
                <c:pt idx="12">
                  <c:v>RfAGS</c:v>
                </c:pt>
                <c:pt idx="13">
                  <c:v>CntrlsSftwr</c:v>
                </c:pt>
                <c:pt idx="14">
                  <c:v>PS_Bstr/BtA/LtB</c:v>
                </c:pt>
                <c:pt idx="15">
                  <c:v>ACG_RHIC</c:v>
                </c:pt>
                <c:pt idx="16">
                  <c:v>PPS_AGS</c:v>
                </c:pt>
                <c:pt idx="17">
                  <c:v>PS_AGS</c:v>
                </c:pt>
                <c:pt idx="18">
                  <c:v>QuenchDetect</c:v>
                </c:pt>
                <c:pt idx="19">
                  <c:v>ES&amp;FD_AtR</c:v>
                </c:pt>
                <c:pt idx="20">
                  <c:v>InjPerformance</c:v>
                </c:pt>
                <c:pt idx="21">
                  <c:v>ElecRHIC</c:v>
                </c:pt>
                <c:pt idx="22">
                  <c:v>WaterBoost/BtA</c:v>
                </c:pt>
                <c:pt idx="23">
                  <c:v>P^Source</c:v>
                </c:pt>
                <c:pt idx="24">
                  <c:v>ESHQ</c:v>
                </c:pt>
                <c:pt idx="25">
                  <c:v>CntrlsHdAGS</c:v>
                </c:pt>
                <c:pt idx="26">
                  <c:v>ACG_AGS</c:v>
                </c:pt>
                <c:pt idx="27">
                  <c:v>WaterAGS</c:v>
                </c:pt>
                <c:pt idx="28">
                  <c:v>InstRHIC</c:v>
                </c:pt>
                <c:pt idx="29">
                  <c:v>LinacTankQ</c:v>
                </c:pt>
                <c:pt idx="30">
                  <c:v>PPS_Booster</c:v>
                </c:pt>
                <c:pt idx="31">
                  <c:v>ACG_Boost</c:v>
                </c:pt>
                <c:pt idx="32">
                  <c:v>VacRHIC</c:v>
                </c:pt>
                <c:pt idx="33">
                  <c:v>CoolACRHIC</c:v>
                </c:pt>
              </c:strCache>
            </c:strRef>
          </c:cat>
          <c:val>
            <c:numRef>
              <c:f>FY13_Failure!$C$13:$C$47</c:f>
              <c:numCache>
                <c:formatCode>0.0%</c:formatCode>
                <c:ptCount val="35"/>
                <c:pt idx="1">
                  <c:v>1.6497477931904161E-2</c:v>
                </c:pt>
                <c:pt idx="2">
                  <c:v>1.2585119798234581E-2</c:v>
                </c:pt>
                <c:pt idx="3">
                  <c:v>1.1245271122320303E-2</c:v>
                </c:pt>
                <c:pt idx="4">
                  <c:v>1.0800756620428753E-2</c:v>
                </c:pt>
                <c:pt idx="5">
                  <c:v>9.5964691046658262E-3</c:v>
                </c:pt>
                <c:pt idx="6">
                  <c:v>8.4394703656998742E-3</c:v>
                </c:pt>
                <c:pt idx="7">
                  <c:v>8.1841109709962206E-3</c:v>
                </c:pt>
                <c:pt idx="8">
                  <c:v>7.8310214375788452E-3</c:v>
                </c:pt>
                <c:pt idx="9">
                  <c:v>7.5283732660781904E-3</c:v>
                </c:pt>
                <c:pt idx="10">
                  <c:v>5.5107187894073194E-3</c:v>
                </c:pt>
                <c:pt idx="11">
                  <c:v>4.5901639344262434E-3</c:v>
                </c:pt>
                <c:pt idx="12">
                  <c:v>4.3663303909205736E-3</c:v>
                </c:pt>
                <c:pt idx="13">
                  <c:v>4.0290037831021861E-3</c:v>
                </c:pt>
                <c:pt idx="14">
                  <c:v>3.5088272383354546E-3</c:v>
                </c:pt>
                <c:pt idx="15">
                  <c:v>3.2503152585120045E-3</c:v>
                </c:pt>
                <c:pt idx="16">
                  <c:v>2.8688524590163942E-3</c:v>
                </c:pt>
                <c:pt idx="17">
                  <c:v>2.7080706179066971E-3</c:v>
                </c:pt>
                <c:pt idx="18">
                  <c:v>2.6292559899117277E-3</c:v>
                </c:pt>
                <c:pt idx="19">
                  <c:v>2.4148802017654554E-3</c:v>
                </c:pt>
                <c:pt idx="20">
                  <c:v>2.3928121059268587E-3</c:v>
                </c:pt>
                <c:pt idx="21">
                  <c:v>2.2036569987389691E-3</c:v>
                </c:pt>
                <c:pt idx="22">
                  <c:v>2.0428751576292582E-3</c:v>
                </c:pt>
                <c:pt idx="23">
                  <c:v>1.8474148802017723E-3</c:v>
                </c:pt>
                <c:pt idx="24">
                  <c:v>1.8379571248423813E-3</c:v>
                </c:pt>
                <c:pt idx="25">
                  <c:v>1.4312736443883986E-3</c:v>
                </c:pt>
                <c:pt idx="26">
                  <c:v>1.3398486759142497E-3</c:v>
                </c:pt>
                <c:pt idx="27">
                  <c:v>1.1916771752837419E-3</c:v>
                </c:pt>
                <c:pt idx="28">
                  <c:v>8.5750315258512587E-4</c:v>
                </c:pt>
                <c:pt idx="29">
                  <c:v>7.5346784363178028E-4</c:v>
                </c:pt>
                <c:pt idx="30">
                  <c:v>7.4085750315258734E-4</c:v>
                </c:pt>
                <c:pt idx="31">
                  <c:v>6.1475409836065774E-4</c:v>
                </c:pt>
                <c:pt idx="32">
                  <c:v>4.2559899117276183E-4</c:v>
                </c:pt>
                <c:pt idx="33">
                  <c:v>3.8461538461538575E-4</c:v>
                </c:pt>
              </c:numCache>
            </c:numRef>
          </c:val>
        </c:ser>
        <c:gapWidth val="66"/>
        <c:axId val="53610752"/>
        <c:axId val="53665792"/>
      </c:barChart>
      <c:catAx>
        <c:axId val="53610752"/>
        <c:scaling>
          <c:orientation val="minMax"/>
        </c:scaling>
        <c:axPos val="b"/>
        <c:numFmt formatCode="General" sourceLinked="1"/>
        <c:majorTickMark val="none"/>
        <c:tickLblPos val="nextTo"/>
        <c:txPr>
          <a:bodyPr rot="5400000" vert="horz"/>
          <a:lstStyle/>
          <a:p>
            <a:pPr>
              <a:defRPr sz="1200" b="1">
                <a:latin typeface="Times New Roman" pitchFamily="18" charset="0"/>
                <a:cs typeface="Times New Roman" pitchFamily="18" charset="0"/>
              </a:defRPr>
            </a:pPr>
            <a:endParaRPr lang="en-US"/>
          </a:p>
        </c:txPr>
        <c:crossAx val="53665792"/>
        <c:crosses val="autoZero"/>
        <c:auto val="1"/>
        <c:lblAlgn val="ctr"/>
        <c:lblOffset val="100"/>
      </c:catAx>
      <c:valAx>
        <c:axId val="53665792"/>
        <c:scaling>
          <c:orientation val="minMax"/>
          <c:max val="2.0000000000000011E-2"/>
          <c:min val="0"/>
        </c:scaling>
        <c:axPos val="l"/>
        <c:majorGridlines/>
        <c:numFmt formatCode="0.0%" sourceLinked="0"/>
        <c:majorTickMark val="none"/>
        <c:minorTickMark val="in"/>
        <c:tickLblPos val="nextTo"/>
        <c:txPr>
          <a:bodyPr/>
          <a:lstStyle/>
          <a:p>
            <a:pPr>
              <a:defRPr sz="1600" b="1">
                <a:latin typeface="Times New Roman" pitchFamily="18" charset="0"/>
                <a:cs typeface="Times New Roman" pitchFamily="18" charset="0"/>
              </a:defRPr>
            </a:pPr>
            <a:endParaRPr lang="en-US"/>
          </a:p>
        </c:txPr>
        <c:crossAx val="53610752"/>
        <c:crosses val="autoZero"/>
        <c:crossBetween val="midCat"/>
        <c:majorUnit val="5.0000000000000114E-3"/>
        <c:minorUnit val="5.0000000000000114E-3"/>
      </c:valAx>
      <c:spPr>
        <a:ln>
          <a:solidFill>
            <a:schemeClr val="tx1"/>
          </a:solidFill>
        </a:ln>
      </c:spPr>
    </c:plotArea>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a:pPr>
            <a:r>
              <a:rPr lang="en-US" sz="2000" dirty="0">
                <a:latin typeface="Times New Roman" pitchFamily="18" charset="0"/>
                <a:cs typeface="Times New Roman" pitchFamily="18" charset="0"/>
              </a:rPr>
              <a:t>Controls (</a:t>
            </a:r>
            <a:r>
              <a:rPr lang="en-US" sz="2000" dirty="0" err="1">
                <a:latin typeface="Times New Roman" pitchFamily="18" charset="0"/>
                <a:cs typeface="Times New Roman" pitchFamily="18" charset="0"/>
              </a:rPr>
              <a:t>Hd+Sft</a:t>
            </a:r>
            <a:r>
              <a:rPr lang="en-US" sz="2000" dirty="0">
                <a:latin typeface="Times New Roman" pitchFamily="18" charset="0"/>
                <a:cs typeface="Times New Roman" pitchFamily="18" charset="0"/>
              </a:rPr>
              <a:t>) Failure as % Operating </a:t>
            </a:r>
            <a:r>
              <a:rPr lang="en-US" sz="2000" dirty="0" smtClean="0">
                <a:latin typeface="Times New Roman" pitchFamily="18" charset="0"/>
                <a:cs typeface="Times New Roman" pitchFamily="18" charset="0"/>
              </a:rPr>
              <a:t>Hours (from </a:t>
            </a:r>
            <a:r>
              <a:rPr lang="en-US" sz="2000" dirty="0" err="1" smtClean="0">
                <a:latin typeface="Times New Roman" pitchFamily="18" charset="0"/>
                <a:cs typeface="Times New Roman" pitchFamily="18" charset="0"/>
              </a:rPr>
              <a:t>pfi</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c:rich>
      </c:tx>
      <c:layout>
        <c:manualLayout>
          <c:xMode val="edge"/>
          <c:yMode val="edge"/>
          <c:x val="0.15870053110322846"/>
          <c:y val="2.1878131710808948E-2"/>
        </c:manualLayout>
      </c:layout>
      <c:overlay val="1"/>
    </c:title>
    <c:plotArea>
      <c:layout>
        <c:manualLayout>
          <c:layoutTarget val="inner"/>
          <c:xMode val="edge"/>
          <c:yMode val="edge"/>
          <c:x val="0.11668744531933498"/>
          <c:y val="0.17314814814814827"/>
          <c:w val="0.82033980037388798"/>
          <c:h val="0.66439056805073804"/>
        </c:manualLayout>
      </c:layout>
      <c:barChart>
        <c:barDir val="col"/>
        <c:grouping val="clustered"/>
        <c:ser>
          <c:idx val="0"/>
          <c:order val="0"/>
          <c:spPr>
            <a:solidFill>
              <a:srgbClr val="660066"/>
            </a:solidFill>
          </c:spPr>
          <c:cat>
            <c:strRef>
              <c:f>SYSTEMS!$B$193:$B$198</c:f>
              <c:strCache>
                <c:ptCount val="6"/>
                <c:pt idx="0">
                  <c:v>Run08</c:v>
                </c:pt>
                <c:pt idx="1">
                  <c:v>Run09</c:v>
                </c:pt>
                <c:pt idx="2">
                  <c:v>Run10</c:v>
                </c:pt>
                <c:pt idx="3">
                  <c:v>Run11</c:v>
                </c:pt>
                <c:pt idx="4">
                  <c:v>Run12</c:v>
                </c:pt>
                <c:pt idx="5">
                  <c:v>Run13</c:v>
                </c:pt>
              </c:strCache>
            </c:strRef>
          </c:cat>
          <c:val>
            <c:numRef>
              <c:f>SYSTEMS!$C$193:$C$198</c:f>
              <c:numCache>
                <c:formatCode>0.00%</c:formatCode>
                <c:ptCount val="6"/>
                <c:pt idx="0">
                  <c:v>1.2196625567813103E-2</c:v>
                </c:pt>
                <c:pt idx="1">
                  <c:v>5.7182883341823929E-3</c:v>
                </c:pt>
                <c:pt idx="2">
                  <c:v>8.5606773283161026E-3</c:v>
                </c:pt>
                <c:pt idx="3">
                  <c:v>1.0380124223602542E-2</c:v>
                </c:pt>
                <c:pt idx="4">
                  <c:v>8.975525765588516E-3</c:v>
                </c:pt>
                <c:pt idx="5">
                  <c:v>1.3715341260134403E-2</c:v>
                </c:pt>
              </c:numCache>
            </c:numRef>
          </c:val>
        </c:ser>
        <c:axId val="53554560"/>
        <c:axId val="53556352"/>
      </c:barChart>
      <c:catAx>
        <c:axId val="53554560"/>
        <c:scaling>
          <c:orientation val="minMax"/>
        </c:scaling>
        <c:axPos val="b"/>
        <c:numFmt formatCode="General" sourceLinked="1"/>
        <c:majorTickMark val="none"/>
        <c:tickLblPos val="nextTo"/>
        <c:txPr>
          <a:bodyPr/>
          <a:lstStyle/>
          <a:p>
            <a:pPr>
              <a:defRPr sz="1600" b="1">
                <a:latin typeface="Times New Roman" pitchFamily="18" charset="0"/>
                <a:cs typeface="Times New Roman" pitchFamily="18" charset="0"/>
              </a:defRPr>
            </a:pPr>
            <a:endParaRPr lang="en-US"/>
          </a:p>
        </c:txPr>
        <c:crossAx val="53556352"/>
        <c:crosses val="autoZero"/>
        <c:auto val="1"/>
        <c:lblAlgn val="ctr"/>
        <c:lblOffset val="100"/>
      </c:catAx>
      <c:valAx>
        <c:axId val="53556352"/>
        <c:scaling>
          <c:orientation val="minMax"/>
          <c:max val="1.4000000000000002E-2"/>
        </c:scaling>
        <c:axPos val="l"/>
        <c:majorGridlines/>
        <c:numFmt formatCode="0.0%" sourceLinked="0"/>
        <c:majorTickMark val="in"/>
        <c:minorTickMark val="in"/>
        <c:tickLblPos val="nextTo"/>
        <c:txPr>
          <a:bodyPr/>
          <a:lstStyle/>
          <a:p>
            <a:pPr>
              <a:defRPr sz="1600" b="1">
                <a:latin typeface="Times New Roman" pitchFamily="18" charset="0"/>
                <a:cs typeface="Times New Roman" pitchFamily="18" charset="0"/>
              </a:defRPr>
            </a:pPr>
            <a:endParaRPr lang="en-US"/>
          </a:p>
        </c:txPr>
        <c:crossAx val="53554560"/>
        <c:crosses val="autoZero"/>
        <c:crossBetween val="between"/>
        <c:majorUnit val="2.0000000000000044E-3"/>
        <c:minorUnit val="1.0000000000000024E-3"/>
      </c:valAx>
      <c:spPr>
        <a:ln w="6350">
          <a:solidFill>
            <a:sysClr val="windowText" lastClr="000000"/>
          </a:solidFill>
        </a:ln>
      </c:spPr>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3.8283236334588598E-2"/>
          <c:y val="6.8376068376068397E-2"/>
          <c:w val="0.86198710487275876"/>
          <c:h val="0.67396392758597623"/>
        </c:manualLayout>
      </c:layout>
      <c:barChart>
        <c:barDir val="col"/>
        <c:grouping val="clustered"/>
        <c:ser>
          <c:idx val="0"/>
          <c:order val="0"/>
          <c:tx>
            <c:strRef>
              <c:f>Sheet2!$B$3</c:f>
              <c:strCache>
                <c:ptCount val="1"/>
                <c:pt idx="0">
                  <c:v>hours</c:v>
                </c:pt>
              </c:strCache>
            </c:strRef>
          </c:tx>
          <c:cat>
            <c:strRef>
              <c:f>Sheet2!$A$4:$A$10</c:f>
              <c:strCache>
                <c:ptCount val="7"/>
                <c:pt idx="0">
                  <c:v>System</c:v>
                </c:pt>
                <c:pt idx="1">
                  <c:v>SW Bugs</c:v>
                </c:pt>
                <c:pt idx="2">
                  <c:v>BPM/Orbit</c:v>
                </c:pt>
                <c:pt idx="3">
                  <c:v>RampConfig</c:v>
                </c:pt>
                <c:pt idx="4">
                  <c:v>FEC Reset</c:v>
                </c:pt>
                <c:pt idx="5">
                  <c:v>FEC HW</c:v>
                </c:pt>
                <c:pt idx="6">
                  <c:v>Other HW</c:v>
                </c:pt>
              </c:strCache>
            </c:strRef>
          </c:cat>
          <c:val>
            <c:numRef>
              <c:f>Sheet2!$B$4:$B$10</c:f>
              <c:numCache>
                <c:formatCode>General</c:formatCode>
                <c:ptCount val="7"/>
                <c:pt idx="0">
                  <c:v>3.5</c:v>
                </c:pt>
                <c:pt idx="1">
                  <c:v>6.3</c:v>
                </c:pt>
                <c:pt idx="2">
                  <c:v>3.4</c:v>
                </c:pt>
                <c:pt idx="3">
                  <c:v>6</c:v>
                </c:pt>
                <c:pt idx="4">
                  <c:v>6.4</c:v>
                </c:pt>
                <c:pt idx="5">
                  <c:v>19.600000000000001</c:v>
                </c:pt>
                <c:pt idx="6">
                  <c:v>10.1</c:v>
                </c:pt>
              </c:numCache>
            </c:numRef>
          </c:val>
        </c:ser>
        <c:ser>
          <c:idx val="1"/>
          <c:order val="1"/>
          <c:tx>
            <c:strRef>
              <c:f>Sheet2!$C$3</c:f>
              <c:strCache>
                <c:ptCount val="1"/>
                <c:pt idx="0">
                  <c:v>events</c:v>
                </c:pt>
              </c:strCache>
            </c:strRef>
          </c:tx>
          <c:cat>
            <c:strRef>
              <c:f>Sheet2!$A$4:$A$10</c:f>
              <c:strCache>
                <c:ptCount val="7"/>
                <c:pt idx="0">
                  <c:v>System</c:v>
                </c:pt>
                <c:pt idx="1">
                  <c:v>SW Bugs</c:v>
                </c:pt>
                <c:pt idx="2">
                  <c:v>BPM/Orbit</c:v>
                </c:pt>
                <c:pt idx="3">
                  <c:v>RampConfig</c:v>
                </c:pt>
                <c:pt idx="4">
                  <c:v>FEC Reset</c:v>
                </c:pt>
                <c:pt idx="5">
                  <c:v>FEC HW</c:v>
                </c:pt>
                <c:pt idx="6">
                  <c:v>Other HW</c:v>
                </c:pt>
              </c:strCache>
            </c:strRef>
          </c:cat>
          <c:val>
            <c:numRef>
              <c:f>Sheet2!$C$4:$C$10</c:f>
              <c:numCache>
                <c:formatCode>General</c:formatCode>
                <c:ptCount val="7"/>
                <c:pt idx="0">
                  <c:v>2</c:v>
                </c:pt>
                <c:pt idx="1">
                  <c:v>4</c:v>
                </c:pt>
                <c:pt idx="2">
                  <c:v>2</c:v>
                </c:pt>
                <c:pt idx="3">
                  <c:v>4</c:v>
                </c:pt>
                <c:pt idx="4">
                  <c:v>5</c:v>
                </c:pt>
                <c:pt idx="5">
                  <c:v>4</c:v>
                </c:pt>
                <c:pt idx="6">
                  <c:v>2</c:v>
                </c:pt>
              </c:numCache>
            </c:numRef>
          </c:val>
        </c:ser>
        <c:axId val="53573504"/>
        <c:axId val="53575040"/>
      </c:barChart>
      <c:catAx>
        <c:axId val="53573504"/>
        <c:scaling>
          <c:orientation val="minMax"/>
        </c:scaling>
        <c:axPos val="b"/>
        <c:tickLblPos val="nextTo"/>
        <c:txPr>
          <a:bodyPr rot="0" vert="horz" wrap="none">
            <a:noAutofit/>
          </a:bodyPr>
          <a:lstStyle/>
          <a:p>
            <a:pPr>
              <a:defRPr sz="1500"/>
            </a:pPr>
            <a:endParaRPr lang="en-US"/>
          </a:p>
        </c:txPr>
        <c:crossAx val="53575040"/>
        <c:crosses val="autoZero"/>
        <c:auto val="1"/>
        <c:lblAlgn val="ctr"/>
        <c:lblOffset val="100"/>
      </c:catAx>
      <c:valAx>
        <c:axId val="53575040"/>
        <c:scaling>
          <c:orientation val="minMax"/>
          <c:max val="20"/>
        </c:scaling>
        <c:axPos val="l"/>
        <c:majorGridlines/>
        <c:numFmt formatCode="General" sourceLinked="1"/>
        <c:tickLblPos val="nextTo"/>
        <c:txPr>
          <a:bodyPr/>
          <a:lstStyle/>
          <a:p>
            <a:pPr>
              <a:defRPr sz="1600"/>
            </a:pPr>
            <a:endParaRPr lang="en-US"/>
          </a:p>
        </c:txPr>
        <c:crossAx val="53573504"/>
        <c:crosses val="autoZero"/>
        <c:crossBetween val="between"/>
      </c:valAx>
    </c:plotArea>
    <c:legend>
      <c:legendPos val="r"/>
      <c:layout/>
      <c:txPr>
        <a:bodyPr/>
        <a:lstStyle/>
        <a:p>
          <a:pPr>
            <a:defRPr sz="1800"/>
          </a:pPr>
          <a:endParaRPr lang="en-U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8"/>
  <c:chart>
    <c:title>
      <c:layout/>
    </c:title>
    <c:plotArea>
      <c:layout/>
      <c:barChart>
        <c:barDir val="col"/>
        <c:grouping val="stacked"/>
        <c:ser>
          <c:idx val="0"/>
          <c:order val="0"/>
          <c:tx>
            <c:strRef>
              <c:f>Sheet3!$B$21</c:f>
              <c:strCache>
                <c:ptCount val="1"/>
                <c:pt idx="0">
                  <c:v>Alcove Network Switch Resets</c:v>
                </c:pt>
              </c:strCache>
            </c:strRef>
          </c:tx>
          <c:cat>
            <c:strRef>
              <c:f>Sheet3!$A$22:$A$39</c:f>
              <c:strCache>
                <c:ptCount val="18"/>
                <c:pt idx="0">
                  <c:v>1A-SW</c:v>
                </c:pt>
                <c:pt idx="1">
                  <c:v>1B-SW</c:v>
                </c:pt>
                <c:pt idx="2">
                  <c:v>1C-SW</c:v>
                </c:pt>
                <c:pt idx="3">
                  <c:v>3A-SW</c:v>
                </c:pt>
                <c:pt idx="4">
                  <c:v>3B-SW</c:v>
                </c:pt>
                <c:pt idx="5">
                  <c:v>3C-SW</c:v>
                </c:pt>
                <c:pt idx="6">
                  <c:v>5A-SW*</c:v>
                </c:pt>
                <c:pt idx="7">
                  <c:v>5B-SW</c:v>
                </c:pt>
                <c:pt idx="8">
                  <c:v>5C-SW</c:v>
                </c:pt>
                <c:pt idx="9">
                  <c:v>7A-SW</c:v>
                </c:pt>
                <c:pt idx="10">
                  <c:v>7B-SW</c:v>
                </c:pt>
                <c:pt idx="11">
                  <c:v>7C-SW</c:v>
                </c:pt>
                <c:pt idx="12">
                  <c:v>9A-SW</c:v>
                </c:pt>
                <c:pt idx="13">
                  <c:v>9B-SW</c:v>
                </c:pt>
                <c:pt idx="14">
                  <c:v>9C-SW</c:v>
                </c:pt>
                <c:pt idx="15">
                  <c:v>11A-SW</c:v>
                </c:pt>
                <c:pt idx="16">
                  <c:v>11B-SW</c:v>
                </c:pt>
                <c:pt idx="17">
                  <c:v>11C-SW</c:v>
                </c:pt>
              </c:strCache>
            </c:strRef>
          </c:cat>
          <c:val>
            <c:numRef>
              <c:f>Sheet3!$B$22:$B$39</c:f>
              <c:numCache>
                <c:formatCode>General</c:formatCode>
                <c:ptCount val="18"/>
                <c:pt idx="0">
                  <c:v>0</c:v>
                </c:pt>
                <c:pt idx="1">
                  <c:v>1</c:v>
                </c:pt>
                <c:pt idx="2">
                  <c:v>1</c:v>
                </c:pt>
                <c:pt idx="3">
                  <c:v>0</c:v>
                </c:pt>
                <c:pt idx="4">
                  <c:v>0</c:v>
                </c:pt>
                <c:pt idx="5">
                  <c:v>2</c:v>
                </c:pt>
                <c:pt idx="6">
                  <c:v>0</c:v>
                </c:pt>
                <c:pt idx="7">
                  <c:v>0</c:v>
                </c:pt>
                <c:pt idx="8">
                  <c:v>0</c:v>
                </c:pt>
                <c:pt idx="9">
                  <c:v>0</c:v>
                </c:pt>
                <c:pt idx="10">
                  <c:v>2</c:v>
                </c:pt>
                <c:pt idx="11">
                  <c:v>0</c:v>
                </c:pt>
                <c:pt idx="12">
                  <c:v>0</c:v>
                </c:pt>
                <c:pt idx="13">
                  <c:v>3</c:v>
                </c:pt>
                <c:pt idx="14">
                  <c:v>4</c:v>
                </c:pt>
                <c:pt idx="15">
                  <c:v>0</c:v>
                </c:pt>
                <c:pt idx="16">
                  <c:v>1</c:v>
                </c:pt>
                <c:pt idx="17">
                  <c:v>3</c:v>
                </c:pt>
              </c:numCache>
            </c:numRef>
          </c:val>
        </c:ser>
        <c:overlap val="100"/>
        <c:axId val="53771648"/>
        <c:axId val="53777536"/>
      </c:barChart>
      <c:catAx>
        <c:axId val="53771648"/>
        <c:scaling>
          <c:orientation val="minMax"/>
        </c:scaling>
        <c:axPos val="b"/>
        <c:tickLblPos val="nextTo"/>
        <c:txPr>
          <a:bodyPr/>
          <a:lstStyle/>
          <a:p>
            <a:pPr>
              <a:defRPr sz="1400"/>
            </a:pPr>
            <a:endParaRPr lang="en-US"/>
          </a:p>
        </c:txPr>
        <c:crossAx val="53777536"/>
        <c:crosses val="autoZero"/>
        <c:auto val="1"/>
        <c:lblAlgn val="ctr"/>
        <c:lblOffset val="100"/>
      </c:catAx>
      <c:valAx>
        <c:axId val="53777536"/>
        <c:scaling>
          <c:orientation val="minMax"/>
          <c:max val="5"/>
        </c:scaling>
        <c:axPos val="l"/>
        <c:majorGridlines/>
        <c:numFmt formatCode="General" sourceLinked="1"/>
        <c:tickLblPos val="nextTo"/>
        <c:txPr>
          <a:bodyPr/>
          <a:lstStyle/>
          <a:p>
            <a:pPr>
              <a:defRPr sz="1600"/>
            </a:pPr>
            <a:endParaRPr lang="en-US"/>
          </a:p>
        </c:txPr>
        <c:crossAx val="53771648"/>
        <c:crosses val="autoZero"/>
        <c:crossBetween val="between"/>
        <c:majorUnit val="1"/>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9.8790670034170247E-2"/>
          <c:y val="3.5256410256410201E-2"/>
          <c:w val="0.84538478680730789"/>
          <c:h val="0.76842948717948933"/>
        </c:manualLayout>
      </c:layout>
      <c:barChart>
        <c:barDir val="col"/>
        <c:grouping val="clustered"/>
        <c:ser>
          <c:idx val="0"/>
          <c:order val="0"/>
          <c:tx>
            <c:strRef>
              <c:f>Sheet3!$B$5</c:f>
              <c:strCache>
                <c:ptCount val="1"/>
                <c:pt idx="0">
                  <c:v>run12</c:v>
                </c:pt>
              </c:strCache>
            </c:strRef>
          </c:tx>
          <c:cat>
            <c:strRef>
              <c:f>Sheet3!$A$6:$A$12</c:f>
              <c:strCache>
                <c:ptCount val="7"/>
                <c:pt idx="0">
                  <c:v>bpm</c:v>
                </c:pt>
                <c:pt idx="1">
                  <c:v>qd</c:v>
                </c:pt>
                <c:pt idx="2">
                  <c:v>rf</c:v>
                </c:pt>
                <c:pt idx="3">
                  <c:v>bcm</c:v>
                </c:pt>
                <c:pt idx="4">
                  <c:v>ps(svcbld)</c:v>
                </c:pt>
                <c:pt idx="5">
                  <c:v>ps(alcove)</c:v>
                </c:pt>
                <c:pt idx="6">
                  <c:v>injtiming</c:v>
                </c:pt>
              </c:strCache>
            </c:strRef>
          </c:cat>
          <c:val>
            <c:numRef>
              <c:f>Sheet3!$B$6:$B$12</c:f>
              <c:numCache>
                <c:formatCode>General</c:formatCode>
                <c:ptCount val="7"/>
                <c:pt idx="0">
                  <c:v>34</c:v>
                </c:pt>
                <c:pt idx="1">
                  <c:v>3</c:v>
                </c:pt>
                <c:pt idx="2">
                  <c:v>20</c:v>
                </c:pt>
                <c:pt idx="3">
                  <c:v>4</c:v>
                </c:pt>
                <c:pt idx="4">
                  <c:v>7</c:v>
                </c:pt>
                <c:pt idx="5">
                  <c:v>19</c:v>
                </c:pt>
                <c:pt idx="6">
                  <c:v>5</c:v>
                </c:pt>
              </c:numCache>
            </c:numRef>
          </c:val>
        </c:ser>
        <c:ser>
          <c:idx val="1"/>
          <c:order val="1"/>
          <c:tx>
            <c:strRef>
              <c:f>Sheet3!$C$5</c:f>
              <c:strCache>
                <c:ptCount val="1"/>
                <c:pt idx="0">
                  <c:v>run13</c:v>
                </c:pt>
              </c:strCache>
            </c:strRef>
          </c:tx>
          <c:cat>
            <c:strRef>
              <c:f>Sheet3!$A$6:$A$12</c:f>
              <c:strCache>
                <c:ptCount val="7"/>
                <c:pt idx="0">
                  <c:v>bpm</c:v>
                </c:pt>
                <c:pt idx="1">
                  <c:v>qd</c:v>
                </c:pt>
                <c:pt idx="2">
                  <c:v>rf</c:v>
                </c:pt>
                <c:pt idx="3">
                  <c:v>bcm</c:v>
                </c:pt>
                <c:pt idx="4">
                  <c:v>ps(svcbld)</c:v>
                </c:pt>
                <c:pt idx="5">
                  <c:v>ps(alcove)</c:v>
                </c:pt>
                <c:pt idx="6">
                  <c:v>injtiming</c:v>
                </c:pt>
              </c:strCache>
            </c:strRef>
          </c:cat>
          <c:val>
            <c:numRef>
              <c:f>Sheet3!$C$6:$C$12</c:f>
              <c:numCache>
                <c:formatCode>General</c:formatCode>
                <c:ptCount val="7"/>
                <c:pt idx="0">
                  <c:v>9</c:v>
                </c:pt>
                <c:pt idx="1">
                  <c:v>4</c:v>
                </c:pt>
                <c:pt idx="2">
                  <c:v>24</c:v>
                </c:pt>
                <c:pt idx="3">
                  <c:v>6</c:v>
                </c:pt>
                <c:pt idx="4">
                  <c:v>36</c:v>
                </c:pt>
                <c:pt idx="5">
                  <c:v>24</c:v>
                </c:pt>
                <c:pt idx="6">
                  <c:v>4</c:v>
                </c:pt>
              </c:numCache>
            </c:numRef>
          </c:val>
        </c:ser>
        <c:axId val="53802112"/>
        <c:axId val="53803648"/>
      </c:barChart>
      <c:catAx>
        <c:axId val="53802112"/>
        <c:scaling>
          <c:orientation val="minMax"/>
        </c:scaling>
        <c:axPos val="b"/>
        <c:tickLblPos val="nextTo"/>
        <c:txPr>
          <a:bodyPr/>
          <a:lstStyle/>
          <a:p>
            <a:pPr>
              <a:defRPr sz="1600"/>
            </a:pPr>
            <a:endParaRPr lang="en-US"/>
          </a:p>
        </c:txPr>
        <c:crossAx val="53803648"/>
        <c:crosses val="autoZero"/>
        <c:auto val="1"/>
        <c:lblAlgn val="ctr"/>
        <c:lblOffset val="100"/>
      </c:catAx>
      <c:valAx>
        <c:axId val="53803648"/>
        <c:scaling>
          <c:orientation val="minMax"/>
        </c:scaling>
        <c:axPos val="l"/>
        <c:majorGridlines/>
        <c:numFmt formatCode="General" sourceLinked="1"/>
        <c:tickLblPos val="nextTo"/>
        <c:txPr>
          <a:bodyPr/>
          <a:lstStyle/>
          <a:p>
            <a:pPr>
              <a:defRPr sz="1600"/>
            </a:pPr>
            <a:endParaRPr lang="en-US"/>
          </a:p>
        </c:txPr>
        <c:crossAx val="53802112"/>
        <c:crosses val="autoZero"/>
        <c:crossBetween val="between"/>
      </c:valAx>
    </c:plotArea>
    <c:legend>
      <c:legendPos val="r"/>
      <c:layout>
        <c:manualLayout>
          <c:xMode val="edge"/>
          <c:yMode val="edge"/>
          <c:x val="0.20568637646709334"/>
          <c:y val="9.6491015546133624E-2"/>
          <c:w val="0.25972242856435401"/>
          <c:h val="0.11471027660004"/>
        </c:manualLayout>
      </c:layout>
      <c:txPr>
        <a:bodyPr/>
        <a:lstStyle/>
        <a:p>
          <a:pPr>
            <a:defRPr sz="1600"/>
          </a:pPr>
          <a:endParaRPr lang="en-US"/>
        </a:p>
      </c:txPr>
    </c:legend>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0.56667</cdr:x>
      <cdr:y>0.16667</cdr:y>
    </cdr:from>
    <cdr:to>
      <cdr:x>0.95</cdr:x>
      <cdr:y>0.26667</cdr:y>
    </cdr:to>
    <cdr:sp macro="" textlink="">
      <cdr:nvSpPr>
        <cdr:cNvPr id="2" name="TextBox 1"/>
        <cdr:cNvSpPr txBox="1"/>
      </cdr:nvSpPr>
      <cdr:spPr>
        <a:xfrm xmlns:a="http://schemas.openxmlformats.org/drawingml/2006/main">
          <a:off x="5181601" y="1143000"/>
          <a:ext cx="35052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latin typeface="Times New Roman" pitchFamily="18" charset="0"/>
              <a:cs typeface="Times New Roman" pitchFamily="18" charset="0"/>
            </a:rPr>
            <a:t>Run-13</a:t>
          </a:r>
          <a:r>
            <a:rPr lang="en-US" sz="1400" b="1" baseline="0" dirty="0">
              <a:latin typeface="Times New Roman" pitchFamily="18" charset="0"/>
              <a:cs typeface="Times New Roman" pitchFamily="18" charset="0"/>
            </a:rPr>
            <a:t> system failure analysis</a:t>
          </a:r>
        </a:p>
        <a:p xmlns:a="http://schemas.openxmlformats.org/drawingml/2006/main">
          <a:r>
            <a:rPr lang="en-US" sz="1400" b="1" baseline="0" dirty="0">
              <a:latin typeface="Times New Roman" pitchFamily="18" charset="0"/>
              <a:cs typeface="Times New Roman" pitchFamily="18" charset="0"/>
            </a:rPr>
            <a:t>Total failures: 14.8% on scheduled ops.</a:t>
          </a:r>
          <a:endParaRPr lang="en-US" sz="1400" b="1" dirty="0">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F7B6495-531B-4093-B837-B21073F39A0D}" type="datetimeFigureOut">
              <a:rPr lang="en-US" smtClean="0"/>
              <a:pPr/>
              <a:t>7/31/2013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BBA04F8-1E0D-441B-B611-167D21CB83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66621"/>
            <a:fld id="{1204A82E-AFCE-435C-90C1-801C4D744D98}" type="slidenum">
              <a:rPr lang="en-US" smtClean="0"/>
              <a:pPr defTabSz="966621"/>
              <a:t>6</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66621"/>
            <a:fld id="{EECCC800-E14D-468E-A300-94976AE525AA}" type="slidenum">
              <a:rPr lang="en-US" smtClean="0"/>
              <a:pPr defTabSz="966621"/>
              <a:t>15</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lvl="1"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66621"/>
            <a:fld id="{B4D4633A-027C-47B7-890E-FFCC087E5591}" type="slidenum">
              <a:rPr lang="en-US" smtClean="0"/>
              <a:pPr defTabSz="966621"/>
              <a:t>16</a:t>
            </a:fld>
            <a:endParaRPr lang="en-US" dirty="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lvl="1"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66621"/>
            <a:fld id="{6B84425C-5438-4166-8E28-8AE00898597F}" type="slidenum">
              <a:rPr lang="en-US" smtClean="0"/>
              <a:pPr defTabSz="966621"/>
              <a:t>17</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lvl="1"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p>
        </p:txBody>
      </p:sp>
      <p:sp>
        <p:nvSpPr>
          <p:cNvPr id="71684" name="Slide Number Placeholder 3"/>
          <p:cNvSpPr>
            <a:spLocks noGrp="1"/>
          </p:cNvSpPr>
          <p:nvPr>
            <p:ph type="sldNum" sz="quarter" idx="5"/>
          </p:nvPr>
        </p:nvSpPr>
        <p:spPr>
          <a:noFill/>
        </p:spPr>
        <p:txBody>
          <a:bodyPr/>
          <a:lstStyle/>
          <a:p>
            <a:pPr defTabSz="966621"/>
            <a:fld id="{89C4B2A4-E033-4AD0-AAA8-04D8D9AAEEEE}" type="slidenum">
              <a:rPr lang="en-US" smtClean="0"/>
              <a:pPr defTabSz="966621"/>
              <a:t>18</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a:spLocks noGrp="1"/>
          </p:cNvSpPr>
          <p:nvPr>
            <p:ph type="sldNum" sz="quarter" idx="5"/>
          </p:nvPr>
        </p:nvSpPr>
        <p:spPr>
          <a:noFill/>
        </p:spPr>
        <p:txBody>
          <a:bodyPr/>
          <a:lstStyle/>
          <a:p>
            <a:pPr defTabSz="966621"/>
            <a:fld id="{83CE1EAB-780B-416A-A80D-FD4E947DE865}" type="slidenum">
              <a:rPr lang="en-US" smtClean="0"/>
              <a:pPr defTabSz="966621"/>
              <a:t>19</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a:noFill/>
        </p:spPr>
        <p:txBody>
          <a:bodyPr/>
          <a:lstStyle/>
          <a:p>
            <a:pPr defTabSz="966621"/>
            <a:fld id="{5046CD35-1029-49EB-BD76-C8BE3487BAFF}" type="slidenum">
              <a:rPr lang="en-US" smtClean="0"/>
              <a:pPr defTabSz="966621"/>
              <a:t>20</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p>
        </p:txBody>
      </p:sp>
      <p:sp>
        <p:nvSpPr>
          <p:cNvPr id="81924" name="Slide Number Placeholder 3"/>
          <p:cNvSpPr>
            <a:spLocks noGrp="1"/>
          </p:cNvSpPr>
          <p:nvPr>
            <p:ph type="sldNum" sz="quarter" idx="5"/>
          </p:nvPr>
        </p:nvSpPr>
        <p:spPr>
          <a:noFill/>
        </p:spPr>
        <p:txBody>
          <a:bodyPr/>
          <a:lstStyle/>
          <a:p>
            <a:pPr defTabSz="966621"/>
            <a:fld id="{0AC7E91E-4322-426E-AB0E-34F1279EA33C}" type="slidenum">
              <a:rPr lang="en-US" smtClean="0"/>
              <a:pPr defTabSz="966621"/>
              <a:t>21</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p>
        </p:txBody>
      </p:sp>
      <p:sp>
        <p:nvSpPr>
          <p:cNvPr id="82948" name="Slide Number Placeholder 3"/>
          <p:cNvSpPr>
            <a:spLocks noGrp="1"/>
          </p:cNvSpPr>
          <p:nvPr>
            <p:ph type="sldNum" sz="quarter" idx="5"/>
          </p:nvPr>
        </p:nvSpPr>
        <p:spPr>
          <a:noFill/>
        </p:spPr>
        <p:txBody>
          <a:bodyPr/>
          <a:lstStyle/>
          <a:p>
            <a:pPr defTabSz="966621"/>
            <a:fld id="{1631F68D-59FA-4D36-90CB-61AC8F3DC1B9}" type="slidenum">
              <a:rPr lang="en-US" smtClean="0"/>
              <a:pPr defTabSz="966621"/>
              <a:t>22</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1C22A9D6-1C27-4D45-8361-0E9B33D1322A}" type="slidenum">
              <a:rPr lang="en-US" smtClean="0"/>
              <a:pPr/>
              <a:t>23</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6"/>
          <p:cNvSpPr>
            <a:spLocks noGrp="1" noChangeArrowheads="1"/>
          </p:cNvSpPr>
          <p:nvPr>
            <p:ph type="sldNum" sz="quarter"/>
          </p:nvPr>
        </p:nvSpPr>
        <p:spPr>
          <a:noFill/>
        </p:spPr>
        <p:txBody>
          <a:bodyPr/>
          <a:lstStyle/>
          <a:p>
            <a:fld id="{B80B9229-157C-4B1A-9192-9E8B91C50E97}" type="slidenum">
              <a:rPr lang="en-US"/>
              <a:pPr/>
              <a:t>33</a:t>
            </a:fld>
            <a:endParaRPr lang="en-US"/>
          </a:p>
        </p:txBody>
      </p:sp>
      <p:sp>
        <p:nvSpPr>
          <p:cNvPr id="15363" name="Text Box 1"/>
          <p:cNvSpPr>
            <a:spLocks noGrp="1" noRot="1" noChangeAspect="1" noChangeArrowheads="1"/>
          </p:cNvSpPr>
          <p:nvPr>
            <p:ph type="sldImg"/>
          </p:nvPr>
        </p:nvSpPr>
        <p:spPr>
          <a:xfrm>
            <a:off x="1257300" y="730250"/>
            <a:ext cx="4799013" cy="3598863"/>
          </a:xfrm>
          <a:solidFill>
            <a:srgbClr val="FFFFFF"/>
          </a:solidFill>
          <a:ln>
            <a:solidFill>
              <a:srgbClr val="000000"/>
            </a:solidFill>
            <a:miter lim="800000"/>
          </a:ln>
        </p:spPr>
      </p:sp>
      <p:sp>
        <p:nvSpPr>
          <p:cNvPr id="15364" name="Text Box 2"/>
          <p:cNvSpPr>
            <a:spLocks noGrp="1" noChangeArrowheads="1"/>
          </p:cNvSpPr>
          <p:nvPr>
            <p:ph type="body" idx="1"/>
          </p:nvPr>
        </p:nvSpPr>
        <p:spPr>
          <a:xfrm>
            <a:off x="731213" y="4560392"/>
            <a:ext cx="5852774" cy="4320896"/>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66621"/>
            <a:fld id="{5C4D823F-1F5E-4AC1-86A1-634861E81922}" type="slidenum">
              <a:rPr lang="en-US" smtClean="0"/>
              <a:pPr defTabSz="966621"/>
              <a:t>7</a:t>
            </a:fld>
            <a:endParaRPr lang="en-US" dirty="0" smtClean="0"/>
          </a:p>
        </p:txBody>
      </p:sp>
      <p:sp>
        <p:nvSpPr>
          <p:cNvPr id="48131"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eaLnBrk="1" hangingPunct="1">
              <a:defRPr/>
            </a:pPr>
            <a:r>
              <a:rPr lang="en-US" dirty="0" smtClean="0"/>
              <a:t>Inconsistent-  not now- Run 12 and 13 are 2 back to back good years!</a:t>
            </a:r>
          </a:p>
          <a:p>
            <a:pPr marL="237081" indent="-237081">
              <a:buFontTx/>
              <a:buAutoNum type="arabicPeriod"/>
              <a:defRPr/>
            </a:pPr>
            <a:r>
              <a:rPr lang="en-US" dirty="0" smtClean="0"/>
              <a:t>After Run 7, 8 Supplies sent to </a:t>
            </a:r>
            <a:r>
              <a:rPr lang="en-US" dirty="0" err="1" smtClean="0"/>
              <a:t>Algen</a:t>
            </a:r>
            <a:r>
              <a:rPr lang="en-US" dirty="0" smtClean="0"/>
              <a:t>.</a:t>
            </a:r>
          </a:p>
          <a:p>
            <a:pPr marL="237081" indent="-237081">
              <a:buFontTx/>
              <a:buAutoNum type="arabicPeriod"/>
              <a:defRPr/>
            </a:pPr>
            <a:r>
              <a:rPr lang="en-US" dirty="0" smtClean="0"/>
              <a:t>After Run 9 no </a:t>
            </a:r>
            <a:r>
              <a:rPr lang="en-US" dirty="0" err="1" smtClean="0"/>
              <a:t>Suncrafts</a:t>
            </a:r>
            <a:r>
              <a:rPr lang="en-US" dirty="0" smtClean="0"/>
              <a:t> pulled out</a:t>
            </a:r>
          </a:p>
          <a:p>
            <a:pPr marL="237081" indent="-237081">
              <a:buFontTx/>
              <a:buAutoNum type="arabicPeriod"/>
              <a:defRPr/>
            </a:pPr>
            <a:r>
              <a:rPr lang="en-US" dirty="0" smtClean="0"/>
              <a:t>After Run 11 all </a:t>
            </a:r>
            <a:r>
              <a:rPr lang="en-US" dirty="0" err="1" smtClean="0"/>
              <a:t>Suncrafts</a:t>
            </a:r>
            <a:r>
              <a:rPr lang="en-US" dirty="0" smtClean="0"/>
              <a:t> pulled out</a:t>
            </a:r>
          </a:p>
          <a:p>
            <a:pPr marL="237081" indent="-237081">
              <a:buFontTx/>
              <a:buAutoNum type="arabicPeriod"/>
              <a:defRPr/>
            </a:pPr>
            <a:r>
              <a:rPr lang="en-US" dirty="0" err="1" smtClean="0"/>
              <a:t>Ater</a:t>
            </a:r>
            <a:r>
              <a:rPr lang="en-US" dirty="0" smtClean="0"/>
              <a:t> Run 12 we did not pull out all o the </a:t>
            </a:r>
            <a:r>
              <a:rPr lang="en-US" dirty="0" err="1" smtClean="0"/>
              <a:t>Suncrafts</a:t>
            </a:r>
            <a:r>
              <a:rPr lang="en-US" dirty="0" smtClean="0"/>
              <a:t>, only some for repairs, and a few or upgrades</a:t>
            </a:r>
          </a:p>
          <a:p>
            <a:pPr eaLnBrk="1" hangingPunct="1">
              <a:defRPr/>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p:spPr>
        <p:txBody>
          <a:bodyPr/>
          <a:lstStyle/>
          <a:p>
            <a:fld id="{FDBBA9A3-FF60-4A4B-A04C-424847BD81B6}" type="slidenum">
              <a:rPr lang="en-US"/>
              <a:pPr/>
              <a:t>34</a:t>
            </a:fld>
            <a:endParaRPr lang="en-US"/>
          </a:p>
        </p:txBody>
      </p:sp>
      <p:sp>
        <p:nvSpPr>
          <p:cNvPr id="19459" name="Text Box 1"/>
          <p:cNvSpPr>
            <a:spLocks noGrp="1" noRot="1" noChangeAspect="1" noChangeArrowheads="1"/>
          </p:cNvSpPr>
          <p:nvPr>
            <p:ph type="sldImg"/>
          </p:nvPr>
        </p:nvSpPr>
        <p:spPr>
          <a:xfrm>
            <a:off x="1258888" y="730250"/>
            <a:ext cx="4797425" cy="3598863"/>
          </a:xfrm>
          <a:solidFill>
            <a:srgbClr val="FFFFFF"/>
          </a:solidFill>
          <a:ln>
            <a:solidFill>
              <a:srgbClr val="000000"/>
            </a:solidFill>
            <a:miter lim="800000"/>
          </a:ln>
        </p:spPr>
      </p:sp>
      <p:sp>
        <p:nvSpPr>
          <p:cNvPr id="19460" name="Text Box 2"/>
          <p:cNvSpPr>
            <a:spLocks noGrp="1" noChangeArrowheads="1"/>
          </p:cNvSpPr>
          <p:nvPr>
            <p:ph type="body" idx="1"/>
          </p:nvPr>
        </p:nvSpPr>
        <p:spPr>
          <a:xfrm>
            <a:off x="731213" y="4560392"/>
            <a:ext cx="5852774" cy="4320896"/>
          </a:xfrm>
          <a:noFill/>
          <a:ln/>
        </p:spPr>
        <p:txBody>
          <a:bodyPr wrap="none" anchor="ctr"/>
          <a:lstStyle/>
          <a:p>
            <a:r>
              <a:rPr lang="en-US" smtClean="0"/>
              <a:t>Comparison with run12</a:t>
            </a:r>
          </a:p>
          <a:p>
            <a:r>
              <a:rPr lang="en-US" smtClean="0"/>
              <a:t>Run12 – 10 events &gt; 1hr, MTTR = 2.0</a:t>
            </a:r>
          </a:p>
          <a:p>
            <a:r>
              <a:rPr lang="en-US" smtClean="0"/>
              <a:t>Run13 – 23 events &gt; 1 hr, MTTR = 2.5</a:t>
            </a:r>
          </a:p>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p:spPr>
        <p:txBody>
          <a:bodyPr/>
          <a:lstStyle/>
          <a:p>
            <a:fld id="{A67EC820-6A76-4842-90D5-73F755DDA89C}" type="slidenum">
              <a:rPr lang="en-US"/>
              <a:pPr/>
              <a:t>35</a:t>
            </a:fld>
            <a:endParaRPr lang="en-US"/>
          </a:p>
        </p:txBody>
      </p:sp>
      <p:sp>
        <p:nvSpPr>
          <p:cNvPr id="21507" name="Text Box 1"/>
          <p:cNvSpPr>
            <a:spLocks noGrp="1" noRot="1" noChangeAspect="1" noChangeArrowheads="1"/>
          </p:cNvSpPr>
          <p:nvPr>
            <p:ph type="sldImg"/>
          </p:nvPr>
        </p:nvSpPr>
        <p:spPr>
          <a:xfrm>
            <a:off x="1258888" y="730250"/>
            <a:ext cx="4797425" cy="3598863"/>
          </a:xfrm>
          <a:solidFill>
            <a:srgbClr val="FFFFFF"/>
          </a:solidFill>
          <a:ln>
            <a:solidFill>
              <a:srgbClr val="000000"/>
            </a:solidFill>
            <a:miter lim="800000"/>
          </a:ln>
        </p:spPr>
      </p:sp>
      <p:sp>
        <p:nvSpPr>
          <p:cNvPr id="21508" name="Text Box 2"/>
          <p:cNvSpPr>
            <a:spLocks noGrp="1" noChangeArrowheads="1"/>
          </p:cNvSpPr>
          <p:nvPr>
            <p:ph type="body" idx="1"/>
          </p:nvPr>
        </p:nvSpPr>
        <p:spPr>
          <a:xfrm>
            <a:off x="731213" y="4560392"/>
            <a:ext cx="5852774" cy="4320896"/>
          </a:xfrm>
          <a:noFill/>
          <a:ln/>
        </p:spPr>
        <p:txBody>
          <a:bodyPr wrap="none" anchor="ctr"/>
          <a:lstStyle/>
          <a:p>
            <a:endParaRPr lang="en-US" smtClean="0"/>
          </a:p>
          <a:p>
            <a:endParaRPr lang="en-US" smtClean="0"/>
          </a:p>
          <a:p>
            <a:endParaRPr lang="en-US" smtClean="0"/>
          </a:p>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fld id="{4DB4E638-F7F4-448E-9BBC-215120DDE656}" type="slidenum">
              <a:rPr lang="en-US"/>
              <a:pPr/>
              <a:t>36</a:t>
            </a:fld>
            <a:endParaRPr lang="en-US"/>
          </a:p>
        </p:txBody>
      </p:sp>
      <p:sp>
        <p:nvSpPr>
          <p:cNvPr id="25603" name="Text Box 1"/>
          <p:cNvSpPr>
            <a:spLocks noGrp="1" noRot="1" noChangeAspect="1" noChangeArrowheads="1"/>
          </p:cNvSpPr>
          <p:nvPr>
            <p:ph type="sldImg"/>
          </p:nvPr>
        </p:nvSpPr>
        <p:spPr>
          <a:xfrm>
            <a:off x="1258888" y="730250"/>
            <a:ext cx="4797425" cy="3598863"/>
          </a:xfrm>
          <a:solidFill>
            <a:srgbClr val="FFFFFF"/>
          </a:solidFill>
          <a:ln>
            <a:solidFill>
              <a:srgbClr val="000000"/>
            </a:solidFill>
            <a:miter lim="800000"/>
          </a:ln>
        </p:spPr>
      </p:sp>
      <p:sp>
        <p:nvSpPr>
          <p:cNvPr id="25604" name="Text Box 2"/>
          <p:cNvSpPr>
            <a:spLocks noGrp="1" noChangeArrowheads="1"/>
          </p:cNvSpPr>
          <p:nvPr>
            <p:ph type="body" idx="1"/>
          </p:nvPr>
        </p:nvSpPr>
        <p:spPr>
          <a:xfrm>
            <a:off x="731213" y="4560392"/>
            <a:ext cx="5852774" cy="4320896"/>
          </a:xfrm>
          <a:noFill/>
          <a:ln/>
        </p:spPr>
        <p:txBody>
          <a:bodyPr wrap="none" anchor="ct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p>
            <a:fld id="{17C5DBBF-20CC-45BD-95B9-D55B4102635B}" type="slidenum">
              <a:rPr lang="en-US"/>
              <a:pPr/>
              <a:t>37</a:t>
            </a:fld>
            <a:endParaRPr lang="en-US"/>
          </a:p>
        </p:txBody>
      </p:sp>
      <p:sp>
        <p:nvSpPr>
          <p:cNvPr id="27651" name="Text Box 1"/>
          <p:cNvSpPr>
            <a:spLocks noGrp="1" noRot="1" noChangeAspect="1" noChangeArrowheads="1"/>
          </p:cNvSpPr>
          <p:nvPr>
            <p:ph type="sldImg"/>
          </p:nvPr>
        </p:nvSpPr>
        <p:spPr>
          <a:xfrm>
            <a:off x="1258888" y="730250"/>
            <a:ext cx="4797425" cy="3598863"/>
          </a:xfrm>
          <a:solidFill>
            <a:srgbClr val="FFFFFF"/>
          </a:solidFill>
          <a:ln>
            <a:solidFill>
              <a:srgbClr val="000000"/>
            </a:solidFill>
            <a:miter lim="800000"/>
          </a:ln>
        </p:spPr>
      </p:sp>
      <p:sp>
        <p:nvSpPr>
          <p:cNvPr id="27652" name="Text Box 2"/>
          <p:cNvSpPr>
            <a:spLocks noGrp="1" noChangeArrowheads="1"/>
          </p:cNvSpPr>
          <p:nvPr>
            <p:ph type="body" idx="1"/>
          </p:nvPr>
        </p:nvSpPr>
        <p:spPr>
          <a:xfrm>
            <a:off x="731213" y="4560392"/>
            <a:ext cx="5852774" cy="4320896"/>
          </a:xfrm>
          <a:noFill/>
          <a:ln/>
        </p:spPr>
        <p:txBody>
          <a:bodyPr wrap="none" anchor="ct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p:spPr>
        <p:txBody>
          <a:bodyPr/>
          <a:lstStyle/>
          <a:p>
            <a:fld id="{D24643B2-3EDF-4785-83F1-50E5E981EC6A}" type="slidenum">
              <a:rPr lang="en-US"/>
              <a:pPr/>
              <a:t>38</a:t>
            </a:fld>
            <a:endParaRPr lang="en-US"/>
          </a:p>
        </p:txBody>
      </p:sp>
      <p:sp>
        <p:nvSpPr>
          <p:cNvPr id="29699" name="Text Box 1"/>
          <p:cNvSpPr>
            <a:spLocks noGrp="1" noRot="1" noChangeAspect="1" noChangeArrowheads="1"/>
          </p:cNvSpPr>
          <p:nvPr>
            <p:ph type="sldImg"/>
          </p:nvPr>
        </p:nvSpPr>
        <p:spPr>
          <a:xfrm>
            <a:off x="1258888" y="730250"/>
            <a:ext cx="4797425" cy="3598863"/>
          </a:xfrm>
          <a:solidFill>
            <a:srgbClr val="FFFFFF"/>
          </a:solidFill>
          <a:ln>
            <a:solidFill>
              <a:srgbClr val="000000"/>
            </a:solidFill>
            <a:miter lim="800000"/>
          </a:ln>
        </p:spPr>
      </p:sp>
      <p:sp>
        <p:nvSpPr>
          <p:cNvPr id="29700" name="Text Box 2"/>
          <p:cNvSpPr>
            <a:spLocks noGrp="1" noChangeArrowheads="1"/>
          </p:cNvSpPr>
          <p:nvPr>
            <p:ph type="body" idx="1"/>
          </p:nvPr>
        </p:nvSpPr>
        <p:spPr>
          <a:xfrm>
            <a:off x="731213" y="4560392"/>
            <a:ext cx="5852774" cy="4320896"/>
          </a:xfrm>
          <a:noFill/>
          <a:ln/>
        </p:spPr>
        <p:txBody>
          <a:bodyPr wrap="none" anchor="ct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p:spPr>
        <p:txBody>
          <a:bodyPr/>
          <a:lstStyle/>
          <a:p>
            <a:fld id="{E1A55A18-9340-45DA-8357-F0AEF6C6F6C5}" type="slidenum">
              <a:rPr lang="en-US"/>
              <a:pPr/>
              <a:t>39</a:t>
            </a:fld>
            <a:endParaRPr lang="en-US"/>
          </a:p>
        </p:txBody>
      </p:sp>
      <p:sp>
        <p:nvSpPr>
          <p:cNvPr id="31747" name="Text Box 1"/>
          <p:cNvSpPr>
            <a:spLocks noGrp="1" noRot="1" noChangeAspect="1" noChangeArrowheads="1"/>
          </p:cNvSpPr>
          <p:nvPr>
            <p:ph type="sldImg"/>
          </p:nvPr>
        </p:nvSpPr>
        <p:spPr>
          <a:xfrm>
            <a:off x="1258888" y="730250"/>
            <a:ext cx="4797425" cy="3598863"/>
          </a:xfrm>
          <a:solidFill>
            <a:srgbClr val="FFFFFF"/>
          </a:solidFill>
          <a:ln>
            <a:solidFill>
              <a:srgbClr val="000000"/>
            </a:solidFill>
            <a:miter lim="800000"/>
          </a:ln>
        </p:spPr>
      </p:sp>
      <p:sp>
        <p:nvSpPr>
          <p:cNvPr id="31748" name="Text Box 2"/>
          <p:cNvSpPr>
            <a:spLocks noGrp="1" noChangeArrowheads="1"/>
          </p:cNvSpPr>
          <p:nvPr>
            <p:ph type="body" idx="1"/>
          </p:nvPr>
        </p:nvSpPr>
        <p:spPr>
          <a:xfrm>
            <a:off x="731213" y="4560392"/>
            <a:ext cx="5852774" cy="4320896"/>
          </a:xfrm>
          <a:noFill/>
          <a:ln/>
        </p:spPr>
        <p:txBody>
          <a:bodyPr wrap="none" anchor="ct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p:nvPr>
        </p:nvSpPr>
        <p:spPr>
          <a:noFill/>
        </p:spPr>
        <p:txBody>
          <a:bodyPr/>
          <a:lstStyle/>
          <a:p>
            <a:fld id="{9F30F925-224F-49DE-BFD4-F055B2F25F8D}" type="slidenum">
              <a:rPr lang="en-US"/>
              <a:pPr/>
              <a:t>40</a:t>
            </a:fld>
            <a:endParaRPr lang="en-US"/>
          </a:p>
        </p:txBody>
      </p:sp>
      <p:sp>
        <p:nvSpPr>
          <p:cNvPr id="33795" name="Text Box 1"/>
          <p:cNvSpPr>
            <a:spLocks noGrp="1" noRot="1" noChangeAspect="1" noChangeArrowheads="1"/>
          </p:cNvSpPr>
          <p:nvPr>
            <p:ph type="sldImg"/>
          </p:nvPr>
        </p:nvSpPr>
        <p:spPr>
          <a:xfrm>
            <a:off x="1258888" y="730250"/>
            <a:ext cx="4797425" cy="3598863"/>
          </a:xfrm>
          <a:solidFill>
            <a:srgbClr val="FFFFFF"/>
          </a:solidFill>
          <a:ln>
            <a:solidFill>
              <a:srgbClr val="000000"/>
            </a:solidFill>
            <a:miter lim="800000"/>
          </a:ln>
        </p:spPr>
      </p:sp>
      <p:sp>
        <p:nvSpPr>
          <p:cNvPr id="33796" name="Text Box 2"/>
          <p:cNvSpPr>
            <a:spLocks noGrp="1" noChangeArrowheads="1"/>
          </p:cNvSpPr>
          <p:nvPr>
            <p:ph type="body" idx="1"/>
          </p:nvPr>
        </p:nvSpPr>
        <p:spPr>
          <a:xfrm>
            <a:off x="731213" y="4560392"/>
            <a:ext cx="5852774" cy="4320896"/>
          </a:xfrm>
          <a:noFill/>
          <a:ln/>
        </p:spPr>
        <p:txBody>
          <a:bodyPr wrap="none" anchor="ct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0C30D0-419F-4B43-9250-B093748C8486}" type="slidenum">
              <a:rPr lang="en-US" smtClean="0"/>
              <a:pPr/>
              <a:t>73</a:t>
            </a:fld>
            <a:endParaRPr lang="en-US"/>
          </a:p>
        </p:txBody>
      </p:sp>
    </p:spTree>
    <p:extLst>
      <p:ext uri="{BB962C8B-B14F-4D97-AF65-F5344CB8AC3E}">
        <p14:creationId xmlns="" xmlns:p14="http://schemas.microsoft.com/office/powerpoint/2010/main" xmlns:mv="urn:schemas-microsoft-com:mac:vml" xmlns:mc="http://schemas.openxmlformats.org/markup-compatibility/2006" val="3717812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AF2B39-4102-4D7D-8B7F-7D675B69F297}" type="slidenum">
              <a:rPr lang="en-US"/>
              <a:pPr/>
              <a:t>90</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66621"/>
            <a:fld id="{700197FC-438D-42D3-942C-57E031A60DCE}" type="slidenum">
              <a:rPr lang="en-US" smtClean="0"/>
              <a:pPr defTabSz="966621"/>
              <a:t>8</a:t>
            </a:fld>
            <a:endParaRPr lang="en-US" dirty="0" smtClean="0"/>
          </a:p>
        </p:txBody>
      </p:sp>
      <p:sp>
        <p:nvSpPr>
          <p:cNvPr id="50179"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732183" y="4559587"/>
            <a:ext cx="5933661" cy="5041613"/>
          </a:xfrm>
        </p:spPr>
        <p:txBody>
          <a:bodyPr>
            <a:normAutofit fontScale="77500" lnSpcReduction="20000"/>
          </a:bodyPr>
          <a:lstStyle/>
          <a:p>
            <a:pPr marL="237081" indent="-237081">
              <a:defRPr/>
            </a:pPr>
            <a:r>
              <a:rPr lang="en-US" sz="700" b="1" dirty="0" smtClean="0"/>
              <a:t>Y dh0 coupling problem not shown here, should be under </a:t>
            </a:r>
            <a:r>
              <a:rPr lang="en-US" sz="700" b="1" dirty="0" err="1" smtClean="0"/>
              <a:t>qd</a:t>
            </a:r>
            <a:r>
              <a:rPr lang="en-US" sz="700" b="1" dirty="0" smtClean="0"/>
              <a:t>, maybe additional 2.5 hrs</a:t>
            </a:r>
          </a:p>
          <a:p>
            <a:pPr marL="237081" indent="-237081">
              <a:defRPr/>
            </a:pPr>
            <a:endParaRPr lang="en-US" sz="700" b="1" dirty="0" smtClean="0"/>
          </a:p>
          <a:p>
            <a:pPr marL="237081" indent="-237081">
              <a:defRPr/>
            </a:pPr>
            <a:r>
              <a:rPr lang="en-US" sz="700" b="1" dirty="0" err="1" smtClean="0"/>
              <a:t>Dynapowers</a:t>
            </a:r>
            <a:endParaRPr lang="en-US" sz="700" b="1" dirty="0" smtClean="0"/>
          </a:p>
          <a:p>
            <a:pPr marL="237081" indent="-237081">
              <a:buFontTx/>
              <a:buAutoNum type="arabicPeriod"/>
              <a:defRPr/>
            </a:pPr>
            <a:r>
              <a:rPr lang="en-US" sz="700" dirty="0" smtClean="0"/>
              <a:t>Crowbar of b8-dh0 and bi9-qf7 took a lot of time actually misdiagnosed as a QPA crowbar fault for awhile</a:t>
            </a:r>
          </a:p>
          <a:p>
            <a:pPr marL="237081" indent="-237081">
              <a:defRPr/>
            </a:pPr>
            <a:r>
              <a:rPr lang="en-US" sz="700" dirty="0" smtClean="0"/>
              <a:t>Diagnosing b8-dh0 was the majority of the downtime. Probably about 9-12 hours due to these problems.</a:t>
            </a:r>
          </a:p>
          <a:p>
            <a:pPr marL="237081" indent="-237081">
              <a:defRPr/>
            </a:pPr>
            <a:r>
              <a:rPr lang="en-US" sz="700" dirty="0" smtClean="0"/>
              <a:t>2. We also had a problem with the bi4-qf7 ac input current causing a breaker to trip which we replaced</a:t>
            </a:r>
          </a:p>
          <a:p>
            <a:pPr marL="237081" indent="-237081">
              <a:defRPr/>
            </a:pPr>
            <a:r>
              <a:rPr lang="en-US" sz="700" dirty="0" smtClean="0"/>
              <a:t>3. Bo6-qd3 has a problem with the 4-20mA </a:t>
            </a:r>
            <a:r>
              <a:rPr lang="en-US" sz="700" dirty="0" err="1" smtClean="0"/>
              <a:t>qd</a:t>
            </a:r>
            <a:r>
              <a:rPr lang="en-US" sz="700" dirty="0" smtClean="0"/>
              <a:t> </a:t>
            </a:r>
            <a:r>
              <a:rPr lang="en-US" sz="700" dirty="0" err="1" smtClean="0"/>
              <a:t>readback</a:t>
            </a:r>
            <a:r>
              <a:rPr lang="en-US" sz="700" dirty="0" smtClean="0"/>
              <a:t> to the </a:t>
            </a:r>
            <a:r>
              <a:rPr lang="en-US" sz="700" dirty="0" err="1" smtClean="0"/>
              <a:t>qd</a:t>
            </a:r>
            <a:endParaRPr lang="en-US" sz="700" dirty="0" smtClean="0"/>
          </a:p>
          <a:p>
            <a:pPr marL="237081" indent="-237081">
              <a:defRPr/>
            </a:pPr>
            <a:r>
              <a:rPr lang="en-US" sz="700" dirty="0" smtClean="0"/>
              <a:t>4. SCR OT of yo9-dh0 because of bad connection on SCR </a:t>
            </a:r>
            <a:r>
              <a:rPr lang="en-US" sz="700" dirty="0" err="1" smtClean="0"/>
              <a:t>klixon</a:t>
            </a:r>
            <a:r>
              <a:rPr lang="en-US" sz="700" dirty="0" smtClean="0"/>
              <a:t>. This took awhile to diagnose and fix</a:t>
            </a:r>
          </a:p>
          <a:p>
            <a:pPr eaLnBrk="1" hangingPunct="1">
              <a:defRPr/>
            </a:pPr>
            <a:endParaRPr lang="en-US" sz="700" dirty="0" smtClean="0"/>
          </a:p>
          <a:p>
            <a:pPr eaLnBrk="1" hangingPunct="1">
              <a:defRPr/>
            </a:pPr>
            <a:r>
              <a:rPr lang="en-US" sz="700" b="1" dirty="0" smtClean="0"/>
              <a:t>150A problems list here</a:t>
            </a:r>
          </a:p>
          <a:p>
            <a:pPr eaLnBrk="1" hangingPunct="1">
              <a:defRPr/>
            </a:pPr>
            <a:r>
              <a:rPr lang="en-US" sz="700" dirty="0" smtClean="0"/>
              <a:t>4 </a:t>
            </a:r>
            <a:r>
              <a:rPr lang="en-US" sz="700" dirty="0" err="1" smtClean="0"/>
              <a:t>ps’s</a:t>
            </a:r>
            <a:r>
              <a:rPr lang="en-US" sz="700" dirty="0" smtClean="0"/>
              <a:t> swapped out, should have been only 3 swapped out because one had a bad fiber optic interface card. 12.58 hrs should probably be around 9 hrs</a:t>
            </a:r>
          </a:p>
          <a:p>
            <a:pPr marL="237081" indent="-237081">
              <a:buFontTx/>
              <a:buAutoNum type="arabicPeriod"/>
              <a:defRPr/>
            </a:pPr>
            <a:r>
              <a:rPr lang="en-US" sz="700" dirty="0" smtClean="0"/>
              <a:t>Yo8-tq6 s/n 65 should not have been pulled out. It had a fiber optic card problem. This was swapped out the second time then the problem was figured out, also ESI jumper missing from spare.</a:t>
            </a:r>
          </a:p>
          <a:p>
            <a:pPr marL="237081" indent="-237081">
              <a:buFontTx/>
              <a:buAutoNum type="arabicPeriod"/>
              <a:defRPr/>
            </a:pPr>
            <a:r>
              <a:rPr lang="en-US" sz="700" dirty="0" smtClean="0"/>
              <a:t>Yi6-tq4 s/n 88 wouldn’t run negative awaiting troubleshooting still as of 7/15/13</a:t>
            </a:r>
          </a:p>
          <a:p>
            <a:pPr marL="237081" indent="-237081">
              <a:buFontTx/>
              <a:buAutoNum type="arabicPeriod"/>
              <a:defRPr/>
            </a:pPr>
            <a:r>
              <a:rPr lang="en-US" sz="700" dirty="0" smtClean="0"/>
              <a:t>Yi6-tq4 s/n 110 voltage jumped up, still looking at, right now went through oven possible </a:t>
            </a:r>
            <a:r>
              <a:rPr lang="en-US" sz="700" dirty="0" err="1" smtClean="0"/>
              <a:t>hkps</a:t>
            </a:r>
            <a:r>
              <a:rPr lang="en-US" sz="700" dirty="0" smtClean="0"/>
              <a:t> problem. Could not reproduce problem.</a:t>
            </a:r>
          </a:p>
          <a:p>
            <a:pPr marL="237081" indent="-237081">
              <a:buFontTx/>
              <a:buAutoNum type="arabicPeriod"/>
              <a:defRPr/>
            </a:pPr>
            <a:r>
              <a:rPr lang="en-US" sz="700" dirty="0" smtClean="0"/>
              <a:t>Bo7-tq4 s/n 29 no positive current output at all, found all positive fuses blown, cheap fuses, replaced with double resistors and good fuses, done and spare, waiting to hear from Tom for more info. </a:t>
            </a:r>
            <a:r>
              <a:rPr lang="en-US" sz="700" b="1" dirty="0" smtClean="0"/>
              <a:t>This was running at 140A, all fuses blown.</a:t>
            </a:r>
          </a:p>
          <a:p>
            <a:pPr marL="237081" indent="-237081">
              <a:defRPr/>
            </a:pPr>
            <a:endParaRPr lang="en-US" sz="700" dirty="0" smtClean="0"/>
          </a:p>
          <a:p>
            <a:pPr eaLnBrk="1" hangingPunct="1">
              <a:defRPr/>
            </a:pPr>
            <a:r>
              <a:rPr lang="en-US" sz="700" b="1" dirty="0" smtClean="0"/>
              <a:t>300 problems list here</a:t>
            </a:r>
          </a:p>
          <a:p>
            <a:pPr marL="237081" indent="-237081">
              <a:buFontTx/>
              <a:buAutoNum type="arabicPeriod"/>
              <a:defRPr/>
            </a:pPr>
            <a:r>
              <a:rPr lang="en-US" sz="700" dirty="0" smtClean="0"/>
              <a:t>B4-q89 could not make operating current s/n 16,installed UCI board, back into b4-q89 slot. Converter board problem with both converter boards, repaired both, replaced fuses with stamped fuses. </a:t>
            </a:r>
          </a:p>
          <a:p>
            <a:pPr marL="237081" indent="-237081">
              <a:buFontTx/>
              <a:buAutoNum type="arabicPeriod"/>
              <a:defRPr/>
            </a:pPr>
            <a:endParaRPr lang="en-US" sz="700" dirty="0" smtClean="0"/>
          </a:p>
          <a:p>
            <a:pPr marL="237081" indent="-237081">
              <a:defRPr/>
            </a:pPr>
            <a:r>
              <a:rPr lang="en-US" sz="700" b="1" dirty="0" smtClean="0"/>
              <a:t>Quench Detectors</a:t>
            </a:r>
            <a:r>
              <a:rPr lang="en-US" sz="700" dirty="0" smtClean="0"/>
              <a:t>-TIME SHOWN AS ZER0 BUT AGS COLD SNAKE QD HAD A LOT OF DOWNTIME-NOT PART OF RHIC</a:t>
            </a:r>
          </a:p>
          <a:p>
            <a:pPr marL="242167" indent="-242167">
              <a:buFontTx/>
              <a:buAutoNum type="arabicPeriod"/>
              <a:defRPr/>
            </a:pPr>
            <a:r>
              <a:rPr lang="en-US" sz="700" dirty="0" smtClean="0"/>
              <a:t>AGS cold snake connection in bucket to ADC card caused about 7 hours of down time</a:t>
            </a:r>
          </a:p>
          <a:p>
            <a:pPr marL="242167" indent="-242167">
              <a:buFontTx/>
              <a:buAutoNum type="arabicPeriod"/>
              <a:defRPr/>
            </a:pPr>
            <a:r>
              <a:rPr lang="en-US" sz="700" dirty="0" smtClean="0"/>
              <a:t>RHIC 9a </a:t>
            </a:r>
            <a:r>
              <a:rPr lang="en-US" sz="700" dirty="0" err="1" smtClean="0"/>
              <a:t>fec</a:t>
            </a:r>
            <a:r>
              <a:rPr lang="en-US" sz="700" dirty="0" smtClean="0"/>
              <a:t> had to be re-mounted so it would talk to the </a:t>
            </a:r>
            <a:r>
              <a:rPr lang="en-US" sz="700" dirty="0" err="1" smtClean="0"/>
              <a:t>qd</a:t>
            </a:r>
            <a:r>
              <a:rPr lang="en-US" sz="700" dirty="0" smtClean="0"/>
              <a:t> </a:t>
            </a:r>
            <a:r>
              <a:rPr lang="en-US" sz="700" dirty="0" err="1" smtClean="0"/>
              <a:t>fec</a:t>
            </a:r>
            <a:r>
              <a:rPr lang="en-US" sz="700" dirty="0" smtClean="0"/>
              <a:t> server, slow logs were not working: ASK GREGG IF THIS CAUSED DOWNTIME</a:t>
            </a:r>
          </a:p>
          <a:p>
            <a:pPr marL="242167" indent="-242167">
              <a:buFontTx/>
              <a:buAutoNum type="arabicPeriod"/>
              <a:defRPr/>
            </a:pPr>
            <a:r>
              <a:rPr lang="en-US" sz="700" b="1" dirty="0" smtClean="0">
                <a:solidFill>
                  <a:srgbClr val="FF0000"/>
                </a:solidFill>
              </a:rPr>
              <a:t>We did not count ydh0 coupling problem which was probably 8 min running yellow quench recovery each time x 20 times=160min about 2.6HRS</a:t>
            </a:r>
          </a:p>
          <a:p>
            <a:pPr marL="242167" indent="-242167">
              <a:buFontTx/>
              <a:buAutoNum type="arabicPeriod"/>
              <a:defRPr/>
            </a:pPr>
            <a:r>
              <a:rPr lang="en-US" sz="700" b="1" dirty="0" smtClean="0"/>
              <a:t>Al has an idea to mount the </a:t>
            </a:r>
            <a:r>
              <a:rPr lang="en-US" sz="700" b="1" dirty="0" err="1" smtClean="0"/>
              <a:t>qd</a:t>
            </a:r>
            <a:r>
              <a:rPr lang="en-US" sz="700" b="1" dirty="0" smtClean="0"/>
              <a:t> </a:t>
            </a:r>
            <a:r>
              <a:rPr lang="en-US" sz="700" b="1" dirty="0" err="1" smtClean="0"/>
              <a:t>fec’s</a:t>
            </a:r>
            <a:r>
              <a:rPr lang="en-US" sz="700" b="1" dirty="0" smtClean="0"/>
              <a:t> differently? Do this during summer 2013</a:t>
            </a:r>
          </a:p>
          <a:p>
            <a:pPr marL="242167" indent="-242167">
              <a:buFontTx/>
              <a:buAutoNum type="arabicPeriod"/>
              <a:defRPr/>
            </a:pPr>
            <a:endParaRPr lang="en-US" sz="700" b="1" dirty="0" smtClean="0"/>
          </a:p>
          <a:p>
            <a:pPr marL="242167" indent="-242167">
              <a:defRPr/>
            </a:pPr>
            <a:r>
              <a:rPr lang="en-US" sz="700" b="1" dirty="0" smtClean="0"/>
              <a:t>Main PS’s</a:t>
            </a:r>
          </a:p>
          <a:p>
            <a:pPr marL="242167" indent="-242167">
              <a:buFontTx/>
              <a:buAutoNum type="arabicPeriod"/>
              <a:defRPr/>
            </a:pPr>
            <a:r>
              <a:rPr lang="en-US" sz="700" dirty="0" smtClean="0"/>
              <a:t>DCCT problem Al had and then we tried to replace it- NEED SIGN that says kill control power before replacing dcct</a:t>
            </a:r>
          </a:p>
          <a:p>
            <a:pPr marL="242167" indent="-242167">
              <a:buFontTx/>
              <a:buAutoNum type="arabicPeriod"/>
              <a:defRPr/>
            </a:pPr>
            <a:r>
              <a:rPr lang="en-US" sz="700" dirty="0" smtClean="0"/>
              <a:t>Start up had main ps regulators problem but I don’t know I it counted towards downtime</a:t>
            </a:r>
          </a:p>
          <a:p>
            <a:pPr marL="242167" indent="-242167">
              <a:buFontTx/>
              <a:buAutoNum type="arabicPeriod"/>
              <a:defRPr/>
            </a:pPr>
            <a:endParaRPr lang="en-US" sz="700" dirty="0" smtClean="0"/>
          </a:p>
          <a:p>
            <a:pPr marL="242167" indent="-242167">
              <a:defRPr/>
            </a:pPr>
            <a:r>
              <a:rPr lang="en-US" sz="700" b="1" dirty="0" smtClean="0"/>
              <a:t>Correctors </a:t>
            </a:r>
            <a:r>
              <a:rPr lang="en-US" sz="700" dirty="0" smtClean="0"/>
              <a:t>(run 13 replaced 7, run 12 =8, run 11=17, run 10,9=5, run 8=2, run 7=4, run 6=6, run 5=10)</a:t>
            </a:r>
          </a:p>
          <a:p>
            <a:pPr marL="242167" indent="-242167">
              <a:buFontTx/>
              <a:buAutoNum type="arabicPeriod"/>
              <a:defRPr/>
            </a:pPr>
            <a:r>
              <a:rPr lang="en-US" sz="700" dirty="0" smtClean="0"/>
              <a:t>7 correctors swapped out for Run 13. Found nothing wrong with 3 on the bench, 2 hard failures, 2 were the leaky capacitor</a:t>
            </a:r>
          </a:p>
          <a:p>
            <a:pPr marL="242167" indent="-242167">
              <a:buFontTx/>
              <a:buAutoNum type="arabicPeriod"/>
              <a:defRPr/>
            </a:pPr>
            <a:r>
              <a:rPr lang="en-US" dirty="0" smtClean="0"/>
              <a:t>Bo2-th4, </a:t>
            </a:r>
            <a:r>
              <a:rPr lang="en-US" dirty="0" err="1" smtClean="0"/>
              <a:t>ovetemp</a:t>
            </a:r>
            <a:r>
              <a:rPr lang="en-US" dirty="0" smtClean="0"/>
              <a:t> fault, intermittent. Nothing found on bench.</a:t>
            </a:r>
          </a:p>
          <a:p>
            <a:pPr marL="242167" indent="-242167">
              <a:buFontTx/>
              <a:buAutoNum type="arabicPeriod"/>
              <a:defRPr/>
            </a:pPr>
            <a:r>
              <a:rPr lang="en-US" dirty="0" smtClean="0"/>
              <a:t>Bo10-octd swapped on a maintenance day 3/8/13 because of voltage and current spikes. RK said nothing found on bench. Ran in oven or 4 days.</a:t>
            </a:r>
          </a:p>
          <a:p>
            <a:pPr marL="242167" indent="-242167">
              <a:buFontTx/>
              <a:buAutoNum type="arabicPeriod"/>
              <a:defRPr/>
            </a:pPr>
            <a:r>
              <a:rPr lang="en-US" dirty="0" smtClean="0"/>
              <a:t>Bo10-th16-ps on </a:t>
            </a:r>
            <a:r>
              <a:rPr lang="en-US" dirty="0" err="1" smtClean="0"/>
              <a:t>maint</a:t>
            </a:r>
            <a:r>
              <a:rPr lang="en-US" dirty="0" smtClean="0"/>
              <a:t> day 4/3/13, RK replaced FET board</a:t>
            </a:r>
          </a:p>
          <a:p>
            <a:pPr marL="242167" indent="-242167">
              <a:buFontTx/>
              <a:buAutoNum type="arabicPeriod"/>
              <a:defRPr/>
            </a:pPr>
            <a:r>
              <a:rPr lang="en-US" dirty="0" smtClean="0"/>
              <a:t>Bi5-th15  by CAS and Tom on a non-main day. 4/19/13 Friday evening~6pm, DCOC, found that same cap blown and eating away at pc board</a:t>
            </a:r>
          </a:p>
          <a:p>
            <a:pPr marL="242167" indent="-242167">
              <a:buFontTx/>
              <a:buAutoNum type="arabicPeriod"/>
              <a:defRPr/>
            </a:pPr>
            <a:r>
              <a:rPr lang="en-US" dirty="0" smtClean="0"/>
              <a:t>Bi8-qs3 by CAS and Gregg on a non maintenance day Monday, 4/22/13 ~3am, found blown bus fuse, replaced and runs fine.</a:t>
            </a:r>
          </a:p>
          <a:p>
            <a:pPr marL="242167" indent="-242167">
              <a:buFontTx/>
              <a:buAutoNum type="arabicPeriod"/>
              <a:defRPr/>
            </a:pPr>
            <a:r>
              <a:rPr lang="en-US" dirty="0" smtClean="0"/>
              <a:t>Swapped yi7-sxs3-ps on 5/8/13 maintenance day because it failed the day before.-found leaky cap, same one as cap on bi5-th15 this run. Rich said a batch of serial numbers are grouped together that have this problem.</a:t>
            </a:r>
          </a:p>
          <a:p>
            <a:pPr marL="242167" indent="-242167">
              <a:buFontTx/>
              <a:buAutoNum type="arabicPeriod"/>
              <a:defRPr/>
            </a:pPr>
            <a:r>
              <a:rPr lang="en-US" dirty="0" smtClean="0"/>
              <a:t>Bi9-th19-ps swapped out on </a:t>
            </a:r>
            <a:r>
              <a:rPr lang="en-US" dirty="0" err="1" smtClean="0"/>
              <a:t>maint</a:t>
            </a:r>
            <a:r>
              <a:rPr lang="en-US" dirty="0" smtClean="0"/>
              <a:t> day 5/22, nothing found wrong on the bench, slated for oven</a:t>
            </a:r>
          </a:p>
          <a:p>
            <a:pPr marL="242167" indent="-242167">
              <a:buFontTx/>
              <a:buAutoNum type="arabicPeriod"/>
              <a:defRPr/>
            </a:pPr>
            <a:endParaRPr lang="en-US" sz="700" dirty="0" smtClean="0"/>
          </a:p>
          <a:p>
            <a:pPr marL="237081" indent="-237081">
              <a:defRPr/>
            </a:pPr>
            <a:endParaRPr lang="en-US" sz="700" dirty="0" smtClean="0"/>
          </a:p>
          <a:p>
            <a:pPr marL="237081" indent="-237081">
              <a:defRPr/>
            </a:pPr>
            <a:r>
              <a:rPr lang="en-US" sz="700" b="1" dirty="0" smtClean="0"/>
              <a:t>6KA quench switch-always Y9DQPSW-right next to open 1010A door</a:t>
            </a:r>
          </a:p>
          <a:p>
            <a:pPr marL="237081" indent="-237081">
              <a:buFontTx/>
              <a:buAutoNum type="arabicPeriod"/>
              <a:defRPr/>
            </a:pPr>
            <a:r>
              <a:rPr lang="en-US" sz="700" dirty="0" smtClean="0"/>
              <a:t>Shorted capacitor the first time (PFN Low voltage fault on Y9DQPSW)</a:t>
            </a:r>
          </a:p>
          <a:p>
            <a:pPr marL="237081" indent="-237081">
              <a:buFontTx/>
              <a:buAutoNum type="arabicPeriod"/>
              <a:defRPr/>
            </a:pPr>
            <a:r>
              <a:rPr lang="en-US" sz="700" dirty="0" smtClean="0"/>
              <a:t>The second time the problem went away after moving wires around. Insulation rating only 600V on some of these wires. We should clean this up with better wires. (PFN Low voltage fault on Y9DQPSW)</a:t>
            </a:r>
          </a:p>
          <a:p>
            <a:pPr marL="237081" indent="-237081">
              <a:buFontTx/>
              <a:buAutoNum type="arabicPeriod"/>
              <a:defRPr/>
            </a:pPr>
            <a:r>
              <a:rPr lang="en-US" sz="700" dirty="0" smtClean="0"/>
              <a:t>We added portable air conditioner, humidity and wires only rated for 600V?</a:t>
            </a:r>
          </a:p>
          <a:p>
            <a:pPr marL="237081" indent="-237081">
              <a:defRPr/>
            </a:pPr>
            <a:endParaRPr lang="en-US" sz="700" dirty="0" smtClean="0"/>
          </a:p>
          <a:p>
            <a:pPr marL="237081" indent="-237081">
              <a:defRPr/>
            </a:pPr>
            <a:r>
              <a:rPr lang="en-US" sz="700" b="1" dirty="0" smtClean="0"/>
              <a:t>QPA’s</a:t>
            </a:r>
          </a:p>
          <a:p>
            <a:pPr marL="237081" indent="-237081">
              <a:buFontTx/>
              <a:buAutoNum type="arabicPeriod"/>
              <a:defRPr/>
            </a:pPr>
            <a:r>
              <a:rPr lang="en-US" sz="700" dirty="0" smtClean="0"/>
              <a:t>Really only the bi9-tq4-qp crowbar fault which was a bad relay on the SCR driver card</a:t>
            </a:r>
          </a:p>
          <a:p>
            <a:pPr marL="237081" indent="-237081">
              <a:buFontTx/>
              <a:buAutoNum type="arabicPeriod"/>
              <a:defRPr/>
            </a:pPr>
            <a:endParaRPr lang="en-US" sz="700" dirty="0" smtClean="0"/>
          </a:p>
          <a:p>
            <a:pPr marL="237081" indent="-237081">
              <a:defRPr/>
            </a:pPr>
            <a:r>
              <a:rPr lang="en-US" sz="700" b="1" dirty="0" smtClean="0"/>
              <a:t>Snakes &amp; Rotators</a:t>
            </a:r>
          </a:p>
          <a:p>
            <a:pPr marL="242167" indent="-242167">
              <a:buFontTx/>
              <a:buAutoNum type="arabicPeriod"/>
              <a:defRPr/>
            </a:pPr>
            <a:r>
              <a:rPr lang="en-US" sz="700" dirty="0" smtClean="0"/>
              <a:t>During the start up there was one that could not make full voltage</a:t>
            </a:r>
          </a:p>
          <a:p>
            <a:pPr marL="242167" indent="-242167">
              <a:buFontTx/>
              <a:buAutoNum type="arabicPeriod"/>
              <a:defRPr/>
            </a:pPr>
            <a:r>
              <a:rPr lang="en-US" sz="700" dirty="0" smtClean="0"/>
              <a:t>4 P-10’s swapped out. Found one hard failure, one intermittent, 2 others fine on bench, could have been connection problems.</a:t>
            </a:r>
          </a:p>
          <a:p>
            <a:pPr marL="242167" indent="-242167">
              <a:buFontTx/>
              <a:buAutoNum type="arabicPeriod"/>
              <a:defRPr/>
            </a:pPr>
            <a:r>
              <a:rPr lang="en-US" sz="700" dirty="0" smtClean="0"/>
              <a:t>Will check d connectors over summer and possibly replace one with a </a:t>
            </a:r>
            <a:r>
              <a:rPr lang="en-US" sz="700" dirty="0" err="1" smtClean="0"/>
              <a:t>sorenson</a:t>
            </a:r>
            <a:r>
              <a:rPr lang="en-US" sz="700" dirty="0" smtClean="0"/>
              <a:t>.</a:t>
            </a:r>
          </a:p>
          <a:p>
            <a:pPr marL="242167" indent="-242167">
              <a:defRPr/>
            </a:pPr>
            <a:endParaRPr lang="en-US" sz="700" dirty="0" smtClean="0"/>
          </a:p>
          <a:p>
            <a:pPr marL="242167" indent="-242167">
              <a:defRPr/>
            </a:pPr>
            <a:r>
              <a:rPr lang="en-US" sz="700" b="1" dirty="0" smtClean="0"/>
              <a:t>Crosstalk Problem not listed here</a:t>
            </a:r>
          </a:p>
          <a:p>
            <a:pPr marL="237081" indent="-237081">
              <a:buFontTx/>
              <a:buAutoNum type="arabicPeriod"/>
              <a:defRPr/>
            </a:pPr>
            <a:endParaRPr lang="en-US" dirty="0" smtClean="0"/>
          </a:p>
          <a:p>
            <a:pPr marL="237081" indent="-237081">
              <a:buFontTx/>
              <a:buAutoNum type="arabicPeriod"/>
              <a:defRPr/>
            </a:pPr>
            <a:endParaRPr lang="en-US" dirty="0" smtClean="0"/>
          </a:p>
          <a:p>
            <a:pPr marL="237081" indent="-237081">
              <a:buFontTx/>
              <a:buAutoNum type="arabicPeriod"/>
              <a:defRPr/>
            </a:pPr>
            <a:endParaRPr lang="en-US" dirty="0" smtClean="0"/>
          </a:p>
          <a:p>
            <a:pPr eaLnBrk="1" hangingPunct="1">
              <a:defRP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66621"/>
            <a:fld id="{899120BC-ED0A-44E0-8426-B45813A99D2E}" type="slidenum">
              <a:rPr lang="en-US" smtClean="0"/>
              <a:pPr defTabSz="966621"/>
              <a:t>9</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lvl="2" eaLnBrk="1" hangingPunct="1"/>
            <a:endParaRPr lang="en-US" sz="1000" u="sng"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966621"/>
            <a:fld id="{D2FD8644-29F5-49C3-9355-26941AA2D762}" type="slidenum">
              <a:rPr lang="en-US" smtClean="0"/>
              <a:pPr defTabSz="966621"/>
              <a:t>10</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lvl="2" eaLnBrk="1" hangingPunct="1"/>
            <a:r>
              <a:rPr lang="en-US" sz="1000" u="sng" dirty="0" smtClean="0"/>
              <a:t>From Run 12 These are old phase shift </a:t>
            </a:r>
            <a:r>
              <a:rPr lang="en-US" sz="1000" u="sng" dirty="0" err="1" smtClean="0"/>
              <a:t>ps</a:t>
            </a:r>
            <a:r>
              <a:rPr lang="en-US" sz="1000" u="sng" dirty="0" smtClean="0"/>
              <a:t> problems</a:t>
            </a:r>
          </a:p>
          <a:p>
            <a:pPr marL="235481" indent="-235481"/>
            <a:r>
              <a:rPr lang="en-US" dirty="0" smtClean="0"/>
              <a:t>Phase Shift PS Problem Summary from Run 12</a:t>
            </a:r>
          </a:p>
          <a:p>
            <a:pPr marL="235481" indent="-235481">
              <a:buFontTx/>
              <a:buAutoNum type="arabicPeriod"/>
            </a:pPr>
            <a:r>
              <a:rPr lang="en-US" dirty="0" smtClean="0"/>
              <a:t>Analog current </a:t>
            </a:r>
            <a:r>
              <a:rPr lang="en-US" dirty="0" err="1" smtClean="0"/>
              <a:t>readback</a:t>
            </a:r>
            <a:r>
              <a:rPr lang="en-US" dirty="0" smtClean="0"/>
              <a:t> to QD would pick up beam noise. Installed fiber optic transmitter and receiver (Charlie)</a:t>
            </a:r>
          </a:p>
          <a:p>
            <a:pPr marL="235481" indent="-235481">
              <a:buFontTx/>
              <a:buAutoNum type="arabicPeriod"/>
            </a:pPr>
            <a:r>
              <a:rPr lang="en-US" dirty="0" smtClean="0"/>
              <a:t>Problem with fiber damaged after pull and connections installed</a:t>
            </a:r>
          </a:p>
          <a:p>
            <a:pPr marL="235481" indent="-235481">
              <a:buFontTx/>
              <a:buAutoNum type="arabicPeriod"/>
            </a:pPr>
            <a:r>
              <a:rPr lang="en-US" dirty="0" smtClean="0"/>
              <a:t>Possible problem with Power Ten </a:t>
            </a:r>
            <a:r>
              <a:rPr lang="en-US" dirty="0" err="1" smtClean="0"/>
              <a:t>ps</a:t>
            </a:r>
            <a:r>
              <a:rPr lang="en-US" dirty="0" smtClean="0"/>
              <a:t>, A spare P-10 spare had a blown fuse. 3 P-10’s swapped out. One had ac stud problem, one spare had blown fuses, one ok.</a:t>
            </a:r>
          </a:p>
          <a:p>
            <a:pPr marL="235481" indent="-235481">
              <a:buFontTx/>
              <a:buAutoNum type="arabicPeriod"/>
            </a:pPr>
            <a:r>
              <a:rPr lang="en-US" dirty="0" smtClean="0"/>
              <a:t>Possible crosstalk in QD because one input left open, shorted unused inputs.</a:t>
            </a:r>
          </a:p>
          <a:p>
            <a:pPr marL="235481" indent="-235481">
              <a:buFontTx/>
              <a:buAutoNum type="arabicPeriod"/>
            </a:pPr>
            <a:r>
              <a:rPr lang="en-US" dirty="0" smtClean="0"/>
              <a:t>Possible 4-20mA </a:t>
            </a:r>
            <a:r>
              <a:rPr lang="en-US" dirty="0" err="1" smtClean="0"/>
              <a:t>qd</a:t>
            </a:r>
            <a:r>
              <a:rPr lang="en-US" dirty="0" smtClean="0"/>
              <a:t> card problem, swapped out, card ok on bench</a:t>
            </a:r>
          </a:p>
          <a:p>
            <a:pPr marL="235481" indent="-235481">
              <a:buFontTx/>
              <a:buAutoNum type="arabicPeriod"/>
            </a:pPr>
            <a:r>
              <a:rPr lang="en-US" dirty="0" smtClean="0"/>
              <a:t>Possible problem with isolation amplifier chassis, not tested on bench yet.</a:t>
            </a:r>
          </a:p>
          <a:p>
            <a:pPr marL="235481" indent="-235481">
              <a:buFontTx/>
              <a:buAutoNum type="arabicPeriod"/>
            </a:pPr>
            <a:r>
              <a:rPr lang="en-US" dirty="0" smtClean="0"/>
              <a:t>Yellow QD problem with new operating mode and RTDL signal. Larry fixed this. Had to reset FEC</a:t>
            </a:r>
          </a:p>
          <a:p>
            <a:pPr marL="235481" indent="-235481">
              <a:buFontTx/>
              <a:buAutoNum type="arabicPeriod"/>
            </a:pPr>
            <a:r>
              <a:rPr lang="en-US" dirty="0" smtClean="0"/>
              <a:t>Ground in d connector for yellow phase shift </a:t>
            </a:r>
            <a:r>
              <a:rPr lang="en-US" dirty="0" err="1" smtClean="0"/>
              <a:t>ps</a:t>
            </a:r>
            <a:endParaRPr lang="en-US" dirty="0" smtClean="0"/>
          </a:p>
          <a:p>
            <a:pPr lvl="2" eaLnBrk="1" hangingPunct="1"/>
            <a:endParaRPr lang="en-US" sz="1000" u="sng"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66621"/>
            <a:fld id="{F9A6A56B-6540-41DE-889A-F0A7DA8139AA}" type="slidenum">
              <a:rPr lang="en-US" smtClean="0"/>
              <a:pPr defTabSz="966621"/>
              <a:t>11</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lvl="2" eaLnBrk="1" hangingPunct="1"/>
            <a:endParaRPr lang="en-US" sz="1000" u="sng"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6621"/>
            <a:fld id="{0A8B154D-8CBE-427B-955C-E36CB3924FA9}" type="slidenum">
              <a:rPr lang="en-US" smtClean="0"/>
              <a:pPr defTabSz="966621"/>
              <a:t>12</a:t>
            </a:fld>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lvl="2" eaLnBrk="1" hangingPunct="1"/>
            <a:endParaRPr lang="en-US" sz="1000" u="sng"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966621"/>
            <a:fld id="{4724298B-9520-4E2D-8DC8-9596464BF22A}" type="slidenum">
              <a:rPr lang="en-US" smtClean="0"/>
              <a:pPr defTabSz="966621"/>
              <a:t>13</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lvl="1"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66621"/>
            <a:fld id="{D8C4A8CA-958B-4604-B02D-C0C9CBCA2DC1}" type="slidenum">
              <a:rPr lang="en-US" smtClean="0"/>
              <a:pPr defTabSz="966621"/>
              <a:t>14</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lvl="1"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7A76B0-41DA-47FE-B4AD-B9C543A5C5FA}" type="datetimeFigureOut">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9FF11-B7AD-4FBD-B6B5-32C1809D1B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7A76B0-41DA-47FE-B4AD-B9C543A5C5FA}" type="datetimeFigureOut">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9FF11-B7AD-4FBD-B6B5-32C1809D1B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7A76B0-41DA-47FE-B4AD-B9C543A5C5FA}" type="datetimeFigureOut">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9FF11-B7AD-4FBD-B6B5-32C1809D1B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7A76B0-41DA-47FE-B4AD-B9C543A5C5FA}" type="datetimeFigureOut">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9FF11-B7AD-4FBD-B6B5-32C1809D1B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7A76B0-41DA-47FE-B4AD-B9C543A5C5FA}" type="datetimeFigureOut">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9FF11-B7AD-4FBD-B6B5-32C1809D1B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7A76B0-41DA-47FE-B4AD-B9C543A5C5FA}" type="datetimeFigureOut">
              <a:rPr lang="en-US" smtClean="0"/>
              <a:pPr/>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9FF11-B7AD-4FBD-B6B5-32C1809D1B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7A76B0-41DA-47FE-B4AD-B9C543A5C5FA}" type="datetimeFigureOut">
              <a:rPr lang="en-US" smtClean="0"/>
              <a:pPr/>
              <a:t>7/31/2013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C9FF11-B7AD-4FBD-B6B5-32C1809D1B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7A76B0-41DA-47FE-B4AD-B9C543A5C5FA}" type="datetimeFigureOut">
              <a:rPr lang="en-US" smtClean="0"/>
              <a:pPr/>
              <a:t>7/31/2013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C9FF11-B7AD-4FBD-B6B5-32C1809D1B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A76B0-41DA-47FE-B4AD-B9C543A5C5FA}" type="datetimeFigureOut">
              <a:rPr lang="en-US" smtClean="0"/>
              <a:pPr/>
              <a:t>7/31/2013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C9FF11-B7AD-4FBD-B6B5-32C1809D1B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7A76B0-41DA-47FE-B4AD-B9C543A5C5FA}" type="datetimeFigureOut">
              <a:rPr lang="en-US" smtClean="0"/>
              <a:pPr/>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9FF11-B7AD-4FBD-B6B5-32C1809D1B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7A76B0-41DA-47FE-B4AD-B9C543A5C5FA}" type="datetimeFigureOut">
              <a:rPr lang="en-US" smtClean="0"/>
              <a:pPr/>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9FF11-B7AD-4FBD-B6B5-32C1809D1B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7A76B0-41DA-47FE-B4AD-B9C543A5C5FA}" type="datetimeFigureOut">
              <a:rPr lang="en-US" smtClean="0"/>
              <a:pPr/>
              <a:t>7/31/2013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9FF11-B7AD-4FBD-B6B5-32C1809D1B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cadops.bnl.gov/Instrumentation/InstWiki/images/BBB_Loss_Monitor_MondayMeeting_5_6_13.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4038600"/>
          </a:xfrm>
        </p:spPr>
        <p:txBody>
          <a:bodyPr>
            <a:normAutofit fontScale="90000"/>
          </a:bodyPr>
          <a:lstStyle/>
          <a:p>
            <a:r>
              <a:rPr lang="en-US" dirty="0" smtClean="0">
                <a:latin typeface="Times New Roman" pitchFamily="18" charset="0"/>
                <a:cs typeface="Times New Roman" pitchFamily="18" charset="0"/>
              </a:rPr>
              <a:t>Summary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RHIC Retreat Session III</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Operations, Reliability, Instrumentation, Controls</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Dilemma 10 talks –&gt; 10 summary slides --  or 100?</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1295400" y="4648200"/>
            <a:ext cx="6400800" cy="1752600"/>
          </a:xfrm>
        </p:spPr>
        <p:txBody>
          <a:bodyPr>
            <a:normAutofit/>
          </a:bodyPr>
          <a:lstStyle/>
          <a:p>
            <a:r>
              <a:rPr lang="en-US" sz="2800" dirty="0" smtClean="0">
                <a:latin typeface="Times New Roman" pitchFamily="18" charset="0"/>
                <a:cs typeface="Times New Roman" pitchFamily="18" charset="0"/>
              </a:rPr>
              <a:t>Contributors -- P. Ingrassia, D. Bruno, K. Smith, J. Morris, R. Hulsart, A. Marusic, G. Marr, S. Perez, C. Montag, P. Sampson</a:t>
            </a:r>
            <a:endParaRPr lang="en-US" sz="28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t>1 OF 98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762000"/>
          </a:xfrm>
        </p:spPr>
        <p:txBody>
          <a:bodyPr/>
          <a:lstStyle/>
          <a:p>
            <a:pPr eaLnBrk="1" hangingPunct="1"/>
            <a:r>
              <a:rPr lang="en-US" sz="3600" smtClean="0"/>
              <a:t>Improvements made during 2012 shutdown</a:t>
            </a:r>
            <a:endParaRPr lang="en-US" sz="2400" smtClean="0"/>
          </a:p>
        </p:txBody>
      </p:sp>
      <p:sp>
        <p:nvSpPr>
          <p:cNvPr id="7171" name="Rectangle 3"/>
          <p:cNvSpPr>
            <a:spLocks noGrp="1" noChangeArrowheads="1"/>
          </p:cNvSpPr>
          <p:nvPr>
            <p:ph type="body" idx="1"/>
          </p:nvPr>
        </p:nvSpPr>
        <p:spPr>
          <a:xfrm>
            <a:off x="0" y="685800"/>
            <a:ext cx="9144000" cy="6172200"/>
          </a:xfrm>
        </p:spPr>
        <p:txBody>
          <a:bodyPr/>
          <a:lstStyle/>
          <a:p>
            <a:pPr eaLnBrk="1" hangingPunct="1"/>
            <a:r>
              <a:rPr lang="en-US" sz="2400" b="1" u="sng" dirty="0" smtClean="0"/>
              <a:t>Phase Shift </a:t>
            </a:r>
            <a:r>
              <a:rPr lang="en-US" sz="2400" b="1" u="sng" dirty="0" err="1" smtClean="0"/>
              <a:t>ps’s</a:t>
            </a:r>
            <a:r>
              <a:rPr lang="en-US" sz="2400" b="1" u="sng" dirty="0" smtClean="0"/>
              <a:t> (also majority of time)</a:t>
            </a:r>
          </a:p>
          <a:p>
            <a:pPr lvl="1" eaLnBrk="1" hangingPunct="1"/>
            <a:r>
              <a:rPr lang="en-US" sz="2400" dirty="0" smtClean="0"/>
              <a:t>Installed new fiber for </a:t>
            </a:r>
            <a:r>
              <a:rPr lang="en-US" sz="2400" dirty="0" err="1" smtClean="0"/>
              <a:t>qd</a:t>
            </a:r>
            <a:r>
              <a:rPr lang="en-US" sz="2400" dirty="0" smtClean="0"/>
              <a:t> current </a:t>
            </a:r>
            <a:r>
              <a:rPr lang="en-US" sz="2400" dirty="0" err="1" smtClean="0"/>
              <a:t>readback</a:t>
            </a:r>
            <a:endParaRPr lang="en-US" sz="2400" dirty="0" smtClean="0"/>
          </a:p>
          <a:p>
            <a:pPr lvl="1" eaLnBrk="1" hangingPunct="1"/>
            <a:r>
              <a:rPr lang="en-US" sz="2400" dirty="0" smtClean="0"/>
              <a:t>QD crosstalk problem when one channel left open</a:t>
            </a:r>
          </a:p>
          <a:p>
            <a:pPr lvl="1" eaLnBrk="1" hangingPunct="1"/>
            <a:r>
              <a:rPr lang="en-US" sz="2400" dirty="0" smtClean="0"/>
              <a:t>Workmanship issues with original phase shift </a:t>
            </a:r>
            <a:r>
              <a:rPr lang="en-US" sz="2400" dirty="0" err="1" smtClean="0"/>
              <a:t>ps</a:t>
            </a:r>
            <a:r>
              <a:rPr lang="en-US" sz="2400" dirty="0" smtClean="0"/>
              <a:t> installed</a:t>
            </a:r>
          </a:p>
          <a:p>
            <a:pPr lvl="2" eaLnBrk="1" hangingPunct="1"/>
            <a:r>
              <a:rPr lang="en-US" sz="2000" dirty="0" smtClean="0"/>
              <a:t>ground in d connector</a:t>
            </a:r>
          </a:p>
          <a:p>
            <a:pPr lvl="1" eaLnBrk="1" hangingPunct="1"/>
            <a:r>
              <a:rPr lang="en-US" sz="2400" dirty="0" smtClean="0"/>
              <a:t>Installed new </a:t>
            </a:r>
            <a:r>
              <a:rPr lang="en-US" sz="2400" dirty="0" err="1" smtClean="0"/>
              <a:t>ps’s</a:t>
            </a:r>
            <a:r>
              <a:rPr lang="en-US" sz="2400" dirty="0" smtClean="0"/>
              <a:t>. </a:t>
            </a:r>
            <a:r>
              <a:rPr lang="en-US" sz="2400" dirty="0" err="1" smtClean="0"/>
              <a:t>Sorensons</a:t>
            </a:r>
            <a:r>
              <a:rPr lang="en-US" sz="2400" dirty="0" smtClean="0"/>
              <a:t> instead of P-10’s.</a:t>
            </a:r>
          </a:p>
          <a:p>
            <a:pPr lvl="2" eaLnBrk="1" hangingPunct="1"/>
            <a:r>
              <a:rPr lang="en-US" sz="2000" dirty="0" smtClean="0"/>
              <a:t>P-10’s obsolete and hi-pot issues, ac connection problems EMI filter</a:t>
            </a:r>
          </a:p>
          <a:p>
            <a:pPr lvl="1" eaLnBrk="1" hangingPunct="1"/>
            <a:r>
              <a:rPr lang="en-US" sz="2400" dirty="0" smtClean="0"/>
              <a:t>Using </a:t>
            </a:r>
            <a:r>
              <a:rPr lang="en-US" sz="2400" dirty="0" err="1" smtClean="0"/>
              <a:t>ps</a:t>
            </a:r>
            <a:r>
              <a:rPr lang="en-US" sz="2400" dirty="0" smtClean="0"/>
              <a:t> </a:t>
            </a:r>
            <a:r>
              <a:rPr lang="en-US" sz="2400" dirty="0" err="1" smtClean="0"/>
              <a:t>iso</a:t>
            </a:r>
            <a:r>
              <a:rPr lang="en-US" sz="2400" dirty="0" smtClean="0"/>
              <a:t> amp for </a:t>
            </a:r>
            <a:r>
              <a:rPr lang="en-US" sz="2400" dirty="0" err="1" smtClean="0"/>
              <a:t>Vsetpoint</a:t>
            </a:r>
            <a:r>
              <a:rPr lang="en-US" sz="2400" dirty="0" smtClean="0"/>
              <a:t>, less connections</a:t>
            </a:r>
          </a:p>
          <a:p>
            <a:pPr lvl="1" eaLnBrk="1" hangingPunct="1"/>
            <a:r>
              <a:rPr lang="en-US" sz="2400" b="1" dirty="0" smtClean="0"/>
              <a:t>Added 2 more phase shift </a:t>
            </a:r>
            <a:r>
              <a:rPr lang="en-US" sz="2400" b="1" dirty="0" err="1" smtClean="0"/>
              <a:t>ps’s</a:t>
            </a:r>
            <a:endParaRPr lang="en-US" sz="2400" b="1" dirty="0" smtClean="0"/>
          </a:p>
          <a:p>
            <a:pPr lvl="1" eaLnBrk="1" hangingPunct="1"/>
            <a:r>
              <a:rPr lang="en-US" sz="2400" dirty="0" smtClean="0"/>
              <a:t>Timing Resolver operational</a:t>
            </a:r>
          </a:p>
          <a:p>
            <a:pPr eaLnBrk="1" hangingPunct="1"/>
            <a:r>
              <a:rPr lang="en-US" sz="2400" u="sng" dirty="0" smtClean="0"/>
              <a:t>Model 7 QPA’s</a:t>
            </a:r>
          </a:p>
          <a:p>
            <a:pPr lvl="1" eaLnBrk="1" hangingPunct="1"/>
            <a:r>
              <a:rPr lang="en-US" sz="2400" dirty="0" smtClean="0"/>
              <a:t>De-sensitized fuse fault, no more faults in run 13</a:t>
            </a:r>
            <a:endParaRPr lang="en-US" sz="2000" dirty="0" smtClean="0"/>
          </a:p>
          <a:p>
            <a:pPr eaLnBrk="1" hangingPunct="1"/>
            <a:r>
              <a:rPr lang="en-US" sz="2400" u="sng" dirty="0" smtClean="0"/>
              <a:t>Correctors - 1240 fans to replace</a:t>
            </a:r>
            <a:endParaRPr lang="en-US" sz="2400" dirty="0" smtClean="0"/>
          </a:p>
          <a:p>
            <a:pPr lvl="1" eaLnBrk="1" hangingPunct="1"/>
            <a:r>
              <a:rPr lang="en-US" sz="2400" dirty="0" smtClean="0"/>
              <a:t>554 total fans replaced in 277 </a:t>
            </a:r>
            <a:r>
              <a:rPr lang="en-US" sz="2400" dirty="0" err="1" smtClean="0"/>
              <a:t>ps’s</a:t>
            </a:r>
            <a:r>
              <a:rPr lang="en-US" sz="2400" dirty="0" smtClean="0"/>
              <a:t> (over many years)</a:t>
            </a:r>
            <a:endParaRPr lang="en-US" sz="1200" dirty="0" smtClean="0"/>
          </a:p>
        </p:txBody>
      </p:sp>
      <p:sp>
        <p:nvSpPr>
          <p:cNvPr id="5" name="Footer Placeholder 4"/>
          <p:cNvSpPr>
            <a:spLocks noGrp="1"/>
          </p:cNvSpPr>
          <p:nvPr>
            <p:ph type="ftr" sz="quarter" idx="11"/>
          </p:nvPr>
        </p:nvSpPr>
        <p:spPr/>
        <p:txBody>
          <a:bodyPr/>
          <a:lstStyle/>
          <a:p>
            <a:r>
              <a:rPr lang="en-US" smtClean="0"/>
              <a:t>Retreat 2013- Bruno</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1143000"/>
          </a:xfrm>
        </p:spPr>
        <p:txBody>
          <a:bodyPr/>
          <a:lstStyle/>
          <a:p>
            <a:pPr eaLnBrk="1" hangingPunct="1"/>
            <a:r>
              <a:rPr lang="en-US" sz="3600" smtClean="0"/>
              <a:t>Improvements made during 2012 shutdown</a:t>
            </a:r>
            <a:endParaRPr lang="en-US" sz="2400" smtClean="0"/>
          </a:p>
        </p:txBody>
      </p:sp>
      <p:sp>
        <p:nvSpPr>
          <p:cNvPr id="8195" name="Rectangle 3"/>
          <p:cNvSpPr>
            <a:spLocks noGrp="1" noChangeArrowheads="1"/>
          </p:cNvSpPr>
          <p:nvPr>
            <p:ph type="body" idx="1"/>
          </p:nvPr>
        </p:nvSpPr>
        <p:spPr>
          <a:xfrm>
            <a:off x="0" y="990600"/>
            <a:ext cx="9144000" cy="5867400"/>
          </a:xfrm>
        </p:spPr>
        <p:txBody>
          <a:bodyPr/>
          <a:lstStyle/>
          <a:p>
            <a:r>
              <a:rPr lang="en-US" sz="2400" b="1" u="sng" dirty="0" smtClean="0"/>
              <a:t>Snake and rotator </a:t>
            </a:r>
            <a:r>
              <a:rPr lang="en-US" sz="2400" b="1" u="sng" dirty="0" err="1" smtClean="0"/>
              <a:t>ps</a:t>
            </a:r>
            <a:r>
              <a:rPr lang="en-US" sz="2400" b="1" u="sng" dirty="0" smtClean="0"/>
              <a:t> </a:t>
            </a:r>
            <a:r>
              <a:rPr lang="en-US" sz="2400" b="1" u="sng" dirty="0" smtClean="0"/>
              <a:t>work</a:t>
            </a:r>
          </a:p>
          <a:p>
            <a:pPr lvl="1" eaLnBrk="1" hangingPunct="1"/>
            <a:r>
              <a:rPr lang="en-US" sz="2400" dirty="0" smtClean="0"/>
              <a:t>Searched and repair bad ac connections on the EMI filters</a:t>
            </a:r>
          </a:p>
          <a:p>
            <a:r>
              <a:rPr lang="en-US" sz="2400" b="1" u="sng" dirty="0" smtClean="0"/>
              <a:t>VODH work- </a:t>
            </a:r>
            <a:r>
              <a:rPr lang="en-US" sz="2400" dirty="0" smtClean="0"/>
              <a:t>(some testing done during run 13)</a:t>
            </a:r>
          </a:p>
          <a:p>
            <a:pPr lvl="1" eaLnBrk="1" hangingPunct="1"/>
            <a:r>
              <a:rPr lang="en-US" sz="2400" dirty="0" smtClean="0"/>
              <a:t>Completed and ready to go on our end</a:t>
            </a:r>
          </a:p>
          <a:p>
            <a:r>
              <a:rPr lang="en-US" sz="2400" b="1" u="sng" dirty="0" err="1" smtClean="0"/>
              <a:t>Suncraft</a:t>
            </a:r>
            <a:r>
              <a:rPr lang="en-US" sz="2400" b="1" u="sng" dirty="0" smtClean="0"/>
              <a:t> upgrades </a:t>
            </a:r>
            <a:r>
              <a:rPr lang="en-US" sz="2400" dirty="0" smtClean="0"/>
              <a:t>(not many done)</a:t>
            </a:r>
          </a:p>
          <a:p>
            <a:pPr lvl="1"/>
            <a:r>
              <a:rPr lang="en-US" sz="2400" dirty="0" smtClean="0"/>
              <a:t>Soft start mod (still evaluating)</a:t>
            </a:r>
          </a:p>
          <a:p>
            <a:pPr lvl="1"/>
            <a:r>
              <a:rPr lang="en-US" sz="2400" dirty="0" smtClean="0"/>
              <a:t>Parallel current sharing resistors for FET’s</a:t>
            </a:r>
          </a:p>
          <a:p>
            <a:pPr lvl="1"/>
            <a:r>
              <a:rPr lang="en-US" sz="2400" dirty="0" smtClean="0"/>
              <a:t>Install stamped fuses</a:t>
            </a:r>
          </a:p>
          <a:p>
            <a:pPr lvl="1"/>
            <a:r>
              <a:rPr lang="en-US" sz="2400" dirty="0" smtClean="0"/>
              <a:t>PC board consolidation</a:t>
            </a:r>
          </a:p>
          <a:p>
            <a:pPr eaLnBrk="1" hangingPunct="1"/>
            <a:r>
              <a:rPr lang="en-US" sz="2400" b="1" u="sng" dirty="0" smtClean="0"/>
              <a:t>Main Power Supplies</a:t>
            </a:r>
            <a:r>
              <a:rPr lang="en-US" sz="2400" dirty="0" smtClean="0"/>
              <a:t> </a:t>
            </a:r>
            <a:r>
              <a:rPr lang="en-US" sz="2400" dirty="0" smtClean="0"/>
              <a:t>O</a:t>
            </a:r>
            <a:r>
              <a:rPr lang="en-US" sz="1100" dirty="0" smtClean="0"/>
              <a:t>utput</a:t>
            </a:r>
            <a:r>
              <a:rPr lang="en-US" sz="2400" dirty="0" smtClean="0"/>
              <a:t> C</a:t>
            </a:r>
            <a:r>
              <a:rPr lang="en-US" sz="1100" dirty="0" smtClean="0"/>
              <a:t>ircuit</a:t>
            </a:r>
            <a:r>
              <a:rPr lang="en-US" sz="2400" dirty="0" smtClean="0"/>
              <a:t> C</a:t>
            </a:r>
            <a:r>
              <a:rPr lang="en-US" sz="1100" dirty="0" smtClean="0"/>
              <a:t>ompartment</a:t>
            </a:r>
            <a:r>
              <a:rPr lang="en-US" sz="2400" dirty="0" smtClean="0"/>
              <a:t> </a:t>
            </a:r>
            <a:r>
              <a:rPr lang="en-US" sz="2400" dirty="0" smtClean="0"/>
              <a:t>SCR current sharing</a:t>
            </a:r>
          </a:p>
          <a:p>
            <a:pPr lvl="1" eaLnBrk="1" hangingPunct="1"/>
            <a:r>
              <a:rPr lang="en-US" sz="2400" dirty="0" smtClean="0"/>
              <a:t>Reworked SCR assemblies</a:t>
            </a:r>
          </a:p>
          <a:p>
            <a:pPr lvl="1" eaLnBrk="1" hangingPunct="1"/>
            <a:r>
              <a:rPr lang="en-US" sz="2400" b="1" u="sng" dirty="0" smtClean="0"/>
              <a:t>Now only the main quad OCC’s left to do</a:t>
            </a:r>
          </a:p>
          <a:p>
            <a:endParaRPr lang="en-US" sz="2400" dirty="0" smtClean="0"/>
          </a:p>
        </p:txBody>
      </p:sp>
      <p:sp>
        <p:nvSpPr>
          <p:cNvPr id="5" name="Footer Placeholder 4"/>
          <p:cNvSpPr>
            <a:spLocks noGrp="1"/>
          </p:cNvSpPr>
          <p:nvPr>
            <p:ph type="ftr" sz="quarter" idx="11"/>
          </p:nvPr>
        </p:nvSpPr>
        <p:spPr/>
        <p:txBody>
          <a:bodyPr/>
          <a:lstStyle/>
          <a:p>
            <a:r>
              <a:rPr lang="en-US" smtClean="0"/>
              <a:t>Retreat 2013- Bruno</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143000"/>
          </a:xfrm>
        </p:spPr>
        <p:txBody>
          <a:bodyPr/>
          <a:lstStyle/>
          <a:p>
            <a:pPr eaLnBrk="1" hangingPunct="1"/>
            <a:r>
              <a:rPr lang="en-US" sz="3600" smtClean="0"/>
              <a:t>New Projects/Improvements During Run 13</a:t>
            </a:r>
            <a:endParaRPr lang="en-US" sz="2400" smtClean="0"/>
          </a:p>
        </p:txBody>
      </p:sp>
      <p:sp>
        <p:nvSpPr>
          <p:cNvPr id="10243" name="Rectangle 3"/>
          <p:cNvSpPr>
            <a:spLocks noGrp="1" noChangeArrowheads="1"/>
          </p:cNvSpPr>
          <p:nvPr>
            <p:ph type="body" idx="1"/>
          </p:nvPr>
        </p:nvSpPr>
        <p:spPr>
          <a:xfrm>
            <a:off x="0" y="1143000"/>
            <a:ext cx="9144000" cy="5715000"/>
          </a:xfrm>
        </p:spPr>
        <p:txBody>
          <a:bodyPr/>
          <a:lstStyle/>
          <a:p>
            <a:pPr eaLnBrk="1" hangingPunct="1"/>
            <a:r>
              <a:rPr lang="en-US" sz="2400" u="sng" smtClean="0"/>
              <a:t>Three 100A kepcos installed for y2-q89-ps </a:t>
            </a:r>
            <a:r>
              <a:rPr lang="en-US" sz="2000" u="sng" smtClean="0"/>
              <a:t>(Suncraft replacement)</a:t>
            </a:r>
          </a:p>
          <a:p>
            <a:pPr lvl="1" eaLnBrk="1" hangingPunct="1"/>
            <a:r>
              <a:rPr lang="en-US" sz="2400" smtClean="0"/>
              <a:t>Ran very well for about last 2 months of run 13</a:t>
            </a:r>
          </a:p>
          <a:p>
            <a:pPr lvl="1" eaLnBrk="1" hangingPunct="1"/>
            <a:r>
              <a:rPr lang="en-US" sz="2400" smtClean="0"/>
              <a:t>Tested 2-50A kepcos in a tq slot during Run 12</a:t>
            </a:r>
          </a:p>
          <a:p>
            <a:pPr eaLnBrk="1" hangingPunct="1"/>
            <a:r>
              <a:rPr lang="en-US" sz="2400" u="sng" smtClean="0"/>
              <a:t>New pc board for Suncraft 300A b4-q89-ps</a:t>
            </a:r>
          </a:p>
          <a:p>
            <a:pPr lvl="1" eaLnBrk="1" hangingPunct="1"/>
            <a:r>
              <a:rPr lang="en-US" sz="2400" smtClean="0"/>
              <a:t>Consolidated 3 boards into one, run 12 installed in a 150A</a:t>
            </a:r>
          </a:p>
          <a:p>
            <a:pPr lvl="1" eaLnBrk="1" hangingPunct="1"/>
            <a:r>
              <a:rPr lang="en-US" sz="2400" smtClean="0"/>
              <a:t>Eliminated many problem connections</a:t>
            </a:r>
          </a:p>
          <a:p>
            <a:pPr eaLnBrk="1" hangingPunct="1"/>
            <a:r>
              <a:rPr lang="en-US" sz="2400" u="sng" smtClean="0"/>
              <a:t>E-lens </a:t>
            </a:r>
            <a:r>
              <a:rPr lang="en-US" sz="2400" smtClean="0"/>
              <a:t>(took majority of time)</a:t>
            </a:r>
          </a:p>
          <a:p>
            <a:pPr lvl="1" eaLnBrk="1" hangingPunct="1"/>
            <a:r>
              <a:rPr lang="en-US" sz="2400" smtClean="0"/>
              <a:t>Tested the yellow superconducting magnet during run and after run was over.</a:t>
            </a:r>
          </a:p>
          <a:p>
            <a:pPr lvl="1" eaLnBrk="1" hangingPunct="1"/>
            <a:r>
              <a:rPr lang="en-US" sz="2400" smtClean="0"/>
              <a:t>Crosstalk problem, need more time to investigate, cannot de-sensitize qd because signal is too large. May go away when ps is on at current.</a:t>
            </a:r>
          </a:p>
          <a:p>
            <a:pPr lvl="1" eaLnBrk="1" hangingPunct="1">
              <a:buFontTx/>
              <a:buNone/>
            </a:pPr>
            <a:endParaRPr lang="en-US" sz="2400" smtClean="0"/>
          </a:p>
          <a:p>
            <a:pPr lvl="1" eaLnBrk="1" hangingPunct="1"/>
            <a:endParaRPr lang="en-US" sz="2400" smtClean="0"/>
          </a:p>
        </p:txBody>
      </p:sp>
      <p:sp>
        <p:nvSpPr>
          <p:cNvPr id="5" name="Footer Placeholder 4"/>
          <p:cNvSpPr>
            <a:spLocks noGrp="1"/>
          </p:cNvSpPr>
          <p:nvPr>
            <p:ph type="ftr" sz="quarter" idx="11"/>
          </p:nvPr>
        </p:nvSpPr>
        <p:spPr/>
        <p:txBody>
          <a:bodyPr/>
          <a:lstStyle/>
          <a:p>
            <a:r>
              <a:rPr lang="en-US" smtClean="0"/>
              <a:t>Retreat 2013- Bruno</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
          </a:xfrm>
        </p:spPr>
        <p:txBody>
          <a:bodyPr/>
          <a:lstStyle/>
          <a:p>
            <a:pPr eaLnBrk="1" hangingPunct="1"/>
            <a:r>
              <a:rPr lang="en-US" sz="3600" smtClean="0"/>
              <a:t>Improvements/Work for Run 14</a:t>
            </a:r>
          </a:p>
        </p:txBody>
      </p:sp>
      <p:sp>
        <p:nvSpPr>
          <p:cNvPr id="11267" name="Rectangle 3"/>
          <p:cNvSpPr>
            <a:spLocks noGrp="1" noChangeArrowheads="1"/>
          </p:cNvSpPr>
          <p:nvPr>
            <p:ph type="body" idx="1"/>
          </p:nvPr>
        </p:nvSpPr>
        <p:spPr>
          <a:xfrm>
            <a:off x="0" y="685800"/>
            <a:ext cx="9144000" cy="5715000"/>
          </a:xfrm>
        </p:spPr>
        <p:txBody>
          <a:bodyPr>
            <a:normAutofit lnSpcReduction="10000"/>
          </a:bodyPr>
          <a:lstStyle/>
          <a:p>
            <a:pPr eaLnBrk="1" hangingPunct="1">
              <a:lnSpc>
                <a:spcPct val="90000"/>
              </a:lnSpc>
            </a:pPr>
            <a:r>
              <a:rPr lang="en-US" sz="2400" b="1" u="sng" dirty="0" err="1" smtClean="0"/>
              <a:t>Dynapowers</a:t>
            </a:r>
            <a:r>
              <a:rPr lang="en-US" sz="2400" dirty="0" smtClean="0"/>
              <a:t> </a:t>
            </a:r>
            <a:r>
              <a:rPr lang="en-US" sz="2000" dirty="0" smtClean="0"/>
              <a:t>(gate=8hrs startup, </a:t>
            </a:r>
            <a:r>
              <a:rPr lang="en-US" sz="2000" dirty="0" err="1" smtClean="0"/>
              <a:t>iso</a:t>
            </a:r>
            <a:r>
              <a:rPr lang="en-US" sz="2000" dirty="0" smtClean="0"/>
              <a:t> amp 9 hrs during run)</a:t>
            </a:r>
          </a:p>
          <a:p>
            <a:pPr lvl="1" eaLnBrk="1" hangingPunct="1">
              <a:lnSpc>
                <a:spcPct val="90000"/>
              </a:lnSpc>
            </a:pPr>
            <a:r>
              <a:rPr lang="en-US" sz="2400" dirty="0" smtClean="0"/>
              <a:t>Replace capacitor on gate drive boards (start up delay)</a:t>
            </a:r>
          </a:p>
          <a:p>
            <a:pPr lvl="1" eaLnBrk="1" hangingPunct="1">
              <a:lnSpc>
                <a:spcPct val="90000"/>
              </a:lnSpc>
            </a:pPr>
            <a:r>
              <a:rPr lang="en-US" sz="2400" dirty="0" smtClean="0"/>
              <a:t>Replace op amps on </a:t>
            </a:r>
            <a:r>
              <a:rPr lang="en-US" sz="2400" dirty="0" err="1" smtClean="0"/>
              <a:t>iso</a:t>
            </a:r>
            <a:r>
              <a:rPr lang="en-US" sz="2400" dirty="0" smtClean="0"/>
              <a:t> amp board (run downtime)</a:t>
            </a:r>
          </a:p>
          <a:p>
            <a:pPr lvl="1" eaLnBrk="1" hangingPunct="1">
              <a:lnSpc>
                <a:spcPct val="90000"/>
              </a:lnSpc>
            </a:pPr>
            <a:r>
              <a:rPr lang="en-US" sz="2400" dirty="0" smtClean="0"/>
              <a:t>Design new 3 channel </a:t>
            </a:r>
            <a:r>
              <a:rPr lang="en-US" sz="2400" dirty="0" err="1" smtClean="0"/>
              <a:t>iso</a:t>
            </a:r>
            <a:r>
              <a:rPr lang="en-US" sz="2400" dirty="0" smtClean="0"/>
              <a:t> amp board (run downtime)</a:t>
            </a:r>
          </a:p>
          <a:p>
            <a:pPr eaLnBrk="1" hangingPunct="1">
              <a:lnSpc>
                <a:spcPct val="90000"/>
              </a:lnSpc>
            </a:pPr>
            <a:r>
              <a:rPr lang="en-US" sz="2400" b="1" u="sng" dirty="0" smtClean="0"/>
              <a:t>Correctors</a:t>
            </a:r>
            <a:r>
              <a:rPr lang="en-US" sz="2400" dirty="0" smtClean="0"/>
              <a:t> (7 replaced Run 13) </a:t>
            </a:r>
            <a:r>
              <a:rPr lang="en-US" sz="2000" dirty="0" smtClean="0"/>
              <a:t>(caps 4 hrs during run)</a:t>
            </a:r>
          </a:p>
          <a:p>
            <a:pPr lvl="1" eaLnBrk="1" hangingPunct="1">
              <a:lnSpc>
                <a:spcPct val="90000"/>
              </a:lnSpc>
            </a:pPr>
            <a:r>
              <a:rPr lang="en-US" sz="2400" dirty="0" smtClean="0"/>
              <a:t>2 Electrolytic caps fail run 13. 2 run 12. 3 run 11.</a:t>
            </a:r>
          </a:p>
          <a:p>
            <a:pPr lvl="1" eaLnBrk="1" hangingPunct="1">
              <a:lnSpc>
                <a:spcPct val="90000"/>
              </a:lnSpc>
            </a:pPr>
            <a:r>
              <a:rPr lang="en-US" sz="2400" dirty="0" smtClean="0"/>
              <a:t>1 FET </a:t>
            </a:r>
            <a:r>
              <a:rPr lang="en-US" sz="2400" dirty="0" err="1" smtClean="0"/>
              <a:t>brd</a:t>
            </a:r>
            <a:r>
              <a:rPr lang="en-US" sz="2400" dirty="0" smtClean="0"/>
              <a:t>, 1 blown bus fuse</a:t>
            </a:r>
          </a:p>
          <a:p>
            <a:pPr lvl="1" eaLnBrk="1" hangingPunct="1">
              <a:lnSpc>
                <a:spcPct val="90000"/>
              </a:lnSpc>
            </a:pPr>
            <a:r>
              <a:rPr lang="en-US" sz="2400" dirty="0" smtClean="0"/>
              <a:t>3 cannot be reproduced, waiting on oven</a:t>
            </a:r>
          </a:p>
          <a:p>
            <a:pPr lvl="1" eaLnBrk="1" hangingPunct="1">
              <a:lnSpc>
                <a:spcPct val="90000"/>
              </a:lnSpc>
            </a:pPr>
            <a:r>
              <a:rPr lang="en-US" sz="2400" dirty="0" smtClean="0"/>
              <a:t>4 swapped out on maintenance days</a:t>
            </a:r>
          </a:p>
          <a:p>
            <a:pPr lvl="1" eaLnBrk="1" hangingPunct="1">
              <a:lnSpc>
                <a:spcPct val="90000"/>
              </a:lnSpc>
            </a:pPr>
            <a:r>
              <a:rPr lang="en-US" sz="2400" b="1" dirty="0" smtClean="0"/>
              <a:t>1240 corrector fans. Fan replacement project continues</a:t>
            </a:r>
            <a:endParaRPr lang="en-US" sz="2400" dirty="0" smtClean="0"/>
          </a:p>
          <a:p>
            <a:pPr eaLnBrk="1" hangingPunct="1">
              <a:lnSpc>
                <a:spcPct val="90000"/>
              </a:lnSpc>
            </a:pPr>
            <a:r>
              <a:rPr lang="en-US" sz="2400" b="1" u="sng" dirty="0" smtClean="0"/>
              <a:t>QD</a:t>
            </a:r>
            <a:r>
              <a:rPr lang="en-US" sz="2400" dirty="0" smtClean="0"/>
              <a:t>: </a:t>
            </a:r>
          </a:p>
          <a:p>
            <a:pPr lvl="1" eaLnBrk="1" hangingPunct="1">
              <a:lnSpc>
                <a:spcPct val="90000"/>
              </a:lnSpc>
            </a:pPr>
            <a:r>
              <a:rPr lang="en-US" sz="2000" b="1" dirty="0" smtClean="0"/>
              <a:t>Fix Y DH0 coupling problem when blue goes down </a:t>
            </a:r>
            <a:r>
              <a:rPr lang="en-US" sz="2000" dirty="0" smtClean="0"/>
              <a:t>(3 hrs during run)</a:t>
            </a:r>
          </a:p>
          <a:p>
            <a:pPr lvl="1" eaLnBrk="1" hangingPunct="1">
              <a:lnSpc>
                <a:spcPct val="90000"/>
              </a:lnSpc>
            </a:pPr>
            <a:r>
              <a:rPr lang="en-US" sz="2000" dirty="0" smtClean="0"/>
              <a:t>Win XP going away when? We have visual basic programs that don’t run well under WIN 7</a:t>
            </a:r>
          </a:p>
          <a:p>
            <a:pPr lvl="1" eaLnBrk="1" hangingPunct="1">
              <a:lnSpc>
                <a:spcPct val="90000"/>
              </a:lnSpc>
            </a:pPr>
            <a:r>
              <a:rPr lang="en-US" sz="2000" dirty="0" smtClean="0"/>
              <a:t>Switch MS Access database over? Testing.</a:t>
            </a:r>
          </a:p>
          <a:p>
            <a:pPr lvl="1" eaLnBrk="1" hangingPunct="1">
              <a:lnSpc>
                <a:spcPct val="90000"/>
              </a:lnSpc>
            </a:pPr>
            <a:r>
              <a:rPr lang="en-US" sz="2000" dirty="0" smtClean="0"/>
              <a:t>Al wants to make a changes to QD, no more FTP</a:t>
            </a:r>
          </a:p>
          <a:p>
            <a:pPr lvl="1" eaLnBrk="1" hangingPunct="1">
              <a:lnSpc>
                <a:spcPct val="90000"/>
              </a:lnSpc>
              <a:buFontTx/>
              <a:buNone/>
            </a:pPr>
            <a:endParaRPr lang="en-US" sz="2400" dirty="0" smtClean="0"/>
          </a:p>
        </p:txBody>
      </p:sp>
      <p:sp>
        <p:nvSpPr>
          <p:cNvPr id="5" name="Footer Placeholder 4"/>
          <p:cNvSpPr>
            <a:spLocks noGrp="1"/>
          </p:cNvSpPr>
          <p:nvPr>
            <p:ph type="ftr" sz="quarter" idx="11"/>
          </p:nvPr>
        </p:nvSpPr>
        <p:spPr/>
        <p:txBody>
          <a:bodyPr/>
          <a:lstStyle/>
          <a:p>
            <a:r>
              <a:rPr lang="en-US" dirty="0" smtClean="0"/>
              <a:t>Retreat 2013- Bruno</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609600"/>
          </a:xfrm>
        </p:spPr>
        <p:txBody>
          <a:bodyPr>
            <a:normAutofit fontScale="90000"/>
          </a:bodyPr>
          <a:lstStyle/>
          <a:p>
            <a:pPr eaLnBrk="1" hangingPunct="1"/>
            <a:r>
              <a:rPr lang="en-US" sz="3600" dirty="0" smtClean="0"/>
              <a:t>Improvements/Work for Run 14</a:t>
            </a:r>
          </a:p>
        </p:txBody>
      </p:sp>
      <p:sp>
        <p:nvSpPr>
          <p:cNvPr id="19459" name="Rectangle 3"/>
          <p:cNvSpPr>
            <a:spLocks noGrp="1" noChangeArrowheads="1"/>
          </p:cNvSpPr>
          <p:nvPr>
            <p:ph type="body" idx="1"/>
          </p:nvPr>
        </p:nvSpPr>
        <p:spPr>
          <a:xfrm>
            <a:off x="0" y="762000"/>
            <a:ext cx="9144000" cy="8763000"/>
          </a:xfrm>
        </p:spPr>
        <p:txBody>
          <a:bodyPr/>
          <a:lstStyle/>
          <a:p>
            <a:pPr eaLnBrk="1" hangingPunct="1">
              <a:lnSpc>
                <a:spcPct val="90000"/>
              </a:lnSpc>
              <a:defRPr/>
            </a:pPr>
            <a:r>
              <a:rPr lang="en-US" sz="2400" b="1" u="sng" dirty="0" smtClean="0"/>
              <a:t>Power ten </a:t>
            </a:r>
            <a:r>
              <a:rPr lang="en-US" sz="2400" b="1" u="sng" dirty="0" err="1" smtClean="0"/>
              <a:t>ps’s</a:t>
            </a:r>
            <a:r>
              <a:rPr lang="en-US" sz="2400" b="1" u="sng" dirty="0" smtClean="0"/>
              <a:t> </a:t>
            </a:r>
            <a:r>
              <a:rPr lang="en-US" sz="2400" dirty="0" smtClean="0"/>
              <a:t>for snakes/rotators </a:t>
            </a:r>
            <a:r>
              <a:rPr lang="en-US" sz="2000" dirty="0" smtClean="0"/>
              <a:t>(11 hrs during run)</a:t>
            </a:r>
          </a:p>
          <a:p>
            <a:pPr lvl="1">
              <a:defRPr/>
            </a:pPr>
            <a:r>
              <a:rPr lang="en-US" sz="2400" dirty="0" smtClean="0"/>
              <a:t>Running snakes, rots on shorts at operating currents for LIPA switching problem, adding line reactors, EMI filter, Surge suppression</a:t>
            </a:r>
          </a:p>
          <a:p>
            <a:pPr lvl="1">
              <a:defRPr/>
            </a:pPr>
            <a:r>
              <a:rPr lang="en-US" sz="2400" dirty="0" smtClean="0"/>
              <a:t>Order Sorenson as P-10 replacement</a:t>
            </a:r>
          </a:p>
          <a:p>
            <a:pPr eaLnBrk="1" hangingPunct="1">
              <a:lnSpc>
                <a:spcPct val="90000"/>
              </a:lnSpc>
              <a:defRPr/>
            </a:pPr>
            <a:r>
              <a:rPr lang="en-US" sz="2400" b="1" dirty="0" smtClean="0"/>
              <a:t>E-lens-work</a:t>
            </a:r>
            <a:r>
              <a:rPr lang="en-US" sz="2400" dirty="0" smtClean="0"/>
              <a:t> in trailer to finish and then more testing</a:t>
            </a:r>
          </a:p>
          <a:p>
            <a:pPr eaLnBrk="1" hangingPunct="1">
              <a:lnSpc>
                <a:spcPct val="90000"/>
              </a:lnSpc>
              <a:defRPr/>
            </a:pPr>
            <a:r>
              <a:rPr lang="en-US" sz="2400" b="1" u="sng" dirty="0" smtClean="0"/>
              <a:t>New Kepco </a:t>
            </a:r>
            <a:r>
              <a:rPr lang="en-US" sz="2400" b="1" u="sng" dirty="0" err="1" smtClean="0"/>
              <a:t>ps’s</a:t>
            </a:r>
            <a:endParaRPr lang="en-US" sz="2400" b="1" u="sng" dirty="0" smtClean="0"/>
          </a:p>
          <a:p>
            <a:pPr lvl="1" eaLnBrk="1" hangingPunct="1">
              <a:lnSpc>
                <a:spcPct val="90000"/>
              </a:lnSpc>
              <a:defRPr/>
            </a:pPr>
            <a:r>
              <a:rPr lang="en-US" sz="2400" dirty="0" smtClean="0"/>
              <a:t>Purchasing new kepco </a:t>
            </a:r>
            <a:r>
              <a:rPr lang="en-US" sz="2400" dirty="0" err="1" smtClean="0"/>
              <a:t>ps’s</a:t>
            </a:r>
            <a:r>
              <a:rPr lang="en-US" sz="2400" dirty="0" smtClean="0"/>
              <a:t> to </a:t>
            </a:r>
            <a:r>
              <a:rPr lang="en-US" sz="2400" b="1" u="sng" dirty="0" smtClean="0"/>
              <a:t>replace bipolar q89’s</a:t>
            </a:r>
          </a:p>
          <a:p>
            <a:pPr lvl="1" eaLnBrk="1" hangingPunct="1">
              <a:lnSpc>
                <a:spcPct val="90000"/>
              </a:lnSpc>
              <a:defRPr/>
            </a:pPr>
            <a:r>
              <a:rPr lang="en-US" sz="2400" dirty="0" smtClean="0"/>
              <a:t>New 3u control chassis and cards to build</a:t>
            </a:r>
          </a:p>
          <a:p>
            <a:pPr lvl="1" eaLnBrk="1" hangingPunct="1">
              <a:lnSpc>
                <a:spcPct val="90000"/>
              </a:lnSpc>
              <a:defRPr/>
            </a:pPr>
            <a:r>
              <a:rPr lang="en-US" sz="2400" dirty="0" smtClean="0"/>
              <a:t>DCCT’s to be purchased</a:t>
            </a:r>
          </a:p>
          <a:p>
            <a:pPr lvl="1" eaLnBrk="1" hangingPunct="1">
              <a:lnSpc>
                <a:spcPct val="90000"/>
              </a:lnSpc>
              <a:defRPr/>
            </a:pPr>
            <a:r>
              <a:rPr lang="en-US" sz="2400" b="1" u="sng" dirty="0" smtClean="0"/>
              <a:t>3 or 4 may be ready for run 14</a:t>
            </a:r>
          </a:p>
          <a:p>
            <a:pPr marL="342900" lvl="1" indent="-342900" eaLnBrk="1" hangingPunct="1">
              <a:lnSpc>
                <a:spcPct val="90000"/>
              </a:lnSpc>
              <a:buFontTx/>
              <a:buChar char="•"/>
              <a:defRPr/>
            </a:pPr>
            <a:r>
              <a:rPr lang="en-US" sz="2400" dirty="0" smtClean="0"/>
              <a:t>APS H-bridge – Should be ready 10/2013</a:t>
            </a:r>
          </a:p>
          <a:p>
            <a:pPr eaLnBrk="1" hangingPunct="1">
              <a:lnSpc>
                <a:spcPct val="90000"/>
              </a:lnSpc>
              <a:buFontTx/>
              <a:buNone/>
              <a:defRPr/>
            </a:pPr>
            <a:r>
              <a:rPr lang="en-US" sz="2400" dirty="0" smtClean="0"/>
              <a:t/>
            </a:r>
            <a:br>
              <a:rPr lang="en-US" sz="2400" dirty="0" smtClean="0"/>
            </a:br>
            <a:r>
              <a:rPr lang="en-US" sz="2400" dirty="0" smtClean="0"/>
              <a:t>   </a:t>
            </a:r>
            <a:endParaRPr lang="en-US" sz="2400" u="sng" dirty="0" smtClean="0"/>
          </a:p>
          <a:p>
            <a:pPr lvl="1" eaLnBrk="1" hangingPunct="1">
              <a:lnSpc>
                <a:spcPct val="90000"/>
              </a:lnSpc>
              <a:buFontTx/>
              <a:buNone/>
              <a:defRPr/>
            </a:pPr>
            <a:endParaRPr lang="en-US" sz="2400" dirty="0" smtClean="0"/>
          </a:p>
          <a:p>
            <a:pPr lvl="1" eaLnBrk="1" hangingPunct="1">
              <a:lnSpc>
                <a:spcPct val="90000"/>
              </a:lnSpc>
              <a:defRPr/>
            </a:pPr>
            <a:endParaRPr lang="en-US" sz="2400" dirty="0" smtClean="0"/>
          </a:p>
          <a:p>
            <a:pPr lvl="1" eaLnBrk="1" hangingPunct="1">
              <a:lnSpc>
                <a:spcPct val="90000"/>
              </a:lnSpc>
              <a:buFontTx/>
              <a:buNone/>
              <a:defRPr/>
            </a:pPr>
            <a:endParaRPr lang="en-US" sz="2400" dirty="0" smtClean="0">
              <a:solidFill>
                <a:srgbClr val="FF0000"/>
              </a:solidFill>
            </a:endParaRPr>
          </a:p>
          <a:p>
            <a:pPr lvl="1" eaLnBrk="1" hangingPunct="1">
              <a:lnSpc>
                <a:spcPct val="90000"/>
              </a:lnSpc>
              <a:defRPr/>
            </a:pPr>
            <a:endParaRPr lang="en-US" sz="2400" dirty="0" smtClean="0"/>
          </a:p>
          <a:p>
            <a:pPr lvl="1" eaLnBrk="1" hangingPunct="1">
              <a:lnSpc>
                <a:spcPct val="90000"/>
              </a:lnSpc>
              <a:buFontTx/>
              <a:buNone/>
              <a:defRPr/>
            </a:pPr>
            <a:endParaRPr lang="en-US" sz="2400" dirty="0" smtClean="0"/>
          </a:p>
        </p:txBody>
      </p:sp>
      <p:sp>
        <p:nvSpPr>
          <p:cNvPr id="5" name="Footer Placeholder 4"/>
          <p:cNvSpPr>
            <a:spLocks noGrp="1"/>
          </p:cNvSpPr>
          <p:nvPr>
            <p:ph type="ftr" sz="quarter" idx="11"/>
          </p:nvPr>
        </p:nvSpPr>
        <p:spPr/>
        <p:txBody>
          <a:bodyPr/>
          <a:lstStyle/>
          <a:p>
            <a:r>
              <a:rPr lang="en-US" smtClean="0"/>
              <a:t>Retreat 2013- Bruno</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685800"/>
          </a:xfrm>
        </p:spPr>
        <p:txBody>
          <a:bodyPr/>
          <a:lstStyle/>
          <a:p>
            <a:pPr eaLnBrk="1" hangingPunct="1"/>
            <a:r>
              <a:rPr lang="en-US" sz="3600" smtClean="0"/>
              <a:t>Improvements/Work for Run 14</a:t>
            </a:r>
          </a:p>
        </p:txBody>
      </p:sp>
      <p:sp>
        <p:nvSpPr>
          <p:cNvPr id="13315" name="Rectangle 3"/>
          <p:cNvSpPr>
            <a:spLocks noGrp="1" noChangeArrowheads="1"/>
          </p:cNvSpPr>
          <p:nvPr>
            <p:ph type="body" idx="1"/>
          </p:nvPr>
        </p:nvSpPr>
        <p:spPr>
          <a:xfrm>
            <a:off x="0" y="457200"/>
            <a:ext cx="9144000" cy="6400800"/>
          </a:xfrm>
        </p:spPr>
        <p:txBody>
          <a:bodyPr/>
          <a:lstStyle/>
          <a:p>
            <a:pPr lvl="1" eaLnBrk="1" hangingPunct="1">
              <a:lnSpc>
                <a:spcPct val="90000"/>
              </a:lnSpc>
              <a:buFontTx/>
              <a:buNone/>
            </a:pPr>
            <a:endParaRPr lang="en-US" sz="2400" dirty="0" smtClean="0"/>
          </a:p>
          <a:p>
            <a:pPr eaLnBrk="1" hangingPunct="1">
              <a:lnSpc>
                <a:spcPct val="90000"/>
              </a:lnSpc>
            </a:pPr>
            <a:r>
              <a:rPr lang="en-US" sz="2400" dirty="0" smtClean="0"/>
              <a:t>QD (cont’d)- need more time, no change from run 13</a:t>
            </a:r>
          </a:p>
          <a:p>
            <a:pPr lvl="1" eaLnBrk="1" hangingPunct="1">
              <a:lnSpc>
                <a:spcPct val="90000"/>
              </a:lnSpc>
            </a:pPr>
            <a:r>
              <a:rPr lang="en-US" sz="2400" dirty="0" smtClean="0"/>
              <a:t>New card to compare </a:t>
            </a:r>
            <a:r>
              <a:rPr lang="en-US" sz="2400" dirty="0" err="1" smtClean="0"/>
              <a:t>sextupole</a:t>
            </a:r>
            <a:r>
              <a:rPr lang="en-US" sz="2400" dirty="0" smtClean="0"/>
              <a:t> 3 coils </a:t>
            </a:r>
            <a:r>
              <a:rPr lang="en-US" sz="2400" dirty="0" err="1" smtClean="0"/>
              <a:t>vs</a:t>
            </a:r>
            <a:r>
              <a:rPr lang="en-US" sz="2400" dirty="0" smtClean="0"/>
              <a:t> 3 coils</a:t>
            </a:r>
          </a:p>
          <a:p>
            <a:pPr lvl="1" eaLnBrk="1" hangingPunct="1">
              <a:lnSpc>
                <a:spcPct val="90000"/>
              </a:lnSpc>
            </a:pPr>
            <a:r>
              <a:rPr lang="en-US" sz="2400" dirty="0" smtClean="0"/>
              <a:t>Possibly eliminate R algorithm for temp compensation</a:t>
            </a:r>
          </a:p>
          <a:p>
            <a:pPr lvl="1" eaLnBrk="1" hangingPunct="1">
              <a:lnSpc>
                <a:spcPct val="90000"/>
              </a:lnSpc>
            </a:pPr>
            <a:r>
              <a:rPr lang="en-US" sz="2400" dirty="0" smtClean="0"/>
              <a:t>To Eliminate </a:t>
            </a:r>
            <a:r>
              <a:rPr lang="en-US" sz="2400" dirty="0" err="1" smtClean="0"/>
              <a:t>sextupole</a:t>
            </a:r>
            <a:r>
              <a:rPr lang="en-US" sz="2400" dirty="0" smtClean="0"/>
              <a:t> training</a:t>
            </a:r>
          </a:p>
          <a:p>
            <a:pPr lvl="1" eaLnBrk="1" hangingPunct="1">
              <a:lnSpc>
                <a:spcPct val="90000"/>
              </a:lnSpc>
              <a:buFontTx/>
              <a:buNone/>
            </a:pPr>
            <a:endParaRPr lang="en-US" sz="2400" dirty="0" smtClean="0"/>
          </a:p>
          <a:p>
            <a:pPr eaLnBrk="1" hangingPunct="1">
              <a:lnSpc>
                <a:spcPct val="90000"/>
              </a:lnSpc>
            </a:pPr>
            <a:r>
              <a:rPr lang="en-US" sz="2400" b="1" u="sng" dirty="0" err="1" smtClean="0"/>
              <a:t>Suncraft</a:t>
            </a:r>
            <a:r>
              <a:rPr lang="en-US" sz="2400" b="1" u="sng" dirty="0" smtClean="0"/>
              <a:t> 150’s and 300’s </a:t>
            </a:r>
            <a:r>
              <a:rPr lang="en-US" sz="2400" dirty="0" smtClean="0"/>
              <a:t>(3 150’s swapped and 1 300’s)</a:t>
            </a:r>
          </a:p>
          <a:p>
            <a:pPr lvl="1" eaLnBrk="1" hangingPunct="1">
              <a:lnSpc>
                <a:spcPct val="90000"/>
              </a:lnSpc>
            </a:pPr>
            <a:r>
              <a:rPr lang="en-US" sz="2000" dirty="0" smtClean="0"/>
              <a:t>(14 hrs during run)</a:t>
            </a:r>
          </a:p>
          <a:p>
            <a:pPr lvl="1" eaLnBrk="1" hangingPunct="1">
              <a:lnSpc>
                <a:spcPct val="90000"/>
              </a:lnSpc>
            </a:pPr>
            <a:r>
              <a:rPr lang="en-US" sz="2400" dirty="0" smtClean="0"/>
              <a:t>Fix 2 150A </a:t>
            </a:r>
            <a:r>
              <a:rPr lang="en-US" sz="2400" dirty="0" err="1" smtClean="0"/>
              <a:t>ps’s</a:t>
            </a:r>
            <a:r>
              <a:rPr lang="en-US" sz="2400" dirty="0" smtClean="0"/>
              <a:t> from Run 13 first</a:t>
            </a:r>
          </a:p>
          <a:p>
            <a:pPr lvl="1"/>
            <a:r>
              <a:rPr lang="en-US" sz="2400" dirty="0" smtClean="0"/>
              <a:t>Soft start mod</a:t>
            </a:r>
          </a:p>
          <a:p>
            <a:pPr lvl="1"/>
            <a:r>
              <a:rPr lang="en-US" sz="2400" dirty="0" smtClean="0"/>
              <a:t>Parallel Resistors for FETs</a:t>
            </a:r>
          </a:p>
          <a:p>
            <a:pPr lvl="1"/>
            <a:r>
              <a:rPr lang="en-US" sz="2400" dirty="0" smtClean="0"/>
              <a:t>Install stamped fuses</a:t>
            </a:r>
          </a:p>
          <a:p>
            <a:pPr lvl="1"/>
            <a:r>
              <a:rPr lang="en-US" sz="2400" dirty="0" smtClean="0"/>
              <a:t>Install consolidated pc board in 10 more </a:t>
            </a:r>
            <a:r>
              <a:rPr lang="en-US" sz="2400" dirty="0" err="1" smtClean="0"/>
              <a:t>Suncrafts</a:t>
            </a:r>
            <a:endParaRPr lang="en-US" sz="2400" dirty="0" smtClean="0"/>
          </a:p>
          <a:p>
            <a:pPr lvl="1" eaLnBrk="1" hangingPunct="1">
              <a:lnSpc>
                <a:spcPct val="90000"/>
              </a:lnSpc>
              <a:buFontTx/>
              <a:buNone/>
            </a:pPr>
            <a:endParaRPr lang="en-US" sz="2400" dirty="0" smtClean="0"/>
          </a:p>
          <a:p>
            <a:pPr lvl="1" eaLnBrk="1" hangingPunct="1">
              <a:lnSpc>
                <a:spcPct val="90000"/>
              </a:lnSpc>
            </a:pPr>
            <a:endParaRPr lang="en-US" sz="2400" dirty="0" smtClean="0"/>
          </a:p>
          <a:p>
            <a:pPr lvl="1" eaLnBrk="1" hangingPunct="1">
              <a:lnSpc>
                <a:spcPct val="90000"/>
              </a:lnSpc>
              <a:buFontTx/>
              <a:buNone/>
            </a:pPr>
            <a:endParaRPr lang="en-US" sz="2400" dirty="0" smtClean="0"/>
          </a:p>
        </p:txBody>
      </p:sp>
      <p:sp>
        <p:nvSpPr>
          <p:cNvPr id="5" name="Footer Placeholder 4"/>
          <p:cNvSpPr>
            <a:spLocks noGrp="1"/>
          </p:cNvSpPr>
          <p:nvPr>
            <p:ph type="ftr" sz="quarter" idx="11"/>
          </p:nvPr>
        </p:nvSpPr>
        <p:spPr/>
        <p:txBody>
          <a:bodyPr/>
          <a:lstStyle/>
          <a:p>
            <a:r>
              <a:rPr lang="en-US" smtClean="0"/>
              <a:t>Retreat 2013- Bruno</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533400"/>
          </a:xfrm>
        </p:spPr>
        <p:txBody>
          <a:bodyPr>
            <a:normAutofit fontScale="90000"/>
          </a:bodyPr>
          <a:lstStyle/>
          <a:p>
            <a:pPr eaLnBrk="1" hangingPunct="1"/>
            <a:r>
              <a:rPr lang="en-US" sz="3600" smtClean="0"/>
              <a:t>Improvements/Work for Run 14</a:t>
            </a:r>
          </a:p>
        </p:txBody>
      </p:sp>
      <p:sp>
        <p:nvSpPr>
          <p:cNvPr id="14339" name="Rectangle 3"/>
          <p:cNvSpPr>
            <a:spLocks noGrp="1" noChangeArrowheads="1"/>
          </p:cNvSpPr>
          <p:nvPr>
            <p:ph type="body" idx="1"/>
          </p:nvPr>
        </p:nvSpPr>
        <p:spPr>
          <a:xfrm>
            <a:off x="0" y="457200"/>
            <a:ext cx="9144000" cy="6400800"/>
          </a:xfrm>
        </p:spPr>
        <p:txBody>
          <a:bodyPr/>
          <a:lstStyle/>
          <a:p>
            <a:pPr eaLnBrk="1" hangingPunct="1"/>
            <a:r>
              <a:rPr lang="en-US" sz="2400" smtClean="0"/>
              <a:t>Investigating new QPA fans to eliminate QPA fan warnings </a:t>
            </a:r>
            <a:r>
              <a:rPr lang="en-US" sz="2000" smtClean="0"/>
              <a:t>(0.42hrs during run)</a:t>
            </a:r>
          </a:p>
          <a:p>
            <a:pPr eaLnBrk="1" hangingPunct="1"/>
            <a:r>
              <a:rPr lang="en-US" sz="2400" smtClean="0"/>
              <a:t>Controls Programs-need controls help</a:t>
            </a:r>
          </a:p>
          <a:p>
            <a:pPr lvl="1" eaLnBrk="1" hangingPunct="1"/>
            <a:r>
              <a:rPr lang="en-US" sz="2400" smtClean="0"/>
              <a:t>Qdtune for checking V taps needs work</a:t>
            </a:r>
          </a:p>
          <a:p>
            <a:pPr lvl="1" eaLnBrk="1" hangingPunct="1"/>
            <a:r>
              <a:rPr lang="en-US" sz="2400" smtClean="0"/>
              <a:t>Improvements to QLI analysis program needed</a:t>
            </a:r>
          </a:p>
          <a:p>
            <a:pPr lvl="2" eaLnBrk="1" hangingPunct="1"/>
            <a:r>
              <a:rPr lang="en-US" smtClean="0"/>
              <a:t>Phase shift ps’s incorrectly picked out at 10A</a:t>
            </a:r>
          </a:p>
          <a:p>
            <a:pPr lvl="2" eaLnBrk="1" hangingPunct="1"/>
            <a:r>
              <a:rPr lang="en-US" smtClean="0"/>
              <a:t>Quenching Q4,5, 6 should not come up as ps fault</a:t>
            </a:r>
          </a:p>
          <a:p>
            <a:pPr lvl="2" eaLnBrk="1" hangingPunct="1"/>
            <a:r>
              <a:rPr lang="en-US" smtClean="0"/>
              <a:t>Other QLI’s to be corrected, see list</a:t>
            </a:r>
          </a:p>
          <a:p>
            <a:pPr lvl="1" eaLnBrk="1" hangingPunct="1"/>
            <a:r>
              <a:rPr lang="en-US" sz="2400" smtClean="0"/>
              <a:t>We need to give Controls feedback on snake rotator pgm</a:t>
            </a:r>
            <a:endParaRPr lang="en-US" sz="2400" u="sng" smtClean="0"/>
          </a:p>
          <a:p>
            <a:pPr eaLnBrk="1" hangingPunct="1">
              <a:lnSpc>
                <a:spcPct val="90000"/>
              </a:lnSpc>
            </a:pPr>
            <a:r>
              <a:rPr lang="en-US" sz="2400" smtClean="0"/>
              <a:t>ODH Vacuum Switch Monitoring System – operational Run 14</a:t>
            </a:r>
          </a:p>
          <a:p>
            <a:pPr eaLnBrk="1" hangingPunct="1">
              <a:lnSpc>
                <a:spcPct val="90000"/>
              </a:lnSpc>
            </a:pPr>
            <a:r>
              <a:rPr lang="en-US" sz="2400" smtClean="0"/>
              <a:t>Bruker (sextupoles) and dynapower(200 &amp; 300)fan replacement</a:t>
            </a:r>
          </a:p>
          <a:p>
            <a:pPr eaLnBrk="1" hangingPunct="1">
              <a:lnSpc>
                <a:spcPct val="90000"/>
              </a:lnSpc>
            </a:pPr>
            <a:r>
              <a:rPr lang="en-US" sz="2400" smtClean="0"/>
              <a:t>RHIC ps repairs, maintenance list from Run 12</a:t>
            </a:r>
          </a:p>
          <a:p>
            <a:pPr eaLnBrk="1" hangingPunct="1">
              <a:lnSpc>
                <a:spcPct val="90000"/>
              </a:lnSpc>
            </a:pPr>
            <a:r>
              <a:rPr lang="en-US" sz="2400" smtClean="0"/>
              <a:t>Building more IR ps current regulator cards, eliminates relays</a:t>
            </a:r>
          </a:p>
          <a:p>
            <a:pPr eaLnBrk="1" hangingPunct="1">
              <a:lnSpc>
                <a:spcPct val="90000"/>
              </a:lnSpc>
            </a:pPr>
            <a:r>
              <a:rPr lang="en-US" sz="2400" smtClean="0"/>
              <a:t>Node Card</a:t>
            </a:r>
          </a:p>
          <a:p>
            <a:pPr lvl="1" eaLnBrk="1" hangingPunct="1">
              <a:lnSpc>
                <a:spcPct val="90000"/>
              </a:lnSpc>
            </a:pPr>
            <a:r>
              <a:rPr lang="en-US" sz="2400" smtClean="0"/>
              <a:t>New node card being developed</a:t>
            </a:r>
          </a:p>
          <a:p>
            <a:pPr lvl="1" eaLnBrk="1" hangingPunct="1">
              <a:lnSpc>
                <a:spcPct val="90000"/>
              </a:lnSpc>
            </a:pPr>
            <a:endParaRPr lang="en-US" sz="2400" smtClean="0"/>
          </a:p>
          <a:p>
            <a:pPr lvl="1" eaLnBrk="1" hangingPunct="1">
              <a:lnSpc>
                <a:spcPct val="90000"/>
              </a:lnSpc>
            </a:pPr>
            <a:endParaRPr lang="en-US" sz="2400" smtClean="0"/>
          </a:p>
          <a:p>
            <a:pPr lvl="1" eaLnBrk="1" hangingPunct="1">
              <a:lnSpc>
                <a:spcPct val="90000"/>
              </a:lnSpc>
            </a:pPr>
            <a:endParaRPr lang="en-US" sz="2400" smtClean="0"/>
          </a:p>
          <a:p>
            <a:pPr lvl="1" eaLnBrk="1" hangingPunct="1">
              <a:lnSpc>
                <a:spcPct val="90000"/>
              </a:lnSpc>
            </a:pPr>
            <a:endParaRPr lang="en-US" sz="2400" smtClean="0"/>
          </a:p>
          <a:p>
            <a:pPr lvl="1" eaLnBrk="1" hangingPunct="1">
              <a:lnSpc>
                <a:spcPct val="90000"/>
              </a:lnSpc>
              <a:buFontTx/>
              <a:buNone/>
            </a:pPr>
            <a:endParaRPr lang="en-US" sz="2400" smtClean="0"/>
          </a:p>
        </p:txBody>
      </p:sp>
      <p:sp>
        <p:nvSpPr>
          <p:cNvPr id="5" name="Footer Placeholder 4"/>
          <p:cNvSpPr>
            <a:spLocks noGrp="1"/>
          </p:cNvSpPr>
          <p:nvPr>
            <p:ph type="ftr" sz="quarter" idx="11"/>
          </p:nvPr>
        </p:nvSpPr>
        <p:spPr/>
        <p:txBody>
          <a:bodyPr/>
          <a:lstStyle/>
          <a:p>
            <a:r>
              <a:rPr lang="en-US" smtClean="0"/>
              <a:t>Retreat 2013- Bruno</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609600"/>
          </a:xfrm>
        </p:spPr>
        <p:txBody>
          <a:bodyPr>
            <a:normAutofit fontScale="90000"/>
          </a:bodyPr>
          <a:lstStyle/>
          <a:p>
            <a:pPr eaLnBrk="1" hangingPunct="1"/>
            <a:r>
              <a:rPr lang="en-US" sz="3600" smtClean="0"/>
              <a:t>Improvements/Work for Run 14</a:t>
            </a:r>
          </a:p>
        </p:txBody>
      </p:sp>
      <p:sp>
        <p:nvSpPr>
          <p:cNvPr id="15363" name="Rectangle 3"/>
          <p:cNvSpPr>
            <a:spLocks noGrp="1" noChangeArrowheads="1"/>
          </p:cNvSpPr>
          <p:nvPr>
            <p:ph type="body" idx="1"/>
          </p:nvPr>
        </p:nvSpPr>
        <p:spPr>
          <a:xfrm>
            <a:off x="0" y="762000"/>
            <a:ext cx="9144000" cy="8763000"/>
          </a:xfrm>
        </p:spPr>
        <p:txBody>
          <a:bodyPr/>
          <a:lstStyle/>
          <a:p>
            <a:pPr eaLnBrk="1" hangingPunct="1">
              <a:lnSpc>
                <a:spcPct val="90000"/>
              </a:lnSpc>
            </a:pPr>
            <a:r>
              <a:rPr lang="en-US" sz="2400" b="1" u="sng" dirty="0" smtClean="0"/>
              <a:t>Mains</a:t>
            </a:r>
          </a:p>
          <a:p>
            <a:pPr lvl="1" eaLnBrk="1" hangingPunct="1">
              <a:lnSpc>
                <a:spcPct val="90000"/>
              </a:lnSpc>
            </a:pPr>
            <a:r>
              <a:rPr lang="en-US" sz="2000" dirty="0" smtClean="0"/>
              <a:t>HPDS</a:t>
            </a:r>
          </a:p>
          <a:p>
            <a:pPr lvl="1" eaLnBrk="1" hangingPunct="1">
              <a:lnSpc>
                <a:spcPct val="90000"/>
              </a:lnSpc>
            </a:pPr>
            <a:r>
              <a:rPr lang="en-US" sz="2000" dirty="0" smtClean="0"/>
              <a:t>DCCT work</a:t>
            </a:r>
          </a:p>
          <a:p>
            <a:pPr lvl="1" eaLnBrk="1" hangingPunct="1">
              <a:lnSpc>
                <a:spcPct val="90000"/>
              </a:lnSpc>
            </a:pPr>
            <a:r>
              <a:rPr lang="en-US" sz="2000" dirty="0" smtClean="0"/>
              <a:t>OCC SCR rework blue quad</a:t>
            </a:r>
            <a:endParaRPr lang="en-US" sz="2000" u="sng" dirty="0" smtClean="0"/>
          </a:p>
          <a:p>
            <a:pPr lvl="1" eaLnBrk="1" hangingPunct="1">
              <a:lnSpc>
                <a:spcPct val="90000"/>
              </a:lnSpc>
            </a:pPr>
            <a:r>
              <a:rPr lang="en-US" sz="2400" dirty="0" smtClean="0"/>
              <a:t>New Regulator</a:t>
            </a:r>
            <a:br>
              <a:rPr lang="en-US" sz="2400" dirty="0" smtClean="0"/>
            </a:br>
            <a:r>
              <a:rPr lang="en-US" sz="2400" dirty="0" smtClean="0"/>
              <a:t>    New combined PLL and Firing Boards</a:t>
            </a:r>
            <a:br>
              <a:rPr lang="en-US" sz="2400" dirty="0" smtClean="0"/>
            </a:br>
            <a:r>
              <a:rPr lang="en-US" sz="2400" dirty="0" smtClean="0"/>
              <a:t>    New Backplane</a:t>
            </a:r>
            <a:br>
              <a:rPr lang="en-US" sz="2400" dirty="0" smtClean="0"/>
            </a:br>
            <a:r>
              <a:rPr lang="en-US" sz="2400" dirty="0" smtClean="0"/>
              <a:t>    Incorporates Control System</a:t>
            </a:r>
          </a:p>
          <a:p>
            <a:pPr eaLnBrk="1" hangingPunct="1">
              <a:lnSpc>
                <a:spcPct val="90000"/>
              </a:lnSpc>
            </a:pPr>
            <a:r>
              <a:rPr lang="en-US" sz="2400" dirty="0" smtClean="0"/>
              <a:t>6kA UPS work-network cards different</a:t>
            </a:r>
          </a:p>
          <a:p>
            <a:pPr eaLnBrk="1" hangingPunct="1">
              <a:lnSpc>
                <a:spcPct val="90000"/>
              </a:lnSpc>
            </a:pPr>
            <a:r>
              <a:rPr lang="en-US" sz="2400" b="1" u="sng" dirty="0" smtClean="0"/>
              <a:t>Test QPA crowbar circ</a:t>
            </a:r>
            <a:r>
              <a:rPr lang="en-US" sz="2400" dirty="0" smtClean="0"/>
              <a:t>uits</a:t>
            </a:r>
          </a:p>
          <a:p>
            <a:pPr eaLnBrk="1" hangingPunct="1">
              <a:lnSpc>
                <a:spcPct val="90000"/>
              </a:lnSpc>
            </a:pPr>
            <a:r>
              <a:rPr lang="en-US" sz="2400" b="1" u="sng" dirty="0" smtClean="0"/>
              <a:t>Spares</a:t>
            </a:r>
          </a:p>
          <a:p>
            <a:pPr lvl="1" eaLnBrk="1" hangingPunct="1">
              <a:lnSpc>
                <a:spcPct val="90000"/>
              </a:lnSpc>
            </a:pPr>
            <a:r>
              <a:rPr lang="en-US" sz="2000" dirty="0" smtClean="0"/>
              <a:t>Need to order spare </a:t>
            </a:r>
            <a:r>
              <a:rPr lang="en-US" sz="2000" dirty="0" err="1" smtClean="0"/>
              <a:t>dynapower</a:t>
            </a:r>
            <a:r>
              <a:rPr lang="en-US" sz="2000" dirty="0" smtClean="0"/>
              <a:t> </a:t>
            </a:r>
            <a:r>
              <a:rPr lang="en-US" sz="2000" dirty="0" err="1" smtClean="0"/>
              <a:t>ps</a:t>
            </a:r>
            <a:r>
              <a:rPr lang="en-US" sz="2000" dirty="0" smtClean="0"/>
              <a:t> SCR’s</a:t>
            </a:r>
          </a:p>
          <a:p>
            <a:pPr lvl="1" eaLnBrk="1" hangingPunct="1">
              <a:lnSpc>
                <a:spcPct val="90000"/>
              </a:lnSpc>
            </a:pPr>
            <a:r>
              <a:rPr lang="en-US" sz="2000" dirty="0" smtClean="0"/>
              <a:t>Need to order 6kA quench switch spare parts</a:t>
            </a:r>
          </a:p>
          <a:p>
            <a:pPr lvl="1" eaLnBrk="1" hangingPunct="1">
              <a:lnSpc>
                <a:spcPct val="90000"/>
              </a:lnSpc>
            </a:pPr>
            <a:r>
              <a:rPr lang="en-US" sz="2000" dirty="0" smtClean="0"/>
              <a:t>Need to check for other critical spares</a:t>
            </a:r>
            <a:endParaRPr lang="en-US" sz="2400" dirty="0" smtClean="0"/>
          </a:p>
          <a:p>
            <a:pPr eaLnBrk="1" hangingPunct="1">
              <a:lnSpc>
                <a:spcPct val="90000"/>
              </a:lnSpc>
            </a:pPr>
            <a:r>
              <a:rPr lang="en-US" sz="2400" b="1" u="sng" dirty="0" smtClean="0"/>
              <a:t>Air Conditioning – Ductwork</a:t>
            </a:r>
            <a:r>
              <a:rPr lang="en-US" sz="2400" dirty="0" smtClean="0"/>
              <a:t>?</a:t>
            </a:r>
            <a:br>
              <a:rPr lang="en-US" sz="2400" dirty="0" smtClean="0"/>
            </a:br>
            <a:r>
              <a:rPr lang="en-US" sz="2400" dirty="0" smtClean="0"/>
              <a:t>   </a:t>
            </a:r>
            <a:endParaRPr lang="en-US" sz="2400" u="sng" dirty="0" smtClean="0"/>
          </a:p>
          <a:p>
            <a:pPr lvl="1" eaLnBrk="1" hangingPunct="1">
              <a:lnSpc>
                <a:spcPct val="90000"/>
              </a:lnSpc>
              <a:buFontTx/>
              <a:buNone/>
            </a:pPr>
            <a:endParaRPr lang="en-US" sz="2400" dirty="0" smtClean="0"/>
          </a:p>
          <a:p>
            <a:pPr lvl="1" eaLnBrk="1" hangingPunct="1">
              <a:lnSpc>
                <a:spcPct val="90000"/>
              </a:lnSpc>
            </a:pPr>
            <a:endParaRPr lang="en-US" sz="2400" dirty="0" smtClean="0"/>
          </a:p>
          <a:p>
            <a:pPr lvl="1" eaLnBrk="1" hangingPunct="1">
              <a:lnSpc>
                <a:spcPct val="90000"/>
              </a:lnSpc>
              <a:buFontTx/>
              <a:buNone/>
            </a:pPr>
            <a:endParaRPr lang="en-US" sz="2400" dirty="0" smtClean="0">
              <a:solidFill>
                <a:srgbClr val="FF0000"/>
              </a:solidFill>
            </a:endParaRPr>
          </a:p>
          <a:p>
            <a:pPr lvl="1" eaLnBrk="1" hangingPunct="1">
              <a:lnSpc>
                <a:spcPct val="90000"/>
              </a:lnSpc>
            </a:pPr>
            <a:endParaRPr lang="en-US" sz="2400" dirty="0" smtClean="0"/>
          </a:p>
          <a:p>
            <a:pPr lvl="1" eaLnBrk="1" hangingPunct="1">
              <a:lnSpc>
                <a:spcPct val="90000"/>
              </a:lnSpc>
              <a:buFontTx/>
              <a:buNone/>
            </a:pPr>
            <a:endParaRPr lang="en-US" sz="2400" dirty="0" smtClean="0"/>
          </a:p>
        </p:txBody>
      </p:sp>
      <p:sp>
        <p:nvSpPr>
          <p:cNvPr id="5" name="Footer Placeholder 4"/>
          <p:cNvSpPr>
            <a:spLocks noGrp="1"/>
          </p:cNvSpPr>
          <p:nvPr>
            <p:ph type="ftr" sz="quarter" idx="11"/>
          </p:nvPr>
        </p:nvSpPr>
        <p:spPr/>
        <p:txBody>
          <a:bodyPr/>
          <a:lstStyle/>
          <a:p>
            <a:r>
              <a:rPr lang="en-US" smtClean="0"/>
              <a:t>Retreat 2013- Bruno</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304800"/>
            <a:ext cx="8229600" cy="1143000"/>
          </a:xfrm>
        </p:spPr>
        <p:txBody>
          <a:bodyPr/>
          <a:lstStyle/>
          <a:p>
            <a:r>
              <a:rPr lang="en-US" smtClean="0"/>
              <a:t>Focus-reminder</a:t>
            </a:r>
          </a:p>
        </p:txBody>
      </p:sp>
      <p:sp>
        <p:nvSpPr>
          <p:cNvPr id="26627" name="Content Placeholder 2"/>
          <p:cNvSpPr>
            <a:spLocks noGrp="1"/>
          </p:cNvSpPr>
          <p:nvPr>
            <p:ph idx="1"/>
          </p:nvPr>
        </p:nvSpPr>
        <p:spPr>
          <a:xfrm>
            <a:off x="304800" y="1524000"/>
            <a:ext cx="8686800" cy="5334000"/>
          </a:xfrm>
        </p:spPr>
        <p:txBody>
          <a:bodyPr/>
          <a:lstStyle/>
          <a:p>
            <a:r>
              <a:rPr lang="en-US" dirty="0" smtClean="0"/>
              <a:t>E-lens</a:t>
            </a:r>
          </a:p>
          <a:p>
            <a:r>
              <a:rPr lang="en-US" dirty="0" smtClean="0"/>
              <a:t>New </a:t>
            </a:r>
            <a:r>
              <a:rPr lang="en-US" dirty="0" err="1" smtClean="0"/>
              <a:t>Kepcos</a:t>
            </a:r>
            <a:r>
              <a:rPr lang="en-US" dirty="0" smtClean="0"/>
              <a:t> and APS H-bridge</a:t>
            </a:r>
          </a:p>
          <a:p>
            <a:r>
              <a:rPr lang="en-US" b="1" u="sng" dirty="0" smtClean="0"/>
              <a:t>Ydh0 crosstalk</a:t>
            </a:r>
          </a:p>
          <a:p>
            <a:r>
              <a:rPr lang="en-US" dirty="0" smtClean="0"/>
              <a:t>Y9 quench switch</a:t>
            </a:r>
          </a:p>
          <a:p>
            <a:r>
              <a:rPr lang="en-US" dirty="0" err="1" smtClean="0"/>
              <a:t>Dyn</a:t>
            </a:r>
            <a:r>
              <a:rPr lang="en-US" dirty="0" smtClean="0"/>
              <a:t> 3 channel </a:t>
            </a:r>
            <a:r>
              <a:rPr lang="en-US" dirty="0" err="1" smtClean="0"/>
              <a:t>iso</a:t>
            </a:r>
            <a:r>
              <a:rPr lang="en-US" dirty="0" smtClean="0"/>
              <a:t> amp board/Gate Drives</a:t>
            </a:r>
          </a:p>
          <a:p>
            <a:r>
              <a:rPr lang="en-US" dirty="0" smtClean="0"/>
              <a:t>P-10 problems</a:t>
            </a:r>
          </a:p>
          <a:p>
            <a:r>
              <a:rPr lang="en-US" dirty="0" smtClean="0"/>
              <a:t>Corrector fans</a:t>
            </a:r>
          </a:p>
          <a:p>
            <a:r>
              <a:rPr lang="en-US" dirty="0" smtClean="0"/>
              <a:t>Maintenance/repairs/crowbar testing</a:t>
            </a:r>
          </a:p>
          <a:p>
            <a:endParaRPr lang="en-US" dirty="0" smtClean="0"/>
          </a:p>
        </p:txBody>
      </p:sp>
      <p:sp>
        <p:nvSpPr>
          <p:cNvPr id="5" name="Footer Placeholder 4"/>
          <p:cNvSpPr>
            <a:spLocks noGrp="1"/>
          </p:cNvSpPr>
          <p:nvPr>
            <p:ph type="ftr" sz="quarter" idx="11"/>
          </p:nvPr>
        </p:nvSpPr>
        <p:spPr/>
        <p:txBody>
          <a:bodyPr/>
          <a:lstStyle/>
          <a:p>
            <a:r>
              <a:rPr lang="en-US" smtClean="0"/>
              <a:t>Retreat 2013- Bruno</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a:stretch>
            <a:fillRect/>
          </a:stretch>
        </p:blipFill>
        <p:spPr bwMode="auto">
          <a:xfrm>
            <a:off x="152400" y="152400"/>
            <a:ext cx="8877300" cy="59436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Retreat 2013- Bruno</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534400" cy="3219451"/>
          </a:xfrm>
        </p:spPr>
        <p:txBody>
          <a:bodyPr>
            <a:normAutofit/>
          </a:bodyPr>
          <a:lstStyle/>
          <a:p>
            <a:r>
              <a:rPr lang="en-US" sz="7300" dirty="0" smtClean="0">
                <a:latin typeface="Times New Roman" pitchFamily="18" charset="0"/>
                <a:cs typeface="Times New Roman" pitchFamily="18" charset="0"/>
              </a:rPr>
              <a:t>Run13</a:t>
            </a:r>
            <a:r>
              <a:rPr lang="en-US" sz="7300" dirty="0" smtClean="0"/>
              <a:t> </a:t>
            </a:r>
            <a:r>
              <a:rPr lang="en-US" sz="7300" dirty="0" smtClean="0">
                <a:latin typeface="Times New Roman" pitchFamily="18" charset="0"/>
                <a:cs typeface="Times New Roman" pitchFamily="18" charset="0"/>
              </a:rPr>
              <a:t>Availability…</a:t>
            </a:r>
            <a:br>
              <a:rPr lang="en-US" sz="7300" dirty="0" smtClean="0">
                <a:latin typeface="Times New Roman" pitchFamily="18" charset="0"/>
                <a:cs typeface="Times New Roman" pitchFamily="18" charset="0"/>
              </a:rPr>
            </a:br>
            <a:r>
              <a:rPr lang="en-US" dirty="0" smtClean="0"/>
              <a:t/>
            </a:r>
            <a:br>
              <a:rPr lang="en-US" dirty="0" smtClean="0"/>
            </a:br>
            <a:r>
              <a:rPr lang="en-US" dirty="0" smtClean="0">
                <a:latin typeface="Times New Roman" pitchFamily="18" charset="0"/>
                <a:cs typeface="Times New Roman" pitchFamily="18" charset="0"/>
              </a:rPr>
              <a:t>RHIC Retreat July 26, 2013</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1295400" y="4724400"/>
            <a:ext cx="6400800" cy="1752600"/>
          </a:xfrm>
        </p:spPr>
        <p:txBody>
          <a:bodyPr/>
          <a:lstStyle/>
          <a:p>
            <a:r>
              <a:rPr lang="en-US" dirty="0" smtClean="0">
                <a:latin typeface="Times New Roman" pitchFamily="18" charset="0"/>
                <a:cs typeface="Times New Roman" pitchFamily="18" charset="0"/>
              </a:rPr>
              <a:t>P. Ingrassia </a:t>
            </a:r>
            <a:endParaRPr lang="en-US"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r>
              <a:rPr lang="en-US" smtClean="0"/>
              <a:t>Retreat 2013 Ingrassia</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3" cstate="print"/>
          <a:srcRect/>
          <a:stretch>
            <a:fillRect/>
          </a:stretch>
        </p:blipFill>
        <p:spPr bwMode="auto">
          <a:xfrm>
            <a:off x="304800" y="228600"/>
            <a:ext cx="8616950" cy="60833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Retreat 2013- Bruno</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3" cstate="print"/>
          <a:srcRect/>
          <a:stretch>
            <a:fillRect/>
          </a:stretch>
        </p:blipFill>
        <p:spPr bwMode="auto">
          <a:xfrm>
            <a:off x="228600" y="152400"/>
            <a:ext cx="8697913" cy="63246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Retreat 2013- Bruno</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3" cstate="print"/>
          <a:srcRect/>
          <a:stretch>
            <a:fillRect/>
          </a:stretch>
        </p:blipFill>
        <p:spPr bwMode="auto">
          <a:xfrm>
            <a:off x="0" y="0"/>
            <a:ext cx="9144000" cy="660717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Retreat 2013- Bruno</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990600"/>
            <a:ext cx="7924800" cy="2209800"/>
          </a:xfrm>
        </p:spPr>
        <p:txBody>
          <a:bodyPr>
            <a:normAutofit fontScale="90000"/>
          </a:bodyPr>
          <a:lstStyle/>
          <a:p>
            <a:pPr algn="ctr" eaLnBrk="1" hangingPunct="1"/>
            <a:r>
              <a:rPr lang="en-US" sz="4000" dirty="0" smtClean="0"/>
              <a:t>RF System Reliability and Developments</a:t>
            </a:r>
            <a:r>
              <a:rPr lang="en-US" sz="2000" dirty="0" smtClean="0"/>
              <a:t/>
            </a:r>
            <a:br>
              <a:rPr lang="en-US" sz="2000" dirty="0" smtClean="0"/>
            </a:br>
            <a:r>
              <a:rPr lang="en-US" sz="4000" dirty="0" smtClean="0"/>
              <a:t/>
            </a:r>
            <a:br>
              <a:rPr lang="en-US" sz="4000" dirty="0" smtClean="0"/>
            </a:br>
            <a:r>
              <a:rPr lang="en-US" sz="4000" dirty="0" smtClean="0"/>
              <a:t>Run13 Retreat</a:t>
            </a:r>
            <a:endParaRPr lang="en-US" dirty="0" smtClean="0"/>
          </a:p>
        </p:txBody>
      </p:sp>
      <p:sp>
        <p:nvSpPr>
          <p:cNvPr id="3075" name="Rectangle 3"/>
          <p:cNvSpPr>
            <a:spLocks noGrp="1" noChangeArrowheads="1"/>
          </p:cNvSpPr>
          <p:nvPr>
            <p:ph type="subTitle" idx="1"/>
          </p:nvPr>
        </p:nvSpPr>
        <p:spPr>
          <a:xfrm>
            <a:off x="1219200" y="3505200"/>
            <a:ext cx="6172200" cy="990600"/>
          </a:xfrm>
        </p:spPr>
        <p:txBody>
          <a:bodyPr>
            <a:normAutofit fontScale="62500" lnSpcReduction="20000"/>
          </a:bodyPr>
          <a:lstStyle/>
          <a:p>
            <a:pPr algn="ctr" eaLnBrk="1" hangingPunct="1">
              <a:buFont typeface="Wingdings" pitchFamily="2" charset="2"/>
              <a:buNone/>
            </a:pPr>
            <a:r>
              <a:rPr lang="en-US" dirty="0" smtClean="0"/>
              <a:t>K. Smith</a:t>
            </a:r>
          </a:p>
          <a:p>
            <a:pPr algn="ctr" eaLnBrk="1" hangingPunct="1">
              <a:buFont typeface="Wingdings" pitchFamily="2" charset="2"/>
              <a:buNone/>
            </a:pPr>
            <a:r>
              <a:rPr lang="en-US" dirty="0" smtClean="0"/>
              <a:t>RF – </a:t>
            </a:r>
            <a:r>
              <a:rPr lang="en-US" b="1" u="sng" dirty="0" smtClean="0">
                <a:solidFill>
                  <a:schemeClr val="tx1"/>
                </a:solidFill>
              </a:rPr>
              <a:t>The Giving Group</a:t>
            </a:r>
          </a:p>
          <a:p>
            <a:pPr algn="ctr" eaLnBrk="1" hangingPunct="1">
              <a:buFont typeface="Wingdings" pitchFamily="2" charset="2"/>
              <a:buNone/>
            </a:pPr>
            <a:r>
              <a:rPr lang="en-US" dirty="0" smtClean="0"/>
              <a:t>July  26, 2013</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4782419"/>
            <a:ext cx="3429000" cy="1811915"/>
          </a:xfrm>
          <a:prstGeom prst="rect">
            <a:avLst/>
          </a:prstGeom>
          <a:effectLst>
            <a:glow>
              <a:schemeClr val="accent1"/>
            </a:glow>
            <a:softEdge rad="889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10386" y="4724401"/>
            <a:ext cx="2804200" cy="1869934"/>
          </a:xfrm>
          <a:prstGeom prst="rect">
            <a:avLst/>
          </a:prstGeom>
          <a:effectLst>
            <a:softEdge rad="101600"/>
          </a:effectLst>
        </p:spPr>
      </p:pic>
      <p:sp>
        <p:nvSpPr>
          <p:cNvPr id="7" name="Footer Placeholder 6"/>
          <p:cNvSpPr>
            <a:spLocks noGrp="1"/>
          </p:cNvSpPr>
          <p:nvPr>
            <p:ph type="ftr" sz="quarter" idx="11"/>
          </p:nvPr>
        </p:nvSpPr>
        <p:spPr/>
        <p:txBody>
          <a:bodyPr/>
          <a:lstStyle/>
          <a:p>
            <a:r>
              <a:rPr lang="en-US" smtClean="0"/>
              <a:t>Retreat 2013 - K. Smith</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382000" cy="762000"/>
          </a:xfrm>
        </p:spPr>
        <p:txBody>
          <a:bodyPr/>
          <a:lstStyle/>
          <a:p>
            <a:pPr algn="ctr">
              <a:lnSpc>
                <a:spcPct val="100000"/>
              </a:lnSpc>
            </a:pPr>
            <a:r>
              <a:rPr lang="en-US" sz="2400" dirty="0" smtClean="0"/>
              <a:t>RF System Performance: Total Severe Failure Hours</a:t>
            </a:r>
            <a:endParaRPr lang="en-US" sz="2400" u="sng" dirty="0"/>
          </a:p>
        </p:txBody>
      </p:sp>
      <p:sp>
        <p:nvSpPr>
          <p:cNvPr id="3" name="Content Placeholder 2"/>
          <p:cNvSpPr>
            <a:spLocks noGrp="1"/>
          </p:cNvSpPr>
          <p:nvPr>
            <p:ph idx="1"/>
          </p:nvPr>
        </p:nvSpPr>
        <p:spPr>
          <a:xfrm>
            <a:off x="228600" y="838200"/>
            <a:ext cx="8686800" cy="5562600"/>
          </a:xfrm>
        </p:spPr>
        <p:txBody>
          <a:bodyPr>
            <a:normAutofit lnSpcReduction="10000"/>
          </a:bodyPr>
          <a:lstStyle/>
          <a:p>
            <a:pPr>
              <a:buNone/>
            </a:pPr>
            <a:r>
              <a:rPr lang="en-US" dirty="0" smtClean="0">
                <a:latin typeface="Calibri" pitchFamily="34" charset="0"/>
              </a:rPr>
              <a:t>	  	 	</a:t>
            </a:r>
            <a:r>
              <a:rPr lang="en-US" sz="2200" dirty="0" smtClean="0">
                <a:latin typeface="Calibri" pitchFamily="34" charset="0"/>
              </a:rPr>
              <a:t>2013     2012	 2011 	2010	2009	2008	2007</a:t>
            </a:r>
          </a:p>
          <a:p>
            <a:pPr>
              <a:buNone/>
            </a:pPr>
            <a:r>
              <a:rPr lang="en-US" sz="1400" dirty="0">
                <a:latin typeface="Calibri" pitchFamily="34" charset="0"/>
              </a:rPr>
              <a:t> </a:t>
            </a:r>
            <a:r>
              <a:rPr lang="en-US" sz="1400" dirty="0" smtClean="0">
                <a:latin typeface="Calibri" pitchFamily="34" charset="0"/>
              </a:rPr>
              <a:t>          		     </a:t>
            </a:r>
            <a:r>
              <a:rPr lang="en-US" sz="1200" dirty="0" err="1" smtClean="0">
                <a:latin typeface="Calibri" pitchFamily="34" charset="0"/>
              </a:rPr>
              <a:t>pp</a:t>
            </a:r>
            <a:r>
              <a:rPr lang="en-US" sz="1200" dirty="0" smtClean="0">
                <a:latin typeface="Calibri" pitchFamily="34" charset="0"/>
              </a:rPr>
              <a:t>                </a:t>
            </a:r>
            <a:r>
              <a:rPr lang="en-US" sz="1200" dirty="0" err="1" smtClean="0">
                <a:latin typeface="Calibri" pitchFamily="34" charset="0"/>
              </a:rPr>
              <a:t>pp</a:t>
            </a:r>
            <a:r>
              <a:rPr lang="en-US" sz="1200" dirty="0" smtClean="0">
                <a:latin typeface="Calibri" pitchFamily="34" charset="0"/>
              </a:rPr>
              <a:t>/U/Au-CU	     </a:t>
            </a:r>
            <a:r>
              <a:rPr lang="en-US" sz="1200" dirty="0" err="1" smtClean="0">
                <a:latin typeface="Calibri" pitchFamily="34" charset="0"/>
              </a:rPr>
              <a:t>pp</a:t>
            </a:r>
            <a:r>
              <a:rPr lang="en-US" sz="1200" dirty="0" smtClean="0">
                <a:latin typeface="Calibri" pitchFamily="34" charset="0"/>
              </a:rPr>
              <a:t>/Au	      Au	      </a:t>
            </a:r>
            <a:r>
              <a:rPr lang="en-US" sz="1200" dirty="0" err="1" smtClean="0">
                <a:latin typeface="Calibri" pitchFamily="34" charset="0"/>
              </a:rPr>
              <a:t>pp</a:t>
            </a:r>
            <a:r>
              <a:rPr lang="en-US" sz="1200" dirty="0" smtClean="0">
                <a:latin typeface="Calibri" pitchFamily="34" charset="0"/>
              </a:rPr>
              <a:t>	  d-Au/</a:t>
            </a:r>
            <a:r>
              <a:rPr lang="en-US" sz="1200" dirty="0" err="1" smtClean="0">
                <a:latin typeface="Calibri" pitchFamily="34" charset="0"/>
              </a:rPr>
              <a:t>pp</a:t>
            </a:r>
            <a:r>
              <a:rPr lang="en-US" sz="1200" dirty="0" smtClean="0">
                <a:latin typeface="Calibri" pitchFamily="34" charset="0"/>
              </a:rPr>
              <a:t>	      Au</a:t>
            </a:r>
            <a:endParaRPr lang="en-US" sz="2000" dirty="0" smtClean="0">
              <a:latin typeface="Calibri" pitchFamily="34" charset="0"/>
            </a:endParaRPr>
          </a:p>
          <a:p>
            <a:r>
              <a:rPr lang="en-US" sz="1600" dirty="0" smtClean="0">
                <a:latin typeface="Calibri" pitchFamily="34" charset="0"/>
              </a:rPr>
              <a:t>Booster	      6                 9	     10	      4	    10	     4	     1</a:t>
            </a:r>
          </a:p>
          <a:p>
            <a:r>
              <a:rPr lang="en-US" sz="1600" dirty="0" smtClean="0">
                <a:latin typeface="Calibri" pitchFamily="34" charset="0"/>
              </a:rPr>
              <a:t>AGS		     13              10	     13	    19	    13	     6	   17</a:t>
            </a:r>
          </a:p>
          <a:p>
            <a:r>
              <a:rPr lang="en-US" sz="1600" dirty="0" smtClean="0">
                <a:latin typeface="Calibri" pitchFamily="34" charset="0"/>
              </a:rPr>
              <a:t>RHIC		     41              20	     75	    61	    73	   41	   35</a:t>
            </a:r>
          </a:p>
          <a:p>
            <a:pPr lvl="1"/>
            <a:r>
              <a:rPr lang="en-US" sz="1600" b="1" dirty="0" smtClean="0">
                <a:latin typeface="Calibri" pitchFamily="34" charset="0"/>
              </a:rPr>
              <a:t>Total	     60              39	     98</a:t>
            </a:r>
            <a:r>
              <a:rPr lang="en-US" sz="1600" dirty="0" smtClean="0">
                <a:latin typeface="Calibri" pitchFamily="34" charset="0"/>
              </a:rPr>
              <a:t>	    84	    96	   51	   52</a:t>
            </a:r>
          </a:p>
          <a:p>
            <a:pPr lvl="1"/>
            <a:r>
              <a:rPr lang="en-US" sz="1600" b="1" dirty="0" smtClean="0">
                <a:latin typeface="Calibri" pitchFamily="34" charset="0"/>
              </a:rPr>
              <a:t>    HL	     49              29	     47</a:t>
            </a:r>
            <a:r>
              <a:rPr lang="en-US" sz="1600" dirty="0" smtClean="0">
                <a:latin typeface="Calibri" pitchFamily="34" charset="0"/>
              </a:rPr>
              <a:t>	    35	    46	   43	   21</a:t>
            </a:r>
          </a:p>
          <a:p>
            <a:pPr lvl="1"/>
            <a:r>
              <a:rPr lang="en-US" sz="1600" b="1" dirty="0" smtClean="0">
                <a:latin typeface="Calibri" pitchFamily="34" charset="0"/>
              </a:rPr>
              <a:t>     LL</a:t>
            </a:r>
            <a:r>
              <a:rPr lang="en-US" sz="1600" b="1" dirty="0">
                <a:latin typeface="Calibri" pitchFamily="34" charset="0"/>
              </a:rPr>
              <a:t>	</a:t>
            </a:r>
            <a:r>
              <a:rPr lang="en-US" sz="1600" u="sng" dirty="0">
                <a:latin typeface="Calibri" pitchFamily="34" charset="0"/>
              </a:rPr>
              <a:t> </a:t>
            </a:r>
            <a:r>
              <a:rPr lang="en-US" sz="1600" u="sng" dirty="0" smtClean="0">
                <a:latin typeface="Calibri" pitchFamily="34" charset="0"/>
              </a:rPr>
              <a:t>    11              10	     51</a:t>
            </a:r>
            <a:r>
              <a:rPr lang="en-US" sz="1600" dirty="0" smtClean="0">
                <a:latin typeface="Calibri" pitchFamily="34" charset="0"/>
              </a:rPr>
              <a:t>	    35	    50	     8	   31</a:t>
            </a:r>
            <a:endParaRPr lang="en-US" sz="1600" dirty="0">
              <a:latin typeface="Calibri" pitchFamily="34" charset="0"/>
            </a:endParaRPr>
          </a:p>
          <a:p>
            <a:r>
              <a:rPr lang="en-US" sz="1800" b="1" u="sng" dirty="0" smtClean="0">
                <a:latin typeface="Calibri" pitchFamily="34" charset="0"/>
              </a:rPr>
              <a:t>Selected Notables</a:t>
            </a:r>
          </a:p>
          <a:p>
            <a:pPr lvl="1"/>
            <a:r>
              <a:rPr lang="en-US" sz="1400" dirty="0" smtClean="0">
                <a:latin typeface="Calibri" pitchFamily="34" charset="0"/>
              </a:rPr>
              <a:t>04/16	8.8 </a:t>
            </a:r>
            <a:r>
              <a:rPr lang="en-US" sz="1400" dirty="0" err="1" smtClean="0">
                <a:latin typeface="Calibri" pitchFamily="34" charset="0"/>
              </a:rPr>
              <a:t>hrs</a:t>
            </a:r>
            <a:r>
              <a:rPr lang="en-US" sz="1400" dirty="0" smtClean="0">
                <a:latin typeface="Calibri" pitchFamily="34" charset="0"/>
              </a:rPr>
              <a:t>	Equipment Failure	Replacement of BA2 Power Amplifier</a:t>
            </a:r>
          </a:p>
          <a:p>
            <a:pPr lvl="1"/>
            <a:r>
              <a:rPr lang="en-US" sz="1400" dirty="0" smtClean="0">
                <a:latin typeface="Calibri" pitchFamily="34" charset="0"/>
              </a:rPr>
              <a:t>05/05	6.9 </a:t>
            </a:r>
            <a:r>
              <a:rPr lang="en-US" sz="1400" dirty="0" err="1" smtClean="0">
                <a:latin typeface="Calibri" pitchFamily="34" charset="0"/>
              </a:rPr>
              <a:t>hrs</a:t>
            </a:r>
            <a:r>
              <a:rPr lang="en-US" sz="1400" dirty="0" smtClean="0">
                <a:latin typeface="Calibri" pitchFamily="34" charset="0"/>
              </a:rPr>
              <a:t>	Equipment Failure	YA1 Tuner Mechanical Failure (sheared bolt)</a:t>
            </a:r>
          </a:p>
          <a:p>
            <a:pPr lvl="1"/>
            <a:r>
              <a:rPr lang="en-US" sz="1400" dirty="0" smtClean="0">
                <a:latin typeface="Calibri" pitchFamily="34" charset="0"/>
              </a:rPr>
              <a:t>05/09	3.0 </a:t>
            </a:r>
            <a:r>
              <a:rPr lang="en-US" sz="1400" dirty="0" err="1" smtClean="0">
                <a:latin typeface="Calibri" pitchFamily="34" charset="0"/>
              </a:rPr>
              <a:t>hrs</a:t>
            </a:r>
            <a:r>
              <a:rPr lang="en-US" sz="1400" dirty="0" smtClean="0">
                <a:latin typeface="Calibri" pitchFamily="34" charset="0"/>
              </a:rPr>
              <a:t>	Human Error	BA1 incorrect reset procedure</a:t>
            </a:r>
          </a:p>
          <a:p>
            <a:pPr lvl="1"/>
            <a:r>
              <a:rPr lang="en-US" sz="1400" dirty="0" smtClean="0">
                <a:latin typeface="Calibri" pitchFamily="34" charset="0"/>
              </a:rPr>
              <a:t>05/14	2.3 </a:t>
            </a:r>
            <a:r>
              <a:rPr lang="en-US" sz="1400" dirty="0" err="1" smtClean="0">
                <a:latin typeface="Calibri" pitchFamily="34" charset="0"/>
              </a:rPr>
              <a:t>hrs</a:t>
            </a:r>
            <a:r>
              <a:rPr lang="en-US" sz="1400" dirty="0" smtClean="0">
                <a:latin typeface="Calibri" pitchFamily="34" charset="0"/>
              </a:rPr>
              <a:t>	Equipment Failure	BTA analog </a:t>
            </a:r>
            <a:r>
              <a:rPr lang="en-US" sz="1400" dirty="0" err="1" smtClean="0">
                <a:latin typeface="Calibri" pitchFamily="34" charset="0"/>
              </a:rPr>
              <a:t>synchro</a:t>
            </a:r>
            <a:r>
              <a:rPr lang="en-US" sz="1400" dirty="0" smtClean="0">
                <a:latin typeface="Calibri" pitchFamily="34" charset="0"/>
              </a:rPr>
              <a:t> controller flaky power connection</a:t>
            </a:r>
          </a:p>
          <a:p>
            <a:pPr lvl="1"/>
            <a:r>
              <a:rPr lang="en-US" sz="1400" dirty="0" smtClean="0">
                <a:latin typeface="Calibri" pitchFamily="34" charset="0"/>
              </a:rPr>
              <a:t>03/23	0.7 </a:t>
            </a:r>
            <a:r>
              <a:rPr lang="en-US" sz="1400" dirty="0" err="1" smtClean="0">
                <a:latin typeface="Calibri" pitchFamily="34" charset="0"/>
              </a:rPr>
              <a:t>hrs</a:t>
            </a:r>
            <a:r>
              <a:rPr lang="en-US" sz="1400" dirty="0" smtClean="0">
                <a:latin typeface="Calibri" pitchFamily="34" charset="0"/>
              </a:rPr>
              <a:t>	Human Error	Bouncer tuners railing due to voltage change</a:t>
            </a:r>
          </a:p>
          <a:p>
            <a:pPr lvl="1"/>
            <a:r>
              <a:rPr lang="en-US" sz="1400" dirty="0" smtClean="0">
                <a:latin typeface="Calibri" pitchFamily="34" charset="0"/>
              </a:rPr>
              <a:t>03/25	0.4 </a:t>
            </a:r>
            <a:r>
              <a:rPr lang="en-US" sz="1400" dirty="0" err="1" smtClean="0">
                <a:latin typeface="Calibri" pitchFamily="34" charset="0"/>
              </a:rPr>
              <a:t>hrs</a:t>
            </a:r>
            <a:r>
              <a:rPr lang="en-US" sz="1400" dirty="0" smtClean="0">
                <a:latin typeface="Calibri" pitchFamily="34" charset="0"/>
              </a:rPr>
              <a:t>	Human Error	Unanticipated sign flip in </a:t>
            </a:r>
            <a:r>
              <a:rPr lang="en-US" sz="1400" dirty="0" err="1" smtClean="0">
                <a:latin typeface="Calibri" pitchFamily="34" charset="0"/>
              </a:rPr>
              <a:t>rebucket</a:t>
            </a:r>
            <a:r>
              <a:rPr lang="en-US" sz="1400" dirty="0" smtClean="0">
                <a:latin typeface="Calibri" pitchFamily="34" charset="0"/>
              </a:rPr>
              <a:t> re-phasing tweak</a:t>
            </a:r>
          </a:p>
          <a:p>
            <a:r>
              <a:rPr lang="en-US" sz="1800" b="1" u="sng" dirty="0" smtClean="0">
                <a:latin typeface="Calibri" pitchFamily="34" charset="0"/>
              </a:rPr>
              <a:t>RHIC HLRF</a:t>
            </a:r>
          </a:p>
          <a:p>
            <a:pPr lvl="1"/>
            <a:r>
              <a:rPr lang="en-US" sz="1600" dirty="0" smtClean="0">
                <a:latin typeface="Calibri" pitchFamily="34" charset="0"/>
              </a:rPr>
              <a:t>BA2 failures and YA1 tuner failure account for much of the Run13 spike.</a:t>
            </a:r>
          </a:p>
          <a:p>
            <a:r>
              <a:rPr lang="en-US" sz="1800" dirty="0" smtClean="0">
                <a:latin typeface="Calibri" pitchFamily="34" charset="0"/>
              </a:rPr>
              <a:t>RHIC &amp; AGS LLRF</a:t>
            </a:r>
          </a:p>
          <a:p>
            <a:pPr lvl="1"/>
            <a:r>
              <a:rPr lang="en-US" sz="1400" dirty="0" smtClean="0">
                <a:latin typeface="Calibri" pitchFamily="34" charset="0"/>
              </a:rPr>
              <a:t> </a:t>
            </a:r>
            <a:r>
              <a:rPr lang="en-US" sz="1600" dirty="0" smtClean="0">
                <a:latin typeface="Calibri" pitchFamily="34" charset="0"/>
              </a:rPr>
              <a:t>Minimal upgrade and development growing pains Run 13 &amp; Run 12 </a:t>
            </a:r>
            <a:r>
              <a:rPr lang="en-US" sz="1600" dirty="0" err="1" smtClean="0">
                <a:latin typeface="Calibri" pitchFamily="34" charset="0"/>
              </a:rPr>
              <a:t>vs</a:t>
            </a:r>
            <a:r>
              <a:rPr lang="en-US" sz="1600" dirty="0" smtClean="0">
                <a:latin typeface="Calibri" pitchFamily="34" charset="0"/>
              </a:rPr>
              <a:t> Run 11.</a:t>
            </a:r>
          </a:p>
          <a:p>
            <a:pPr lvl="1"/>
            <a:endParaRPr lang="en-US" sz="1400" dirty="0">
              <a:latin typeface="Calibri" pitchFamily="34" charset="0"/>
            </a:endParaRPr>
          </a:p>
        </p:txBody>
      </p:sp>
      <p:sp>
        <p:nvSpPr>
          <p:cNvPr id="4" name="Rounded Rectangle 3"/>
          <p:cNvSpPr/>
          <p:nvPr/>
        </p:nvSpPr>
        <p:spPr bwMode="auto">
          <a:xfrm>
            <a:off x="914400" y="2438400"/>
            <a:ext cx="3657600" cy="838200"/>
          </a:xfrm>
          <a:prstGeom prst="round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 name="Footer Placeholder 5"/>
          <p:cNvSpPr>
            <a:spLocks noGrp="1"/>
          </p:cNvSpPr>
          <p:nvPr>
            <p:ph type="ftr" sz="quarter" idx="11"/>
          </p:nvPr>
        </p:nvSpPr>
        <p:spPr/>
        <p:txBody>
          <a:bodyPr/>
          <a:lstStyle/>
          <a:p>
            <a:r>
              <a:rPr lang="en-US" smtClean="0"/>
              <a:t>Retreat 2013 - K. Smith</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6" end="1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7" end="1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609600"/>
          </a:xfrm>
        </p:spPr>
        <p:txBody>
          <a:bodyPr/>
          <a:lstStyle/>
          <a:p>
            <a:pPr algn="ctr">
              <a:lnSpc>
                <a:spcPct val="100000"/>
              </a:lnSpc>
            </a:pPr>
            <a:r>
              <a:rPr lang="en-US" sz="2800" b="1" dirty="0" smtClean="0"/>
              <a:t>AGS LLRF System Upgrade for Run 13</a:t>
            </a:r>
            <a:endParaRPr lang="en-US" sz="2800" b="1" dirty="0"/>
          </a:p>
        </p:txBody>
      </p:sp>
      <p:sp>
        <p:nvSpPr>
          <p:cNvPr id="3" name="Content Placeholder 2"/>
          <p:cNvSpPr>
            <a:spLocks noGrp="1"/>
          </p:cNvSpPr>
          <p:nvPr>
            <p:ph idx="1"/>
          </p:nvPr>
        </p:nvSpPr>
        <p:spPr>
          <a:xfrm>
            <a:off x="228600" y="689811"/>
            <a:ext cx="8763000" cy="2743200"/>
          </a:xfrm>
        </p:spPr>
        <p:txBody>
          <a:bodyPr/>
          <a:lstStyle/>
          <a:p>
            <a:r>
              <a:rPr lang="en-US" sz="2000" dirty="0" smtClean="0">
                <a:latin typeface="Calibri" pitchFamily="34" charset="0"/>
              </a:rPr>
              <a:t>Replacement of the 20 year old system with a new system based on the ubiquitous LLRF Upgrade Platform.</a:t>
            </a:r>
          </a:p>
          <a:p>
            <a:r>
              <a:rPr lang="en-US" sz="2000" dirty="0" smtClean="0">
                <a:solidFill>
                  <a:schemeClr val="bg1">
                    <a:lumMod val="65000"/>
                  </a:schemeClr>
                </a:solidFill>
                <a:latin typeface="Calibri" pitchFamily="34" charset="0"/>
              </a:rPr>
              <a:t>Hardware installed was a total of eight 3U LLRF Controllers.</a:t>
            </a:r>
          </a:p>
          <a:p>
            <a:pPr lvl="1"/>
            <a:r>
              <a:rPr lang="en-US" sz="1600" dirty="0" smtClean="0">
                <a:solidFill>
                  <a:schemeClr val="bg1">
                    <a:lumMod val="65000"/>
                  </a:schemeClr>
                </a:solidFill>
                <a:latin typeface="Calibri" pitchFamily="34" charset="0"/>
              </a:rPr>
              <a:t>5 Cavity Controllers, 2 System Controllers, 1 Update Link Master</a:t>
            </a:r>
            <a:endParaRPr lang="en-US" sz="1600" dirty="0">
              <a:solidFill>
                <a:schemeClr val="bg1">
                  <a:lumMod val="65000"/>
                </a:schemeClr>
              </a:solidFill>
              <a:latin typeface="Calibri" pitchFamily="34" charset="0"/>
            </a:endParaRPr>
          </a:p>
          <a:p>
            <a:r>
              <a:rPr lang="en-US" sz="2000" dirty="0" smtClean="0">
                <a:solidFill>
                  <a:schemeClr val="bg1">
                    <a:lumMod val="65000"/>
                  </a:schemeClr>
                </a:solidFill>
                <a:latin typeface="Calibri" pitchFamily="34" charset="0"/>
              </a:rPr>
              <a:t>Hardware replaced included:</a:t>
            </a:r>
          </a:p>
          <a:p>
            <a:pPr lvl="1"/>
            <a:r>
              <a:rPr lang="en-US" sz="1600" dirty="0" smtClean="0">
                <a:solidFill>
                  <a:schemeClr val="bg1">
                    <a:lumMod val="65000"/>
                  </a:schemeClr>
                </a:solidFill>
                <a:latin typeface="Calibri" pitchFamily="34" charset="0"/>
              </a:rPr>
              <a:t>25+ NIM crates with 130+ NIM modules</a:t>
            </a:r>
          </a:p>
          <a:p>
            <a:pPr lvl="1"/>
            <a:r>
              <a:rPr lang="en-US" sz="1600" dirty="0" smtClean="0">
                <a:solidFill>
                  <a:schemeClr val="bg1">
                    <a:lumMod val="65000"/>
                  </a:schemeClr>
                </a:solidFill>
                <a:latin typeface="Calibri" pitchFamily="34" charset="0"/>
              </a:rPr>
              <a:t>1 VME crate</a:t>
            </a:r>
          </a:p>
          <a:p>
            <a:pPr lvl="1"/>
            <a:r>
              <a:rPr lang="en-US" sz="1600" dirty="0" smtClean="0">
                <a:solidFill>
                  <a:schemeClr val="bg1">
                    <a:lumMod val="65000"/>
                  </a:schemeClr>
                </a:solidFill>
                <a:latin typeface="Calibri" pitchFamily="34" charset="0"/>
              </a:rPr>
              <a:t>10+ assorted custom chassis and commercial instruments (filters, signal generators, etc.)</a:t>
            </a:r>
          </a:p>
        </p:txBody>
      </p:sp>
      <p:sp>
        <p:nvSpPr>
          <p:cNvPr id="9" name="Content Placeholder 2"/>
          <p:cNvSpPr txBox="1">
            <a:spLocks/>
          </p:cNvSpPr>
          <p:nvPr/>
        </p:nvSpPr>
        <p:spPr bwMode="auto">
          <a:xfrm>
            <a:off x="4038600" y="3276600"/>
            <a:ext cx="5021179"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42B7F"/>
              </a:buClr>
              <a:buSzPct val="11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42B7F"/>
              </a:buClr>
              <a:buSzPct val="90000"/>
              <a:buFont typeface="Times" charset="0"/>
              <a:buChar char="•"/>
              <a:defRPr sz="2000">
                <a:solidFill>
                  <a:schemeClr val="tx1"/>
                </a:solidFill>
                <a:latin typeface="+mn-lt"/>
                <a:ea typeface="+mn-ea"/>
              </a:defRPr>
            </a:lvl2pPr>
            <a:lvl3pPr marL="1085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3pPr>
            <a:lvl4pPr marL="14287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4pPr>
            <a:lvl5pPr marL="17716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5pPr>
            <a:lvl6pPr marL="2228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9pPr>
          </a:lstStyle>
          <a:p>
            <a:r>
              <a:rPr lang="en-US" sz="1600" kern="0" dirty="0">
                <a:latin typeface="Calibri" pitchFamily="34" charset="0"/>
              </a:rPr>
              <a:t>O</a:t>
            </a:r>
            <a:r>
              <a:rPr lang="en-US" sz="1600" kern="0" dirty="0" smtClean="0">
                <a:latin typeface="Calibri" pitchFamily="34" charset="0"/>
              </a:rPr>
              <a:t>perational LLRF Upgrade Platform Applications</a:t>
            </a:r>
          </a:p>
          <a:p>
            <a:pPr lvl="1"/>
            <a:r>
              <a:rPr lang="en-US" sz="1200" kern="0" dirty="0" smtClean="0">
                <a:latin typeface="Calibri" pitchFamily="34" charset="0"/>
              </a:rPr>
              <a:t>RHIC LLRF System</a:t>
            </a:r>
          </a:p>
          <a:p>
            <a:pPr lvl="1"/>
            <a:r>
              <a:rPr lang="en-US" sz="1200" kern="0" dirty="0" smtClean="0">
                <a:latin typeface="Calibri" pitchFamily="34" charset="0"/>
              </a:rPr>
              <a:t>RHIC Bunch by Bunch Longitudinal Dampers &amp; PTBLC-LMNOP…</a:t>
            </a:r>
          </a:p>
          <a:p>
            <a:pPr lvl="1"/>
            <a:r>
              <a:rPr lang="en-US" sz="1200" kern="0" dirty="0" smtClean="0">
                <a:latin typeface="Calibri" pitchFamily="34" charset="0"/>
              </a:rPr>
              <a:t>RHIC Spin Flipper System</a:t>
            </a:r>
          </a:p>
          <a:p>
            <a:pPr lvl="1"/>
            <a:r>
              <a:rPr lang="en-US" sz="1200" kern="0" dirty="0" smtClean="0">
                <a:latin typeface="Calibri" pitchFamily="34" charset="0"/>
              </a:rPr>
              <a:t>AGS LLRF System</a:t>
            </a:r>
          </a:p>
          <a:p>
            <a:pPr lvl="1"/>
            <a:r>
              <a:rPr lang="en-US" sz="1200" kern="0" dirty="0" smtClean="0">
                <a:latin typeface="Calibri" pitchFamily="34" charset="0"/>
              </a:rPr>
              <a:t>EBIS LLRF System</a:t>
            </a:r>
          </a:p>
          <a:p>
            <a:pPr lvl="1"/>
            <a:r>
              <a:rPr lang="en-US" sz="1200" kern="0" dirty="0" smtClean="0">
                <a:latin typeface="Calibri" pitchFamily="34" charset="0"/>
              </a:rPr>
              <a:t>ERL LLRF System</a:t>
            </a:r>
          </a:p>
          <a:p>
            <a:r>
              <a:rPr lang="en-US" sz="1600" kern="0" dirty="0" smtClean="0">
                <a:latin typeface="Calibri" pitchFamily="34" charset="0"/>
              </a:rPr>
              <a:t>Applications in the pipeline</a:t>
            </a:r>
          </a:p>
          <a:p>
            <a:pPr lvl="1"/>
            <a:r>
              <a:rPr lang="en-US" sz="1200" kern="0" dirty="0" smtClean="0">
                <a:latin typeface="Calibri" pitchFamily="34" charset="0"/>
              </a:rPr>
              <a:t>Booster LLRF Upgrade</a:t>
            </a:r>
          </a:p>
          <a:p>
            <a:pPr lvl="1"/>
            <a:r>
              <a:rPr lang="en-US" sz="1200" kern="0" dirty="0" smtClean="0">
                <a:latin typeface="Calibri" pitchFamily="34" charset="0"/>
              </a:rPr>
              <a:t>EBIS LLRF system upgrade</a:t>
            </a:r>
          </a:p>
          <a:p>
            <a:pPr lvl="1"/>
            <a:r>
              <a:rPr lang="en-US" sz="1200" kern="0" dirty="0" smtClean="0">
                <a:latin typeface="Calibri" pitchFamily="34" charset="0"/>
              </a:rPr>
              <a:t>RHIC LLRF system expansion / update</a:t>
            </a:r>
          </a:p>
          <a:p>
            <a:pPr lvl="1"/>
            <a:r>
              <a:rPr lang="en-US" sz="1200" kern="0" dirty="0" smtClean="0">
                <a:latin typeface="Calibri" pitchFamily="34" charset="0"/>
              </a:rPr>
              <a:t>RHIC 56MHz </a:t>
            </a:r>
          </a:p>
          <a:p>
            <a:pPr lvl="1"/>
            <a:r>
              <a:rPr lang="en-US" sz="1200" kern="0" dirty="0" smtClean="0">
                <a:latin typeface="Calibri" pitchFamily="34" charset="0"/>
              </a:rPr>
              <a:t>RHIC </a:t>
            </a:r>
            <a:r>
              <a:rPr lang="en-US" sz="1200" kern="0" dirty="0" err="1" smtClean="0">
                <a:latin typeface="Calibri" pitchFamily="34" charset="0"/>
              </a:rPr>
              <a:t>Cec</a:t>
            </a:r>
            <a:r>
              <a:rPr lang="en-US" sz="1200" kern="0" dirty="0" smtClean="0">
                <a:latin typeface="Calibri" pitchFamily="34" charset="0"/>
              </a:rPr>
              <a:t> </a:t>
            </a:r>
            <a:r>
              <a:rPr lang="en-US" sz="1200" kern="0" dirty="0" err="1" smtClean="0">
                <a:latin typeface="Calibri" pitchFamily="34" charset="0"/>
              </a:rPr>
              <a:t>PoP</a:t>
            </a:r>
            <a:endParaRPr lang="en-US" sz="1200" kern="0" dirty="0" smtClean="0">
              <a:latin typeface="Calibri" pitchFamily="34" charset="0"/>
            </a:endParaRPr>
          </a:p>
          <a:p>
            <a:pPr lvl="1"/>
            <a:r>
              <a:rPr lang="en-US" sz="1200" kern="0" dirty="0" err="1" smtClean="0">
                <a:latin typeface="Calibri" pitchFamily="34" charset="0"/>
              </a:rPr>
              <a:t>iRCMS</a:t>
            </a:r>
            <a:endParaRPr lang="en-US" sz="1200" kern="0" dirty="0" smtClean="0">
              <a:latin typeface="Calibri" pitchFamily="34" charset="0"/>
            </a:endParaRPr>
          </a:p>
          <a:p>
            <a:pPr lvl="1"/>
            <a:r>
              <a:rPr lang="en-US" sz="1200" kern="0" dirty="0" smtClean="0">
                <a:latin typeface="Calibri" pitchFamily="34" charset="0"/>
              </a:rPr>
              <a:t>RHIC Bunch by Bunch Transverse Damper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33545" t="32916" r="-33545" b="-32916"/>
          <a:stretch/>
        </p:blipFill>
        <p:spPr>
          <a:xfrm>
            <a:off x="2133600" y="4419600"/>
            <a:ext cx="3333750" cy="3333750"/>
          </a:xfrm>
          <a:prstGeom prst="rect">
            <a:avLst/>
          </a:prstGeom>
          <a:effectLst>
            <a:softEdge rad="88900"/>
          </a:effectLst>
        </p:spPr>
      </p:pic>
      <p:pic>
        <p:nvPicPr>
          <p:cNvPr id="6" name="Picture 5" descr="chassis_3 014.JPG"/>
          <p:cNvPicPr>
            <a:picLocks noChangeAspect="1"/>
          </p:cNvPicPr>
          <p:nvPr/>
        </p:nvPicPr>
        <p:blipFill>
          <a:blip r:embed="rId3" cstate="print"/>
          <a:stretch>
            <a:fillRect/>
          </a:stretch>
        </p:blipFill>
        <p:spPr>
          <a:xfrm>
            <a:off x="76200" y="3352800"/>
            <a:ext cx="2641600" cy="1981200"/>
          </a:xfrm>
          <a:prstGeom prst="rect">
            <a:avLst/>
          </a:prstGeom>
          <a:effectLst>
            <a:softEdge rad="76200"/>
          </a:effectLst>
        </p:spPr>
      </p:pic>
      <p:sp>
        <p:nvSpPr>
          <p:cNvPr id="5" name="TextBox 4"/>
          <p:cNvSpPr txBox="1"/>
          <p:nvPr/>
        </p:nvSpPr>
        <p:spPr>
          <a:xfrm>
            <a:off x="1676400" y="6553200"/>
            <a:ext cx="3124199" cy="215444"/>
          </a:xfrm>
          <a:prstGeom prst="rect">
            <a:avLst/>
          </a:prstGeom>
          <a:noFill/>
        </p:spPr>
        <p:txBody>
          <a:bodyPr wrap="square" rtlCol="0">
            <a:spAutoFit/>
          </a:bodyPr>
          <a:lstStyle/>
          <a:p>
            <a:pPr algn="ctr"/>
            <a:r>
              <a:rPr lang="en-US" sz="800" dirty="0" smtClean="0">
                <a:latin typeface="Calibri"/>
                <a:cs typeface="Calibri"/>
              </a:rPr>
              <a:t>Simulated  Platform User, Professional Paid Actor</a:t>
            </a:r>
            <a:endParaRPr lang="en-US" sz="800" dirty="0">
              <a:latin typeface="Calibri"/>
              <a:cs typeface="Calibri"/>
            </a:endParaRPr>
          </a:p>
        </p:txBody>
      </p:sp>
      <p:sp>
        <p:nvSpPr>
          <p:cNvPr id="8" name="TextBox 7"/>
          <p:cNvSpPr txBox="1"/>
          <p:nvPr/>
        </p:nvSpPr>
        <p:spPr>
          <a:xfrm>
            <a:off x="-381000" y="5257800"/>
            <a:ext cx="3124199" cy="215444"/>
          </a:xfrm>
          <a:prstGeom prst="rect">
            <a:avLst/>
          </a:prstGeom>
          <a:noFill/>
        </p:spPr>
        <p:txBody>
          <a:bodyPr wrap="square" rtlCol="0">
            <a:spAutoFit/>
          </a:bodyPr>
          <a:lstStyle/>
          <a:p>
            <a:pPr algn="ctr"/>
            <a:r>
              <a:rPr lang="en-US" sz="800" dirty="0" smtClean="0">
                <a:latin typeface="Calibri"/>
                <a:cs typeface="Calibri"/>
              </a:rPr>
              <a:t>Actual LLRF Platform Chassis</a:t>
            </a:r>
            <a:endParaRPr lang="en-US" sz="800" dirty="0">
              <a:latin typeface="Calibri"/>
              <a:cs typeface="Calibri"/>
            </a:endParaRPr>
          </a:p>
        </p:txBody>
      </p:sp>
      <p:sp>
        <p:nvSpPr>
          <p:cNvPr id="11" name="Footer Placeholder 10"/>
          <p:cNvSpPr>
            <a:spLocks noGrp="1"/>
          </p:cNvSpPr>
          <p:nvPr>
            <p:ph type="ftr" sz="quarter" idx="11"/>
          </p:nvPr>
        </p:nvSpPr>
        <p:spPr/>
        <p:txBody>
          <a:bodyPr/>
          <a:lstStyle/>
          <a:p>
            <a:r>
              <a:rPr lang="en-US" dirty="0" smtClean="0"/>
              <a:t>Retreat 2013 - K. Smith</a:t>
            </a:r>
            <a:endParaRPr lang="en-US" dirty="0"/>
          </a:p>
        </p:txBody>
      </p:sp>
      <p:sp>
        <p:nvSpPr>
          <p:cNvPr id="12" name="Rectangle 11"/>
          <p:cNvSpPr/>
          <p:nvPr/>
        </p:nvSpPr>
        <p:spPr>
          <a:xfrm>
            <a:off x="2209800" y="4419600"/>
            <a:ext cx="2133600" cy="2209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3616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
                                            <p:txEl>
                                              <p:pRg st="13" end="1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609600"/>
          </a:xfrm>
        </p:spPr>
        <p:txBody>
          <a:bodyPr/>
          <a:lstStyle/>
          <a:p>
            <a:pPr algn="ctr">
              <a:lnSpc>
                <a:spcPct val="100000"/>
              </a:lnSpc>
            </a:pPr>
            <a:r>
              <a:rPr lang="en-US" sz="2800" dirty="0" smtClean="0"/>
              <a:t>AGS LLRF System Upgrade for Run 13</a:t>
            </a:r>
            <a:endParaRPr lang="en-US" sz="2800" dirty="0"/>
          </a:p>
        </p:txBody>
      </p:sp>
      <p:sp>
        <p:nvSpPr>
          <p:cNvPr id="3" name="Content Placeholder 2"/>
          <p:cNvSpPr>
            <a:spLocks noGrp="1"/>
          </p:cNvSpPr>
          <p:nvPr>
            <p:ph idx="1"/>
          </p:nvPr>
        </p:nvSpPr>
        <p:spPr>
          <a:xfrm>
            <a:off x="228600" y="838200"/>
            <a:ext cx="8763000" cy="5791200"/>
          </a:xfrm>
        </p:spPr>
        <p:txBody>
          <a:bodyPr>
            <a:normAutofit lnSpcReduction="10000"/>
          </a:bodyPr>
          <a:lstStyle/>
          <a:p>
            <a:r>
              <a:rPr lang="en-US" sz="2000" dirty="0" smtClean="0">
                <a:latin typeface="Calibri" pitchFamily="34" charset="0"/>
              </a:rPr>
              <a:t>New Functionality and </a:t>
            </a:r>
            <a:r>
              <a:rPr lang="en-US" sz="2000" dirty="0">
                <a:latin typeface="Calibri" pitchFamily="34" charset="0"/>
              </a:rPr>
              <a:t>S</a:t>
            </a:r>
            <a:r>
              <a:rPr lang="en-US" sz="2000" dirty="0" smtClean="0">
                <a:latin typeface="Calibri" pitchFamily="34" charset="0"/>
              </a:rPr>
              <a:t>ystem Benefits</a:t>
            </a:r>
          </a:p>
          <a:p>
            <a:pPr lvl="1"/>
            <a:r>
              <a:rPr lang="en-US" sz="1600" b="1" u="sng" dirty="0" smtClean="0">
                <a:latin typeface="Calibri" pitchFamily="34" charset="0"/>
              </a:rPr>
              <a:t>True PPM system finally.</a:t>
            </a:r>
          </a:p>
          <a:p>
            <a:pPr lvl="2"/>
            <a:r>
              <a:rPr lang="en-US" sz="1400" dirty="0" smtClean="0">
                <a:latin typeface="Calibri" pitchFamily="34" charset="0"/>
              </a:rPr>
              <a:t>No more secret knob turning in Bldg. 929.</a:t>
            </a:r>
          </a:p>
          <a:p>
            <a:pPr lvl="1"/>
            <a:r>
              <a:rPr lang="en-US" sz="1600" b="1" u="sng" dirty="0" smtClean="0">
                <a:latin typeface="Calibri" pitchFamily="34" charset="0"/>
              </a:rPr>
              <a:t>Independent LLRF drive generation for each cavity</a:t>
            </a:r>
            <a:r>
              <a:rPr lang="en-US" sz="1600" dirty="0" smtClean="0">
                <a:latin typeface="Calibri" pitchFamily="34" charset="0"/>
              </a:rPr>
              <a:t>.</a:t>
            </a:r>
          </a:p>
          <a:p>
            <a:pPr lvl="2"/>
            <a:r>
              <a:rPr lang="en-US" sz="1400" dirty="0">
                <a:latin typeface="Calibri" pitchFamily="34" charset="0"/>
              </a:rPr>
              <a:t>Each cavity is independently controlled in terms of frequency, amplitude, phase throughout the cycle.</a:t>
            </a:r>
            <a:endParaRPr lang="en-US" sz="1400" dirty="0" smtClean="0">
              <a:latin typeface="Calibri" pitchFamily="34" charset="0"/>
            </a:endParaRPr>
          </a:p>
          <a:p>
            <a:pPr lvl="2"/>
            <a:r>
              <a:rPr lang="en-US" sz="1400" dirty="0" smtClean="0">
                <a:latin typeface="Calibri" pitchFamily="34" charset="0"/>
              </a:rPr>
              <a:t>Improved flexibility and configurability in the system setup.</a:t>
            </a:r>
          </a:p>
          <a:p>
            <a:pPr lvl="2"/>
            <a:r>
              <a:rPr lang="en-US" sz="1400" dirty="0" smtClean="0">
                <a:latin typeface="Calibri" pitchFamily="34" charset="0"/>
              </a:rPr>
              <a:t>No more need to jury rig hardware and cabling to support complex operational requirements.</a:t>
            </a:r>
          </a:p>
          <a:p>
            <a:pPr lvl="1"/>
            <a:r>
              <a:rPr lang="en-US" sz="1600" b="1" u="sng" dirty="0" smtClean="0">
                <a:latin typeface="Calibri" pitchFamily="34" charset="0"/>
              </a:rPr>
              <a:t>Digital IQ (Amplitude &amp; Phase) feedback for stable, precise, wide dynamic range control.</a:t>
            </a:r>
          </a:p>
          <a:p>
            <a:pPr lvl="2"/>
            <a:r>
              <a:rPr lang="en-US" sz="1400" dirty="0" smtClean="0">
                <a:latin typeface="Calibri" pitchFamily="34" charset="0"/>
              </a:rPr>
              <a:t>Improved stability and robustness for each cavity and the overall vector sum of cavity voltages.</a:t>
            </a:r>
          </a:p>
          <a:p>
            <a:pPr lvl="2"/>
            <a:r>
              <a:rPr lang="en-US" sz="1400" dirty="0" smtClean="0">
                <a:latin typeface="Calibri" pitchFamily="34" charset="0"/>
              </a:rPr>
              <a:t>Particularly important for the ion merge setups.</a:t>
            </a:r>
          </a:p>
          <a:p>
            <a:pPr lvl="1"/>
            <a:r>
              <a:rPr lang="en-US" sz="1600" b="1" u="sng" dirty="0" smtClean="0">
                <a:latin typeface="Calibri" pitchFamily="34" charset="0"/>
              </a:rPr>
              <a:t>Digital closed loop main tuning (cavity resonance) and feedback (PA grid) transformer tuning.</a:t>
            </a:r>
          </a:p>
          <a:p>
            <a:pPr lvl="2"/>
            <a:r>
              <a:rPr lang="en-US" sz="1400" dirty="0" smtClean="0">
                <a:latin typeface="Calibri" pitchFamily="34" charset="0"/>
              </a:rPr>
              <a:t>Improved tuning control reduces required drive power, extending service life of PA components and reducing potential for cavity trips within the acceleration cycle.</a:t>
            </a:r>
          </a:p>
          <a:p>
            <a:pPr lvl="2"/>
            <a:r>
              <a:rPr lang="en-US" sz="1400" dirty="0" smtClean="0">
                <a:latin typeface="Calibri" pitchFamily="34" charset="0"/>
              </a:rPr>
              <a:t>Old open loop tuning of the feedback transformer in the direct RF feedback loop has long been the Achilles heel of the AGS HLRF system.</a:t>
            </a:r>
          </a:p>
          <a:p>
            <a:pPr lvl="3"/>
            <a:r>
              <a:rPr lang="en-US" sz="1400" dirty="0" smtClean="0">
                <a:latin typeface="Calibri" pitchFamily="34" charset="0"/>
              </a:rPr>
              <a:t>Much less spurious tripping due to overloads induced by open tuning errors.</a:t>
            </a:r>
          </a:p>
          <a:p>
            <a:pPr lvl="3"/>
            <a:r>
              <a:rPr lang="en-US" sz="1400" dirty="0" smtClean="0">
                <a:latin typeface="Calibri" pitchFamily="34" charset="0"/>
              </a:rPr>
              <a:t>HLRF modifications to feedback transformer bias windings to take advantage of new tuning.</a:t>
            </a:r>
          </a:p>
          <a:p>
            <a:pPr lvl="1"/>
            <a:r>
              <a:rPr lang="en-US" sz="1600" b="1" u="sng" dirty="0" smtClean="0">
                <a:latin typeface="Calibri" pitchFamily="34" charset="0"/>
              </a:rPr>
              <a:t>Digital beam control feedback loops</a:t>
            </a:r>
          </a:p>
          <a:p>
            <a:pPr lvl="2"/>
            <a:r>
              <a:rPr lang="en-US" sz="1400" dirty="0" smtClean="0">
                <a:latin typeface="Calibri" pitchFamily="34" charset="0"/>
              </a:rPr>
              <a:t>MCR’s discomfort with radius auto zeroing noted and summarily dismissed.</a:t>
            </a:r>
          </a:p>
          <a:p>
            <a:pPr lvl="1"/>
            <a:r>
              <a:rPr lang="en-US" sz="1600" b="1" u="sng" dirty="0" smtClean="0">
                <a:latin typeface="Calibri" pitchFamily="34" charset="0"/>
              </a:rPr>
              <a:t>Fully digital ATR </a:t>
            </a:r>
            <a:r>
              <a:rPr lang="en-US" sz="1600" b="1" u="sng" dirty="0" err="1" smtClean="0">
                <a:latin typeface="Calibri" pitchFamily="34" charset="0"/>
              </a:rPr>
              <a:t>synchro</a:t>
            </a:r>
            <a:r>
              <a:rPr lang="en-US" sz="1600" b="1" u="sng" dirty="0" smtClean="0">
                <a:latin typeface="Calibri" pitchFamily="34" charset="0"/>
              </a:rPr>
              <a:t> loop control</a:t>
            </a:r>
          </a:p>
          <a:p>
            <a:pPr lvl="2"/>
            <a:r>
              <a:rPr lang="en-US" sz="1400" dirty="0" smtClean="0">
                <a:latin typeface="Calibri" pitchFamily="34" charset="0"/>
              </a:rPr>
              <a:t>Utilizes an ac coupled phase loop</a:t>
            </a:r>
            <a:r>
              <a:rPr lang="en-US" sz="1400" dirty="0">
                <a:latin typeface="Calibri" pitchFamily="34" charset="0"/>
              </a:rPr>
              <a:t> </a:t>
            </a:r>
            <a:r>
              <a:rPr lang="en-US" sz="1400" dirty="0" smtClean="0">
                <a:latin typeface="Calibri" pitchFamily="34" charset="0"/>
              </a:rPr>
              <a:t>and eliminates need for the (noisy) radial input in old system.</a:t>
            </a:r>
          </a:p>
          <a:p>
            <a:pPr lvl="2"/>
            <a:r>
              <a:rPr lang="en-US" sz="1400" dirty="0" smtClean="0">
                <a:latin typeface="Calibri" pitchFamily="34" charset="0"/>
              </a:rPr>
              <a:t>No more S/H glitch, smooth ramp to target frequency, completely flexible setup, very stable.</a:t>
            </a:r>
          </a:p>
          <a:p>
            <a:pPr lvl="2"/>
            <a:endParaRPr lang="en-US" sz="1400" dirty="0" smtClean="0">
              <a:latin typeface="Calibri" pitchFamily="34" charset="0"/>
            </a:endParaRPr>
          </a:p>
        </p:txBody>
      </p:sp>
      <p:sp>
        <p:nvSpPr>
          <p:cNvPr id="5" name="Footer Placeholder 4"/>
          <p:cNvSpPr>
            <a:spLocks noGrp="1"/>
          </p:cNvSpPr>
          <p:nvPr>
            <p:ph type="ftr" sz="quarter" idx="11"/>
          </p:nvPr>
        </p:nvSpPr>
        <p:spPr/>
        <p:txBody>
          <a:bodyPr/>
          <a:lstStyle/>
          <a:p>
            <a:r>
              <a:rPr lang="en-US" smtClean="0"/>
              <a:t>Retreat 2013 - K. Smith</a:t>
            </a:r>
            <a:endParaRPr lang="en-US"/>
          </a:p>
        </p:txBody>
      </p:sp>
    </p:spTree>
    <p:extLst>
      <p:ext uri="{BB962C8B-B14F-4D97-AF65-F5344CB8AC3E}">
        <p14:creationId xmlns:p14="http://schemas.microsoft.com/office/powerpoint/2010/main" xmlns="" val="1014517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609600"/>
          </a:xfrm>
        </p:spPr>
        <p:txBody>
          <a:bodyPr/>
          <a:lstStyle/>
          <a:p>
            <a:pPr algn="ctr">
              <a:lnSpc>
                <a:spcPct val="100000"/>
              </a:lnSpc>
            </a:pPr>
            <a:r>
              <a:rPr lang="en-US" sz="2800" dirty="0" smtClean="0"/>
              <a:t>AGS LLRF System Upgrade for Run 13</a:t>
            </a:r>
            <a:endParaRPr lang="en-US" sz="2800" dirty="0"/>
          </a:p>
        </p:txBody>
      </p:sp>
      <p:sp>
        <p:nvSpPr>
          <p:cNvPr id="3" name="Content Placeholder 2"/>
          <p:cNvSpPr>
            <a:spLocks noGrp="1"/>
          </p:cNvSpPr>
          <p:nvPr>
            <p:ph idx="1"/>
          </p:nvPr>
        </p:nvSpPr>
        <p:spPr>
          <a:xfrm>
            <a:off x="76200" y="762000"/>
            <a:ext cx="8915400" cy="5867400"/>
          </a:xfrm>
        </p:spPr>
        <p:txBody>
          <a:bodyPr>
            <a:normAutofit lnSpcReduction="10000"/>
          </a:bodyPr>
          <a:lstStyle/>
          <a:p>
            <a:r>
              <a:rPr lang="en-US" sz="2000" dirty="0" smtClean="0">
                <a:latin typeface="Calibri" pitchFamily="34" charset="0"/>
              </a:rPr>
              <a:t>Other </a:t>
            </a:r>
            <a:r>
              <a:rPr lang="en-US" sz="2000" dirty="0">
                <a:latin typeface="Calibri" pitchFamily="34" charset="0"/>
              </a:rPr>
              <a:t>S</a:t>
            </a:r>
            <a:r>
              <a:rPr lang="en-US" sz="2000" dirty="0" smtClean="0">
                <a:latin typeface="Calibri" pitchFamily="34" charset="0"/>
              </a:rPr>
              <a:t>ystem Upgrade Benefits</a:t>
            </a:r>
          </a:p>
          <a:p>
            <a:pPr lvl="1"/>
            <a:r>
              <a:rPr lang="en-US" sz="1600" b="1" u="sng" dirty="0">
                <a:latin typeface="Calibri" pitchFamily="34" charset="0"/>
              </a:rPr>
              <a:t>Direct synthesis of Beam Locked RF and Rev Ticks</a:t>
            </a:r>
            <a:r>
              <a:rPr lang="en-US" sz="1600" b="1" u="sng" dirty="0" smtClean="0">
                <a:latin typeface="Calibri" pitchFamily="34" charset="0"/>
              </a:rPr>
              <a:t>.</a:t>
            </a:r>
          </a:p>
          <a:p>
            <a:pPr lvl="1"/>
            <a:r>
              <a:rPr lang="en-US" sz="1600" b="1" u="sng" dirty="0">
                <a:latin typeface="Calibri" pitchFamily="34" charset="0"/>
              </a:rPr>
              <a:t>Much improved </a:t>
            </a:r>
            <a:r>
              <a:rPr lang="en-US" sz="1600" b="1" u="sng" dirty="0" smtClean="0">
                <a:latin typeface="Calibri" pitchFamily="34" charset="0"/>
              </a:rPr>
              <a:t>cavity protection.</a:t>
            </a:r>
          </a:p>
          <a:p>
            <a:pPr lvl="1"/>
            <a:r>
              <a:rPr lang="en-US" sz="1600" b="1" u="sng" dirty="0" smtClean="0">
                <a:latin typeface="Calibri" pitchFamily="34" charset="0"/>
              </a:rPr>
              <a:t>All control parameters accessible through control system (i.e. no more knobs, switches …).</a:t>
            </a:r>
          </a:p>
          <a:p>
            <a:pPr lvl="2"/>
            <a:r>
              <a:rPr lang="en-US" sz="1600" b="1" u="sng" dirty="0" smtClean="0">
                <a:latin typeface="Calibri" pitchFamily="34" charset="0"/>
              </a:rPr>
              <a:t>Also means they are cacheable and </a:t>
            </a:r>
            <a:r>
              <a:rPr lang="en-US" sz="1600" b="1" u="sng" dirty="0" err="1" smtClean="0">
                <a:latin typeface="Calibri" pitchFamily="34" charset="0"/>
              </a:rPr>
              <a:t>archiveable</a:t>
            </a:r>
            <a:r>
              <a:rPr lang="en-US" sz="1600" b="1" u="sng" dirty="0" smtClean="0">
                <a:latin typeface="Calibri" pitchFamily="34" charset="0"/>
              </a:rPr>
              <a:t>.</a:t>
            </a:r>
            <a:endParaRPr lang="en-US" sz="1600" b="1" u="sng" dirty="0">
              <a:latin typeface="Calibri" pitchFamily="34" charset="0"/>
            </a:endParaRPr>
          </a:p>
          <a:p>
            <a:pPr lvl="1"/>
            <a:r>
              <a:rPr lang="en-US" sz="1600" b="1" u="sng" dirty="0" smtClean="0">
                <a:latin typeface="Calibri" pitchFamily="34" charset="0"/>
              </a:rPr>
              <a:t>Tremendous </a:t>
            </a:r>
            <a:r>
              <a:rPr lang="en-US" sz="1600" b="1" u="sng" dirty="0" err="1" smtClean="0">
                <a:latin typeface="Calibri" pitchFamily="34" charset="0"/>
              </a:rPr>
              <a:t>amout</a:t>
            </a:r>
            <a:r>
              <a:rPr lang="en-US" sz="1600" b="1" u="sng" dirty="0" smtClean="0">
                <a:latin typeface="Calibri" pitchFamily="34" charset="0"/>
              </a:rPr>
              <a:t> of system data available through GPM / Loggers.</a:t>
            </a:r>
          </a:p>
          <a:p>
            <a:pPr lvl="2"/>
            <a:r>
              <a:rPr lang="en-US" sz="1400" dirty="0">
                <a:latin typeface="Calibri" pitchFamily="34" charset="0"/>
              </a:rPr>
              <a:t>Great eyes into the </a:t>
            </a:r>
            <a:r>
              <a:rPr lang="en-US" sz="1400" dirty="0" smtClean="0">
                <a:latin typeface="Calibri" pitchFamily="34" charset="0"/>
              </a:rPr>
              <a:t>system (if you know where to look).</a:t>
            </a:r>
            <a:endParaRPr lang="en-US" sz="1400" dirty="0">
              <a:latin typeface="Calibri" pitchFamily="34" charset="0"/>
            </a:endParaRPr>
          </a:p>
          <a:p>
            <a:pPr lvl="2"/>
            <a:r>
              <a:rPr lang="en-US" sz="1400" dirty="0">
                <a:latin typeface="Calibri" pitchFamily="34" charset="0"/>
              </a:rPr>
              <a:t>Pretty much any internal system parameter is </a:t>
            </a:r>
            <a:r>
              <a:rPr lang="en-US" sz="1400" dirty="0" smtClean="0">
                <a:latin typeface="Calibri" pitchFamily="34" charset="0"/>
              </a:rPr>
              <a:t>available at high rate</a:t>
            </a:r>
            <a:r>
              <a:rPr lang="en-US" sz="1400" dirty="0">
                <a:latin typeface="Calibri" pitchFamily="34" charset="0"/>
              </a:rPr>
              <a:t> </a:t>
            </a:r>
            <a:r>
              <a:rPr lang="en-US" sz="1400" dirty="0" smtClean="0">
                <a:latin typeface="Calibri" pitchFamily="34" charset="0"/>
              </a:rPr>
              <a:t>(1 kHz </a:t>
            </a:r>
            <a:r>
              <a:rPr lang="en-US" sz="1400" dirty="0" err="1" smtClean="0">
                <a:latin typeface="Calibri" pitchFamily="34" charset="0"/>
              </a:rPr>
              <a:t>std</a:t>
            </a:r>
            <a:r>
              <a:rPr lang="en-US" sz="1400" dirty="0" smtClean="0">
                <a:latin typeface="Calibri" pitchFamily="34" charset="0"/>
              </a:rPr>
              <a:t>, 10kHz, 100kHz).</a:t>
            </a:r>
          </a:p>
          <a:p>
            <a:pPr lvl="1"/>
            <a:r>
              <a:rPr lang="en-US" sz="1600" b="1" u="sng" dirty="0" smtClean="0">
                <a:latin typeface="Calibri" pitchFamily="34" charset="0"/>
              </a:rPr>
              <a:t>Remote access allows for faster support, on or off hours.</a:t>
            </a:r>
          </a:p>
          <a:p>
            <a:pPr lvl="1"/>
            <a:r>
              <a:rPr lang="en-US" sz="1600" b="1" u="sng" dirty="0" smtClean="0">
                <a:latin typeface="Calibri" pitchFamily="34" charset="0"/>
              </a:rPr>
              <a:t>Common </a:t>
            </a:r>
            <a:r>
              <a:rPr lang="en-US" sz="1600" b="1" u="sng" dirty="0">
                <a:latin typeface="Calibri" pitchFamily="34" charset="0"/>
              </a:rPr>
              <a:t>hardware means </a:t>
            </a:r>
            <a:r>
              <a:rPr lang="en-US" sz="1600" b="1" u="sng" dirty="0" smtClean="0">
                <a:latin typeface="Calibri" pitchFamily="34" charset="0"/>
              </a:rPr>
              <a:t>fewer yet more </a:t>
            </a:r>
            <a:r>
              <a:rPr lang="en-US" sz="1600" b="1" u="sng" dirty="0">
                <a:latin typeface="Calibri" pitchFamily="34" charset="0"/>
              </a:rPr>
              <a:t>readily available </a:t>
            </a:r>
            <a:r>
              <a:rPr lang="en-US" sz="1600" b="1" u="sng" dirty="0" smtClean="0">
                <a:latin typeface="Calibri" pitchFamily="34" charset="0"/>
              </a:rPr>
              <a:t>spares.</a:t>
            </a:r>
            <a:endParaRPr lang="en-US" sz="1600" b="1" u="sng" dirty="0">
              <a:latin typeface="Calibri" pitchFamily="34" charset="0"/>
            </a:endParaRPr>
          </a:p>
          <a:p>
            <a:pPr lvl="2"/>
            <a:r>
              <a:rPr lang="en-US" sz="1400" dirty="0">
                <a:latin typeface="Calibri" pitchFamily="34" charset="0"/>
              </a:rPr>
              <a:t>Only four different pieces of </a:t>
            </a:r>
            <a:r>
              <a:rPr lang="en-US" sz="1400" dirty="0" smtClean="0">
                <a:latin typeface="Calibri" pitchFamily="34" charset="0"/>
              </a:rPr>
              <a:t>major hardware </a:t>
            </a:r>
            <a:r>
              <a:rPr lang="en-US" sz="1400" dirty="0">
                <a:latin typeface="Calibri" pitchFamily="34" charset="0"/>
              </a:rPr>
              <a:t>used to build the </a:t>
            </a:r>
            <a:r>
              <a:rPr lang="en-US" sz="1400" dirty="0" smtClean="0">
                <a:latin typeface="Calibri" pitchFamily="34" charset="0"/>
              </a:rPr>
              <a:t>system</a:t>
            </a:r>
          </a:p>
          <a:p>
            <a:pPr lvl="2"/>
            <a:r>
              <a:rPr lang="en-US" sz="1400" dirty="0" smtClean="0">
                <a:latin typeface="Calibri" pitchFamily="34" charset="0"/>
              </a:rPr>
              <a:t>Easier </a:t>
            </a:r>
            <a:r>
              <a:rPr lang="en-US" sz="1400" dirty="0">
                <a:latin typeface="Calibri" pitchFamily="34" charset="0"/>
              </a:rPr>
              <a:t>to develop, maintain and operate multiple systems distributed across multiple machines when they are based on a common platform with maximum </a:t>
            </a:r>
            <a:r>
              <a:rPr lang="en-US" sz="1400" dirty="0" smtClean="0">
                <a:latin typeface="Calibri" pitchFamily="34" charset="0"/>
              </a:rPr>
              <a:t>commonality </a:t>
            </a:r>
            <a:r>
              <a:rPr lang="en-US" sz="1400" dirty="0">
                <a:latin typeface="Calibri" pitchFamily="34" charset="0"/>
              </a:rPr>
              <a:t>of </a:t>
            </a:r>
            <a:r>
              <a:rPr lang="en-US" sz="1400" dirty="0" smtClean="0">
                <a:latin typeface="Calibri" pitchFamily="34" charset="0"/>
              </a:rPr>
              <a:t>components (hardware, firmware, and software).</a:t>
            </a:r>
          </a:p>
          <a:p>
            <a:pPr lvl="2"/>
            <a:endParaRPr lang="en-US" sz="1400" dirty="0">
              <a:latin typeface="Calibri" pitchFamily="34" charset="0"/>
            </a:endParaRPr>
          </a:p>
          <a:p>
            <a:r>
              <a:rPr lang="en-US" sz="2000" dirty="0" smtClean="0">
                <a:latin typeface="Calibri" pitchFamily="34" charset="0"/>
              </a:rPr>
              <a:t>A note about the “AGS LLRF Fix” and the transverse emittance.</a:t>
            </a:r>
          </a:p>
          <a:p>
            <a:pPr lvl="1"/>
            <a:r>
              <a:rPr lang="en-US" sz="1600" dirty="0" smtClean="0">
                <a:latin typeface="Calibri" pitchFamily="34" charset="0"/>
              </a:rPr>
              <a:t>Much to my dismay, I appear to have provided Vincent with a red herring on this one - sort of. </a:t>
            </a:r>
          </a:p>
          <a:p>
            <a:pPr lvl="1"/>
            <a:r>
              <a:rPr lang="en-US" sz="1600" dirty="0" smtClean="0">
                <a:latin typeface="Calibri" pitchFamily="34" charset="0"/>
              </a:rPr>
              <a:t>KLZ </a:t>
            </a:r>
            <a:r>
              <a:rPr lang="en-US" sz="1600" dirty="0" err="1" smtClean="0">
                <a:latin typeface="Calibri" pitchFamily="34" charset="0"/>
              </a:rPr>
              <a:t>redisambiguated</a:t>
            </a:r>
            <a:r>
              <a:rPr lang="en-US" sz="1600" dirty="0" smtClean="0">
                <a:latin typeface="Calibri" pitchFamily="34" charset="0"/>
              </a:rPr>
              <a:t> my notoriously poor memory yesterday after VHS’ presentation.</a:t>
            </a:r>
          </a:p>
          <a:p>
            <a:pPr lvl="1"/>
            <a:r>
              <a:rPr lang="en-US" sz="1600" dirty="0" smtClean="0">
                <a:latin typeface="Calibri" pitchFamily="34" charset="0"/>
              </a:rPr>
              <a:t>From early in the run there had been a persistent AGS longitudinal injection matching problem.</a:t>
            </a:r>
          </a:p>
          <a:p>
            <a:pPr lvl="1"/>
            <a:r>
              <a:rPr lang="en-US" sz="1600" dirty="0" smtClean="0">
                <a:latin typeface="Calibri" pitchFamily="34" charset="0"/>
              </a:rPr>
              <a:t>Fixed on 04/15. This fix induced the “transition” problem, which was then fixed on 04/16.</a:t>
            </a:r>
          </a:p>
          <a:p>
            <a:pPr lvl="1"/>
            <a:r>
              <a:rPr lang="en-US" sz="1600" dirty="0" smtClean="0">
                <a:latin typeface="Calibri" pitchFamily="34" charset="0"/>
              </a:rPr>
              <a:t>Presumably then, the injection fix is the actual fix as opposed to the “transition” fix.</a:t>
            </a:r>
          </a:p>
        </p:txBody>
      </p:sp>
      <p:sp>
        <p:nvSpPr>
          <p:cNvPr id="4" name="Rounded Rectangle 3"/>
          <p:cNvSpPr/>
          <p:nvPr/>
        </p:nvSpPr>
        <p:spPr bwMode="auto">
          <a:xfrm>
            <a:off x="76200" y="4495800"/>
            <a:ext cx="8839200" cy="1905000"/>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 name="Footer Placeholder 5"/>
          <p:cNvSpPr>
            <a:spLocks noGrp="1"/>
          </p:cNvSpPr>
          <p:nvPr>
            <p:ph type="ftr" sz="quarter" idx="11"/>
          </p:nvPr>
        </p:nvSpPr>
        <p:spPr/>
        <p:txBody>
          <a:bodyPr/>
          <a:lstStyle/>
          <a:p>
            <a:r>
              <a:rPr lang="en-US" smtClean="0"/>
              <a:t>Retreat 2013 - K. Smith</a:t>
            </a:r>
            <a:endParaRPr lang="en-US"/>
          </a:p>
        </p:txBody>
      </p:sp>
    </p:spTree>
    <p:extLst>
      <p:ext uri="{BB962C8B-B14F-4D97-AF65-F5344CB8AC3E}">
        <p14:creationId xmlns:p14="http://schemas.microsoft.com/office/powerpoint/2010/main" xmlns="" val="367011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5" end="1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6" end="1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7" end="1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8" end="1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609600"/>
          </a:xfrm>
        </p:spPr>
        <p:txBody>
          <a:bodyPr/>
          <a:lstStyle/>
          <a:p>
            <a:pPr algn="ctr">
              <a:lnSpc>
                <a:spcPct val="100000"/>
              </a:lnSpc>
            </a:pPr>
            <a:r>
              <a:rPr lang="en-US" sz="2800" dirty="0" smtClean="0"/>
              <a:t>RHIC LLRF &amp; HLRF  System Developments for Run 13</a:t>
            </a:r>
            <a:endParaRPr lang="en-US" sz="2800" dirty="0"/>
          </a:p>
        </p:txBody>
      </p:sp>
      <p:sp>
        <p:nvSpPr>
          <p:cNvPr id="3" name="Content Placeholder 2"/>
          <p:cNvSpPr>
            <a:spLocks noGrp="1"/>
          </p:cNvSpPr>
          <p:nvPr>
            <p:ph idx="1"/>
          </p:nvPr>
        </p:nvSpPr>
        <p:spPr>
          <a:xfrm>
            <a:off x="228600" y="838200"/>
            <a:ext cx="8915400" cy="5638800"/>
          </a:xfrm>
        </p:spPr>
        <p:txBody>
          <a:bodyPr>
            <a:normAutofit fontScale="92500" lnSpcReduction="10000"/>
          </a:bodyPr>
          <a:lstStyle/>
          <a:p>
            <a:r>
              <a:rPr lang="en-US" sz="2000" b="1" u="sng" dirty="0" smtClean="0">
                <a:latin typeface="Calibri" pitchFamily="34" charset="0"/>
              </a:rPr>
              <a:t>LLRF Development focused on two main efforts </a:t>
            </a:r>
            <a:r>
              <a:rPr lang="en-US" sz="2000" dirty="0" smtClean="0">
                <a:latin typeface="Calibri" pitchFamily="34" charset="0"/>
              </a:rPr>
              <a:t>(covered in K. </a:t>
            </a:r>
            <a:r>
              <a:rPr lang="en-US" sz="2000" dirty="0" err="1" smtClean="0">
                <a:latin typeface="Calibri" pitchFamily="34" charset="0"/>
              </a:rPr>
              <a:t>Mernick’s</a:t>
            </a:r>
            <a:r>
              <a:rPr lang="en-US" sz="2000" dirty="0" smtClean="0">
                <a:latin typeface="Calibri" pitchFamily="34" charset="0"/>
              </a:rPr>
              <a:t> talk):</a:t>
            </a:r>
          </a:p>
          <a:p>
            <a:pPr lvl="1"/>
            <a:r>
              <a:rPr lang="en-US" sz="1600" b="1" u="sng" dirty="0" smtClean="0">
                <a:latin typeface="Calibri" pitchFamily="34" charset="0"/>
              </a:rPr>
              <a:t>Bunch by Bunch Longitudinal Damper</a:t>
            </a:r>
          </a:p>
          <a:p>
            <a:pPr lvl="2"/>
            <a:r>
              <a:rPr lang="en-US" sz="1400" dirty="0" smtClean="0">
                <a:latin typeface="Calibri" pitchFamily="34" charset="0"/>
              </a:rPr>
              <a:t>Increase the threshold for intensity related longitudinal instability.</a:t>
            </a:r>
          </a:p>
          <a:p>
            <a:pPr lvl="1"/>
            <a:r>
              <a:rPr lang="en-US" sz="1600" b="1" u="sng" dirty="0" smtClean="0">
                <a:latin typeface="Calibri" pitchFamily="34" charset="0"/>
              </a:rPr>
              <a:t>Periodic Transient Beam Loading Compensation</a:t>
            </a:r>
          </a:p>
          <a:p>
            <a:pPr lvl="2"/>
            <a:r>
              <a:rPr lang="en-US" sz="1400" dirty="0">
                <a:latin typeface="Calibri" pitchFamily="34" charset="0"/>
              </a:rPr>
              <a:t>Longitudinal emittance preservation</a:t>
            </a:r>
            <a:r>
              <a:rPr lang="en-US" sz="1400" dirty="0" smtClean="0">
                <a:latin typeface="Calibri" pitchFamily="34" charset="0"/>
              </a:rPr>
              <a:t>.</a:t>
            </a:r>
          </a:p>
          <a:p>
            <a:pPr lvl="2"/>
            <a:r>
              <a:rPr lang="en-US" sz="1400" dirty="0" smtClean="0">
                <a:latin typeface="Calibri" pitchFamily="34" charset="0"/>
              </a:rPr>
              <a:t>Bucket by bucket IQ demodulator IP development will have many offshoot applications.</a:t>
            </a:r>
          </a:p>
          <a:p>
            <a:pPr lvl="3"/>
            <a:r>
              <a:rPr lang="en-US" sz="1400" dirty="0" smtClean="0">
                <a:latin typeface="Calibri" pitchFamily="34" charset="0"/>
              </a:rPr>
              <a:t>Measure amplitude and phase of any desired frequency component of a signal on a bucket by bucket basis every turn.</a:t>
            </a:r>
          </a:p>
          <a:p>
            <a:pPr lvl="1"/>
            <a:r>
              <a:rPr lang="en-US" sz="1600" dirty="0" smtClean="0">
                <a:latin typeface="Calibri" pitchFamily="34" charset="0"/>
              </a:rPr>
              <a:t>A lot of phenomenal real time development work by F. </a:t>
            </a:r>
            <a:r>
              <a:rPr lang="en-US" sz="1600" dirty="0">
                <a:latin typeface="Calibri" pitchFamily="34" charset="0"/>
              </a:rPr>
              <a:t>S</a:t>
            </a:r>
            <a:r>
              <a:rPr lang="en-US" sz="1600" dirty="0" smtClean="0">
                <a:latin typeface="Calibri" pitchFamily="34" charset="0"/>
              </a:rPr>
              <a:t>everino and G. Narayan.</a:t>
            </a:r>
          </a:p>
          <a:p>
            <a:pPr lvl="2"/>
            <a:r>
              <a:rPr lang="en-US" sz="1400" dirty="0" smtClean="0">
                <a:latin typeface="Calibri" pitchFamily="34" charset="0"/>
              </a:rPr>
              <a:t>And don’t let KM’s modesty fool you – key in all areas of development.</a:t>
            </a:r>
            <a:endParaRPr lang="en-US" sz="1400" dirty="0">
              <a:latin typeface="Calibri" pitchFamily="34" charset="0"/>
            </a:endParaRPr>
          </a:p>
          <a:p>
            <a:r>
              <a:rPr lang="en-US" sz="2000" b="1" u="sng" dirty="0" smtClean="0">
                <a:latin typeface="Calibri" pitchFamily="34" charset="0"/>
              </a:rPr>
              <a:t>HLRF Upgrades</a:t>
            </a:r>
          </a:p>
          <a:p>
            <a:pPr lvl="1"/>
            <a:r>
              <a:rPr lang="en-US" sz="1600" b="1" u="sng" dirty="0" smtClean="0">
                <a:latin typeface="Calibri" pitchFamily="34" charset="0"/>
              </a:rPr>
              <a:t>New RF measurement and Interface chassis for all RHIC RF Systems</a:t>
            </a:r>
          </a:p>
          <a:p>
            <a:pPr lvl="2"/>
            <a:r>
              <a:rPr lang="en-US" sz="1400" b="1" u="sng" dirty="0" smtClean="0">
                <a:latin typeface="Calibri" pitchFamily="34" charset="0"/>
              </a:rPr>
              <a:t>Provide required signal conditioning between HLRF and LLRF.</a:t>
            </a:r>
          </a:p>
          <a:p>
            <a:pPr lvl="2"/>
            <a:r>
              <a:rPr lang="en-US" sz="1400" dirty="0" smtClean="0">
                <a:latin typeface="Calibri" pitchFamily="34" charset="0"/>
              </a:rPr>
              <a:t>Enhanced system diagnostics reduce downtime.</a:t>
            </a:r>
          </a:p>
          <a:p>
            <a:pPr lvl="1"/>
            <a:r>
              <a:rPr lang="en-US" sz="1600" dirty="0" err="1">
                <a:latin typeface="Calibri" pitchFamily="34" charset="0"/>
              </a:rPr>
              <a:t>Recabled</a:t>
            </a:r>
            <a:r>
              <a:rPr lang="en-US" sz="1600" dirty="0">
                <a:latin typeface="Calibri" pitchFamily="34" charset="0"/>
              </a:rPr>
              <a:t> the RF control room to support integration of the LLRF and HLRF Measurement chassis</a:t>
            </a:r>
            <a:r>
              <a:rPr lang="en-US" sz="1600" dirty="0" smtClean="0">
                <a:latin typeface="Calibri" pitchFamily="34" charset="0"/>
              </a:rPr>
              <a:t>.</a:t>
            </a:r>
          </a:p>
          <a:p>
            <a:pPr lvl="1"/>
            <a:r>
              <a:rPr lang="en-US" sz="1600" b="1" u="sng" dirty="0" smtClean="0">
                <a:latin typeface="Calibri" pitchFamily="34" charset="0"/>
              </a:rPr>
              <a:t>Installed sliding short on the 9MHz common cavity</a:t>
            </a:r>
            <a:r>
              <a:rPr lang="en-US" sz="1600" dirty="0" smtClean="0">
                <a:latin typeface="Calibri" pitchFamily="34" charset="0"/>
              </a:rPr>
              <a:t>.</a:t>
            </a:r>
          </a:p>
          <a:p>
            <a:pPr lvl="1"/>
            <a:r>
              <a:rPr lang="en-US" sz="1600" b="1" u="sng" dirty="0" smtClean="0">
                <a:latin typeface="Calibri" pitchFamily="34" charset="0"/>
              </a:rPr>
              <a:t>Designed and installed application specific directional couplers on all 9MHz systems</a:t>
            </a:r>
            <a:r>
              <a:rPr lang="en-US" sz="1600" dirty="0" smtClean="0">
                <a:latin typeface="Calibri" pitchFamily="34" charset="0"/>
              </a:rPr>
              <a:t>.</a:t>
            </a:r>
          </a:p>
          <a:p>
            <a:pPr lvl="1"/>
            <a:r>
              <a:rPr lang="en-US" sz="1600" b="1" u="sng" dirty="0" smtClean="0">
                <a:latin typeface="Calibri" pitchFamily="34" charset="0"/>
              </a:rPr>
              <a:t>Installed new landau cavities for h=2580</a:t>
            </a:r>
            <a:r>
              <a:rPr lang="en-US" sz="1600" dirty="0" smtClean="0">
                <a:latin typeface="Calibri" pitchFamily="34" charset="0"/>
              </a:rPr>
              <a:t>.</a:t>
            </a:r>
          </a:p>
          <a:p>
            <a:pPr lvl="2"/>
            <a:r>
              <a:rPr lang="en-US" sz="1400" dirty="0" smtClean="0">
                <a:latin typeface="Calibri" pitchFamily="34" charset="0"/>
              </a:rPr>
              <a:t>Retuned fundamental and higher order mode dampers to support new frequency (201.6 MHz).</a:t>
            </a:r>
          </a:p>
          <a:p>
            <a:pPr lvl="2"/>
            <a:r>
              <a:rPr lang="en-US" sz="1400" dirty="0" smtClean="0">
                <a:latin typeface="Calibri" pitchFamily="34" charset="0"/>
              </a:rPr>
              <a:t>Decoupled landau PASS logic from the 28MHz systems.</a:t>
            </a:r>
          </a:p>
          <a:p>
            <a:pPr lvl="1"/>
            <a:r>
              <a:rPr lang="en-US" sz="1600" b="1" u="sng" dirty="0" smtClean="0">
                <a:latin typeface="Calibri" pitchFamily="34" charset="0"/>
              </a:rPr>
              <a:t>Refurbished the QEI amplifiers used for the BBB damper </a:t>
            </a:r>
            <a:r>
              <a:rPr lang="en-US" sz="1600" b="1" u="sng" dirty="0" err="1" smtClean="0">
                <a:latin typeface="Calibri" pitchFamily="34" charset="0"/>
              </a:rPr>
              <a:t>stripl</a:t>
            </a:r>
            <a:r>
              <a:rPr lang="en-US" sz="1600" dirty="0" err="1" smtClean="0">
                <a:latin typeface="Calibri" pitchFamily="34" charset="0"/>
              </a:rPr>
              <a:t>ines</a:t>
            </a:r>
            <a:r>
              <a:rPr lang="en-US" sz="1600" dirty="0" smtClean="0">
                <a:latin typeface="Calibri" pitchFamily="34" charset="0"/>
              </a:rPr>
              <a:t>.</a:t>
            </a:r>
          </a:p>
          <a:p>
            <a:pPr lvl="4"/>
            <a:r>
              <a:rPr lang="en-US" sz="1400" dirty="0" smtClean="0">
                <a:latin typeface="Calibri" pitchFamily="34" charset="0"/>
              </a:rPr>
              <a:t>Freebies from our friends at SNS.</a:t>
            </a:r>
          </a:p>
          <a:p>
            <a:pPr lvl="2"/>
            <a:endParaRPr lang="en-US" sz="1400" dirty="0">
              <a:latin typeface="Calibri" pitchFamily="34" charset="0"/>
            </a:endParaRPr>
          </a:p>
        </p:txBody>
      </p:sp>
      <p:sp>
        <p:nvSpPr>
          <p:cNvPr id="5" name="Footer Placeholder 4"/>
          <p:cNvSpPr>
            <a:spLocks noGrp="1"/>
          </p:cNvSpPr>
          <p:nvPr>
            <p:ph type="ftr" sz="quarter" idx="11"/>
          </p:nvPr>
        </p:nvSpPr>
        <p:spPr/>
        <p:txBody>
          <a:bodyPr/>
          <a:lstStyle/>
          <a:p>
            <a:r>
              <a:rPr lang="en-US" smtClean="0"/>
              <a:t>Retreat 2013 - K. Smith</a:t>
            </a:r>
            <a:endParaRPr lang="en-US"/>
          </a:p>
        </p:txBody>
      </p:sp>
    </p:spTree>
    <p:extLst>
      <p:ext uri="{BB962C8B-B14F-4D97-AF65-F5344CB8AC3E}">
        <p14:creationId xmlns:p14="http://schemas.microsoft.com/office/powerpoint/2010/main" xmlns="" val="348371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5" end="1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6" end="1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7" end="1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8" end="1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9" end="1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609600"/>
          </a:xfrm>
        </p:spPr>
        <p:txBody>
          <a:bodyPr/>
          <a:lstStyle/>
          <a:p>
            <a:pPr algn="ctr">
              <a:lnSpc>
                <a:spcPct val="100000"/>
              </a:lnSpc>
            </a:pPr>
            <a:r>
              <a:rPr lang="en-US" sz="2800" b="1" u="sng" dirty="0" smtClean="0"/>
              <a:t>Booster LLRF Upgrade for Run 14</a:t>
            </a:r>
            <a:endParaRPr lang="en-US" sz="2800" b="1" u="sng" dirty="0"/>
          </a:p>
        </p:txBody>
      </p:sp>
      <p:sp>
        <p:nvSpPr>
          <p:cNvPr id="3" name="Content Placeholder 2"/>
          <p:cNvSpPr>
            <a:spLocks noGrp="1"/>
          </p:cNvSpPr>
          <p:nvPr>
            <p:ph idx="1"/>
          </p:nvPr>
        </p:nvSpPr>
        <p:spPr>
          <a:xfrm>
            <a:off x="228600" y="838200"/>
            <a:ext cx="8763000" cy="5638800"/>
          </a:xfrm>
        </p:spPr>
        <p:txBody>
          <a:bodyPr/>
          <a:lstStyle/>
          <a:p>
            <a:r>
              <a:rPr lang="en-US" sz="2000" dirty="0" smtClean="0">
                <a:latin typeface="Calibri" pitchFamily="34" charset="0"/>
              </a:rPr>
              <a:t>Existing Booster LLRF essentially identical to the old AGS LLRF.</a:t>
            </a:r>
          </a:p>
          <a:p>
            <a:pPr lvl="1"/>
            <a:r>
              <a:rPr lang="en-US" sz="1600" dirty="0" smtClean="0">
                <a:latin typeface="Calibri" pitchFamily="34" charset="0"/>
              </a:rPr>
              <a:t>Upgrading for all the same reasons to realize all the same benefits.</a:t>
            </a:r>
          </a:p>
          <a:p>
            <a:pPr lvl="1"/>
            <a:r>
              <a:rPr lang="en-US" sz="1600" dirty="0" smtClean="0">
                <a:latin typeface="Calibri" pitchFamily="34" charset="0"/>
              </a:rPr>
              <a:t>See the AGS LLRF Upgrade presentation from Retreat 2012.</a:t>
            </a:r>
          </a:p>
          <a:p>
            <a:r>
              <a:rPr lang="en-US" sz="2000" dirty="0" smtClean="0">
                <a:latin typeface="Calibri" pitchFamily="34" charset="0"/>
              </a:rPr>
              <a:t>Alas, we are presently in a severe pinch for hardware.</a:t>
            </a:r>
          </a:p>
          <a:p>
            <a:pPr lvl="1"/>
            <a:r>
              <a:rPr lang="en-US" sz="1600" dirty="0" smtClean="0">
                <a:latin typeface="Calibri" pitchFamily="34" charset="0"/>
              </a:rPr>
              <a:t>Classic example of how hard it is to get things done.</a:t>
            </a:r>
          </a:p>
          <a:p>
            <a:pPr lvl="2"/>
            <a:r>
              <a:rPr lang="en-US" sz="1400" dirty="0" smtClean="0">
                <a:latin typeface="Calibri" pitchFamily="34" charset="0"/>
              </a:rPr>
              <a:t>Large hardware order web </a:t>
            </a:r>
            <a:r>
              <a:rPr lang="en-US" sz="1400" dirty="0" err="1" smtClean="0">
                <a:latin typeface="Calibri" pitchFamily="34" charset="0"/>
              </a:rPr>
              <a:t>req</a:t>
            </a:r>
            <a:r>
              <a:rPr lang="en-US" sz="1400" dirty="0" smtClean="0">
                <a:latin typeface="Calibri" pitchFamily="34" charset="0"/>
              </a:rPr>
              <a:t> entered 03/27/2013, for 06/28/2013 delivery.</a:t>
            </a:r>
          </a:p>
          <a:p>
            <a:pPr lvl="3"/>
            <a:r>
              <a:rPr lang="en-US" sz="1400" dirty="0" smtClean="0">
                <a:latin typeface="Calibri" pitchFamily="34" charset="0"/>
              </a:rPr>
              <a:t>Covers much more than Booster hardware needs.</a:t>
            </a:r>
          </a:p>
          <a:p>
            <a:pPr lvl="2"/>
            <a:r>
              <a:rPr lang="en-US" sz="1400" dirty="0" smtClean="0">
                <a:latin typeface="Calibri" pitchFamily="34" charset="0"/>
              </a:rPr>
              <a:t>Purchase order dispatched 07/09/2013. T. Hayes wins bet.</a:t>
            </a:r>
          </a:p>
          <a:p>
            <a:pPr lvl="2"/>
            <a:r>
              <a:rPr lang="en-US" sz="1400" dirty="0" smtClean="0">
                <a:latin typeface="Calibri" pitchFamily="34" charset="0"/>
              </a:rPr>
              <a:t>Expect first articles around 08/19/2013, then production hardware around mid September.</a:t>
            </a:r>
          </a:p>
          <a:p>
            <a:pPr lvl="2"/>
            <a:r>
              <a:rPr lang="en-US" sz="1400" dirty="0" smtClean="0">
                <a:latin typeface="Calibri" pitchFamily="34" charset="0"/>
              </a:rPr>
              <a:t>Production hardware will still need configuration and testing prior to any installation.</a:t>
            </a:r>
          </a:p>
          <a:p>
            <a:r>
              <a:rPr lang="en-US" sz="2000" b="1" u="sng" dirty="0" smtClean="0">
                <a:latin typeface="Calibri" pitchFamily="34" charset="0"/>
              </a:rPr>
              <a:t>Still trying to maintain a very aggressive Booster upgrade schedule.</a:t>
            </a:r>
          </a:p>
          <a:p>
            <a:pPr lvl="1"/>
            <a:r>
              <a:rPr lang="en-US" sz="1600" dirty="0" smtClean="0">
                <a:latin typeface="Calibri" pitchFamily="34" charset="0"/>
              </a:rPr>
              <a:t>Hopeful to have main System Controller and Band II Cavity Controllers operational for NSRL startup in late September.</a:t>
            </a:r>
          </a:p>
          <a:p>
            <a:pPr lvl="2"/>
            <a:r>
              <a:rPr lang="en-US" sz="1400" dirty="0" smtClean="0">
                <a:latin typeface="Calibri" pitchFamily="34" charset="0"/>
              </a:rPr>
              <a:t>Dependent only on existing hardware, cannibalizing some development systems.</a:t>
            </a:r>
          </a:p>
          <a:p>
            <a:pPr lvl="2"/>
            <a:r>
              <a:rPr lang="en-US" sz="1400" dirty="0" smtClean="0">
                <a:latin typeface="Calibri" pitchFamily="34" charset="0"/>
              </a:rPr>
              <a:t>Means our remaining development hardware systems are the spares for everything.</a:t>
            </a:r>
          </a:p>
          <a:p>
            <a:pPr lvl="3"/>
            <a:r>
              <a:rPr lang="en-US" sz="1400" dirty="0" smtClean="0">
                <a:latin typeface="Calibri" pitchFamily="34" charset="0"/>
              </a:rPr>
              <a:t>New hardware coming in alleviates that problem eventually.</a:t>
            </a:r>
          </a:p>
          <a:p>
            <a:pPr lvl="1"/>
            <a:r>
              <a:rPr lang="en-US" sz="1600" dirty="0" smtClean="0">
                <a:latin typeface="Calibri" pitchFamily="34" charset="0"/>
              </a:rPr>
              <a:t>Minimum necessary system was tested for proof of principle at the end of NSRL 2013B.</a:t>
            </a:r>
          </a:p>
          <a:p>
            <a:pPr lvl="1"/>
            <a:r>
              <a:rPr lang="en-US" sz="1600" b="1" u="sng" dirty="0" smtClean="0">
                <a:latin typeface="Calibri" pitchFamily="34" charset="0"/>
              </a:rPr>
              <a:t>Entire system upgrade must be completed for RHIC Run 14 startup.</a:t>
            </a:r>
          </a:p>
          <a:p>
            <a:pPr lvl="1"/>
            <a:r>
              <a:rPr lang="en-US" sz="1600" dirty="0" smtClean="0">
                <a:latin typeface="Calibri" pitchFamily="34" charset="0"/>
              </a:rPr>
              <a:t>Leverages off prior experience upgrading AGS LLRF in particular.</a:t>
            </a:r>
          </a:p>
        </p:txBody>
      </p:sp>
      <p:sp>
        <p:nvSpPr>
          <p:cNvPr id="5" name="Footer Placeholder 4"/>
          <p:cNvSpPr>
            <a:spLocks noGrp="1"/>
          </p:cNvSpPr>
          <p:nvPr>
            <p:ph type="ftr" sz="quarter" idx="11"/>
          </p:nvPr>
        </p:nvSpPr>
        <p:spPr/>
        <p:txBody>
          <a:bodyPr/>
          <a:lstStyle/>
          <a:p>
            <a:r>
              <a:rPr lang="en-US" smtClean="0"/>
              <a:t>Retreat 2013 - K. Smith</a:t>
            </a:r>
            <a:endParaRPr lang="en-US"/>
          </a:p>
        </p:txBody>
      </p:sp>
    </p:spTree>
    <p:extLst>
      <p:ext uri="{BB962C8B-B14F-4D97-AF65-F5344CB8AC3E}">
        <p14:creationId xmlns:p14="http://schemas.microsoft.com/office/powerpoint/2010/main" xmlns="" val="32796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6" end="1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11"/>
          </p:nvPr>
        </p:nvSpPr>
        <p:spPr/>
        <p:txBody>
          <a:bodyPr/>
          <a:lstStyle/>
          <a:p>
            <a:r>
              <a:rPr lang="en-US" smtClean="0"/>
              <a:t>Retreat 2013 Ingrassia</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609600"/>
          </a:xfrm>
        </p:spPr>
        <p:txBody>
          <a:bodyPr/>
          <a:lstStyle/>
          <a:p>
            <a:pPr algn="ctr">
              <a:lnSpc>
                <a:spcPct val="100000"/>
              </a:lnSpc>
            </a:pPr>
            <a:r>
              <a:rPr lang="en-US" sz="2800" b="1" u="sng" dirty="0" smtClean="0"/>
              <a:t>AGS LLRF Upgrades for Run 14</a:t>
            </a:r>
            <a:endParaRPr lang="en-US" sz="2800" b="1" u="sng" dirty="0"/>
          </a:p>
        </p:txBody>
      </p:sp>
      <p:sp>
        <p:nvSpPr>
          <p:cNvPr id="3" name="Content Placeholder 2"/>
          <p:cNvSpPr>
            <a:spLocks noGrp="1"/>
          </p:cNvSpPr>
          <p:nvPr>
            <p:ph idx="1"/>
          </p:nvPr>
        </p:nvSpPr>
        <p:spPr>
          <a:xfrm>
            <a:off x="228600" y="609600"/>
            <a:ext cx="8763000" cy="5867400"/>
          </a:xfrm>
        </p:spPr>
        <p:txBody>
          <a:bodyPr>
            <a:normAutofit lnSpcReduction="10000"/>
          </a:bodyPr>
          <a:lstStyle/>
          <a:p>
            <a:r>
              <a:rPr lang="en-US" sz="2000" b="1" u="sng" dirty="0" smtClean="0">
                <a:latin typeface="Calibri" pitchFamily="34" charset="0"/>
              </a:rPr>
              <a:t>Thought that was done already</a:t>
            </a:r>
            <a:r>
              <a:rPr lang="en-US" sz="2000" dirty="0" smtClean="0">
                <a:latin typeface="Calibri" pitchFamily="34" charset="0"/>
              </a:rPr>
              <a:t>? Right …</a:t>
            </a:r>
          </a:p>
          <a:p>
            <a:pPr lvl="1"/>
            <a:r>
              <a:rPr lang="en-US" sz="1600" dirty="0">
                <a:latin typeface="Calibri" pitchFamily="34" charset="0"/>
              </a:rPr>
              <a:t>See the AGS LLRF Upgrade presentation from Retreat 2012</a:t>
            </a:r>
            <a:r>
              <a:rPr lang="en-US" sz="1600" dirty="0" smtClean="0">
                <a:latin typeface="Calibri" pitchFamily="34" charset="0"/>
              </a:rPr>
              <a:t>.</a:t>
            </a:r>
          </a:p>
          <a:p>
            <a:pPr lvl="1"/>
            <a:r>
              <a:rPr lang="en-US" sz="1600" dirty="0">
                <a:latin typeface="Calibri" pitchFamily="34" charset="0"/>
              </a:rPr>
              <a:t>A</a:t>
            </a:r>
            <a:r>
              <a:rPr lang="en-US" sz="1600" dirty="0" smtClean="0">
                <a:latin typeface="Calibri" pitchFamily="34" charset="0"/>
              </a:rPr>
              <a:t>s it usually does, the plan changed and became far more aggressive.</a:t>
            </a:r>
          </a:p>
          <a:p>
            <a:r>
              <a:rPr lang="en-US" sz="2000" dirty="0" smtClean="0">
                <a:latin typeface="Calibri" pitchFamily="34" charset="0"/>
              </a:rPr>
              <a:t>A Stage III goal became a Stage I goal, making the plan even more aggressive.</a:t>
            </a:r>
          </a:p>
          <a:p>
            <a:pPr lvl="1"/>
            <a:r>
              <a:rPr lang="en-US" sz="1600" dirty="0" smtClean="0">
                <a:latin typeface="Calibri" pitchFamily="34" charset="0"/>
              </a:rPr>
              <a:t>Basically this meant implementing the full Cavity Controller functionality for Run 13 startup.</a:t>
            </a:r>
          </a:p>
          <a:p>
            <a:pPr lvl="2"/>
            <a:r>
              <a:rPr lang="en-US" sz="1400" dirty="0" smtClean="0">
                <a:latin typeface="Calibri" pitchFamily="34" charset="0"/>
              </a:rPr>
              <a:t>IQ feedback control for cavity amplitude and phase regulation.</a:t>
            </a:r>
          </a:p>
          <a:p>
            <a:pPr lvl="2"/>
            <a:r>
              <a:rPr lang="en-US" sz="1400" dirty="0" smtClean="0">
                <a:latin typeface="Calibri" pitchFamily="34" charset="0"/>
              </a:rPr>
              <a:t>Closed loop control of the main cavity tuning.</a:t>
            </a:r>
          </a:p>
          <a:p>
            <a:pPr lvl="2"/>
            <a:r>
              <a:rPr lang="en-US" sz="1400" dirty="0" smtClean="0">
                <a:latin typeface="Calibri" pitchFamily="34" charset="0"/>
              </a:rPr>
              <a:t>Closed control of tuning for the feedback transformer.</a:t>
            </a:r>
          </a:p>
          <a:p>
            <a:pPr lvl="1"/>
            <a:r>
              <a:rPr lang="en-US" sz="1600" dirty="0" smtClean="0">
                <a:latin typeface="Calibri" pitchFamily="34" charset="0"/>
              </a:rPr>
              <a:t>Closed loop tuning of the feedback transformer was really the driver in this decision.</a:t>
            </a:r>
            <a:endParaRPr lang="en-US" sz="1400" dirty="0" smtClean="0">
              <a:latin typeface="Calibri" pitchFamily="34" charset="0"/>
            </a:endParaRPr>
          </a:p>
          <a:p>
            <a:r>
              <a:rPr lang="en-US" sz="2000" dirty="0" smtClean="0">
                <a:latin typeface="Calibri" pitchFamily="34" charset="0"/>
              </a:rPr>
              <a:t>As often happens, a very aggressive plan led to compromises.</a:t>
            </a:r>
          </a:p>
          <a:p>
            <a:pPr lvl="1"/>
            <a:r>
              <a:rPr lang="en-US" sz="1600" dirty="0" smtClean="0">
                <a:latin typeface="Calibri" pitchFamily="34" charset="0"/>
              </a:rPr>
              <a:t>The system architecture was modified and consolidated due to lack of available hardware.</a:t>
            </a:r>
          </a:p>
          <a:p>
            <a:pPr lvl="2"/>
            <a:r>
              <a:rPr lang="en-US" sz="1400" dirty="0" smtClean="0">
                <a:latin typeface="Calibri" pitchFamily="34" charset="0"/>
              </a:rPr>
              <a:t>Two cavities per Cavity Controller chassis.</a:t>
            </a:r>
          </a:p>
          <a:p>
            <a:pPr lvl="3"/>
            <a:r>
              <a:rPr lang="en-US" sz="1400" dirty="0" smtClean="0">
                <a:latin typeface="Calibri" pitchFamily="34" charset="0"/>
              </a:rPr>
              <a:t>Cavity Controller FEC is overloaded with serving data.</a:t>
            </a:r>
          </a:p>
          <a:p>
            <a:pPr lvl="3"/>
            <a:r>
              <a:rPr lang="en-US" sz="1400" dirty="0" smtClean="0">
                <a:latin typeface="Calibri" pitchFamily="34" charset="0"/>
              </a:rPr>
              <a:t>One chassis takes down two cavities in the event of failure or maintenance.</a:t>
            </a:r>
          </a:p>
          <a:p>
            <a:pPr lvl="1"/>
            <a:r>
              <a:rPr lang="en-US" sz="1600" b="1" u="sng" dirty="0" smtClean="0">
                <a:latin typeface="Calibri" pitchFamily="34" charset="0"/>
              </a:rPr>
              <a:t>AGS Update Link Master development was compromised by lack of resources</a:t>
            </a:r>
            <a:r>
              <a:rPr lang="en-US" sz="1600" dirty="0" smtClean="0">
                <a:latin typeface="Calibri" pitchFamily="34" charset="0"/>
              </a:rPr>
              <a:t>.</a:t>
            </a:r>
          </a:p>
          <a:p>
            <a:pPr lvl="1"/>
            <a:r>
              <a:rPr lang="en-US" sz="1600" dirty="0" smtClean="0">
                <a:latin typeface="Calibri" pitchFamily="34" charset="0"/>
              </a:rPr>
              <a:t>The non-expert human machine interface was given little priority.</a:t>
            </a:r>
          </a:p>
          <a:p>
            <a:pPr lvl="2"/>
            <a:r>
              <a:rPr lang="en-US" sz="1400" dirty="0" smtClean="0">
                <a:latin typeface="Calibri" pitchFamily="34" charset="0"/>
              </a:rPr>
              <a:t>We need to find a way to address this. It is an ongoing issue across all LLRF systems.</a:t>
            </a:r>
          </a:p>
          <a:p>
            <a:r>
              <a:rPr lang="en-US" sz="2000" b="1" u="sng" dirty="0" smtClean="0">
                <a:latin typeface="Calibri" pitchFamily="34" charset="0"/>
              </a:rPr>
              <a:t>So, work remains for the AGS LLRF</a:t>
            </a:r>
          </a:p>
          <a:p>
            <a:pPr lvl="1"/>
            <a:r>
              <a:rPr lang="en-US" sz="1600" b="1" u="sng" dirty="0" smtClean="0">
                <a:latin typeface="Calibri" pitchFamily="34" charset="0"/>
              </a:rPr>
              <a:t>Highest priority is </a:t>
            </a:r>
            <a:r>
              <a:rPr lang="en-US" sz="1600" b="1" u="sng" dirty="0" err="1" smtClean="0">
                <a:latin typeface="Calibri" pitchFamily="34" charset="0"/>
              </a:rPr>
              <a:t>decompromising</a:t>
            </a:r>
            <a:r>
              <a:rPr lang="en-US" sz="1600" b="1" u="sng" dirty="0" smtClean="0">
                <a:latin typeface="Calibri" pitchFamily="34" charset="0"/>
              </a:rPr>
              <a:t> the AGS Update Link Ma</a:t>
            </a:r>
            <a:r>
              <a:rPr lang="en-US" sz="1600" dirty="0" smtClean="0">
                <a:latin typeface="Calibri" pitchFamily="34" charset="0"/>
              </a:rPr>
              <a:t>ster.</a:t>
            </a:r>
          </a:p>
          <a:p>
            <a:pPr lvl="1"/>
            <a:r>
              <a:rPr lang="en-US" sz="1600" b="1" u="sng" dirty="0" smtClean="0">
                <a:latin typeface="Calibri" pitchFamily="34" charset="0"/>
              </a:rPr>
              <a:t>Also need harmonic jump machinery, L10 control </a:t>
            </a:r>
            <a:r>
              <a:rPr lang="en-US" sz="1600" dirty="0" smtClean="0">
                <a:latin typeface="Calibri" pitchFamily="34" charset="0"/>
              </a:rPr>
              <a:t>(done-</a:t>
            </a:r>
            <a:r>
              <a:rPr lang="en-US" sz="1600" dirty="0" err="1" smtClean="0">
                <a:latin typeface="Calibri" pitchFamily="34" charset="0"/>
              </a:rPr>
              <a:t>ish</a:t>
            </a:r>
            <a:r>
              <a:rPr lang="en-US" sz="1600" dirty="0" smtClean="0">
                <a:latin typeface="Calibri" pitchFamily="34" charset="0"/>
              </a:rPr>
              <a:t>), some PPM work …</a:t>
            </a:r>
            <a:endParaRPr lang="en-US" sz="1600" dirty="0">
              <a:latin typeface="Calibri" pitchFamily="34" charset="0"/>
            </a:endParaRPr>
          </a:p>
          <a:p>
            <a:pPr lvl="1"/>
            <a:r>
              <a:rPr lang="en-US" sz="1600" dirty="0" smtClean="0">
                <a:latin typeface="Calibri" pitchFamily="34" charset="0"/>
              </a:rPr>
              <a:t>Likely to split Cavity Controllers following Run 14.</a:t>
            </a:r>
          </a:p>
        </p:txBody>
      </p:sp>
      <p:sp>
        <p:nvSpPr>
          <p:cNvPr id="5" name="Footer Placeholder 4"/>
          <p:cNvSpPr>
            <a:spLocks noGrp="1"/>
          </p:cNvSpPr>
          <p:nvPr>
            <p:ph type="ftr" sz="quarter" idx="11"/>
          </p:nvPr>
        </p:nvSpPr>
        <p:spPr/>
        <p:txBody>
          <a:bodyPr/>
          <a:lstStyle/>
          <a:p>
            <a:r>
              <a:rPr lang="en-US" smtClean="0"/>
              <a:t>Retreat 2013 - K. Smith</a:t>
            </a:r>
            <a:endParaRPr lang="en-US"/>
          </a:p>
        </p:txBody>
      </p:sp>
    </p:spTree>
    <p:extLst>
      <p:ext uri="{BB962C8B-B14F-4D97-AF65-F5344CB8AC3E}">
        <p14:creationId xmlns:p14="http://schemas.microsoft.com/office/powerpoint/2010/main" xmlns="" val="486027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609600"/>
          </a:xfrm>
        </p:spPr>
        <p:txBody>
          <a:bodyPr/>
          <a:lstStyle/>
          <a:p>
            <a:pPr algn="ctr">
              <a:lnSpc>
                <a:spcPct val="100000"/>
              </a:lnSpc>
            </a:pPr>
            <a:r>
              <a:rPr lang="en-US" sz="2800" b="1" dirty="0" smtClean="0"/>
              <a:t>RHIC HLRF &amp; LLRF for Run 14</a:t>
            </a:r>
            <a:endParaRPr lang="en-US" sz="2800" b="1" dirty="0"/>
          </a:p>
        </p:txBody>
      </p:sp>
      <p:sp>
        <p:nvSpPr>
          <p:cNvPr id="3" name="Content Placeholder 2"/>
          <p:cNvSpPr>
            <a:spLocks noGrp="1"/>
          </p:cNvSpPr>
          <p:nvPr>
            <p:ph idx="1"/>
          </p:nvPr>
        </p:nvSpPr>
        <p:spPr>
          <a:xfrm>
            <a:off x="228600" y="685800"/>
            <a:ext cx="8763000" cy="5791200"/>
          </a:xfrm>
        </p:spPr>
        <p:txBody>
          <a:bodyPr/>
          <a:lstStyle/>
          <a:p>
            <a:r>
              <a:rPr lang="en-US" sz="2000" b="1" u="sng" dirty="0" smtClean="0">
                <a:latin typeface="Calibri" pitchFamily="34" charset="0"/>
              </a:rPr>
              <a:t>RHIC LLRF has a number of open issues to address</a:t>
            </a:r>
          </a:p>
          <a:p>
            <a:pPr lvl="1"/>
            <a:r>
              <a:rPr lang="en-US" sz="1600" dirty="0" smtClean="0">
                <a:latin typeface="Calibri" pitchFamily="34" charset="0"/>
              </a:rPr>
              <a:t>Still in the process of identifying priorities for Run 14.</a:t>
            </a:r>
          </a:p>
          <a:p>
            <a:pPr lvl="1"/>
            <a:r>
              <a:rPr lang="en-US" sz="1600" b="1" u="sng" dirty="0" smtClean="0">
                <a:latin typeface="Calibri" pitchFamily="34" charset="0"/>
              </a:rPr>
              <a:t>Setup of IQ feedback and cavity protection for the 28MHz and 197MHz systems.</a:t>
            </a:r>
          </a:p>
          <a:p>
            <a:pPr lvl="1"/>
            <a:r>
              <a:rPr lang="en-US" sz="1600" b="1" u="sng" dirty="0" smtClean="0">
                <a:latin typeface="Calibri" pitchFamily="34" charset="0"/>
              </a:rPr>
              <a:t>Address tuning control for the new landau cavities.</a:t>
            </a:r>
          </a:p>
          <a:p>
            <a:pPr lvl="1"/>
            <a:r>
              <a:rPr lang="en-US" sz="1600" b="1" u="sng" dirty="0" smtClean="0">
                <a:latin typeface="Calibri" pitchFamily="34" charset="0"/>
              </a:rPr>
              <a:t>LLRF control of the landau pre to post </a:t>
            </a:r>
            <a:r>
              <a:rPr lang="en-US" sz="1600" b="1" u="sng" dirty="0" err="1" smtClean="0">
                <a:latin typeface="Calibri" pitchFamily="34" charset="0"/>
              </a:rPr>
              <a:t>gammaT</a:t>
            </a:r>
            <a:r>
              <a:rPr lang="en-US" sz="1600" b="1" u="sng" dirty="0" smtClean="0">
                <a:latin typeface="Calibri" pitchFamily="34" charset="0"/>
              </a:rPr>
              <a:t>.</a:t>
            </a:r>
          </a:p>
          <a:p>
            <a:pPr lvl="1"/>
            <a:r>
              <a:rPr lang="en-US" sz="1600" b="1" u="sng" dirty="0" smtClean="0">
                <a:latin typeface="Calibri" pitchFamily="34" charset="0"/>
              </a:rPr>
              <a:t>Address tuning control for the 28MHz systems with new ferrite tuners.</a:t>
            </a:r>
          </a:p>
          <a:p>
            <a:pPr lvl="1"/>
            <a:r>
              <a:rPr lang="en-US" sz="1600" b="1" u="sng" dirty="0" smtClean="0">
                <a:latin typeface="Calibri" pitchFamily="34" charset="0"/>
              </a:rPr>
              <a:t>Continuation of transient beam loading compensation - bucket by bucket measurement and modulation.</a:t>
            </a:r>
          </a:p>
          <a:p>
            <a:pPr lvl="2"/>
            <a:r>
              <a:rPr lang="en-US" sz="1400" dirty="0" smtClean="0">
                <a:latin typeface="Calibri" pitchFamily="34" charset="0"/>
              </a:rPr>
              <a:t>Also related to this development are the “real” BTB Phase Detector and Radial BPM Processor firmware for RHIC, AGS and Booster.</a:t>
            </a:r>
          </a:p>
          <a:p>
            <a:pPr lvl="1"/>
            <a:r>
              <a:rPr lang="en-US" sz="1600" dirty="0" smtClean="0">
                <a:latin typeface="Calibri" pitchFamily="34" charset="0"/>
              </a:rPr>
              <a:t>Some new development always materializes. Always …</a:t>
            </a:r>
          </a:p>
          <a:p>
            <a:pPr lvl="1"/>
            <a:endParaRPr lang="en-US" sz="1600" dirty="0">
              <a:latin typeface="Calibri" pitchFamily="34" charset="0"/>
            </a:endParaRPr>
          </a:p>
          <a:p>
            <a:pPr lvl="1"/>
            <a:r>
              <a:rPr lang="en-US" sz="1600" dirty="0" smtClean="0">
                <a:latin typeface="Calibri" pitchFamily="34" charset="0"/>
              </a:rPr>
              <a:t>And oh yeah, a new 56MHz SRF common cavity. </a:t>
            </a:r>
            <a:r>
              <a:rPr lang="en-US" sz="1600" dirty="0" err="1" smtClean="0">
                <a:latin typeface="Calibri" pitchFamily="34" charset="0"/>
              </a:rPr>
              <a:t>Woot</a:t>
            </a:r>
            <a:r>
              <a:rPr lang="en-US" sz="1600" dirty="0" smtClean="0">
                <a:latin typeface="Calibri" pitchFamily="34" charset="0"/>
              </a:rPr>
              <a:t>!</a:t>
            </a:r>
          </a:p>
          <a:p>
            <a:pPr marL="1200150" lvl="3" indent="0">
              <a:buNone/>
            </a:pPr>
            <a:endParaRPr lang="en-US" sz="1400" dirty="0" smtClean="0">
              <a:latin typeface="Calibri" pitchFamily="34" charset="0"/>
            </a:endParaRPr>
          </a:p>
        </p:txBody>
      </p:sp>
      <p:sp>
        <p:nvSpPr>
          <p:cNvPr id="5" name="Footer Placeholder 4"/>
          <p:cNvSpPr>
            <a:spLocks noGrp="1"/>
          </p:cNvSpPr>
          <p:nvPr>
            <p:ph type="ftr" sz="quarter" idx="11"/>
          </p:nvPr>
        </p:nvSpPr>
        <p:spPr/>
        <p:txBody>
          <a:bodyPr/>
          <a:lstStyle/>
          <a:p>
            <a:r>
              <a:rPr lang="en-US" smtClean="0"/>
              <a:t>Retreat 2013 - K. Smith</a:t>
            </a:r>
            <a:endParaRPr lang="en-US"/>
          </a:p>
        </p:txBody>
      </p:sp>
    </p:spTree>
    <p:extLst>
      <p:ext uri="{BB962C8B-B14F-4D97-AF65-F5344CB8AC3E}">
        <p14:creationId xmlns:p14="http://schemas.microsoft.com/office/powerpoint/2010/main" xmlns="" val="328792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609600"/>
          </a:xfrm>
        </p:spPr>
        <p:txBody>
          <a:bodyPr/>
          <a:lstStyle/>
          <a:p>
            <a:pPr algn="ctr">
              <a:lnSpc>
                <a:spcPct val="100000"/>
              </a:lnSpc>
            </a:pPr>
            <a:r>
              <a:rPr lang="en-US" sz="2800" b="1" u="sng" dirty="0" smtClean="0"/>
              <a:t>RHIC HLRF &amp; LLRF for Run 14</a:t>
            </a:r>
            <a:endParaRPr lang="en-US" sz="2800" b="1" u="sng"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228600" y="685800"/>
                <a:ext cx="8763000" cy="5791200"/>
              </a:xfrm>
            </p:spPr>
            <p:txBody>
              <a:bodyPr/>
              <a:lstStyle/>
              <a:p>
                <a:r>
                  <a:rPr lang="en-US" sz="2000" dirty="0" smtClean="0">
                    <a:latin typeface="Calibri" pitchFamily="34" charset="0"/>
                  </a:rPr>
                  <a:t>New 56MHz “Passive” SRF Bunch Compression Common Cavity for RHIC</a:t>
                </a:r>
              </a:p>
              <a:p>
                <a:pPr lvl="1"/>
                <a:r>
                  <a:rPr lang="en-US" sz="1600" dirty="0" smtClean="0">
                    <a:latin typeface="Calibri" pitchFamily="34" charset="0"/>
                  </a:rPr>
                  <a:t>A beam driven cavity.  Details upcoming in </a:t>
                </a:r>
                <a:r>
                  <a:rPr lang="en-US" sz="1600" dirty="0">
                    <a:latin typeface="Calibri" pitchFamily="34" charset="0"/>
                  </a:rPr>
                  <a:t>S. </a:t>
                </a:r>
                <a:r>
                  <a:rPr lang="en-US" sz="1600" dirty="0" smtClean="0">
                    <a:latin typeface="Calibri" pitchFamily="34" charset="0"/>
                  </a:rPr>
                  <a:t>Belomestnykh presentation.</a:t>
                </a:r>
              </a:p>
              <a:p>
                <a:pPr lvl="2"/>
                <a:r>
                  <a:rPr lang="en-US" sz="1400" dirty="0" smtClean="0">
                    <a:latin typeface="Calibri" pitchFamily="34" charset="0"/>
                  </a:rPr>
                  <a:t>Operate cavity with resonance detuned </a:t>
                </a:r>
                <a14:m>
                  <m:oMath xmlns:m="http://schemas.openxmlformats.org/officeDocument/2006/math">
                    <m:r>
                      <a:rPr lang="en-US" sz="1400" i="1">
                        <a:latin typeface="Cambria Math"/>
                        <a:ea typeface="Cambria Math"/>
                      </a:rPr>
                      <m:t>∆</m:t>
                    </m:r>
                    <m:r>
                      <a:rPr lang="en-US" sz="1400" i="1">
                        <a:latin typeface="Cambria Math"/>
                        <a:ea typeface="Cambria Math"/>
                      </a:rPr>
                      <m:t>𝑓</m:t>
                    </m:r>
                  </m:oMath>
                </a14:m>
                <a:r>
                  <a:rPr lang="en-US" sz="1400" i="1" dirty="0">
                    <a:latin typeface="Calibri" pitchFamily="34" charset="0"/>
                  </a:rPr>
                  <a:t> </a:t>
                </a:r>
                <a:r>
                  <a:rPr lang="en-US" sz="1400" dirty="0" smtClean="0">
                    <a:latin typeface="Calibri" pitchFamily="34" charset="0"/>
                  </a:rPr>
                  <a:t>well below beam rev line at 56MHz (h=720).</a:t>
                </a:r>
              </a:p>
              <a:p>
                <a:pPr lvl="2"/>
                <a:r>
                  <a:rPr lang="en-US" sz="1400" dirty="0">
                    <a:latin typeface="Calibri" pitchFamily="34" charset="0"/>
                  </a:rPr>
                  <a:t>Beam induced voltage used to adiabatically compress bunch length. No </a:t>
                </a:r>
                <a:r>
                  <a:rPr lang="en-US" sz="1400" dirty="0" err="1">
                    <a:latin typeface="Calibri" pitchFamily="34" charset="0"/>
                  </a:rPr>
                  <a:t>rebucketing</a:t>
                </a:r>
                <a:r>
                  <a:rPr lang="en-US" sz="1400" dirty="0">
                    <a:latin typeface="Calibri" pitchFamily="34" charset="0"/>
                  </a:rPr>
                  <a:t> gymnastic</a:t>
                </a:r>
                <a:r>
                  <a:rPr lang="en-US" sz="1400" dirty="0" smtClean="0">
                    <a:latin typeface="Calibri" pitchFamily="34" charset="0"/>
                  </a:rPr>
                  <a:t>.</a:t>
                </a:r>
              </a:p>
              <a:p>
                <a:pPr lvl="3"/>
                <a14:m>
                  <m:oMath xmlns:m="http://schemas.openxmlformats.org/officeDocument/2006/math">
                    <m:d>
                      <m:dPr>
                        <m:begChr m:val="|"/>
                        <m:endChr m:val="|"/>
                        <m:ctrlPr>
                          <a:rPr lang="en-US" sz="1400" i="1">
                            <a:latin typeface="Cambria Math"/>
                          </a:rPr>
                        </m:ctrlPr>
                      </m:dPr>
                      <m:e>
                        <m:r>
                          <m:rPr>
                            <m:nor/>
                          </m:rPr>
                          <a:rPr lang="en-US" sz="1400" dirty="0">
                            <a:latin typeface="Calibri" pitchFamily="34" charset="0"/>
                          </a:rPr>
                          <m:t>V</m:t>
                        </m:r>
                        <m:r>
                          <m:rPr>
                            <m:nor/>
                          </m:rPr>
                          <a:rPr lang="en-US" sz="1400" baseline="-25000" dirty="0">
                            <a:latin typeface="Calibri" pitchFamily="34" charset="0"/>
                          </a:rPr>
                          <m:t>cav</m:t>
                        </m:r>
                      </m:e>
                    </m:d>
                  </m:oMath>
                </a14:m>
                <a:r>
                  <a:rPr lang="en-US" sz="1400" dirty="0">
                    <a:latin typeface="Calibri" pitchFamily="34" charset="0"/>
                  </a:rPr>
                  <a:t>= I</a:t>
                </a:r>
                <a:r>
                  <a:rPr lang="en-US" sz="1400" baseline="-25000" dirty="0" smtClean="0">
                    <a:latin typeface="Calibri" pitchFamily="34" charset="0"/>
                  </a:rPr>
                  <a:t>h=720</a:t>
                </a:r>
                <a:r>
                  <a:rPr lang="en-US" sz="1400" dirty="0">
                    <a:latin typeface="Calibri" pitchFamily="34" charset="0"/>
                  </a:rPr>
                  <a:t>*</a:t>
                </a:r>
                <a14:m>
                  <m:oMath xmlns:m="http://schemas.openxmlformats.org/officeDocument/2006/math">
                    <m:d>
                      <m:dPr>
                        <m:begChr m:val="|"/>
                        <m:endChr m:val="|"/>
                        <m:ctrlPr>
                          <a:rPr lang="en-US" sz="1400" i="1">
                            <a:latin typeface="Cambria Math"/>
                          </a:rPr>
                        </m:ctrlPr>
                      </m:dPr>
                      <m:e>
                        <m:r>
                          <a:rPr lang="en-US" sz="1400" i="1">
                            <a:latin typeface="Cambria Math"/>
                          </a:rPr>
                          <m:t>𝑍</m:t>
                        </m:r>
                        <m:r>
                          <a:rPr lang="en-US" sz="1400" i="1" baseline="-25000">
                            <a:latin typeface="Cambria Math"/>
                          </a:rPr>
                          <m:t>𝑐𝑎𝑣</m:t>
                        </m:r>
                      </m:e>
                    </m:d>
                  </m:oMath>
                </a14:m>
                <a:r>
                  <a:rPr lang="en-US" sz="1400" baseline="-25000" dirty="0">
                    <a:latin typeface="Calibri" pitchFamily="34" charset="0"/>
                  </a:rPr>
                  <a:t>h=720</a:t>
                </a:r>
                <a:r>
                  <a:rPr lang="en-US" sz="1400" dirty="0" smtClean="0">
                    <a:latin typeface="Calibri" pitchFamily="34" charset="0"/>
                  </a:rPr>
                  <a:t>, </a:t>
                </a:r>
                <a:r>
                  <a:rPr lang="en-US" sz="1400" dirty="0" err="1" smtClean="0">
                    <a:latin typeface="Calibri" pitchFamily="34" charset="0"/>
                  </a:rPr>
                  <a:t>I</a:t>
                </a:r>
                <a:r>
                  <a:rPr lang="en-US" sz="1400" baseline="-25000" dirty="0" err="1" smtClean="0">
                    <a:latin typeface="Calibri" pitchFamily="34" charset="0"/>
                  </a:rPr>
                  <a:t>h</a:t>
                </a:r>
                <a:r>
                  <a:rPr lang="en-US" sz="1400" baseline="-25000" dirty="0" smtClean="0">
                    <a:latin typeface="Calibri" pitchFamily="34" charset="0"/>
                  </a:rPr>
                  <a:t>=720 </a:t>
                </a:r>
                <a:r>
                  <a:rPr lang="en-US" sz="1400" dirty="0" smtClean="0">
                    <a:latin typeface="Calibri" pitchFamily="34" charset="0"/>
                  </a:rPr>
                  <a:t>= 0.5A (110x110  1.25E9/bunch) and </a:t>
                </a:r>
                <a14:m>
                  <m:oMath xmlns:m="http://schemas.openxmlformats.org/officeDocument/2006/math">
                    <m:d>
                      <m:dPr>
                        <m:begChr m:val="|"/>
                        <m:endChr m:val="|"/>
                        <m:ctrlPr>
                          <a:rPr lang="en-US" sz="1400" i="1">
                            <a:latin typeface="Cambria Math"/>
                          </a:rPr>
                        </m:ctrlPr>
                      </m:dPr>
                      <m:e>
                        <m:r>
                          <a:rPr lang="en-US" sz="1400" i="1">
                            <a:latin typeface="Cambria Math"/>
                          </a:rPr>
                          <m:t>𝑍</m:t>
                        </m:r>
                        <m:r>
                          <a:rPr lang="en-US" sz="1400" i="1" baseline="-25000">
                            <a:latin typeface="Cambria Math"/>
                          </a:rPr>
                          <m:t>𝑐𝑎𝑣</m:t>
                        </m:r>
                      </m:e>
                    </m:d>
                    <m:r>
                      <m:rPr>
                        <m:sty m:val="p"/>
                      </m:rPr>
                      <a:rPr lang="en-US" sz="1400" b="0" i="0" baseline="-25000" smtClean="0">
                        <a:latin typeface="Cambria Math"/>
                      </a:rPr>
                      <m:t>f</m:t>
                    </m:r>
                    <m:r>
                      <a:rPr lang="en-US" sz="1400" b="0" i="0" baseline="-25000" smtClean="0">
                        <a:latin typeface="Cambria Math"/>
                      </a:rPr>
                      <m:t>0</m:t>
                    </m:r>
                  </m:oMath>
                </a14:m>
                <a:r>
                  <a:rPr lang="en-US" sz="1400" dirty="0" smtClean="0">
                    <a:latin typeface="Calibri" pitchFamily="34" charset="0"/>
                  </a:rPr>
                  <a:t> = 1.6E9 ohm.</a:t>
                </a:r>
              </a:p>
              <a:p>
                <a:pPr lvl="1"/>
                <a:r>
                  <a:rPr lang="en-US" sz="1600" dirty="0" smtClean="0">
                    <a:latin typeface="Calibri" pitchFamily="34" charset="0"/>
                  </a:rPr>
                  <a:t>Piezo </a:t>
                </a:r>
                <a:r>
                  <a:rPr lang="en-US" sz="1600" dirty="0">
                    <a:latin typeface="Calibri" pitchFamily="34" charset="0"/>
                  </a:rPr>
                  <a:t>and stepper tuners control </a:t>
                </a:r>
                <a14:m>
                  <m:oMath xmlns:m="http://schemas.openxmlformats.org/officeDocument/2006/math">
                    <m:r>
                      <a:rPr lang="en-US" sz="1600" i="1" dirty="0">
                        <a:latin typeface="Cambria Math"/>
                        <a:ea typeface="Cambria Math"/>
                      </a:rPr>
                      <m:t>∆</m:t>
                    </m:r>
                    <m:r>
                      <a:rPr lang="en-US" sz="1600" i="1" dirty="0">
                        <a:latin typeface="Cambria Math"/>
                        <a:ea typeface="Cambria Math"/>
                      </a:rPr>
                      <m:t>𝑓</m:t>
                    </m:r>
                  </m:oMath>
                </a14:m>
                <a:r>
                  <a:rPr lang="en-US" sz="1600" dirty="0">
                    <a:latin typeface="Calibri" pitchFamily="34" charset="0"/>
                  </a:rPr>
                  <a:t> to adiabatically increase and then maintain voltage at desired </a:t>
                </a:r>
                <a:r>
                  <a:rPr lang="en-US" sz="1600" dirty="0" err="1" smtClean="0">
                    <a:latin typeface="Calibri" pitchFamily="34" charset="0"/>
                  </a:rPr>
                  <a:t>setpoint</a:t>
                </a:r>
                <a:r>
                  <a:rPr lang="en-US" sz="1600" dirty="0" smtClean="0">
                    <a:latin typeface="Calibri" pitchFamily="34" charset="0"/>
                  </a:rPr>
                  <a:t>, compensating for slow beam current decay.</a:t>
                </a:r>
              </a:p>
              <a:p>
                <a:pPr lvl="1"/>
                <a:r>
                  <a:rPr lang="en-US" sz="1600" dirty="0" smtClean="0">
                    <a:latin typeface="Calibri" pitchFamily="34" charset="0"/>
                  </a:rPr>
                  <a:t>But, need something like 1E-4 </a:t>
                </a:r>
                <a14:m>
                  <m:oMath xmlns:m="http://schemas.openxmlformats.org/officeDocument/2006/math">
                    <m:r>
                      <a:rPr lang="en-US" sz="1600" i="1" dirty="0">
                        <a:latin typeface="Cambria Math"/>
                        <a:ea typeface="Cambria Math"/>
                      </a:rPr>
                      <m:t>∆</m:t>
                    </m:r>
                    <m:r>
                      <m:rPr>
                        <m:sty m:val="p"/>
                      </m:rPr>
                      <a:rPr lang="en-US" sz="1600" b="0" i="0" dirty="0" smtClean="0">
                        <a:latin typeface="Cambria Math"/>
                        <a:ea typeface="Cambria Math"/>
                      </a:rPr>
                      <m:t>V</m:t>
                    </m:r>
                    <m:r>
                      <a:rPr lang="en-US" sz="1600" b="0" i="0" dirty="0" smtClean="0">
                        <a:latin typeface="Cambria Math"/>
                        <a:ea typeface="Cambria Math"/>
                      </a:rPr>
                      <m:t>/</m:t>
                    </m:r>
                    <m:r>
                      <m:rPr>
                        <m:sty m:val="p"/>
                      </m:rPr>
                      <a:rPr lang="en-US" sz="1600" b="0" i="0" dirty="0" smtClean="0">
                        <a:latin typeface="Cambria Math"/>
                        <a:ea typeface="Cambria Math"/>
                      </a:rPr>
                      <m:t>V</m:t>
                    </m:r>
                  </m:oMath>
                </a14:m>
                <a:r>
                  <a:rPr lang="en-US" sz="1600" dirty="0" smtClean="0">
                    <a:latin typeface="Calibri" pitchFamily="34" charset="0"/>
                  </a:rPr>
                  <a:t> stability at 2*</a:t>
                </a:r>
                <a:r>
                  <a:rPr lang="en-US" sz="1600" dirty="0" err="1" smtClean="0">
                    <a:latin typeface="Calibri" pitchFamily="34" charset="0"/>
                  </a:rPr>
                  <a:t>f</a:t>
                </a:r>
                <a:r>
                  <a:rPr lang="en-US" sz="1600" baseline="-25000" dirty="0" err="1" smtClean="0">
                    <a:latin typeface="Calibri" pitchFamily="34" charset="0"/>
                  </a:rPr>
                  <a:t>sync</a:t>
                </a:r>
                <a:r>
                  <a:rPr lang="en-US" sz="1600" dirty="0">
                    <a:latin typeface="Calibri" pitchFamily="34" charset="0"/>
                  </a:rPr>
                  <a:t> </a:t>
                </a:r>
                <a:r>
                  <a:rPr lang="en-US" sz="1600" dirty="0" smtClean="0">
                    <a:latin typeface="Calibri" pitchFamily="34" charset="0"/>
                  </a:rPr>
                  <a:t>to prevent emittance growth.</a:t>
                </a:r>
              </a:p>
              <a:p>
                <a:pPr lvl="2"/>
                <a:r>
                  <a:rPr lang="en-US" sz="1400" dirty="0" smtClean="0">
                    <a:latin typeface="Calibri" pitchFamily="34" charset="0"/>
                  </a:rPr>
                  <a:t>LLRF modulates 1kw power amplifier to compensate ambient microphonic noise, </a:t>
                </a:r>
                <a14:m>
                  <m:oMath xmlns:m="http://schemas.openxmlformats.org/officeDocument/2006/math">
                    <m:r>
                      <a:rPr lang="en-US" sz="1400" i="1">
                        <a:latin typeface="Cambria Math"/>
                        <a:ea typeface="Cambria Math"/>
                      </a:rPr>
                      <m:t>±</m:t>
                    </m:r>
                    <m:r>
                      <a:rPr lang="en-US" sz="1400" i="1" dirty="0">
                        <a:latin typeface="Cambria Math"/>
                        <a:ea typeface="Cambria Math"/>
                      </a:rPr>
                      <m:t>∆</m:t>
                    </m:r>
                    <m:r>
                      <a:rPr lang="en-US" sz="1400" i="1" dirty="0">
                        <a:latin typeface="Cambria Math"/>
                        <a:ea typeface="Cambria Math"/>
                      </a:rPr>
                      <m:t>𝑓𝑚</m:t>
                    </m:r>
                  </m:oMath>
                </a14:m>
                <a:r>
                  <a:rPr lang="en-US" sz="1400" dirty="0" smtClean="0">
                    <a:latin typeface="Calibri" pitchFamily="34" charset="0"/>
                  </a:rPr>
                  <a:t>.</a:t>
                </a:r>
              </a:p>
              <a:p>
                <a:pPr lvl="2"/>
                <a:r>
                  <a:rPr lang="en-US" sz="1400" dirty="0">
                    <a:latin typeface="Calibri" pitchFamily="34" charset="0"/>
                  </a:rPr>
                  <a:t>Think triplet vibration. Cavity detunes about 16Hz/um </a:t>
                </a:r>
                <a:r>
                  <a:rPr lang="en-US" sz="1400" dirty="0" smtClean="0">
                    <a:latin typeface="Calibri" pitchFamily="34" charset="0"/>
                  </a:rPr>
                  <a:t>of deformation.</a:t>
                </a:r>
              </a:p>
              <a:p>
                <a:pPr lvl="1"/>
                <a:r>
                  <a:rPr lang="en-US" sz="1600" dirty="0" smtClean="0">
                    <a:latin typeface="Calibri" pitchFamily="34" charset="0"/>
                  </a:rPr>
                  <a:t>Other control issues to consider and contend with.</a:t>
                </a:r>
                <a:endParaRPr lang="en-US" sz="1600" dirty="0">
                  <a:latin typeface="Calibri"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8600" y="685800"/>
                <a:ext cx="8763000" cy="5791200"/>
              </a:xfrm>
              <a:blipFill rotWithShape="1">
                <a:blip r:embed="rId2" cstate="print"/>
                <a:stretch>
                  <a:fillRect l="-765" t="-737"/>
                </a:stretch>
              </a:blipFill>
            </p:spPr>
            <p:txBody>
              <a:bodyPr/>
              <a:lstStyle/>
              <a:p>
                <a:r>
                  <a:rPr lang="en-US">
                    <a:noFill/>
                  </a:rPr>
                  <a:t> </a:t>
                </a:r>
              </a:p>
            </p:txBody>
          </p:sp>
        </mc:Fallback>
      </mc:AlternateContent>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 y="4071199"/>
            <a:ext cx="3810000" cy="269247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57800" y="4057853"/>
            <a:ext cx="3809999" cy="2697667"/>
          </a:xfrm>
          <a:prstGeom prst="rect">
            <a:avLst/>
          </a:prstGeom>
        </p:spPr>
      </p:pic>
      <mc:AlternateContent xmlns:mc="http://schemas.openxmlformats.org/markup-compatibility/2006">
        <mc:Choice xmlns:a14="http://schemas.microsoft.com/office/drawing/2010/main" xmlns="" Requires="a14">
          <p:sp>
            <p:nvSpPr>
              <p:cNvPr id="11" name="Content Placeholder 2"/>
              <p:cNvSpPr txBox="1">
                <a:spLocks/>
              </p:cNvSpPr>
              <p:nvPr/>
            </p:nvSpPr>
            <p:spPr bwMode="auto">
              <a:xfrm>
                <a:off x="196515" y="3345523"/>
                <a:ext cx="8763000" cy="818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42B7F"/>
                  </a:buClr>
                  <a:buSzPct val="11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42B7F"/>
                  </a:buClr>
                  <a:buSzPct val="90000"/>
                  <a:buFont typeface="Times" charset="0"/>
                  <a:buChar char="•"/>
                  <a:defRPr sz="2000">
                    <a:solidFill>
                      <a:schemeClr val="tx1"/>
                    </a:solidFill>
                    <a:latin typeface="+mn-lt"/>
                    <a:ea typeface="+mn-ea"/>
                  </a:defRPr>
                </a:lvl2pPr>
                <a:lvl3pPr marL="1085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3pPr>
                <a:lvl4pPr marL="14287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4pPr>
                <a:lvl5pPr marL="17716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5pPr>
                <a:lvl6pPr marL="2228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9pPr>
              </a:lstStyle>
              <a:p>
                <a:pPr marL="1200150" lvl="3" indent="0">
                  <a:buNone/>
                </a:pPr>
                <a:endParaRPr lang="en-US" sz="1400" i="1" kern="0" dirty="0" smtClean="0">
                  <a:latin typeface="Cambria Math"/>
                </a:endParaRPr>
              </a:p>
              <a:p>
                <a:pPr marL="1200150" lvl="3" indent="0">
                  <a:buNone/>
                </a:pPr>
                <a14:m>
                  <m:oMath xmlns:m="http://schemas.openxmlformats.org/officeDocument/2006/math">
                    <m:d>
                      <m:dPr>
                        <m:begChr m:val="|"/>
                        <m:endChr m:val="|"/>
                        <m:ctrlPr>
                          <a:rPr lang="en-US" sz="1400" i="1" kern="0" smtClean="0">
                            <a:latin typeface="Cambria Math"/>
                          </a:rPr>
                        </m:ctrlPr>
                      </m:dPr>
                      <m:e>
                        <m:r>
                          <a:rPr lang="en-US" sz="1400" i="1" kern="0">
                            <a:latin typeface="Cambria Math"/>
                          </a:rPr>
                          <m:t>𝑍</m:t>
                        </m:r>
                        <m:r>
                          <a:rPr lang="en-US" sz="1400" i="1" kern="0" baseline="-25000" smtClean="0">
                            <a:latin typeface="Cambria Math"/>
                          </a:rPr>
                          <m:t>𝑐𝑎𝑣</m:t>
                        </m:r>
                      </m:e>
                    </m:d>
                    <m:r>
                      <a:rPr lang="en-US" sz="1400" i="1" kern="0">
                        <a:latin typeface="Cambria Math"/>
                      </a:rPr>
                      <m:t>=</m:t>
                    </m:r>
                    <m:f>
                      <m:fPr>
                        <m:ctrlPr>
                          <a:rPr lang="en-US" sz="1400" i="1" kern="0" smtClean="0">
                            <a:latin typeface="Cambria Math"/>
                          </a:rPr>
                        </m:ctrlPr>
                      </m:fPr>
                      <m:num>
                        <m:r>
                          <a:rPr lang="en-US" sz="1400" i="1" kern="0" smtClean="0">
                            <a:latin typeface="Cambria Math"/>
                          </a:rPr>
                          <m:t>𝑅</m:t>
                        </m:r>
                      </m:num>
                      <m:den>
                        <m:rad>
                          <m:radPr>
                            <m:degHide m:val="on"/>
                            <m:ctrlPr>
                              <a:rPr lang="en-US" sz="1400" i="1" kern="0" smtClean="0">
                                <a:latin typeface="Cambria Math"/>
                              </a:rPr>
                            </m:ctrlPr>
                          </m:radPr>
                          <m:deg/>
                          <m:e>
                            <m:r>
                              <a:rPr lang="en-US" sz="1400" i="1" kern="0" smtClean="0">
                                <a:latin typeface="Cambria Math"/>
                              </a:rPr>
                              <m:t>1+</m:t>
                            </m:r>
                            <m:r>
                              <a:rPr lang="en-US" sz="1400" i="1" kern="0" smtClean="0">
                                <a:latin typeface="Cambria Math"/>
                              </a:rPr>
                              <m:t>𝑗</m:t>
                            </m:r>
                            <m:f>
                              <m:fPr>
                                <m:ctrlPr>
                                  <a:rPr lang="en-US" sz="1400" i="1" kern="0" smtClean="0">
                                    <a:latin typeface="Cambria Math"/>
                                  </a:rPr>
                                </m:ctrlPr>
                              </m:fPr>
                              <m:num>
                                <m:r>
                                  <a:rPr lang="en-US" sz="1400" i="1" kern="0">
                                    <a:latin typeface="Cambria Math"/>
                                    <a:ea typeface="Cambria Math"/>
                                  </a:rPr>
                                  <m:t>∆</m:t>
                                </m:r>
                                <m:r>
                                  <a:rPr lang="en-US" sz="1400" i="1" kern="0">
                                    <a:latin typeface="Cambria Math"/>
                                    <a:ea typeface="Cambria Math"/>
                                  </a:rPr>
                                  <m:t>𝑓</m:t>
                                </m:r>
                              </m:num>
                              <m:den>
                                <m:r>
                                  <a:rPr lang="en-US" sz="1400" i="1" kern="0" smtClean="0">
                                    <a:latin typeface="Cambria Math"/>
                                  </a:rPr>
                                  <m:t>𝐵𝑊</m:t>
                                </m:r>
                                <m:r>
                                  <m:rPr>
                                    <m:nor/>
                                  </m:rPr>
                                  <a:rPr lang="en-US" sz="1400" kern="0" baseline="-25000" dirty="0">
                                    <a:latin typeface="Calibri" pitchFamily="34" charset="0"/>
                                  </a:rPr>
                                  <m:t>½</m:t>
                                </m:r>
                                <m:r>
                                  <m:rPr>
                                    <m:nor/>
                                  </m:rPr>
                                  <a:rPr lang="en-US" sz="1400" kern="0" dirty="0">
                                    <a:latin typeface="Calibri" pitchFamily="34" charset="0"/>
                                  </a:rPr>
                                  <m:t> </m:t>
                                </m:r>
                              </m:den>
                            </m:f>
                          </m:e>
                        </m:rad>
                      </m:den>
                    </m:f>
                  </m:oMath>
                </a14:m>
                <a:r>
                  <a:rPr lang="en-US" sz="1400" kern="0" dirty="0" smtClean="0">
                    <a:latin typeface="Calibri" pitchFamily="34" charset="0"/>
                  </a:rPr>
                  <a:t>                            </a:t>
                </a:r>
                <a14:m>
                  <m:oMath xmlns:m="http://schemas.openxmlformats.org/officeDocument/2006/math">
                    <m:r>
                      <a:rPr lang="en-US" sz="1400" b="0" i="0" kern="0" smtClean="0">
                        <a:latin typeface="Cambria Math"/>
                      </a:rPr>
                      <m:t>                                                 </m:t>
                    </m:r>
                    <m:d>
                      <m:dPr>
                        <m:begChr m:val="|"/>
                        <m:endChr m:val="|"/>
                        <m:ctrlPr>
                          <a:rPr lang="en-US" sz="1400" i="1" kern="0" smtClean="0">
                            <a:latin typeface="Cambria Math"/>
                          </a:rPr>
                        </m:ctrlPr>
                      </m:dPr>
                      <m:e>
                        <m:r>
                          <a:rPr lang="en-US" sz="1400" i="1" kern="0" smtClean="0">
                            <a:latin typeface="Cambria Math"/>
                          </a:rPr>
                          <m:t>𝑍</m:t>
                        </m:r>
                        <m:r>
                          <a:rPr lang="en-US" sz="1400" i="1" kern="0" baseline="-25000" smtClean="0">
                            <a:latin typeface="Cambria Math"/>
                          </a:rPr>
                          <m:t>𝑐𝑎𝑣</m:t>
                        </m:r>
                      </m:e>
                    </m:d>
                    <m:r>
                      <a:rPr lang="en-US" sz="1400" i="1" kern="0" smtClean="0">
                        <a:latin typeface="Cambria Math"/>
                      </a:rPr>
                      <m:t>=</m:t>
                    </m:r>
                    <m:f>
                      <m:fPr>
                        <m:ctrlPr>
                          <a:rPr lang="en-US" sz="1400" i="1" kern="0" smtClean="0">
                            <a:latin typeface="Cambria Math"/>
                          </a:rPr>
                        </m:ctrlPr>
                      </m:fPr>
                      <m:num>
                        <m:d>
                          <m:dPr>
                            <m:ctrlPr>
                              <a:rPr lang="en-US" sz="1400" i="1" kern="0" smtClean="0">
                                <a:latin typeface="Cambria Math"/>
                              </a:rPr>
                            </m:ctrlPr>
                          </m:dPr>
                          <m:e>
                            <m:r>
                              <a:rPr lang="en-US" sz="1400" i="1" kern="0" smtClean="0">
                                <a:latin typeface="Cambria Math"/>
                              </a:rPr>
                              <m:t>𝑅</m:t>
                            </m:r>
                            <m:r>
                              <a:rPr lang="en-US" sz="1400" i="1" kern="0" smtClean="0">
                                <a:latin typeface="Cambria Math"/>
                              </a:rPr>
                              <m:t>/</m:t>
                            </m:r>
                            <m:r>
                              <a:rPr lang="en-US" sz="1400" i="1" kern="0" smtClean="0">
                                <a:latin typeface="Cambria Math"/>
                              </a:rPr>
                              <m:t>𝑄</m:t>
                            </m:r>
                          </m:e>
                        </m:d>
                        <m:r>
                          <a:rPr lang="en-US" sz="1400" i="1" kern="0" smtClean="0">
                            <a:latin typeface="Cambria Math"/>
                          </a:rPr>
                          <m:t>∗</m:t>
                        </m:r>
                        <m:r>
                          <a:rPr lang="en-US" sz="1400" i="1" kern="0" smtClean="0">
                            <a:latin typeface="Cambria Math"/>
                          </a:rPr>
                          <m:t>𝑓</m:t>
                        </m:r>
                        <m:r>
                          <a:rPr lang="en-US" sz="1400" i="1" kern="0" baseline="-25000" smtClean="0">
                            <a:latin typeface="Cambria Math"/>
                          </a:rPr>
                          <m:t>0</m:t>
                        </m:r>
                      </m:num>
                      <m:den>
                        <m:r>
                          <a:rPr lang="en-US" sz="1400" i="1" kern="0" smtClean="0">
                            <a:latin typeface="Cambria Math"/>
                          </a:rPr>
                          <m:t>2∗</m:t>
                        </m:r>
                        <m:r>
                          <a:rPr lang="en-US" sz="1400" i="1" kern="0" smtClean="0">
                            <a:latin typeface="Cambria Math"/>
                            <a:ea typeface="Cambria Math"/>
                          </a:rPr>
                          <m:t>∆</m:t>
                        </m:r>
                        <m:r>
                          <a:rPr lang="en-US" sz="1400" i="1" kern="0" smtClean="0">
                            <a:latin typeface="Cambria Math"/>
                            <a:ea typeface="Cambria Math"/>
                          </a:rPr>
                          <m:t>𝑓</m:t>
                        </m:r>
                        <m:r>
                          <a:rPr lang="en-US" sz="1400" i="1" kern="0" baseline="-25000" smtClean="0">
                            <a:latin typeface="Cambria Math"/>
                            <a:ea typeface="Cambria Math"/>
                          </a:rPr>
                          <m:t>0</m:t>
                        </m:r>
                      </m:den>
                    </m:f>
                  </m:oMath>
                </a14:m>
                <a:r>
                  <a:rPr lang="en-US" sz="1400" kern="0" dirty="0" smtClean="0">
                    <a:latin typeface="Calibri" pitchFamily="34" charset="0"/>
                  </a:rPr>
                  <a:t>*</a:t>
                </a:r>
                <a14:m>
                  <m:oMath xmlns:m="http://schemas.openxmlformats.org/officeDocument/2006/math">
                    <m:d>
                      <m:dPr>
                        <m:ctrlPr>
                          <a:rPr lang="en-US" sz="1400" i="1" kern="0" dirty="0" smtClean="0">
                            <a:latin typeface="Cambria Math"/>
                          </a:rPr>
                        </m:ctrlPr>
                      </m:dPr>
                      <m:e>
                        <m:r>
                          <a:rPr lang="en-US" sz="1400" i="1" kern="0" dirty="0" smtClean="0">
                            <a:latin typeface="Cambria Math"/>
                          </a:rPr>
                          <m:t>1−</m:t>
                        </m:r>
                        <m:f>
                          <m:fPr>
                            <m:ctrlPr>
                              <a:rPr lang="en-US" sz="1400" i="1" kern="0" dirty="0" smtClean="0">
                                <a:latin typeface="Cambria Math"/>
                              </a:rPr>
                            </m:ctrlPr>
                          </m:fPr>
                          <m:num>
                            <m:r>
                              <a:rPr lang="en-US" sz="1400" i="1" kern="0" dirty="0" smtClean="0">
                                <a:latin typeface="Cambria Math"/>
                                <a:ea typeface="Cambria Math"/>
                              </a:rPr>
                              <m:t>∆</m:t>
                            </m:r>
                            <m:r>
                              <a:rPr lang="en-US" sz="1400" i="1" kern="0" dirty="0" smtClean="0">
                                <a:latin typeface="Cambria Math"/>
                                <a:ea typeface="Cambria Math"/>
                              </a:rPr>
                              <m:t>𝑓𝑚</m:t>
                            </m:r>
                          </m:num>
                          <m:den>
                            <m:r>
                              <a:rPr lang="en-US" sz="1400" i="1" kern="0" dirty="0" smtClean="0">
                                <a:latin typeface="Cambria Math"/>
                                <a:ea typeface="Cambria Math"/>
                              </a:rPr>
                              <m:t>∆</m:t>
                            </m:r>
                            <m:r>
                              <a:rPr lang="en-US" sz="1400" i="1" kern="0" dirty="0" smtClean="0">
                                <a:latin typeface="Cambria Math"/>
                                <a:ea typeface="Cambria Math"/>
                              </a:rPr>
                              <m:t>𝑓</m:t>
                            </m:r>
                            <m:r>
                              <a:rPr lang="en-US" sz="1400" b="0" i="1" kern="0" baseline="-25000" dirty="0" smtClean="0">
                                <a:latin typeface="Cambria Math"/>
                                <a:ea typeface="Cambria Math"/>
                              </a:rPr>
                              <m:t>0</m:t>
                            </m:r>
                          </m:den>
                        </m:f>
                      </m:e>
                    </m:d>
                  </m:oMath>
                </a14:m>
                <a:endParaRPr lang="en-US" sz="1400" kern="0" dirty="0" smtClean="0">
                  <a:latin typeface="Calibri" pitchFamily="34" charset="0"/>
                </a:endParaRPr>
              </a:p>
              <a:p>
                <a:pPr lvl="1"/>
                <a:endParaRPr lang="en-US" sz="600" kern="0" dirty="0" smtClean="0">
                  <a:latin typeface="Calibri" pitchFamily="34" charset="0"/>
                </a:endParaRPr>
              </a:p>
              <a:p>
                <a:pPr marL="857250" lvl="2" indent="0">
                  <a:buFontTx/>
                  <a:buNone/>
                </a:pPr>
                <a:endParaRPr lang="en-US" sz="1400" kern="0" dirty="0" smtClean="0">
                  <a:latin typeface="Calibri" pitchFamily="34" charset="0"/>
                </a:endParaRPr>
              </a:p>
            </p:txBody>
          </p:sp>
        </mc:Choice>
        <mc:Fallback>
          <p:sp>
            <p:nvSpPr>
              <p:cNvPr id="11" name="Content Placeholder 2"/>
              <p:cNvSpPr txBox="1">
                <a:spLocks noRot="1" noChangeAspect="1" noMove="1" noResize="1" noEditPoints="1" noAdjustHandles="1" noChangeArrowheads="1" noChangeShapeType="1" noTextEdit="1"/>
              </p:cNvSpPr>
              <p:nvPr/>
            </p:nvSpPr>
            <p:spPr bwMode="auto">
              <a:xfrm>
                <a:off x="196515" y="3345523"/>
                <a:ext cx="8763000" cy="818662"/>
              </a:xfrm>
              <a:prstGeom prst="rect">
                <a:avLst/>
              </a:prstGeom>
              <a:blipFill rotWithShape="1">
                <a:blip r:embed="rId5" cstate="print"/>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3" name="Content Placeholder 2"/>
              <p:cNvSpPr txBox="1">
                <a:spLocks/>
              </p:cNvSpPr>
              <p:nvPr/>
            </p:nvSpPr>
            <p:spPr bwMode="auto">
              <a:xfrm>
                <a:off x="1524000" y="3581400"/>
                <a:ext cx="4572000" cy="818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42B7F"/>
                  </a:buClr>
                  <a:buSzPct val="11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42B7F"/>
                  </a:buClr>
                  <a:buSzPct val="90000"/>
                  <a:buFont typeface="Times" charset="0"/>
                  <a:buChar char="•"/>
                  <a:defRPr sz="2000">
                    <a:solidFill>
                      <a:schemeClr val="tx1"/>
                    </a:solidFill>
                    <a:latin typeface="+mn-lt"/>
                    <a:ea typeface="+mn-ea"/>
                  </a:defRPr>
                </a:lvl2pPr>
                <a:lvl3pPr marL="1085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3pPr>
                <a:lvl4pPr marL="14287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4pPr>
                <a:lvl5pPr marL="17716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5pPr>
                <a:lvl6pPr marL="2228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9pPr>
              </a:lstStyle>
              <a:p>
                <a:pPr marL="1200150" lvl="3" indent="0" algn="ctr">
                  <a:buNone/>
                </a:pPr>
                <a:r>
                  <a:rPr lang="en-US" sz="1400" i="1" kern="0" dirty="0" smtClean="0">
                    <a:latin typeface="Cambria Math"/>
                  </a:rPr>
                  <a:t> </a:t>
                </a:r>
                <a:r>
                  <a:rPr lang="en-US" sz="1200" i="1" kern="0" dirty="0" smtClean="0">
                    <a:latin typeface="Calibri" pitchFamily="34" charset="0"/>
                  </a:rPr>
                  <a:t>Recast where </a:t>
                </a:r>
                <a14:m>
                  <m:oMath xmlns:m="http://schemas.openxmlformats.org/officeDocument/2006/math">
                    <m:r>
                      <a:rPr lang="en-US" sz="1200" i="1">
                        <a:latin typeface="Cambria Math"/>
                        <a:ea typeface="Cambria Math"/>
                      </a:rPr>
                      <m:t>∆</m:t>
                    </m:r>
                    <m:r>
                      <a:rPr lang="en-US" sz="1200" i="1">
                        <a:latin typeface="Cambria Math"/>
                        <a:ea typeface="Cambria Math"/>
                      </a:rPr>
                      <m:t>𝑓</m:t>
                    </m:r>
                  </m:oMath>
                </a14:m>
                <a:r>
                  <a:rPr lang="en-US" sz="1200" i="1" kern="0" dirty="0" smtClean="0">
                    <a:latin typeface="Calibri" pitchFamily="34" charset="0"/>
                  </a:rPr>
                  <a:t> = </a:t>
                </a:r>
                <a14:m>
                  <m:oMath xmlns:m="http://schemas.openxmlformats.org/officeDocument/2006/math">
                    <m:r>
                      <a:rPr lang="en-US" sz="1200" i="1" dirty="0" smtClean="0">
                        <a:latin typeface="Cambria Math"/>
                      </a:rPr>
                      <m:t> </m:t>
                    </m:r>
                    <m:r>
                      <a:rPr lang="en-US" sz="1200" i="1">
                        <a:latin typeface="Cambria Math"/>
                        <a:ea typeface="Cambria Math"/>
                      </a:rPr>
                      <m:t>∆</m:t>
                    </m:r>
                    <m:r>
                      <a:rPr lang="en-US" sz="1200" i="1">
                        <a:latin typeface="Cambria Math"/>
                        <a:ea typeface="Cambria Math"/>
                      </a:rPr>
                      <m:t>𝑓</m:t>
                    </m:r>
                    <m:r>
                      <a:rPr lang="en-US" sz="1200" i="1" baseline="-25000">
                        <a:latin typeface="Cambria Math"/>
                        <a:ea typeface="Cambria Math"/>
                      </a:rPr>
                      <m:t>0</m:t>
                    </m:r>
                  </m:oMath>
                </a14:m>
                <a:r>
                  <a:rPr lang="en-US" sz="1200" i="1" kern="0" dirty="0" smtClean="0">
                    <a:latin typeface="Calibri" pitchFamily="34" charset="0"/>
                  </a:rPr>
                  <a:t> </a:t>
                </a:r>
                <a:r>
                  <a:rPr lang="en-US" sz="1200" i="1" kern="0" dirty="0" smtClean="0">
                    <a:latin typeface="Calibri" pitchFamily="34" charset="0"/>
                  </a:rPr>
                  <a:t>+ </a:t>
                </a:r>
                <a14:m>
                  <m:oMath xmlns:m="http://schemas.openxmlformats.org/officeDocument/2006/math">
                    <m:r>
                      <a:rPr lang="en-US" sz="1200" i="1" dirty="0">
                        <a:latin typeface="Cambria Math"/>
                        <a:ea typeface="Cambria Math"/>
                      </a:rPr>
                      <m:t>∆</m:t>
                    </m:r>
                    <m:r>
                      <a:rPr lang="en-US" sz="1200" i="1" dirty="0">
                        <a:latin typeface="Cambria Math"/>
                        <a:ea typeface="Cambria Math"/>
                      </a:rPr>
                      <m:t>𝑓𝑚</m:t>
                    </m:r>
                    <m:r>
                      <a:rPr lang="en-US" sz="1200" i="1" dirty="0">
                        <a:latin typeface="Cambria Math"/>
                        <a:ea typeface="Cambria Math"/>
                      </a:rPr>
                      <m:t> </m:t>
                    </m:r>
                  </m:oMath>
                </a14:m>
                <a:r>
                  <a:rPr lang="en-US" sz="1200" i="1" kern="0" dirty="0" smtClean="0">
                    <a:latin typeface="Calibri" pitchFamily="34" charset="0"/>
                  </a:rPr>
                  <a:t> &gt;&gt; </a:t>
                </a:r>
                <a14:m>
                  <m:oMath xmlns:m="http://schemas.openxmlformats.org/officeDocument/2006/math">
                    <m:r>
                      <a:rPr lang="en-US" sz="1200" i="1" kern="0">
                        <a:latin typeface="Cambria Math"/>
                      </a:rPr>
                      <m:t>𝐵𝑊</m:t>
                    </m:r>
                    <m:r>
                      <m:rPr>
                        <m:nor/>
                      </m:rPr>
                      <a:rPr lang="en-US" sz="1200" kern="0" baseline="-25000" dirty="0">
                        <a:latin typeface="Calibri" pitchFamily="34" charset="0"/>
                      </a:rPr>
                      <m:t>½</m:t>
                    </m:r>
                  </m:oMath>
                </a14:m>
                <a:endParaRPr lang="en-US" sz="1200" kern="0" baseline="-25000" dirty="0" smtClean="0">
                  <a:latin typeface="Calibri" pitchFamily="34" charset="0"/>
                </a:endParaRPr>
              </a:p>
              <a:p>
                <a:pPr marL="1200150" lvl="3" indent="0" algn="ctr">
                  <a:buNone/>
                </a:pPr>
                <a:r>
                  <a:rPr lang="en-US" sz="1400" kern="0" dirty="0" smtClean="0"/>
                  <a:t> </a:t>
                </a:r>
                <a14:m>
                  <m:oMath xmlns:m="http://schemas.openxmlformats.org/officeDocument/2006/math">
                    <m:r>
                      <a:rPr lang="en-US" sz="1400" b="0" i="0" kern="0" smtClean="0">
                        <a:latin typeface="Cambria Math"/>
                      </a:rPr>
                      <m:t>⇒ ⇒</m:t>
                    </m:r>
                    <m:r>
                      <a:rPr lang="en-US" sz="1400" b="0" i="1" kern="0" smtClean="0">
                        <a:latin typeface="Cambria Math"/>
                      </a:rPr>
                      <m:t> </m:t>
                    </m:r>
                    <m:r>
                      <a:rPr lang="en-US" sz="1400" i="1" kern="0" smtClean="0">
                        <a:latin typeface="Cambria Math"/>
                      </a:rPr>
                      <m:t>⇒</m:t>
                    </m:r>
                  </m:oMath>
                </a14:m>
                <a:endParaRPr lang="en-US" sz="1400" kern="0" dirty="0" smtClean="0">
                  <a:latin typeface="Calibri" pitchFamily="34" charset="0"/>
                </a:endParaRPr>
              </a:p>
              <a:p>
                <a:pPr marL="1200150" lvl="3" indent="0">
                  <a:buNone/>
                </a:pPr>
                <a:endParaRPr lang="en-US" sz="600" kern="0" dirty="0" smtClean="0">
                  <a:latin typeface="Calibri" pitchFamily="34" charset="0"/>
                </a:endParaRPr>
              </a:p>
              <a:p>
                <a:pPr marL="857250" lvl="2" indent="0">
                  <a:buFontTx/>
                  <a:buNone/>
                </a:pPr>
                <a:endParaRPr lang="en-US" sz="1400" kern="0" dirty="0" smtClean="0">
                  <a:latin typeface="Calibri" pitchFamily="34" charset="0"/>
                </a:endParaRPr>
              </a:p>
            </p:txBody>
          </p:sp>
        </mc:Choice>
        <mc:Fallback>
          <p:sp>
            <p:nvSpPr>
              <p:cNvPr id="13" name="Content Placeholder 2"/>
              <p:cNvSpPr txBox="1">
                <a:spLocks noRot="1" noChangeAspect="1" noMove="1" noResize="1" noEditPoints="1" noAdjustHandles="1" noChangeArrowheads="1" noChangeShapeType="1" noTextEdit="1"/>
              </p:cNvSpPr>
              <p:nvPr/>
            </p:nvSpPr>
            <p:spPr bwMode="auto">
              <a:xfrm>
                <a:off x="1524000" y="3581400"/>
                <a:ext cx="4572000" cy="818662"/>
              </a:xfrm>
              <a:prstGeom prst="rect">
                <a:avLst/>
              </a:prstGeom>
              <a:blipFill rotWithShape="1">
                <a:blip r:embed="rId6" cstate="print"/>
                <a:stretch>
                  <a:fillRect t="-1493"/>
                </a:stretch>
              </a:blipFill>
              <a:ln w="9525">
                <a:noFill/>
                <a:miter lim="800000"/>
                <a:headEnd/>
                <a:tailEnd/>
              </a:ln>
            </p:spPr>
            <p:txBody>
              <a:bodyPr/>
              <a:lstStyle/>
              <a:p>
                <a:r>
                  <a:rPr lang="en-US">
                    <a:noFill/>
                  </a:rPr>
                  <a:t> </a:t>
                </a:r>
              </a:p>
            </p:txBody>
          </p:sp>
        </mc:Fallback>
      </mc:AlternateContent>
      <p:sp>
        <p:nvSpPr>
          <p:cNvPr id="14" name="Content Placeholder 2"/>
          <p:cNvSpPr txBox="1">
            <a:spLocks/>
          </p:cNvSpPr>
          <p:nvPr/>
        </p:nvSpPr>
        <p:spPr bwMode="auto">
          <a:xfrm>
            <a:off x="2590800" y="4181541"/>
            <a:ext cx="2667000" cy="16320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42B7F"/>
              </a:buClr>
              <a:buSzPct val="11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42B7F"/>
              </a:buClr>
              <a:buSzPct val="90000"/>
              <a:buFont typeface="Times" charset="0"/>
              <a:buChar char="•"/>
              <a:defRPr sz="2000">
                <a:solidFill>
                  <a:schemeClr val="tx1"/>
                </a:solidFill>
                <a:latin typeface="+mn-lt"/>
                <a:ea typeface="+mn-ea"/>
              </a:defRPr>
            </a:lvl2pPr>
            <a:lvl3pPr marL="1085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3pPr>
            <a:lvl4pPr marL="14287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4pPr>
            <a:lvl5pPr marL="17716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5pPr>
            <a:lvl6pPr marL="2228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9pPr>
          </a:lstStyle>
          <a:p>
            <a:pPr marL="1200150" lvl="3" indent="0" algn="ctr">
              <a:buNone/>
            </a:pPr>
            <a:r>
              <a:rPr lang="en-US" sz="1000" dirty="0" smtClean="0">
                <a:latin typeface="Calibri" pitchFamily="34" charset="0"/>
              </a:rPr>
              <a:t>LEFT PLOT:</a:t>
            </a:r>
          </a:p>
          <a:p>
            <a:pPr marL="1200150" lvl="3" indent="0" algn="ctr">
              <a:buNone/>
            </a:pPr>
            <a:r>
              <a:rPr lang="en-US" sz="1000" dirty="0" smtClean="0">
                <a:latin typeface="Calibri" pitchFamily="34" charset="0"/>
              </a:rPr>
              <a:t>Loaded </a:t>
            </a:r>
            <a:r>
              <a:rPr lang="en-US" sz="1000" dirty="0">
                <a:latin typeface="Calibri" pitchFamily="34" charset="0"/>
              </a:rPr>
              <a:t>Q = 4E7, so 3dB half bandwidth is about 0.7Hz, which </a:t>
            </a:r>
            <a:r>
              <a:rPr lang="en-US" sz="1000" dirty="0" smtClean="0">
                <a:latin typeface="Calibri" pitchFamily="34" charset="0"/>
              </a:rPr>
              <a:t>would typically make </a:t>
            </a:r>
            <a:r>
              <a:rPr lang="en-US" sz="1000" dirty="0">
                <a:latin typeface="Calibri" pitchFamily="34" charset="0"/>
              </a:rPr>
              <a:t>me cry</a:t>
            </a:r>
            <a:r>
              <a:rPr lang="en-US" sz="1000" dirty="0" smtClean="0">
                <a:latin typeface="Calibri" pitchFamily="34" charset="0"/>
              </a:rPr>
              <a:t>.</a:t>
            </a:r>
            <a:endParaRPr lang="en-US" sz="1000" dirty="0">
              <a:latin typeface="Calibri" pitchFamily="34" charset="0"/>
            </a:endParaRPr>
          </a:p>
        </p:txBody>
      </p:sp>
      <mc:AlternateContent xmlns:mc="http://schemas.openxmlformats.org/markup-compatibility/2006">
        <mc:Choice xmlns:a14="http://schemas.microsoft.com/office/drawing/2010/main" xmlns="" Requires="a14">
          <p:sp>
            <p:nvSpPr>
              <p:cNvPr id="15" name="Content Placeholder 2"/>
              <p:cNvSpPr txBox="1">
                <a:spLocks/>
              </p:cNvSpPr>
              <p:nvPr/>
            </p:nvSpPr>
            <p:spPr bwMode="auto">
              <a:xfrm>
                <a:off x="2671010" y="5417434"/>
                <a:ext cx="2598822" cy="16320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42B7F"/>
                  </a:buClr>
                  <a:buSzPct val="11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42B7F"/>
                  </a:buClr>
                  <a:buSzPct val="90000"/>
                  <a:buFont typeface="Times" charset="0"/>
                  <a:buChar char="•"/>
                  <a:defRPr sz="2000">
                    <a:solidFill>
                      <a:schemeClr val="tx1"/>
                    </a:solidFill>
                    <a:latin typeface="+mn-lt"/>
                    <a:ea typeface="+mn-ea"/>
                  </a:defRPr>
                </a:lvl2pPr>
                <a:lvl3pPr marL="1085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3pPr>
                <a:lvl4pPr marL="14287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4pPr>
                <a:lvl5pPr marL="17716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5pPr>
                <a:lvl6pPr marL="2228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9pPr>
              </a:lstStyle>
              <a:p>
                <a:pPr marL="1200150" lvl="3" indent="0" algn="ctr">
                  <a:buNone/>
                </a:pPr>
                <a:r>
                  <a:rPr lang="en-US" sz="1000" dirty="0" smtClean="0">
                    <a:latin typeface="Calibri" pitchFamily="34" charset="0"/>
                  </a:rPr>
                  <a:t>RIGHT PLOT:</a:t>
                </a:r>
              </a:p>
              <a:p>
                <a:pPr marL="1200150" lvl="3" indent="0" algn="ctr">
                  <a:buNone/>
                </a:pPr>
                <a:r>
                  <a:rPr lang="en-US" sz="1000" dirty="0" smtClean="0">
                    <a:latin typeface="Calibri" pitchFamily="34" charset="0"/>
                  </a:rPr>
                  <a:t>But</a:t>
                </a:r>
                <a:r>
                  <a:rPr lang="en-US" sz="1000" dirty="0">
                    <a:latin typeface="Calibri" pitchFamily="34" charset="0"/>
                  </a:rPr>
                  <a:t>, we are detuned very far (</a:t>
                </a:r>
                <a14:m>
                  <m:oMath xmlns:m="http://schemas.openxmlformats.org/officeDocument/2006/math">
                    <m:r>
                      <a:rPr lang="en-US" sz="1000" i="1">
                        <a:latin typeface="Cambria Math"/>
                        <a:ea typeface="Cambria Math"/>
                      </a:rPr>
                      <m:t>∆</m:t>
                    </m:r>
                    <m:r>
                      <a:rPr lang="en-US" sz="1000" i="1">
                        <a:latin typeface="Cambria Math"/>
                        <a:ea typeface="Cambria Math"/>
                      </a:rPr>
                      <m:t>𝑓</m:t>
                    </m:r>
                    <m:r>
                      <a:rPr lang="en-US" sz="1000" i="1" baseline="-25000">
                        <a:latin typeface="Cambria Math"/>
                        <a:ea typeface="Cambria Math"/>
                      </a:rPr>
                      <m:t>0</m:t>
                    </m:r>
                  </m:oMath>
                </a14:m>
                <a:r>
                  <a:rPr lang="en-US" sz="1000" dirty="0">
                    <a:latin typeface="Calibri" pitchFamily="34" charset="0"/>
                  </a:rPr>
                  <a:t> about -225 Hz) so that microphonic effects are ameliorated relative to normal on resonance operation of very high Q cavities.</a:t>
                </a:r>
              </a:p>
            </p:txBody>
          </p:sp>
        </mc:Choice>
        <mc:Fallback>
          <p:sp>
            <p:nvSpPr>
              <p:cNvPr id="15" name="Content Placeholder 2"/>
              <p:cNvSpPr txBox="1">
                <a:spLocks noRot="1" noChangeAspect="1" noMove="1" noResize="1" noEditPoints="1" noAdjustHandles="1" noChangeArrowheads="1" noChangeShapeType="1" noTextEdit="1"/>
              </p:cNvSpPr>
              <p:nvPr/>
            </p:nvSpPr>
            <p:spPr bwMode="auto">
              <a:xfrm>
                <a:off x="2671010" y="5417434"/>
                <a:ext cx="2598822" cy="1632045"/>
              </a:xfrm>
              <a:prstGeom prst="rect">
                <a:avLst/>
              </a:prstGeom>
              <a:blipFill rotWithShape="1">
                <a:blip r:embed="rId7" cstate="print"/>
                <a:stretch>
                  <a:fillRect t="-1124" r="-704"/>
                </a:stretch>
              </a:blipFill>
              <a:ln w="9525">
                <a:noFill/>
                <a:miter lim="800000"/>
                <a:headEnd/>
                <a:tailEnd/>
              </a:ln>
            </p:spPr>
            <p:txBody>
              <a:bodyPr/>
              <a:lstStyle/>
              <a:p>
                <a:r>
                  <a:rPr lang="en-US">
                    <a:noFill/>
                  </a:rPr>
                  <a:t> </a:t>
                </a:r>
              </a:p>
            </p:txBody>
          </p:sp>
        </mc:Fallback>
      </mc:AlternateContent>
      <p:sp>
        <p:nvSpPr>
          <p:cNvPr id="12" name="Footer Placeholder 11"/>
          <p:cNvSpPr>
            <a:spLocks noGrp="1"/>
          </p:cNvSpPr>
          <p:nvPr>
            <p:ph type="ftr" sz="quarter" idx="11"/>
          </p:nvPr>
        </p:nvSpPr>
        <p:spPr/>
        <p:txBody>
          <a:bodyPr/>
          <a:lstStyle/>
          <a:p>
            <a:r>
              <a:rPr lang="en-US" smtClean="0"/>
              <a:t>Retreat 2013 - K. Smith</a:t>
            </a:r>
            <a:endParaRPr lang="en-US"/>
          </a:p>
        </p:txBody>
      </p:sp>
    </p:spTree>
    <p:extLst>
      <p:ext uri="{BB962C8B-B14F-4D97-AF65-F5344CB8AC3E}">
        <p14:creationId xmlns:p14="http://schemas.microsoft.com/office/powerpoint/2010/main" xmlns="" val="38778546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914401" y="1523680"/>
            <a:ext cx="7621920" cy="2158787"/>
          </a:xfrm>
          <a:prstGeom prst="rect">
            <a:avLst/>
          </a:prstGeom>
          <a:noFill/>
          <a:ln w="9525">
            <a:noFill/>
            <a:round/>
            <a:headEnd/>
            <a:tailEnd/>
          </a:ln>
        </p:spPr>
        <p:txBody>
          <a:bodyPr lIns="81639" tIns="42452" rIns="81639" bIns="42452"/>
          <a:lstStyle/>
          <a:p>
            <a:pPr marL="195843" indent="-195843">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4500" dirty="0">
                <a:solidFill>
                  <a:srgbClr val="006633"/>
                </a:solidFill>
              </a:rPr>
              <a:t>Control System </a:t>
            </a:r>
          </a:p>
          <a:p>
            <a:pPr marL="195843" indent="-195843">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4500" dirty="0">
                <a:solidFill>
                  <a:srgbClr val="006633"/>
                </a:solidFill>
              </a:rPr>
              <a:t>Reliability and Developments</a:t>
            </a:r>
          </a:p>
        </p:txBody>
      </p:sp>
      <p:sp>
        <p:nvSpPr>
          <p:cNvPr id="14339" name="Rectangle 2"/>
          <p:cNvSpPr>
            <a:spLocks noChangeArrowheads="1"/>
          </p:cNvSpPr>
          <p:nvPr/>
        </p:nvSpPr>
        <p:spPr bwMode="auto">
          <a:xfrm>
            <a:off x="4858560" y="4221084"/>
            <a:ext cx="3674880" cy="1493436"/>
          </a:xfrm>
          <a:prstGeom prst="rect">
            <a:avLst/>
          </a:prstGeom>
          <a:noFill/>
          <a:ln w="9525">
            <a:noFill/>
            <a:round/>
            <a:headEnd/>
            <a:tailEnd/>
          </a:ln>
        </p:spPr>
        <p:txBody>
          <a:bodyPr lIns="81639" tIns="42452" rIns="81639" bIns="42452"/>
          <a:lstStyle/>
          <a:p>
            <a:pPr marL="195843" indent="-195843" algn="r">
              <a:lnSpc>
                <a:spcPct val="90000"/>
              </a:lnSpc>
              <a:tabLst>
                <a:tab pos="656650" algn="l"/>
                <a:tab pos="1313299" algn="l"/>
                <a:tab pos="1969949" algn="l"/>
                <a:tab pos="2626599" algn="l"/>
                <a:tab pos="3283248" algn="l"/>
              </a:tabLst>
            </a:pPr>
            <a:r>
              <a:rPr lang="en-US" dirty="0">
                <a:solidFill>
                  <a:srgbClr val="000000"/>
                </a:solidFill>
              </a:rPr>
              <a:t>RHIC Retreat</a:t>
            </a:r>
          </a:p>
          <a:p>
            <a:pPr marL="195843" indent="-195843" algn="r">
              <a:lnSpc>
                <a:spcPct val="90000"/>
              </a:lnSpc>
              <a:tabLst>
                <a:tab pos="656650" algn="l"/>
                <a:tab pos="1313299" algn="l"/>
                <a:tab pos="1969949" algn="l"/>
                <a:tab pos="2626599" algn="l"/>
                <a:tab pos="3283248" algn="l"/>
              </a:tabLst>
            </a:pPr>
            <a:r>
              <a:rPr lang="en-US" dirty="0">
                <a:solidFill>
                  <a:srgbClr val="000000"/>
                </a:solidFill>
              </a:rPr>
              <a:t>July 26, 2013</a:t>
            </a:r>
          </a:p>
          <a:p>
            <a:pPr marL="195843" indent="-195843" algn="r">
              <a:lnSpc>
                <a:spcPct val="90000"/>
              </a:lnSpc>
              <a:tabLst>
                <a:tab pos="656650" algn="l"/>
                <a:tab pos="1313299" algn="l"/>
                <a:tab pos="1969949" algn="l"/>
                <a:tab pos="2626599" algn="l"/>
                <a:tab pos="3283248" algn="l"/>
              </a:tabLst>
            </a:pPr>
            <a:r>
              <a:rPr lang="en-US" dirty="0">
                <a:solidFill>
                  <a:srgbClr val="000000"/>
                </a:solidFill>
              </a:rPr>
              <a:t>John T. Morris</a:t>
            </a:r>
          </a:p>
        </p:txBody>
      </p:sp>
      <p:sp>
        <p:nvSpPr>
          <p:cNvPr id="5" name="Footer Placeholder 4"/>
          <p:cNvSpPr>
            <a:spLocks noGrp="1"/>
          </p:cNvSpPr>
          <p:nvPr>
            <p:ph type="ftr" sz="quarter" idx="11"/>
          </p:nvPr>
        </p:nvSpPr>
        <p:spPr/>
        <p:txBody>
          <a:bodyPr/>
          <a:lstStyle/>
          <a:p>
            <a:r>
              <a:rPr lang="en-US" smtClean="0"/>
              <a:t>Retreat 2013 - Morris</a:t>
            </a: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1"/>
          </p:nvPr>
        </p:nvGraphicFramePr>
        <p:xfrm>
          <a:off x="0" y="180020"/>
          <a:ext cx="8788320" cy="3041599"/>
        </p:xfrm>
        <a:graphic>
          <a:graphicData uri="http://schemas.openxmlformats.org/drawingml/2006/chart">
            <c:chart xmlns:c="http://schemas.openxmlformats.org/drawingml/2006/chart" xmlns:r="http://schemas.openxmlformats.org/officeDocument/2006/relationships" r:id="rId3"/>
          </a:graphicData>
        </a:graphic>
      </p:graphicFrame>
      <p:sp>
        <p:nvSpPr>
          <p:cNvPr id="18435" name="Rectangle 2"/>
          <p:cNvSpPr>
            <a:spLocks noChangeArrowheads="1"/>
          </p:cNvSpPr>
          <p:nvPr/>
        </p:nvSpPr>
        <p:spPr bwMode="auto">
          <a:xfrm>
            <a:off x="1" y="6263218"/>
            <a:ext cx="8771040" cy="748879"/>
          </a:xfrm>
          <a:prstGeom prst="rect">
            <a:avLst/>
          </a:prstGeom>
          <a:noFill/>
          <a:ln w="9525">
            <a:noFill/>
            <a:round/>
            <a:headEnd/>
            <a:tailEnd/>
          </a:ln>
        </p:spPr>
        <p:txBody>
          <a:bodyPr lIns="81639" tIns="42452" rIns="81639" bIns="42452"/>
          <a:lstStyle/>
          <a:p>
            <a:pPr marL="195843" indent="-195843" algn="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200" dirty="0">
                <a:solidFill>
                  <a:srgbClr val="006633"/>
                </a:solidFill>
              </a:rPr>
              <a:t>Control System </a:t>
            </a:r>
            <a:r>
              <a:rPr lang="en-US" sz="2200" b="1" dirty="0">
                <a:solidFill>
                  <a:srgbClr val="006633"/>
                </a:solidFill>
              </a:rPr>
              <a:t>Reliability</a:t>
            </a:r>
            <a:r>
              <a:rPr lang="en-US" sz="2200" dirty="0">
                <a:solidFill>
                  <a:srgbClr val="006633"/>
                </a:solidFill>
              </a:rPr>
              <a:t> and Developments       RHIC Retreat 2013   </a:t>
            </a:r>
          </a:p>
        </p:txBody>
      </p:sp>
      <p:graphicFrame>
        <p:nvGraphicFramePr>
          <p:cNvPr id="10" name="Chart 9"/>
          <p:cNvGraphicFramePr/>
          <p:nvPr/>
        </p:nvGraphicFramePr>
        <p:xfrm>
          <a:off x="355680" y="3567254"/>
          <a:ext cx="8156160" cy="2626836"/>
        </p:xfrm>
        <a:graphic>
          <a:graphicData uri="http://schemas.openxmlformats.org/drawingml/2006/chart">
            <c:chart xmlns:c="http://schemas.openxmlformats.org/drawingml/2006/chart" xmlns:r="http://schemas.openxmlformats.org/officeDocument/2006/relationships" r:id="rId4"/>
          </a:graphicData>
        </a:graphic>
      </p:graphicFrame>
      <p:sp>
        <p:nvSpPr>
          <p:cNvPr id="18437" name="TextBox 10"/>
          <p:cNvSpPr txBox="1">
            <a:spLocks noChangeArrowheads="1"/>
          </p:cNvSpPr>
          <p:nvPr/>
        </p:nvSpPr>
        <p:spPr bwMode="auto">
          <a:xfrm>
            <a:off x="632160" y="3359874"/>
            <a:ext cx="7672320" cy="422310"/>
          </a:xfrm>
          <a:prstGeom prst="rect">
            <a:avLst/>
          </a:prstGeom>
          <a:noFill/>
          <a:ln w="9525">
            <a:noFill/>
            <a:miter lim="800000"/>
            <a:headEnd/>
            <a:tailEnd/>
          </a:ln>
        </p:spPr>
        <p:txBody>
          <a:bodyPr lIns="82945" tIns="41473" rIns="82945" bIns="41473">
            <a:spAutoFit/>
          </a:bodyPr>
          <a:lstStyle/>
          <a:p>
            <a:pPr algn="ctr"/>
            <a:r>
              <a:rPr lang="en-US" sz="2200" b="1" dirty="0">
                <a:latin typeface="Times New Roman" charset="0"/>
                <a:cs typeface="Times New Roman" charset="0"/>
              </a:rPr>
              <a:t>Controls </a:t>
            </a:r>
            <a:r>
              <a:rPr lang="en-US" sz="2000" b="1" dirty="0">
                <a:latin typeface="Times New Roman" charset="0"/>
                <a:cs typeface="Times New Roman" charset="0"/>
              </a:rPr>
              <a:t>Run13</a:t>
            </a:r>
            <a:r>
              <a:rPr lang="en-US" sz="2200" b="1" dirty="0">
                <a:latin typeface="Times New Roman" charset="0"/>
                <a:cs typeface="Times New Roman" charset="0"/>
              </a:rPr>
              <a:t> Downtime Categories – hours and occurrences</a:t>
            </a:r>
          </a:p>
        </p:txBody>
      </p:sp>
      <p:sp>
        <p:nvSpPr>
          <p:cNvPr id="8" name="Footer Placeholder 7"/>
          <p:cNvSpPr>
            <a:spLocks noGrp="1"/>
          </p:cNvSpPr>
          <p:nvPr>
            <p:ph type="ftr" sz="quarter" idx="11"/>
          </p:nvPr>
        </p:nvSpPr>
        <p:spPr/>
        <p:txBody>
          <a:bodyPr/>
          <a:lstStyle/>
          <a:p>
            <a:r>
              <a:rPr lang="en-US" smtClean="0"/>
              <a:t>Retreat 2013 - Morris</a:t>
            </a: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 y="6263218"/>
            <a:ext cx="8771040" cy="748879"/>
          </a:xfrm>
          <a:prstGeom prst="rect">
            <a:avLst/>
          </a:prstGeom>
          <a:noFill/>
          <a:ln w="9525">
            <a:noFill/>
            <a:round/>
            <a:headEnd/>
            <a:tailEnd/>
          </a:ln>
        </p:spPr>
        <p:txBody>
          <a:bodyPr lIns="81639" tIns="42452" rIns="81639" bIns="42452"/>
          <a:lstStyle/>
          <a:p>
            <a:pPr marL="195843" indent="-195843" algn="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200" dirty="0">
                <a:solidFill>
                  <a:srgbClr val="006633"/>
                </a:solidFill>
              </a:rPr>
              <a:t>Control System </a:t>
            </a:r>
            <a:r>
              <a:rPr lang="en-US" sz="2200" b="1" dirty="0">
                <a:solidFill>
                  <a:srgbClr val="006633"/>
                </a:solidFill>
              </a:rPr>
              <a:t>Reliability</a:t>
            </a:r>
            <a:r>
              <a:rPr lang="en-US" sz="2200" dirty="0">
                <a:solidFill>
                  <a:srgbClr val="006633"/>
                </a:solidFill>
              </a:rPr>
              <a:t> and Developments       RHIC Retreat 2013   </a:t>
            </a:r>
          </a:p>
        </p:txBody>
      </p:sp>
      <p:sp>
        <p:nvSpPr>
          <p:cNvPr id="20483" name="Rectangle 1"/>
          <p:cNvSpPr>
            <a:spLocks noChangeArrowheads="1"/>
          </p:cNvSpPr>
          <p:nvPr/>
        </p:nvSpPr>
        <p:spPr bwMode="auto">
          <a:xfrm>
            <a:off x="228600" y="152400"/>
            <a:ext cx="1382400" cy="691273"/>
          </a:xfrm>
          <a:prstGeom prst="rect">
            <a:avLst/>
          </a:prstGeom>
          <a:solidFill>
            <a:schemeClr val="bg1"/>
          </a:solidFill>
          <a:ln w="9525">
            <a:noFill/>
            <a:round/>
            <a:headEnd/>
            <a:tailEnd/>
          </a:ln>
        </p:spPr>
        <p:txBody>
          <a:bodyPr lIns="81639" tIns="42452" rIns="81639" bIns="42452"/>
          <a:lstStyle/>
          <a:p>
            <a:pPr marL="195843" indent="-195843">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3400" b="1" u="sng" dirty="0">
                <a:latin typeface="Garamond" charset="0"/>
              </a:rPr>
              <a:t>Resets</a:t>
            </a:r>
          </a:p>
          <a:p>
            <a:pPr marL="195843" indent="-195843">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US" sz="3400" dirty="0">
              <a:solidFill>
                <a:srgbClr val="006633"/>
              </a:solidFill>
              <a:latin typeface="Garamond" charset="0"/>
            </a:endParaRPr>
          </a:p>
        </p:txBody>
      </p:sp>
      <p:graphicFrame>
        <p:nvGraphicFramePr>
          <p:cNvPr id="8" name="Chart 7"/>
          <p:cNvGraphicFramePr/>
          <p:nvPr/>
        </p:nvGraphicFramePr>
        <p:xfrm>
          <a:off x="4019040" y="318273"/>
          <a:ext cx="4561920" cy="2834218"/>
        </p:xfrm>
        <a:graphic>
          <a:graphicData uri="http://schemas.openxmlformats.org/drawingml/2006/chart">
            <c:chart xmlns:c="http://schemas.openxmlformats.org/drawingml/2006/chart" xmlns:r="http://schemas.openxmlformats.org/officeDocument/2006/relationships" r:id="rId3"/>
          </a:graphicData>
        </a:graphic>
      </p:graphicFrame>
      <p:sp>
        <p:nvSpPr>
          <p:cNvPr id="20485" name="Rectangle 1"/>
          <p:cNvSpPr>
            <a:spLocks noChangeArrowheads="1"/>
          </p:cNvSpPr>
          <p:nvPr/>
        </p:nvSpPr>
        <p:spPr bwMode="auto">
          <a:xfrm>
            <a:off x="286560" y="4742419"/>
            <a:ext cx="4147200" cy="1451672"/>
          </a:xfrm>
          <a:prstGeom prst="rect">
            <a:avLst/>
          </a:prstGeom>
          <a:solidFill>
            <a:schemeClr val="bg1"/>
          </a:solidFill>
          <a:ln w="9525">
            <a:noFill/>
            <a:round/>
            <a:headEnd/>
            <a:tailEnd/>
          </a:ln>
        </p:spPr>
        <p:txBody>
          <a:bodyPr lIns="81639" tIns="42452" rIns="81639" bIns="42452"/>
          <a:lstStyle/>
          <a:p>
            <a:pPr marL="195843" indent="-195843">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200" dirty="0">
                <a:solidFill>
                  <a:srgbClr val="006633"/>
                </a:solidFill>
                <a:latin typeface="Garamond" charset="0"/>
              </a:rPr>
              <a:t>Some problems (e.g. 10a PLC </a:t>
            </a:r>
            <a:r>
              <a:rPr lang="en-US" sz="2200" dirty="0" err="1">
                <a:solidFill>
                  <a:srgbClr val="006633"/>
                </a:solidFill>
                <a:latin typeface="Garamond" charset="0"/>
              </a:rPr>
              <a:t>comm</a:t>
            </a:r>
            <a:r>
              <a:rPr lang="en-US" sz="2200" dirty="0">
                <a:solidFill>
                  <a:srgbClr val="006633"/>
                </a:solidFill>
                <a:latin typeface="Garamond" charset="0"/>
              </a:rPr>
              <a:t>) found and fixed</a:t>
            </a:r>
          </a:p>
          <a:p>
            <a:pPr marL="195843" indent="-195843">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200" dirty="0">
                <a:solidFill>
                  <a:srgbClr val="006633"/>
                </a:solidFill>
                <a:latin typeface="Garamond" charset="0"/>
              </a:rPr>
              <a:t>Mysteries (e.g. </a:t>
            </a:r>
            <a:r>
              <a:rPr lang="en-US" sz="2200" dirty="0" err="1">
                <a:solidFill>
                  <a:srgbClr val="006633"/>
                </a:solidFill>
                <a:latin typeface="Garamond" charset="0"/>
              </a:rPr>
              <a:t>inj</a:t>
            </a:r>
            <a:r>
              <a:rPr lang="en-US" sz="2200" dirty="0">
                <a:solidFill>
                  <a:srgbClr val="006633"/>
                </a:solidFill>
                <a:latin typeface="Garamond" charset="0"/>
              </a:rPr>
              <a:t> timing) remain</a:t>
            </a:r>
            <a:endParaRPr lang="en-US" sz="3400" dirty="0">
              <a:solidFill>
                <a:srgbClr val="006633"/>
              </a:solidFill>
              <a:latin typeface="Garamond" charset="0"/>
            </a:endParaRPr>
          </a:p>
          <a:p>
            <a:pPr marL="195843" indent="-195843">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US" sz="3400" dirty="0">
              <a:solidFill>
                <a:srgbClr val="006633"/>
              </a:solidFill>
              <a:latin typeface="Garamond" charset="0"/>
            </a:endParaRPr>
          </a:p>
        </p:txBody>
      </p:sp>
      <p:sp>
        <p:nvSpPr>
          <p:cNvPr id="20486" name="Rectangle 1"/>
          <p:cNvSpPr>
            <a:spLocks noChangeArrowheads="1"/>
          </p:cNvSpPr>
          <p:nvPr/>
        </p:nvSpPr>
        <p:spPr bwMode="auto">
          <a:xfrm>
            <a:off x="4295520" y="3429000"/>
            <a:ext cx="4423680" cy="2350327"/>
          </a:xfrm>
          <a:prstGeom prst="rect">
            <a:avLst/>
          </a:prstGeom>
          <a:solidFill>
            <a:schemeClr val="bg1"/>
          </a:solidFill>
          <a:ln w="9525">
            <a:solidFill>
              <a:schemeClr val="tx1"/>
            </a:solidFill>
            <a:round/>
            <a:headEnd/>
            <a:tailEnd/>
          </a:ln>
        </p:spPr>
        <p:txBody>
          <a:bodyPr lIns="81639" tIns="42452" rIns="81639" bIns="42452"/>
          <a:lstStyle/>
          <a:p>
            <a:pPr marL="195843" indent="-195843"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200" b="1" u="sng" dirty="0">
                <a:latin typeface="Garamond" charset="0"/>
              </a:rPr>
              <a:t>Server/Manager Restart Statistics</a:t>
            </a:r>
          </a:p>
          <a:p>
            <a:pPr marL="195843" indent="-195843">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b="1" u="sng" dirty="0">
                <a:latin typeface="Garamond" charset="0"/>
              </a:rPr>
              <a:t>Reasons for server starts not logged</a:t>
            </a:r>
          </a:p>
          <a:p>
            <a:pPr marL="195843" indent="-195843">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b="1" u="sng" dirty="0">
                <a:latin typeface="Garamond" charset="0"/>
              </a:rPr>
              <a:t>291 unique servers started during run</a:t>
            </a:r>
          </a:p>
          <a:p>
            <a:pPr marL="195843" indent="-195843">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b="1" u="sng" dirty="0">
                <a:latin typeface="Garamond" charset="0"/>
              </a:rPr>
              <a:t>Half of these started 3 times or less</a:t>
            </a:r>
          </a:p>
          <a:p>
            <a:pPr marL="195843" indent="-195843">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b="1" u="sng" dirty="0">
                <a:latin typeface="Garamond" charset="0"/>
              </a:rPr>
              <a:t>21 servers started more than 20 times including: </a:t>
            </a:r>
            <a:r>
              <a:rPr lang="en-US" b="1" i="1" u="sng" dirty="0" err="1">
                <a:latin typeface="Garamond" charset="0"/>
              </a:rPr>
              <a:t>polarBiasManAGS</a:t>
            </a:r>
            <a:r>
              <a:rPr lang="en-US" b="1" i="1" u="sng" dirty="0">
                <a:latin typeface="Garamond" charset="0"/>
              </a:rPr>
              <a:t>, </a:t>
            </a:r>
            <a:r>
              <a:rPr lang="en-US" b="1" i="1" u="sng" dirty="0" err="1">
                <a:latin typeface="Garamond" charset="0"/>
              </a:rPr>
              <a:t>AgsLossMan</a:t>
            </a:r>
            <a:r>
              <a:rPr lang="en-US" b="1" i="1" u="sng" dirty="0">
                <a:latin typeface="Garamond" charset="0"/>
              </a:rPr>
              <a:t> &amp; Permit Monitor, </a:t>
            </a:r>
            <a:r>
              <a:rPr lang="en-US" b="1" i="1" u="sng" dirty="0" err="1">
                <a:latin typeface="Garamond" charset="0"/>
              </a:rPr>
              <a:t>RefManxxx</a:t>
            </a:r>
            <a:r>
              <a:rPr lang="en-US" b="1" i="1" u="sng" dirty="0">
                <a:latin typeface="Garamond" charset="0"/>
              </a:rPr>
              <a:t>, </a:t>
            </a:r>
            <a:r>
              <a:rPr lang="en-US" b="1" i="1" u="sng" dirty="0" err="1">
                <a:latin typeface="Garamond" charset="0"/>
              </a:rPr>
              <a:t>RampManager</a:t>
            </a:r>
            <a:r>
              <a:rPr lang="en-US" b="1" i="1" u="sng" dirty="0">
                <a:latin typeface="Garamond" charset="0"/>
              </a:rPr>
              <a:t>, </a:t>
            </a:r>
            <a:r>
              <a:rPr lang="en-US" b="1" i="1" u="sng" dirty="0" err="1">
                <a:latin typeface="Garamond" charset="0"/>
              </a:rPr>
              <a:t>wfgManager</a:t>
            </a:r>
            <a:endParaRPr lang="en-US" b="1" i="1" u="sng" dirty="0">
              <a:latin typeface="Garamond" charset="0"/>
            </a:endParaRPr>
          </a:p>
        </p:txBody>
      </p:sp>
      <p:graphicFrame>
        <p:nvGraphicFramePr>
          <p:cNvPr id="9" name="Chart 8"/>
          <p:cNvGraphicFramePr/>
          <p:nvPr/>
        </p:nvGraphicFramePr>
        <p:xfrm>
          <a:off x="217440" y="1078673"/>
          <a:ext cx="3801600" cy="373287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908640" y="733038"/>
            <a:ext cx="2764800" cy="360755"/>
          </a:xfrm>
          <a:prstGeom prst="rect">
            <a:avLst/>
          </a:prstGeom>
          <a:noFill/>
        </p:spPr>
        <p:txBody>
          <a:bodyPr lIns="82945" tIns="41473" rIns="82945" bIns="41473">
            <a:spAutoFit/>
          </a:bodyPr>
          <a:lstStyle/>
          <a:p>
            <a:pPr>
              <a:defRPr/>
            </a:pPr>
            <a:r>
              <a:rPr lang="en-US" b="1" dirty="0" err="1">
                <a:latin typeface="+mj-lt"/>
                <a:ea typeface="+mn-ea"/>
              </a:rPr>
              <a:t>Fec</a:t>
            </a:r>
            <a:r>
              <a:rPr lang="en-US" b="1" dirty="0">
                <a:latin typeface="+mj-lt"/>
                <a:ea typeface="+mn-ea"/>
              </a:rPr>
              <a:t> Resets for Failures</a:t>
            </a:r>
          </a:p>
        </p:txBody>
      </p:sp>
      <p:sp>
        <p:nvSpPr>
          <p:cNvPr id="12" name="Footer Placeholder 11"/>
          <p:cNvSpPr>
            <a:spLocks noGrp="1"/>
          </p:cNvSpPr>
          <p:nvPr>
            <p:ph type="ftr" sz="quarter" idx="11"/>
          </p:nvPr>
        </p:nvSpPr>
        <p:spPr>
          <a:xfrm>
            <a:off x="3124200" y="6019800"/>
            <a:ext cx="2895600" cy="365125"/>
          </a:xfrm>
        </p:spPr>
        <p:txBody>
          <a:bodyPr/>
          <a:lstStyle/>
          <a:p>
            <a:r>
              <a:rPr lang="en-US" dirty="0" smtClean="0"/>
              <a:t>Retreat 2013 - Morris</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493921" y="4535037"/>
            <a:ext cx="7796160" cy="1589927"/>
          </a:xfrm>
          <a:prstGeom prst="rect">
            <a:avLst/>
          </a:prstGeom>
          <a:noFill/>
          <a:ln w="9525">
            <a:noFill/>
            <a:round/>
            <a:headEnd/>
            <a:tailEnd/>
          </a:ln>
        </p:spPr>
        <p:txBody>
          <a:bodyPr lIns="81639" tIns="42452" rIns="81639" bIns="42452"/>
          <a:lstStyle/>
          <a:p>
            <a:pPr marL="195843" indent="-195843">
              <a:buFont typeface="Garamond"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2200" dirty="0">
                <a:latin typeface="Garamond" charset="0"/>
              </a:rPr>
              <a:t>Some file system performance problems addressed during run</a:t>
            </a:r>
          </a:p>
          <a:p>
            <a:pPr marL="869773" lvl="1" indent="-195843">
              <a:buFont typeface="Lucida Grande"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2200" i="1" dirty="0">
                <a:latin typeface="Garamond" charset="0"/>
              </a:rPr>
              <a:t>work on system performance continues during shutdown</a:t>
            </a:r>
          </a:p>
          <a:p>
            <a:pPr marL="195843" indent="-195843">
              <a:buFont typeface="Garamond"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2200" dirty="0">
                <a:latin typeface="Garamond" charset="0"/>
              </a:rPr>
              <a:t>Low ratings for MCR – especially 4-head displays</a:t>
            </a:r>
          </a:p>
          <a:p>
            <a:pPr marL="195843" indent="-195843">
              <a:buFont typeface="Garamond"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2200" dirty="0">
                <a:latin typeface="Garamond" charset="0"/>
              </a:rPr>
              <a:t>More data would be nice – especially for “Other C-AD Locations”</a:t>
            </a:r>
          </a:p>
          <a:p>
            <a:pPr marL="195843" indent="-195843">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sz="2400" dirty="0">
              <a:solidFill>
                <a:srgbClr val="006633"/>
              </a:solidFill>
              <a:latin typeface="Garamond" charset="0"/>
            </a:endParaRPr>
          </a:p>
          <a:p>
            <a:pPr marL="195843" indent="-195843">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sz="2400" dirty="0">
              <a:solidFill>
                <a:srgbClr val="006633"/>
              </a:solidFill>
              <a:latin typeface="Garamond" charset="0"/>
            </a:endParaRPr>
          </a:p>
        </p:txBody>
      </p:sp>
      <p:sp>
        <p:nvSpPr>
          <p:cNvPr id="24579" name="Rectangle 2"/>
          <p:cNvSpPr>
            <a:spLocks noChangeArrowheads="1"/>
          </p:cNvSpPr>
          <p:nvPr/>
        </p:nvSpPr>
        <p:spPr bwMode="auto">
          <a:xfrm>
            <a:off x="1" y="6263218"/>
            <a:ext cx="8771040" cy="748879"/>
          </a:xfrm>
          <a:prstGeom prst="rect">
            <a:avLst/>
          </a:prstGeom>
          <a:noFill/>
          <a:ln w="9525">
            <a:noFill/>
            <a:round/>
            <a:headEnd/>
            <a:tailEnd/>
          </a:ln>
        </p:spPr>
        <p:txBody>
          <a:bodyPr lIns="81639" tIns="42452" rIns="81639" bIns="42452"/>
          <a:lstStyle/>
          <a:p>
            <a:pPr marL="195843" indent="-195843" algn="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200" dirty="0">
                <a:solidFill>
                  <a:srgbClr val="006633"/>
                </a:solidFill>
              </a:rPr>
              <a:t>Control System </a:t>
            </a:r>
            <a:r>
              <a:rPr lang="en-US" sz="2200" b="1" dirty="0">
                <a:solidFill>
                  <a:srgbClr val="006633"/>
                </a:solidFill>
              </a:rPr>
              <a:t>Reliability</a:t>
            </a:r>
            <a:r>
              <a:rPr lang="en-US" sz="2200" dirty="0">
                <a:solidFill>
                  <a:srgbClr val="006633"/>
                </a:solidFill>
              </a:rPr>
              <a:t> and Developments       RHIC Retreat 2013   </a:t>
            </a:r>
          </a:p>
        </p:txBody>
      </p:sp>
      <p:sp>
        <p:nvSpPr>
          <p:cNvPr id="24580" name="Rectangle 1"/>
          <p:cNvSpPr>
            <a:spLocks noChangeArrowheads="1"/>
          </p:cNvSpPr>
          <p:nvPr/>
        </p:nvSpPr>
        <p:spPr bwMode="auto">
          <a:xfrm>
            <a:off x="424800" y="180019"/>
            <a:ext cx="4907520" cy="691273"/>
          </a:xfrm>
          <a:prstGeom prst="rect">
            <a:avLst/>
          </a:prstGeom>
          <a:solidFill>
            <a:schemeClr val="bg1"/>
          </a:solidFill>
          <a:ln w="9525">
            <a:noFill/>
            <a:round/>
            <a:headEnd/>
            <a:tailEnd/>
          </a:ln>
        </p:spPr>
        <p:txBody>
          <a:bodyPr lIns="81639" tIns="42452" rIns="81639" bIns="42452"/>
          <a:lstStyle/>
          <a:p>
            <a:pPr marL="195843" indent="-195843">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3400" dirty="0">
                <a:latin typeface="Garamond" charset="0"/>
              </a:rPr>
              <a:t>Reliability of Performance</a:t>
            </a:r>
          </a:p>
          <a:p>
            <a:pPr marL="195843" indent="-195843">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US" sz="3400" dirty="0">
              <a:solidFill>
                <a:srgbClr val="006633"/>
              </a:solidFill>
              <a:latin typeface="Garamond" charset="0"/>
            </a:endParaRPr>
          </a:p>
        </p:txBody>
      </p:sp>
      <p:pic>
        <p:nvPicPr>
          <p:cNvPr id="24581" name="Picture 6" descr="AppSurveyPerf3.gif"/>
          <p:cNvPicPr>
            <a:picLocks noChangeAspect="1"/>
          </p:cNvPicPr>
          <p:nvPr/>
        </p:nvPicPr>
        <p:blipFill>
          <a:blip r:embed="rId3" cstate="print"/>
          <a:srcRect/>
          <a:stretch>
            <a:fillRect/>
          </a:stretch>
        </p:blipFill>
        <p:spPr bwMode="auto">
          <a:xfrm>
            <a:off x="908640" y="1700819"/>
            <a:ext cx="7234560" cy="2384890"/>
          </a:xfrm>
          <a:prstGeom prst="rect">
            <a:avLst/>
          </a:prstGeom>
          <a:noFill/>
          <a:ln w="9525">
            <a:noFill/>
            <a:miter lim="800000"/>
            <a:headEnd/>
            <a:tailEnd/>
          </a:ln>
        </p:spPr>
      </p:pic>
      <p:sp>
        <p:nvSpPr>
          <p:cNvPr id="24582" name="Rectangle 1"/>
          <p:cNvSpPr>
            <a:spLocks noChangeArrowheads="1"/>
          </p:cNvSpPr>
          <p:nvPr/>
        </p:nvSpPr>
        <p:spPr bwMode="auto">
          <a:xfrm>
            <a:off x="424801" y="802165"/>
            <a:ext cx="7934400" cy="898654"/>
          </a:xfrm>
          <a:prstGeom prst="rect">
            <a:avLst/>
          </a:prstGeom>
          <a:noFill/>
          <a:ln w="9525">
            <a:noFill/>
            <a:round/>
            <a:headEnd/>
            <a:tailEnd/>
          </a:ln>
        </p:spPr>
        <p:txBody>
          <a:bodyPr lIns="81639" tIns="42452" rIns="81639" bIns="42452"/>
          <a:lstStyle/>
          <a:p>
            <a:pPr indent="-195843">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i="1" dirty="0"/>
              <a:t>What has your experience been when working at Control System consoles?  Consider responsiveness, reliability of behavior and any other factors that affect your ability to work productively...</a:t>
            </a:r>
            <a:endParaRPr lang="en-US" sz="2400" dirty="0">
              <a:solidFill>
                <a:srgbClr val="006633"/>
              </a:solidFill>
              <a:latin typeface="Garamond" charset="0"/>
            </a:endParaRPr>
          </a:p>
        </p:txBody>
      </p:sp>
      <p:sp>
        <p:nvSpPr>
          <p:cNvPr id="8" name="Footer Placeholder 7"/>
          <p:cNvSpPr>
            <a:spLocks noGrp="1"/>
          </p:cNvSpPr>
          <p:nvPr>
            <p:ph type="ftr" sz="quarter" idx="11"/>
          </p:nvPr>
        </p:nvSpPr>
        <p:spPr>
          <a:xfrm>
            <a:off x="3124200" y="6019800"/>
            <a:ext cx="2895600" cy="365125"/>
          </a:xfrm>
        </p:spPr>
        <p:txBody>
          <a:bodyPr/>
          <a:lstStyle/>
          <a:p>
            <a:r>
              <a:rPr lang="en-US" dirty="0" smtClean="0"/>
              <a:t>Retreat 2013 - Morris</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286560" y="4258528"/>
            <a:ext cx="8156160" cy="1938444"/>
          </a:xfrm>
          <a:prstGeom prst="rect">
            <a:avLst/>
          </a:prstGeom>
          <a:noFill/>
          <a:ln w="9525">
            <a:noFill/>
            <a:round/>
            <a:headEnd/>
            <a:tailEnd/>
          </a:ln>
        </p:spPr>
        <p:txBody>
          <a:bodyPr lIns="81639" tIns="42452" rIns="81639" bIns="42452"/>
          <a:lstStyle/>
          <a:p>
            <a:pPr marL="195843" indent="-195843">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2400" dirty="0">
                <a:latin typeface="Garamond" charset="0"/>
              </a:rPr>
              <a:t>Overall results not too bad but…</a:t>
            </a:r>
          </a:p>
          <a:p>
            <a:pPr marL="195843" indent="-195843">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2400" dirty="0">
                <a:latin typeface="Garamond" charset="0"/>
              </a:rPr>
              <a:t>Some negative ratings (&amp; comments) in many categories.</a:t>
            </a:r>
          </a:p>
          <a:p>
            <a:pPr marL="195843" indent="-195843">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2400" b="1" u="sng" dirty="0">
                <a:latin typeface="Garamond" charset="0"/>
              </a:rPr>
              <a:t>No big surprises – data retrieval and analysis tools are (always) a work in progress.</a:t>
            </a:r>
          </a:p>
          <a:p>
            <a:pPr marL="195843" indent="-195843">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2400" dirty="0">
                <a:latin typeface="Garamond" charset="0"/>
              </a:rPr>
              <a:t>Partnership with others in the department can help.  </a:t>
            </a:r>
          </a:p>
          <a:p>
            <a:pPr marL="195843" indent="-195843">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sz="2400" dirty="0">
              <a:solidFill>
                <a:srgbClr val="006633"/>
              </a:solidFill>
              <a:latin typeface="Garamond" charset="0"/>
            </a:endParaRPr>
          </a:p>
        </p:txBody>
      </p:sp>
      <p:sp>
        <p:nvSpPr>
          <p:cNvPr id="26627" name="Rectangle 2"/>
          <p:cNvSpPr>
            <a:spLocks noChangeArrowheads="1"/>
          </p:cNvSpPr>
          <p:nvPr/>
        </p:nvSpPr>
        <p:spPr bwMode="auto">
          <a:xfrm>
            <a:off x="1" y="6263218"/>
            <a:ext cx="8771040" cy="748879"/>
          </a:xfrm>
          <a:prstGeom prst="rect">
            <a:avLst/>
          </a:prstGeom>
          <a:noFill/>
          <a:ln w="9525">
            <a:noFill/>
            <a:round/>
            <a:headEnd/>
            <a:tailEnd/>
          </a:ln>
        </p:spPr>
        <p:txBody>
          <a:bodyPr lIns="81639" tIns="42452" rIns="81639" bIns="42452"/>
          <a:lstStyle/>
          <a:p>
            <a:pPr marL="195843" indent="-195843" algn="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200" dirty="0">
                <a:solidFill>
                  <a:srgbClr val="006633"/>
                </a:solidFill>
              </a:rPr>
              <a:t>Control System </a:t>
            </a:r>
            <a:r>
              <a:rPr lang="en-US" sz="2200" b="1" dirty="0">
                <a:solidFill>
                  <a:srgbClr val="006633"/>
                </a:solidFill>
              </a:rPr>
              <a:t>Reliability</a:t>
            </a:r>
            <a:r>
              <a:rPr lang="en-US" sz="2200" dirty="0">
                <a:solidFill>
                  <a:srgbClr val="006633"/>
                </a:solidFill>
              </a:rPr>
              <a:t> and Developments       RHIC Retreat 2013   </a:t>
            </a:r>
          </a:p>
        </p:txBody>
      </p:sp>
      <p:sp>
        <p:nvSpPr>
          <p:cNvPr id="26628" name="Rectangle 1"/>
          <p:cNvSpPr>
            <a:spLocks noChangeArrowheads="1"/>
          </p:cNvSpPr>
          <p:nvPr/>
        </p:nvSpPr>
        <p:spPr bwMode="auto">
          <a:xfrm>
            <a:off x="424800" y="180019"/>
            <a:ext cx="4700160" cy="691273"/>
          </a:xfrm>
          <a:prstGeom prst="rect">
            <a:avLst/>
          </a:prstGeom>
          <a:solidFill>
            <a:schemeClr val="bg1"/>
          </a:solidFill>
          <a:ln w="9525">
            <a:noFill/>
            <a:round/>
            <a:headEnd/>
            <a:tailEnd/>
          </a:ln>
        </p:spPr>
        <p:txBody>
          <a:bodyPr lIns="81639" tIns="42452" rIns="81639" bIns="42452"/>
          <a:lstStyle/>
          <a:p>
            <a:pPr marL="195843" indent="-195843">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3400" dirty="0">
                <a:solidFill>
                  <a:srgbClr val="006633"/>
                </a:solidFill>
                <a:latin typeface="Garamond" charset="0"/>
              </a:rPr>
              <a:t>Reliability of Data Access</a:t>
            </a:r>
          </a:p>
          <a:p>
            <a:pPr marL="195843" indent="-195843">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US" sz="3400" dirty="0">
              <a:solidFill>
                <a:srgbClr val="006633"/>
              </a:solidFill>
              <a:latin typeface="Garamond" charset="0"/>
            </a:endParaRPr>
          </a:p>
        </p:txBody>
      </p:sp>
      <p:sp>
        <p:nvSpPr>
          <p:cNvPr id="5" name="Rectangle 1"/>
          <p:cNvSpPr>
            <a:spLocks noChangeArrowheads="1"/>
          </p:cNvSpPr>
          <p:nvPr/>
        </p:nvSpPr>
        <p:spPr bwMode="auto">
          <a:xfrm>
            <a:off x="424801" y="802165"/>
            <a:ext cx="7796160" cy="622145"/>
          </a:xfrm>
          <a:prstGeom prst="rect">
            <a:avLst/>
          </a:prstGeom>
          <a:noFill/>
          <a:ln w="9525">
            <a:noFill/>
            <a:round/>
            <a:headEnd/>
            <a:tailEnd/>
          </a:ln>
        </p:spPr>
        <p:txBody>
          <a:bodyPr lIns="81639" tIns="42452" rIns="81639" bIns="42452"/>
          <a:lstStyle/>
          <a:p>
            <a:pPr indent="-195843">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i="1" dirty="0"/>
              <a:t>What's your experience in trying to access data to analyze accelerator performance?   We ask you to rate seven different aspects of data access…</a:t>
            </a:r>
            <a:r>
              <a:rPr lang="en-US" dirty="0"/>
              <a:t/>
            </a:r>
            <a:br>
              <a:rPr lang="en-US" dirty="0"/>
            </a:br>
            <a:r>
              <a:rPr lang="en-US" dirty="0"/>
              <a:t>			</a:t>
            </a:r>
            <a:endParaRPr lang="en-US" dirty="0">
              <a:solidFill>
                <a:srgbClr val="006633"/>
              </a:solidFill>
              <a:latin typeface="Garamond" charset="0"/>
            </a:endParaRPr>
          </a:p>
          <a:p>
            <a:pPr indent="-195843">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sz="2400" dirty="0">
              <a:solidFill>
                <a:srgbClr val="006633"/>
              </a:solidFill>
              <a:latin typeface="Garamond" charset="0"/>
            </a:endParaRPr>
          </a:p>
          <a:p>
            <a:pPr indent="-195843">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sz="2400" dirty="0">
              <a:solidFill>
                <a:srgbClr val="006633"/>
              </a:solidFill>
              <a:latin typeface="Garamond" charset="0"/>
            </a:endParaRPr>
          </a:p>
        </p:txBody>
      </p:sp>
      <p:pic>
        <p:nvPicPr>
          <p:cNvPr id="26630" name="Picture 5" descr="AppSurveyDataAccess3.gif"/>
          <p:cNvPicPr>
            <a:picLocks noChangeAspect="1"/>
          </p:cNvPicPr>
          <p:nvPr/>
        </p:nvPicPr>
        <p:blipFill>
          <a:blip r:embed="rId3" cstate="print"/>
          <a:srcRect/>
          <a:stretch>
            <a:fillRect/>
          </a:stretch>
        </p:blipFill>
        <p:spPr bwMode="auto">
          <a:xfrm>
            <a:off x="424800" y="1355183"/>
            <a:ext cx="7741440" cy="2972472"/>
          </a:xfrm>
          <a:prstGeom prst="rect">
            <a:avLst/>
          </a:prstGeom>
          <a:noFill/>
          <a:ln w="9525">
            <a:noFill/>
            <a:miter lim="800000"/>
            <a:headEnd/>
            <a:tailEnd/>
          </a:ln>
        </p:spPr>
      </p:pic>
      <p:sp>
        <p:nvSpPr>
          <p:cNvPr id="8" name="Footer Placeholder 7"/>
          <p:cNvSpPr>
            <a:spLocks noGrp="1"/>
          </p:cNvSpPr>
          <p:nvPr>
            <p:ph type="ftr" sz="quarter" idx="11"/>
          </p:nvPr>
        </p:nvSpPr>
        <p:spPr>
          <a:xfrm>
            <a:off x="3124200" y="6096000"/>
            <a:ext cx="2895600" cy="365125"/>
          </a:xfrm>
        </p:spPr>
        <p:txBody>
          <a:bodyPr/>
          <a:lstStyle/>
          <a:p>
            <a:r>
              <a:rPr lang="en-US" dirty="0" smtClean="0"/>
              <a:t>Retreat 2013 - Morris</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468000" y="0"/>
            <a:ext cx="5535360" cy="6172200"/>
          </a:xfrm>
          <a:prstGeom prst="rect">
            <a:avLst/>
          </a:prstGeom>
          <a:noFill/>
          <a:ln w="9525">
            <a:noFill/>
            <a:round/>
            <a:headEnd/>
            <a:tailEnd/>
          </a:ln>
        </p:spPr>
        <p:txBody>
          <a:bodyPr lIns="81639" tIns="42452" rIns="81639" bIns="42452"/>
          <a:lstStyle/>
          <a:p>
            <a:pPr marL="195843" indent="-195843">
              <a:tabLst>
                <a:tab pos="656650" algn="l"/>
                <a:tab pos="1313299" algn="l"/>
                <a:tab pos="1969949" algn="l"/>
                <a:tab pos="2626599" algn="l"/>
                <a:tab pos="3283248" algn="l"/>
                <a:tab pos="3939898" algn="l"/>
                <a:tab pos="4596548" algn="l"/>
                <a:tab pos="5253198" algn="l"/>
              </a:tabLst>
            </a:pPr>
            <a:r>
              <a:rPr lang="en-US" sz="3400" b="1" u="sng" dirty="0">
                <a:latin typeface="Garamond" charset="0"/>
              </a:rPr>
              <a:t>File System</a:t>
            </a:r>
          </a:p>
          <a:p>
            <a:pPr marL="391686" lvl="1" indent="-195843">
              <a:buFont typeface="Times New Roman" charset="0"/>
              <a:buChar char="–"/>
              <a:tabLst>
                <a:tab pos="656650" algn="l"/>
                <a:tab pos="1313299" algn="l"/>
                <a:tab pos="1969949" algn="l"/>
                <a:tab pos="2626599" algn="l"/>
                <a:tab pos="3283248" algn="l"/>
                <a:tab pos="3939898" algn="l"/>
                <a:tab pos="4596548" algn="l"/>
                <a:tab pos="5253198" algn="l"/>
              </a:tabLst>
            </a:pPr>
            <a:r>
              <a:rPr lang="en-US" sz="2000" dirty="0">
                <a:latin typeface="Garamond" charset="0"/>
              </a:rPr>
              <a:t>To provide more consistent performance</a:t>
            </a:r>
          </a:p>
          <a:p>
            <a:pPr marL="754571" lvl="2" indent="-195843">
              <a:buFont typeface="Times New Roman" charset="0"/>
              <a:buChar char="–"/>
              <a:tabLst>
                <a:tab pos="656650" algn="l"/>
                <a:tab pos="1313299" algn="l"/>
                <a:tab pos="1969949" algn="l"/>
                <a:tab pos="2626599" algn="l"/>
                <a:tab pos="3283248" algn="l"/>
                <a:tab pos="3939898" algn="l"/>
                <a:tab pos="4596548" algn="l"/>
                <a:tab pos="5253198" algn="l"/>
              </a:tabLst>
            </a:pPr>
            <a:r>
              <a:rPr lang="en-US" sz="2000" b="1" u="sng" dirty="0">
                <a:latin typeface="Garamond" charset="0"/>
              </a:rPr>
              <a:t>Reorganization of op directories and NAS </a:t>
            </a:r>
            <a:r>
              <a:rPr lang="en-US" sz="2000" b="1" u="sng" dirty="0" err="1">
                <a:latin typeface="Garamond" charset="0"/>
              </a:rPr>
              <a:t>config</a:t>
            </a:r>
            <a:r>
              <a:rPr lang="en-US" sz="2000" b="1" u="sng" dirty="0">
                <a:latin typeface="Garamond" charset="0"/>
              </a:rPr>
              <a:t> </a:t>
            </a:r>
            <a:r>
              <a:rPr lang="en-US" sz="2000" b="1" i="1" u="sng" dirty="0">
                <a:latin typeface="Garamond" charset="0"/>
              </a:rPr>
              <a:t>(summer maintenance)</a:t>
            </a:r>
          </a:p>
          <a:p>
            <a:pPr marL="754571" lvl="2" indent="-195843">
              <a:buFont typeface="Times New Roman" charset="0"/>
              <a:buChar char="–"/>
              <a:tabLst>
                <a:tab pos="656650" algn="l"/>
                <a:tab pos="1313299" algn="l"/>
                <a:tab pos="1969949" algn="l"/>
                <a:tab pos="2626599" algn="l"/>
                <a:tab pos="3283248" algn="l"/>
                <a:tab pos="3939898" algn="l"/>
                <a:tab pos="4596548" algn="l"/>
                <a:tab pos="5253198" algn="l"/>
              </a:tabLst>
            </a:pPr>
            <a:r>
              <a:rPr lang="en-US" sz="2000" dirty="0">
                <a:latin typeface="Garamond" charset="0"/>
              </a:rPr>
              <a:t>Adjustments in backup proce</a:t>
            </a:r>
            <a:r>
              <a:rPr lang="en-US" sz="2400" dirty="0">
                <a:latin typeface="Garamond" charset="0"/>
              </a:rPr>
              <a:t>dures</a:t>
            </a:r>
          </a:p>
          <a:p>
            <a:pPr marL="391686" lvl="1" indent="-195843">
              <a:buFont typeface="Times New Roman" charset="0"/>
              <a:buChar char="–"/>
              <a:tabLst>
                <a:tab pos="656650" algn="l"/>
                <a:tab pos="1313299" algn="l"/>
                <a:tab pos="1969949" algn="l"/>
                <a:tab pos="2626599" algn="l"/>
                <a:tab pos="3283248" algn="l"/>
                <a:tab pos="3939898" algn="l"/>
                <a:tab pos="4596548" algn="l"/>
                <a:tab pos="5253198" algn="l"/>
              </a:tabLst>
            </a:pPr>
            <a:r>
              <a:rPr lang="en-US" sz="2400" b="1" u="sng" dirty="0">
                <a:latin typeface="Garamond" charset="0"/>
              </a:rPr>
              <a:t>Expect purchase for FY15</a:t>
            </a:r>
            <a:endParaRPr lang="en-US" sz="700" b="1" u="sng" dirty="0">
              <a:latin typeface="Garamond" charset="0"/>
            </a:endParaRPr>
          </a:p>
          <a:p>
            <a:pPr marL="195843" indent="-195843">
              <a:tabLst>
                <a:tab pos="656650" algn="l"/>
                <a:tab pos="1313299" algn="l"/>
                <a:tab pos="1969949" algn="l"/>
                <a:tab pos="2626599" algn="l"/>
                <a:tab pos="3283248" algn="l"/>
                <a:tab pos="3939898" algn="l"/>
                <a:tab pos="4596548" algn="l"/>
                <a:tab pos="5253198" algn="l"/>
              </a:tabLst>
            </a:pPr>
            <a:endParaRPr lang="en-US" sz="700" dirty="0">
              <a:latin typeface="Garamond" charset="0"/>
            </a:endParaRPr>
          </a:p>
          <a:p>
            <a:pPr marL="195843" indent="-195843">
              <a:tabLst>
                <a:tab pos="656650" algn="l"/>
                <a:tab pos="1313299" algn="l"/>
                <a:tab pos="1969949" algn="l"/>
                <a:tab pos="2626599" algn="l"/>
                <a:tab pos="3283248" algn="l"/>
                <a:tab pos="3939898" algn="l"/>
                <a:tab pos="4596548" algn="l"/>
                <a:tab pos="5253198" algn="l"/>
              </a:tabLst>
            </a:pPr>
            <a:r>
              <a:rPr lang="en-US" sz="3400" dirty="0">
                <a:latin typeface="Garamond" charset="0"/>
              </a:rPr>
              <a:t>Database Server</a:t>
            </a:r>
          </a:p>
          <a:p>
            <a:pPr marL="391686" lvl="1" indent="-195843">
              <a:buFont typeface="Times New Roman" charset="0"/>
              <a:buChar char="–"/>
              <a:tabLst>
                <a:tab pos="656650" algn="l"/>
                <a:tab pos="1313299" algn="l"/>
                <a:tab pos="1969949" algn="l"/>
                <a:tab pos="2626599" algn="l"/>
                <a:tab pos="3283248" algn="l"/>
                <a:tab pos="3939898" algn="l"/>
                <a:tab pos="4596548" algn="l"/>
                <a:tab pos="5253198" algn="l"/>
              </a:tabLst>
            </a:pPr>
            <a:r>
              <a:rPr lang="en-US" sz="2000" dirty="0">
                <a:latin typeface="Garamond" charset="0"/>
              </a:rPr>
              <a:t>To avoid bottlenecks</a:t>
            </a:r>
          </a:p>
          <a:p>
            <a:pPr marL="754571" lvl="2" indent="-195843">
              <a:buFont typeface="Times New Roman" charset="0"/>
              <a:buChar char="–"/>
              <a:tabLst>
                <a:tab pos="656650" algn="l"/>
                <a:tab pos="1313299" algn="l"/>
                <a:tab pos="1969949" algn="l"/>
                <a:tab pos="2626599" algn="l"/>
                <a:tab pos="3283248" algn="l"/>
                <a:tab pos="3939898" algn="l"/>
                <a:tab pos="4596548" algn="l"/>
                <a:tab pos="5253198" algn="l"/>
              </a:tabLst>
            </a:pPr>
            <a:r>
              <a:rPr lang="en-US" sz="2000" dirty="0">
                <a:latin typeface="Garamond" charset="0"/>
              </a:rPr>
              <a:t>Databases divided over multiple servers (free servers used where appropriate)</a:t>
            </a:r>
          </a:p>
          <a:p>
            <a:pPr marL="754571" lvl="2" indent="-195843">
              <a:buFont typeface="Times New Roman" charset="0"/>
              <a:buChar char="–"/>
              <a:tabLst>
                <a:tab pos="656650" algn="l"/>
                <a:tab pos="1313299" algn="l"/>
                <a:tab pos="1969949" algn="l"/>
                <a:tab pos="2626599" algn="l"/>
                <a:tab pos="3283248" algn="l"/>
                <a:tab pos="3939898" algn="l"/>
                <a:tab pos="4596548" algn="l"/>
                <a:tab pos="5253198" algn="l"/>
              </a:tabLst>
            </a:pPr>
            <a:r>
              <a:rPr lang="en-US" sz="2000" dirty="0">
                <a:latin typeface="Garamond" charset="0"/>
              </a:rPr>
              <a:t>Configuration error corrected </a:t>
            </a:r>
          </a:p>
          <a:p>
            <a:pPr marL="391686" lvl="1" indent="-195843">
              <a:buFont typeface="Times New Roman" charset="0"/>
              <a:buChar char="–"/>
              <a:tabLst>
                <a:tab pos="656650" algn="l"/>
                <a:tab pos="1313299" algn="l"/>
                <a:tab pos="1969949" algn="l"/>
                <a:tab pos="2626599" algn="l"/>
                <a:tab pos="3283248" algn="l"/>
                <a:tab pos="3939898" algn="l"/>
                <a:tab pos="4596548" algn="l"/>
                <a:tab pos="5253198" algn="l"/>
              </a:tabLst>
            </a:pPr>
            <a:r>
              <a:rPr lang="en-US" sz="2400" b="1" u="sng" dirty="0">
                <a:latin typeface="Garamond" charset="0"/>
              </a:rPr>
              <a:t>License upgrade for primary server?</a:t>
            </a:r>
          </a:p>
          <a:p>
            <a:pPr marL="754571" lvl="2" indent="-195843">
              <a:buFont typeface="Times New Roman" charset="0"/>
              <a:buChar char="–"/>
              <a:tabLst>
                <a:tab pos="656650" algn="l"/>
                <a:tab pos="1313299" algn="l"/>
                <a:tab pos="1969949" algn="l"/>
                <a:tab pos="2626599" algn="l"/>
                <a:tab pos="3283248" algn="l"/>
                <a:tab pos="3939898" algn="l"/>
                <a:tab pos="4596548" algn="l"/>
                <a:tab pos="5253198" algn="l"/>
              </a:tabLst>
            </a:pPr>
            <a:r>
              <a:rPr lang="en-US" sz="2000" dirty="0">
                <a:latin typeface="Garamond" charset="0"/>
              </a:rPr>
              <a:t>SUN/Solaris license is a dead end</a:t>
            </a:r>
          </a:p>
          <a:p>
            <a:pPr marL="754571" lvl="2" indent="-195843">
              <a:buFont typeface="Times New Roman" charset="0"/>
              <a:buChar char="–"/>
              <a:tabLst>
                <a:tab pos="656650" algn="l"/>
                <a:tab pos="1313299" algn="l"/>
                <a:tab pos="1969949" algn="l"/>
                <a:tab pos="2626599" algn="l"/>
                <a:tab pos="3283248" algn="l"/>
                <a:tab pos="3939898" algn="l"/>
                <a:tab pos="4596548" algn="l"/>
                <a:tab pos="5253198" algn="l"/>
              </a:tabLst>
            </a:pPr>
            <a:r>
              <a:rPr lang="en-US" sz="2000" dirty="0">
                <a:latin typeface="Garamond" charset="0"/>
              </a:rPr>
              <a:t>Move to Linux 64-bit</a:t>
            </a:r>
          </a:p>
          <a:p>
            <a:pPr marL="754571" lvl="2" indent="-195843">
              <a:buFont typeface="Times New Roman" charset="0"/>
              <a:buChar char="–"/>
              <a:tabLst>
                <a:tab pos="656650" algn="l"/>
                <a:tab pos="1313299" algn="l"/>
                <a:tab pos="1969949" algn="l"/>
                <a:tab pos="2626599" algn="l"/>
                <a:tab pos="3283248" algn="l"/>
                <a:tab pos="3939898" algn="l"/>
                <a:tab pos="4596548" algn="l"/>
                <a:tab pos="5253198" algn="l"/>
              </a:tabLst>
            </a:pPr>
            <a:r>
              <a:rPr lang="en-US" sz="2000" dirty="0">
                <a:latin typeface="Garamond" charset="0"/>
              </a:rPr>
              <a:t>Enhance performance, failover</a:t>
            </a:r>
          </a:p>
          <a:p>
            <a:pPr marL="754571" lvl="2" indent="-195843">
              <a:buFont typeface="Times New Roman" charset="0"/>
              <a:buChar char="–"/>
              <a:tabLst>
                <a:tab pos="656650" algn="l"/>
                <a:tab pos="1313299" algn="l"/>
                <a:tab pos="1969949" algn="l"/>
                <a:tab pos="2626599" algn="l"/>
                <a:tab pos="3283248" algn="l"/>
                <a:tab pos="3939898" algn="l"/>
                <a:tab pos="4596548" algn="l"/>
                <a:tab pos="5253198" algn="l"/>
              </a:tabLst>
            </a:pPr>
            <a:r>
              <a:rPr lang="en-US" sz="2000" dirty="0">
                <a:latin typeface="Garamond" charset="0"/>
              </a:rPr>
              <a:t>Evaluating options now</a:t>
            </a:r>
          </a:p>
          <a:p>
            <a:pPr marL="195843" indent="-195843">
              <a:tabLst>
                <a:tab pos="656650" algn="l"/>
                <a:tab pos="1313299" algn="l"/>
                <a:tab pos="1969949" algn="l"/>
                <a:tab pos="2626599" algn="l"/>
                <a:tab pos="3283248" algn="l"/>
                <a:tab pos="3939898" algn="l"/>
                <a:tab pos="4596548" algn="l"/>
                <a:tab pos="5253198" algn="l"/>
              </a:tabLst>
            </a:pPr>
            <a:endParaRPr lang="en-US" sz="3400" dirty="0">
              <a:solidFill>
                <a:srgbClr val="006633"/>
              </a:solidFill>
              <a:latin typeface="Garamond" charset="0"/>
            </a:endParaRPr>
          </a:p>
          <a:p>
            <a:pPr marL="195843" indent="-195843">
              <a:tabLst>
                <a:tab pos="656650" algn="l"/>
                <a:tab pos="1313299" algn="l"/>
                <a:tab pos="1969949" algn="l"/>
                <a:tab pos="2626599" algn="l"/>
                <a:tab pos="3283248" algn="l"/>
                <a:tab pos="3939898" algn="l"/>
                <a:tab pos="4596548" algn="l"/>
                <a:tab pos="5253198" algn="l"/>
              </a:tabLst>
            </a:pPr>
            <a:endParaRPr lang="en-US" sz="3400" dirty="0">
              <a:solidFill>
                <a:srgbClr val="006633"/>
              </a:solidFill>
              <a:latin typeface="Garamond" charset="0"/>
            </a:endParaRPr>
          </a:p>
        </p:txBody>
      </p:sp>
      <p:sp>
        <p:nvSpPr>
          <p:cNvPr id="28675" name="Rectangle 3"/>
          <p:cNvSpPr>
            <a:spLocks noChangeArrowheads="1"/>
          </p:cNvSpPr>
          <p:nvPr/>
        </p:nvSpPr>
        <p:spPr bwMode="auto">
          <a:xfrm>
            <a:off x="151200" y="6332345"/>
            <a:ext cx="8771040" cy="570300"/>
          </a:xfrm>
          <a:prstGeom prst="rect">
            <a:avLst/>
          </a:prstGeom>
          <a:noFill/>
          <a:ln w="9525">
            <a:noFill/>
            <a:round/>
            <a:headEnd/>
            <a:tailEnd/>
          </a:ln>
        </p:spPr>
        <p:txBody>
          <a:bodyPr lIns="81639" tIns="42452" rIns="81639" bIns="42452"/>
          <a:lstStyle/>
          <a:p>
            <a:pPr marL="195843" indent="-195843" algn="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200" dirty="0">
                <a:solidFill>
                  <a:srgbClr val="006633"/>
                </a:solidFill>
              </a:rPr>
              <a:t>Control System Reliability and </a:t>
            </a:r>
            <a:r>
              <a:rPr lang="en-US" sz="2200" b="1" dirty="0">
                <a:solidFill>
                  <a:srgbClr val="006633"/>
                </a:solidFill>
              </a:rPr>
              <a:t>Developments</a:t>
            </a:r>
            <a:r>
              <a:rPr lang="en-US" sz="2200" dirty="0">
                <a:solidFill>
                  <a:srgbClr val="006633"/>
                </a:solidFill>
              </a:rPr>
              <a:t>       RHIC Retreat 2013   </a:t>
            </a:r>
          </a:p>
        </p:txBody>
      </p:sp>
      <p:pic>
        <p:nvPicPr>
          <p:cNvPr id="28676" name="Picture 5" descr="hamster.jpg"/>
          <p:cNvPicPr>
            <a:picLocks noChangeAspect="1"/>
          </p:cNvPicPr>
          <p:nvPr/>
        </p:nvPicPr>
        <p:blipFill>
          <a:blip r:embed="rId3" cstate="print"/>
          <a:srcRect/>
          <a:stretch>
            <a:fillRect/>
          </a:stretch>
        </p:blipFill>
        <p:spPr bwMode="auto">
          <a:xfrm>
            <a:off x="6092640" y="4880673"/>
            <a:ext cx="1520640" cy="1175163"/>
          </a:xfrm>
          <a:prstGeom prst="rect">
            <a:avLst/>
          </a:prstGeom>
          <a:noFill/>
          <a:ln w="9525">
            <a:noFill/>
            <a:miter lim="800000"/>
            <a:headEnd/>
            <a:tailEnd/>
          </a:ln>
        </p:spPr>
      </p:pic>
      <p:pic>
        <p:nvPicPr>
          <p:cNvPr id="28677" name="Picture 7" descr="hamster.jpg"/>
          <p:cNvPicPr>
            <a:picLocks noChangeAspect="1"/>
          </p:cNvPicPr>
          <p:nvPr/>
        </p:nvPicPr>
        <p:blipFill>
          <a:blip r:embed="rId3" cstate="print"/>
          <a:srcRect/>
          <a:stretch>
            <a:fillRect/>
          </a:stretch>
        </p:blipFill>
        <p:spPr bwMode="auto">
          <a:xfrm>
            <a:off x="7060320" y="3705510"/>
            <a:ext cx="1520640" cy="1175163"/>
          </a:xfrm>
          <a:prstGeom prst="rect">
            <a:avLst/>
          </a:prstGeom>
          <a:noFill/>
          <a:ln w="9525">
            <a:noFill/>
            <a:miter lim="800000"/>
            <a:headEnd/>
            <a:tailEnd/>
          </a:ln>
        </p:spPr>
      </p:pic>
      <p:pic>
        <p:nvPicPr>
          <p:cNvPr id="28678" name="Picture 8" descr="victrolaPlus.jpg"/>
          <p:cNvPicPr>
            <a:picLocks noChangeAspect="1"/>
          </p:cNvPicPr>
          <p:nvPr/>
        </p:nvPicPr>
        <p:blipFill>
          <a:blip r:embed="rId4" cstate="print"/>
          <a:srcRect/>
          <a:stretch>
            <a:fillRect/>
          </a:stretch>
        </p:blipFill>
        <p:spPr bwMode="auto">
          <a:xfrm>
            <a:off x="6092640" y="594783"/>
            <a:ext cx="2377440" cy="2972472"/>
          </a:xfrm>
          <a:prstGeom prst="rect">
            <a:avLst/>
          </a:prstGeom>
          <a:noFill/>
          <a:ln w="9525">
            <a:noFill/>
            <a:miter lim="800000"/>
            <a:headEnd/>
            <a:tailEnd/>
          </a:ln>
        </p:spPr>
      </p:pic>
      <p:sp>
        <p:nvSpPr>
          <p:cNvPr id="8" name="Footer Placeholder 7"/>
          <p:cNvSpPr>
            <a:spLocks noGrp="1"/>
          </p:cNvSpPr>
          <p:nvPr>
            <p:ph type="ftr" sz="quarter" idx="11"/>
          </p:nvPr>
        </p:nvSpPr>
        <p:spPr>
          <a:xfrm>
            <a:off x="3124200" y="6172200"/>
            <a:ext cx="2895600" cy="365125"/>
          </a:xfrm>
        </p:spPr>
        <p:txBody>
          <a:bodyPr/>
          <a:lstStyle/>
          <a:p>
            <a:r>
              <a:rPr lang="en-US" dirty="0" smtClean="0"/>
              <a:t>Retreat 2013 - Morris</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1" descr="ElensImageFromElog.gif"/>
          <p:cNvPicPr>
            <a:picLocks noChangeAspect="1"/>
          </p:cNvPicPr>
          <p:nvPr/>
        </p:nvPicPr>
        <p:blipFill>
          <a:blip r:embed="rId3" cstate="print"/>
          <a:srcRect/>
          <a:stretch>
            <a:fillRect/>
          </a:stretch>
        </p:blipFill>
        <p:spPr bwMode="auto">
          <a:xfrm>
            <a:off x="286560" y="3636382"/>
            <a:ext cx="3317760" cy="2488581"/>
          </a:xfrm>
          <a:prstGeom prst="rect">
            <a:avLst/>
          </a:prstGeom>
          <a:noFill/>
          <a:ln w="9525">
            <a:noFill/>
            <a:miter lim="800000"/>
            <a:headEnd/>
            <a:tailEnd/>
          </a:ln>
        </p:spPr>
      </p:pic>
      <p:sp>
        <p:nvSpPr>
          <p:cNvPr id="30723" name="Rectangle 1"/>
          <p:cNvSpPr>
            <a:spLocks noChangeArrowheads="1"/>
          </p:cNvSpPr>
          <p:nvPr/>
        </p:nvSpPr>
        <p:spPr bwMode="auto">
          <a:xfrm>
            <a:off x="217440" y="180019"/>
            <a:ext cx="8432640" cy="6083199"/>
          </a:xfrm>
          <a:prstGeom prst="rect">
            <a:avLst/>
          </a:prstGeom>
          <a:noFill/>
          <a:ln w="9525">
            <a:noFill/>
            <a:round/>
            <a:headEnd/>
            <a:tailEnd/>
          </a:ln>
        </p:spPr>
        <p:txBody>
          <a:bodyPr lIns="81639" tIns="42452" rIns="81639" bIns="42452"/>
          <a:lstStyle/>
          <a:p>
            <a:pPr marL="195843" indent="-195843">
              <a:tabLst>
                <a:tab pos="656650" algn="l"/>
                <a:tab pos="1313299" algn="l"/>
                <a:tab pos="1969949" algn="l"/>
                <a:tab pos="2626599" algn="l"/>
                <a:tab pos="3283248" algn="l"/>
                <a:tab pos="3939898" algn="l"/>
                <a:tab pos="4596548" algn="l"/>
                <a:tab pos="5253198" algn="l"/>
              </a:tabLst>
            </a:pPr>
            <a:r>
              <a:rPr lang="en-US" sz="3400" dirty="0">
                <a:latin typeface="Garamond" charset="0"/>
              </a:rPr>
              <a:t>High priority: provide basic controls for…</a:t>
            </a:r>
            <a:endParaRPr lang="en-US" sz="2400" dirty="0">
              <a:latin typeface="Garamond" charset="0"/>
            </a:endParaRPr>
          </a:p>
          <a:p>
            <a:pPr marL="391686" lvl="1" indent="-195843">
              <a:buFont typeface="Times New Roman" charset="0"/>
              <a:buChar char="–"/>
              <a:tabLst>
                <a:tab pos="656650" algn="l"/>
                <a:tab pos="1313299" algn="l"/>
                <a:tab pos="1969949" algn="l"/>
                <a:tab pos="2626599" algn="l"/>
                <a:tab pos="3283248" algn="l"/>
                <a:tab pos="3939898" algn="l"/>
                <a:tab pos="4596548" algn="l"/>
                <a:tab pos="5253198" algn="l"/>
              </a:tabLst>
            </a:pPr>
            <a:r>
              <a:rPr lang="en-US" sz="2400" dirty="0">
                <a:latin typeface="Garamond" charset="0"/>
              </a:rPr>
              <a:t>EBIS Laser Ion Source</a:t>
            </a:r>
          </a:p>
          <a:p>
            <a:pPr marL="391686" lvl="1" indent="-195843">
              <a:buFont typeface="Times New Roman" charset="0"/>
              <a:buChar char="–"/>
              <a:tabLst>
                <a:tab pos="656650" algn="l"/>
                <a:tab pos="1313299" algn="l"/>
                <a:tab pos="1969949" algn="l"/>
                <a:tab pos="2626599" algn="l"/>
                <a:tab pos="3283248" algn="l"/>
                <a:tab pos="3939898" algn="l"/>
                <a:tab pos="4596548" algn="l"/>
                <a:tab pos="5253198" algn="l"/>
              </a:tabLst>
            </a:pPr>
            <a:r>
              <a:rPr lang="en-US" sz="2400" dirty="0">
                <a:latin typeface="Garamond" charset="0"/>
              </a:rPr>
              <a:t>56MHz Cavity</a:t>
            </a:r>
          </a:p>
          <a:p>
            <a:pPr marL="391686" lvl="1" indent="-195843">
              <a:buFont typeface="Times New Roman" charset="0"/>
              <a:buChar char="–"/>
              <a:tabLst>
                <a:tab pos="656650" algn="l"/>
                <a:tab pos="1313299" algn="l"/>
                <a:tab pos="1969949" algn="l"/>
                <a:tab pos="2626599" algn="l"/>
                <a:tab pos="3283248" algn="l"/>
                <a:tab pos="3939898" algn="l"/>
                <a:tab pos="4596548" algn="l"/>
                <a:tab pos="5253198" algn="l"/>
              </a:tabLst>
            </a:pPr>
            <a:r>
              <a:rPr lang="en-US" sz="2400" dirty="0">
                <a:latin typeface="Garamond" charset="0"/>
              </a:rPr>
              <a:t>ERL</a:t>
            </a:r>
          </a:p>
          <a:p>
            <a:pPr marL="391686" lvl="1" indent="-195843">
              <a:buFont typeface="Times New Roman" charset="0"/>
              <a:buChar char="–"/>
              <a:tabLst>
                <a:tab pos="656650" algn="l"/>
                <a:tab pos="1313299" algn="l"/>
                <a:tab pos="1969949" algn="l"/>
                <a:tab pos="2626599" algn="l"/>
                <a:tab pos="3283248" algn="l"/>
                <a:tab pos="3939898" algn="l"/>
                <a:tab pos="4596548" algn="l"/>
                <a:tab pos="5253198" algn="l"/>
              </a:tabLst>
            </a:pPr>
            <a:r>
              <a:rPr lang="en-US" sz="2400" dirty="0" err="1">
                <a:latin typeface="Garamond" charset="0"/>
              </a:rPr>
              <a:t>Elens</a:t>
            </a:r>
            <a:endParaRPr lang="en-US" sz="2400" dirty="0">
              <a:latin typeface="Garamond" charset="0"/>
            </a:endParaRPr>
          </a:p>
          <a:p>
            <a:pPr marL="391686" lvl="1" indent="-195843">
              <a:buFont typeface="Times New Roman" charset="0"/>
              <a:buChar char="–"/>
              <a:tabLst>
                <a:tab pos="656650" algn="l"/>
                <a:tab pos="1313299" algn="l"/>
                <a:tab pos="1969949" algn="l"/>
                <a:tab pos="2626599" algn="l"/>
                <a:tab pos="3283248" algn="l"/>
                <a:tab pos="3939898" algn="l"/>
                <a:tab pos="4596548" algn="l"/>
                <a:tab pos="5253198" algn="l"/>
              </a:tabLst>
            </a:pPr>
            <a:r>
              <a:rPr lang="en-US" sz="2400" dirty="0" err="1">
                <a:latin typeface="Garamond" charset="0"/>
              </a:rPr>
              <a:t>CeC</a:t>
            </a:r>
            <a:endParaRPr lang="en-US" sz="2400" dirty="0">
              <a:latin typeface="Garamond" charset="0"/>
            </a:endParaRPr>
          </a:p>
          <a:p>
            <a:pPr marL="195843" indent="-195843">
              <a:tabLst>
                <a:tab pos="656650" algn="l"/>
                <a:tab pos="1313299" algn="l"/>
                <a:tab pos="1969949" algn="l"/>
                <a:tab pos="2626599" algn="l"/>
                <a:tab pos="3283248" algn="l"/>
                <a:tab pos="3939898" algn="l"/>
                <a:tab pos="4596548" algn="l"/>
                <a:tab pos="5253198" algn="l"/>
              </a:tabLst>
            </a:pPr>
            <a:endParaRPr lang="en-US" sz="2400" dirty="0">
              <a:solidFill>
                <a:srgbClr val="006633"/>
              </a:solidFill>
              <a:latin typeface="Garamond" charset="0"/>
            </a:endParaRPr>
          </a:p>
          <a:p>
            <a:pPr marL="195843" indent="-195843">
              <a:tabLst>
                <a:tab pos="656650" algn="l"/>
                <a:tab pos="1313299" algn="l"/>
                <a:tab pos="1969949" algn="l"/>
                <a:tab pos="2626599" algn="l"/>
                <a:tab pos="3283248" algn="l"/>
                <a:tab pos="3939898" algn="l"/>
                <a:tab pos="4596548" algn="l"/>
                <a:tab pos="5253198" algn="l"/>
              </a:tabLst>
            </a:pPr>
            <a:endParaRPr lang="en-US" sz="2400" dirty="0">
              <a:solidFill>
                <a:srgbClr val="006633"/>
              </a:solidFill>
              <a:latin typeface="Garamond" charset="0"/>
            </a:endParaRPr>
          </a:p>
          <a:p>
            <a:pPr marL="195843" indent="-195843">
              <a:tabLst>
                <a:tab pos="656650" algn="l"/>
                <a:tab pos="1313299" algn="l"/>
                <a:tab pos="1969949" algn="l"/>
                <a:tab pos="2626599" algn="l"/>
                <a:tab pos="3283248" algn="l"/>
                <a:tab pos="3939898" algn="l"/>
                <a:tab pos="4596548" algn="l"/>
                <a:tab pos="5253198" algn="l"/>
              </a:tabLst>
            </a:pPr>
            <a:endParaRPr lang="en-US" sz="2400" dirty="0">
              <a:solidFill>
                <a:srgbClr val="006633"/>
              </a:solidFill>
              <a:latin typeface="Garamond" charset="0"/>
            </a:endParaRPr>
          </a:p>
        </p:txBody>
      </p:sp>
      <p:sp>
        <p:nvSpPr>
          <p:cNvPr id="30724" name="Rectangle 3"/>
          <p:cNvSpPr>
            <a:spLocks noChangeArrowheads="1"/>
          </p:cNvSpPr>
          <p:nvPr/>
        </p:nvSpPr>
        <p:spPr bwMode="auto">
          <a:xfrm>
            <a:off x="148321" y="6287700"/>
            <a:ext cx="8704800" cy="570300"/>
          </a:xfrm>
          <a:prstGeom prst="rect">
            <a:avLst/>
          </a:prstGeom>
          <a:noFill/>
          <a:ln w="9525">
            <a:noFill/>
            <a:round/>
            <a:headEnd/>
            <a:tailEnd/>
          </a:ln>
        </p:spPr>
        <p:txBody>
          <a:bodyPr lIns="81639" tIns="42452" rIns="81639" bIns="42452"/>
          <a:lstStyle/>
          <a:p>
            <a:pPr marL="195843" indent="-195843" algn="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200" dirty="0">
                <a:solidFill>
                  <a:srgbClr val="006633"/>
                </a:solidFill>
              </a:rPr>
              <a:t>Control System Reliability and </a:t>
            </a:r>
            <a:r>
              <a:rPr lang="en-US" sz="2200" b="1" dirty="0">
                <a:solidFill>
                  <a:srgbClr val="006633"/>
                </a:solidFill>
              </a:rPr>
              <a:t>Developments</a:t>
            </a:r>
            <a:r>
              <a:rPr lang="en-US" sz="2200" dirty="0">
                <a:solidFill>
                  <a:srgbClr val="006633"/>
                </a:solidFill>
              </a:rPr>
              <a:t>       RHIC Retreat 2013   </a:t>
            </a:r>
          </a:p>
        </p:txBody>
      </p:sp>
      <p:pic>
        <p:nvPicPr>
          <p:cNvPr id="30725" name="Picture 4" descr="LaserIonSource.png"/>
          <p:cNvPicPr>
            <a:picLocks noChangeAspect="1"/>
          </p:cNvPicPr>
          <p:nvPr/>
        </p:nvPicPr>
        <p:blipFill>
          <a:blip r:embed="rId4" cstate="print"/>
          <a:srcRect/>
          <a:stretch>
            <a:fillRect/>
          </a:stretch>
        </p:blipFill>
        <p:spPr bwMode="auto">
          <a:xfrm>
            <a:off x="5470561" y="802165"/>
            <a:ext cx="3215520" cy="2353207"/>
          </a:xfrm>
          <a:prstGeom prst="rect">
            <a:avLst/>
          </a:prstGeom>
          <a:noFill/>
          <a:ln w="9525">
            <a:noFill/>
            <a:miter lim="800000"/>
            <a:headEnd/>
            <a:tailEnd/>
          </a:ln>
        </p:spPr>
      </p:pic>
      <p:sp>
        <p:nvSpPr>
          <p:cNvPr id="30726" name="TextBox 4"/>
          <p:cNvSpPr txBox="1">
            <a:spLocks noChangeArrowheads="1"/>
          </p:cNvSpPr>
          <p:nvPr/>
        </p:nvSpPr>
        <p:spPr bwMode="auto">
          <a:xfrm>
            <a:off x="5470560" y="871292"/>
            <a:ext cx="2142720" cy="637754"/>
          </a:xfrm>
          <a:prstGeom prst="rect">
            <a:avLst/>
          </a:prstGeom>
          <a:noFill/>
          <a:ln w="9525">
            <a:noFill/>
            <a:miter lim="800000"/>
            <a:headEnd/>
            <a:tailEnd/>
          </a:ln>
        </p:spPr>
        <p:txBody>
          <a:bodyPr lIns="82945" tIns="41473" rIns="82945" bIns="41473">
            <a:spAutoFit/>
          </a:bodyPr>
          <a:lstStyle/>
          <a:p>
            <a:r>
              <a:rPr lang="en-US">
                <a:solidFill>
                  <a:schemeClr val="bg1"/>
                </a:solidFill>
                <a:latin typeface="Garamond" charset="0"/>
              </a:rPr>
              <a:t>EBIS Laser Ion Source </a:t>
            </a:r>
            <a:endParaRPr lang="en-US">
              <a:solidFill>
                <a:schemeClr val="bg1"/>
              </a:solidFill>
            </a:endParaRPr>
          </a:p>
        </p:txBody>
      </p:sp>
      <p:pic>
        <p:nvPicPr>
          <p:cNvPr id="30727" name="Picture 9" descr="erlComponents_in_912.jpg"/>
          <p:cNvPicPr>
            <a:picLocks noChangeAspect="1"/>
          </p:cNvPicPr>
          <p:nvPr/>
        </p:nvPicPr>
        <p:blipFill>
          <a:blip r:embed="rId5" cstate="print"/>
          <a:srcRect/>
          <a:stretch>
            <a:fillRect/>
          </a:stretch>
        </p:blipFill>
        <p:spPr bwMode="auto">
          <a:xfrm>
            <a:off x="2705760" y="1286056"/>
            <a:ext cx="2626560" cy="3943134"/>
          </a:xfrm>
          <a:prstGeom prst="rect">
            <a:avLst/>
          </a:prstGeom>
          <a:noFill/>
          <a:ln w="9525">
            <a:noFill/>
            <a:miter lim="800000"/>
            <a:headEnd/>
            <a:tailEnd/>
          </a:ln>
        </p:spPr>
      </p:pic>
      <p:pic>
        <p:nvPicPr>
          <p:cNvPr id="30728" name="Picture 8" descr="56Mhz.jpg"/>
          <p:cNvPicPr>
            <a:picLocks noChangeAspect="1"/>
          </p:cNvPicPr>
          <p:nvPr/>
        </p:nvPicPr>
        <p:blipFill>
          <a:blip r:embed="rId6" cstate="print"/>
          <a:srcRect/>
          <a:stretch>
            <a:fillRect/>
          </a:stretch>
        </p:blipFill>
        <p:spPr bwMode="auto">
          <a:xfrm>
            <a:off x="4986720" y="3221619"/>
            <a:ext cx="3621600" cy="2726206"/>
          </a:xfrm>
          <a:prstGeom prst="rect">
            <a:avLst/>
          </a:prstGeom>
          <a:noFill/>
          <a:ln w="9525">
            <a:noFill/>
            <a:miter lim="800000"/>
            <a:headEnd/>
            <a:tailEnd/>
          </a:ln>
        </p:spPr>
      </p:pic>
      <p:sp>
        <p:nvSpPr>
          <p:cNvPr id="30729" name="TextBox 6"/>
          <p:cNvSpPr txBox="1">
            <a:spLocks noChangeArrowheads="1"/>
          </p:cNvSpPr>
          <p:nvPr/>
        </p:nvSpPr>
        <p:spPr bwMode="auto">
          <a:xfrm>
            <a:off x="6438240" y="3359873"/>
            <a:ext cx="1658880" cy="360755"/>
          </a:xfrm>
          <a:prstGeom prst="rect">
            <a:avLst/>
          </a:prstGeom>
          <a:noFill/>
          <a:ln w="9525">
            <a:noFill/>
            <a:miter lim="800000"/>
            <a:headEnd/>
            <a:tailEnd/>
          </a:ln>
        </p:spPr>
        <p:txBody>
          <a:bodyPr lIns="82945" tIns="41473" rIns="82945" bIns="41473">
            <a:spAutoFit/>
          </a:bodyPr>
          <a:lstStyle/>
          <a:p>
            <a:r>
              <a:rPr lang="en-US">
                <a:latin typeface="Garamond" charset="0"/>
              </a:rPr>
              <a:t>56MHz Cavity</a:t>
            </a:r>
            <a:endParaRPr lang="en-US"/>
          </a:p>
        </p:txBody>
      </p:sp>
      <p:sp>
        <p:nvSpPr>
          <p:cNvPr id="30730" name="TextBox 10"/>
          <p:cNvSpPr txBox="1">
            <a:spLocks noChangeArrowheads="1"/>
          </p:cNvSpPr>
          <p:nvPr/>
        </p:nvSpPr>
        <p:spPr bwMode="auto">
          <a:xfrm>
            <a:off x="2913120" y="1562565"/>
            <a:ext cx="2142720" cy="360755"/>
          </a:xfrm>
          <a:prstGeom prst="rect">
            <a:avLst/>
          </a:prstGeom>
          <a:noFill/>
          <a:ln w="9525">
            <a:noFill/>
            <a:miter lim="800000"/>
            <a:headEnd/>
            <a:tailEnd/>
          </a:ln>
        </p:spPr>
        <p:txBody>
          <a:bodyPr lIns="82945" tIns="41473" rIns="82945" bIns="41473">
            <a:spAutoFit/>
          </a:bodyPr>
          <a:lstStyle/>
          <a:p>
            <a:r>
              <a:rPr lang="en-US">
                <a:latin typeface="Garamond" charset="0"/>
              </a:rPr>
              <a:t>ERL components </a:t>
            </a:r>
            <a:endParaRPr lang="en-US"/>
          </a:p>
        </p:txBody>
      </p:sp>
      <p:sp>
        <p:nvSpPr>
          <p:cNvPr id="30731" name="TextBox 12"/>
          <p:cNvSpPr txBox="1">
            <a:spLocks noChangeArrowheads="1"/>
          </p:cNvSpPr>
          <p:nvPr/>
        </p:nvSpPr>
        <p:spPr bwMode="auto">
          <a:xfrm>
            <a:off x="563040" y="3774637"/>
            <a:ext cx="2142720" cy="360755"/>
          </a:xfrm>
          <a:prstGeom prst="rect">
            <a:avLst/>
          </a:prstGeom>
          <a:noFill/>
          <a:ln w="9525">
            <a:noFill/>
            <a:miter lim="800000"/>
            <a:headEnd/>
            <a:tailEnd/>
          </a:ln>
        </p:spPr>
        <p:txBody>
          <a:bodyPr lIns="82945" tIns="41473" rIns="82945" bIns="41473">
            <a:spAutoFit/>
          </a:bodyPr>
          <a:lstStyle/>
          <a:p>
            <a:r>
              <a:rPr lang="en-US">
                <a:solidFill>
                  <a:schemeClr val="bg1"/>
                </a:solidFill>
                <a:latin typeface="Garamond" charset="0"/>
              </a:rPr>
              <a:t>Elens image</a:t>
            </a:r>
            <a:endParaRPr lang="en-US">
              <a:solidFill>
                <a:schemeClr val="bg1"/>
              </a:solidFill>
            </a:endParaRPr>
          </a:p>
        </p:txBody>
      </p:sp>
      <p:sp>
        <p:nvSpPr>
          <p:cNvPr id="13" name="Footer Placeholder 12"/>
          <p:cNvSpPr>
            <a:spLocks noGrp="1"/>
          </p:cNvSpPr>
          <p:nvPr>
            <p:ph type="ftr" sz="quarter" idx="11"/>
          </p:nvPr>
        </p:nvSpPr>
        <p:spPr>
          <a:xfrm>
            <a:off x="3048000" y="6096000"/>
            <a:ext cx="2895600" cy="365125"/>
          </a:xfrm>
        </p:spPr>
        <p:txBody>
          <a:bodyPr/>
          <a:lstStyle/>
          <a:p>
            <a:r>
              <a:rPr lang="en-US" dirty="0" smtClean="0"/>
              <a:t>Retreat 2013 - Morris</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1"/>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Retreat 2013 Ingrassia</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217440" y="0"/>
            <a:ext cx="4492800" cy="622145"/>
          </a:xfrm>
          <a:prstGeom prst="rect">
            <a:avLst/>
          </a:prstGeom>
          <a:noFill/>
          <a:ln w="9525">
            <a:noFill/>
            <a:round/>
            <a:headEnd/>
            <a:tailEnd/>
          </a:ln>
        </p:spPr>
        <p:txBody>
          <a:bodyPr lIns="81639" tIns="42452" rIns="81639" bIns="42452"/>
          <a:lstStyle/>
          <a:p>
            <a:pPr marL="195843" indent="-195843">
              <a:tabLst>
                <a:tab pos="656650" algn="l"/>
                <a:tab pos="1313299" algn="l"/>
                <a:tab pos="1969949" algn="l"/>
                <a:tab pos="2626599" algn="l"/>
                <a:tab pos="3283248" algn="l"/>
                <a:tab pos="3939898" algn="l"/>
                <a:tab pos="4596548" algn="l"/>
                <a:tab pos="5253198" algn="l"/>
              </a:tabLst>
            </a:pPr>
            <a:r>
              <a:rPr lang="en-US" sz="3400" b="1" dirty="0">
                <a:latin typeface="Garamond" charset="0"/>
              </a:rPr>
              <a:t>Synoptic Displays</a:t>
            </a:r>
          </a:p>
          <a:p>
            <a:pPr marL="195843" indent="-195843">
              <a:tabLst>
                <a:tab pos="656650" algn="l"/>
                <a:tab pos="1313299" algn="l"/>
                <a:tab pos="1969949" algn="l"/>
                <a:tab pos="2626599" algn="l"/>
                <a:tab pos="3283248" algn="l"/>
                <a:tab pos="3939898" algn="l"/>
                <a:tab pos="4596548" algn="l"/>
                <a:tab pos="5253198" algn="l"/>
              </a:tabLst>
            </a:pPr>
            <a:endParaRPr lang="en-US" sz="3400" dirty="0">
              <a:solidFill>
                <a:srgbClr val="006633"/>
              </a:solidFill>
              <a:latin typeface="Garamond" charset="0"/>
            </a:endParaRPr>
          </a:p>
        </p:txBody>
      </p:sp>
      <p:sp>
        <p:nvSpPr>
          <p:cNvPr id="30723" name="Rectangle 2"/>
          <p:cNvSpPr>
            <a:spLocks noChangeArrowheads="1"/>
          </p:cNvSpPr>
          <p:nvPr/>
        </p:nvSpPr>
        <p:spPr bwMode="auto">
          <a:xfrm>
            <a:off x="6161761" y="0"/>
            <a:ext cx="2604960" cy="1078674"/>
          </a:xfrm>
          <a:prstGeom prst="rect">
            <a:avLst/>
          </a:prstGeom>
          <a:noFill/>
          <a:ln w="9525">
            <a:noFill/>
            <a:round/>
            <a:headEnd/>
            <a:tailEnd/>
          </a:ln>
        </p:spPr>
        <p:txBody>
          <a:bodyPr wrap="none" lIns="81639" tIns="40820" rIns="81639" bIns="40820"/>
          <a:lstStyle/>
          <a:p>
            <a:pPr>
              <a:tabLst>
                <a:tab pos="656650" algn="l"/>
                <a:tab pos="1313299" algn="l"/>
                <a:tab pos="1969949" algn="l"/>
              </a:tabLst>
            </a:pPr>
            <a:r>
              <a:rPr lang="en-US" sz="2500" i="1" dirty="0">
                <a:solidFill>
                  <a:srgbClr val="000000"/>
                </a:solidFill>
              </a:rPr>
              <a:t>Needed</a:t>
            </a:r>
          </a:p>
          <a:p>
            <a:pPr>
              <a:buFont typeface="Arial" charset="0"/>
              <a:buChar char="•"/>
              <a:tabLst>
                <a:tab pos="656650" algn="l"/>
                <a:tab pos="1313299" algn="l"/>
                <a:tab pos="1969949" algn="l"/>
              </a:tabLst>
            </a:pPr>
            <a:r>
              <a:rPr lang="en-US" sz="2500" i="1" dirty="0">
                <a:solidFill>
                  <a:srgbClr val="000000"/>
                </a:solidFill>
              </a:rPr>
              <a:t>Experience</a:t>
            </a:r>
          </a:p>
          <a:p>
            <a:pPr>
              <a:buFont typeface="Arial" charset="0"/>
              <a:buChar char="•"/>
              <a:tabLst>
                <a:tab pos="656650" algn="l"/>
                <a:tab pos="1313299" algn="l"/>
                <a:tab pos="1969949" algn="l"/>
              </a:tabLst>
            </a:pPr>
            <a:r>
              <a:rPr lang="en-US" sz="2500" i="1" dirty="0">
                <a:solidFill>
                  <a:srgbClr val="000000"/>
                </a:solidFill>
              </a:rPr>
              <a:t>Critical feedback</a:t>
            </a:r>
          </a:p>
          <a:p>
            <a:pPr>
              <a:tabLst>
                <a:tab pos="656650" algn="l"/>
                <a:tab pos="1313299" algn="l"/>
                <a:tab pos="1969949" algn="l"/>
              </a:tabLst>
            </a:pPr>
            <a:endParaRPr lang="en-US" dirty="0">
              <a:solidFill>
                <a:srgbClr val="000000"/>
              </a:solidFill>
            </a:endParaRPr>
          </a:p>
        </p:txBody>
      </p:sp>
      <p:sp>
        <p:nvSpPr>
          <p:cNvPr id="32772" name="Rectangle 3"/>
          <p:cNvSpPr>
            <a:spLocks noChangeArrowheads="1"/>
          </p:cNvSpPr>
          <p:nvPr/>
        </p:nvSpPr>
        <p:spPr bwMode="auto">
          <a:xfrm>
            <a:off x="148320" y="6287700"/>
            <a:ext cx="8771040" cy="570300"/>
          </a:xfrm>
          <a:prstGeom prst="rect">
            <a:avLst/>
          </a:prstGeom>
          <a:noFill/>
          <a:ln w="9525">
            <a:noFill/>
            <a:round/>
            <a:headEnd/>
            <a:tailEnd/>
          </a:ln>
        </p:spPr>
        <p:txBody>
          <a:bodyPr lIns="81639" tIns="42452" rIns="81639" bIns="42452"/>
          <a:lstStyle/>
          <a:p>
            <a:pPr marL="195843" indent="-195843" algn="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200" dirty="0">
                <a:solidFill>
                  <a:srgbClr val="006633"/>
                </a:solidFill>
              </a:rPr>
              <a:t>Control System Reliability and </a:t>
            </a:r>
            <a:r>
              <a:rPr lang="en-US" sz="2200" b="1" dirty="0">
                <a:solidFill>
                  <a:srgbClr val="006633"/>
                </a:solidFill>
              </a:rPr>
              <a:t>Developments</a:t>
            </a:r>
            <a:r>
              <a:rPr lang="en-US" sz="2200" dirty="0">
                <a:solidFill>
                  <a:srgbClr val="006633"/>
                </a:solidFill>
              </a:rPr>
              <a:t>       RHIC Retreat 2013   </a:t>
            </a:r>
          </a:p>
        </p:txBody>
      </p:sp>
      <p:pic>
        <p:nvPicPr>
          <p:cNvPr id="32773" name="Picture 4" descr="ElensPSControl.png"/>
          <p:cNvPicPr>
            <a:picLocks noChangeAspect="1"/>
          </p:cNvPicPr>
          <p:nvPr/>
        </p:nvPicPr>
        <p:blipFill>
          <a:blip r:embed="rId3" cstate="print"/>
          <a:srcRect/>
          <a:stretch>
            <a:fillRect/>
          </a:stretch>
        </p:blipFill>
        <p:spPr bwMode="auto">
          <a:xfrm>
            <a:off x="217440" y="663910"/>
            <a:ext cx="5806080" cy="4429905"/>
          </a:xfrm>
          <a:prstGeom prst="rect">
            <a:avLst/>
          </a:prstGeom>
          <a:noFill/>
          <a:ln w="9525">
            <a:noFill/>
            <a:miter lim="800000"/>
            <a:headEnd/>
            <a:tailEnd/>
          </a:ln>
        </p:spPr>
      </p:pic>
      <p:pic>
        <p:nvPicPr>
          <p:cNvPr id="7" name="Picture 6" descr="EBISsampleSynoptic.gif"/>
          <p:cNvPicPr>
            <a:picLocks noChangeAspect="1"/>
          </p:cNvPicPr>
          <p:nvPr/>
        </p:nvPicPr>
        <p:blipFill>
          <a:blip r:embed="rId4" cstate="print"/>
          <a:srcRect/>
          <a:stretch>
            <a:fillRect/>
          </a:stretch>
        </p:blipFill>
        <p:spPr bwMode="auto">
          <a:xfrm>
            <a:off x="1254240" y="1286056"/>
            <a:ext cx="6635520" cy="4719375"/>
          </a:xfrm>
          <a:prstGeom prst="rect">
            <a:avLst/>
          </a:prstGeom>
          <a:noFill/>
          <a:ln w="9525">
            <a:noFill/>
            <a:miter lim="800000"/>
            <a:headEnd/>
            <a:tailEnd/>
          </a:ln>
        </p:spPr>
      </p:pic>
      <p:sp>
        <p:nvSpPr>
          <p:cNvPr id="8" name="TextBox 7"/>
          <p:cNvSpPr txBox="1">
            <a:spLocks noChangeArrowheads="1"/>
          </p:cNvSpPr>
          <p:nvPr/>
        </p:nvSpPr>
        <p:spPr bwMode="auto">
          <a:xfrm>
            <a:off x="1323360" y="5848455"/>
            <a:ext cx="6497280" cy="360755"/>
          </a:xfrm>
          <a:prstGeom prst="rect">
            <a:avLst/>
          </a:prstGeom>
          <a:solidFill>
            <a:srgbClr val="CCFFCC"/>
          </a:solidFill>
          <a:ln w="9525">
            <a:noFill/>
            <a:miter lim="800000"/>
            <a:headEnd/>
            <a:tailEnd/>
          </a:ln>
        </p:spPr>
        <p:txBody>
          <a:bodyPr lIns="82945" tIns="41473" rIns="82945" bIns="41473">
            <a:spAutoFit/>
          </a:bodyPr>
          <a:lstStyle/>
          <a:p>
            <a:r>
              <a:rPr lang="en-US" i="1"/>
              <a:t>Synoptic – “characterized by comprehensiveness or breadth of view”</a:t>
            </a:r>
          </a:p>
        </p:txBody>
      </p:sp>
      <p:sp>
        <p:nvSpPr>
          <p:cNvPr id="10" name="Footer Placeholder 9"/>
          <p:cNvSpPr>
            <a:spLocks noGrp="1"/>
          </p:cNvSpPr>
          <p:nvPr>
            <p:ph type="ftr" sz="quarter" idx="11"/>
          </p:nvPr>
        </p:nvSpPr>
        <p:spPr>
          <a:xfrm>
            <a:off x="3124200" y="6172200"/>
            <a:ext cx="2895600" cy="365125"/>
          </a:xfrm>
        </p:spPr>
        <p:txBody>
          <a:bodyPr/>
          <a:lstStyle/>
          <a:p>
            <a:r>
              <a:rPr lang="en-US" dirty="0" smtClean="0"/>
              <a:t>Retreat 2013 - Morris</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76400"/>
            <a:ext cx="7772400" cy="1470025"/>
          </a:xfrm>
        </p:spPr>
        <p:txBody>
          <a:bodyPr/>
          <a:lstStyle/>
          <a:p>
            <a:pPr eaLnBrk="1" hangingPunct="1"/>
            <a:r>
              <a:rPr lang="en-US" sz="4000" smtClean="0"/>
              <a:t>Instrumentation System Developments in RHIC Run-13</a:t>
            </a:r>
          </a:p>
        </p:txBody>
      </p:sp>
      <p:sp>
        <p:nvSpPr>
          <p:cNvPr id="2051" name="Rectangle 3"/>
          <p:cNvSpPr>
            <a:spLocks noGrp="1" noChangeArrowheads="1"/>
          </p:cNvSpPr>
          <p:nvPr>
            <p:ph type="subTitle" idx="1"/>
          </p:nvPr>
        </p:nvSpPr>
        <p:spPr/>
        <p:txBody>
          <a:bodyPr/>
          <a:lstStyle/>
          <a:p>
            <a:pPr eaLnBrk="1" hangingPunct="1">
              <a:lnSpc>
                <a:spcPct val="90000"/>
              </a:lnSpc>
            </a:pPr>
            <a:r>
              <a:rPr lang="en-US" sz="2800" smtClean="0"/>
              <a:t>RHIC Retreat - July 26, 2013</a:t>
            </a:r>
          </a:p>
          <a:p>
            <a:pPr eaLnBrk="1" hangingPunct="1">
              <a:lnSpc>
                <a:spcPct val="90000"/>
              </a:lnSpc>
            </a:pPr>
            <a:endParaRPr lang="en-US" sz="2800" smtClean="0"/>
          </a:p>
          <a:p>
            <a:pPr eaLnBrk="1" hangingPunct="1">
              <a:lnSpc>
                <a:spcPct val="90000"/>
              </a:lnSpc>
            </a:pPr>
            <a:r>
              <a:rPr lang="en-US" sz="2400" smtClean="0"/>
              <a:t>By</a:t>
            </a:r>
          </a:p>
          <a:p>
            <a:pPr eaLnBrk="1" hangingPunct="1">
              <a:lnSpc>
                <a:spcPct val="90000"/>
              </a:lnSpc>
            </a:pPr>
            <a:r>
              <a:rPr lang="en-US" sz="2400" smtClean="0"/>
              <a:t>Rob Hulsart</a:t>
            </a:r>
          </a:p>
          <a:p>
            <a:pPr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1020762"/>
          </a:xfrm>
        </p:spPr>
        <p:txBody>
          <a:bodyPr/>
          <a:lstStyle/>
          <a:p>
            <a:pPr eaLnBrk="1" hangingPunct="1"/>
            <a:r>
              <a:rPr lang="en-US" sz="4000" smtClean="0"/>
              <a:t>Systems Overview</a:t>
            </a:r>
          </a:p>
        </p:txBody>
      </p:sp>
      <p:sp>
        <p:nvSpPr>
          <p:cNvPr id="3075" name="Rectangle 3"/>
          <p:cNvSpPr>
            <a:spLocks noGrp="1" noChangeArrowheads="1"/>
          </p:cNvSpPr>
          <p:nvPr>
            <p:ph type="body" idx="1"/>
          </p:nvPr>
        </p:nvSpPr>
        <p:spPr/>
        <p:txBody>
          <a:bodyPr/>
          <a:lstStyle/>
          <a:p>
            <a:pPr eaLnBrk="1" hangingPunct="1"/>
            <a:r>
              <a:rPr lang="en-US" sz="2800" dirty="0" smtClean="0"/>
              <a:t>AGS e-IPM</a:t>
            </a:r>
          </a:p>
          <a:p>
            <a:pPr eaLnBrk="1" hangingPunct="1"/>
            <a:r>
              <a:rPr lang="en-US" sz="2800" dirty="0" smtClean="0"/>
              <a:t>Travelling Wave </a:t>
            </a:r>
            <a:r>
              <a:rPr lang="en-US" sz="2800" dirty="0" err="1" smtClean="0"/>
              <a:t>Schottky</a:t>
            </a:r>
            <a:r>
              <a:rPr lang="en-US" sz="2800" dirty="0" smtClean="0"/>
              <a:t> Pickup</a:t>
            </a:r>
          </a:p>
          <a:p>
            <a:pPr eaLnBrk="1" hangingPunct="1"/>
            <a:r>
              <a:rPr lang="en-US" sz="2800" dirty="0" smtClean="0"/>
              <a:t>RHIC WCM Architecture Upgrade / DCCT</a:t>
            </a:r>
          </a:p>
          <a:p>
            <a:pPr eaLnBrk="1" hangingPunct="1"/>
            <a:r>
              <a:rPr lang="en-US" sz="2800" dirty="0" smtClean="0"/>
              <a:t>Bunch By Bunch Loss / Luminosity Monitors</a:t>
            </a:r>
          </a:p>
          <a:p>
            <a:pPr eaLnBrk="1" hangingPunct="1"/>
            <a:r>
              <a:rPr lang="en-US" sz="2800" dirty="0" smtClean="0"/>
              <a:t>W-Dump Injection Timing</a:t>
            </a:r>
          </a:p>
          <a:p>
            <a:pPr eaLnBrk="1" hangingPunct="1"/>
            <a:r>
              <a:rPr lang="en-US" sz="2800" dirty="0" smtClean="0"/>
              <a:t>RHIC BPMs	 </a:t>
            </a:r>
          </a:p>
          <a:p>
            <a:pPr lvl="1" eaLnBrk="1" hangingPunct="1"/>
            <a:r>
              <a:rPr lang="en-US" sz="2400" dirty="0" smtClean="0"/>
              <a:t>Existing IFE Enhancements</a:t>
            </a:r>
          </a:p>
          <a:p>
            <a:pPr lvl="1" eaLnBrk="1" hangingPunct="1"/>
            <a:r>
              <a:rPr lang="en-US" sz="2400" dirty="0" smtClean="0">
                <a:solidFill>
                  <a:schemeClr val="bg1">
                    <a:lumMod val="50000"/>
                  </a:schemeClr>
                </a:solidFill>
              </a:rPr>
              <a:t>Future Upgrade Prototypes (BBB Dump BPM)</a:t>
            </a:r>
          </a:p>
          <a:p>
            <a:pPr lvl="1" eaLnBrk="1" hangingPunct="1"/>
            <a:endParaRPr lang="en-US" sz="2400" dirty="0" smtClean="0"/>
          </a:p>
        </p:txBody>
      </p:sp>
      <p:sp>
        <p:nvSpPr>
          <p:cNvPr id="5" name="Footer Placeholder 4"/>
          <p:cNvSpPr>
            <a:spLocks noGrp="1"/>
          </p:cNvSpPr>
          <p:nvPr>
            <p:ph type="ftr" sz="quarter" idx="11"/>
          </p:nvPr>
        </p:nvSpPr>
        <p:spPr/>
        <p:txBody>
          <a:bodyPr/>
          <a:lstStyle/>
          <a:p>
            <a:r>
              <a:rPr lang="en-US" smtClean="0"/>
              <a:t>Retreat 2013 - Hulsart</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1325562"/>
          </a:xfrm>
        </p:spPr>
        <p:txBody>
          <a:bodyPr>
            <a:normAutofit fontScale="90000"/>
          </a:bodyPr>
          <a:lstStyle/>
          <a:p>
            <a:pPr eaLnBrk="1" hangingPunct="1"/>
            <a:r>
              <a:rPr lang="en-US" sz="4000" smtClean="0"/>
              <a:t>AGS Horizontal eIPM</a:t>
            </a:r>
            <a:r>
              <a:rPr lang="en-US" smtClean="0"/>
              <a:t/>
            </a:r>
            <a:br>
              <a:rPr lang="en-US" smtClean="0"/>
            </a:br>
            <a:r>
              <a:rPr lang="en-US" sz="1400" smtClean="0">
                <a:solidFill>
                  <a:schemeClr val="tx1"/>
                </a:solidFill>
              </a:rPr>
              <a:t>R. Connolly, T. Curcio, C. Dawson, J. Fite, H. Huang, S. Jao, D. Lehn, W. Meng, R. Michnoff, M. Minty, P. Sampson, T. Summers, S. Tepikian, C. Trabocchi</a:t>
            </a:r>
            <a:br>
              <a:rPr lang="en-US" sz="1400" smtClean="0">
                <a:solidFill>
                  <a:schemeClr val="tx1"/>
                </a:solidFill>
              </a:rPr>
            </a:br>
            <a:endParaRPr lang="en-US" sz="1400" smtClean="0">
              <a:solidFill>
                <a:schemeClr val="tx1"/>
              </a:solidFill>
            </a:endParaRPr>
          </a:p>
        </p:txBody>
      </p:sp>
      <p:sp>
        <p:nvSpPr>
          <p:cNvPr id="4099" name="TextBox 3"/>
          <p:cNvSpPr txBox="1">
            <a:spLocks noChangeArrowheads="1"/>
          </p:cNvSpPr>
          <p:nvPr/>
        </p:nvSpPr>
        <p:spPr bwMode="auto">
          <a:xfrm>
            <a:off x="838200" y="2498725"/>
            <a:ext cx="7543800" cy="3749675"/>
          </a:xfrm>
          <a:prstGeom prst="rect">
            <a:avLst/>
          </a:prstGeom>
          <a:noFill/>
          <a:ln w="9525">
            <a:noFill/>
            <a:miter lim="800000"/>
            <a:headEnd/>
            <a:tailEnd/>
          </a:ln>
        </p:spPr>
        <p:txBody>
          <a:bodyPr>
            <a:spAutoFit/>
          </a:bodyPr>
          <a:lstStyle/>
          <a:p>
            <a:pPr algn="just" eaLnBrk="0" hangingPunct="0"/>
            <a:r>
              <a:rPr lang="en-US" sz="2000" dirty="0">
                <a:latin typeface="Times" pitchFamily="18" charset="0"/>
                <a:ea typeface="ＭＳ Ｐゴシック" charset="-128"/>
              </a:rPr>
              <a:t>The existing AGS IPMs are ion-collecting IPMs.  The measurements are susceptible to instrumental - space charge induced - broadening of the measured profiles  (as evidenced by comparison of RF on and RF off measurements). </a:t>
            </a:r>
          </a:p>
          <a:p>
            <a:pPr algn="just" eaLnBrk="0" hangingPunct="0"/>
            <a:endParaRPr lang="en-US" sz="2000" dirty="0">
              <a:latin typeface="Times" pitchFamily="18" charset="0"/>
              <a:ea typeface="ＭＳ Ｐゴシック" charset="-128"/>
            </a:endParaRPr>
          </a:p>
          <a:p>
            <a:pPr algn="just" eaLnBrk="0" hangingPunct="0"/>
            <a:r>
              <a:rPr lang="en-US" sz="2000" b="1" u="sng" dirty="0">
                <a:latin typeface="Times" pitchFamily="18" charset="0"/>
                <a:ea typeface="ＭＳ Ｐゴシック" charset="-128"/>
              </a:rPr>
              <a:t>A RHIC-style electron-collecting IPM (for horizontal profiling) was installed during run-13 and partially commissioned</a:t>
            </a:r>
            <a:r>
              <a:rPr lang="en-US" sz="2000" dirty="0">
                <a:latin typeface="Times" pitchFamily="18" charset="0"/>
                <a:ea typeface="ＭＳ Ｐゴシック" charset="-128"/>
              </a:rPr>
              <a:t>.  A second IPM (for vertical profiling) is being fabricated for run-14.  The new IPMs will allow for: </a:t>
            </a:r>
          </a:p>
          <a:p>
            <a:pPr eaLnBrk="0" hangingPunct="0"/>
            <a:endParaRPr lang="en-US" sz="2000" dirty="0">
              <a:latin typeface="Times" pitchFamily="18" charset="0"/>
              <a:ea typeface="ＭＳ Ｐゴシック" charset="-128"/>
            </a:endParaRPr>
          </a:p>
          <a:p>
            <a:pPr eaLnBrk="0" hangingPunct="0"/>
            <a:r>
              <a:rPr lang="en-US" sz="2000" dirty="0">
                <a:latin typeface="Times" pitchFamily="18" charset="0"/>
                <a:ea typeface="ＭＳ Ｐゴシック" charset="-128"/>
              </a:rPr>
              <a:t>-  </a:t>
            </a:r>
            <a:r>
              <a:rPr lang="en-US" sz="2000" b="1" u="sng" dirty="0">
                <a:latin typeface="Times" pitchFamily="18" charset="0"/>
                <a:ea typeface="ＭＳ Ｐゴシック" charset="-128"/>
              </a:rPr>
              <a:t>turn-by-turn measurements at injection (for injection matching)</a:t>
            </a:r>
          </a:p>
          <a:p>
            <a:pPr eaLnBrk="0" hangingPunct="0"/>
            <a:r>
              <a:rPr lang="en-US" sz="2000" b="1" u="sng" dirty="0">
                <a:latin typeface="Times" pitchFamily="18" charset="0"/>
                <a:ea typeface="ＭＳ Ｐゴシック" charset="-128"/>
              </a:rPr>
              <a:t>-  measurements  during acceleration</a:t>
            </a:r>
          </a:p>
        </p:txBody>
      </p:sp>
      <p:sp>
        <p:nvSpPr>
          <p:cNvPr id="4100" name="TextBox 4"/>
          <p:cNvSpPr txBox="1">
            <a:spLocks noChangeArrowheads="1"/>
          </p:cNvSpPr>
          <p:nvPr/>
        </p:nvSpPr>
        <p:spPr bwMode="auto">
          <a:xfrm>
            <a:off x="304800" y="1965325"/>
            <a:ext cx="2209800" cy="457200"/>
          </a:xfrm>
          <a:prstGeom prst="rect">
            <a:avLst/>
          </a:prstGeom>
          <a:noFill/>
          <a:ln w="9525">
            <a:noFill/>
            <a:miter lim="800000"/>
            <a:headEnd/>
            <a:tailEnd/>
          </a:ln>
        </p:spPr>
        <p:txBody>
          <a:bodyPr>
            <a:spAutoFit/>
          </a:bodyPr>
          <a:lstStyle/>
          <a:p>
            <a:pPr eaLnBrk="0" hangingPunct="0"/>
            <a:r>
              <a:rPr lang="en-US" sz="2400">
                <a:latin typeface="Times" pitchFamily="18" charset="0"/>
                <a:ea typeface="ＭＳ Ｐゴシック" charset="-128"/>
              </a:rPr>
              <a:t>Motivation</a:t>
            </a:r>
            <a:r>
              <a:rPr lang="en-US">
                <a:latin typeface="Times" pitchFamily="18" charset="0"/>
                <a:ea typeface="ＭＳ Ｐゴシック" charset="-128"/>
              </a:rPr>
              <a:t> </a:t>
            </a:r>
          </a:p>
        </p:txBody>
      </p:sp>
      <p:sp>
        <p:nvSpPr>
          <p:cNvPr id="6" name="Footer Placeholder 5"/>
          <p:cNvSpPr>
            <a:spLocks noGrp="1"/>
          </p:cNvSpPr>
          <p:nvPr>
            <p:ph type="ftr" sz="quarter" idx="11"/>
          </p:nvPr>
        </p:nvSpPr>
        <p:spPr/>
        <p:txBody>
          <a:bodyPr/>
          <a:lstStyle/>
          <a:p>
            <a:r>
              <a:rPr lang="en-US" smtClean="0"/>
              <a:t>Retreat 2013 - Hulsart</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6-4 profile.jpg"/>
          <p:cNvPicPr>
            <a:picLocks noChangeAspect="1"/>
          </p:cNvPicPr>
          <p:nvPr/>
        </p:nvPicPr>
        <p:blipFill>
          <a:blip r:embed="rId2" cstate="print"/>
          <a:srcRect/>
          <a:stretch>
            <a:fillRect/>
          </a:stretch>
        </p:blipFill>
        <p:spPr bwMode="auto">
          <a:xfrm>
            <a:off x="0" y="304800"/>
            <a:ext cx="4333875" cy="3276600"/>
          </a:xfrm>
          <a:prstGeom prst="rect">
            <a:avLst/>
          </a:prstGeom>
          <a:noFill/>
          <a:ln w="9525">
            <a:noFill/>
            <a:miter lim="800000"/>
            <a:headEnd/>
            <a:tailEnd/>
          </a:ln>
        </p:spPr>
      </p:pic>
      <p:sp>
        <p:nvSpPr>
          <p:cNvPr id="6147" name="TextBox 3"/>
          <p:cNvSpPr txBox="1">
            <a:spLocks noChangeArrowheads="1"/>
          </p:cNvSpPr>
          <p:nvPr/>
        </p:nvSpPr>
        <p:spPr bwMode="auto">
          <a:xfrm>
            <a:off x="4419600" y="304800"/>
            <a:ext cx="4724400" cy="1323975"/>
          </a:xfrm>
          <a:prstGeom prst="rect">
            <a:avLst/>
          </a:prstGeom>
          <a:noFill/>
          <a:ln w="9525">
            <a:noFill/>
            <a:miter lim="800000"/>
            <a:headEnd/>
            <a:tailEnd/>
          </a:ln>
        </p:spPr>
        <p:txBody>
          <a:bodyPr>
            <a:spAutoFit/>
          </a:bodyPr>
          <a:lstStyle/>
          <a:p>
            <a:pPr algn="just" eaLnBrk="0" hangingPunct="0"/>
            <a:r>
              <a:rPr lang="en-US" sz="1600">
                <a:latin typeface="Times" pitchFamily="18" charset="0"/>
                <a:ea typeface="ＭＳ Ｐゴシック" charset="-128"/>
              </a:rPr>
              <a:t>Profile measured at 425ms after t</a:t>
            </a:r>
            <a:r>
              <a:rPr lang="en-US" sz="1600" baseline="-25000">
                <a:latin typeface="Times" pitchFamily="18" charset="0"/>
                <a:ea typeface="ＭＳ Ｐゴシック" charset="-128"/>
              </a:rPr>
              <a:t>0</a:t>
            </a:r>
            <a:r>
              <a:rPr lang="en-US" sz="1600">
                <a:latin typeface="Times" pitchFamily="18" charset="0"/>
                <a:ea typeface="ＭＳ Ｐゴシック" charset="-128"/>
              </a:rPr>
              <a:t>.  </a:t>
            </a:r>
          </a:p>
          <a:p>
            <a:pPr algn="just" eaLnBrk="0" hangingPunct="0"/>
            <a:r>
              <a:rPr lang="en-US" sz="1600">
                <a:latin typeface="Times" pitchFamily="18" charset="0"/>
                <a:ea typeface="ＭＳ Ｐゴシック" charset="-128"/>
              </a:rPr>
              <a:t>Channel offsets are subtracted and channel gain </a:t>
            </a:r>
          </a:p>
          <a:p>
            <a:pPr algn="just" eaLnBrk="0" hangingPunct="0"/>
            <a:r>
              <a:rPr lang="en-US" sz="1600">
                <a:latin typeface="Times" pitchFamily="18" charset="0"/>
                <a:ea typeface="ＭＳ Ｐゴシック" charset="-128"/>
              </a:rPr>
              <a:t>variations are corrected in channels 1-30.  </a:t>
            </a:r>
          </a:p>
          <a:p>
            <a:pPr algn="just" eaLnBrk="0" hangingPunct="0"/>
            <a:endParaRPr lang="en-US" sz="1600">
              <a:latin typeface="Times" pitchFamily="18" charset="0"/>
              <a:ea typeface="ＭＳ Ｐゴシック" charset="-128"/>
            </a:endParaRPr>
          </a:p>
          <a:p>
            <a:pPr algn="just" eaLnBrk="0" hangingPunct="0"/>
            <a:r>
              <a:rPr lang="en-US" sz="1600">
                <a:latin typeface="Times" pitchFamily="18" charset="0"/>
                <a:ea typeface="ＭＳ Ｐゴシック" charset="-128"/>
              </a:rPr>
              <a:t>sigma = 1.741 ± 0.027 mm (1.5%).</a:t>
            </a:r>
          </a:p>
        </p:txBody>
      </p:sp>
      <p:sp>
        <p:nvSpPr>
          <p:cNvPr id="6148" name="TextBox 3"/>
          <p:cNvSpPr txBox="1">
            <a:spLocks noChangeArrowheads="1"/>
          </p:cNvSpPr>
          <p:nvPr/>
        </p:nvSpPr>
        <p:spPr bwMode="auto">
          <a:xfrm>
            <a:off x="0" y="4068763"/>
            <a:ext cx="3657600" cy="2678112"/>
          </a:xfrm>
          <a:prstGeom prst="rect">
            <a:avLst/>
          </a:prstGeom>
          <a:noFill/>
          <a:ln w="9525">
            <a:noFill/>
            <a:miter lim="800000"/>
            <a:headEnd/>
            <a:tailEnd/>
          </a:ln>
        </p:spPr>
        <p:txBody>
          <a:bodyPr>
            <a:spAutoFit/>
          </a:bodyPr>
          <a:lstStyle/>
          <a:p>
            <a:pPr algn="just" eaLnBrk="0" hangingPunct="0"/>
            <a:r>
              <a:rPr lang="en-US" sz="1600" b="1" u="sng" dirty="0">
                <a:latin typeface="Times" pitchFamily="18" charset="0"/>
                <a:ea typeface="ＭＳ Ｐゴシック" charset="-128"/>
              </a:rPr>
              <a:t>Turn-by-turn measurements </a:t>
            </a:r>
          </a:p>
          <a:p>
            <a:pPr algn="just" eaLnBrk="0" hangingPunct="0"/>
            <a:endParaRPr lang="en-US" sz="1600" dirty="0">
              <a:latin typeface="Times" pitchFamily="18" charset="0"/>
              <a:ea typeface="ＭＳ Ｐゴシック" charset="-128"/>
            </a:endParaRPr>
          </a:p>
          <a:p>
            <a:pPr algn="just" eaLnBrk="0" hangingPunct="0"/>
            <a:endParaRPr lang="en-US" sz="1600" dirty="0">
              <a:latin typeface="Times" pitchFamily="18" charset="0"/>
              <a:ea typeface="ＭＳ Ｐゴシック" charset="-128"/>
            </a:endParaRPr>
          </a:p>
          <a:p>
            <a:pPr algn="just" eaLnBrk="0" hangingPunct="0"/>
            <a:r>
              <a:rPr lang="en-US" sz="1600" dirty="0">
                <a:latin typeface="Times" pitchFamily="18" charset="0"/>
                <a:ea typeface="ＭＳ Ｐゴシック" charset="-128"/>
              </a:rPr>
              <a:t>Each profile is average over </a:t>
            </a:r>
          </a:p>
          <a:p>
            <a:pPr algn="just" eaLnBrk="0" hangingPunct="0"/>
            <a:r>
              <a:rPr lang="en-US" sz="1600" dirty="0">
                <a:latin typeface="Times" pitchFamily="18" charset="0"/>
                <a:ea typeface="ＭＳ Ｐゴシック" charset="-128"/>
              </a:rPr>
              <a:t>100 acquisitions each with</a:t>
            </a:r>
          </a:p>
          <a:p>
            <a:pPr algn="just" eaLnBrk="0" hangingPunct="0"/>
            <a:r>
              <a:rPr lang="en-US" sz="1600" dirty="0">
                <a:latin typeface="Times" pitchFamily="18" charset="0"/>
                <a:ea typeface="ＭＳ Ｐゴシック" charset="-128"/>
              </a:rPr>
              <a:t>1000 turns  (subset shown</a:t>
            </a:r>
          </a:p>
          <a:p>
            <a:pPr algn="just" eaLnBrk="0" hangingPunct="0"/>
            <a:r>
              <a:rPr lang="en-US" sz="1600" dirty="0">
                <a:latin typeface="Times" pitchFamily="18" charset="0"/>
                <a:ea typeface="ＭＳ Ｐゴシック" charset="-128"/>
              </a:rPr>
              <a:t>here) </a:t>
            </a:r>
          </a:p>
          <a:p>
            <a:pPr algn="just" eaLnBrk="0" hangingPunct="0"/>
            <a:endParaRPr lang="en-US" sz="1600" dirty="0">
              <a:latin typeface="Times" pitchFamily="18" charset="0"/>
              <a:ea typeface="ＭＳ Ｐゴシック" charset="-128"/>
            </a:endParaRPr>
          </a:p>
          <a:p>
            <a:pPr algn="just" eaLnBrk="0" hangingPunct="0"/>
            <a:endParaRPr lang="en-US" sz="1600" dirty="0">
              <a:latin typeface="Times" pitchFamily="18" charset="0"/>
              <a:ea typeface="ＭＳ Ｐゴシック" charset="-128"/>
            </a:endParaRPr>
          </a:p>
          <a:p>
            <a:pPr algn="just" eaLnBrk="0" hangingPunct="0"/>
            <a:r>
              <a:rPr lang="en-US" sz="1200" dirty="0">
                <a:latin typeface="Times" pitchFamily="18" charset="0"/>
                <a:ea typeface="ＭＳ Ｐゴシック" charset="-128"/>
              </a:rPr>
              <a:t>offline data alignment and figure generation courtesy of Sean Dai and Reid Smith</a:t>
            </a:r>
          </a:p>
        </p:txBody>
      </p:sp>
      <p:pic>
        <p:nvPicPr>
          <p:cNvPr id="6149" name="Picture 11" descr="zzzzz.jpg"/>
          <p:cNvPicPr>
            <a:picLocks noChangeAspect="1"/>
          </p:cNvPicPr>
          <p:nvPr/>
        </p:nvPicPr>
        <p:blipFill>
          <a:blip r:embed="rId3" cstate="print"/>
          <a:srcRect/>
          <a:stretch>
            <a:fillRect/>
          </a:stretch>
        </p:blipFill>
        <p:spPr bwMode="auto">
          <a:xfrm>
            <a:off x="4202113" y="1963738"/>
            <a:ext cx="4810125" cy="4724400"/>
          </a:xfrm>
          <a:prstGeom prst="rect">
            <a:avLst/>
          </a:prstGeom>
          <a:noFill/>
          <a:ln w="9525">
            <a:noFill/>
            <a:miter lim="800000"/>
            <a:headEnd/>
            <a:tailEnd/>
          </a:ln>
        </p:spPr>
      </p:pic>
      <p:sp>
        <p:nvSpPr>
          <p:cNvPr id="15" name="Rectangle 14"/>
          <p:cNvSpPr/>
          <p:nvPr/>
        </p:nvSpPr>
        <p:spPr>
          <a:xfrm rot="20849350">
            <a:off x="5421313" y="6143625"/>
            <a:ext cx="3657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1" name="TextBox 13"/>
          <p:cNvSpPr txBox="1">
            <a:spLocks noChangeArrowheads="1"/>
          </p:cNvSpPr>
          <p:nvPr/>
        </p:nvSpPr>
        <p:spPr bwMode="auto">
          <a:xfrm rot="-576630">
            <a:off x="6564313" y="6069013"/>
            <a:ext cx="1760537" cy="646112"/>
          </a:xfrm>
          <a:prstGeom prst="rect">
            <a:avLst/>
          </a:prstGeom>
          <a:noFill/>
          <a:ln w="9525">
            <a:noFill/>
            <a:miter lim="800000"/>
            <a:headEnd/>
            <a:tailEnd/>
          </a:ln>
        </p:spPr>
        <p:txBody>
          <a:bodyPr wrap="none">
            <a:spAutoFit/>
          </a:bodyPr>
          <a:lstStyle/>
          <a:p>
            <a:r>
              <a:rPr lang="en-US"/>
              <a:t>  turn number</a:t>
            </a:r>
          </a:p>
          <a:p>
            <a:r>
              <a:rPr lang="en-US"/>
              <a:t>(turns 300-700)</a:t>
            </a:r>
          </a:p>
        </p:txBody>
      </p:sp>
      <p:sp>
        <p:nvSpPr>
          <p:cNvPr id="16" name="Rectangle 15"/>
          <p:cNvSpPr/>
          <p:nvPr/>
        </p:nvSpPr>
        <p:spPr>
          <a:xfrm rot="3853326">
            <a:off x="2955925" y="4935538"/>
            <a:ext cx="3276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3" name="TextBox 12"/>
          <p:cNvSpPr txBox="1">
            <a:spLocks noChangeArrowheads="1"/>
          </p:cNvSpPr>
          <p:nvPr/>
        </p:nvSpPr>
        <p:spPr bwMode="auto">
          <a:xfrm rot="3859084">
            <a:off x="3333750" y="5060951"/>
            <a:ext cx="2205037" cy="646112"/>
          </a:xfrm>
          <a:prstGeom prst="rect">
            <a:avLst/>
          </a:prstGeom>
          <a:noFill/>
          <a:ln w="9525">
            <a:noFill/>
            <a:miter lim="800000"/>
            <a:headEnd/>
            <a:tailEnd/>
          </a:ln>
        </p:spPr>
        <p:txBody>
          <a:bodyPr wrap="none">
            <a:spAutoFit/>
          </a:bodyPr>
          <a:lstStyle/>
          <a:p>
            <a:r>
              <a:rPr lang="en-US"/>
              <a:t>channel number</a:t>
            </a:r>
          </a:p>
          <a:p>
            <a:r>
              <a:rPr lang="en-US"/>
              <a:t>(~ 34 mm full scale)</a:t>
            </a:r>
          </a:p>
        </p:txBody>
      </p:sp>
      <p:cxnSp>
        <p:nvCxnSpPr>
          <p:cNvPr id="18" name="Straight Arrow Connector 17"/>
          <p:cNvCxnSpPr/>
          <p:nvPr/>
        </p:nvCxnSpPr>
        <p:spPr>
          <a:xfrm>
            <a:off x="2514600" y="4267200"/>
            <a:ext cx="1143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Footer Placeholder 11"/>
          <p:cNvSpPr>
            <a:spLocks noGrp="1"/>
          </p:cNvSpPr>
          <p:nvPr>
            <p:ph type="ftr" sz="quarter" idx="11"/>
          </p:nvPr>
        </p:nvSpPr>
        <p:spPr/>
        <p:txBody>
          <a:bodyPr/>
          <a:lstStyle/>
          <a:p>
            <a:r>
              <a:rPr lang="en-US" smtClean="0"/>
              <a:t>Retreat 2013 - Hulsart</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563562"/>
          </a:xfrm>
        </p:spPr>
        <p:txBody>
          <a:bodyPr>
            <a:normAutofit fontScale="90000"/>
          </a:bodyPr>
          <a:lstStyle/>
          <a:p>
            <a:pPr eaLnBrk="1" hangingPunct="1">
              <a:defRPr/>
            </a:pPr>
            <a:r>
              <a:rPr lang="en-US" sz="4000" smtClean="0"/>
              <a:t>Travelling Wave Schottky Pickup</a:t>
            </a:r>
          </a:p>
        </p:txBody>
      </p:sp>
      <p:pic>
        <p:nvPicPr>
          <p:cNvPr id="8195" name="Picture 2"/>
          <p:cNvPicPr>
            <a:picLocks noChangeAspect="1" noChangeArrowheads="1"/>
          </p:cNvPicPr>
          <p:nvPr/>
        </p:nvPicPr>
        <p:blipFill>
          <a:blip r:embed="rId2" cstate="print"/>
          <a:srcRect/>
          <a:stretch>
            <a:fillRect/>
          </a:stretch>
        </p:blipFill>
        <p:spPr bwMode="auto">
          <a:xfrm>
            <a:off x="92075" y="4022725"/>
            <a:ext cx="6450013" cy="2743200"/>
          </a:xfrm>
          <a:prstGeom prst="rect">
            <a:avLst/>
          </a:prstGeom>
          <a:noFill/>
          <a:ln w="9525">
            <a:noFill/>
            <a:miter lim="800000"/>
            <a:headEnd/>
            <a:tailEnd/>
          </a:ln>
        </p:spPr>
      </p:pic>
      <p:pic>
        <p:nvPicPr>
          <p:cNvPr id="8196" name="Picture 3" descr="IMG_7467_c.JPG"/>
          <p:cNvPicPr>
            <a:picLocks noChangeAspect="1"/>
          </p:cNvPicPr>
          <p:nvPr/>
        </p:nvPicPr>
        <p:blipFill>
          <a:blip r:embed="rId3" cstate="print"/>
          <a:srcRect l="9448" t="5496" r="10078" b="6870"/>
          <a:stretch>
            <a:fillRect/>
          </a:stretch>
        </p:blipFill>
        <p:spPr bwMode="auto">
          <a:xfrm>
            <a:off x="6654800" y="4144963"/>
            <a:ext cx="2336800" cy="2332037"/>
          </a:xfrm>
          <a:prstGeom prst="rect">
            <a:avLst/>
          </a:prstGeom>
          <a:noFill/>
          <a:ln w="9525">
            <a:noFill/>
            <a:miter lim="800000"/>
            <a:headEnd/>
            <a:tailEnd/>
          </a:ln>
        </p:spPr>
      </p:pic>
      <p:pic>
        <p:nvPicPr>
          <p:cNvPr id="8197" name="Picture 4" descr="IMG_20120724_183122.jpg"/>
          <p:cNvPicPr>
            <a:picLocks noChangeAspect="1"/>
          </p:cNvPicPr>
          <p:nvPr/>
        </p:nvPicPr>
        <p:blipFill>
          <a:blip r:embed="rId4" cstate="print"/>
          <a:srcRect l="4630" t="10847" r="4630"/>
          <a:stretch>
            <a:fillRect/>
          </a:stretch>
        </p:blipFill>
        <p:spPr bwMode="auto">
          <a:xfrm>
            <a:off x="5029200" y="1006475"/>
            <a:ext cx="3987800" cy="2925763"/>
          </a:xfrm>
          <a:prstGeom prst="rect">
            <a:avLst/>
          </a:prstGeom>
          <a:noFill/>
          <a:ln w="9525">
            <a:noFill/>
            <a:miter lim="800000"/>
            <a:headEnd/>
            <a:tailEnd/>
          </a:ln>
        </p:spPr>
      </p:pic>
      <p:sp>
        <p:nvSpPr>
          <p:cNvPr id="8198" name="Content Placeholder 2"/>
          <p:cNvSpPr txBox="1">
            <a:spLocks/>
          </p:cNvSpPr>
          <p:nvPr/>
        </p:nvSpPr>
        <p:spPr bwMode="auto">
          <a:xfrm>
            <a:off x="152400" y="914400"/>
            <a:ext cx="4876800" cy="3124200"/>
          </a:xfrm>
          <a:prstGeom prst="rect">
            <a:avLst/>
          </a:prstGeom>
          <a:noFill/>
          <a:ln w="9525">
            <a:noFill/>
            <a:miter lim="800000"/>
            <a:headEnd/>
            <a:tailEnd/>
          </a:ln>
        </p:spPr>
        <p:txBody>
          <a:bodyPr/>
          <a:lstStyle/>
          <a:p>
            <a:pPr marL="342900" indent="-342900">
              <a:lnSpc>
                <a:spcPct val="80000"/>
              </a:lnSpc>
              <a:spcBef>
                <a:spcPts val="600"/>
              </a:spcBef>
              <a:buFont typeface="Arial" charset="0"/>
              <a:buChar char="•"/>
            </a:pPr>
            <a:r>
              <a:rPr lang="en-US" sz="1600" dirty="0">
                <a:latin typeface="Calibri" pitchFamily="34" charset="0"/>
              </a:rPr>
              <a:t>The travelling wave pickup was built at CERN based on a design from </a:t>
            </a:r>
            <a:r>
              <a:rPr lang="en-US" sz="1600" dirty="0" err="1">
                <a:latin typeface="Calibri" pitchFamily="34" charset="0"/>
              </a:rPr>
              <a:t>Fermilab</a:t>
            </a:r>
            <a:r>
              <a:rPr lang="en-US" sz="1600" dirty="0">
                <a:latin typeface="Calibri" pitchFamily="34" charset="0"/>
              </a:rPr>
              <a:t> as part of LARP collaboration</a:t>
            </a:r>
          </a:p>
          <a:p>
            <a:pPr marL="342900" indent="-342900">
              <a:lnSpc>
                <a:spcPct val="80000"/>
              </a:lnSpc>
              <a:spcBef>
                <a:spcPts val="600"/>
              </a:spcBef>
              <a:buFont typeface="Arial" charset="0"/>
              <a:buChar char="•"/>
            </a:pPr>
            <a:r>
              <a:rPr lang="en-US" sz="1600" b="1" u="sng" dirty="0">
                <a:latin typeface="Calibri" pitchFamily="34" charset="0"/>
              </a:rPr>
              <a:t>Measures </a:t>
            </a:r>
            <a:r>
              <a:rPr lang="en-US" sz="1600" b="1" u="sng" dirty="0" err="1">
                <a:latin typeface="Calibri" pitchFamily="34" charset="0"/>
              </a:rPr>
              <a:t>Schottky</a:t>
            </a:r>
            <a:r>
              <a:rPr lang="en-US" sz="1600" b="1" u="sng" dirty="0">
                <a:latin typeface="Calibri" pitchFamily="34" charset="0"/>
              </a:rPr>
              <a:t> signal around 1.7 GHz with ~100 MHz bandwidth – unlike other </a:t>
            </a:r>
            <a:r>
              <a:rPr lang="en-US" sz="1600" b="1" u="sng" dirty="0" err="1">
                <a:latin typeface="Calibri" pitchFamily="34" charset="0"/>
              </a:rPr>
              <a:t>Schottky</a:t>
            </a:r>
            <a:r>
              <a:rPr lang="en-US" sz="1600" b="1" u="sng" dirty="0">
                <a:latin typeface="Calibri" pitchFamily="34" charset="0"/>
              </a:rPr>
              <a:t> pickups in RHIC, it has high enough bandwidth to allow gating the signal to measure bunch-by-bunch</a:t>
            </a:r>
          </a:p>
          <a:p>
            <a:pPr marL="342900" indent="-342900">
              <a:lnSpc>
                <a:spcPct val="80000"/>
              </a:lnSpc>
              <a:spcBef>
                <a:spcPts val="600"/>
              </a:spcBef>
              <a:buFont typeface="Arial" charset="0"/>
              <a:buChar char="•"/>
            </a:pPr>
            <a:r>
              <a:rPr lang="en-US" sz="1600" dirty="0">
                <a:latin typeface="Calibri" pitchFamily="34" charset="0"/>
              </a:rPr>
              <a:t>It was previously installed in RHIC in IR10, but was removed a few years ago to make room for e-lens</a:t>
            </a:r>
          </a:p>
          <a:p>
            <a:pPr marL="342900" indent="-342900">
              <a:lnSpc>
                <a:spcPct val="80000"/>
              </a:lnSpc>
              <a:spcBef>
                <a:spcPts val="600"/>
              </a:spcBef>
              <a:buFont typeface="Arial" charset="0"/>
              <a:buChar char="•"/>
            </a:pPr>
            <a:r>
              <a:rPr lang="en-US" sz="1600" b="1" u="sng" dirty="0">
                <a:latin typeface="Calibri" pitchFamily="34" charset="0"/>
              </a:rPr>
              <a:t>Installed in blue sector 2 near the end of last shutdown, cables and electronics installed during the run.</a:t>
            </a:r>
          </a:p>
        </p:txBody>
      </p:sp>
      <p:sp>
        <p:nvSpPr>
          <p:cNvPr id="8199" name="TextBox 6"/>
          <p:cNvSpPr txBox="1">
            <a:spLocks noChangeArrowheads="1"/>
          </p:cNvSpPr>
          <p:nvPr/>
        </p:nvSpPr>
        <p:spPr bwMode="auto">
          <a:xfrm>
            <a:off x="1905000" y="6135688"/>
            <a:ext cx="3124200" cy="646112"/>
          </a:xfrm>
          <a:prstGeom prst="rect">
            <a:avLst/>
          </a:prstGeom>
          <a:noFill/>
          <a:ln w="9525">
            <a:noFill/>
            <a:miter lim="800000"/>
            <a:headEnd/>
            <a:tailEnd/>
          </a:ln>
        </p:spPr>
        <p:txBody>
          <a:bodyPr>
            <a:spAutoFit/>
          </a:bodyPr>
          <a:lstStyle/>
          <a:p>
            <a:r>
              <a:rPr lang="en-US">
                <a:latin typeface="Calibri" pitchFamily="34" charset="0"/>
              </a:rPr>
              <a:t>X component of magnetic field</a:t>
            </a:r>
          </a:p>
          <a:p>
            <a:r>
              <a:rPr lang="en-US">
                <a:latin typeface="Calibri" pitchFamily="34" charset="0"/>
              </a:rPr>
              <a:t>from CST Particle Studio</a:t>
            </a:r>
          </a:p>
        </p:txBody>
      </p:sp>
      <p:sp>
        <p:nvSpPr>
          <p:cNvPr id="8200" name="TextBox 7"/>
          <p:cNvSpPr txBox="1">
            <a:spLocks noChangeArrowheads="1"/>
          </p:cNvSpPr>
          <p:nvPr/>
        </p:nvSpPr>
        <p:spPr bwMode="auto">
          <a:xfrm>
            <a:off x="152400" y="4191000"/>
            <a:ext cx="4648200" cy="646113"/>
          </a:xfrm>
          <a:prstGeom prst="rect">
            <a:avLst/>
          </a:prstGeom>
          <a:noFill/>
          <a:ln w="9525">
            <a:noFill/>
            <a:miter lim="800000"/>
            <a:headEnd/>
            <a:tailEnd/>
          </a:ln>
        </p:spPr>
        <p:txBody>
          <a:bodyPr>
            <a:spAutoFit/>
          </a:bodyPr>
          <a:lstStyle/>
          <a:p>
            <a:r>
              <a:rPr lang="en-US">
                <a:latin typeface="Calibri" pitchFamily="34" charset="0"/>
              </a:rPr>
              <a:t>Beam pipe is center waveguide, couples to top and bottom waveguides through slots </a:t>
            </a:r>
          </a:p>
        </p:txBody>
      </p:sp>
      <p:sp>
        <p:nvSpPr>
          <p:cNvPr id="8201" name="TextBox 8"/>
          <p:cNvSpPr txBox="1">
            <a:spLocks noChangeArrowheads="1"/>
          </p:cNvSpPr>
          <p:nvPr/>
        </p:nvSpPr>
        <p:spPr bwMode="auto">
          <a:xfrm>
            <a:off x="5334000" y="3440113"/>
            <a:ext cx="3389313"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Pickup Tank (in 919B last summer)</a:t>
            </a:r>
          </a:p>
        </p:txBody>
      </p:sp>
      <p:sp>
        <p:nvSpPr>
          <p:cNvPr id="8202" name="TextBox 9"/>
          <p:cNvSpPr txBox="1">
            <a:spLocks noChangeArrowheads="1"/>
          </p:cNvSpPr>
          <p:nvPr/>
        </p:nvSpPr>
        <p:spPr bwMode="auto">
          <a:xfrm>
            <a:off x="6629400" y="5791200"/>
            <a:ext cx="2378075" cy="369888"/>
          </a:xfrm>
          <a:prstGeom prst="rect">
            <a:avLst/>
          </a:prstGeom>
          <a:noFill/>
          <a:ln w="9525">
            <a:noFill/>
            <a:miter lim="800000"/>
            <a:headEnd/>
            <a:tailEnd/>
          </a:ln>
        </p:spPr>
        <p:txBody>
          <a:bodyPr>
            <a:spAutoFit/>
          </a:bodyPr>
          <a:lstStyle/>
          <a:p>
            <a:pPr algn="ctr"/>
            <a:r>
              <a:rPr lang="en-US">
                <a:solidFill>
                  <a:schemeClr val="bg1"/>
                </a:solidFill>
                <a:latin typeface="Calibri" pitchFamily="34" charset="0"/>
              </a:rPr>
              <a:t>pickup internals</a:t>
            </a:r>
          </a:p>
        </p:txBody>
      </p:sp>
      <p:sp>
        <p:nvSpPr>
          <p:cNvPr id="8203" name="Text Box 11"/>
          <p:cNvSpPr txBox="1">
            <a:spLocks noChangeArrowheads="1"/>
          </p:cNvSpPr>
          <p:nvPr/>
        </p:nvSpPr>
        <p:spPr bwMode="auto">
          <a:xfrm>
            <a:off x="7620000" y="6445250"/>
            <a:ext cx="1371600" cy="304800"/>
          </a:xfrm>
          <a:prstGeom prst="rect">
            <a:avLst/>
          </a:prstGeom>
          <a:noFill/>
          <a:ln w="9525">
            <a:noFill/>
            <a:miter lim="800000"/>
            <a:headEnd/>
            <a:tailEnd/>
          </a:ln>
        </p:spPr>
        <p:txBody>
          <a:bodyPr>
            <a:spAutoFit/>
          </a:bodyPr>
          <a:lstStyle/>
          <a:p>
            <a:pPr>
              <a:spcBef>
                <a:spcPct val="50000"/>
              </a:spcBef>
            </a:pPr>
            <a:r>
              <a:rPr lang="en-US" sz="1400"/>
              <a:t>By K. Mernick</a:t>
            </a:r>
          </a:p>
        </p:txBody>
      </p:sp>
      <p:sp>
        <p:nvSpPr>
          <p:cNvPr id="13" name="Footer Placeholder 12"/>
          <p:cNvSpPr>
            <a:spLocks noGrp="1"/>
          </p:cNvSpPr>
          <p:nvPr>
            <p:ph type="ftr" sz="quarter" idx="11"/>
          </p:nvPr>
        </p:nvSpPr>
        <p:spPr/>
        <p:txBody>
          <a:bodyPr/>
          <a:lstStyle/>
          <a:p>
            <a:r>
              <a:rPr lang="en-US" smtClean="0"/>
              <a:t>Retreat 2013 - Hulsart</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4000" smtClean="0"/>
              <a:t>WCM Architecture Upgrade</a:t>
            </a:r>
            <a:r>
              <a:rPr lang="en-US" sz="4800" smtClean="0"/>
              <a:t/>
            </a:r>
            <a:br>
              <a:rPr lang="en-US" sz="4800" smtClean="0"/>
            </a:br>
            <a:r>
              <a:rPr lang="en-US" sz="1600" smtClean="0"/>
              <a:t>(A. Marusic, C. Degen, K. Mernick)</a:t>
            </a:r>
          </a:p>
        </p:txBody>
      </p:sp>
      <p:sp>
        <p:nvSpPr>
          <p:cNvPr id="10243" name="Rectangle 19"/>
          <p:cNvSpPr>
            <a:spLocks noGrp="1" noChangeArrowheads="1"/>
          </p:cNvSpPr>
          <p:nvPr>
            <p:ph type="body" idx="1"/>
          </p:nvPr>
        </p:nvSpPr>
        <p:spPr>
          <a:xfrm>
            <a:off x="457200" y="1676400"/>
            <a:ext cx="8229600" cy="4800600"/>
          </a:xfrm>
        </p:spPr>
        <p:txBody>
          <a:bodyPr/>
          <a:lstStyle/>
          <a:p>
            <a:pPr eaLnBrk="1" hangingPunct="1">
              <a:lnSpc>
                <a:spcPct val="80000"/>
              </a:lnSpc>
            </a:pPr>
            <a:r>
              <a:rPr lang="en-US" sz="2800" b="1" u="sng" dirty="0" smtClean="0"/>
              <a:t>Serves as Reference for RHIC Timing Setup</a:t>
            </a:r>
          </a:p>
          <a:p>
            <a:pPr eaLnBrk="1" hangingPunct="1">
              <a:lnSpc>
                <a:spcPct val="80000"/>
              </a:lnSpc>
              <a:buFontTx/>
              <a:buNone/>
            </a:pPr>
            <a:endParaRPr lang="en-US" sz="2800" dirty="0" smtClean="0"/>
          </a:p>
          <a:p>
            <a:pPr eaLnBrk="1" hangingPunct="1">
              <a:lnSpc>
                <a:spcPct val="80000"/>
              </a:lnSpc>
            </a:pPr>
            <a:r>
              <a:rPr lang="en-US" sz="2800" b="1" u="sng" dirty="0" smtClean="0"/>
              <a:t>System Components Removed:</a:t>
            </a:r>
          </a:p>
          <a:p>
            <a:pPr lvl="1" eaLnBrk="1" hangingPunct="1">
              <a:lnSpc>
                <a:spcPct val="80000"/>
              </a:lnSpc>
            </a:pPr>
            <a:r>
              <a:rPr lang="en-US" sz="2400" b="1" u="sng" dirty="0" smtClean="0"/>
              <a:t>PC for Oscilloscope Communications</a:t>
            </a:r>
          </a:p>
          <a:p>
            <a:pPr lvl="1" eaLnBrk="1" hangingPunct="1">
              <a:lnSpc>
                <a:spcPct val="80000"/>
              </a:lnSpc>
            </a:pPr>
            <a:r>
              <a:rPr lang="en-US" sz="2400" b="1" u="sng" dirty="0" smtClean="0"/>
              <a:t>Two CDEV Managers</a:t>
            </a:r>
          </a:p>
          <a:p>
            <a:pPr lvl="1" eaLnBrk="1" hangingPunct="1">
              <a:lnSpc>
                <a:spcPct val="80000"/>
              </a:lnSpc>
            </a:pPr>
            <a:r>
              <a:rPr lang="en-US" sz="2400" b="1" u="sng" dirty="0" err="1" smtClean="0"/>
              <a:t>LabView</a:t>
            </a:r>
            <a:r>
              <a:rPr lang="en-US" sz="2400" b="1" u="sng" dirty="0" smtClean="0"/>
              <a:t> Server ‘</a:t>
            </a:r>
            <a:r>
              <a:rPr lang="en-US" sz="2400" b="1" u="sng" dirty="0" err="1" smtClean="0"/>
              <a:t>wcmServer</a:t>
            </a:r>
            <a:r>
              <a:rPr lang="en-US" sz="2400" b="1" u="sng" dirty="0" smtClean="0"/>
              <a:t>’</a:t>
            </a:r>
          </a:p>
          <a:p>
            <a:pPr lvl="1" eaLnBrk="1" hangingPunct="1">
              <a:lnSpc>
                <a:spcPct val="80000"/>
              </a:lnSpc>
            </a:pPr>
            <a:r>
              <a:rPr lang="en-US" sz="2400" b="1" u="sng" dirty="0" smtClean="0"/>
              <a:t>Database for Settings</a:t>
            </a:r>
          </a:p>
          <a:p>
            <a:pPr lvl="1" eaLnBrk="1" hangingPunct="1">
              <a:lnSpc>
                <a:spcPct val="80000"/>
              </a:lnSpc>
              <a:buFontTx/>
              <a:buNone/>
            </a:pPr>
            <a:endParaRPr lang="en-US" sz="2400" dirty="0" smtClean="0"/>
          </a:p>
          <a:p>
            <a:pPr eaLnBrk="1" hangingPunct="1">
              <a:lnSpc>
                <a:spcPct val="80000"/>
              </a:lnSpc>
            </a:pPr>
            <a:r>
              <a:rPr lang="en-US" sz="2800" b="1" u="sng" dirty="0" smtClean="0"/>
              <a:t>Accompanied by Numerous Improvements</a:t>
            </a:r>
          </a:p>
          <a:p>
            <a:pPr lvl="1" eaLnBrk="1" hangingPunct="1">
              <a:lnSpc>
                <a:spcPct val="80000"/>
              </a:lnSpc>
            </a:pPr>
            <a:r>
              <a:rPr lang="en-US" sz="2400" dirty="0" smtClean="0"/>
              <a:t>Simpler Pet Pages</a:t>
            </a:r>
          </a:p>
          <a:p>
            <a:pPr lvl="1" eaLnBrk="1" hangingPunct="1">
              <a:lnSpc>
                <a:spcPct val="80000"/>
              </a:lnSpc>
            </a:pPr>
            <a:r>
              <a:rPr lang="en-US" sz="2400" dirty="0" smtClean="0"/>
              <a:t>Better Log Files</a:t>
            </a:r>
          </a:p>
          <a:p>
            <a:pPr lvl="1" eaLnBrk="1" hangingPunct="1">
              <a:lnSpc>
                <a:spcPct val="80000"/>
              </a:lnSpc>
            </a:pPr>
            <a:r>
              <a:rPr lang="en-US" sz="2400" b="1" u="sng" dirty="0" smtClean="0"/>
              <a:t>Increase Acquisition Rate from 4s to 1s</a:t>
            </a:r>
          </a:p>
        </p:txBody>
      </p:sp>
      <p:sp>
        <p:nvSpPr>
          <p:cNvPr id="5" name="Footer Placeholder 4"/>
          <p:cNvSpPr>
            <a:spLocks noGrp="1"/>
          </p:cNvSpPr>
          <p:nvPr>
            <p:ph type="ftr" sz="quarter" idx="11"/>
          </p:nvPr>
        </p:nvSpPr>
        <p:spPr/>
        <p:txBody>
          <a:bodyPr/>
          <a:lstStyle/>
          <a:p>
            <a:r>
              <a:rPr lang="en-US" smtClean="0"/>
              <a:t>Retreat 2013 - Hulsart</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1143000"/>
          </a:xfrm>
        </p:spPr>
        <p:txBody>
          <a:bodyPr/>
          <a:lstStyle/>
          <a:p>
            <a:pPr eaLnBrk="1" hangingPunct="1"/>
            <a:r>
              <a:rPr lang="en-US" sz="4000" smtClean="0"/>
              <a:t>RHIC DCCT data processing</a:t>
            </a:r>
          </a:p>
        </p:txBody>
      </p:sp>
      <p:sp>
        <p:nvSpPr>
          <p:cNvPr id="13315" name="TextBox 8"/>
          <p:cNvSpPr txBox="1">
            <a:spLocks noChangeArrowheads="1"/>
          </p:cNvSpPr>
          <p:nvPr/>
        </p:nvSpPr>
        <p:spPr bwMode="auto">
          <a:xfrm>
            <a:off x="217488" y="954088"/>
            <a:ext cx="7913687" cy="646112"/>
          </a:xfrm>
          <a:prstGeom prst="rect">
            <a:avLst/>
          </a:prstGeom>
          <a:noFill/>
          <a:ln w="9525">
            <a:noFill/>
            <a:miter lim="800000"/>
            <a:headEnd/>
            <a:tailEnd/>
          </a:ln>
        </p:spPr>
        <p:txBody>
          <a:bodyPr wrap="none">
            <a:spAutoFit/>
          </a:bodyPr>
          <a:lstStyle/>
          <a:p>
            <a:r>
              <a:rPr lang="en-US"/>
              <a:t>Data processing to remove off-time measurements used in signal averaging</a:t>
            </a:r>
          </a:p>
          <a:p>
            <a:r>
              <a:rPr lang="en-US"/>
              <a:t>(main cause: internal calibration process that interrupted data delivery)</a:t>
            </a:r>
          </a:p>
        </p:txBody>
      </p:sp>
      <p:sp>
        <p:nvSpPr>
          <p:cNvPr id="13316" name="TextBox 9"/>
          <p:cNvSpPr txBox="1">
            <a:spLocks noChangeArrowheads="1"/>
          </p:cNvSpPr>
          <p:nvPr/>
        </p:nvSpPr>
        <p:spPr bwMode="auto">
          <a:xfrm>
            <a:off x="228600" y="1676400"/>
            <a:ext cx="4313238" cy="369888"/>
          </a:xfrm>
          <a:prstGeom prst="rect">
            <a:avLst/>
          </a:prstGeom>
          <a:noFill/>
          <a:ln w="9525">
            <a:noFill/>
            <a:miter lim="800000"/>
            <a:headEnd/>
            <a:tailEnd/>
          </a:ln>
        </p:spPr>
        <p:txBody>
          <a:bodyPr wrap="none">
            <a:spAutoFit/>
          </a:bodyPr>
          <a:lstStyle/>
          <a:p>
            <a:r>
              <a:rPr lang="en-US"/>
              <a:t>Sampling rate increased from 1 to 10 Hz</a:t>
            </a:r>
          </a:p>
        </p:txBody>
      </p:sp>
      <p:sp>
        <p:nvSpPr>
          <p:cNvPr id="13317" name="TextBox 10"/>
          <p:cNvSpPr txBox="1">
            <a:spLocks noChangeArrowheads="1"/>
          </p:cNvSpPr>
          <p:nvPr/>
        </p:nvSpPr>
        <p:spPr bwMode="auto">
          <a:xfrm>
            <a:off x="228600" y="2133600"/>
            <a:ext cx="6186488" cy="369888"/>
          </a:xfrm>
          <a:prstGeom prst="rect">
            <a:avLst/>
          </a:prstGeom>
          <a:noFill/>
          <a:ln w="9525">
            <a:noFill/>
            <a:miter lim="800000"/>
            <a:headEnd/>
            <a:tailEnd/>
          </a:ln>
        </p:spPr>
        <p:txBody>
          <a:bodyPr wrap="none">
            <a:spAutoFit/>
          </a:bodyPr>
          <a:lstStyle/>
          <a:p>
            <a:r>
              <a:rPr lang="en-US"/>
              <a:t>New algorithm (Nick Kling) for beam loss rates developed: </a:t>
            </a:r>
          </a:p>
        </p:txBody>
      </p:sp>
      <p:pic>
        <p:nvPicPr>
          <p:cNvPr id="13318" name="Picture 11" descr="zzzzz.jpg"/>
          <p:cNvPicPr>
            <a:picLocks noChangeAspect="1"/>
          </p:cNvPicPr>
          <p:nvPr/>
        </p:nvPicPr>
        <p:blipFill>
          <a:blip r:embed="rId2" cstate="print"/>
          <a:srcRect/>
          <a:stretch>
            <a:fillRect/>
          </a:stretch>
        </p:blipFill>
        <p:spPr bwMode="auto">
          <a:xfrm>
            <a:off x="522288" y="2667000"/>
            <a:ext cx="6172200" cy="3797300"/>
          </a:xfrm>
          <a:prstGeom prst="rect">
            <a:avLst/>
          </a:prstGeom>
          <a:noFill/>
          <a:ln w="9525">
            <a:noFill/>
            <a:miter lim="800000"/>
            <a:headEnd/>
            <a:tailEnd/>
          </a:ln>
        </p:spPr>
      </p:pic>
      <p:sp>
        <p:nvSpPr>
          <p:cNvPr id="13319" name="TextBox 12"/>
          <p:cNvSpPr txBox="1">
            <a:spLocks noChangeArrowheads="1"/>
          </p:cNvSpPr>
          <p:nvPr/>
        </p:nvSpPr>
        <p:spPr bwMode="auto">
          <a:xfrm rot="-5400000">
            <a:off x="-801688" y="4294188"/>
            <a:ext cx="2582863" cy="369888"/>
          </a:xfrm>
          <a:prstGeom prst="rect">
            <a:avLst/>
          </a:prstGeom>
          <a:solidFill>
            <a:schemeClr val="bg1"/>
          </a:solidFill>
          <a:ln w="9525">
            <a:noFill/>
            <a:miter lim="800000"/>
            <a:headEnd/>
            <a:tailEnd/>
          </a:ln>
        </p:spPr>
        <p:txBody>
          <a:bodyPr wrap="none">
            <a:spAutoFit/>
          </a:bodyPr>
          <a:lstStyle/>
          <a:p>
            <a:r>
              <a:rPr lang="en-US"/>
              <a:t>Beam Loss Rate (%/hr)</a:t>
            </a:r>
          </a:p>
        </p:txBody>
      </p:sp>
      <p:sp>
        <p:nvSpPr>
          <p:cNvPr id="13320" name="TextBox 13"/>
          <p:cNvSpPr txBox="1">
            <a:spLocks noChangeArrowheads="1"/>
          </p:cNvSpPr>
          <p:nvPr/>
        </p:nvSpPr>
        <p:spPr bwMode="auto">
          <a:xfrm>
            <a:off x="2286000" y="6324600"/>
            <a:ext cx="2749550" cy="369888"/>
          </a:xfrm>
          <a:prstGeom prst="rect">
            <a:avLst/>
          </a:prstGeom>
          <a:solidFill>
            <a:schemeClr val="bg1"/>
          </a:solidFill>
          <a:ln w="9525">
            <a:noFill/>
            <a:miter lim="800000"/>
            <a:headEnd/>
            <a:tailEnd/>
          </a:ln>
        </p:spPr>
        <p:txBody>
          <a:bodyPr wrap="none">
            <a:spAutoFit/>
          </a:bodyPr>
          <a:lstStyle/>
          <a:p>
            <a:r>
              <a:rPr lang="en-US"/>
              <a:t>Time after ACCRAMP (s)</a:t>
            </a:r>
          </a:p>
        </p:txBody>
      </p:sp>
      <p:sp>
        <p:nvSpPr>
          <p:cNvPr id="13321" name="TextBox 14"/>
          <p:cNvSpPr txBox="1">
            <a:spLocks noChangeArrowheads="1"/>
          </p:cNvSpPr>
          <p:nvPr/>
        </p:nvSpPr>
        <p:spPr bwMode="auto">
          <a:xfrm>
            <a:off x="3886200" y="3581400"/>
            <a:ext cx="2314575" cy="307975"/>
          </a:xfrm>
          <a:prstGeom prst="rect">
            <a:avLst/>
          </a:prstGeom>
          <a:solidFill>
            <a:schemeClr val="bg1"/>
          </a:solidFill>
          <a:ln w="9525">
            <a:noFill/>
            <a:miter lim="800000"/>
            <a:headEnd/>
            <a:tailEnd/>
          </a:ln>
        </p:spPr>
        <p:txBody>
          <a:bodyPr wrap="none">
            <a:spAutoFit/>
          </a:bodyPr>
          <a:lstStyle/>
          <a:p>
            <a:r>
              <a:rPr lang="en-US" sz="1400"/>
              <a:t>Beam intensity from DCCT</a:t>
            </a:r>
          </a:p>
        </p:txBody>
      </p:sp>
      <p:cxnSp>
        <p:nvCxnSpPr>
          <p:cNvPr id="17" name="Straight Arrow Connector 16"/>
          <p:cNvCxnSpPr/>
          <p:nvPr/>
        </p:nvCxnSpPr>
        <p:spPr>
          <a:xfrm flipH="1">
            <a:off x="3657600" y="3733800"/>
            <a:ext cx="22860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581400" y="4419600"/>
            <a:ext cx="2286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324" name="TextBox 18"/>
          <p:cNvSpPr txBox="1">
            <a:spLocks noChangeArrowheads="1"/>
          </p:cNvSpPr>
          <p:nvPr/>
        </p:nvSpPr>
        <p:spPr bwMode="auto">
          <a:xfrm>
            <a:off x="3886200" y="4264025"/>
            <a:ext cx="1249363" cy="307975"/>
          </a:xfrm>
          <a:prstGeom prst="rect">
            <a:avLst/>
          </a:prstGeom>
          <a:solidFill>
            <a:schemeClr val="bg1"/>
          </a:solidFill>
          <a:ln w="9525">
            <a:noFill/>
            <a:miter lim="800000"/>
            <a:headEnd/>
            <a:tailEnd/>
          </a:ln>
        </p:spPr>
        <p:txBody>
          <a:bodyPr wrap="none">
            <a:spAutoFit/>
          </a:bodyPr>
          <a:lstStyle/>
          <a:p>
            <a:r>
              <a:rPr lang="en-US" sz="1400">
                <a:solidFill>
                  <a:srgbClr val="FF0000"/>
                </a:solidFill>
              </a:rPr>
              <a:t>Old algorithm</a:t>
            </a:r>
          </a:p>
        </p:txBody>
      </p:sp>
      <p:cxnSp>
        <p:nvCxnSpPr>
          <p:cNvPr id="20" name="Straight Arrow Connector 19"/>
          <p:cNvCxnSpPr/>
          <p:nvPr/>
        </p:nvCxnSpPr>
        <p:spPr>
          <a:xfrm flipH="1" flipV="1">
            <a:off x="1905000" y="4953000"/>
            <a:ext cx="609600" cy="7620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326" name="TextBox 21"/>
          <p:cNvSpPr txBox="1">
            <a:spLocks noChangeArrowheads="1"/>
          </p:cNvSpPr>
          <p:nvPr/>
        </p:nvSpPr>
        <p:spPr bwMode="auto">
          <a:xfrm>
            <a:off x="2100263" y="5715000"/>
            <a:ext cx="1328737" cy="307975"/>
          </a:xfrm>
          <a:prstGeom prst="rect">
            <a:avLst/>
          </a:prstGeom>
          <a:solidFill>
            <a:schemeClr val="bg1"/>
          </a:solidFill>
          <a:ln w="9525">
            <a:noFill/>
            <a:miter lim="800000"/>
            <a:headEnd/>
            <a:tailEnd/>
          </a:ln>
        </p:spPr>
        <p:txBody>
          <a:bodyPr wrap="none">
            <a:spAutoFit/>
          </a:bodyPr>
          <a:lstStyle/>
          <a:p>
            <a:r>
              <a:rPr lang="en-US" sz="1400"/>
              <a:t>New algorithm</a:t>
            </a:r>
          </a:p>
        </p:txBody>
      </p:sp>
      <p:sp>
        <p:nvSpPr>
          <p:cNvPr id="13327" name="TextBox 22"/>
          <p:cNvSpPr txBox="1">
            <a:spLocks noChangeArrowheads="1"/>
          </p:cNvSpPr>
          <p:nvPr/>
        </p:nvSpPr>
        <p:spPr bwMode="auto">
          <a:xfrm>
            <a:off x="6705600" y="2590800"/>
            <a:ext cx="2057400" cy="3046988"/>
          </a:xfrm>
          <a:prstGeom prst="rect">
            <a:avLst/>
          </a:prstGeom>
          <a:noFill/>
          <a:ln w="9525">
            <a:noFill/>
            <a:miter lim="800000"/>
            <a:headEnd/>
            <a:tailEnd/>
          </a:ln>
        </p:spPr>
        <p:txBody>
          <a:bodyPr wrap="square">
            <a:spAutoFit/>
          </a:bodyPr>
          <a:lstStyle/>
          <a:p>
            <a:r>
              <a:rPr lang="en-US" sz="2400" b="1" u="sng" dirty="0"/>
              <a:t>Beam losses more </a:t>
            </a:r>
          </a:p>
          <a:p>
            <a:r>
              <a:rPr lang="en-US" sz="2400" b="1" u="sng" dirty="0"/>
              <a:t>precisely measured</a:t>
            </a:r>
            <a:r>
              <a:rPr lang="en-US" sz="2400" dirty="0"/>
              <a:t> </a:t>
            </a:r>
          </a:p>
          <a:p>
            <a:endParaRPr lang="en-US" sz="2400" dirty="0"/>
          </a:p>
          <a:p>
            <a:r>
              <a:rPr lang="en-US" sz="2400" b="1" u="sng" dirty="0"/>
              <a:t>Time of losses also</a:t>
            </a:r>
          </a:p>
          <a:p>
            <a:r>
              <a:rPr lang="en-US" sz="2400" b="1" u="sng" dirty="0"/>
              <a:t>more precise</a:t>
            </a:r>
          </a:p>
        </p:txBody>
      </p:sp>
      <p:sp>
        <p:nvSpPr>
          <p:cNvPr id="19" name="Footer Placeholder 18"/>
          <p:cNvSpPr>
            <a:spLocks noGrp="1"/>
          </p:cNvSpPr>
          <p:nvPr>
            <p:ph type="ftr" sz="quarter" idx="11"/>
          </p:nvPr>
        </p:nvSpPr>
        <p:spPr/>
        <p:txBody>
          <a:bodyPr/>
          <a:lstStyle/>
          <a:p>
            <a:r>
              <a:rPr lang="en-US" smtClean="0"/>
              <a:t>Retreat 2013 - Hulsart</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1020762"/>
          </a:xfrm>
        </p:spPr>
        <p:txBody>
          <a:bodyPr/>
          <a:lstStyle/>
          <a:p>
            <a:pPr eaLnBrk="1" hangingPunct="1"/>
            <a:r>
              <a:rPr lang="en-US" sz="3600" smtClean="0"/>
              <a:t>Bunch By Bunch Loss Monitors</a:t>
            </a:r>
            <a:br>
              <a:rPr lang="en-US" sz="3600" smtClean="0"/>
            </a:br>
            <a:r>
              <a:rPr lang="en-US" sz="1600" smtClean="0"/>
              <a:t>(P. Cerniglia, A. Drees, R. Hulsart, R. Michnoff)</a:t>
            </a:r>
            <a:r>
              <a:rPr lang="en-US" sz="2000" smtClean="0"/>
              <a:t> </a:t>
            </a:r>
          </a:p>
        </p:txBody>
      </p:sp>
      <p:sp>
        <p:nvSpPr>
          <p:cNvPr id="14339" name="Rectangle 3"/>
          <p:cNvSpPr>
            <a:spLocks noGrp="1" noChangeArrowheads="1"/>
          </p:cNvSpPr>
          <p:nvPr>
            <p:ph type="body" idx="1"/>
          </p:nvPr>
        </p:nvSpPr>
        <p:spPr>
          <a:xfrm>
            <a:off x="457200" y="1504950"/>
            <a:ext cx="8229600" cy="4191000"/>
          </a:xfrm>
        </p:spPr>
        <p:txBody>
          <a:bodyPr/>
          <a:lstStyle/>
          <a:p>
            <a:pPr eaLnBrk="1" hangingPunct="1">
              <a:lnSpc>
                <a:spcPct val="90000"/>
              </a:lnSpc>
            </a:pPr>
            <a:r>
              <a:rPr lang="en-US" sz="2800" dirty="0" smtClean="0"/>
              <a:t>Modified ML-510 Hardware (10Hz Feedback)</a:t>
            </a:r>
          </a:p>
          <a:p>
            <a:pPr lvl="1" eaLnBrk="1" hangingPunct="1">
              <a:lnSpc>
                <a:spcPct val="90000"/>
              </a:lnSpc>
            </a:pPr>
            <a:r>
              <a:rPr lang="en-US" sz="2400" dirty="0" smtClean="0"/>
              <a:t>Inputs Added for Beam Sync and PIN Diode Signals</a:t>
            </a:r>
          </a:p>
          <a:p>
            <a:pPr eaLnBrk="1" hangingPunct="1">
              <a:lnSpc>
                <a:spcPct val="90000"/>
              </a:lnSpc>
              <a:buFontTx/>
              <a:buNone/>
            </a:pPr>
            <a:endParaRPr lang="en-US" sz="2800" dirty="0" smtClean="0"/>
          </a:p>
          <a:p>
            <a:pPr eaLnBrk="1" hangingPunct="1">
              <a:lnSpc>
                <a:spcPct val="90000"/>
              </a:lnSpc>
            </a:pPr>
            <a:r>
              <a:rPr lang="en-US" sz="2800" b="1" u="sng" dirty="0" smtClean="0"/>
              <a:t>RF Clock is Extracted from Beam Sync </a:t>
            </a:r>
          </a:p>
          <a:p>
            <a:pPr lvl="1" eaLnBrk="1" hangingPunct="1">
              <a:lnSpc>
                <a:spcPct val="90000"/>
              </a:lnSpc>
            </a:pPr>
            <a:r>
              <a:rPr lang="en-US" sz="2400" b="1" u="sng" dirty="0" smtClean="0"/>
              <a:t>Used to Correlate Pulses from PIN Diode with RF Buckets </a:t>
            </a:r>
          </a:p>
          <a:p>
            <a:pPr eaLnBrk="1" hangingPunct="1">
              <a:lnSpc>
                <a:spcPct val="90000"/>
              </a:lnSpc>
              <a:buFontTx/>
              <a:buNone/>
            </a:pPr>
            <a:r>
              <a:rPr lang="en-US" sz="2800" dirty="0" smtClean="0"/>
              <a:t> </a:t>
            </a:r>
          </a:p>
          <a:p>
            <a:pPr eaLnBrk="1" hangingPunct="1">
              <a:lnSpc>
                <a:spcPct val="90000"/>
              </a:lnSpc>
            </a:pPr>
            <a:r>
              <a:rPr lang="en-US" sz="2800" b="1" u="sng" dirty="0" smtClean="0"/>
              <a:t>Revolution Event Decoded from Beam Sync</a:t>
            </a:r>
          </a:p>
          <a:p>
            <a:pPr lvl="1" eaLnBrk="1" hangingPunct="1">
              <a:lnSpc>
                <a:spcPct val="90000"/>
              </a:lnSpc>
            </a:pPr>
            <a:r>
              <a:rPr lang="en-US" sz="2400" b="1" u="sng" dirty="0" smtClean="0"/>
              <a:t>Used to Align Turns and Bucket 1</a:t>
            </a:r>
          </a:p>
          <a:p>
            <a:pPr eaLnBrk="1" hangingPunct="1">
              <a:lnSpc>
                <a:spcPct val="90000"/>
              </a:lnSpc>
            </a:pPr>
            <a:endParaRPr lang="en-US" dirty="0" smtClean="0"/>
          </a:p>
        </p:txBody>
      </p:sp>
      <p:sp>
        <p:nvSpPr>
          <p:cNvPr id="14340" name="Text Box 4"/>
          <p:cNvSpPr txBox="1">
            <a:spLocks noChangeArrowheads="1"/>
          </p:cNvSpPr>
          <p:nvPr/>
        </p:nvSpPr>
        <p:spPr bwMode="auto">
          <a:xfrm>
            <a:off x="381000" y="5867400"/>
            <a:ext cx="8305800" cy="915988"/>
          </a:xfrm>
          <a:prstGeom prst="rect">
            <a:avLst/>
          </a:prstGeom>
          <a:noFill/>
          <a:ln w="9525">
            <a:noFill/>
            <a:miter lim="800000"/>
            <a:headEnd/>
            <a:tailEnd/>
          </a:ln>
        </p:spPr>
        <p:txBody>
          <a:bodyPr>
            <a:spAutoFit/>
          </a:bodyPr>
          <a:lstStyle/>
          <a:p>
            <a:r>
              <a:rPr lang="en-US"/>
              <a:t> </a:t>
            </a:r>
            <a:r>
              <a:rPr lang="en-US" sz="1600"/>
              <a:t>“Bunch-by-Bunch Loss Monitor”, R. Hulsart et al – RHIC Monday meeting 05/06/13</a:t>
            </a:r>
          </a:p>
          <a:p>
            <a:r>
              <a:rPr lang="en-US" sz="1200">
                <a:hlinkClick r:id="rId2"/>
              </a:rPr>
              <a:t>http://www.cadops.bnl.gov/Instrumentation/InstWiki/images/BBB_Loss_Monitor_MondayMeeting_5_6_13.pdf</a:t>
            </a:r>
            <a:endParaRPr lang="en-US" sz="1200"/>
          </a:p>
          <a:p>
            <a:pPr>
              <a:spcBef>
                <a:spcPct val="50000"/>
              </a:spcBef>
            </a:pPr>
            <a:endParaRPr lang="en-US" sz="1600"/>
          </a:p>
        </p:txBody>
      </p:sp>
      <p:sp>
        <p:nvSpPr>
          <p:cNvPr id="6" name="Footer Placeholder 5"/>
          <p:cNvSpPr>
            <a:spLocks noGrp="1"/>
          </p:cNvSpPr>
          <p:nvPr>
            <p:ph type="ftr" sz="quarter" idx="11"/>
          </p:nvPr>
        </p:nvSpPr>
        <p:spPr/>
        <p:txBody>
          <a:bodyPr/>
          <a:lstStyle/>
          <a:p>
            <a:r>
              <a:rPr lang="en-US" smtClean="0"/>
              <a:t>Retreat 2013 - Hulsart</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1020762"/>
          </a:xfrm>
        </p:spPr>
        <p:txBody>
          <a:bodyPr/>
          <a:lstStyle/>
          <a:p>
            <a:pPr eaLnBrk="1" hangingPunct="1"/>
            <a:r>
              <a:rPr lang="en-US" sz="3600" smtClean="0"/>
              <a:t>BBB Luminosity Monitor</a:t>
            </a:r>
            <a:br>
              <a:rPr lang="en-US" sz="3600" smtClean="0"/>
            </a:br>
            <a:r>
              <a:rPr lang="en-US" sz="1600" smtClean="0"/>
              <a:t>(P. Cerniglia, A. Drees, R. Hulsart, R. Michnoff, M. Minty)</a:t>
            </a:r>
            <a:r>
              <a:rPr lang="en-US" sz="2000" smtClean="0"/>
              <a:t> </a:t>
            </a:r>
          </a:p>
        </p:txBody>
      </p:sp>
      <p:sp>
        <p:nvSpPr>
          <p:cNvPr id="17411" name="Rectangle 3"/>
          <p:cNvSpPr>
            <a:spLocks noGrp="1" noChangeArrowheads="1"/>
          </p:cNvSpPr>
          <p:nvPr>
            <p:ph type="body" idx="1"/>
          </p:nvPr>
        </p:nvSpPr>
        <p:spPr>
          <a:xfrm>
            <a:off x="457200" y="1828800"/>
            <a:ext cx="8229600" cy="4297363"/>
          </a:xfrm>
        </p:spPr>
        <p:txBody>
          <a:bodyPr/>
          <a:lstStyle/>
          <a:p>
            <a:pPr eaLnBrk="1" hangingPunct="1">
              <a:lnSpc>
                <a:spcPct val="90000"/>
              </a:lnSpc>
            </a:pPr>
            <a:r>
              <a:rPr lang="en-US" sz="2400" dirty="0" smtClean="0"/>
              <a:t>3</a:t>
            </a:r>
            <a:r>
              <a:rPr lang="en-US" sz="2400" baseline="30000" dirty="0" smtClean="0"/>
              <a:t>rd</a:t>
            </a:r>
            <a:r>
              <a:rPr lang="en-US" sz="2400" dirty="0" smtClean="0"/>
              <a:t> Hardware Channel Added to Loss Monitor Electronics</a:t>
            </a:r>
          </a:p>
          <a:p>
            <a:pPr lvl="1" eaLnBrk="1" hangingPunct="1">
              <a:lnSpc>
                <a:spcPct val="90000"/>
              </a:lnSpc>
            </a:pPr>
            <a:r>
              <a:rPr lang="en-US" sz="2000" b="1" u="sng" dirty="0" smtClean="0"/>
              <a:t>Coincidence Signal from PHENIX</a:t>
            </a:r>
          </a:p>
          <a:p>
            <a:pPr lvl="1" eaLnBrk="1" hangingPunct="1">
              <a:lnSpc>
                <a:spcPct val="90000"/>
              </a:lnSpc>
            </a:pPr>
            <a:r>
              <a:rPr lang="en-US" sz="2000" dirty="0" smtClean="0"/>
              <a:t>A Spare Cable was Available Between 1008C and the 1008B</a:t>
            </a:r>
          </a:p>
          <a:p>
            <a:pPr lvl="1" eaLnBrk="1" hangingPunct="1">
              <a:lnSpc>
                <a:spcPct val="90000"/>
              </a:lnSpc>
              <a:buFontTx/>
              <a:buNone/>
            </a:pPr>
            <a:endParaRPr lang="en-US" sz="2000" dirty="0" smtClean="0"/>
          </a:p>
          <a:p>
            <a:pPr eaLnBrk="1" hangingPunct="1">
              <a:lnSpc>
                <a:spcPct val="90000"/>
              </a:lnSpc>
            </a:pPr>
            <a:endParaRPr lang="en-US" sz="2400" dirty="0" smtClean="0"/>
          </a:p>
          <a:p>
            <a:pPr eaLnBrk="1" hangingPunct="1">
              <a:lnSpc>
                <a:spcPct val="90000"/>
              </a:lnSpc>
            </a:pPr>
            <a:r>
              <a:rPr lang="en-US" sz="2400" dirty="0" smtClean="0"/>
              <a:t>A Separate Counting Block was Added to Firmware</a:t>
            </a:r>
          </a:p>
          <a:p>
            <a:pPr lvl="1" eaLnBrk="1" hangingPunct="1">
              <a:lnSpc>
                <a:spcPct val="90000"/>
              </a:lnSpc>
              <a:buFontTx/>
              <a:buNone/>
            </a:pPr>
            <a:r>
              <a:rPr lang="en-US" sz="2000" dirty="0" smtClean="0"/>
              <a:t>	</a:t>
            </a:r>
          </a:p>
          <a:p>
            <a:pPr eaLnBrk="1" hangingPunct="1">
              <a:lnSpc>
                <a:spcPct val="90000"/>
              </a:lnSpc>
              <a:buFontTx/>
              <a:buNone/>
            </a:pPr>
            <a:r>
              <a:rPr lang="en-US" sz="2400" dirty="0" smtClean="0"/>
              <a:t>	</a:t>
            </a:r>
          </a:p>
          <a:p>
            <a:pPr eaLnBrk="1" hangingPunct="1">
              <a:lnSpc>
                <a:spcPct val="90000"/>
              </a:lnSpc>
            </a:pPr>
            <a:r>
              <a:rPr lang="en-US" sz="2400" dirty="0" smtClean="0"/>
              <a:t>Correlate this signal with the RF Clock </a:t>
            </a:r>
          </a:p>
          <a:p>
            <a:pPr lvl="1" eaLnBrk="1" hangingPunct="1">
              <a:lnSpc>
                <a:spcPct val="90000"/>
              </a:lnSpc>
            </a:pPr>
            <a:r>
              <a:rPr lang="en-US" sz="2000" dirty="0" smtClean="0"/>
              <a:t>RF Clock Already in the FPGA from Loss Monitor Block</a:t>
            </a:r>
          </a:p>
          <a:p>
            <a:pPr lvl="1" eaLnBrk="1" hangingPunct="1">
              <a:lnSpc>
                <a:spcPct val="90000"/>
              </a:lnSpc>
            </a:pPr>
            <a:r>
              <a:rPr lang="en-US" sz="2000" dirty="0" smtClean="0"/>
              <a:t>Similar to PIN Diode Signal for Loss Monitor</a:t>
            </a:r>
          </a:p>
        </p:txBody>
      </p:sp>
      <p:sp>
        <p:nvSpPr>
          <p:cNvPr id="5" name="Footer Placeholder 4"/>
          <p:cNvSpPr>
            <a:spLocks noGrp="1"/>
          </p:cNvSpPr>
          <p:nvPr>
            <p:ph type="ftr" sz="quarter" idx="11"/>
          </p:nvPr>
        </p:nvSpPr>
        <p:spPr/>
        <p:txBody>
          <a:bodyPr/>
          <a:lstStyle/>
          <a:p>
            <a:r>
              <a:rPr lang="en-US" smtClean="0"/>
              <a:t>Retreat 2013 - Hulsart</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Autofit/>
          </a:bodyPr>
          <a:lstStyle/>
          <a:p>
            <a:r>
              <a:rPr lang="en-US" sz="2800" dirty="0" smtClean="0">
                <a:latin typeface="Times New Roman" pitchFamily="18" charset="0"/>
                <a:cs typeface="Times New Roman" pitchFamily="18" charset="0"/>
              </a:rPr>
              <a:t>Wolfram observes no improvement in Store to Store Times Run09 thru Run13 – A work in progress</a:t>
            </a:r>
            <a:endParaRPr lang="en-US" sz="2800" dirty="0">
              <a:latin typeface="Times New Roman" pitchFamily="18" charset="0"/>
              <a:cs typeface="Times New Roman" pitchFamily="18" charset="0"/>
            </a:endParaRPr>
          </a:p>
        </p:txBody>
      </p:sp>
      <p:pic>
        <p:nvPicPr>
          <p:cNvPr id="4" name="Content Placeholder 3" descr="StoreToStore.jpg"/>
          <p:cNvPicPr>
            <a:picLocks noGrp="1" noChangeAspect="1"/>
          </p:cNvPicPr>
          <p:nvPr>
            <p:ph idx="1"/>
          </p:nvPr>
        </p:nvPicPr>
        <p:blipFill>
          <a:blip r:embed="rId2" cstate="print"/>
          <a:stretch>
            <a:fillRect/>
          </a:stretch>
        </p:blipFill>
        <p:spPr>
          <a:xfrm>
            <a:off x="-1" y="1371600"/>
            <a:ext cx="9106043" cy="4572000"/>
          </a:xfrm>
        </p:spPr>
      </p:pic>
      <p:sp>
        <p:nvSpPr>
          <p:cNvPr id="6" name="Footer Placeholder 5"/>
          <p:cNvSpPr>
            <a:spLocks noGrp="1"/>
          </p:cNvSpPr>
          <p:nvPr>
            <p:ph type="ftr" sz="quarter" idx="11"/>
          </p:nvPr>
        </p:nvSpPr>
        <p:spPr/>
        <p:txBody>
          <a:bodyPr/>
          <a:lstStyle/>
          <a:p>
            <a:r>
              <a:rPr lang="en-US" smtClean="0"/>
              <a:t>Retreat 2013 Ingrassia</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descr="http://www.cadops.bnl.gov/elog/graphics/rhic-pp_2013/Thu_May_23_2013_165316_369.gif"/>
          <p:cNvPicPr>
            <a:picLocks noChangeAspect="1" noChangeArrowheads="1"/>
          </p:cNvPicPr>
          <p:nvPr/>
        </p:nvPicPr>
        <p:blipFill>
          <a:blip r:embed="rId2" cstate="print"/>
          <a:srcRect l="4504" t="9616" r="8109" b="15384"/>
          <a:stretch>
            <a:fillRect/>
          </a:stretch>
        </p:blipFill>
        <p:spPr bwMode="auto">
          <a:xfrm>
            <a:off x="381000" y="381000"/>
            <a:ext cx="8382000" cy="3276600"/>
          </a:xfrm>
          <a:prstGeom prst="rect">
            <a:avLst/>
          </a:prstGeom>
          <a:noFill/>
          <a:ln w="9525">
            <a:noFill/>
            <a:miter lim="800000"/>
            <a:headEnd/>
            <a:tailEnd/>
          </a:ln>
        </p:spPr>
      </p:pic>
      <p:pic>
        <p:nvPicPr>
          <p:cNvPr id="18435" name="Picture 12" descr="http://www.cadops.bnl.gov/elog/graphics/rhic-pp_2013/Fri_May_24_2013_110034_8870.gif"/>
          <p:cNvPicPr>
            <a:picLocks noChangeAspect="1" noChangeArrowheads="1"/>
          </p:cNvPicPr>
          <p:nvPr/>
        </p:nvPicPr>
        <p:blipFill>
          <a:blip r:embed="rId3" cstate="print"/>
          <a:srcRect l="2753" t="6499" r="9174" b="9026"/>
          <a:stretch>
            <a:fillRect/>
          </a:stretch>
        </p:blipFill>
        <p:spPr bwMode="auto">
          <a:xfrm>
            <a:off x="304800" y="3581400"/>
            <a:ext cx="8305800" cy="2971800"/>
          </a:xfrm>
          <a:prstGeom prst="rect">
            <a:avLst/>
          </a:prstGeom>
          <a:noFill/>
          <a:ln w="9525">
            <a:noFill/>
            <a:miter lim="800000"/>
            <a:headEnd/>
            <a:tailEnd/>
          </a:ln>
        </p:spPr>
      </p:pic>
      <p:sp>
        <p:nvSpPr>
          <p:cNvPr id="18436" name="Text Box 13"/>
          <p:cNvSpPr txBox="1">
            <a:spLocks noChangeArrowheads="1"/>
          </p:cNvSpPr>
          <p:nvPr/>
        </p:nvSpPr>
        <p:spPr bwMode="auto">
          <a:xfrm>
            <a:off x="2209800" y="319088"/>
            <a:ext cx="4800600" cy="366712"/>
          </a:xfrm>
          <a:prstGeom prst="rect">
            <a:avLst/>
          </a:prstGeom>
          <a:solidFill>
            <a:schemeClr val="bg1"/>
          </a:solidFill>
          <a:ln w="9525">
            <a:noFill/>
            <a:miter lim="800000"/>
            <a:headEnd/>
            <a:tailEnd/>
          </a:ln>
        </p:spPr>
        <p:txBody>
          <a:bodyPr>
            <a:spAutoFit/>
          </a:bodyPr>
          <a:lstStyle/>
          <a:p>
            <a:pPr>
              <a:spcBef>
                <a:spcPct val="50000"/>
              </a:spcBef>
            </a:pPr>
            <a:r>
              <a:rPr lang="en-US" b="1" u="sng" dirty="0"/>
              <a:t>PHENIX Bunch-by-Bunch Collision Rates</a:t>
            </a:r>
          </a:p>
        </p:txBody>
      </p:sp>
      <p:sp>
        <p:nvSpPr>
          <p:cNvPr id="18437" name="Text Box 14"/>
          <p:cNvSpPr txBox="1">
            <a:spLocks noChangeArrowheads="1"/>
          </p:cNvSpPr>
          <p:nvPr/>
        </p:nvSpPr>
        <p:spPr bwMode="auto">
          <a:xfrm>
            <a:off x="2362200" y="3886200"/>
            <a:ext cx="5715000" cy="366713"/>
          </a:xfrm>
          <a:prstGeom prst="rect">
            <a:avLst/>
          </a:prstGeom>
          <a:solidFill>
            <a:schemeClr val="bg1"/>
          </a:solidFill>
          <a:ln w="9525">
            <a:noFill/>
            <a:miter lim="800000"/>
            <a:headEnd/>
            <a:tailEnd/>
          </a:ln>
        </p:spPr>
        <p:txBody>
          <a:bodyPr>
            <a:spAutoFit/>
          </a:bodyPr>
          <a:lstStyle/>
          <a:p>
            <a:pPr>
              <a:spcBef>
                <a:spcPct val="50000"/>
              </a:spcBef>
            </a:pPr>
            <a:r>
              <a:rPr lang="en-US"/>
              <a:t>Integrated Bunch-by-Bunch Collision Rates (green)</a:t>
            </a:r>
          </a:p>
        </p:txBody>
      </p:sp>
      <p:sp>
        <p:nvSpPr>
          <p:cNvPr id="18438" name="Text Box 15"/>
          <p:cNvSpPr txBox="1">
            <a:spLocks noChangeArrowheads="1"/>
          </p:cNvSpPr>
          <p:nvPr/>
        </p:nvSpPr>
        <p:spPr bwMode="auto">
          <a:xfrm rot="-5400000">
            <a:off x="-530225" y="1620838"/>
            <a:ext cx="1981200" cy="336550"/>
          </a:xfrm>
          <a:prstGeom prst="rect">
            <a:avLst/>
          </a:prstGeom>
          <a:solidFill>
            <a:schemeClr val="bg1"/>
          </a:solidFill>
          <a:ln w="9525">
            <a:noFill/>
            <a:miter lim="800000"/>
            <a:headEnd/>
            <a:tailEnd/>
          </a:ln>
        </p:spPr>
        <p:txBody>
          <a:bodyPr>
            <a:spAutoFit/>
          </a:bodyPr>
          <a:lstStyle/>
          <a:p>
            <a:pPr>
              <a:spcBef>
                <a:spcPct val="50000"/>
              </a:spcBef>
            </a:pPr>
            <a:r>
              <a:rPr lang="en-US" sz="1600"/>
              <a:t>Collision Rate (Hz)</a:t>
            </a:r>
          </a:p>
        </p:txBody>
      </p:sp>
      <p:sp>
        <p:nvSpPr>
          <p:cNvPr id="18439" name="Text Box 16"/>
          <p:cNvSpPr txBox="1">
            <a:spLocks noChangeArrowheads="1"/>
          </p:cNvSpPr>
          <p:nvPr/>
        </p:nvSpPr>
        <p:spPr bwMode="auto">
          <a:xfrm>
            <a:off x="3875088" y="3371850"/>
            <a:ext cx="1481137" cy="304800"/>
          </a:xfrm>
          <a:prstGeom prst="rect">
            <a:avLst/>
          </a:prstGeom>
          <a:solidFill>
            <a:schemeClr val="bg1"/>
          </a:solidFill>
          <a:ln w="9525">
            <a:noFill/>
            <a:miter lim="800000"/>
            <a:headEnd/>
            <a:tailEnd/>
          </a:ln>
        </p:spPr>
        <p:txBody>
          <a:bodyPr>
            <a:spAutoFit/>
          </a:bodyPr>
          <a:lstStyle/>
          <a:p>
            <a:pPr>
              <a:spcBef>
                <a:spcPct val="50000"/>
              </a:spcBef>
            </a:pPr>
            <a:r>
              <a:rPr lang="en-US" sz="1400"/>
              <a:t>Bucket Number</a:t>
            </a:r>
          </a:p>
        </p:txBody>
      </p:sp>
      <p:sp>
        <p:nvSpPr>
          <p:cNvPr id="9" name="Footer Placeholder 8"/>
          <p:cNvSpPr>
            <a:spLocks noGrp="1"/>
          </p:cNvSpPr>
          <p:nvPr>
            <p:ph type="ftr" sz="quarter" idx="11"/>
          </p:nvPr>
        </p:nvSpPr>
        <p:spPr/>
        <p:txBody>
          <a:bodyPr/>
          <a:lstStyle/>
          <a:p>
            <a:r>
              <a:rPr lang="en-US" smtClean="0"/>
              <a:t>Retreat 2013 - Hulsart</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274638"/>
            <a:ext cx="8534400" cy="1325562"/>
          </a:xfrm>
        </p:spPr>
        <p:txBody>
          <a:bodyPr/>
          <a:lstStyle/>
          <a:p>
            <a:pPr eaLnBrk="1" hangingPunct="1"/>
            <a:r>
              <a:rPr lang="en-US" sz="4000" b="1" u="sng" dirty="0" smtClean="0"/>
              <a:t>RHIC Injection Timing from W Dump</a:t>
            </a:r>
            <a:r>
              <a:rPr lang="en-US" sz="3600" b="1" u="sng" dirty="0" smtClean="0"/>
              <a:t> </a:t>
            </a:r>
            <a:r>
              <a:rPr lang="en-US" sz="3600" dirty="0" smtClean="0"/>
              <a:t/>
            </a:r>
            <a:br>
              <a:rPr lang="en-US" sz="3600" dirty="0" smtClean="0"/>
            </a:br>
            <a:r>
              <a:rPr lang="en-US" sz="1600" dirty="0" smtClean="0"/>
              <a:t>(P. Cerniglia, R. Hulsart, G. Marr, R. Michnoff, R. Schoenfeld, T. Shrey)</a:t>
            </a:r>
          </a:p>
        </p:txBody>
      </p:sp>
      <p:sp>
        <p:nvSpPr>
          <p:cNvPr id="19459" name="Rectangle 3"/>
          <p:cNvSpPr>
            <a:spLocks noGrp="1" noChangeArrowheads="1"/>
          </p:cNvSpPr>
          <p:nvPr>
            <p:ph type="body" idx="1"/>
          </p:nvPr>
        </p:nvSpPr>
        <p:spPr>
          <a:xfrm>
            <a:off x="457200" y="1752600"/>
            <a:ext cx="8229600" cy="4525963"/>
          </a:xfrm>
        </p:spPr>
        <p:txBody>
          <a:bodyPr/>
          <a:lstStyle/>
          <a:p>
            <a:pPr eaLnBrk="1" hangingPunct="1">
              <a:lnSpc>
                <a:spcPct val="80000"/>
              </a:lnSpc>
            </a:pPr>
            <a:r>
              <a:rPr lang="en-US" sz="2400" dirty="0" smtClean="0"/>
              <a:t>Initially Requested by Operations to Improve Startup</a:t>
            </a:r>
          </a:p>
          <a:p>
            <a:pPr eaLnBrk="1" hangingPunct="1">
              <a:lnSpc>
                <a:spcPct val="80000"/>
              </a:lnSpc>
              <a:buFontTx/>
              <a:buNone/>
            </a:pPr>
            <a:endParaRPr lang="en-US" sz="2400" dirty="0" smtClean="0"/>
          </a:p>
          <a:p>
            <a:pPr eaLnBrk="1" hangingPunct="1">
              <a:lnSpc>
                <a:spcPct val="80000"/>
              </a:lnSpc>
            </a:pPr>
            <a:r>
              <a:rPr lang="en-US" sz="2400" dirty="0" smtClean="0"/>
              <a:t>Modified ATR BPM Electronics for wbh7</a:t>
            </a:r>
          </a:p>
          <a:p>
            <a:pPr lvl="1" eaLnBrk="1" hangingPunct="1">
              <a:lnSpc>
                <a:spcPct val="80000"/>
              </a:lnSpc>
            </a:pPr>
            <a:r>
              <a:rPr lang="en-US" sz="2000" dirty="0" smtClean="0"/>
              <a:t>Generate Pulse When Beam is Detected by Self Trigger Circuit</a:t>
            </a:r>
          </a:p>
          <a:p>
            <a:pPr eaLnBrk="1" hangingPunct="1">
              <a:lnSpc>
                <a:spcPct val="80000"/>
              </a:lnSpc>
            </a:pPr>
            <a:endParaRPr lang="en-US" sz="2400" dirty="0" smtClean="0"/>
          </a:p>
          <a:p>
            <a:pPr eaLnBrk="1" hangingPunct="1">
              <a:lnSpc>
                <a:spcPct val="80000"/>
              </a:lnSpc>
            </a:pPr>
            <a:r>
              <a:rPr lang="en-US" sz="2400" dirty="0" smtClean="0"/>
              <a:t>Convert to Fiber and Send to 5E and 7W</a:t>
            </a:r>
          </a:p>
          <a:p>
            <a:pPr lvl="1" eaLnBrk="1" hangingPunct="1">
              <a:lnSpc>
                <a:spcPct val="80000"/>
              </a:lnSpc>
            </a:pPr>
            <a:r>
              <a:rPr lang="en-US" sz="2000" dirty="0" err="1" smtClean="0"/>
              <a:t>Fanout</a:t>
            </a:r>
            <a:r>
              <a:rPr lang="en-US" sz="2000" dirty="0" smtClean="0"/>
              <a:t> and TTL-Fiber VME Cards Installed in 1000P </a:t>
            </a:r>
          </a:p>
          <a:p>
            <a:pPr eaLnBrk="1" hangingPunct="1">
              <a:lnSpc>
                <a:spcPct val="80000"/>
              </a:lnSpc>
            </a:pPr>
            <a:endParaRPr lang="en-US" sz="2400" dirty="0" smtClean="0"/>
          </a:p>
          <a:p>
            <a:pPr eaLnBrk="1" hangingPunct="1">
              <a:lnSpc>
                <a:spcPct val="80000"/>
              </a:lnSpc>
            </a:pPr>
            <a:r>
              <a:rPr lang="en-US" sz="2400" dirty="0" smtClean="0"/>
              <a:t>Covert Back to TTL At Each Injection Support Bldg. </a:t>
            </a:r>
          </a:p>
          <a:p>
            <a:pPr lvl="1" eaLnBrk="1" hangingPunct="1">
              <a:lnSpc>
                <a:spcPct val="80000"/>
              </a:lnSpc>
            </a:pPr>
            <a:r>
              <a:rPr lang="en-US" sz="2000" dirty="0" smtClean="0"/>
              <a:t>Display Pulse on Injection Kicker Timing Scopes</a:t>
            </a:r>
          </a:p>
          <a:p>
            <a:pPr eaLnBrk="1" hangingPunct="1">
              <a:lnSpc>
                <a:spcPct val="80000"/>
              </a:lnSpc>
              <a:buFontTx/>
              <a:buNone/>
            </a:pPr>
            <a:endParaRPr lang="en-US" sz="2400" dirty="0" smtClean="0"/>
          </a:p>
          <a:p>
            <a:pPr eaLnBrk="1" hangingPunct="1">
              <a:lnSpc>
                <a:spcPct val="80000"/>
              </a:lnSpc>
            </a:pPr>
            <a:r>
              <a:rPr lang="en-US" sz="2400" b="1" u="sng" dirty="0" smtClean="0"/>
              <a:t>Kicker Timing Can Be Verified with Beam at W-Dump</a:t>
            </a:r>
          </a:p>
        </p:txBody>
      </p:sp>
      <p:sp>
        <p:nvSpPr>
          <p:cNvPr id="5" name="Footer Placeholder 4"/>
          <p:cNvSpPr>
            <a:spLocks noGrp="1"/>
          </p:cNvSpPr>
          <p:nvPr>
            <p:ph type="ftr" sz="quarter" idx="11"/>
          </p:nvPr>
        </p:nvSpPr>
        <p:spPr/>
        <p:txBody>
          <a:bodyPr/>
          <a:lstStyle/>
          <a:p>
            <a:r>
              <a:rPr lang="en-US" smtClean="0"/>
              <a:t>Retreat 2013 - Hulsart</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1096962"/>
          </a:xfrm>
        </p:spPr>
        <p:txBody>
          <a:bodyPr/>
          <a:lstStyle/>
          <a:p>
            <a:pPr eaLnBrk="1" hangingPunct="1"/>
            <a:r>
              <a:rPr lang="en-US" sz="4000" b="1" u="sng" dirty="0" smtClean="0"/>
              <a:t>RHIC BPM IFE Enhancements</a:t>
            </a:r>
            <a:r>
              <a:rPr lang="en-US" sz="5400" b="1" u="sng" dirty="0" smtClean="0"/>
              <a:t/>
            </a:r>
            <a:br>
              <a:rPr lang="en-US" sz="5400" b="1" u="sng" dirty="0" smtClean="0"/>
            </a:br>
            <a:r>
              <a:rPr lang="en-US" sz="1600" dirty="0" smtClean="0"/>
              <a:t>(P. Cerniglia, R. Hulsart, A. Marusic, R. Michnoff, M. Minty)</a:t>
            </a:r>
          </a:p>
        </p:txBody>
      </p:sp>
      <p:sp>
        <p:nvSpPr>
          <p:cNvPr id="22531" name="Rectangle 3"/>
          <p:cNvSpPr>
            <a:spLocks noGrp="1" noChangeArrowheads="1"/>
          </p:cNvSpPr>
          <p:nvPr>
            <p:ph type="body" idx="1"/>
          </p:nvPr>
        </p:nvSpPr>
        <p:spPr>
          <a:xfrm>
            <a:off x="457200" y="1600200"/>
            <a:ext cx="8229600" cy="4724400"/>
          </a:xfrm>
        </p:spPr>
        <p:txBody>
          <a:bodyPr/>
          <a:lstStyle/>
          <a:p>
            <a:pPr eaLnBrk="1" hangingPunct="1">
              <a:lnSpc>
                <a:spcPct val="80000"/>
              </a:lnSpc>
            </a:pPr>
            <a:r>
              <a:rPr lang="en-US" sz="2800" dirty="0" smtClean="0"/>
              <a:t>Expanded TBT Dataset Size</a:t>
            </a:r>
          </a:p>
          <a:p>
            <a:pPr lvl="1" eaLnBrk="1" hangingPunct="1">
              <a:lnSpc>
                <a:spcPct val="80000"/>
              </a:lnSpc>
            </a:pPr>
            <a:r>
              <a:rPr lang="en-US" sz="2400" dirty="0" smtClean="0"/>
              <a:t>1024, 2048 and 4096 Turns Selectable via ADO</a:t>
            </a:r>
          </a:p>
          <a:p>
            <a:pPr lvl="1" eaLnBrk="1" hangingPunct="1">
              <a:lnSpc>
                <a:spcPct val="80000"/>
              </a:lnSpc>
            </a:pPr>
            <a:r>
              <a:rPr lang="en-US" sz="2400" dirty="0" smtClean="0"/>
              <a:t>Beneficial to Beam Optics Studies with AC Dipole</a:t>
            </a:r>
          </a:p>
          <a:p>
            <a:pPr eaLnBrk="1" hangingPunct="1">
              <a:lnSpc>
                <a:spcPct val="80000"/>
              </a:lnSpc>
              <a:buFontTx/>
              <a:buNone/>
            </a:pPr>
            <a:endParaRPr lang="en-US" sz="2800" dirty="0" smtClean="0"/>
          </a:p>
          <a:p>
            <a:pPr eaLnBrk="1" hangingPunct="1">
              <a:lnSpc>
                <a:spcPct val="80000"/>
              </a:lnSpc>
            </a:pPr>
            <a:r>
              <a:rPr lang="en-US" sz="2800" dirty="0" smtClean="0"/>
              <a:t>Abort Trigged Post Mortem TBT Data</a:t>
            </a:r>
          </a:p>
          <a:p>
            <a:pPr lvl="1" eaLnBrk="1" hangingPunct="1">
              <a:lnSpc>
                <a:spcPct val="80000"/>
              </a:lnSpc>
            </a:pPr>
            <a:r>
              <a:rPr lang="en-US" sz="2400" dirty="0" smtClean="0"/>
              <a:t>4096 Turns Prior to Trigger Delivered from Circular Buffer via Existing TBT Record</a:t>
            </a:r>
          </a:p>
          <a:p>
            <a:pPr eaLnBrk="1" hangingPunct="1">
              <a:lnSpc>
                <a:spcPct val="80000"/>
              </a:lnSpc>
            </a:pPr>
            <a:endParaRPr lang="en-US" sz="2800" dirty="0" smtClean="0"/>
          </a:p>
          <a:p>
            <a:pPr eaLnBrk="1" hangingPunct="1">
              <a:lnSpc>
                <a:spcPct val="80000"/>
              </a:lnSpc>
            </a:pPr>
            <a:r>
              <a:rPr lang="en-US" sz="2800" b="1" u="sng" dirty="0" smtClean="0"/>
              <a:t>Million Turn Features Merged into ADO</a:t>
            </a:r>
          </a:p>
          <a:p>
            <a:pPr lvl="1" eaLnBrk="1" hangingPunct="1">
              <a:lnSpc>
                <a:spcPct val="80000"/>
              </a:lnSpc>
            </a:pPr>
            <a:r>
              <a:rPr lang="en-US" sz="2400" b="1" u="sng" dirty="0" err="1" smtClean="0"/>
              <a:t>LabView</a:t>
            </a:r>
            <a:r>
              <a:rPr lang="en-US" sz="2400" b="1" u="sng" dirty="0" smtClean="0"/>
              <a:t> VI No Longer Needed </a:t>
            </a:r>
          </a:p>
          <a:p>
            <a:pPr lvl="1" eaLnBrk="1" hangingPunct="1">
              <a:lnSpc>
                <a:spcPct val="80000"/>
              </a:lnSpc>
            </a:pPr>
            <a:r>
              <a:rPr lang="en-US" sz="2400" b="1" u="sng" dirty="0" smtClean="0"/>
              <a:t>Data Can be Accessed via GPM/</a:t>
            </a:r>
            <a:r>
              <a:rPr lang="en-US" sz="2400" b="1" u="sng" dirty="0" err="1" smtClean="0"/>
              <a:t>LogView</a:t>
            </a:r>
            <a:endParaRPr lang="en-US" sz="2400" b="1" u="sng" dirty="0" smtClean="0"/>
          </a:p>
          <a:p>
            <a:pPr lvl="1" eaLnBrk="1" hangingPunct="1">
              <a:lnSpc>
                <a:spcPct val="80000"/>
              </a:lnSpc>
            </a:pPr>
            <a:r>
              <a:rPr lang="en-US" sz="2400" dirty="0" smtClean="0"/>
              <a:t>Supports Spin Flipper Effort</a:t>
            </a:r>
          </a:p>
        </p:txBody>
      </p:sp>
      <p:sp>
        <p:nvSpPr>
          <p:cNvPr id="5" name="Footer Placeholder 4"/>
          <p:cNvSpPr>
            <a:spLocks noGrp="1"/>
          </p:cNvSpPr>
          <p:nvPr>
            <p:ph type="ftr" sz="quarter" idx="11"/>
          </p:nvPr>
        </p:nvSpPr>
        <p:spPr/>
        <p:txBody>
          <a:bodyPr/>
          <a:lstStyle/>
          <a:p>
            <a:r>
              <a:rPr lang="en-US" smtClean="0"/>
              <a:t>Retreat 2013 - Hulsart</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944562"/>
          </a:xfrm>
        </p:spPr>
        <p:txBody>
          <a:bodyPr/>
          <a:lstStyle/>
          <a:p>
            <a:pPr eaLnBrk="1" hangingPunct="1"/>
            <a:r>
              <a:rPr lang="en-US" sz="2800" smtClean="0"/>
              <a:t>RHIC Beam Aborts : Bunch by Bunch Position</a:t>
            </a:r>
            <a:br>
              <a:rPr lang="en-US" sz="2800" smtClean="0"/>
            </a:br>
            <a:r>
              <a:rPr lang="en-US" sz="1800" smtClean="0"/>
              <a:t>(bo10-bh3.1 Blue Dump BPM)</a:t>
            </a:r>
          </a:p>
        </p:txBody>
      </p:sp>
      <p:sp>
        <p:nvSpPr>
          <p:cNvPr id="26627" name="Text Box 5"/>
          <p:cNvSpPr txBox="1">
            <a:spLocks noChangeArrowheads="1"/>
          </p:cNvSpPr>
          <p:nvPr/>
        </p:nvSpPr>
        <p:spPr bwMode="auto">
          <a:xfrm rot="-5400000">
            <a:off x="-396875" y="2422525"/>
            <a:ext cx="1981200" cy="336550"/>
          </a:xfrm>
          <a:prstGeom prst="rect">
            <a:avLst/>
          </a:prstGeom>
          <a:noFill/>
          <a:ln w="9525">
            <a:noFill/>
            <a:miter lim="800000"/>
            <a:headEnd/>
            <a:tailEnd/>
          </a:ln>
        </p:spPr>
        <p:txBody>
          <a:bodyPr>
            <a:spAutoFit/>
          </a:bodyPr>
          <a:lstStyle/>
          <a:p>
            <a:pPr>
              <a:spcBef>
                <a:spcPct val="50000"/>
              </a:spcBef>
            </a:pPr>
            <a:r>
              <a:rPr lang="en-US" sz="1600"/>
              <a:t>Position (microns)</a:t>
            </a:r>
          </a:p>
        </p:txBody>
      </p:sp>
      <p:sp>
        <p:nvSpPr>
          <p:cNvPr id="26628" name="Text Box 6"/>
          <p:cNvSpPr txBox="1">
            <a:spLocks noChangeArrowheads="1"/>
          </p:cNvSpPr>
          <p:nvPr/>
        </p:nvSpPr>
        <p:spPr bwMode="auto">
          <a:xfrm>
            <a:off x="3733800" y="3733800"/>
            <a:ext cx="1752600" cy="336550"/>
          </a:xfrm>
          <a:prstGeom prst="rect">
            <a:avLst/>
          </a:prstGeom>
          <a:solidFill>
            <a:schemeClr val="bg1"/>
          </a:solidFill>
          <a:ln w="9525">
            <a:noFill/>
            <a:miter lim="800000"/>
            <a:headEnd/>
            <a:tailEnd/>
          </a:ln>
        </p:spPr>
        <p:txBody>
          <a:bodyPr>
            <a:spAutoFit/>
          </a:bodyPr>
          <a:lstStyle/>
          <a:p>
            <a:pPr>
              <a:spcBef>
                <a:spcPct val="50000"/>
              </a:spcBef>
            </a:pPr>
            <a:r>
              <a:rPr lang="en-US" sz="1600"/>
              <a:t>Bunch Number</a:t>
            </a:r>
          </a:p>
        </p:txBody>
      </p:sp>
      <p:pic>
        <p:nvPicPr>
          <p:cNvPr id="26629" name="Picture 2"/>
          <p:cNvPicPr>
            <a:picLocks noChangeAspect="1" noChangeArrowheads="1"/>
          </p:cNvPicPr>
          <p:nvPr/>
        </p:nvPicPr>
        <p:blipFill>
          <a:blip r:embed="rId2" cstate="print"/>
          <a:srcRect/>
          <a:stretch>
            <a:fillRect/>
          </a:stretch>
        </p:blipFill>
        <p:spPr bwMode="auto">
          <a:xfrm>
            <a:off x="457200" y="1371600"/>
            <a:ext cx="8153400" cy="4648200"/>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Retreat 2013 - Hulsart</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4000" smtClean="0"/>
              <a:t>Future BPM Upgrade Plans</a:t>
            </a:r>
          </a:p>
        </p:txBody>
      </p:sp>
      <p:sp>
        <p:nvSpPr>
          <p:cNvPr id="28675" name="Rectangle 3"/>
          <p:cNvSpPr>
            <a:spLocks noGrp="1" noChangeArrowheads="1"/>
          </p:cNvSpPr>
          <p:nvPr>
            <p:ph type="body" idx="1"/>
          </p:nvPr>
        </p:nvSpPr>
        <p:spPr/>
        <p:txBody>
          <a:bodyPr/>
          <a:lstStyle/>
          <a:p>
            <a:pPr eaLnBrk="1" hangingPunct="1">
              <a:lnSpc>
                <a:spcPct val="80000"/>
              </a:lnSpc>
            </a:pPr>
            <a:r>
              <a:rPr lang="en-US" sz="2000" dirty="0" smtClean="0"/>
              <a:t>Developing VME Board in House</a:t>
            </a:r>
          </a:p>
          <a:p>
            <a:pPr lvl="1" eaLnBrk="1" hangingPunct="1">
              <a:lnSpc>
                <a:spcPct val="80000"/>
              </a:lnSpc>
            </a:pPr>
            <a:r>
              <a:rPr lang="en-US" sz="1800" dirty="0" smtClean="0"/>
              <a:t>Subset of Components on Xilinx Development Board</a:t>
            </a:r>
          </a:p>
          <a:p>
            <a:pPr lvl="1" eaLnBrk="1" hangingPunct="1">
              <a:lnSpc>
                <a:spcPct val="80000"/>
              </a:lnSpc>
            </a:pPr>
            <a:r>
              <a:rPr lang="en-US" sz="1800" dirty="0" smtClean="0"/>
              <a:t>Same 400MSPS A/D Converters on Prototype</a:t>
            </a:r>
          </a:p>
          <a:p>
            <a:pPr lvl="1" eaLnBrk="1" hangingPunct="1">
              <a:lnSpc>
                <a:spcPct val="80000"/>
              </a:lnSpc>
            </a:pPr>
            <a:r>
              <a:rPr lang="en-US" sz="1800" dirty="0" smtClean="0"/>
              <a:t>Makes Use of Existing VME Infrastructure for Power/Cooling</a:t>
            </a:r>
          </a:p>
          <a:p>
            <a:pPr lvl="1" eaLnBrk="1" hangingPunct="1">
              <a:lnSpc>
                <a:spcPct val="80000"/>
              </a:lnSpc>
            </a:pPr>
            <a:r>
              <a:rPr lang="en-US" sz="1800" dirty="0" smtClean="0"/>
              <a:t>Entirely Uses Ethernet for Digital Communications</a:t>
            </a:r>
          </a:p>
          <a:p>
            <a:pPr eaLnBrk="1" hangingPunct="1">
              <a:lnSpc>
                <a:spcPct val="80000"/>
              </a:lnSpc>
            </a:pPr>
            <a:endParaRPr lang="en-US" sz="2000" dirty="0" smtClean="0"/>
          </a:p>
          <a:p>
            <a:pPr eaLnBrk="1" hangingPunct="1">
              <a:lnSpc>
                <a:spcPct val="80000"/>
              </a:lnSpc>
            </a:pPr>
            <a:r>
              <a:rPr lang="en-US" sz="2000" dirty="0" smtClean="0"/>
              <a:t>Many Different Analog Front-End Options</a:t>
            </a:r>
          </a:p>
          <a:p>
            <a:pPr eaLnBrk="1" hangingPunct="1">
              <a:lnSpc>
                <a:spcPct val="80000"/>
              </a:lnSpc>
            </a:pPr>
            <a:endParaRPr lang="en-US" sz="2000" dirty="0" smtClean="0"/>
          </a:p>
          <a:p>
            <a:pPr eaLnBrk="1" hangingPunct="1">
              <a:lnSpc>
                <a:spcPct val="80000"/>
              </a:lnSpc>
            </a:pPr>
            <a:r>
              <a:rPr lang="en-US" sz="2000" b="1" u="sng" dirty="0" smtClean="0"/>
              <a:t>Versions for Hadrons/Electrons</a:t>
            </a:r>
          </a:p>
          <a:p>
            <a:pPr eaLnBrk="1" hangingPunct="1">
              <a:lnSpc>
                <a:spcPct val="80000"/>
              </a:lnSpc>
            </a:pPr>
            <a:endParaRPr lang="en-US" sz="2000" b="1" u="sng" dirty="0" smtClean="0"/>
          </a:p>
          <a:p>
            <a:pPr eaLnBrk="1" hangingPunct="1">
              <a:lnSpc>
                <a:spcPct val="80000"/>
              </a:lnSpc>
            </a:pPr>
            <a:r>
              <a:rPr lang="en-US" sz="2000" b="1" u="sng" dirty="0" smtClean="0"/>
              <a:t>Faster A/D Converters </a:t>
            </a:r>
          </a:p>
          <a:p>
            <a:pPr eaLnBrk="1" hangingPunct="1">
              <a:lnSpc>
                <a:spcPct val="80000"/>
              </a:lnSpc>
            </a:pPr>
            <a:endParaRPr lang="en-US" sz="2000" b="1" u="sng" dirty="0" smtClean="0"/>
          </a:p>
          <a:p>
            <a:pPr eaLnBrk="1" hangingPunct="1">
              <a:lnSpc>
                <a:spcPct val="80000"/>
              </a:lnSpc>
            </a:pPr>
            <a:r>
              <a:rPr lang="en-US" sz="2000" b="1" u="sng" dirty="0" smtClean="0"/>
              <a:t>Better Signal Processing Techniques</a:t>
            </a:r>
          </a:p>
          <a:p>
            <a:pPr eaLnBrk="1" hangingPunct="1">
              <a:lnSpc>
                <a:spcPct val="80000"/>
              </a:lnSpc>
            </a:pPr>
            <a:endParaRPr lang="en-US" sz="2000" b="1" u="sng" dirty="0" smtClean="0"/>
          </a:p>
          <a:p>
            <a:pPr eaLnBrk="1" hangingPunct="1">
              <a:lnSpc>
                <a:spcPct val="80000"/>
              </a:lnSpc>
            </a:pPr>
            <a:r>
              <a:rPr lang="en-US" sz="2000" b="1" u="sng" dirty="0" err="1" smtClean="0"/>
              <a:t>Intregration</a:t>
            </a:r>
            <a:r>
              <a:rPr lang="en-US" sz="2000" b="1" u="sng" dirty="0" smtClean="0"/>
              <a:t> with Existing 10Hz Feedback System</a:t>
            </a:r>
          </a:p>
          <a:p>
            <a:pPr eaLnBrk="1" hangingPunct="1">
              <a:lnSpc>
                <a:spcPct val="80000"/>
              </a:lnSpc>
            </a:pPr>
            <a:endParaRPr lang="en-US" sz="2000" dirty="0" smtClean="0"/>
          </a:p>
          <a:p>
            <a:pPr eaLnBrk="1" hangingPunct="1">
              <a:lnSpc>
                <a:spcPct val="80000"/>
              </a:lnSpc>
            </a:pPr>
            <a:endParaRPr lang="en-US" sz="2000" dirty="0" smtClean="0"/>
          </a:p>
        </p:txBody>
      </p:sp>
      <p:sp>
        <p:nvSpPr>
          <p:cNvPr id="5" name="Footer Placeholder 4"/>
          <p:cNvSpPr>
            <a:spLocks noGrp="1"/>
          </p:cNvSpPr>
          <p:nvPr>
            <p:ph type="ftr" sz="quarter" idx="11"/>
          </p:nvPr>
        </p:nvSpPr>
        <p:spPr/>
        <p:txBody>
          <a:bodyPr/>
          <a:lstStyle/>
          <a:p>
            <a:r>
              <a:rPr lang="en-US" smtClean="0"/>
              <a:t>Retreat 2013 - Hulsart</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4000" smtClean="0"/>
              <a:t>Other Work Completed Run-13</a:t>
            </a:r>
          </a:p>
        </p:txBody>
      </p:sp>
      <p:sp>
        <p:nvSpPr>
          <p:cNvPr id="29699" name="Rectangle 3"/>
          <p:cNvSpPr>
            <a:spLocks noGrp="1" noChangeArrowheads="1"/>
          </p:cNvSpPr>
          <p:nvPr>
            <p:ph type="body" idx="1"/>
          </p:nvPr>
        </p:nvSpPr>
        <p:spPr>
          <a:xfrm>
            <a:off x="428625" y="1752600"/>
            <a:ext cx="8229600" cy="4343400"/>
          </a:xfrm>
        </p:spPr>
        <p:txBody>
          <a:bodyPr/>
          <a:lstStyle/>
          <a:p>
            <a:pPr eaLnBrk="1" hangingPunct="1"/>
            <a:r>
              <a:rPr lang="en-US" sz="2400" b="1" u="sng" dirty="0" smtClean="0"/>
              <a:t>WCM – Repair of Blue &amp; Yellow</a:t>
            </a:r>
          </a:p>
          <a:p>
            <a:pPr eaLnBrk="1" hangingPunct="1"/>
            <a:r>
              <a:rPr lang="en-US" sz="2400" b="1" u="sng" dirty="0" smtClean="0"/>
              <a:t>New R-SC Longitudinal PU in Sector 2</a:t>
            </a:r>
          </a:p>
          <a:p>
            <a:pPr eaLnBrk="1" hangingPunct="1"/>
            <a:r>
              <a:rPr lang="en-US" sz="2400" b="1" u="sng" dirty="0" smtClean="0"/>
              <a:t>Replace R-IPM MCP’s </a:t>
            </a:r>
          </a:p>
          <a:p>
            <a:pPr eaLnBrk="1" hangingPunct="1"/>
            <a:r>
              <a:rPr lang="en-US" sz="2400" b="1" u="sng" dirty="0" smtClean="0"/>
              <a:t>R-CNI </a:t>
            </a:r>
            <a:r>
              <a:rPr lang="en-US" sz="2400" b="1" u="sng" dirty="0" err="1" smtClean="0"/>
              <a:t>Polarimeter</a:t>
            </a:r>
            <a:r>
              <a:rPr lang="en-US" sz="2400" b="1" u="sng" dirty="0" smtClean="0"/>
              <a:t> Target Cameras / RF Grids</a:t>
            </a:r>
          </a:p>
          <a:p>
            <a:pPr eaLnBrk="1" hangingPunct="1"/>
            <a:r>
              <a:rPr lang="en-US" sz="2400" b="1" u="sng" dirty="0" err="1" smtClean="0"/>
              <a:t>CeC</a:t>
            </a:r>
            <a:r>
              <a:rPr lang="en-US" sz="2400" b="1" u="sng" dirty="0" smtClean="0"/>
              <a:t> House (1002A) Infrastructure</a:t>
            </a:r>
          </a:p>
          <a:p>
            <a:pPr eaLnBrk="1" hangingPunct="1"/>
            <a:r>
              <a:rPr lang="en-US" sz="2400" b="1" u="sng" dirty="0" smtClean="0"/>
              <a:t>Gated Switches for R-BBQ</a:t>
            </a:r>
          </a:p>
          <a:p>
            <a:pPr eaLnBrk="1" hangingPunct="1"/>
            <a:r>
              <a:rPr lang="en-US" sz="2400" b="1" u="sng" dirty="0" smtClean="0"/>
              <a:t>C15 </a:t>
            </a:r>
            <a:r>
              <a:rPr lang="en-US" sz="2400" b="1" u="sng" dirty="0" err="1" smtClean="0"/>
              <a:t>Polarimeter</a:t>
            </a:r>
            <a:r>
              <a:rPr lang="en-US" sz="2400" b="1" u="sng" dirty="0" smtClean="0"/>
              <a:t> Modify Pre-Amps</a:t>
            </a:r>
          </a:p>
          <a:p>
            <a:pPr eaLnBrk="1" hangingPunct="1"/>
            <a:r>
              <a:rPr lang="en-US" sz="2400" b="1" u="sng" dirty="0" smtClean="0"/>
              <a:t>F5 Vertical Jump Target House Electronics</a:t>
            </a:r>
          </a:p>
          <a:p>
            <a:pPr eaLnBrk="1" hangingPunct="1"/>
            <a:r>
              <a:rPr lang="en-US" sz="2400" b="1" u="sng" dirty="0" smtClean="0"/>
              <a:t>J7 Plunging Stripping Foil Motor Drive</a:t>
            </a:r>
          </a:p>
          <a:p>
            <a:pPr eaLnBrk="1" hangingPunct="1">
              <a:lnSpc>
                <a:spcPct val="80000"/>
              </a:lnSpc>
            </a:pPr>
            <a:endParaRPr lang="en-US" sz="2400" dirty="0" smtClean="0"/>
          </a:p>
        </p:txBody>
      </p:sp>
      <p:sp>
        <p:nvSpPr>
          <p:cNvPr id="5" name="Footer Placeholder 4"/>
          <p:cNvSpPr>
            <a:spLocks noGrp="1"/>
          </p:cNvSpPr>
          <p:nvPr>
            <p:ph type="ftr" sz="quarter" idx="11"/>
          </p:nvPr>
        </p:nvSpPr>
        <p:spPr/>
        <p:txBody>
          <a:bodyPr/>
          <a:lstStyle/>
          <a:p>
            <a:r>
              <a:rPr lang="en-US" smtClean="0"/>
              <a:t>Retreat 2013 - Hulsart</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fontScale="90000"/>
          </a:bodyPr>
          <a:lstStyle/>
          <a:p>
            <a:r>
              <a:rPr lang="en-US" b="1" dirty="0"/>
              <a:t>RHIC	Run­13:	Triumphs,</a:t>
            </a:r>
            <a:r>
              <a:rPr lang="en-US" dirty="0"/>
              <a:t/>
            </a:r>
            <a:br>
              <a:rPr lang="en-US" dirty="0"/>
            </a:br>
            <a:r>
              <a:rPr lang="en-US" b="1" dirty="0" smtClean="0"/>
              <a:t>Challenges</a:t>
            </a:r>
            <a:r>
              <a:rPr lang="en-US" b="1" dirty="0"/>
              <a:t>	and	Disappointments</a:t>
            </a:r>
            <a:endParaRPr lang="en-US" dirty="0"/>
          </a:p>
        </p:txBody>
      </p:sp>
      <p:sp>
        <p:nvSpPr>
          <p:cNvPr id="3" name="Subtitle 2"/>
          <p:cNvSpPr>
            <a:spLocks noGrp="1"/>
          </p:cNvSpPr>
          <p:nvPr>
            <p:ph type="subTitle" idx="1"/>
          </p:nvPr>
        </p:nvSpPr>
        <p:spPr/>
        <p:txBody>
          <a:bodyPr>
            <a:normAutofit/>
          </a:bodyPr>
          <a:lstStyle/>
          <a:p>
            <a:r>
              <a:rPr lang="en-US" b="1" dirty="0"/>
              <a:t>A. </a:t>
            </a:r>
            <a:r>
              <a:rPr lang="en-US" b="1" dirty="0" smtClean="0"/>
              <a:t>Marusic</a:t>
            </a:r>
            <a:endParaRPr lang="en-US" dirty="0"/>
          </a:p>
          <a:p>
            <a:r>
              <a:rPr lang="en-US" dirty="0"/>
              <a:t>2013 RHIC Retreat</a:t>
            </a:r>
          </a:p>
          <a:p>
            <a:endParaRPr lang="en-US" dirty="0"/>
          </a:p>
        </p:txBody>
      </p:sp>
      <p:sp>
        <p:nvSpPr>
          <p:cNvPr id="5" name="Footer Placeholder 4"/>
          <p:cNvSpPr>
            <a:spLocks noGrp="1"/>
          </p:cNvSpPr>
          <p:nvPr>
            <p:ph type="ftr" sz="quarter" idx="11"/>
          </p:nvPr>
        </p:nvSpPr>
        <p:spPr/>
        <p:txBody>
          <a:bodyPr/>
          <a:lstStyle/>
          <a:p>
            <a:r>
              <a:rPr lang="en-US" smtClean="0"/>
              <a:t>Retreat 2013 - Marusic </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25000" lnSpcReduction="20000"/>
          </a:bodyPr>
          <a:lstStyle/>
          <a:p>
            <a:pPr marL="914400" indent="-914400">
              <a:buNone/>
            </a:pPr>
            <a:r>
              <a:rPr lang="en-US" sz="6400" b="1" u="sng" dirty="0" smtClean="0"/>
              <a:t>Ideal </a:t>
            </a:r>
            <a:r>
              <a:rPr lang="en-US" sz="6400" b="1" u="sng" dirty="0"/>
              <a:t>startup:</a:t>
            </a:r>
          </a:p>
          <a:p>
            <a:pPr marL="1771650" lvl="2" indent="-914400">
              <a:buNone/>
            </a:pPr>
            <a:r>
              <a:rPr lang="en-US" sz="6400" dirty="0"/>
              <a:t>● Unchanged timing, using kickers to inject (ATR and STAR beam pipe problems made setup of blue ring </a:t>
            </a:r>
            <a:r>
              <a:rPr lang="en-US" sz="6400" dirty="0" smtClean="0"/>
              <a:t>harder, achieving </a:t>
            </a:r>
            <a:r>
              <a:rPr lang="en-US" sz="6400" dirty="0"/>
              <a:t>yellow circulating beam was very easy).</a:t>
            </a:r>
          </a:p>
          <a:p>
            <a:pPr marL="1771650" lvl="2" indent="-914400">
              <a:buNone/>
            </a:pPr>
            <a:r>
              <a:rPr lang="en-US" sz="6400" dirty="0"/>
              <a:t>● Ramping to any energy as soon as possible using old ramps. This could have been the best run ever by far.</a:t>
            </a:r>
          </a:p>
          <a:p>
            <a:pPr marL="914400" indent="-914400">
              <a:buNone/>
            </a:pPr>
            <a:r>
              <a:rPr lang="en-US" sz="6400" b="1" u="sng" dirty="0" smtClean="0"/>
              <a:t>Less than Ideal startup:</a:t>
            </a:r>
          </a:p>
          <a:p>
            <a:pPr marL="914400" indent="-914400">
              <a:buFont typeface="+mj-lt"/>
              <a:buAutoNum type="arabicPeriod"/>
            </a:pPr>
            <a:r>
              <a:rPr lang="en-US" sz="6400" b="1" dirty="0" smtClean="0">
                <a:solidFill>
                  <a:srgbClr val="FF0000"/>
                </a:solidFill>
              </a:rPr>
              <a:t>Wrong </a:t>
            </a:r>
            <a:r>
              <a:rPr lang="en-US" sz="6400" b="1" dirty="0" err="1">
                <a:solidFill>
                  <a:srgbClr val="FF0000"/>
                </a:solidFill>
              </a:rPr>
              <a:t>wire­up</a:t>
            </a:r>
            <a:r>
              <a:rPr lang="en-US" sz="6400" b="1" dirty="0">
                <a:solidFill>
                  <a:srgbClr val="FF0000"/>
                </a:solidFill>
              </a:rPr>
              <a:t> configuration of </a:t>
            </a:r>
            <a:r>
              <a:rPr lang="en-US" sz="6400" b="1" dirty="0" err="1">
                <a:solidFill>
                  <a:srgbClr val="FF0000"/>
                </a:solidFill>
              </a:rPr>
              <a:t>phase­shifter</a:t>
            </a:r>
            <a:r>
              <a:rPr lang="en-US" sz="6400" b="1" dirty="0">
                <a:solidFill>
                  <a:srgbClr val="FF0000"/>
                </a:solidFill>
              </a:rPr>
              <a:t> PS.</a:t>
            </a:r>
          </a:p>
          <a:p>
            <a:pPr marL="914400" indent="-914400">
              <a:buFont typeface="+mj-lt"/>
              <a:buAutoNum type="arabicPeriod"/>
            </a:pPr>
            <a:r>
              <a:rPr lang="en-US" sz="6400" b="1" dirty="0" smtClean="0">
                <a:solidFill>
                  <a:srgbClr val="FF0000"/>
                </a:solidFill>
              </a:rPr>
              <a:t>Not </a:t>
            </a:r>
            <a:r>
              <a:rPr lang="en-US" sz="6400" b="1" dirty="0">
                <a:solidFill>
                  <a:srgbClr val="FF0000"/>
                </a:solidFill>
              </a:rPr>
              <a:t>clear role of </a:t>
            </a:r>
            <a:r>
              <a:rPr lang="en-US" sz="6400" b="1" dirty="0" err="1">
                <a:solidFill>
                  <a:srgbClr val="FF0000"/>
                </a:solidFill>
              </a:rPr>
              <a:t>phase­shifter</a:t>
            </a:r>
            <a:r>
              <a:rPr lang="en-US" sz="6400" b="1" dirty="0">
                <a:solidFill>
                  <a:srgbClr val="FF0000"/>
                </a:solidFill>
              </a:rPr>
              <a:t> PS.</a:t>
            </a:r>
          </a:p>
          <a:p>
            <a:pPr marL="914400" indent="-914400">
              <a:buFont typeface="+mj-lt"/>
              <a:buAutoNum type="arabicPeriod"/>
            </a:pPr>
            <a:r>
              <a:rPr lang="en-US" sz="6400" b="1" dirty="0" smtClean="0">
                <a:solidFill>
                  <a:srgbClr val="FF0000"/>
                </a:solidFill>
              </a:rPr>
              <a:t>Problems </a:t>
            </a:r>
            <a:r>
              <a:rPr lang="en-US" sz="6400" b="1" dirty="0">
                <a:solidFill>
                  <a:srgbClr val="FF0000"/>
                </a:solidFill>
              </a:rPr>
              <a:t>related to beta squeeze during store ramp:</a:t>
            </a:r>
          </a:p>
          <a:p>
            <a:pPr marL="2171700" lvl="3" indent="-914400">
              <a:buNone/>
            </a:pPr>
            <a:r>
              <a:rPr lang="en-US" sz="6000" b="1" dirty="0">
                <a:solidFill>
                  <a:srgbClr val="FF0000"/>
                </a:solidFill>
              </a:rPr>
              <a:t>● Quench detector tables,</a:t>
            </a:r>
          </a:p>
          <a:p>
            <a:pPr marL="2171700" lvl="3" indent="-914400">
              <a:buNone/>
            </a:pPr>
            <a:r>
              <a:rPr lang="en-US" sz="6000" b="1" dirty="0">
                <a:solidFill>
                  <a:srgbClr val="FF0000"/>
                </a:solidFill>
              </a:rPr>
              <a:t>● Shifted time.</a:t>
            </a:r>
          </a:p>
          <a:p>
            <a:pPr marL="914400" indent="-914400">
              <a:buFont typeface="+mj-lt"/>
              <a:buAutoNum type="arabicPeriod"/>
            </a:pPr>
            <a:r>
              <a:rPr lang="en-US" sz="6400" b="1" dirty="0" smtClean="0">
                <a:solidFill>
                  <a:srgbClr val="FF0000"/>
                </a:solidFill>
              </a:rPr>
              <a:t>Problem </a:t>
            </a:r>
            <a:r>
              <a:rPr lang="en-US" sz="6400" b="1" dirty="0">
                <a:solidFill>
                  <a:srgbClr val="FF0000"/>
                </a:solidFill>
              </a:rPr>
              <a:t>with </a:t>
            </a:r>
            <a:r>
              <a:rPr lang="en-US" sz="6400" b="1" dirty="0" err="1">
                <a:solidFill>
                  <a:srgbClr val="FF0000"/>
                </a:solidFill>
              </a:rPr>
              <a:t>feed­forward</a:t>
            </a:r>
            <a:r>
              <a:rPr lang="en-US" sz="6400" b="1" dirty="0">
                <a:solidFill>
                  <a:srgbClr val="FF0000"/>
                </a:solidFill>
              </a:rPr>
              <a:t> of tunes due to different </a:t>
            </a:r>
            <a:r>
              <a:rPr lang="en-US" sz="6400" b="1" dirty="0" smtClean="0">
                <a:solidFill>
                  <a:srgbClr val="FF0000"/>
                </a:solidFill>
              </a:rPr>
              <a:t>parameterization </a:t>
            </a:r>
            <a:r>
              <a:rPr lang="en-US" sz="6400" b="1" dirty="0">
                <a:solidFill>
                  <a:srgbClr val="FF0000"/>
                </a:solidFill>
              </a:rPr>
              <a:t>of quad strengths.</a:t>
            </a:r>
          </a:p>
          <a:p>
            <a:pPr marL="914400" indent="-914400">
              <a:buFont typeface="+mj-lt"/>
              <a:buAutoNum type="arabicPeriod"/>
            </a:pPr>
            <a:r>
              <a:rPr lang="en-US" sz="6400" b="1" dirty="0" err="1" smtClean="0">
                <a:solidFill>
                  <a:srgbClr val="FF0000"/>
                </a:solidFill>
              </a:rPr>
              <a:t>RampDesigner</a:t>
            </a:r>
            <a:r>
              <a:rPr lang="en-US" sz="6400" b="1" dirty="0" smtClean="0">
                <a:solidFill>
                  <a:srgbClr val="FF0000"/>
                </a:solidFill>
              </a:rPr>
              <a:t> </a:t>
            </a:r>
            <a:r>
              <a:rPr lang="en-US" sz="6400" b="1" dirty="0">
                <a:solidFill>
                  <a:srgbClr val="FF0000"/>
                </a:solidFill>
              </a:rPr>
              <a:t>incident.</a:t>
            </a:r>
          </a:p>
          <a:p>
            <a:pPr marL="914400" indent="-914400">
              <a:buFont typeface="+mj-lt"/>
              <a:buAutoNum type="arabicPeriod"/>
            </a:pPr>
            <a:r>
              <a:rPr lang="en-US" sz="6400" b="1" dirty="0" smtClean="0">
                <a:solidFill>
                  <a:srgbClr val="FF0000"/>
                </a:solidFill>
              </a:rPr>
              <a:t>New </a:t>
            </a:r>
            <a:r>
              <a:rPr lang="en-US" sz="6400" b="1" dirty="0">
                <a:solidFill>
                  <a:srgbClr val="FF0000"/>
                </a:solidFill>
              </a:rPr>
              <a:t>main dipole PS regulator.</a:t>
            </a:r>
          </a:p>
          <a:p>
            <a:pPr marL="914400" indent="-914400">
              <a:buFont typeface="+mj-lt"/>
              <a:buAutoNum type="arabicPeriod"/>
            </a:pPr>
            <a:r>
              <a:rPr lang="en-US" sz="6400" b="1" dirty="0" smtClean="0">
                <a:solidFill>
                  <a:srgbClr val="FF0000"/>
                </a:solidFill>
              </a:rPr>
              <a:t>Failure </a:t>
            </a:r>
            <a:r>
              <a:rPr lang="en-US" sz="6400" b="1" dirty="0">
                <a:solidFill>
                  <a:srgbClr val="FF0000"/>
                </a:solidFill>
              </a:rPr>
              <a:t>of yellow main dipole DCCT.</a:t>
            </a:r>
          </a:p>
          <a:p>
            <a:pPr marL="914400" indent="-914400">
              <a:buFont typeface="+mj-lt"/>
              <a:buAutoNum type="arabicPeriod"/>
            </a:pPr>
            <a:r>
              <a:rPr lang="en-US" sz="6400" b="1" dirty="0" smtClean="0">
                <a:solidFill>
                  <a:srgbClr val="FF0000"/>
                </a:solidFill>
              </a:rPr>
              <a:t>Problems </a:t>
            </a:r>
            <a:r>
              <a:rPr lang="en-US" sz="6400" b="1" dirty="0">
                <a:solidFill>
                  <a:srgbClr val="FF0000"/>
                </a:solidFill>
              </a:rPr>
              <a:t>with global coupling</a:t>
            </a:r>
            <a:r>
              <a:rPr lang="en-US" sz="6400" b="1" dirty="0" smtClean="0">
                <a:solidFill>
                  <a:srgbClr val="FF0000"/>
                </a:solidFill>
              </a:rPr>
              <a:t>.</a:t>
            </a:r>
          </a:p>
          <a:p>
            <a:pPr marL="914400" indent="-914400">
              <a:buNone/>
            </a:pPr>
            <a:r>
              <a:rPr lang="en-US" sz="6400" b="1" u="sng" dirty="0" smtClean="0"/>
              <a:t>Run13 Improvements</a:t>
            </a:r>
            <a:endParaRPr lang="en-US" sz="6400" b="1" u="sng" dirty="0"/>
          </a:p>
          <a:p>
            <a:pPr marL="914400" indent="-914400">
              <a:buFont typeface="+mj-lt"/>
              <a:buAutoNum type="arabicPeriod"/>
            </a:pPr>
            <a:r>
              <a:rPr lang="en-US" sz="6400" dirty="0" smtClean="0"/>
              <a:t>Control </a:t>
            </a:r>
            <a:r>
              <a:rPr lang="en-US" sz="6400" dirty="0"/>
              <a:t>of feedbacks moved from tape to </a:t>
            </a:r>
            <a:r>
              <a:rPr lang="en-US" sz="6400" dirty="0" err="1"/>
              <a:t>wfgman</a:t>
            </a:r>
            <a:r>
              <a:rPr lang="en-US" sz="6400" dirty="0" smtClean="0"/>
              <a:t>.</a:t>
            </a:r>
          </a:p>
          <a:p>
            <a:pPr marL="914400" indent="-914400">
              <a:buFont typeface="+mj-lt"/>
              <a:buAutoNum type="arabicPeriod"/>
            </a:pPr>
            <a:r>
              <a:rPr lang="en-US" sz="6400" dirty="0" smtClean="0"/>
              <a:t>Setup </a:t>
            </a:r>
            <a:r>
              <a:rPr lang="en-US" sz="6400" dirty="0"/>
              <a:t>of instrumentation improved, only IPM hard to setup.</a:t>
            </a:r>
          </a:p>
          <a:p>
            <a:pPr marL="914400" indent="-914400">
              <a:buFont typeface="+mj-lt"/>
              <a:buAutoNum type="arabicPeriod"/>
            </a:pPr>
            <a:r>
              <a:rPr lang="en-US" sz="6400" dirty="0" smtClean="0"/>
              <a:t>Store </a:t>
            </a:r>
            <a:r>
              <a:rPr lang="en-US" sz="6400" dirty="0"/>
              <a:t>orbit corrections and collision rates:</a:t>
            </a:r>
          </a:p>
          <a:p>
            <a:pPr lvl="3">
              <a:buNone/>
            </a:pPr>
            <a:r>
              <a:rPr lang="en-US" sz="6000" dirty="0"/>
              <a:t>● do not capture b4, b5 BPMs.</a:t>
            </a:r>
          </a:p>
          <a:p>
            <a:pPr lvl="3">
              <a:buNone/>
            </a:pPr>
            <a:r>
              <a:rPr lang="en-US" sz="6000" dirty="0"/>
              <a:t>● do not use dependent / inconsistent BPMs in orbit correction.</a:t>
            </a:r>
          </a:p>
          <a:p>
            <a:pPr lvl="3">
              <a:buNone/>
            </a:pPr>
            <a:r>
              <a:rPr lang="en-US" sz="6000" dirty="0"/>
              <a:t>● correct orbit at IP using b1 or </a:t>
            </a:r>
            <a:r>
              <a:rPr lang="en-US" sz="6000" dirty="0" err="1"/>
              <a:t>dx</a:t>
            </a:r>
            <a:r>
              <a:rPr lang="en-US" sz="6000" dirty="0"/>
              <a:t> BPMs.</a:t>
            </a:r>
          </a:p>
          <a:p>
            <a:pPr lvl="3">
              <a:buNone/>
            </a:pPr>
            <a:r>
              <a:rPr lang="en-US" sz="6000" dirty="0"/>
              <a:t>● pay more attention to selecting goal orbits.</a:t>
            </a:r>
          </a:p>
          <a:p>
            <a:pPr>
              <a:buNone/>
            </a:pPr>
            <a:r>
              <a:rPr lang="en-US" dirty="0"/>
              <a:t/>
            </a:r>
            <a:br>
              <a:rPr lang="en-US" dirty="0"/>
            </a:br>
            <a:endParaRPr lang="en-US" dirty="0"/>
          </a:p>
          <a:p>
            <a:pPr marL="514350" indent="-514350">
              <a:buNone/>
            </a:pPr>
            <a:endParaRPr lang="en-US" dirty="0"/>
          </a:p>
        </p:txBody>
      </p:sp>
      <p:sp>
        <p:nvSpPr>
          <p:cNvPr id="5" name="Footer Placeholder 4"/>
          <p:cNvSpPr>
            <a:spLocks noGrp="1"/>
          </p:cNvSpPr>
          <p:nvPr>
            <p:ph type="ftr" sz="quarter" idx="11"/>
          </p:nvPr>
        </p:nvSpPr>
        <p:spPr/>
        <p:txBody>
          <a:bodyPr/>
          <a:lstStyle/>
          <a:p>
            <a:r>
              <a:rPr lang="en-US" smtClean="0"/>
              <a:t>Retreat 2013 - Marusic </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b="1" i="1" dirty="0"/>
              <a:t>Main PS DCCTs</a:t>
            </a:r>
            <a:endParaRPr lang="en-US" sz="2800" dirty="0"/>
          </a:p>
        </p:txBody>
      </p:sp>
      <p:sp>
        <p:nvSpPr>
          <p:cNvPr id="3" name="Content Placeholder 2"/>
          <p:cNvSpPr>
            <a:spLocks noGrp="1"/>
          </p:cNvSpPr>
          <p:nvPr>
            <p:ph sz="half" idx="1"/>
          </p:nvPr>
        </p:nvSpPr>
        <p:spPr>
          <a:xfrm>
            <a:off x="457200" y="1066801"/>
            <a:ext cx="3581400" cy="5105400"/>
          </a:xfrm>
        </p:spPr>
        <p:txBody>
          <a:bodyPr>
            <a:noAutofit/>
          </a:bodyPr>
          <a:lstStyle/>
          <a:p>
            <a:r>
              <a:rPr lang="en-US" sz="1400" b="1" u="sng" dirty="0"/>
              <a:t>This picture shows the difference between primary and redundant DCCTs of RHIC main dipole and quad PS at injection during Run 13</a:t>
            </a:r>
            <a:r>
              <a:rPr lang="en-US" sz="1400" dirty="0"/>
              <a:t>. </a:t>
            </a:r>
            <a:endParaRPr lang="en-US" sz="1400" dirty="0" smtClean="0"/>
          </a:p>
          <a:p>
            <a:pPr>
              <a:buNone/>
            </a:pPr>
            <a:endParaRPr lang="en-US" sz="1400" dirty="0" smtClean="0"/>
          </a:p>
          <a:p>
            <a:pPr>
              <a:buNone/>
            </a:pPr>
            <a:r>
              <a:rPr lang="en-US" sz="1400" dirty="0" smtClean="0"/>
              <a:t>The </a:t>
            </a:r>
            <a:r>
              <a:rPr lang="en-US" sz="1400" dirty="0"/>
              <a:t>large changes happened on:</a:t>
            </a:r>
          </a:p>
          <a:p>
            <a:r>
              <a:rPr lang="en-US" sz="1400" dirty="0"/>
              <a:t> </a:t>
            </a:r>
            <a:r>
              <a:rPr lang="en-US" sz="1400" dirty="0" smtClean="0"/>
              <a:t>Mar­22­2013</a:t>
            </a:r>
            <a:r>
              <a:rPr lang="en-US" sz="1400" dirty="0"/>
              <a:t>: Carl wiggled the cable on the back of the DCCT. </a:t>
            </a:r>
            <a:endParaRPr lang="en-US" sz="1400" dirty="0" smtClean="0"/>
          </a:p>
          <a:p>
            <a:r>
              <a:rPr lang="en-US" sz="1400" b="1" u="sng" dirty="0" smtClean="0"/>
              <a:t>Apr­03­2013</a:t>
            </a:r>
            <a:r>
              <a:rPr lang="en-US" sz="1400" b="1" u="sng" dirty="0"/>
              <a:t>: Don changed yellow dipole DCCT head electronics</a:t>
            </a:r>
            <a:r>
              <a:rPr lang="en-US" sz="1400" dirty="0"/>
              <a:t>. </a:t>
            </a:r>
            <a:endParaRPr lang="en-US" sz="1400" dirty="0" smtClean="0"/>
          </a:p>
          <a:p>
            <a:r>
              <a:rPr lang="en-US" sz="1400" dirty="0" smtClean="0"/>
              <a:t>Apr­11­2013</a:t>
            </a:r>
            <a:r>
              <a:rPr lang="en-US" sz="1400" dirty="0"/>
              <a:t>: Main PS crash button was pressed.</a:t>
            </a:r>
            <a:r>
              <a:rPr lang="en-US" sz="1400" dirty="0" smtClean="0"/>
              <a:t> </a:t>
            </a:r>
            <a:r>
              <a:rPr lang="en-US" sz="1400" dirty="0"/>
              <a:t> </a:t>
            </a:r>
          </a:p>
          <a:p>
            <a:pPr>
              <a:buNone/>
            </a:pPr>
            <a:r>
              <a:rPr lang="en-US" sz="1400" dirty="0"/>
              <a:t> </a:t>
            </a:r>
          </a:p>
          <a:p>
            <a:r>
              <a:rPr lang="en-US" sz="1400" dirty="0"/>
              <a:t>Yellow dipole DCCT also failed during Run 12 (causing QLI), but at that time we did not know that. Malfunction of DCCT caused tune and beam radius instability during </a:t>
            </a:r>
            <a:r>
              <a:rPr lang="en-US" sz="1400" dirty="0" err="1"/>
              <a:t>e­lens</a:t>
            </a:r>
            <a:r>
              <a:rPr lang="en-US" sz="1400" dirty="0"/>
              <a:t> part of the run.</a:t>
            </a:r>
          </a:p>
          <a:p>
            <a:pPr>
              <a:buNone/>
            </a:pPr>
            <a:endParaRPr lang="en-US" sz="1400" dirty="0"/>
          </a:p>
        </p:txBody>
      </p:sp>
      <p:pic>
        <p:nvPicPr>
          <p:cNvPr id="5" name="Content Placeholder 4" descr="DCCT.jpg"/>
          <p:cNvPicPr>
            <a:picLocks noGrp="1" noChangeAspect="1"/>
          </p:cNvPicPr>
          <p:nvPr>
            <p:ph sz="half" idx="2"/>
          </p:nvPr>
        </p:nvPicPr>
        <p:blipFill>
          <a:blip r:embed="rId2" cstate="print"/>
          <a:stretch>
            <a:fillRect/>
          </a:stretch>
        </p:blipFill>
        <p:spPr>
          <a:xfrm>
            <a:off x="4157851" y="2209800"/>
            <a:ext cx="4742185" cy="3124200"/>
          </a:xfrm>
        </p:spPr>
      </p:pic>
      <p:sp>
        <p:nvSpPr>
          <p:cNvPr id="7" name="Footer Placeholder 6"/>
          <p:cNvSpPr>
            <a:spLocks noGrp="1"/>
          </p:cNvSpPr>
          <p:nvPr>
            <p:ph type="ftr" sz="quarter" idx="11"/>
          </p:nvPr>
        </p:nvSpPr>
        <p:spPr/>
        <p:txBody>
          <a:bodyPr/>
          <a:lstStyle/>
          <a:p>
            <a:r>
              <a:rPr lang="en-US" smtClean="0"/>
              <a:t>Retreat 2013 - Marusic </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i="1" dirty="0" smtClean="0"/>
              <a:t>Global coupling </a:t>
            </a:r>
            <a:r>
              <a:rPr lang="en-US" b="1" i="1" dirty="0" smtClean="0"/>
              <a:t>1</a:t>
            </a:r>
            <a:endParaRPr lang="en-US" dirty="0"/>
          </a:p>
        </p:txBody>
      </p:sp>
      <p:sp>
        <p:nvSpPr>
          <p:cNvPr id="3" name="Content Placeholder 2"/>
          <p:cNvSpPr>
            <a:spLocks noGrp="1"/>
          </p:cNvSpPr>
          <p:nvPr>
            <p:ph sz="half" idx="1"/>
          </p:nvPr>
        </p:nvSpPr>
        <p:spPr>
          <a:xfrm>
            <a:off x="457200" y="1219200"/>
            <a:ext cx="4038600" cy="4906963"/>
          </a:xfrm>
        </p:spPr>
        <p:txBody>
          <a:bodyPr>
            <a:normAutofit fontScale="85000" lnSpcReduction="10000"/>
          </a:bodyPr>
          <a:lstStyle/>
          <a:p>
            <a:r>
              <a:rPr lang="en-US" dirty="0" smtClean="0"/>
              <a:t>The next 4 pictures compare the </a:t>
            </a:r>
            <a:r>
              <a:rPr lang="en-US" b="1" u="sng" dirty="0" smtClean="0"/>
              <a:t>global skew quad settings</a:t>
            </a:r>
            <a:r>
              <a:rPr lang="en-US" dirty="0" smtClean="0"/>
              <a:t> of pp12b­v2 and pp13b­v2 ramps for blue and yellow rings. </a:t>
            </a:r>
          </a:p>
          <a:p>
            <a:r>
              <a:rPr lang="en-US" b="1" u="sng" dirty="0" smtClean="0"/>
              <a:t>The different local skew quad settings in those ramps led to the reduction of global skew quad strengths. </a:t>
            </a:r>
          </a:p>
          <a:p>
            <a:r>
              <a:rPr lang="en-US" b="1" u="sng" dirty="0" smtClean="0"/>
              <a:t>Surprised- Global </a:t>
            </a:r>
            <a:r>
              <a:rPr lang="en-US" b="1" u="sng" dirty="0" smtClean="0"/>
              <a:t>skew quad strengths in pp13b­v2 ramp show increase when bi8­qs3 PS was replaced</a:t>
            </a:r>
            <a:r>
              <a:rPr lang="en-US" dirty="0" smtClean="0"/>
              <a:t>. </a:t>
            </a:r>
          </a:p>
          <a:p>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572000" y="990600"/>
            <a:ext cx="3556000" cy="15240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648200" y="2438400"/>
            <a:ext cx="3467100" cy="14859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724400" y="3886200"/>
            <a:ext cx="3556000" cy="152400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4648200" y="5257800"/>
            <a:ext cx="3733800" cy="1600200"/>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Retreat 2013 - Marusic </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0" y="228600"/>
            <a:ext cx="8839200" cy="1676400"/>
          </a:xfrm>
          <a:prstGeom prst="rect">
            <a:avLst/>
          </a:prstGeom>
          <a:noFill/>
          <a:ln w="9525">
            <a:noFill/>
            <a:miter lim="800000"/>
            <a:headEnd/>
            <a:tailEnd/>
          </a:ln>
        </p:spPr>
        <p:txBody>
          <a:bodyPr anchor="ctr"/>
          <a:lstStyle/>
          <a:p>
            <a:pPr algn="ctr"/>
            <a:r>
              <a:rPr lang="en-US" sz="3600" b="1" dirty="0">
                <a:solidFill>
                  <a:schemeClr val="tx2"/>
                </a:solidFill>
              </a:rPr>
              <a:t>RHIC PS System</a:t>
            </a:r>
            <a:br>
              <a:rPr lang="en-US" sz="3600" b="1" dirty="0">
                <a:solidFill>
                  <a:schemeClr val="tx2"/>
                </a:solidFill>
              </a:rPr>
            </a:br>
            <a:r>
              <a:rPr lang="en-US" sz="3600" dirty="0">
                <a:solidFill>
                  <a:schemeClr val="tx2"/>
                </a:solidFill>
              </a:rPr>
              <a:t/>
            </a:r>
            <a:br>
              <a:rPr lang="en-US" sz="3600" dirty="0">
                <a:solidFill>
                  <a:schemeClr val="tx2"/>
                </a:solidFill>
              </a:rPr>
            </a:br>
            <a:r>
              <a:rPr lang="en-US" sz="3600" dirty="0">
                <a:solidFill>
                  <a:schemeClr val="tx2"/>
                </a:solidFill>
              </a:rPr>
              <a:t>7/26/13</a:t>
            </a:r>
            <a:endParaRPr lang="en-US" sz="3600" b="1" dirty="0">
              <a:solidFill>
                <a:schemeClr val="tx2"/>
              </a:solidFill>
              <a:latin typeface="Courier New" pitchFamily="49" charset="0"/>
            </a:endParaRPr>
          </a:p>
        </p:txBody>
      </p:sp>
      <p:sp>
        <p:nvSpPr>
          <p:cNvPr id="2051" name="Rectangle 6"/>
          <p:cNvSpPr>
            <a:spLocks noGrp="1" noChangeArrowheads="1"/>
          </p:cNvSpPr>
          <p:nvPr>
            <p:ph type="body" idx="1"/>
          </p:nvPr>
        </p:nvSpPr>
        <p:spPr>
          <a:xfrm>
            <a:off x="228600" y="2133600"/>
            <a:ext cx="8610600" cy="4038600"/>
          </a:xfrm>
        </p:spPr>
        <p:txBody>
          <a:bodyPr/>
          <a:lstStyle/>
          <a:p>
            <a:pPr eaLnBrk="1" hangingPunct="1"/>
            <a:r>
              <a:rPr lang="en-US" sz="2800" smtClean="0"/>
              <a:t>What did we do to improve the reliability for Run 13</a:t>
            </a:r>
          </a:p>
          <a:p>
            <a:pPr eaLnBrk="1" hangingPunct="1"/>
            <a:r>
              <a:rPr lang="en-US" sz="2800" smtClean="0"/>
              <a:t>Improvements made during Run 13</a:t>
            </a:r>
          </a:p>
          <a:p>
            <a:pPr eaLnBrk="1" hangingPunct="1"/>
            <a:r>
              <a:rPr lang="en-US" sz="2800" smtClean="0"/>
              <a:t>What will we do to improve the reliability for Run 14</a:t>
            </a:r>
          </a:p>
          <a:p>
            <a:pPr eaLnBrk="1" hangingPunct="1"/>
            <a:r>
              <a:rPr lang="en-US" sz="2800" smtClean="0"/>
              <a:t>New Projects</a:t>
            </a:r>
          </a:p>
          <a:p>
            <a:pPr eaLnBrk="1" hangingPunct="1"/>
            <a:endParaRPr lang="en-US" sz="2800" smtClean="0"/>
          </a:p>
          <a:p>
            <a:pPr eaLnBrk="1" hangingPunct="1"/>
            <a:endParaRPr lang="en-US" smtClean="0"/>
          </a:p>
          <a:p>
            <a:pPr eaLnBrk="1" hangingPunct="1"/>
            <a:endParaRPr lang="en-US" smtClean="0"/>
          </a:p>
          <a:p>
            <a:pPr eaLnBrk="1" hangingPunct="1"/>
            <a:endParaRPr lang="en-US" smtClean="0"/>
          </a:p>
        </p:txBody>
      </p:sp>
      <p:sp>
        <p:nvSpPr>
          <p:cNvPr id="5" name="Footer Placeholder 4"/>
          <p:cNvSpPr>
            <a:spLocks noGrp="1"/>
          </p:cNvSpPr>
          <p:nvPr>
            <p:ph type="ftr" sz="quarter" idx="11"/>
          </p:nvPr>
        </p:nvSpPr>
        <p:spPr/>
        <p:txBody>
          <a:bodyPr/>
          <a:lstStyle/>
          <a:p>
            <a:r>
              <a:rPr lang="en-US" smtClean="0"/>
              <a:t>Retreat 2013- Bruno</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i="1" dirty="0" smtClean="0"/>
              <a:t>Global coupling </a:t>
            </a:r>
            <a:r>
              <a:rPr lang="en-US" b="1" i="1" dirty="0" smtClean="0"/>
              <a:t>2</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The 2 pictures show that global skew quad settings in the blue ring in pp13e­v4 ramp were </a:t>
            </a:r>
            <a:r>
              <a:rPr lang="en-US" b="1" u="sng" dirty="0" smtClean="0"/>
              <a:t>abnormally </a:t>
            </a:r>
            <a:r>
              <a:rPr lang="en-US" b="1" u="sng" dirty="0" smtClean="0"/>
              <a:t>large (best R12 to worst R13)</a:t>
            </a:r>
            <a:r>
              <a:rPr lang="en-US" dirty="0" smtClean="0"/>
              <a:t>. </a:t>
            </a:r>
            <a:r>
              <a:rPr lang="en-US" b="1" dirty="0" smtClean="0"/>
              <a:t>For pp13e­v4 ramp skew quad magnets had to be paired into families differently due to different range of goal tunes</a:t>
            </a:r>
            <a:r>
              <a:rPr lang="en-US" dirty="0" smtClean="0"/>
              <a:t>: in pp13e­v4 ramp integer part of horizontal and vertical tunes in blue ring were 27 and 29 respectively, while for other ramps integer part of horizontal and vertical tunes were 28 and 29 respectively.</a:t>
            </a:r>
          </a:p>
          <a:p>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495800" y="1524000"/>
            <a:ext cx="4038600" cy="1730829"/>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648200" y="3581399"/>
            <a:ext cx="3962400" cy="1698171"/>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Retreat 2013 - Marusic </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Store orbit </a:t>
            </a:r>
            <a:r>
              <a:rPr lang="en-US" b="1" i="1" dirty="0" smtClean="0"/>
              <a:t>corrections </a:t>
            </a:r>
            <a:r>
              <a:rPr lang="en-US" b="1" i="1" dirty="0" smtClean="0"/>
              <a:t>  1</a:t>
            </a:r>
            <a:endParaRPr lang="en-US" dirty="0"/>
          </a:p>
        </p:txBody>
      </p:sp>
      <p:sp>
        <p:nvSpPr>
          <p:cNvPr id="3" name="Content Placeholder 2"/>
          <p:cNvSpPr>
            <a:spLocks noGrp="1"/>
          </p:cNvSpPr>
          <p:nvPr>
            <p:ph sz="half" idx="1"/>
          </p:nvPr>
        </p:nvSpPr>
        <p:spPr>
          <a:xfrm>
            <a:off x="0" y="1600200"/>
            <a:ext cx="3124200" cy="4525963"/>
          </a:xfrm>
        </p:spPr>
        <p:txBody>
          <a:bodyPr>
            <a:normAutofit fontScale="55000" lnSpcReduction="20000"/>
          </a:bodyPr>
          <a:lstStyle/>
          <a:p>
            <a:pPr>
              <a:buNone/>
            </a:pPr>
            <a:r>
              <a:rPr lang="en-US" dirty="0" smtClean="0"/>
              <a:t>	In </a:t>
            </a:r>
            <a:r>
              <a:rPr lang="en-US" dirty="0"/>
              <a:t>the figure </a:t>
            </a:r>
            <a:r>
              <a:rPr lang="en-US" dirty="0" smtClean="0"/>
              <a:t>(right) </a:t>
            </a:r>
            <a:r>
              <a:rPr lang="en-US" dirty="0"/>
              <a:t>the </a:t>
            </a:r>
            <a:r>
              <a:rPr lang="en-US" dirty="0" smtClean="0"/>
              <a:t>blue line </a:t>
            </a:r>
            <a:r>
              <a:rPr lang="en-US" dirty="0"/>
              <a:t>is the measured horizontal orbit </a:t>
            </a:r>
            <a:r>
              <a:rPr lang="en-US" dirty="0" smtClean="0"/>
              <a:t>at IP8</a:t>
            </a:r>
            <a:r>
              <a:rPr lang="en-US" dirty="0"/>
              <a:t>, the green line is the calculated orbit, the purple lines indicate </a:t>
            </a:r>
            <a:r>
              <a:rPr lang="en-US" dirty="0" smtClean="0"/>
              <a:t>the positions </a:t>
            </a:r>
            <a:r>
              <a:rPr lang="en-US" dirty="0"/>
              <a:t>of dipole correctors, the labels show the positions of </a:t>
            </a:r>
            <a:r>
              <a:rPr lang="en-US" dirty="0" smtClean="0"/>
              <a:t>BPMs and </a:t>
            </a:r>
            <a:r>
              <a:rPr lang="en-US" dirty="0"/>
              <a:t>yellow bars mark the BPMs which are excluded from </a:t>
            </a:r>
            <a:r>
              <a:rPr lang="en-US" dirty="0" smtClean="0"/>
              <a:t>the </a:t>
            </a:r>
            <a:r>
              <a:rPr lang="en-US" dirty="0"/>
              <a:t>correction. Calculated orbits are the orbits calculated from </a:t>
            </a:r>
            <a:r>
              <a:rPr lang="en-US" dirty="0" smtClean="0"/>
              <a:t>the strengths </a:t>
            </a:r>
            <a:r>
              <a:rPr lang="en-US" dirty="0"/>
              <a:t>obtained by applying SVD correction algorithm to </a:t>
            </a:r>
            <a:r>
              <a:rPr lang="en-US" dirty="0" smtClean="0"/>
              <a:t>the measured </a:t>
            </a:r>
            <a:r>
              <a:rPr lang="en-US" dirty="0"/>
              <a:t>orbits. At locations where calculated and </a:t>
            </a:r>
            <a:r>
              <a:rPr lang="en-US" dirty="0" smtClean="0"/>
              <a:t>measured positions </a:t>
            </a:r>
            <a:r>
              <a:rPr lang="en-US" dirty="0"/>
              <a:t>are equal, SVD correction, if applied, would correct </a:t>
            </a:r>
            <a:r>
              <a:rPr lang="en-US" dirty="0" smtClean="0"/>
              <a:t>the orbit</a:t>
            </a:r>
            <a:r>
              <a:rPr lang="en-US" dirty="0"/>
              <a:t>. At locations where calculated and measured positions are </a:t>
            </a:r>
            <a:r>
              <a:rPr lang="en-US" dirty="0" smtClean="0"/>
              <a:t>not equal</a:t>
            </a:r>
            <a:r>
              <a:rPr lang="en-US" dirty="0"/>
              <a:t>, SVD correction can not correct the orbit</a:t>
            </a:r>
            <a:r>
              <a:rPr lang="en-US" dirty="0" smtClean="0"/>
              <a:t>. </a:t>
            </a:r>
            <a:r>
              <a:rPr lang="en-US" b="1" u="sng" dirty="0" smtClean="0"/>
              <a:t>This </a:t>
            </a:r>
            <a:r>
              <a:rPr lang="en-US" b="1" u="sng" dirty="0"/>
              <a:t>picture shows that positions of b7/b8, b3/b4 and b3/b4/b5 </a:t>
            </a:r>
            <a:r>
              <a:rPr lang="en-US" b="1" u="sng" dirty="0" smtClean="0"/>
              <a:t>BPMs are </a:t>
            </a:r>
            <a:r>
              <a:rPr lang="en-US" b="1" u="sng" dirty="0"/>
              <a:t>dependent.</a:t>
            </a:r>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2971800" y="1600200"/>
            <a:ext cx="6172200" cy="35052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Retreat 2013 - Marusic </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i="1" dirty="0" smtClean="0"/>
              <a:t>Store orbit corrections </a:t>
            </a:r>
            <a:r>
              <a:rPr lang="en-US" b="1" i="1" dirty="0" smtClean="0"/>
              <a:t>2</a:t>
            </a:r>
            <a:endParaRPr lang="en-US" dirty="0"/>
          </a:p>
        </p:txBody>
      </p:sp>
      <p:sp>
        <p:nvSpPr>
          <p:cNvPr id="3" name="Content Placeholder 2"/>
          <p:cNvSpPr>
            <a:spLocks noGrp="1"/>
          </p:cNvSpPr>
          <p:nvPr>
            <p:ph sz="half" idx="1"/>
          </p:nvPr>
        </p:nvSpPr>
        <p:spPr>
          <a:xfrm>
            <a:off x="152400" y="1066800"/>
            <a:ext cx="5334000" cy="5059363"/>
          </a:xfrm>
        </p:spPr>
        <p:txBody>
          <a:bodyPr>
            <a:normAutofit fontScale="77500" lnSpcReduction="20000"/>
          </a:bodyPr>
          <a:lstStyle/>
          <a:p>
            <a:r>
              <a:rPr lang="en-US" b="1" u="sng" dirty="0" smtClean="0"/>
              <a:t>The first </a:t>
            </a:r>
            <a:r>
              <a:rPr lang="en-US" b="1" u="sng" dirty="0" smtClean="0"/>
              <a:t>picture shows what happens if dependent BPMs are used in orbit correction: the achieved positions are combinations of the desired positions at those BPMs (resulting in the drift of the positions by ~1mm during single store) and what happens if they are excluded, i.e. beam positions at those BPMs become stable (vary by ~100 um).   b4 </a:t>
            </a:r>
            <a:r>
              <a:rPr lang="en-US" b="1" u="sng" dirty="0"/>
              <a:t>BPMs are near rotators and in order to keep orbit through </a:t>
            </a:r>
            <a:r>
              <a:rPr lang="en-US" b="1" u="sng" dirty="0" smtClean="0"/>
              <a:t>rotators constant</a:t>
            </a:r>
            <a:r>
              <a:rPr lang="en-US" b="1" u="sng" dirty="0"/>
              <a:t>, we must control orbit at b4</a:t>
            </a:r>
            <a:r>
              <a:rPr lang="en-US" dirty="0" smtClean="0"/>
              <a:t>.</a:t>
            </a:r>
          </a:p>
          <a:p>
            <a:r>
              <a:rPr lang="en-US" dirty="0" smtClean="0"/>
              <a:t>Another problem during the run was that some goal orbits were too different from previous goal orbits. </a:t>
            </a:r>
          </a:p>
          <a:p>
            <a:r>
              <a:rPr lang="en-US" dirty="0" smtClean="0"/>
              <a:t>For the next run we should ensure that goal orbits are more similar.</a:t>
            </a:r>
          </a:p>
          <a:p>
            <a:pPr>
              <a:buNone/>
            </a:pPr>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5791199" y="990600"/>
            <a:ext cx="2781227" cy="18288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Retreat 2013 - Marusic </a:t>
            </a:r>
            <a:endParaRPr lang="en-US"/>
          </a:p>
        </p:txBody>
      </p:sp>
      <p:pic>
        <p:nvPicPr>
          <p:cNvPr id="7" name="Picture 2"/>
          <p:cNvPicPr>
            <a:picLocks noChangeAspect="1" noChangeArrowheads="1"/>
          </p:cNvPicPr>
          <p:nvPr/>
        </p:nvPicPr>
        <p:blipFill>
          <a:blip r:embed="rId3" cstate="print"/>
          <a:srcRect/>
          <a:stretch>
            <a:fillRect/>
          </a:stretch>
        </p:blipFill>
        <p:spPr bwMode="auto">
          <a:xfrm>
            <a:off x="5791200" y="2819400"/>
            <a:ext cx="2819400" cy="1976884"/>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5791200" y="4800599"/>
            <a:ext cx="2971800" cy="2083743"/>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i="1" dirty="0" smtClean="0"/>
              <a:t>Store orbit corrections </a:t>
            </a:r>
            <a:r>
              <a:rPr lang="en-US" b="1" i="1" dirty="0" smtClean="0"/>
              <a:t>3</a:t>
            </a:r>
            <a:endParaRPr lang="en-US" dirty="0"/>
          </a:p>
        </p:txBody>
      </p:sp>
      <p:sp>
        <p:nvSpPr>
          <p:cNvPr id="3" name="Content Placeholder 2"/>
          <p:cNvSpPr>
            <a:spLocks noGrp="1"/>
          </p:cNvSpPr>
          <p:nvPr>
            <p:ph sz="half" idx="1"/>
          </p:nvPr>
        </p:nvSpPr>
        <p:spPr/>
        <p:txBody>
          <a:bodyPr>
            <a:normAutofit fontScale="70000" lnSpcReduction="20000"/>
          </a:bodyPr>
          <a:lstStyle/>
          <a:p>
            <a:pPr>
              <a:buNone/>
            </a:pPr>
            <a:r>
              <a:rPr lang="en-US" dirty="0" smtClean="0"/>
              <a:t>	</a:t>
            </a:r>
            <a:r>
              <a:rPr lang="en-US" b="1" u="sng" dirty="0" smtClean="0"/>
              <a:t>During </a:t>
            </a:r>
            <a:r>
              <a:rPr lang="en-US" b="1" u="sng" dirty="0"/>
              <a:t>early part of Run 13, beam positions at all BPMs </a:t>
            </a:r>
            <a:r>
              <a:rPr lang="en-US" b="1" u="sng" dirty="0" smtClean="0"/>
              <a:t>between </a:t>
            </a:r>
            <a:r>
              <a:rPr lang="en-US" b="1" u="sng" dirty="0"/>
              <a:t>dipole correctors used for collision optimizations were “captured”, i.e</a:t>
            </a:r>
            <a:r>
              <a:rPr lang="en-US" b="1" u="sng" dirty="0" smtClean="0"/>
              <a:t>. they </a:t>
            </a:r>
            <a:r>
              <a:rPr lang="en-US" b="1" u="sng" dirty="0"/>
              <a:t>were used as goal positions for subsequent orbit corrections</a:t>
            </a:r>
            <a:r>
              <a:rPr lang="en-US" b="1" u="sng" dirty="0" smtClean="0"/>
              <a:t>. That </a:t>
            </a:r>
            <a:r>
              <a:rPr lang="en-US" b="1" u="sng" dirty="0"/>
              <a:t>was a mistake. Only b1/</a:t>
            </a:r>
            <a:r>
              <a:rPr lang="en-US" b="1" u="sng" dirty="0" err="1"/>
              <a:t>dx</a:t>
            </a:r>
            <a:r>
              <a:rPr lang="en-US" b="1" u="sng" dirty="0"/>
              <a:t> BPMs on both sides of IP </a:t>
            </a:r>
            <a:r>
              <a:rPr lang="en-US" b="1" u="sng" dirty="0" smtClean="0"/>
              <a:t>should have </a:t>
            </a:r>
            <a:r>
              <a:rPr lang="en-US" b="1" u="sng" dirty="0"/>
              <a:t>been used (because only orbits between those BPMs </a:t>
            </a:r>
            <a:r>
              <a:rPr lang="en-US" b="1" u="sng" dirty="0" smtClean="0"/>
              <a:t>affect collision </a:t>
            </a:r>
            <a:r>
              <a:rPr lang="en-US" b="1" u="sng" dirty="0"/>
              <a:t>rates). By using other correctors, beam positions at </a:t>
            </a:r>
            <a:r>
              <a:rPr lang="en-US" b="1" u="sng" dirty="0" smtClean="0"/>
              <a:t>b4/b5 BPMs </a:t>
            </a:r>
            <a:r>
              <a:rPr lang="en-US" b="1" u="sng" dirty="0"/>
              <a:t>can be changed without affecting collision rates</a:t>
            </a:r>
            <a:r>
              <a:rPr lang="en-US" b="1" u="sng" dirty="0" smtClean="0"/>
              <a:t>.</a:t>
            </a:r>
            <a:endParaRPr lang="en-US" b="1" u="sng" dirty="0"/>
          </a:p>
        </p:txBody>
      </p:sp>
      <p:sp>
        <p:nvSpPr>
          <p:cNvPr id="4" name="Content Placeholder 3"/>
          <p:cNvSpPr>
            <a:spLocks noGrp="1"/>
          </p:cNvSpPr>
          <p:nvPr>
            <p:ph sz="half" idx="2"/>
          </p:nvPr>
        </p:nvSpPr>
        <p:spPr/>
        <p:txBody>
          <a:bodyPr>
            <a:normAutofit fontScale="70000" lnSpcReduction="20000"/>
          </a:bodyPr>
          <a:lstStyle/>
          <a:p>
            <a:pPr>
              <a:buNone/>
            </a:pPr>
            <a:r>
              <a:rPr lang="en-US" b="1" u="sng" dirty="0"/>
              <a:t>For the next run:</a:t>
            </a:r>
          </a:p>
          <a:p>
            <a:r>
              <a:rPr lang="en-US" b="1" u="sng" dirty="0" smtClean="0"/>
              <a:t>All </a:t>
            </a:r>
            <a:r>
              <a:rPr lang="en-US" b="1" u="sng" dirty="0"/>
              <a:t>dependent BPMs should be excluded from corrections (</a:t>
            </a:r>
            <a:r>
              <a:rPr lang="en-US" b="1" u="sng" dirty="0" smtClean="0"/>
              <a:t>if dependent </a:t>
            </a:r>
            <a:r>
              <a:rPr lang="en-US" b="1" u="sng" dirty="0"/>
              <a:t>BPMs are used, their positions should be </a:t>
            </a:r>
            <a:r>
              <a:rPr lang="en-US" b="1" u="sng" dirty="0" smtClean="0"/>
              <a:t>made consistent). </a:t>
            </a:r>
          </a:p>
          <a:p>
            <a:r>
              <a:rPr lang="en-US" b="1" u="sng" dirty="0" smtClean="0"/>
              <a:t>Goal </a:t>
            </a:r>
            <a:r>
              <a:rPr lang="en-US" b="1" u="sng" dirty="0"/>
              <a:t>positions for b4 and b5 BPMs at IP6 and IP8 should be </a:t>
            </a:r>
            <a:r>
              <a:rPr lang="en-US" b="1" u="sng" dirty="0" smtClean="0"/>
              <a:t>0. After </a:t>
            </a:r>
            <a:r>
              <a:rPr lang="en-US" b="1" u="sng" dirty="0"/>
              <a:t>this is done, currents in rotators and snakes should be adjusted.</a:t>
            </a:r>
          </a:p>
        </p:txBody>
      </p:sp>
      <p:sp>
        <p:nvSpPr>
          <p:cNvPr id="6" name="Footer Placeholder 5"/>
          <p:cNvSpPr>
            <a:spLocks noGrp="1"/>
          </p:cNvSpPr>
          <p:nvPr>
            <p:ph type="ftr" sz="quarter" idx="11"/>
          </p:nvPr>
        </p:nvSpPr>
        <p:spPr/>
        <p:txBody>
          <a:bodyPr/>
          <a:lstStyle/>
          <a:p>
            <a:r>
              <a:rPr lang="en-US" smtClean="0"/>
              <a:t>Retreat 2013 - Marusic </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Ramp Design Infrastructure problems</a:t>
            </a:r>
            <a:endParaRPr lang="en-US" dirty="0"/>
          </a:p>
        </p:txBody>
      </p:sp>
      <p:sp>
        <p:nvSpPr>
          <p:cNvPr id="3" name="Content Placeholder 2"/>
          <p:cNvSpPr>
            <a:spLocks noGrp="1"/>
          </p:cNvSpPr>
          <p:nvPr>
            <p:ph sz="half" idx="1"/>
          </p:nvPr>
        </p:nvSpPr>
        <p:spPr>
          <a:xfrm>
            <a:off x="457200" y="1600200"/>
            <a:ext cx="2667000" cy="4525963"/>
          </a:xfrm>
        </p:spPr>
        <p:txBody>
          <a:bodyPr/>
          <a:lstStyle/>
          <a:p>
            <a:r>
              <a:rPr lang="en-US" dirty="0" smtClean="0"/>
              <a:t>Present Ramp design infrastructure – old</a:t>
            </a:r>
          </a:p>
          <a:p>
            <a:r>
              <a:rPr lang="en-US" dirty="0" smtClean="0"/>
              <a:t>Code not updated in a decade.</a:t>
            </a:r>
          </a:p>
          <a:p>
            <a:endParaRPr lang="en-US" dirty="0"/>
          </a:p>
        </p:txBody>
      </p:sp>
      <p:pic>
        <p:nvPicPr>
          <p:cNvPr id="5" name="Content Placeholder 4"/>
          <p:cNvPicPr>
            <a:picLocks noGrp="1"/>
          </p:cNvPicPr>
          <p:nvPr>
            <p:ph sz="half" idx="2"/>
          </p:nvPr>
        </p:nvPicPr>
        <p:blipFill>
          <a:blip r:embed="rId2" cstate="print"/>
          <a:srcRect/>
          <a:stretch>
            <a:fillRect/>
          </a:stretch>
        </p:blipFill>
        <p:spPr bwMode="auto">
          <a:xfrm>
            <a:off x="3429000" y="1447800"/>
            <a:ext cx="5257800" cy="3748119"/>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Retreat 2013 - Marusic </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Ramp Design Infrastructure problems</a:t>
            </a:r>
            <a:endParaRPr lang="en-US" dirty="0"/>
          </a:p>
        </p:txBody>
      </p:sp>
      <p:sp>
        <p:nvSpPr>
          <p:cNvPr id="5" name="Content Placeholder 4"/>
          <p:cNvSpPr>
            <a:spLocks noGrp="1"/>
          </p:cNvSpPr>
          <p:nvPr>
            <p:ph sz="half" idx="1"/>
          </p:nvPr>
        </p:nvSpPr>
        <p:spPr>
          <a:xfrm>
            <a:off x="457200" y="1371600"/>
            <a:ext cx="3124200" cy="4953000"/>
          </a:xfrm>
        </p:spPr>
        <p:txBody>
          <a:bodyPr>
            <a:normAutofit fontScale="85000" lnSpcReduction="20000"/>
          </a:bodyPr>
          <a:lstStyle/>
          <a:p>
            <a:r>
              <a:rPr lang="en-US" dirty="0" smtClean="0"/>
              <a:t>Image shows how a ramp is constructed.</a:t>
            </a:r>
          </a:p>
          <a:p>
            <a:r>
              <a:rPr lang="en-US" dirty="0" smtClean="0"/>
              <a:t>Misses demands on power supplies imposed by feedbacks</a:t>
            </a:r>
          </a:p>
          <a:p>
            <a:r>
              <a:rPr lang="en-US" dirty="0" smtClean="0"/>
              <a:t>During commissioning it was realized optics used in ramp design did not incorporate E-lens phase shifter supplies – doomed to fail</a:t>
            </a:r>
          </a:p>
          <a:p>
            <a:r>
              <a:rPr lang="en-US" b="1" u="sng" dirty="0" smtClean="0"/>
              <a:t>AL HAS A PLAN!</a:t>
            </a:r>
            <a:endParaRPr lang="en-US" b="1" u="sng" dirty="0"/>
          </a:p>
        </p:txBody>
      </p:sp>
      <p:pic>
        <p:nvPicPr>
          <p:cNvPr id="7" name="Content Placeholder 6"/>
          <p:cNvPicPr>
            <a:picLocks noGrp="1"/>
          </p:cNvPicPr>
          <p:nvPr>
            <p:ph sz="half" idx="2"/>
          </p:nvPr>
        </p:nvPicPr>
        <p:blipFill>
          <a:blip r:embed="rId2" cstate="print"/>
          <a:srcRect/>
          <a:stretch>
            <a:fillRect/>
          </a:stretch>
        </p:blipFill>
        <p:spPr bwMode="auto">
          <a:xfrm>
            <a:off x="3657600" y="1600200"/>
            <a:ext cx="5029200" cy="3674175"/>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Retreat 2013 - Marusic </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143000"/>
            <a:ext cx="7772400" cy="1447800"/>
          </a:xfrm>
        </p:spPr>
        <p:txBody>
          <a:bodyPr/>
          <a:lstStyle/>
          <a:p>
            <a:pPr algn="ctr"/>
            <a:r>
              <a:rPr lang="en-US" i="0" dirty="0"/>
              <a:t>Startup Run Coordination: </a:t>
            </a:r>
            <a:r>
              <a:rPr lang="en-US" sz="3600" dirty="0"/>
              <a:t>Summary &amp; Improvement</a:t>
            </a:r>
            <a:endParaRPr lang="en-US" dirty="0"/>
          </a:p>
        </p:txBody>
      </p:sp>
      <p:sp>
        <p:nvSpPr>
          <p:cNvPr id="3" name="Subtitle 2"/>
          <p:cNvSpPr>
            <a:spLocks noGrp="1"/>
          </p:cNvSpPr>
          <p:nvPr>
            <p:ph type="subTitle" sz="quarter" idx="1"/>
          </p:nvPr>
        </p:nvSpPr>
        <p:spPr/>
        <p:txBody>
          <a:bodyPr/>
          <a:lstStyle/>
          <a:p>
            <a:r>
              <a:rPr lang="en-US" dirty="0" smtClean="0"/>
              <a:t>Gregory Marr</a:t>
            </a:r>
          </a:p>
          <a:p>
            <a:r>
              <a:rPr lang="en-US" dirty="0" smtClean="0"/>
              <a:t>RHIC Operations Specialist</a:t>
            </a:r>
            <a:endParaRPr lang="en-US" dirty="0"/>
          </a:p>
        </p:txBody>
      </p:sp>
      <p:sp>
        <p:nvSpPr>
          <p:cNvPr id="5" name="Footer Placeholder 4"/>
          <p:cNvSpPr>
            <a:spLocks noGrp="1"/>
          </p:cNvSpPr>
          <p:nvPr>
            <p:ph type="ftr" sz="quarter" idx="11"/>
          </p:nvPr>
        </p:nvSpPr>
        <p:spPr/>
        <p:txBody>
          <a:bodyPr/>
          <a:lstStyle/>
          <a:p>
            <a:r>
              <a:rPr lang="en-US" smtClean="0"/>
              <a:t>Retreat 2013 - Marr</a:t>
            </a:r>
            <a:endParaRPr lang="en-US"/>
          </a:p>
        </p:txBody>
      </p:sp>
    </p:spTree>
    <p:extLst>
      <p:ext uri="{BB962C8B-B14F-4D97-AF65-F5344CB8AC3E}">
        <p14:creationId xmlns:p14="http://schemas.microsoft.com/office/powerpoint/2010/main" xmlns="" val="579104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b="1" u="sng" dirty="0" smtClean="0"/>
              <a:t>This run, Operations took the lead role during the Start-up period</a:t>
            </a:r>
            <a:r>
              <a:rPr lang="en-US" dirty="0" smtClean="0"/>
              <a:t>, and was responsible for providing a machine with sufficient colliding beam at store to begin the physics program.</a:t>
            </a:r>
          </a:p>
          <a:p>
            <a:r>
              <a:rPr lang="en-US" dirty="0" smtClean="0"/>
              <a:t>Despite delays, we provided </a:t>
            </a:r>
            <a:r>
              <a:rPr lang="en-US" b="1" u="sng" dirty="0" smtClean="0"/>
              <a:t>Physics on schedule.</a:t>
            </a:r>
          </a:p>
        </p:txBody>
      </p:sp>
      <p:sp>
        <p:nvSpPr>
          <p:cNvPr id="5" name="Footer Placeholder 4"/>
          <p:cNvSpPr>
            <a:spLocks noGrp="1"/>
          </p:cNvSpPr>
          <p:nvPr>
            <p:ph type="ftr" sz="quarter" idx="11"/>
          </p:nvPr>
        </p:nvSpPr>
        <p:spPr/>
        <p:txBody>
          <a:bodyPr/>
          <a:lstStyle/>
          <a:p>
            <a:r>
              <a:rPr lang="en-US" smtClean="0"/>
              <a:t>Retreat 2013 - Marr</a:t>
            </a:r>
            <a:endParaRPr lang="en-US" dirty="0"/>
          </a:p>
        </p:txBody>
      </p:sp>
    </p:spTree>
    <p:extLst>
      <p:ext uri="{BB962C8B-B14F-4D97-AF65-F5344CB8AC3E}">
        <p14:creationId xmlns:p14="http://schemas.microsoft.com/office/powerpoint/2010/main" xmlns="" val="2756559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“Wet Run”</a:t>
            </a:r>
          </a:p>
        </p:txBody>
      </p:sp>
      <p:sp>
        <p:nvSpPr>
          <p:cNvPr id="3" name="Content Placeholder 2"/>
          <p:cNvSpPr>
            <a:spLocks noGrp="1"/>
          </p:cNvSpPr>
          <p:nvPr>
            <p:ph idx="1"/>
          </p:nvPr>
        </p:nvSpPr>
        <p:spPr/>
        <p:txBody>
          <a:bodyPr>
            <a:normAutofit/>
          </a:bodyPr>
          <a:lstStyle/>
          <a:p>
            <a:r>
              <a:rPr lang="en-US" dirty="0" smtClean="0"/>
              <a:t>Pros:</a:t>
            </a:r>
          </a:p>
          <a:p>
            <a:pPr lvl="1"/>
            <a:r>
              <a:rPr lang="en-US" b="1" u="sng" dirty="0" smtClean="0"/>
              <a:t>Allowed setup of systems using configurations already known to be good.</a:t>
            </a:r>
          </a:p>
          <a:p>
            <a:pPr lvl="1"/>
            <a:r>
              <a:rPr lang="en-US" b="1" u="sng" dirty="0" smtClean="0"/>
              <a:t>Helps separate common problems from new lattice issues.</a:t>
            </a:r>
          </a:p>
          <a:p>
            <a:pPr lvl="1"/>
            <a:r>
              <a:rPr lang="en-US" b="1" u="sng" dirty="0" smtClean="0"/>
              <a:t>Allowed beam ramps and store setup earlier.</a:t>
            </a:r>
          </a:p>
          <a:p>
            <a:pPr lvl="1"/>
            <a:r>
              <a:rPr lang="en-US" b="1" u="sng" dirty="0" smtClean="0"/>
              <a:t>Beam development was able to advance beyond injection energy even though PS work was not complete</a:t>
            </a:r>
            <a:r>
              <a:rPr lang="en-US" dirty="0" smtClean="0"/>
              <a:t>.</a:t>
            </a:r>
          </a:p>
          <a:p>
            <a:pPr marL="0" indent="0">
              <a:buNone/>
            </a:pPr>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Retreat 2013 - Marr</a:t>
            </a:r>
            <a:endParaRPr lang="en-US"/>
          </a:p>
        </p:txBody>
      </p:sp>
    </p:spTree>
    <p:extLst>
      <p:ext uri="{BB962C8B-B14F-4D97-AF65-F5344CB8AC3E}">
        <p14:creationId xmlns:p14="http://schemas.microsoft.com/office/powerpoint/2010/main" xmlns="" val="28456114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“Wet Run”</a:t>
            </a:r>
          </a:p>
        </p:txBody>
      </p:sp>
      <p:sp>
        <p:nvSpPr>
          <p:cNvPr id="3" name="Content Placeholder 2"/>
          <p:cNvSpPr>
            <a:spLocks noGrp="1"/>
          </p:cNvSpPr>
          <p:nvPr>
            <p:ph idx="1"/>
          </p:nvPr>
        </p:nvSpPr>
        <p:spPr/>
        <p:txBody>
          <a:bodyPr/>
          <a:lstStyle/>
          <a:p>
            <a:r>
              <a:rPr lang="en-US" b="1" u="sng" dirty="0" smtClean="0"/>
              <a:t>Cons:</a:t>
            </a:r>
          </a:p>
          <a:p>
            <a:pPr lvl="1"/>
            <a:r>
              <a:rPr lang="en-US" b="1" u="sng" dirty="0" smtClean="0"/>
              <a:t>Still requires PS checkout, high and low current, shutoff tests, captured key tests, etc. as prerequisite.</a:t>
            </a:r>
          </a:p>
          <a:p>
            <a:pPr lvl="1"/>
            <a:r>
              <a:rPr lang="en-US" b="1" u="sng" dirty="0" smtClean="0"/>
              <a:t>In the long run, only useful if it does not extend the amount of PS group effort &amp; time required</a:t>
            </a:r>
            <a:r>
              <a:rPr lang="en-US" dirty="0" smtClean="0"/>
              <a:t>.</a:t>
            </a:r>
            <a:endParaRPr lang="en-US" dirty="0"/>
          </a:p>
          <a:p>
            <a:endParaRPr lang="en-US" dirty="0"/>
          </a:p>
        </p:txBody>
      </p:sp>
      <p:sp>
        <p:nvSpPr>
          <p:cNvPr id="5" name="Footer Placeholder 4"/>
          <p:cNvSpPr>
            <a:spLocks noGrp="1"/>
          </p:cNvSpPr>
          <p:nvPr>
            <p:ph type="ftr" sz="quarter" idx="11"/>
          </p:nvPr>
        </p:nvSpPr>
        <p:spPr/>
        <p:txBody>
          <a:bodyPr/>
          <a:lstStyle/>
          <a:p>
            <a:r>
              <a:rPr lang="en-US" smtClean="0"/>
              <a:t>Retreat 2013 - Marr</a:t>
            </a:r>
            <a:endParaRPr lang="en-US"/>
          </a:p>
        </p:txBody>
      </p:sp>
    </p:spTree>
    <p:extLst>
      <p:ext uri="{BB962C8B-B14F-4D97-AF65-F5344CB8AC3E}">
        <p14:creationId xmlns:p14="http://schemas.microsoft.com/office/powerpoint/2010/main" xmlns="" val="1824390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cstate="print"/>
          <a:srcRect/>
          <a:stretch>
            <a:fillRect/>
          </a:stretch>
        </p:blipFill>
        <p:spPr bwMode="auto">
          <a:xfrm>
            <a:off x="0" y="0"/>
            <a:ext cx="8969375" cy="63246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Retreat 2013- Bruno</a:t>
            </a: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Communication</a:t>
            </a:r>
            <a:endParaRPr lang="en-US" dirty="0"/>
          </a:p>
        </p:txBody>
      </p:sp>
      <p:sp>
        <p:nvSpPr>
          <p:cNvPr id="3" name="Content Placeholder 2"/>
          <p:cNvSpPr>
            <a:spLocks noGrp="1"/>
          </p:cNvSpPr>
          <p:nvPr>
            <p:ph idx="1"/>
          </p:nvPr>
        </p:nvSpPr>
        <p:spPr/>
        <p:txBody>
          <a:bodyPr>
            <a:normAutofit fontScale="92500" lnSpcReduction="10000"/>
          </a:bodyPr>
          <a:lstStyle/>
          <a:p>
            <a:r>
              <a:rPr lang="en-US" b="1" u="sng" dirty="0" smtClean="0"/>
              <a:t>Support groups and operations need to relay information well during startup.</a:t>
            </a:r>
          </a:p>
          <a:p>
            <a:pPr lvl="1"/>
            <a:r>
              <a:rPr lang="en-US" b="1" u="sng" dirty="0" smtClean="0"/>
              <a:t>It would be nice if everybody read each other’s </a:t>
            </a:r>
            <a:r>
              <a:rPr lang="en-US" b="1" u="sng" dirty="0" err="1" smtClean="0"/>
              <a:t>elogs</a:t>
            </a:r>
            <a:r>
              <a:rPr lang="en-US" b="1" u="sng" dirty="0" smtClean="0"/>
              <a:t>, but it’s not going to happen.</a:t>
            </a:r>
          </a:p>
          <a:p>
            <a:pPr lvl="1"/>
            <a:r>
              <a:rPr lang="en-US" b="1" u="sng" dirty="0" smtClean="0"/>
              <a:t>Example: RMMPS voltage glitches.  Noted 2/18, discovered in beam operation 2/25</a:t>
            </a:r>
            <a:r>
              <a:rPr lang="en-US" dirty="0" smtClean="0"/>
              <a:t>.</a:t>
            </a:r>
          </a:p>
          <a:p>
            <a:r>
              <a:rPr lang="en-US" dirty="0" smtClean="0"/>
              <a:t>Make daily plan more rigid</a:t>
            </a:r>
          </a:p>
          <a:p>
            <a:pPr lvl="1"/>
            <a:r>
              <a:rPr lang="en-US" dirty="0" smtClean="0"/>
              <a:t>As noted in previous review, daily plan changed too frequently.  Keep daily plan static, and update adjustments to the shift plan as they arise.</a:t>
            </a:r>
            <a:endParaRPr lang="en-US" dirty="0"/>
          </a:p>
        </p:txBody>
      </p:sp>
      <p:sp>
        <p:nvSpPr>
          <p:cNvPr id="5" name="Footer Placeholder 4"/>
          <p:cNvSpPr>
            <a:spLocks noGrp="1"/>
          </p:cNvSpPr>
          <p:nvPr>
            <p:ph type="ftr" sz="quarter" idx="11"/>
          </p:nvPr>
        </p:nvSpPr>
        <p:spPr/>
        <p:txBody>
          <a:bodyPr/>
          <a:lstStyle/>
          <a:p>
            <a:r>
              <a:rPr lang="en-US" smtClean="0"/>
              <a:t>Retreat 2013 - Marr</a:t>
            </a:r>
            <a:endParaRPr lang="en-US"/>
          </a:p>
        </p:txBody>
      </p:sp>
    </p:spTree>
    <p:extLst>
      <p:ext uri="{BB962C8B-B14F-4D97-AF65-F5344CB8AC3E}">
        <p14:creationId xmlns:p14="http://schemas.microsoft.com/office/powerpoint/2010/main" xmlns="" val="20611383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Injector preparation</a:t>
            </a:r>
            <a:endParaRPr lang="en-US" dirty="0"/>
          </a:p>
        </p:txBody>
      </p:sp>
      <p:sp>
        <p:nvSpPr>
          <p:cNvPr id="3" name="Content Placeholder 2"/>
          <p:cNvSpPr>
            <a:spLocks noGrp="1"/>
          </p:cNvSpPr>
          <p:nvPr>
            <p:ph idx="1"/>
          </p:nvPr>
        </p:nvSpPr>
        <p:spPr/>
        <p:txBody>
          <a:bodyPr>
            <a:normAutofit/>
          </a:bodyPr>
          <a:lstStyle/>
          <a:p>
            <a:r>
              <a:rPr lang="en-US" b="1" u="sng" dirty="0" smtClean="0"/>
              <a:t>Effort continues to complete as many tasks as possible prior to RHIC being beam-ready.</a:t>
            </a:r>
          </a:p>
          <a:p>
            <a:pPr lvl="1"/>
            <a:r>
              <a:rPr lang="en-US" b="1" u="sng" dirty="0" smtClean="0"/>
              <a:t>Next run, injection kicker timing setup can be checked with beam to W-dump and W-line BPM signal</a:t>
            </a:r>
          </a:p>
          <a:p>
            <a:r>
              <a:rPr lang="en-US" dirty="0" smtClean="0"/>
              <a:t>Start-up is the time to push the limits, e.g. intensity.</a:t>
            </a:r>
          </a:p>
          <a:p>
            <a:pPr lvl="1"/>
            <a:r>
              <a:rPr lang="en-US" dirty="0" smtClean="0"/>
              <a:t>Doesn’t mean that should be the starting point for Physics (RHIC parameters included).</a:t>
            </a:r>
            <a:endParaRPr lang="en-US" dirty="0"/>
          </a:p>
        </p:txBody>
      </p:sp>
      <p:sp>
        <p:nvSpPr>
          <p:cNvPr id="5" name="Footer Placeholder 4"/>
          <p:cNvSpPr>
            <a:spLocks noGrp="1"/>
          </p:cNvSpPr>
          <p:nvPr>
            <p:ph type="ftr" sz="quarter" idx="11"/>
          </p:nvPr>
        </p:nvSpPr>
        <p:spPr/>
        <p:txBody>
          <a:bodyPr/>
          <a:lstStyle/>
          <a:p>
            <a:r>
              <a:rPr lang="en-US" smtClean="0"/>
              <a:t>Retreat 2013 - Marr</a:t>
            </a:r>
            <a:endParaRPr lang="en-US"/>
          </a:p>
        </p:txBody>
      </p:sp>
    </p:spTree>
    <p:extLst>
      <p:ext uri="{BB962C8B-B14F-4D97-AF65-F5344CB8AC3E}">
        <p14:creationId xmlns:p14="http://schemas.microsoft.com/office/powerpoint/2010/main" xmlns="" val="6061385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recurring themes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lumMod val="50000"/>
                  </a:schemeClr>
                </a:solidFill>
              </a:rPr>
              <a:t>AP shifts</a:t>
            </a:r>
          </a:p>
          <a:p>
            <a:pPr lvl="1"/>
            <a:r>
              <a:rPr lang="en-US" dirty="0" smtClean="0">
                <a:solidFill>
                  <a:schemeClr val="bg1">
                    <a:lumMod val="50000"/>
                  </a:schemeClr>
                </a:solidFill>
              </a:rPr>
              <a:t>We did not require AP coverage (in the MCR) during startup.</a:t>
            </a:r>
          </a:p>
          <a:p>
            <a:r>
              <a:rPr lang="en-US" dirty="0" smtClean="0">
                <a:solidFill>
                  <a:schemeClr val="bg1">
                    <a:lumMod val="50000"/>
                  </a:schemeClr>
                </a:solidFill>
              </a:rPr>
              <a:t>Run Coordinator, Scheduling Physicist role</a:t>
            </a:r>
          </a:p>
          <a:p>
            <a:pPr lvl="1"/>
            <a:r>
              <a:rPr lang="en-US" dirty="0" smtClean="0">
                <a:solidFill>
                  <a:schemeClr val="bg1">
                    <a:lumMod val="50000"/>
                  </a:schemeClr>
                </a:solidFill>
              </a:rPr>
              <a:t>Was it better for the Coordinator that they were not dumped into the fray immediately?</a:t>
            </a:r>
          </a:p>
          <a:p>
            <a:r>
              <a:rPr lang="en-US" b="1" u="sng" dirty="0" smtClean="0"/>
              <a:t>Ramp preparation</a:t>
            </a:r>
          </a:p>
          <a:p>
            <a:pPr lvl="1"/>
            <a:r>
              <a:rPr lang="en-US" b="1" u="sng" dirty="0" smtClean="0"/>
              <a:t>Going from a lattice design to a usable ramp is still fraught with problems that are not sorted out before we start losing beam time.</a:t>
            </a:r>
          </a:p>
          <a:p>
            <a:endParaRPr lang="en-US" dirty="0" smtClean="0"/>
          </a:p>
        </p:txBody>
      </p:sp>
      <p:sp>
        <p:nvSpPr>
          <p:cNvPr id="5" name="Footer Placeholder 4"/>
          <p:cNvSpPr>
            <a:spLocks noGrp="1"/>
          </p:cNvSpPr>
          <p:nvPr>
            <p:ph type="ftr" sz="quarter" idx="11"/>
          </p:nvPr>
        </p:nvSpPr>
        <p:spPr/>
        <p:txBody>
          <a:bodyPr/>
          <a:lstStyle/>
          <a:p>
            <a:r>
              <a:rPr lang="en-US" smtClean="0"/>
              <a:t>Retreat 2013 - Marr</a:t>
            </a:r>
            <a:endParaRPr lang="en-US"/>
          </a:p>
        </p:txBody>
      </p:sp>
    </p:spTree>
    <p:extLst>
      <p:ext uri="{BB962C8B-B14F-4D97-AF65-F5344CB8AC3E}">
        <p14:creationId xmlns:p14="http://schemas.microsoft.com/office/powerpoint/2010/main" xmlns="" val="8837110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1306459" y="1189553"/>
            <a:ext cx="6531082" cy="3330851"/>
          </a:xfrm>
          <a:prstGeom prst="rect">
            <a:avLst/>
          </a:prstGeom>
        </p:spPr>
      </p:pic>
      <p:pic>
        <p:nvPicPr>
          <p:cNvPr id="1028" name="Picture 4"/>
          <p:cNvPicPr>
            <a:picLocks noChangeAspect="1" noChangeArrowheads="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28575" y="4572000"/>
            <a:ext cx="1114425" cy="17049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171575" y="4572000"/>
            <a:ext cx="1114425" cy="17049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2314575" y="4572000"/>
            <a:ext cx="1114425" cy="17049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1031" name="Picture 7"/>
          <p:cNvPicPr>
            <a:picLocks noChangeAspect="1" noChangeArrowheads="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3457575" y="4572000"/>
            <a:ext cx="1114425" cy="17049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1032" name="Picture 8"/>
          <p:cNvPicPr>
            <a:picLocks noChangeAspect="1" noChangeArrowheads="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4648200" y="4572000"/>
            <a:ext cx="1114425" cy="17049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1033" name="Picture 9"/>
          <p:cNvPicPr>
            <a:picLocks noChangeAspect="1" noChangeArrowheads="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5743575" y="4572000"/>
            <a:ext cx="1114425" cy="17049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1034" name="Picture 10"/>
          <p:cNvPicPr>
            <a:picLocks noChangeAspect="1" noChangeArrowheads="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6886575" y="4572000"/>
            <a:ext cx="1114425" cy="17049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1035" name="Picture 11"/>
          <p:cNvPicPr>
            <a:picLocks noChangeAspect="1" noChangeArrowheads="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8019448" y="4572000"/>
            <a:ext cx="1114425" cy="17049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1037" name="Picture 13"/>
          <p:cNvPicPr>
            <a:picLocks noChangeAspect="1" noChangeArrowheads="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0" y="533400"/>
            <a:ext cx="1114425" cy="17049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1038" name="Picture 14"/>
          <p:cNvPicPr>
            <a:picLocks noChangeAspect="1" noChangeArrowheads="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28575" y="2562225"/>
            <a:ext cx="1114425" cy="17049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1039" name="Picture 15"/>
          <p:cNvPicPr>
            <a:picLocks noChangeAspect="1" noChangeArrowheads="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8016971" y="428625"/>
            <a:ext cx="1114425" cy="17049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1040" name="Picture 16"/>
          <p:cNvPicPr>
            <a:picLocks noChangeAspect="1" noChangeArrowheads="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8029575" y="2438400"/>
            <a:ext cx="1114425" cy="17049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16" name="TextBox 15"/>
          <p:cNvSpPr txBox="1"/>
          <p:nvPr/>
        </p:nvSpPr>
        <p:spPr>
          <a:xfrm>
            <a:off x="2323719" y="6172200"/>
            <a:ext cx="1105281" cy="369332"/>
          </a:xfrm>
          <a:prstGeom prst="rect">
            <a:avLst/>
          </a:prstGeom>
          <a:noFill/>
        </p:spPr>
        <p:txBody>
          <a:bodyPr wrap="square" rtlCol="0">
            <a:spAutoFit/>
          </a:bodyPr>
          <a:lstStyle/>
          <a:p>
            <a:pPr algn="ctr"/>
            <a:r>
              <a:rPr lang="en-US" dirty="0" smtClean="0">
                <a:solidFill>
                  <a:schemeClr val="tx2"/>
                </a:solidFill>
              </a:rPr>
              <a:t>Iris </a:t>
            </a:r>
            <a:endParaRPr lang="en-US" dirty="0">
              <a:solidFill>
                <a:schemeClr val="tx2"/>
              </a:solidFill>
            </a:endParaRPr>
          </a:p>
        </p:txBody>
      </p:sp>
      <p:sp>
        <p:nvSpPr>
          <p:cNvPr id="35" name="TextBox 34"/>
          <p:cNvSpPr txBox="1"/>
          <p:nvPr/>
        </p:nvSpPr>
        <p:spPr>
          <a:xfrm>
            <a:off x="990600" y="2438400"/>
            <a:ext cx="1105281" cy="369332"/>
          </a:xfrm>
          <a:prstGeom prst="rect">
            <a:avLst/>
          </a:prstGeom>
          <a:noFill/>
        </p:spPr>
        <p:txBody>
          <a:bodyPr wrap="square" rtlCol="0">
            <a:spAutoFit/>
          </a:bodyPr>
          <a:lstStyle/>
          <a:p>
            <a:pPr algn="ctr"/>
            <a:r>
              <a:rPr lang="en-US" dirty="0" smtClean="0">
                <a:solidFill>
                  <a:schemeClr val="accent3">
                    <a:lumMod val="50000"/>
                  </a:schemeClr>
                </a:solidFill>
              </a:rPr>
              <a:t>Reid</a:t>
            </a:r>
            <a:endParaRPr lang="en-US" dirty="0">
              <a:solidFill>
                <a:schemeClr val="accent3">
                  <a:lumMod val="50000"/>
                </a:schemeClr>
              </a:solidFill>
            </a:endParaRPr>
          </a:p>
        </p:txBody>
      </p:sp>
      <p:sp>
        <p:nvSpPr>
          <p:cNvPr id="36" name="TextBox 35"/>
          <p:cNvSpPr txBox="1"/>
          <p:nvPr/>
        </p:nvSpPr>
        <p:spPr>
          <a:xfrm>
            <a:off x="8001000" y="2069068"/>
            <a:ext cx="1105281" cy="369332"/>
          </a:xfrm>
          <a:prstGeom prst="rect">
            <a:avLst/>
          </a:prstGeom>
          <a:noFill/>
        </p:spPr>
        <p:txBody>
          <a:bodyPr wrap="square" rtlCol="0">
            <a:spAutoFit/>
          </a:bodyPr>
          <a:lstStyle/>
          <a:p>
            <a:pPr algn="ctr"/>
            <a:r>
              <a:rPr lang="en-US" dirty="0" smtClean="0">
                <a:solidFill>
                  <a:schemeClr val="accent3">
                    <a:lumMod val="75000"/>
                  </a:schemeClr>
                </a:solidFill>
              </a:rPr>
              <a:t>Will</a:t>
            </a:r>
            <a:endParaRPr lang="en-US" dirty="0">
              <a:solidFill>
                <a:schemeClr val="accent3">
                  <a:lumMod val="75000"/>
                </a:schemeClr>
              </a:solidFill>
            </a:endParaRPr>
          </a:p>
        </p:txBody>
      </p:sp>
      <p:sp>
        <p:nvSpPr>
          <p:cNvPr id="37" name="TextBox 36"/>
          <p:cNvSpPr txBox="1"/>
          <p:nvPr/>
        </p:nvSpPr>
        <p:spPr>
          <a:xfrm>
            <a:off x="1066800" y="6183868"/>
            <a:ext cx="1295400" cy="369332"/>
          </a:xfrm>
          <a:prstGeom prst="rect">
            <a:avLst/>
          </a:prstGeom>
          <a:noFill/>
        </p:spPr>
        <p:txBody>
          <a:bodyPr wrap="square" rtlCol="0">
            <a:spAutoFit/>
          </a:bodyPr>
          <a:lstStyle/>
          <a:p>
            <a:pPr algn="ctr"/>
            <a:r>
              <a:rPr lang="en-US" dirty="0" smtClean="0">
                <a:solidFill>
                  <a:srgbClr val="0070C0"/>
                </a:solidFill>
              </a:rPr>
              <a:t>Rocco</a:t>
            </a:r>
          </a:p>
        </p:txBody>
      </p:sp>
      <p:sp>
        <p:nvSpPr>
          <p:cNvPr id="38" name="TextBox 37"/>
          <p:cNvSpPr txBox="1"/>
          <p:nvPr/>
        </p:nvSpPr>
        <p:spPr>
          <a:xfrm>
            <a:off x="8016971" y="4126688"/>
            <a:ext cx="1105281" cy="369332"/>
          </a:xfrm>
          <a:prstGeom prst="rect">
            <a:avLst/>
          </a:prstGeom>
          <a:noFill/>
        </p:spPr>
        <p:txBody>
          <a:bodyPr wrap="square" rtlCol="0">
            <a:spAutoFit/>
          </a:bodyPr>
          <a:lstStyle/>
          <a:p>
            <a:pPr algn="ctr"/>
            <a:r>
              <a:rPr lang="en-US" dirty="0" smtClean="0">
                <a:solidFill>
                  <a:schemeClr val="accent2"/>
                </a:solidFill>
              </a:rPr>
              <a:t>Caitlin</a:t>
            </a:r>
            <a:endParaRPr lang="en-US" dirty="0">
              <a:solidFill>
                <a:schemeClr val="accent2"/>
              </a:solidFill>
            </a:endParaRPr>
          </a:p>
        </p:txBody>
      </p:sp>
      <p:sp>
        <p:nvSpPr>
          <p:cNvPr id="39" name="TextBox 38"/>
          <p:cNvSpPr txBox="1"/>
          <p:nvPr/>
        </p:nvSpPr>
        <p:spPr>
          <a:xfrm>
            <a:off x="0" y="4191000"/>
            <a:ext cx="1105281" cy="369332"/>
          </a:xfrm>
          <a:prstGeom prst="rect">
            <a:avLst/>
          </a:prstGeom>
          <a:noFill/>
        </p:spPr>
        <p:txBody>
          <a:bodyPr wrap="square" rtlCol="0">
            <a:spAutoFit/>
          </a:bodyPr>
          <a:lstStyle/>
          <a:p>
            <a:pPr algn="ctr"/>
            <a:r>
              <a:rPr lang="en-US" dirty="0" smtClean="0">
                <a:solidFill>
                  <a:schemeClr val="accent5">
                    <a:lumMod val="75000"/>
                  </a:schemeClr>
                </a:solidFill>
              </a:rPr>
              <a:t>Brian</a:t>
            </a:r>
            <a:endParaRPr lang="en-US" dirty="0">
              <a:solidFill>
                <a:schemeClr val="accent5">
                  <a:lumMod val="75000"/>
                </a:schemeClr>
              </a:solidFill>
            </a:endParaRPr>
          </a:p>
        </p:txBody>
      </p:sp>
      <p:sp>
        <p:nvSpPr>
          <p:cNvPr id="41" name="TextBox 40"/>
          <p:cNvSpPr txBox="1"/>
          <p:nvPr/>
        </p:nvSpPr>
        <p:spPr>
          <a:xfrm>
            <a:off x="37719" y="6172200"/>
            <a:ext cx="1105281" cy="369332"/>
          </a:xfrm>
          <a:prstGeom prst="rect">
            <a:avLst/>
          </a:prstGeom>
          <a:noFill/>
        </p:spPr>
        <p:txBody>
          <a:bodyPr wrap="square" rtlCol="0">
            <a:spAutoFit/>
          </a:bodyPr>
          <a:lstStyle/>
          <a:p>
            <a:pPr algn="ctr"/>
            <a:r>
              <a:rPr lang="en-US" dirty="0" smtClean="0"/>
              <a:t>Shawn</a:t>
            </a:r>
            <a:endParaRPr lang="en-US" dirty="0"/>
          </a:p>
        </p:txBody>
      </p:sp>
      <p:sp>
        <p:nvSpPr>
          <p:cNvPr id="49" name="TextBox 48"/>
          <p:cNvSpPr txBox="1"/>
          <p:nvPr/>
        </p:nvSpPr>
        <p:spPr>
          <a:xfrm>
            <a:off x="6895719" y="6432322"/>
            <a:ext cx="1105281" cy="523220"/>
          </a:xfrm>
          <a:prstGeom prst="rect">
            <a:avLst/>
          </a:prstGeom>
          <a:noFill/>
        </p:spPr>
        <p:txBody>
          <a:bodyPr wrap="square" rtlCol="0">
            <a:spAutoFit/>
          </a:bodyPr>
          <a:lstStyle/>
          <a:p>
            <a:pPr algn="ctr"/>
            <a:r>
              <a:rPr lang="en-US" sz="2800" b="1" dirty="0"/>
              <a:t>?</a:t>
            </a:r>
          </a:p>
        </p:txBody>
      </p:sp>
      <p:sp>
        <p:nvSpPr>
          <p:cNvPr id="50" name="TextBox 49"/>
          <p:cNvSpPr txBox="1"/>
          <p:nvPr/>
        </p:nvSpPr>
        <p:spPr>
          <a:xfrm>
            <a:off x="3466719" y="6174373"/>
            <a:ext cx="1105281" cy="1077218"/>
          </a:xfrm>
          <a:prstGeom prst="rect">
            <a:avLst/>
          </a:prstGeom>
          <a:noFill/>
        </p:spPr>
        <p:txBody>
          <a:bodyPr wrap="square" rtlCol="0">
            <a:spAutoFit/>
          </a:bodyPr>
          <a:lstStyle/>
          <a:p>
            <a:pPr algn="ctr"/>
            <a:r>
              <a:rPr lang="en-US" strike="sngStrike" dirty="0" smtClean="0">
                <a:solidFill>
                  <a:schemeClr val="accent6">
                    <a:lumMod val="75000"/>
                  </a:schemeClr>
                </a:solidFill>
              </a:rPr>
              <a:t>Jordan </a:t>
            </a:r>
          </a:p>
          <a:p>
            <a:pPr algn="ctr"/>
            <a:r>
              <a:rPr lang="en-US" sz="2800" b="1" dirty="0" smtClean="0"/>
              <a:t>?</a:t>
            </a:r>
          </a:p>
          <a:p>
            <a:pPr algn="ctr"/>
            <a:endParaRPr lang="en-US" strike="sngStrike" dirty="0"/>
          </a:p>
        </p:txBody>
      </p:sp>
      <p:sp>
        <p:nvSpPr>
          <p:cNvPr id="51" name="TextBox 50"/>
          <p:cNvSpPr txBox="1"/>
          <p:nvPr/>
        </p:nvSpPr>
        <p:spPr>
          <a:xfrm>
            <a:off x="4648200" y="6174373"/>
            <a:ext cx="1105281" cy="1077218"/>
          </a:xfrm>
          <a:prstGeom prst="rect">
            <a:avLst/>
          </a:prstGeom>
          <a:noFill/>
        </p:spPr>
        <p:txBody>
          <a:bodyPr wrap="square" rtlCol="0">
            <a:spAutoFit/>
          </a:bodyPr>
          <a:lstStyle/>
          <a:p>
            <a:pPr algn="ctr"/>
            <a:r>
              <a:rPr lang="en-US" strike="sngStrike" dirty="0" smtClean="0">
                <a:solidFill>
                  <a:srgbClr val="7030A0"/>
                </a:solidFill>
              </a:rPr>
              <a:t>Tasha </a:t>
            </a:r>
          </a:p>
          <a:p>
            <a:pPr algn="ctr"/>
            <a:r>
              <a:rPr lang="en-US" sz="2800" b="1" dirty="0" smtClean="0"/>
              <a:t>?</a:t>
            </a:r>
          </a:p>
          <a:p>
            <a:pPr algn="ctr"/>
            <a:endParaRPr lang="en-US" strike="sngStrike" dirty="0"/>
          </a:p>
        </p:txBody>
      </p:sp>
      <p:sp>
        <p:nvSpPr>
          <p:cNvPr id="53" name="TextBox 52"/>
          <p:cNvSpPr txBox="1"/>
          <p:nvPr/>
        </p:nvSpPr>
        <p:spPr>
          <a:xfrm>
            <a:off x="8038719" y="6432322"/>
            <a:ext cx="1105281" cy="523220"/>
          </a:xfrm>
          <a:prstGeom prst="rect">
            <a:avLst/>
          </a:prstGeom>
          <a:noFill/>
        </p:spPr>
        <p:txBody>
          <a:bodyPr wrap="square" rtlCol="0">
            <a:spAutoFit/>
          </a:bodyPr>
          <a:lstStyle/>
          <a:p>
            <a:pPr algn="ctr"/>
            <a:r>
              <a:rPr lang="en-US" sz="2800" b="1" dirty="0"/>
              <a:t>?</a:t>
            </a:r>
          </a:p>
        </p:txBody>
      </p:sp>
      <p:sp>
        <p:nvSpPr>
          <p:cNvPr id="54" name="TextBox 53"/>
          <p:cNvSpPr txBox="1"/>
          <p:nvPr/>
        </p:nvSpPr>
        <p:spPr>
          <a:xfrm>
            <a:off x="5752719" y="6161782"/>
            <a:ext cx="1105281" cy="1077218"/>
          </a:xfrm>
          <a:prstGeom prst="rect">
            <a:avLst/>
          </a:prstGeom>
          <a:noFill/>
        </p:spPr>
        <p:txBody>
          <a:bodyPr wrap="square" rtlCol="0">
            <a:spAutoFit/>
          </a:bodyPr>
          <a:lstStyle/>
          <a:p>
            <a:pPr algn="ctr"/>
            <a:r>
              <a:rPr lang="en-US" strike="sngStrike" dirty="0" smtClean="0">
                <a:solidFill>
                  <a:schemeClr val="accent3">
                    <a:lumMod val="75000"/>
                  </a:schemeClr>
                </a:solidFill>
              </a:rPr>
              <a:t>Chris </a:t>
            </a:r>
          </a:p>
          <a:p>
            <a:pPr algn="ctr"/>
            <a:r>
              <a:rPr lang="en-US" sz="2800" b="1" dirty="0" smtClean="0"/>
              <a:t>?</a:t>
            </a:r>
          </a:p>
          <a:p>
            <a:pPr algn="ctr"/>
            <a:endParaRPr lang="en-US" strike="sngStrike" dirty="0"/>
          </a:p>
        </p:txBody>
      </p:sp>
      <p:sp>
        <p:nvSpPr>
          <p:cNvPr id="18" name="TextBox 17"/>
          <p:cNvSpPr txBox="1"/>
          <p:nvPr/>
        </p:nvSpPr>
        <p:spPr>
          <a:xfrm>
            <a:off x="1295400" y="457200"/>
            <a:ext cx="6400801" cy="584775"/>
          </a:xfrm>
          <a:prstGeom prst="rect">
            <a:avLst/>
          </a:prstGeom>
          <a:noFill/>
        </p:spPr>
        <p:txBody>
          <a:bodyPr wrap="square" rtlCol="0">
            <a:spAutoFit/>
          </a:bodyPr>
          <a:lstStyle/>
          <a:p>
            <a:r>
              <a:rPr lang="en-US" sz="3200" i="1" dirty="0" smtClean="0"/>
              <a:t> </a:t>
            </a:r>
            <a:r>
              <a:rPr lang="en-US" sz="3200" b="1" i="1" u="sng" dirty="0" smtClean="0"/>
              <a:t>View from Operations - RHIC Run 13</a:t>
            </a:r>
            <a:endParaRPr lang="en-US" sz="3200" b="1" i="1" u="sng" dirty="0"/>
          </a:p>
        </p:txBody>
      </p:sp>
      <p:sp>
        <p:nvSpPr>
          <p:cNvPr id="2" name="TextBox 1"/>
          <p:cNvSpPr txBox="1"/>
          <p:nvPr/>
        </p:nvSpPr>
        <p:spPr>
          <a:xfrm>
            <a:off x="4757620" y="4191000"/>
            <a:ext cx="685800" cy="1631216"/>
          </a:xfrm>
          <a:prstGeom prst="rect">
            <a:avLst/>
          </a:prstGeom>
          <a:noFill/>
        </p:spPr>
        <p:txBody>
          <a:bodyPr wrap="square" rtlCol="0">
            <a:spAutoFit/>
          </a:bodyPr>
          <a:lstStyle/>
          <a:p>
            <a:r>
              <a:rPr lang="en-US" sz="10000" b="1" dirty="0" smtClean="0">
                <a:solidFill>
                  <a:srgbClr val="FF0000"/>
                </a:solidFill>
              </a:rPr>
              <a:t>X</a:t>
            </a:r>
            <a:endParaRPr lang="en-US" sz="8000" b="1" dirty="0">
              <a:solidFill>
                <a:srgbClr val="FF0000"/>
              </a:solidFill>
            </a:endParaRPr>
          </a:p>
        </p:txBody>
      </p:sp>
      <p:sp>
        <p:nvSpPr>
          <p:cNvPr id="29" name="TextBox 28"/>
          <p:cNvSpPr txBox="1"/>
          <p:nvPr/>
        </p:nvSpPr>
        <p:spPr>
          <a:xfrm>
            <a:off x="5867400" y="4191000"/>
            <a:ext cx="685800" cy="1631216"/>
          </a:xfrm>
          <a:prstGeom prst="rect">
            <a:avLst/>
          </a:prstGeom>
          <a:noFill/>
        </p:spPr>
        <p:txBody>
          <a:bodyPr wrap="square" rtlCol="0">
            <a:spAutoFit/>
          </a:bodyPr>
          <a:lstStyle/>
          <a:p>
            <a:r>
              <a:rPr lang="en-US" sz="10000" b="1" dirty="0" smtClean="0">
                <a:solidFill>
                  <a:srgbClr val="FF0000"/>
                </a:solidFill>
              </a:rPr>
              <a:t>X</a:t>
            </a:r>
            <a:endParaRPr lang="en-US" sz="8000" b="1" dirty="0">
              <a:solidFill>
                <a:srgbClr val="FF0000"/>
              </a:solidFill>
            </a:endParaRPr>
          </a:p>
        </p:txBody>
      </p:sp>
      <p:sp>
        <p:nvSpPr>
          <p:cNvPr id="30" name="TextBox 29"/>
          <p:cNvSpPr txBox="1"/>
          <p:nvPr/>
        </p:nvSpPr>
        <p:spPr>
          <a:xfrm>
            <a:off x="7010400" y="4191000"/>
            <a:ext cx="685800" cy="1631216"/>
          </a:xfrm>
          <a:prstGeom prst="rect">
            <a:avLst/>
          </a:prstGeom>
          <a:noFill/>
        </p:spPr>
        <p:txBody>
          <a:bodyPr wrap="square" rtlCol="0">
            <a:spAutoFit/>
          </a:bodyPr>
          <a:lstStyle/>
          <a:p>
            <a:r>
              <a:rPr lang="en-US" sz="10000" b="1" dirty="0" smtClean="0">
                <a:solidFill>
                  <a:srgbClr val="FF0000"/>
                </a:solidFill>
              </a:rPr>
              <a:t>X</a:t>
            </a:r>
            <a:endParaRPr lang="en-US" sz="8000" b="1" dirty="0">
              <a:solidFill>
                <a:srgbClr val="FF0000"/>
              </a:solidFill>
            </a:endParaRPr>
          </a:p>
        </p:txBody>
      </p:sp>
      <p:sp>
        <p:nvSpPr>
          <p:cNvPr id="31" name="TextBox 30"/>
          <p:cNvSpPr txBox="1"/>
          <p:nvPr/>
        </p:nvSpPr>
        <p:spPr>
          <a:xfrm>
            <a:off x="8153400" y="4191000"/>
            <a:ext cx="685800" cy="1631216"/>
          </a:xfrm>
          <a:prstGeom prst="rect">
            <a:avLst/>
          </a:prstGeom>
          <a:noFill/>
        </p:spPr>
        <p:txBody>
          <a:bodyPr wrap="square" rtlCol="0">
            <a:spAutoFit/>
          </a:bodyPr>
          <a:lstStyle/>
          <a:p>
            <a:r>
              <a:rPr lang="en-US" sz="10000" b="1" dirty="0" smtClean="0">
                <a:solidFill>
                  <a:srgbClr val="FF0000"/>
                </a:solidFill>
              </a:rPr>
              <a:t>X</a:t>
            </a:r>
            <a:endParaRPr lang="en-US" sz="8000" b="1" dirty="0">
              <a:solidFill>
                <a:srgbClr val="FF0000"/>
              </a:solidFill>
            </a:endParaRPr>
          </a:p>
        </p:txBody>
      </p:sp>
      <p:sp>
        <p:nvSpPr>
          <p:cNvPr id="32" name="TextBox 31"/>
          <p:cNvSpPr txBox="1"/>
          <p:nvPr/>
        </p:nvSpPr>
        <p:spPr>
          <a:xfrm>
            <a:off x="3581400" y="4191000"/>
            <a:ext cx="685800" cy="1631216"/>
          </a:xfrm>
          <a:prstGeom prst="rect">
            <a:avLst/>
          </a:prstGeom>
          <a:noFill/>
        </p:spPr>
        <p:txBody>
          <a:bodyPr wrap="square" rtlCol="0">
            <a:spAutoFit/>
          </a:bodyPr>
          <a:lstStyle/>
          <a:p>
            <a:r>
              <a:rPr lang="en-US" sz="10000" b="1" dirty="0" smtClean="0">
                <a:solidFill>
                  <a:srgbClr val="FF0000"/>
                </a:solidFill>
              </a:rPr>
              <a:t>X</a:t>
            </a:r>
            <a:endParaRPr lang="en-US" sz="8000" b="1" dirty="0">
              <a:solidFill>
                <a:srgbClr val="FF0000"/>
              </a:solidFill>
            </a:endParaRPr>
          </a:p>
        </p:txBody>
      </p:sp>
      <p:sp>
        <p:nvSpPr>
          <p:cNvPr id="3" name="TextBox 2"/>
          <p:cNvSpPr txBox="1"/>
          <p:nvPr/>
        </p:nvSpPr>
        <p:spPr>
          <a:xfrm>
            <a:off x="1066800" y="6248400"/>
            <a:ext cx="1295400" cy="769441"/>
          </a:xfrm>
          <a:prstGeom prst="rect">
            <a:avLst/>
          </a:prstGeom>
          <a:noFill/>
        </p:spPr>
        <p:txBody>
          <a:bodyPr wrap="square" rtlCol="0">
            <a:spAutoFit/>
          </a:bodyPr>
          <a:lstStyle/>
          <a:p>
            <a:r>
              <a:rPr lang="en-US" sz="4400" b="1" dirty="0" smtClean="0">
                <a:solidFill>
                  <a:srgbClr val="FFFF00"/>
                </a:solidFill>
              </a:rPr>
              <a:t> </a:t>
            </a:r>
            <a:r>
              <a:rPr lang="en-US" sz="4400" b="1" i="1" dirty="0" smtClean="0">
                <a:solidFill>
                  <a:srgbClr val="FF0000"/>
                </a:solidFill>
              </a:rPr>
              <a:t>LOA</a:t>
            </a:r>
            <a:endParaRPr lang="en-US" sz="6000" b="1" i="1" dirty="0">
              <a:solidFill>
                <a:srgbClr val="FF0000"/>
              </a:solidFill>
            </a:endParaRPr>
          </a:p>
        </p:txBody>
      </p:sp>
      <p:pic>
        <p:nvPicPr>
          <p:cNvPr id="46" name="Picture 45" descr="BabyEistein.psd"/>
          <p:cNvPicPr>
            <a:picLocks noChangeAspect="1"/>
          </p:cNvPicPr>
          <p:nvPr/>
        </p:nvPicPr>
        <p:blipFill>
          <a:blip r:embed="rId5" cstate="print"/>
          <a:stretch>
            <a:fillRect/>
          </a:stretch>
        </p:blipFill>
        <p:spPr>
          <a:xfrm>
            <a:off x="2482528" y="4622800"/>
            <a:ext cx="794072" cy="863600"/>
          </a:xfrm>
          <a:prstGeom prst="rect">
            <a:avLst/>
          </a:prstGeom>
        </p:spPr>
      </p:pic>
      <p:sp>
        <p:nvSpPr>
          <p:cNvPr id="47" name="TextBox 46"/>
          <p:cNvSpPr txBox="1"/>
          <p:nvPr/>
        </p:nvSpPr>
        <p:spPr>
          <a:xfrm>
            <a:off x="0" y="2133600"/>
            <a:ext cx="1105281" cy="369332"/>
          </a:xfrm>
          <a:prstGeom prst="rect">
            <a:avLst/>
          </a:prstGeom>
          <a:noFill/>
        </p:spPr>
        <p:txBody>
          <a:bodyPr wrap="square" rtlCol="0">
            <a:spAutoFit/>
          </a:bodyPr>
          <a:lstStyle/>
          <a:p>
            <a:pPr algn="ctr"/>
            <a:r>
              <a:rPr lang="en-US" dirty="0" smtClean="0">
                <a:solidFill>
                  <a:schemeClr val="accent5">
                    <a:lumMod val="75000"/>
                  </a:schemeClr>
                </a:solidFill>
              </a:rPr>
              <a:t>Reid</a:t>
            </a:r>
            <a:endParaRPr lang="en-US" dirty="0">
              <a:solidFill>
                <a:schemeClr val="accent5">
                  <a:lumMod val="75000"/>
                </a:schemeClr>
              </a:solidFill>
            </a:endParaRPr>
          </a:p>
        </p:txBody>
      </p:sp>
      <p:sp>
        <p:nvSpPr>
          <p:cNvPr id="42" name="Footer Placeholder 41"/>
          <p:cNvSpPr>
            <a:spLocks noGrp="1"/>
          </p:cNvSpPr>
          <p:nvPr>
            <p:ph type="ftr" sz="quarter" idx="11"/>
          </p:nvPr>
        </p:nvSpPr>
        <p:spPr/>
        <p:txBody>
          <a:bodyPr/>
          <a:lstStyle/>
          <a:p>
            <a:r>
              <a:rPr lang="en-US" smtClean="0"/>
              <a:t>Retreat 2013 - Perez</a:t>
            </a:r>
            <a:endParaRPr lang="en-US"/>
          </a:p>
        </p:txBody>
      </p:sp>
    </p:spTree>
    <p:extLst>
      <p:ext uri="{BB962C8B-B14F-4D97-AF65-F5344CB8AC3E}">
        <p14:creationId xmlns="" xmlns:p14="http://schemas.microsoft.com/office/powerpoint/2010/main" xmlns:mv="urn:schemas-microsoft-com:mac:vml" xmlns:mc="http://schemas.openxmlformats.org/markup-compatibility/2006" val="23210475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28600"/>
            <a:ext cx="8042276" cy="987332"/>
          </a:xfrm>
        </p:spPr>
        <p:txBody>
          <a:bodyPr/>
          <a:lstStyle/>
          <a:p>
            <a:r>
              <a:rPr lang="en-US" dirty="0" smtClean="0"/>
              <a:t>Technical Improvements</a:t>
            </a:r>
            <a:endParaRPr lang="en-US" dirty="0"/>
          </a:p>
        </p:txBody>
      </p:sp>
      <p:sp>
        <p:nvSpPr>
          <p:cNvPr id="3" name="Content Placeholder 2"/>
          <p:cNvSpPr>
            <a:spLocks noGrp="1"/>
          </p:cNvSpPr>
          <p:nvPr>
            <p:ph idx="1"/>
          </p:nvPr>
        </p:nvSpPr>
        <p:spPr>
          <a:xfrm>
            <a:off x="549275" y="1600200"/>
            <a:ext cx="8042276" cy="4571999"/>
          </a:xfrm>
        </p:spPr>
        <p:txBody>
          <a:bodyPr>
            <a:normAutofit fontScale="85000" lnSpcReduction="20000"/>
          </a:bodyPr>
          <a:lstStyle/>
          <a:p>
            <a:r>
              <a:rPr lang="en-US" b="1" u="sng" dirty="0" smtClean="0"/>
              <a:t>AGS Main Magnet’s </a:t>
            </a:r>
            <a:r>
              <a:rPr lang="en-US" b="1" u="sng" dirty="0" smtClean="0"/>
              <a:t>BLW monitor patch panel should be </a:t>
            </a:r>
            <a:r>
              <a:rPr lang="en-US" b="1" u="sng" dirty="0" smtClean="0"/>
              <a:t>connected to a multiplexer to allow and provide signals for diagnostics  </a:t>
            </a:r>
          </a:p>
          <a:p>
            <a:r>
              <a:rPr lang="en-US" b="1" u="sng" dirty="0" smtClean="0"/>
              <a:t>RF group needs to make their system more easily accessible to operations</a:t>
            </a:r>
          </a:p>
          <a:p>
            <a:pPr lvl="1"/>
            <a:r>
              <a:rPr lang="en-US" dirty="0" smtClean="0"/>
              <a:t>PET pages buried deep in PET tree locations that are not intuitive</a:t>
            </a:r>
          </a:p>
          <a:p>
            <a:pPr lvl="1"/>
            <a:r>
              <a:rPr lang="en-US" dirty="0" smtClean="0"/>
              <a:t>Logged data in </a:t>
            </a:r>
            <a:r>
              <a:rPr lang="en-US" dirty="0" err="1" smtClean="0"/>
              <a:t>logview</a:t>
            </a:r>
            <a:r>
              <a:rPr lang="en-US" dirty="0" smtClean="0"/>
              <a:t> is hard to find and not descriptively named</a:t>
            </a:r>
          </a:p>
          <a:p>
            <a:pPr lvl="1"/>
            <a:r>
              <a:rPr lang="en-US" dirty="0" smtClean="0"/>
              <a:t>Consider having and operations liaison work with RF liaison to make system more transparent</a:t>
            </a:r>
          </a:p>
          <a:p>
            <a:pPr lvl="1"/>
            <a:r>
              <a:rPr lang="en-US" dirty="0" smtClean="0"/>
              <a:t>Consider giving priority to making this improvement</a:t>
            </a:r>
          </a:p>
          <a:p>
            <a:pPr lvl="2"/>
            <a:r>
              <a:rPr lang="en-US" dirty="0" smtClean="0"/>
              <a:t>Ultimately may free up RF personnel to do other tasks </a:t>
            </a:r>
          </a:p>
          <a:p>
            <a:endParaRPr lang="en-US" dirty="0" smtClean="0"/>
          </a:p>
        </p:txBody>
      </p:sp>
      <p:sp>
        <p:nvSpPr>
          <p:cNvPr id="5" name="Footer Placeholder 4"/>
          <p:cNvSpPr>
            <a:spLocks noGrp="1"/>
          </p:cNvSpPr>
          <p:nvPr>
            <p:ph type="ftr" sz="quarter" idx="11"/>
          </p:nvPr>
        </p:nvSpPr>
        <p:spPr/>
        <p:txBody>
          <a:bodyPr/>
          <a:lstStyle/>
          <a:p>
            <a:r>
              <a:rPr lang="en-US" smtClean="0"/>
              <a:t>Retreat 2013 - Perez</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0"/>
            <a:ext cx="8042276" cy="987332"/>
          </a:xfrm>
        </p:spPr>
        <p:txBody>
          <a:bodyPr/>
          <a:lstStyle/>
          <a:p>
            <a:r>
              <a:rPr lang="en-US" dirty="0" smtClean="0"/>
              <a:t>Tech Improvements Cont.</a:t>
            </a:r>
            <a:endParaRPr lang="en-US" dirty="0"/>
          </a:p>
        </p:txBody>
      </p:sp>
      <p:sp>
        <p:nvSpPr>
          <p:cNvPr id="3" name="Content Placeholder 2"/>
          <p:cNvSpPr>
            <a:spLocks noGrp="1"/>
          </p:cNvSpPr>
          <p:nvPr>
            <p:ph idx="1"/>
          </p:nvPr>
        </p:nvSpPr>
        <p:spPr>
          <a:xfrm>
            <a:off x="549275" y="1143000"/>
            <a:ext cx="8042276" cy="5562600"/>
          </a:xfrm>
        </p:spPr>
        <p:txBody>
          <a:bodyPr>
            <a:normAutofit/>
          </a:bodyPr>
          <a:lstStyle/>
          <a:p>
            <a:r>
              <a:rPr lang="en-US" dirty="0" smtClean="0"/>
              <a:t>IR angle creep/orbit feedback </a:t>
            </a:r>
          </a:p>
          <a:p>
            <a:r>
              <a:rPr lang="en-US" dirty="0" smtClean="0"/>
              <a:t>Would like a scope signal of the raw AGS radial average and beam phase error signal the RF uses for diagnostic purposes</a:t>
            </a:r>
          </a:p>
          <a:p>
            <a:pPr lvl="1"/>
            <a:r>
              <a:rPr lang="en-US" dirty="0" smtClean="0"/>
              <a:t>Currently only a temporary solution to this issue and ideally would like higher resolution </a:t>
            </a:r>
          </a:p>
          <a:p>
            <a:pPr marL="349250" lvl="1" indent="0">
              <a:buNone/>
            </a:pPr>
            <a:endParaRPr lang="en-US" dirty="0" smtClean="0"/>
          </a:p>
          <a:p>
            <a:pPr marL="349250" lvl="1" indent="0">
              <a:buNone/>
            </a:pPr>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smtClean="0"/>
              <a:t>Retreat 2013 - Perez</a:t>
            </a: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52400"/>
            <a:ext cx="8042276" cy="911132"/>
          </a:xfrm>
        </p:spPr>
        <p:txBody>
          <a:bodyPr/>
          <a:lstStyle/>
          <a:p>
            <a:r>
              <a:rPr lang="en-US" dirty="0" smtClean="0"/>
              <a:t>Scheduling</a:t>
            </a:r>
            <a:endParaRPr lang="en-US" dirty="0"/>
          </a:p>
        </p:txBody>
      </p:sp>
      <p:sp>
        <p:nvSpPr>
          <p:cNvPr id="3" name="Content Placeholder 2"/>
          <p:cNvSpPr>
            <a:spLocks noGrp="1"/>
          </p:cNvSpPr>
          <p:nvPr>
            <p:ph idx="1"/>
          </p:nvPr>
        </p:nvSpPr>
        <p:spPr>
          <a:xfrm>
            <a:off x="549275" y="1219200"/>
            <a:ext cx="8042276" cy="4876800"/>
          </a:xfrm>
        </p:spPr>
        <p:txBody>
          <a:bodyPr>
            <a:normAutofit/>
          </a:bodyPr>
          <a:lstStyle/>
          <a:p>
            <a:r>
              <a:rPr lang="en-US" sz="2800" b="1" u="sng" dirty="0" smtClean="0"/>
              <a:t>Schedule was organized and well thought out for the day once stable running conditions were achieved in mid to late April</a:t>
            </a:r>
            <a:r>
              <a:rPr lang="en-US" sz="2800" dirty="0" smtClean="0"/>
              <a:t>. </a:t>
            </a:r>
          </a:p>
          <a:p>
            <a:r>
              <a:rPr lang="en-US" sz="2800" dirty="0" smtClean="0"/>
              <a:t>More efficiently develop a formula for injection for operations that details the expectations and criteria for beam parameters to optimize physics stores.  Frequent changes make it difficult for the operator to figure out their role and goal and leads to disorganization. (</a:t>
            </a:r>
            <a:r>
              <a:rPr lang="en-US" sz="2800" b="1" u="sng" dirty="0" smtClean="0"/>
              <a:t>outline machine performance goals for operators to meet </a:t>
            </a:r>
            <a:r>
              <a:rPr lang="en-US" sz="2800" dirty="0" smtClean="0"/>
              <a:t>– pfi)</a:t>
            </a:r>
          </a:p>
          <a:p>
            <a:endParaRPr lang="en-US" sz="2800" dirty="0" smtClean="0"/>
          </a:p>
        </p:txBody>
      </p:sp>
      <p:sp>
        <p:nvSpPr>
          <p:cNvPr id="5" name="Footer Placeholder 4"/>
          <p:cNvSpPr>
            <a:spLocks noGrp="1"/>
          </p:cNvSpPr>
          <p:nvPr>
            <p:ph type="ftr" sz="quarter" idx="11"/>
          </p:nvPr>
        </p:nvSpPr>
        <p:spPr/>
        <p:txBody>
          <a:bodyPr/>
          <a:lstStyle/>
          <a:p>
            <a:r>
              <a:rPr lang="en-US" smtClean="0"/>
              <a:t>Retreat 2013 - Perez</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04800"/>
            <a:ext cx="8042276" cy="987332"/>
          </a:xfrm>
        </p:spPr>
        <p:txBody>
          <a:bodyPr/>
          <a:lstStyle/>
          <a:p>
            <a:r>
              <a:rPr lang="en-US" dirty="0" smtClean="0"/>
              <a:t>Morale</a:t>
            </a:r>
            <a:endParaRPr lang="en-US" dirty="0"/>
          </a:p>
        </p:txBody>
      </p:sp>
      <p:sp>
        <p:nvSpPr>
          <p:cNvPr id="3" name="Content Placeholder 2"/>
          <p:cNvSpPr>
            <a:spLocks noGrp="1"/>
          </p:cNvSpPr>
          <p:nvPr>
            <p:ph idx="1"/>
          </p:nvPr>
        </p:nvSpPr>
        <p:spPr>
          <a:xfrm>
            <a:off x="549275" y="1600200"/>
            <a:ext cx="8042276" cy="4648199"/>
          </a:xfrm>
        </p:spPr>
        <p:txBody>
          <a:bodyPr>
            <a:normAutofit lnSpcReduction="10000"/>
          </a:bodyPr>
          <a:lstStyle/>
          <a:p>
            <a:r>
              <a:rPr lang="en-US" b="1" u="sng" dirty="0" smtClean="0"/>
              <a:t>Scheduled</a:t>
            </a:r>
            <a:r>
              <a:rPr lang="en-US" dirty="0" smtClean="0"/>
              <a:t> lunch and healthy </a:t>
            </a:r>
            <a:r>
              <a:rPr lang="en-US" b="1" u="sng" dirty="0" smtClean="0"/>
              <a:t>breaks</a:t>
            </a:r>
            <a:r>
              <a:rPr lang="en-US" dirty="0" smtClean="0"/>
              <a:t> would contribute to better performance and health</a:t>
            </a:r>
          </a:p>
          <a:p>
            <a:r>
              <a:rPr lang="en-US" b="1" u="sng" dirty="0" smtClean="0"/>
              <a:t>Machine Specialists</a:t>
            </a:r>
            <a:r>
              <a:rPr lang="en-US" dirty="0" smtClean="0"/>
              <a:t> in combination with OC’s and Operators have </a:t>
            </a:r>
            <a:r>
              <a:rPr lang="en-US" b="1" u="sng" dirty="0" smtClean="0"/>
              <a:t>decades of combined experience</a:t>
            </a:r>
          </a:p>
          <a:p>
            <a:pPr lvl="1"/>
            <a:r>
              <a:rPr lang="en-US" b="1" u="sng" dirty="0" smtClean="0"/>
              <a:t>Take </a:t>
            </a:r>
            <a:r>
              <a:rPr lang="en-US" b="1" u="sng" dirty="0" smtClean="0"/>
              <a:t>at word when stating that system is broken</a:t>
            </a:r>
          </a:p>
          <a:p>
            <a:r>
              <a:rPr lang="en-US" b="1" u="sng" dirty="0" smtClean="0"/>
              <a:t>Operator burn-out due to insufficient operators on top of an already demanding 24/7 rotating shift schedule</a:t>
            </a:r>
          </a:p>
        </p:txBody>
      </p:sp>
      <p:sp>
        <p:nvSpPr>
          <p:cNvPr id="5" name="Footer Placeholder 4"/>
          <p:cNvSpPr>
            <a:spLocks noGrp="1"/>
          </p:cNvSpPr>
          <p:nvPr>
            <p:ph type="ftr" sz="quarter" idx="11"/>
          </p:nvPr>
        </p:nvSpPr>
        <p:spPr/>
        <p:txBody>
          <a:bodyPr/>
          <a:lstStyle/>
          <a:p>
            <a:r>
              <a:rPr lang="en-US" smtClean="0"/>
              <a:t>Retreat 2013 - Perez</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Personnel Shortage</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Operators were pulled from other teams to make-up for the shortage</a:t>
            </a:r>
          </a:p>
          <a:p>
            <a:pPr lvl="1"/>
            <a:r>
              <a:rPr lang="en-US" dirty="0" smtClean="0"/>
              <a:t>During the day shift this IS helpful and also does not interfere with that individuals recovery from nights and circadian rhythm</a:t>
            </a:r>
          </a:p>
          <a:p>
            <a:pPr lvl="1"/>
            <a:r>
              <a:rPr lang="en-US" b="1" u="sng" dirty="0" smtClean="0"/>
              <a:t>Despite this additional strain – we were still precariously close to forced operations shut-down due to not fulfilling the requirements set forth in OPM 2.5.2 (staffing requirements)</a:t>
            </a:r>
          </a:p>
          <a:p>
            <a:endParaRPr lang="en-US" dirty="0"/>
          </a:p>
        </p:txBody>
      </p:sp>
      <p:pic>
        <p:nvPicPr>
          <p:cNvPr id="7" name="Content Placeholder 6" descr="UQoVMGv7TKT5usmXPZo6sekHmUm-h8MFyMrAx9g4FBU.jpeg"/>
          <p:cNvPicPr>
            <a:picLocks noGrp="1" noChangeAspect="1"/>
          </p:cNvPicPr>
          <p:nvPr>
            <p:ph sz="half" idx="2"/>
          </p:nvPr>
        </p:nvPicPr>
        <p:blipFill>
          <a:blip r:embed="rId2" cstate="print"/>
          <a:stretch>
            <a:fillRect/>
          </a:stretch>
        </p:blipFill>
        <p:spPr>
          <a:xfrm>
            <a:off x="4343400" y="3581400"/>
            <a:ext cx="4343400" cy="2447403"/>
          </a:xfrm>
        </p:spPr>
      </p:pic>
      <p:sp>
        <p:nvSpPr>
          <p:cNvPr id="5" name="Footer Placeholder 4"/>
          <p:cNvSpPr>
            <a:spLocks noGrp="1"/>
          </p:cNvSpPr>
          <p:nvPr>
            <p:ph type="ftr" sz="quarter" idx="11"/>
          </p:nvPr>
        </p:nvSpPr>
        <p:spPr/>
        <p:txBody>
          <a:bodyPr/>
          <a:lstStyle/>
          <a:p>
            <a:r>
              <a:rPr lang="en-US" smtClean="0"/>
              <a:t>Retreat 2013 - Perez</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81000"/>
            <a:ext cx="8042276" cy="911132"/>
          </a:xfrm>
        </p:spPr>
        <p:txBody>
          <a:bodyPr/>
          <a:lstStyle/>
          <a:p>
            <a:r>
              <a:rPr lang="en-US" dirty="0" smtClean="0"/>
              <a:t>Personnel Shortage Cont.</a:t>
            </a:r>
            <a:endParaRPr lang="en-US" dirty="0"/>
          </a:p>
        </p:txBody>
      </p:sp>
      <p:sp>
        <p:nvSpPr>
          <p:cNvPr id="3" name="Content Placeholder 2"/>
          <p:cNvSpPr>
            <a:spLocks noGrp="1"/>
          </p:cNvSpPr>
          <p:nvPr>
            <p:ph idx="1"/>
          </p:nvPr>
        </p:nvSpPr>
        <p:spPr>
          <a:xfrm>
            <a:off x="549275" y="1371600"/>
            <a:ext cx="8042276" cy="4952999"/>
          </a:xfrm>
        </p:spPr>
        <p:txBody>
          <a:bodyPr>
            <a:normAutofit fontScale="85000" lnSpcReduction="10000"/>
          </a:bodyPr>
          <a:lstStyle/>
          <a:p>
            <a:r>
              <a:rPr lang="en-US" dirty="0" smtClean="0"/>
              <a:t>Ultimately - In the absence of fully-staffed teams, </a:t>
            </a:r>
            <a:r>
              <a:rPr lang="en-US" u="sng" dirty="0" smtClean="0"/>
              <a:t>under-staffed teams need to remain under-staffed when working evenings and overnights, </a:t>
            </a:r>
            <a:r>
              <a:rPr lang="en-US" i="1" u="sng" dirty="0" smtClean="0"/>
              <a:t>rather</a:t>
            </a:r>
            <a:r>
              <a:rPr lang="en-US" u="sng" dirty="0" smtClean="0"/>
              <a:t> than pulling a member from another team into their shift</a:t>
            </a:r>
          </a:p>
          <a:p>
            <a:pPr lvl="1"/>
            <a:r>
              <a:rPr lang="en-US" dirty="0" smtClean="0"/>
              <a:t>organization as a whole will suffer and it will create a greater negative impact than just having a smaller team doing the job </a:t>
            </a:r>
          </a:p>
          <a:p>
            <a:pPr lvl="2"/>
            <a:r>
              <a:rPr lang="en-US" dirty="0" smtClean="0"/>
              <a:t>Higher operator error</a:t>
            </a:r>
          </a:p>
          <a:p>
            <a:pPr lvl="2"/>
            <a:r>
              <a:rPr lang="en-US" dirty="0" smtClean="0"/>
              <a:t>Higher operator turnover</a:t>
            </a:r>
          </a:p>
          <a:p>
            <a:pPr lvl="1"/>
            <a:r>
              <a:rPr lang="en-US" dirty="0" smtClean="0"/>
              <a:t>Unscheduled days and off days are extremely necessary to recover from the constant rapid cycling operator schedules undergo – they are not optional </a:t>
            </a:r>
          </a:p>
          <a:p>
            <a:pPr lvl="2"/>
            <a:r>
              <a:rPr lang="en-US" dirty="0" smtClean="0"/>
              <a:t>Biological processes need time to adjust</a:t>
            </a:r>
            <a:endParaRPr lang="en-US" dirty="0"/>
          </a:p>
        </p:txBody>
      </p:sp>
      <p:sp>
        <p:nvSpPr>
          <p:cNvPr id="5" name="Footer Placeholder 4"/>
          <p:cNvSpPr>
            <a:spLocks noGrp="1"/>
          </p:cNvSpPr>
          <p:nvPr>
            <p:ph type="ftr" sz="quarter" idx="11"/>
          </p:nvPr>
        </p:nvSpPr>
        <p:spPr/>
        <p:txBody>
          <a:bodyPr/>
          <a:lstStyle/>
          <a:p>
            <a:r>
              <a:rPr lang="en-US" smtClean="0"/>
              <a:t>Retreat 2013 - Perez</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52400" y="0"/>
            <a:ext cx="8991600" cy="381000"/>
          </a:xfrm>
          <a:noFill/>
        </p:spPr>
        <p:txBody>
          <a:bodyPr>
            <a:normAutofit fontScale="90000"/>
          </a:bodyPr>
          <a:lstStyle/>
          <a:p>
            <a:pPr eaLnBrk="1" hangingPunct="1"/>
            <a:r>
              <a:rPr lang="en-US" sz="3600" b="1" smtClean="0"/>
              <a:t>Down Time in Hours Runs 13-7</a:t>
            </a:r>
          </a:p>
        </p:txBody>
      </p:sp>
      <p:pic>
        <p:nvPicPr>
          <p:cNvPr id="5123" name="Picture 4"/>
          <p:cNvPicPr>
            <a:picLocks noChangeAspect="1" noChangeArrowheads="1"/>
          </p:cNvPicPr>
          <p:nvPr/>
        </p:nvPicPr>
        <p:blipFill>
          <a:blip r:embed="rId3" cstate="print"/>
          <a:srcRect/>
          <a:stretch>
            <a:fillRect/>
          </a:stretch>
        </p:blipFill>
        <p:spPr bwMode="auto">
          <a:xfrm>
            <a:off x="685800" y="411163"/>
            <a:ext cx="7543800" cy="6446837"/>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Retreat 2013- Bruno</a:t>
            </a: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RHIC 	Abort	System</a:t>
            </a:r>
            <a:br>
              <a:rPr lang="en-US" dirty="0"/>
            </a:br>
            <a:r>
              <a:rPr lang="en-US" dirty="0"/>
              <a:t>a.k.a. 	Waste  Management</a:t>
            </a:r>
            <a:br>
              <a:rPr lang="en-US" dirty="0"/>
            </a:br>
            <a:endParaRPr lang="en-US" dirty="0"/>
          </a:p>
        </p:txBody>
      </p:sp>
      <p:sp>
        <p:nvSpPr>
          <p:cNvPr id="3" name="Subtitle 2"/>
          <p:cNvSpPr>
            <a:spLocks noGrp="1"/>
          </p:cNvSpPr>
          <p:nvPr>
            <p:ph type="subTitle" idx="1"/>
          </p:nvPr>
        </p:nvSpPr>
        <p:spPr/>
        <p:txBody>
          <a:bodyPr/>
          <a:lstStyle/>
          <a:p>
            <a:r>
              <a:rPr lang="en-US" dirty="0" smtClean="0"/>
              <a:t>C. Montag,  A. Drees</a:t>
            </a:r>
            <a:endParaRPr lang="en-US" dirty="0"/>
          </a:p>
        </p:txBody>
      </p:sp>
      <p:sp>
        <p:nvSpPr>
          <p:cNvPr id="5" name="Footer Placeholder 4"/>
          <p:cNvSpPr>
            <a:spLocks noGrp="1"/>
          </p:cNvSpPr>
          <p:nvPr>
            <p:ph type="ftr" sz="quarter" idx="11"/>
          </p:nvPr>
        </p:nvSpPr>
        <p:spPr/>
        <p:txBody>
          <a:bodyPr/>
          <a:lstStyle/>
          <a:p>
            <a:r>
              <a:rPr lang="en-US" smtClean="0"/>
              <a:t>Retreat 2013 - Montag</a:t>
            </a: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Problems  and Challenges</a:t>
            </a:r>
            <a:br>
              <a:rPr lang="en-US" dirty="0"/>
            </a:br>
            <a:endParaRPr lang="en-US" dirty="0"/>
          </a:p>
        </p:txBody>
      </p:sp>
      <p:sp>
        <p:nvSpPr>
          <p:cNvPr id="3" name="Content Placeholder 2"/>
          <p:cNvSpPr>
            <a:spLocks noGrp="1"/>
          </p:cNvSpPr>
          <p:nvPr>
            <p:ph idx="1"/>
          </p:nvPr>
        </p:nvSpPr>
        <p:spPr/>
        <p:txBody>
          <a:bodyPr>
            <a:normAutofit/>
          </a:bodyPr>
          <a:lstStyle/>
          <a:p>
            <a:pPr>
              <a:buNone/>
            </a:pPr>
            <a:r>
              <a:rPr lang="en-US" dirty="0"/>
              <a:t>• </a:t>
            </a:r>
            <a:r>
              <a:rPr lang="en-US" b="1" u="sng" dirty="0"/>
              <a:t>Many quenches with the increased proton intensity </a:t>
            </a:r>
            <a:r>
              <a:rPr lang="en-US" b="1" u="sng" dirty="0" smtClean="0"/>
              <a:t>during </a:t>
            </a:r>
            <a:r>
              <a:rPr lang="en-US" b="1" u="sng" dirty="0"/>
              <a:t>Run-13,  almost  exclusively in Yellow</a:t>
            </a:r>
          </a:p>
          <a:p>
            <a:pPr>
              <a:buNone/>
            </a:pPr>
            <a:r>
              <a:rPr lang="en-US" dirty="0"/>
              <a:t> </a:t>
            </a:r>
            <a:r>
              <a:rPr lang="en-US" dirty="0" smtClean="0"/>
              <a:t>• </a:t>
            </a:r>
            <a:r>
              <a:rPr lang="en-US" dirty="0"/>
              <a:t>Increasing  Au intensity  in conjunction  with  stochastic cooling exceeds the safety  limit  for thermal  stress  </a:t>
            </a:r>
            <a:r>
              <a:rPr lang="en-US" dirty="0" smtClean="0"/>
              <a:t>on the </a:t>
            </a:r>
            <a:r>
              <a:rPr lang="en-US" dirty="0"/>
              <a:t>exit  window - not covered here</a:t>
            </a:r>
          </a:p>
          <a:p>
            <a:endParaRPr lang="en-US" dirty="0"/>
          </a:p>
        </p:txBody>
      </p:sp>
      <p:sp>
        <p:nvSpPr>
          <p:cNvPr id="5" name="Footer Placeholder 4"/>
          <p:cNvSpPr>
            <a:spLocks noGrp="1"/>
          </p:cNvSpPr>
          <p:nvPr>
            <p:ph type="ftr" sz="quarter" idx="11"/>
          </p:nvPr>
        </p:nvSpPr>
        <p:spPr/>
        <p:txBody>
          <a:bodyPr/>
          <a:lstStyle/>
          <a:p>
            <a:r>
              <a:rPr lang="en-US" smtClean="0"/>
              <a:t>Retreat 2013 - Montag</a:t>
            </a: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First  “Mystery  Quench”</a:t>
            </a:r>
          </a:p>
        </p:txBody>
      </p:sp>
      <p:sp>
        <p:nvSpPr>
          <p:cNvPr id="5" name="Content Placeholder 4"/>
          <p:cNvSpPr>
            <a:spLocks noGrp="1"/>
          </p:cNvSpPr>
          <p:nvPr>
            <p:ph sz="half" idx="1"/>
          </p:nvPr>
        </p:nvSpPr>
        <p:spPr/>
        <p:txBody>
          <a:bodyPr/>
          <a:lstStyle/>
          <a:p>
            <a:r>
              <a:rPr lang="en-US" dirty="0"/>
              <a:t>Measured abort kicker currents</a:t>
            </a:r>
            <a:r>
              <a:rPr lang="en-US" dirty="0" smtClean="0"/>
              <a:t>:</a:t>
            </a:r>
          </a:p>
          <a:p>
            <a:endParaRPr lang="en-US" dirty="0"/>
          </a:p>
          <a:p>
            <a:r>
              <a:rPr lang="en-US" b="1" u="sng" dirty="0" smtClean="0"/>
              <a:t>April </a:t>
            </a:r>
            <a:r>
              <a:rPr lang="en-US" b="1" u="sng" dirty="0"/>
              <a:t>24: All kicker traces appear normal, no pre-fire</a:t>
            </a:r>
          </a:p>
          <a:p>
            <a:r>
              <a:rPr lang="en-US" dirty="0"/>
              <a:t>What’s going on???</a:t>
            </a: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648200" y="2254785"/>
            <a:ext cx="4038600" cy="3216792"/>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Retreat 2013 - Montag</a:t>
            </a: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Three Weeks Earlier</a:t>
            </a:r>
          </a:p>
        </p:txBody>
      </p:sp>
      <p:sp>
        <p:nvSpPr>
          <p:cNvPr id="6" name="Content Placeholder 5"/>
          <p:cNvSpPr>
            <a:spLocks noGrp="1"/>
          </p:cNvSpPr>
          <p:nvPr>
            <p:ph sz="half" idx="1"/>
          </p:nvPr>
        </p:nvSpPr>
        <p:spPr/>
        <p:txBody>
          <a:bodyPr/>
          <a:lstStyle/>
          <a:p>
            <a:r>
              <a:rPr lang="en-US" dirty="0"/>
              <a:t>April 3: All kicker traces appear normal, no quench, </a:t>
            </a:r>
            <a:r>
              <a:rPr lang="en-US" dirty="0" smtClean="0"/>
              <a:t>but kicker </a:t>
            </a:r>
            <a:r>
              <a:rPr lang="en-US" dirty="0"/>
              <a:t>amplitude </a:t>
            </a:r>
            <a:r>
              <a:rPr lang="en-US" b="1" u="sng" dirty="0" smtClean="0"/>
              <a:t>minimum</a:t>
            </a:r>
            <a:r>
              <a:rPr lang="en-US" dirty="0" smtClean="0"/>
              <a:t> </a:t>
            </a:r>
            <a:r>
              <a:rPr lang="en-US" dirty="0"/>
              <a:t>is significantly </a:t>
            </a:r>
            <a:r>
              <a:rPr lang="en-US" b="1" u="sng" dirty="0"/>
              <a:t>higher</a:t>
            </a:r>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648200" y="2254785"/>
            <a:ext cx="4038600" cy="3216792"/>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US" smtClean="0"/>
              <a:t>Retreat 2013 - Montag</a:t>
            </a:r>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Band-Aid</a:t>
            </a:r>
          </a:p>
        </p:txBody>
      </p:sp>
      <p:sp>
        <p:nvSpPr>
          <p:cNvPr id="6" name="Content Placeholder 5"/>
          <p:cNvSpPr>
            <a:spLocks noGrp="1"/>
          </p:cNvSpPr>
          <p:nvPr>
            <p:ph sz="half" idx="1"/>
          </p:nvPr>
        </p:nvSpPr>
        <p:spPr/>
        <p:txBody>
          <a:bodyPr>
            <a:normAutofit lnSpcReduction="10000"/>
          </a:bodyPr>
          <a:lstStyle/>
          <a:p>
            <a:r>
              <a:rPr lang="en-US" b="1" u="sng" dirty="0"/>
              <a:t>Re-tuned one module (blue trace) to raise the minimum</a:t>
            </a:r>
          </a:p>
          <a:p>
            <a:r>
              <a:rPr lang="en-US" b="1" u="sng" dirty="0"/>
              <a:t>More modules were treated this way during the course </a:t>
            </a:r>
            <a:r>
              <a:rPr lang="en-US" b="1" u="sng" dirty="0" smtClean="0"/>
              <a:t>of the </a:t>
            </a:r>
            <a:r>
              <a:rPr lang="en-US" b="1" u="sng" dirty="0"/>
              <a:t>run</a:t>
            </a:r>
          </a:p>
          <a:p>
            <a:r>
              <a:rPr lang="en-US" dirty="0"/>
              <a:t>Could eventually result in cracking the </a:t>
            </a:r>
            <a:r>
              <a:rPr lang="en-US" dirty="0" smtClean="0"/>
              <a:t>window (see problems and challenges above)</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648200" y="2254785"/>
            <a:ext cx="4038600" cy="3216792"/>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US" smtClean="0"/>
              <a:t>Retreat 2013 - Montag</a:t>
            </a:r>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Minimum Kick vs. Time</a:t>
            </a:r>
          </a:p>
        </p:txBody>
      </p:sp>
      <p:sp>
        <p:nvSpPr>
          <p:cNvPr id="6" name="Content Placeholder 5"/>
          <p:cNvSpPr>
            <a:spLocks noGrp="1"/>
          </p:cNvSpPr>
          <p:nvPr>
            <p:ph sz="half" idx="1"/>
          </p:nvPr>
        </p:nvSpPr>
        <p:spPr/>
        <p:txBody>
          <a:bodyPr/>
          <a:lstStyle/>
          <a:p>
            <a:r>
              <a:rPr lang="en-US" b="1" u="sng" dirty="0"/>
              <a:t>After each re-tuning, the minimum slowly slides </a:t>
            </a:r>
            <a:r>
              <a:rPr lang="en-US" b="1" u="sng" dirty="0" smtClean="0"/>
              <a:t>down </a:t>
            </a:r>
          </a:p>
          <a:p>
            <a:r>
              <a:rPr lang="en-US" b="1" u="sng" dirty="0" smtClean="0"/>
              <a:t>Quenches </a:t>
            </a:r>
            <a:r>
              <a:rPr lang="en-US" b="1" u="sng" dirty="0"/>
              <a:t>happen at higher and higher minima</a:t>
            </a:r>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648200" y="2894463"/>
            <a:ext cx="4038600" cy="1937436"/>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US" smtClean="0"/>
              <a:t>Retreat 2013 - Montag</a:t>
            </a:r>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Bunch-by-Bunch Dump BPM Signals</a:t>
            </a:r>
          </a:p>
        </p:txBody>
      </p:sp>
      <p:sp>
        <p:nvSpPr>
          <p:cNvPr id="6" name="Content Placeholder 5"/>
          <p:cNvSpPr>
            <a:spLocks noGrp="1"/>
          </p:cNvSpPr>
          <p:nvPr>
            <p:ph sz="half" idx="1"/>
          </p:nvPr>
        </p:nvSpPr>
        <p:spPr/>
        <p:txBody>
          <a:bodyPr/>
          <a:lstStyle/>
          <a:p>
            <a:r>
              <a:rPr lang="en-US" dirty="0"/>
              <a:t>Black trace: Fill 17536</a:t>
            </a:r>
          </a:p>
          <a:p>
            <a:r>
              <a:rPr lang="en-US" dirty="0"/>
              <a:t>Blue trace: Fill 17555</a:t>
            </a:r>
          </a:p>
          <a:p>
            <a:endParaRPr lang="en-US" dirty="0" smtClean="0"/>
          </a:p>
          <a:p>
            <a:r>
              <a:rPr lang="en-US" b="1" u="sng" dirty="0" smtClean="0"/>
              <a:t>In </a:t>
            </a:r>
            <a:r>
              <a:rPr lang="en-US" b="1" u="sng" dirty="0"/>
              <a:t>spite of tuning </a:t>
            </a:r>
            <a:r>
              <a:rPr lang="en-US" dirty="0"/>
              <a:t>after Fill 17536, resulting in higher </a:t>
            </a:r>
            <a:r>
              <a:rPr lang="en-US" dirty="0" smtClean="0"/>
              <a:t>current in </a:t>
            </a:r>
            <a:r>
              <a:rPr lang="en-US" dirty="0"/>
              <a:t>the minimum, </a:t>
            </a:r>
            <a:r>
              <a:rPr lang="en-US" b="1" u="sng" dirty="0"/>
              <a:t>the beam receives a smaller kick</a:t>
            </a:r>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648199" y="2667000"/>
            <a:ext cx="4393167" cy="2057400"/>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US" smtClean="0"/>
              <a:t>Retreat 2013 - Montag</a:t>
            </a:r>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Minimum Kick (Bunch Position) vs. Kicker Current</a:t>
            </a:r>
          </a:p>
        </p:txBody>
      </p:sp>
      <p:sp>
        <p:nvSpPr>
          <p:cNvPr id="6" name="Content Placeholder 5"/>
          <p:cNvSpPr>
            <a:spLocks noGrp="1"/>
          </p:cNvSpPr>
          <p:nvPr>
            <p:ph sz="half" idx="1"/>
          </p:nvPr>
        </p:nvSpPr>
        <p:spPr/>
        <p:txBody>
          <a:bodyPr>
            <a:normAutofit fontScale="92500" lnSpcReduction="10000"/>
          </a:bodyPr>
          <a:lstStyle/>
          <a:p>
            <a:r>
              <a:rPr lang="en-US" dirty="0" smtClean="0"/>
              <a:t>Modules </a:t>
            </a:r>
            <a:r>
              <a:rPr lang="en-US" dirty="0"/>
              <a:t>were re-tuned two times - hence, three groups </a:t>
            </a:r>
            <a:r>
              <a:rPr lang="en-US" dirty="0" smtClean="0"/>
              <a:t>of data The </a:t>
            </a:r>
            <a:r>
              <a:rPr lang="en-US" dirty="0"/>
              <a:t>second tuning, which </a:t>
            </a:r>
            <a:r>
              <a:rPr lang="en-US" dirty="0" err="1"/>
              <a:t>resuletd</a:t>
            </a:r>
            <a:r>
              <a:rPr lang="en-US" dirty="0"/>
              <a:t> in twice as much </a:t>
            </a:r>
            <a:r>
              <a:rPr lang="en-US" dirty="0" smtClean="0"/>
              <a:t>current increase </a:t>
            </a:r>
            <a:r>
              <a:rPr lang="en-US" dirty="0"/>
              <a:t>than the first, increased the minimum kick </a:t>
            </a:r>
            <a:r>
              <a:rPr lang="en-US" dirty="0" smtClean="0"/>
              <a:t>only marginally  </a:t>
            </a:r>
          </a:p>
          <a:p>
            <a:r>
              <a:rPr lang="en-US" dirty="0" smtClean="0"/>
              <a:t>Something </a:t>
            </a:r>
            <a:r>
              <a:rPr lang="en-US" dirty="0"/>
              <a:t>is wrong with the kicker </a:t>
            </a:r>
            <a:r>
              <a:rPr lang="en-US" dirty="0" smtClean="0"/>
              <a:t>magnets!</a:t>
            </a:r>
            <a:endParaRPr lang="en-US"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4495800" y="2209800"/>
            <a:ext cx="4495800" cy="2590800"/>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US" smtClean="0"/>
              <a:t>Retreat 2013 - Montag</a:t>
            </a:r>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Kicker Waveforms Several Days After the End of the Run</a:t>
            </a:r>
          </a:p>
        </p:txBody>
      </p:sp>
      <p:sp>
        <p:nvSpPr>
          <p:cNvPr id="6" name="Content Placeholder 5"/>
          <p:cNvSpPr>
            <a:spLocks noGrp="1"/>
          </p:cNvSpPr>
          <p:nvPr>
            <p:ph sz="half" idx="1"/>
          </p:nvPr>
        </p:nvSpPr>
        <p:spPr/>
        <p:txBody>
          <a:bodyPr/>
          <a:lstStyle/>
          <a:p>
            <a:r>
              <a:rPr lang="en-US" dirty="0"/>
              <a:t>After reverting the tuning modifications, kicker </a:t>
            </a:r>
            <a:r>
              <a:rPr lang="en-US" dirty="0" smtClean="0"/>
              <a:t>waveform (</a:t>
            </a:r>
            <a:r>
              <a:rPr lang="en-US" dirty="0"/>
              <a:t>blue trace) has </a:t>
            </a:r>
            <a:r>
              <a:rPr lang="en-US" dirty="0" smtClean="0"/>
              <a:t>recovered </a:t>
            </a:r>
          </a:p>
          <a:p>
            <a:endParaRPr lang="en-US" dirty="0"/>
          </a:p>
          <a:p>
            <a:r>
              <a:rPr lang="en-US" dirty="0" smtClean="0"/>
              <a:t> </a:t>
            </a:r>
            <a:r>
              <a:rPr lang="en-US" dirty="0"/>
              <a:t>Kicker magnets have cooled down</a:t>
            </a:r>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648200" y="2466696"/>
            <a:ext cx="4038600" cy="2792970"/>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US" smtClean="0"/>
              <a:t>Retreat 2013 - Montag</a:t>
            </a:r>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p:txBody>
          <a:bodyPr>
            <a:normAutofit fontScale="70000" lnSpcReduction="20000"/>
          </a:bodyPr>
          <a:lstStyle/>
          <a:p>
            <a:pPr>
              <a:buNone/>
            </a:pPr>
            <a:r>
              <a:rPr lang="en-US" b="1" u="sng" dirty="0" smtClean="0"/>
              <a:t>What Can We Do?</a:t>
            </a:r>
          </a:p>
          <a:p>
            <a:endParaRPr lang="en-US" b="1" u="sng" dirty="0" smtClean="0"/>
          </a:p>
          <a:p>
            <a:r>
              <a:rPr lang="en-US" b="1" u="sng" dirty="0" smtClean="0"/>
              <a:t>Install </a:t>
            </a:r>
            <a:r>
              <a:rPr lang="en-US" b="1" u="sng" dirty="0"/>
              <a:t>thermocouples in one kicker module to </a:t>
            </a:r>
            <a:r>
              <a:rPr lang="en-US" b="1" u="sng" dirty="0" smtClean="0"/>
              <a:t>monitor temperature </a:t>
            </a:r>
            <a:r>
              <a:rPr lang="en-US" b="1" u="sng" dirty="0"/>
              <a:t>during next </a:t>
            </a:r>
            <a:r>
              <a:rPr lang="en-US" b="1" u="sng" dirty="0" smtClean="0"/>
              <a:t>run</a:t>
            </a:r>
          </a:p>
          <a:p>
            <a:endParaRPr lang="en-US" b="1" u="sng" dirty="0"/>
          </a:p>
          <a:p>
            <a:r>
              <a:rPr lang="en-US" b="1" u="sng" dirty="0" smtClean="0"/>
              <a:t>Re-build </a:t>
            </a:r>
            <a:r>
              <a:rPr lang="en-US" b="1" u="sng" dirty="0"/>
              <a:t>the beam dump (replace carbon with steel </a:t>
            </a:r>
            <a:r>
              <a:rPr lang="en-US" b="1" u="sng" dirty="0" smtClean="0"/>
              <a:t>in strategic </a:t>
            </a:r>
            <a:r>
              <a:rPr lang="en-US" b="1" u="sng" dirty="0"/>
              <a:t>locations) to be less sensitive to kicker </a:t>
            </a:r>
            <a:r>
              <a:rPr lang="en-US" b="1" u="sng" dirty="0" smtClean="0"/>
              <a:t>amplitude. Simulations </a:t>
            </a:r>
            <a:r>
              <a:rPr lang="en-US" b="1" u="sng" dirty="0"/>
              <a:t>are </a:t>
            </a:r>
            <a:r>
              <a:rPr lang="en-US" b="1" u="sng" dirty="0" smtClean="0"/>
              <a:t>underway.</a:t>
            </a:r>
          </a:p>
          <a:p>
            <a:endParaRPr lang="en-US" b="1" u="sng" dirty="0"/>
          </a:p>
          <a:p>
            <a:r>
              <a:rPr lang="en-US" b="1" u="sng" dirty="0" smtClean="0"/>
              <a:t>Modify </a:t>
            </a:r>
            <a:r>
              <a:rPr lang="en-US" b="1" u="sng" dirty="0"/>
              <a:t>kickers to reduce beam-induced heating </a:t>
            </a:r>
            <a:r>
              <a:rPr lang="en-US" b="1" u="sng" dirty="0" smtClean="0"/>
              <a:t>– under study</a:t>
            </a:r>
            <a:endParaRPr lang="en-US" b="1" u="sng" dirty="0"/>
          </a:p>
        </p:txBody>
      </p:sp>
      <p:sp>
        <p:nvSpPr>
          <p:cNvPr id="10" name="Content Placeholder 9"/>
          <p:cNvSpPr>
            <a:spLocks noGrp="1"/>
          </p:cNvSpPr>
          <p:nvPr>
            <p:ph sz="half" idx="2"/>
          </p:nvPr>
        </p:nvSpPr>
        <p:spPr/>
        <p:txBody>
          <a:bodyPr>
            <a:normAutofit fontScale="70000" lnSpcReduction="20000"/>
          </a:bodyPr>
          <a:lstStyle/>
          <a:p>
            <a:pPr>
              <a:buNone/>
            </a:pPr>
            <a:r>
              <a:rPr lang="en-US" b="1" u="sng" dirty="0"/>
              <a:t>Summary and </a:t>
            </a:r>
            <a:r>
              <a:rPr lang="en-US" b="1" u="sng" dirty="0" smtClean="0"/>
              <a:t>Outlook</a:t>
            </a:r>
          </a:p>
          <a:p>
            <a:r>
              <a:rPr lang="en-US" b="1" u="sng" dirty="0"/>
              <a:t>Beam induced heating of the kickers affects their </a:t>
            </a:r>
            <a:r>
              <a:rPr lang="en-US" b="1" u="sng" dirty="0" smtClean="0"/>
              <a:t>impedance, resulting </a:t>
            </a:r>
            <a:r>
              <a:rPr lang="en-US" b="1" u="sng" dirty="0"/>
              <a:t>in a reduced kick</a:t>
            </a:r>
          </a:p>
          <a:p>
            <a:r>
              <a:rPr lang="en-US" b="1" u="sng" dirty="0" smtClean="0"/>
              <a:t>Kickers </a:t>
            </a:r>
            <a:r>
              <a:rPr lang="en-US" b="1" u="sng" dirty="0"/>
              <a:t>have to be modified for the next proton </a:t>
            </a:r>
            <a:r>
              <a:rPr lang="en-US" b="1" u="sng" dirty="0" smtClean="0"/>
              <a:t>run (Run-15</a:t>
            </a:r>
            <a:r>
              <a:rPr lang="en-US" b="1" u="sng" dirty="0"/>
              <a:t>)</a:t>
            </a:r>
          </a:p>
          <a:p>
            <a:r>
              <a:rPr lang="en-US" b="1" u="sng" dirty="0" smtClean="0"/>
              <a:t>Beam </a:t>
            </a:r>
            <a:r>
              <a:rPr lang="en-US" b="1" u="sng" dirty="0"/>
              <a:t>dump will be modified during shutdown </a:t>
            </a:r>
            <a:r>
              <a:rPr lang="en-US" b="1" u="sng" dirty="0" smtClean="0"/>
              <a:t>2014 to </a:t>
            </a:r>
            <a:r>
              <a:rPr lang="en-US" b="1" u="sng" dirty="0"/>
              <a:t>be less sensitive to kick strength by replacing </a:t>
            </a:r>
            <a:r>
              <a:rPr lang="en-US" b="1" u="sng" dirty="0" smtClean="0"/>
              <a:t>carbon with </a:t>
            </a:r>
            <a:r>
              <a:rPr lang="en-US" b="1" u="sng" dirty="0"/>
              <a:t>steel to prevent dumped particles from </a:t>
            </a:r>
            <a:r>
              <a:rPr lang="en-US" b="1" u="sng" dirty="0" smtClean="0"/>
              <a:t>being scattered </a:t>
            </a:r>
            <a:r>
              <a:rPr lang="en-US" b="1" u="sng" dirty="0"/>
              <a:t>back into the beam pipe</a:t>
            </a:r>
          </a:p>
          <a:p>
            <a:r>
              <a:rPr lang="en-US" b="1" u="sng" dirty="0" smtClean="0"/>
              <a:t>Stainless </a:t>
            </a:r>
            <a:r>
              <a:rPr lang="en-US" b="1" u="sng" dirty="0"/>
              <a:t>steel exit window will be replaced with </a:t>
            </a:r>
            <a:r>
              <a:rPr lang="en-US" b="1" u="sng" dirty="0" smtClean="0"/>
              <a:t>titanium in </a:t>
            </a:r>
            <a:r>
              <a:rPr lang="en-US" b="1" u="sng" dirty="0"/>
              <a:t>2014 to allow higher Au intensities.</a:t>
            </a:r>
          </a:p>
        </p:txBody>
      </p:sp>
      <p:sp>
        <p:nvSpPr>
          <p:cNvPr id="5" name="Footer Placeholder 4"/>
          <p:cNvSpPr>
            <a:spLocks noGrp="1"/>
          </p:cNvSpPr>
          <p:nvPr>
            <p:ph type="ftr" sz="quarter" idx="11"/>
          </p:nvPr>
        </p:nvSpPr>
        <p:spPr/>
        <p:txBody>
          <a:bodyPr/>
          <a:lstStyle/>
          <a:p>
            <a:r>
              <a:rPr lang="en-US" smtClean="0"/>
              <a:t>Retreat 2013 - Montag</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143000"/>
          </a:xfrm>
        </p:spPr>
        <p:txBody>
          <a:bodyPr/>
          <a:lstStyle/>
          <a:p>
            <a:pPr eaLnBrk="1" hangingPunct="1"/>
            <a:r>
              <a:rPr lang="en-US" sz="3600" smtClean="0"/>
              <a:t>New Projects during 2012 Shutdown</a:t>
            </a:r>
            <a:endParaRPr lang="en-US" sz="2400" smtClean="0"/>
          </a:p>
        </p:txBody>
      </p:sp>
      <p:sp>
        <p:nvSpPr>
          <p:cNvPr id="6147" name="Rectangle 3"/>
          <p:cNvSpPr>
            <a:spLocks noGrp="1" noChangeArrowheads="1"/>
          </p:cNvSpPr>
          <p:nvPr>
            <p:ph type="body" idx="1"/>
          </p:nvPr>
        </p:nvSpPr>
        <p:spPr>
          <a:xfrm>
            <a:off x="0" y="990600"/>
            <a:ext cx="9144000" cy="5867400"/>
          </a:xfrm>
        </p:spPr>
        <p:txBody>
          <a:bodyPr/>
          <a:lstStyle/>
          <a:p>
            <a:pPr eaLnBrk="1" hangingPunct="1"/>
            <a:r>
              <a:rPr lang="en-US" sz="2400" b="1" u="sng" dirty="0" smtClean="0"/>
              <a:t>E-lens (majority of time)</a:t>
            </a:r>
          </a:p>
          <a:p>
            <a:pPr lvl="1" eaLnBrk="1" hangingPunct="1"/>
            <a:r>
              <a:rPr lang="en-US" sz="2400" dirty="0" smtClean="0"/>
              <a:t>Wiring up the trailer for the Superconducting magnets and PS System</a:t>
            </a:r>
          </a:p>
          <a:p>
            <a:pPr lvl="1" eaLnBrk="1" hangingPunct="1"/>
            <a:r>
              <a:rPr lang="en-US" sz="2400" dirty="0" smtClean="0"/>
              <a:t>Testing in 902A</a:t>
            </a:r>
          </a:p>
          <a:p>
            <a:pPr lvl="1" eaLnBrk="1" hangingPunct="1"/>
            <a:r>
              <a:rPr lang="en-US" sz="2400" dirty="0" smtClean="0"/>
              <a:t>Getting quench detector built, installed, tested (big learning curve)</a:t>
            </a:r>
          </a:p>
          <a:p>
            <a:pPr lvl="1" eaLnBrk="1" hangingPunct="1"/>
            <a:r>
              <a:rPr lang="en-US" sz="2400" dirty="0" smtClean="0"/>
              <a:t>Blue </a:t>
            </a:r>
            <a:r>
              <a:rPr lang="en-US" sz="2400" dirty="0" err="1" smtClean="0"/>
              <a:t>ps</a:t>
            </a:r>
            <a:r>
              <a:rPr lang="en-US" sz="2400" dirty="0" smtClean="0"/>
              <a:t> signal wiring should be done end of July</a:t>
            </a:r>
          </a:p>
          <a:p>
            <a:pPr lvl="1" eaLnBrk="1" hangingPunct="1"/>
            <a:r>
              <a:rPr lang="en-US" sz="2400" dirty="0" smtClean="0"/>
              <a:t>Need blue </a:t>
            </a:r>
            <a:r>
              <a:rPr lang="en-US" sz="2400" dirty="0" err="1" smtClean="0"/>
              <a:t>Vtap</a:t>
            </a:r>
            <a:r>
              <a:rPr lang="en-US" sz="2400" dirty="0" smtClean="0"/>
              <a:t> cables and corrector dc cables pulled</a:t>
            </a:r>
          </a:p>
          <a:p>
            <a:pPr lvl="1" eaLnBrk="1" hangingPunct="1"/>
            <a:r>
              <a:rPr lang="en-US" sz="2400" dirty="0" smtClean="0"/>
              <a:t>QD </a:t>
            </a:r>
            <a:r>
              <a:rPr lang="en-US" sz="2400" dirty="0" err="1" smtClean="0"/>
              <a:t>Vtaps</a:t>
            </a:r>
            <a:r>
              <a:rPr lang="en-US" sz="2400" dirty="0" smtClean="0"/>
              <a:t> see beam injected, dumped and other warm magnets being ramped</a:t>
            </a:r>
          </a:p>
        </p:txBody>
      </p:sp>
      <p:sp>
        <p:nvSpPr>
          <p:cNvPr id="5" name="Footer Placeholder 4"/>
          <p:cNvSpPr>
            <a:spLocks noGrp="1"/>
          </p:cNvSpPr>
          <p:nvPr>
            <p:ph type="ftr" sz="quarter" idx="11"/>
          </p:nvPr>
        </p:nvSpPr>
        <p:spPr/>
        <p:txBody>
          <a:bodyPr/>
          <a:lstStyle/>
          <a:p>
            <a:r>
              <a:rPr lang="en-US" smtClean="0"/>
              <a:t>Retreat 2013- Bruno</a:t>
            </a:r>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457200"/>
            <a:ext cx="6553200" cy="1371600"/>
          </a:xfrm>
        </p:spPr>
        <p:txBody>
          <a:bodyPr>
            <a:normAutofit fontScale="90000"/>
          </a:bodyPr>
          <a:lstStyle/>
          <a:p>
            <a:pPr algn="l"/>
            <a:r>
              <a:rPr lang="en-US" dirty="0" smtClean="0"/>
              <a:t>Run 13: Maintenance, Reliability and Scheduling</a:t>
            </a:r>
            <a:endParaRPr lang="en-US" dirty="0"/>
          </a:p>
        </p:txBody>
      </p:sp>
      <p:sp>
        <p:nvSpPr>
          <p:cNvPr id="2051" name="Rectangle 3"/>
          <p:cNvSpPr>
            <a:spLocks noGrp="1" noChangeArrowheads="1"/>
          </p:cNvSpPr>
          <p:nvPr>
            <p:ph type="subTitle" idx="1"/>
          </p:nvPr>
        </p:nvSpPr>
        <p:spPr/>
        <p:txBody>
          <a:bodyPr/>
          <a:lstStyle/>
          <a:p>
            <a:pPr algn="l"/>
            <a:r>
              <a:rPr lang="en-US" dirty="0" smtClean="0"/>
              <a:t>P. Sampson</a:t>
            </a:r>
            <a:endParaRPr lang="en-US" dirty="0"/>
          </a:p>
        </p:txBody>
      </p:sp>
      <p:sp>
        <p:nvSpPr>
          <p:cNvPr id="6" name="Footer Placeholder 5"/>
          <p:cNvSpPr>
            <a:spLocks noGrp="1"/>
          </p:cNvSpPr>
          <p:nvPr>
            <p:ph type="ftr" sz="quarter" idx="11"/>
          </p:nvPr>
        </p:nvSpPr>
        <p:spPr/>
        <p:txBody>
          <a:bodyPr/>
          <a:lstStyle/>
          <a:p>
            <a:r>
              <a:rPr lang="en-US" smtClean="0"/>
              <a:t>Retreat 2013 - Sampson</a:t>
            </a: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13 Maintenance Days:</a:t>
            </a:r>
            <a:endParaRPr lang="en-US" dirty="0"/>
          </a:p>
        </p:txBody>
      </p:sp>
      <p:sp>
        <p:nvSpPr>
          <p:cNvPr id="3" name="Content Placeholder 2"/>
          <p:cNvSpPr>
            <a:spLocks noGrp="1"/>
          </p:cNvSpPr>
          <p:nvPr>
            <p:ph idx="1"/>
          </p:nvPr>
        </p:nvSpPr>
        <p:spPr>
          <a:xfrm>
            <a:off x="762000" y="1295400"/>
            <a:ext cx="7620000" cy="4419600"/>
          </a:xfrm>
        </p:spPr>
        <p:txBody>
          <a:bodyPr>
            <a:noAutofit/>
          </a:bodyPr>
          <a:lstStyle/>
          <a:p>
            <a:r>
              <a:rPr lang="en-US" sz="2000" b="1" u="sng" dirty="0" smtClean="0"/>
              <a:t>Continued alternate weeks opposite to APEX.</a:t>
            </a:r>
          </a:p>
          <a:p>
            <a:pPr lvl="1"/>
            <a:r>
              <a:rPr lang="en-US" sz="2000" b="1" u="sng" dirty="0" smtClean="0"/>
              <a:t>Usual Heavy work load </a:t>
            </a:r>
            <a:r>
              <a:rPr lang="en-US" sz="2000" dirty="0" smtClean="0"/>
              <a:t>(100+ individual jobs executed in ~12 hour period).</a:t>
            </a:r>
          </a:p>
          <a:p>
            <a:pPr lvl="1"/>
            <a:r>
              <a:rPr lang="en-US" sz="2000" b="1" u="sng" dirty="0" smtClean="0"/>
              <a:t>Extensive installation, commissioning and testi</a:t>
            </a:r>
            <a:r>
              <a:rPr lang="en-US" sz="2000" dirty="0" smtClean="0"/>
              <a:t>ng.</a:t>
            </a:r>
          </a:p>
          <a:p>
            <a:pPr lvl="1"/>
            <a:r>
              <a:rPr lang="en-US" sz="2000" dirty="0" smtClean="0"/>
              <a:t>Energy and</a:t>
            </a:r>
            <a:r>
              <a:rPr lang="en-US" sz="2000" dirty="0"/>
              <a:t> </a:t>
            </a:r>
            <a:r>
              <a:rPr lang="en-US" sz="2000" dirty="0" smtClean="0"/>
              <a:t>other changes.</a:t>
            </a:r>
          </a:p>
          <a:p>
            <a:r>
              <a:rPr lang="en-US" sz="2000" b="1" u="sng" dirty="0" smtClean="0"/>
              <a:t>Access times minimized</a:t>
            </a:r>
            <a:r>
              <a:rPr lang="en-US" sz="2000" dirty="0" smtClean="0"/>
              <a:t>.</a:t>
            </a:r>
          </a:p>
          <a:p>
            <a:pPr lvl="1"/>
            <a:r>
              <a:rPr lang="en-US" sz="2000" dirty="0" smtClean="0"/>
              <a:t>No Bake outs!</a:t>
            </a:r>
          </a:p>
          <a:p>
            <a:pPr lvl="1"/>
            <a:r>
              <a:rPr lang="en-US" sz="2000" dirty="0" smtClean="0"/>
              <a:t>Few major extended Maintenance days.</a:t>
            </a:r>
          </a:p>
          <a:p>
            <a:pPr lvl="1"/>
            <a:r>
              <a:rPr lang="en-US" sz="2000" b="1" u="sng" dirty="0" smtClean="0"/>
              <a:t>PP running = Long stores, allowing injector maintenance and repair as well as Beam development</a:t>
            </a:r>
            <a:r>
              <a:rPr lang="en-US" sz="2000" dirty="0" smtClean="0"/>
              <a:t>.</a:t>
            </a:r>
          </a:p>
          <a:p>
            <a:r>
              <a:rPr lang="en-US" sz="2000" b="1" u="sng" dirty="0" smtClean="0"/>
              <a:t>Booster maintenance scheduled with consideration for NSRL/NRO</a:t>
            </a:r>
            <a:r>
              <a:rPr lang="en-US" sz="2000" dirty="0" smtClean="0"/>
              <a:t>.</a:t>
            </a:r>
          </a:p>
          <a:p>
            <a:pPr lvl="1"/>
            <a:endParaRPr lang="en-US" sz="2000" dirty="0"/>
          </a:p>
        </p:txBody>
      </p:sp>
      <p:sp>
        <p:nvSpPr>
          <p:cNvPr id="5" name="Footer Placeholder 4"/>
          <p:cNvSpPr>
            <a:spLocks noGrp="1"/>
          </p:cNvSpPr>
          <p:nvPr>
            <p:ph type="ftr" sz="quarter" idx="11"/>
          </p:nvPr>
        </p:nvSpPr>
        <p:spPr/>
        <p:txBody>
          <a:bodyPr/>
          <a:lstStyle/>
          <a:p>
            <a:r>
              <a:rPr lang="en-US" altLang="en-US" smtClean="0"/>
              <a:t>Retreat 2013 - Sampson</a:t>
            </a:r>
            <a:endParaRPr lang="en-US" altLang="en-US"/>
          </a:p>
        </p:txBody>
      </p:sp>
    </p:spTree>
    <p:extLst>
      <p:ext uri="{BB962C8B-B14F-4D97-AF65-F5344CB8AC3E}">
        <p14:creationId xmlns="" xmlns:p14="http://schemas.microsoft.com/office/powerpoint/2010/main" val="24126368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Maintenance Day Duration - Drivers</a:t>
            </a:r>
            <a:endParaRPr lang="en-US" dirty="0"/>
          </a:p>
        </p:txBody>
      </p:sp>
      <p:sp>
        <p:nvSpPr>
          <p:cNvPr id="3" name="Content Placeholder 2"/>
          <p:cNvSpPr>
            <a:spLocks noGrp="1"/>
          </p:cNvSpPr>
          <p:nvPr>
            <p:ph idx="1"/>
          </p:nvPr>
        </p:nvSpPr>
        <p:spPr>
          <a:xfrm>
            <a:off x="762000" y="1371600"/>
            <a:ext cx="7620000" cy="4343400"/>
          </a:xfrm>
        </p:spPr>
        <p:txBody>
          <a:bodyPr>
            <a:normAutofit fontScale="77500" lnSpcReduction="20000"/>
          </a:bodyPr>
          <a:lstStyle/>
          <a:p>
            <a:r>
              <a:rPr lang="en-US" dirty="0" smtClean="0"/>
              <a:t>Nominally 8 hours.</a:t>
            </a:r>
          </a:p>
          <a:p>
            <a:r>
              <a:rPr lang="en-US" b="1" u="sng" dirty="0" smtClean="0"/>
              <a:t>Determined by committee of OPS, ES&amp;F and Experimental representatives at the weekly Scheduling Meeting</a:t>
            </a:r>
            <a:r>
              <a:rPr lang="en-US" dirty="0" smtClean="0"/>
              <a:t>.</a:t>
            </a:r>
          </a:p>
          <a:p>
            <a:r>
              <a:rPr lang="en-US" b="1" u="sng" dirty="0" smtClean="0"/>
              <a:t>Once the longest job is determined, other work to fill in available timeslots</a:t>
            </a:r>
            <a:r>
              <a:rPr lang="en-US" dirty="0" smtClean="0"/>
              <a:t>.</a:t>
            </a:r>
          </a:p>
          <a:p>
            <a:r>
              <a:rPr lang="en-US" b="1" u="sng" dirty="0" smtClean="0"/>
              <a:t>Outside forces into play: LIPA, weather, Karma?</a:t>
            </a:r>
          </a:p>
          <a:p>
            <a:r>
              <a:rPr lang="en-US" b="1" u="sng" dirty="0" smtClean="0"/>
              <a:t>Failure prevention into play: Siemens Motor Rotor.</a:t>
            </a:r>
          </a:p>
          <a:p>
            <a:r>
              <a:rPr lang="en-US" b="1" u="sng" dirty="0" smtClean="0"/>
              <a:t>Performance consideration: OPPIS Maintenance.</a:t>
            </a:r>
          </a:p>
          <a:p>
            <a:r>
              <a:rPr lang="en-US" b="1" u="sng" dirty="0" smtClean="0"/>
              <a:t>Necessary, vacuum pump down: </a:t>
            </a:r>
            <a:r>
              <a:rPr lang="en-US" b="1" u="sng" dirty="0" err="1" smtClean="0"/>
              <a:t>Polarimeter</a:t>
            </a:r>
            <a:r>
              <a:rPr lang="en-US" b="1" u="sng" dirty="0" smtClean="0"/>
              <a:t> foil replacement, jet target etc.</a:t>
            </a:r>
            <a:endParaRPr lang="en-US" b="1" u="sng" dirty="0"/>
          </a:p>
        </p:txBody>
      </p:sp>
      <p:sp>
        <p:nvSpPr>
          <p:cNvPr id="5" name="Footer Placeholder 4"/>
          <p:cNvSpPr>
            <a:spLocks noGrp="1"/>
          </p:cNvSpPr>
          <p:nvPr>
            <p:ph type="ftr" sz="quarter" idx="11"/>
          </p:nvPr>
        </p:nvSpPr>
        <p:spPr/>
        <p:txBody>
          <a:bodyPr/>
          <a:lstStyle/>
          <a:p>
            <a:r>
              <a:rPr lang="en-US" altLang="en-US" smtClean="0"/>
              <a:t>Retreat 2013 - Sampson</a:t>
            </a:r>
            <a:endParaRPr lang="en-US" altLang="en-US"/>
          </a:p>
        </p:txBody>
      </p:sp>
    </p:spTree>
    <p:extLst>
      <p:ext uri="{BB962C8B-B14F-4D97-AF65-F5344CB8AC3E}">
        <p14:creationId xmlns="" xmlns:p14="http://schemas.microsoft.com/office/powerpoint/2010/main" val="10325320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latin typeface="Times New Roman" pitchFamily="18" charset="0"/>
                <a:cs typeface="Times New Roman" pitchFamily="18" charset="0"/>
              </a:rPr>
              <a:t>PWS Run13 Maintenance Priorities</a:t>
            </a:r>
            <a:endParaRPr lang="en-US"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609600" y="1143000"/>
          <a:ext cx="8229601" cy="4719320"/>
        </p:xfrm>
        <a:graphic>
          <a:graphicData uri="http://schemas.openxmlformats.org/drawingml/2006/table">
            <a:tbl>
              <a:tblPr firstRow="1" bandRow="1">
                <a:tableStyleId>{073A0DAA-6AF3-43AB-8588-CEC1D06C72B9}</a:tableStyleId>
              </a:tblPr>
              <a:tblGrid>
                <a:gridCol w="1396093"/>
                <a:gridCol w="1616529"/>
                <a:gridCol w="5216979"/>
              </a:tblGrid>
              <a:tr h="37084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dirty="0" smtClean="0"/>
                        <a:t>Date</a:t>
                      </a:r>
                      <a:endParaRPr lang="en-US" sz="1100" b="0" i="0" u="none" strike="noStrike" dirty="0">
                        <a:solidFill>
                          <a:srgbClr val="000000"/>
                        </a:solidFill>
                        <a:latin typeface="Calibri"/>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dirty="0" smtClean="0"/>
                        <a:t>Maintenance Duration [h]</a:t>
                      </a:r>
                    </a:p>
                  </a:txBody>
                  <a:tcPr marL="0" marR="0" marT="0" marB="0" anchor="b"/>
                </a:tc>
                <a:tc>
                  <a:txBody>
                    <a:bodyPr/>
                    <a:lstStyle/>
                    <a:p>
                      <a:endParaRPr lang="en-US" dirty="0" smtClean="0"/>
                    </a:p>
                    <a:p>
                      <a:r>
                        <a:rPr lang="en-US" dirty="0" smtClean="0"/>
                        <a:t>Comments</a:t>
                      </a:r>
                      <a:endParaRPr lang="en-US" dirty="0"/>
                    </a:p>
                  </a:txBody>
                  <a:tcPr/>
                </a:tc>
              </a:tr>
              <a:tr h="370840">
                <a:tc>
                  <a:txBody>
                    <a:bodyPr/>
                    <a:lstStyle/>
                    <a:p>
                      <a:pPr algn="l" fontAlgn="b"/>
                      <a:endParaRPr lang="en-US" sz="2400" b="0" i="0" u="none" strike="noStrike" dirty="0">
                        <a:solidFill>
                          <a:srgbClr val="000000"/>
                        </a:solidFill>
                        <a:latin typeface="Calibri"/>
                      </a:endParaRPr>
                    </a:p>
                  </a:txBody>
                  <a:tcPr marL="0" marR="0" marT="0" marB="0" anchor="b"/>
                </a:tc>
                <a:tc>
                  <a:txBody>
                    <a:bodyPr/>
                    <a:lstStyle/>
                    <a:p>
                      <a:pPr algn="ctr" fontAlgn="b"/>
                      <a:endParaRPr lang="en-US" sz="2400" b="0" i="0" u="none" strike="noStrike" dirty="0">
                        <a:solidFill>
                          <a:schemeClr val="tx1"/>
                        </a:solidFill>
                        <a:latin typeface="Calibri"/>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1" i="0" u="none" strike="noStrike" dirty="0" smtClean="0">
                          <a:solidFill>
                            <a:schemeClr val="tx1">
                              <a:lumMod val="95000"/>
                              <a:lumOff val="5000"/>
                            </a:schemeClr>
                          </a:solidFill>
                          <a:latin typeface="+mn-lt"/>
                        </a:rPr>
                        <a:t>PRIOR</a:t>
                      </a:r>
                      <a:r>
                        <a:rPr lang="en-US" sz="2400" b="1" i="0" u="none" strike="noStrike" baseline="0" dirty="0" smtClean="0">
                          <a:solidFill>
                            <a:schemeClr val="tx1">
                              <a:lumMod val="95000"/>
                              <a:lumOff val="5000"/>
                            </a:schemeClr>
                          </a:solidFill>
                          <a:latin typeface="+mn-lt"/>
                        </a:rPr>
                        <a:t> TO</a:t>
                      </a:r>
                      <a:r>
                        <a:rPr lang="en-US" sz="2400" b="1" i="0" u="none" strike="noStrike" dirty="0" smtClean="0">
                          <a:solidFill>
                            <a:schemeClr val="tx1">
                              <a:lumMod val="95000"/>
                              <a:lumOff val="5000"/>
                            </a:schemeClr>
                          </a:solidFill>
                          <a:latin typeface="+mn-lt"/>
                        </a:rPr>
                        <a:t> START OF PHYSICS</a:t>
                      </a:r>
                    </a:p>
                  </a:txBody>
                  <a:tcPr marL="0" marR="0" marT="0" marB="0" anchor="b"/>
                </a:tc>
              </a:tr>
              <a:tr h="370840">
                <a:tc>
                  <a:txBody>
                    <a:bodyPr/>
                    <a:lstStyle/>
                    <a:p>
                      <a:pPr algn="l" fontAlgn="b"/>
                      <a:r>
                        <a:rPr lang="en-US" sz="2400" u="none" strike="noStrike" dirty="0" smtClean="0"/>
                        <a:t>2/06/2013</a:t>
                      </a:r>
                      <a:endParaRPr lang="en-US" sz="2400" b="0" i="0" u="none" strike="noStrike" dirty="0">
                        <a:solidFill>
                          <a:srgbClr val="000000"/>
                        </a:solidFill>
                        <a:latin typeface="Calibri"/>
                      </a:endParaRPr>
                    </a:p>
                  </a:txBody>
                  <a:tcPr marL="0" marR="0" marT="0" marB="0" anchor="b"/>
                </a:tc>
                <a:tc>
                  <a:txBody>
                    <a:bodyPr/>
                    <a:lstStyle/>
                    <a:p>
                      <a:pPr algn="ctr" fontAlgn="b"/>
                      <a:r>
                        <a:rPr lang="en-US" sz="2400" u="none" strike="noStrike" dirty="0"/>
                        <a:t>14.2</a:t>
                      </a:r>
                      <a:endParaRPr lang="en-US" sz="2400" b="0" i="0" u="none" strike="noStrike" dirty="0">
                        <a:solidFill>
                          <a:schemeClr val="tx1"/>
                        </a:solidFill>
                        <a:latin typeface="Calibri"/>
                      </a:endParaRPr>
                    </a:p>
                  </a:txBody>
                  <a:tcPr marL="0" marR="0" marT="0" marB="0" anchor="b"/>
                </a:tc>
                <a:tc>
                  <a:txBody>
                    <a:bodyPr/>
                    <a:lstStyle/>
                    <a:p>
                      <a:pPr algn="l" fontAlgn="b"/>
                      <a:r>
                        <a:rPr lang="en-US" sz="2400" u="none" strike="noStrike" dirty="0"/>
                        <a:t>no comments</a:t>
                      </a:r>
                      <a:endParaRPr lang="en-US" sz="2400" b="1" i="0" u="none" strike="noStrike" dirty="0">
                        <a:solidFill>
                          <a:srgbClr val="000000"/>
                        </a:solidFill>
                        <a:latin typeface="Calibri"/>
                      </a:endParaRPr>
                    </a:p>
                  </a:txBody>
                  <a:tcPr marL="0" marR="0" marT="0" marB="0" anchor="b"/>
                </a:tc>
              </a:tr>
              <a:tr h="370840">
                <a:tc>
                  <a:txBody>
                    <a:bodyPr/>
                    <a:lstStyle/>
                    <a:p>
                      <a:pPr algn="l" fontAlgn="b"/>
                      <a:r>
                        <a:rPr lang="en-US" sz="2400" u="none" strike="noStrike" dirty="0"/>
                        <a:t>2/20/2013</a:t>
                      </a:r>
                      <a:endParaRPr lang="en-US" sz="2400" b="0" i="0" u="none" strike="noStrike" dirty="0">
                        <a:solidFill>
                          <a:srgbClr val="000000"/>
                        </a:solidFill>
                        <a:latin typeface="Calibri"/>
                      </a:endParaRPr>
                    </a:p>
                  </a:txBody>
                  <a:tcPr marL="0" marR="0" marT="0" marB="0" anchor="b"/>
                </a:tc>
                <a:tc>
                  <a:txBody>
                    <a:bodyPr/>
                    <a:lstStyle/>
                    <a:p>
                      <a:pPr algn="ctr" fontAlgn="b"/>
                      <a:r>
                        <a:rPr lang="en-US" sz="2400" u="none" strike="noStrike" dirty="0"/>
                        <a:t>13.32</a:t>
                      </a:r>
                      <a:endParaRPr lang="en-US" sz="2400" b="0" i="0" u="none" strike="noStrike" dirty="0">
                        <a:solidFill>
                          <a:schemeClr val="tx1"/>
                        </a:solidFill>
                        <a:latin typeface="Calibri"/>
                      </a:endParaRPr>
                    </a:p>
                  </a:txBody>
                  <a:tcPr marL="0" marR="0" marT="0" marB="0" anchor="b"/>
                </a:tc>
                <a:tc>
                  <a:txBody>
                    <a:bodyPr/>
                    <a:lstStyle/>
                    <a:p>
                      <a:pPr algn="l" fontAlgn="b"/>
                      <a:r>
                        <a:rPr lang="en-US" sz="2400" u="none" strike="noStrike" dirty="0"/>
                        <a:t>RHIC PS work</a:t>
                      </a:r>
                      <a:endParaRPr lang="en-US" sz="2400" b="1" i="0" u="none" strike="noStrike" dirty="0">
                        <a:solidFill>
                          <a:srgbClr val="000000"/>
                        </a:solidFill>
                        <a:latin typeface="Calibri"/>
                      </a:endParaRPr>
                    </a:p>
                  </a:txBody>
                  <a:tcPr marL="0" marR="0" marT="0" marB="0" anchor="b"/>
                </a:tc>
              </a:tr>
              <a:tr h="370840">
                <a:tc>
                  <a:txBody>
                    <a:bodyPr/>
                    <a:lstStyle/>
                    <a:p>
                      <a:pPr algn="l" fontAlgn="b"/>
                      <a:r>
                        <a:rPr lang="en-US" sz="2400" u="none" strike="noStrike" dirty="0"/>
                        <a:t>2/28/2013</a:t>
                      </a:r>
                      <a:endParaRPr lang="en-US" sz="2400" b="0" i="0" u="none" strike="noStrike" dirty="0">
                        <a:solidFill>
                          <a:srgbClr val="000000"/>
                        </a:solidFill>
                        <a:latin typeface="Calibri"/>
                      </a:endParaRPr>
                    </a:p>
                  </a:txBody>
                  <a:tcPr marL="0" marR="0" marT="0" marB="0" anchor="b"/>
                </a:tc>
                <a:tc>
                  <a:txBody>
                    <a:bodyPr/>
                    <a:lstStyle/>
                    <a:p>
                      <a:pPr algn="ctr" fontAlgn="b"/>
                      <a:r>
                        <a:rPr lang="en-US" sz="2400" u="none" strike="noStrike" dirty="0"/>
                        <a:t>9.67</a:t>
                      </a:r>
                      <a:endParaRPr lang="en-US" sz="2400" b="0" i="0" u="none" strike="noStrike" dirty="0">
                        <a:solidFill>
                          <a:schemeClr val="tx1"/>
                        </a:solidFill>
                        <a:latin typeface="Calibri"/>
                      </a:endParaRPr>
                    </a:p>
                  </a:txBody>
                  <a:tcPr marL="0" marR="0" marT="0" marB="0" anchor="b"/>
                </a:tc>
                <a:tc>
                  <a:txBody>
                    <a:bodyPr/>
                    <a:lstStyle/>
                    <a:p>
                      <a:pPr algn="l" fontAlgn="b"/>
                      <a:r>
                        <a:rPr lang="en-US" sz="2400" u="none" strike="noStrike" dirty="0"/>
                        <a:t>RHIC MMPS Regulator swap</a:t>
                      </a:r>
                      <a:endParaRPr lang="en-US" sz="2400" b="1" i="0" u="none" strike="noStrike" dirty="0">
                        <a:solidFill>
                          <a:srgbClr val="000000"/>
                        </a:solidFill>
                        <a:latin typeface="Calibri"/>
                      </a:endParaRPr>
                    </a:p>
                  </a:txBody>
                  <a:tcPr marL="0" marR="0" marT="0" marB="0" anchor="b"/>
                </a:tc>
              </a:tr>
              <a:tr h="370840">
                <a:tc>
                  <a:txBody>
                    <a:bodyPr/>
                    <a:lstStyle/>
                    <a:p>
                      <a:pPr algn="l" fontAlgn="b"/>
                      <a:r>
                        <a:rPr lang="en-US" sz="2400" u="none" strike="noStrike" dirty="0" smtClean="0"/>
                        <a:t>3/08/2013</a:t>
                      </a:r>
                      <a:endParaRPr lang="en-US" sz="2400" b="0" i="0" u="none" strike="noStrike" dirty="0">
                        <a:solidFill>
                          <a:srgbClr val="000000"/>
                        </a:solidFill>
                        <a:latin typeface="Calibri"/>
                      </a:endParaRPr>
                    </a:p>
                  </a:txBody>
                  <a:tcPr marL="0" marR="0" marT="0" marB="0" anchor="b"/>
                </a:tc>
                <a:tc>
                  <a:txBody>
                    <a:bodyPr/>
                    <a:lstStyle/>
                    <a:p>
                      <a:pPr algn="ctr" fontAlgn="b"/>
                      <a:r>
                        <a:rPr lang="en-US" sz="2400" u="none" strike="noStrike" dirty="0"/>
                        <a:t>14.17</a:t>
                      </a:r>
                      <a:endParaRPr lang="en-US" sz="2400" b="0" i="0" u="none" strike="noStrike" dirty="0">
                        <a:solidFill>
                          <a:schemeClr val="tx1"/>
                        </a:solidFill>
                        <a:latin typeface="Calibri"/>
                      </a:endParaRPr>
                    </a:p>
                  </a:txBody>
                  <a:tcPr marL="0" marR="0" marT="0" marB="0" anchor="b"/>
                </a:tc>
                <a:tc>
                  <a:txBody>
                    <a:bodyPr/>
                    <a:lstStyle/>
                    <a:p>
                      <a:pPr algn="l" fontAlgn="b"/>
                      <a:r>
                        <a:rPr lang="en-US" sz="2400" u="none" strike="noStrike" dirty="0"/>
                        <a:t>STAR Pixel detector install</a:t>
                      </a:r>
                      <a:endParaRPr lang="en-US" sz="2400" b="1" i="0" u="none" strike="noStrike" dirty="0">
                        <a:solidFill>
                          <a:srgbClr val="000000"/>
                        </a:solidFill>
                        <a:latin typeface="Calibri"/>
                      </a:endParaRPr>
                    </a:p>
                  </a:txBody>
                  <a:tcPr marL="0" marR="0" marT="0" marB="0" anchor="b"/>
                </a:tc>
              </a:tr>
              <a:tr h="370840">
                <a:tc>
                  <a:txBody>
                    <a:bodyPr/>
                    <a:lstStyle/>
                    <a:p>
                      <a:pPr algn="l" fontAlgn="b"/>
                      <a:endParaRPr lang="en-US" sz="2400" b="0" i="0" u="none" strike="noStrike" dirty="0">
                        <a:solidFill>
                          <a:srgbClr val="000000"/>
                        </a:solidFill>
                        <a:latin typeface="Calibri"/>
                      </a:endParaRPr>
                    </a:p>
                  </a:txBody>
                  <a:tcPr marL="0" marR="0" marT="0" marB="0" anchor="b"/>
                </a:tc>
                <a:tc>
                  <a:txBody>
                    <a:bodyPr/>
                    <a:lstStyle/>
                    <a:p>
                      <a:pPr algn="ctr" fontAlgn="b"/>
                      <a:endParaRPr lang="en-US" sz="2400" b="0" i="0" u="none" strike="noStrike" dirty="0">
                        <a:solidFill>
                          <a:schemeClr val="tx1"/>
                        </a:solidFill>
                        <a:latin typeface="Calibri"/>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1" i="0" u="none" strike="noStrike" dirty="0" smtClean="0">
                          <a:solidFill>
                            <a:schemeClr val="tx1">
                              <a:lumMod val="95000"/>
                              <a:lumOff val="5000"/>
                            </a:schemeClr>
                          </a:solidFill>
                          <a:latin typeface="+mn-lt"/>
                        </a:rPr>
                        <a:t>AFTER START OF PHYSICS</a:t>
                      </a:r>
                      <a:endParaRPr lang="en-US" sz="2400" b="1" i="0" u="none" strike="noStrike" dirty="0">
                        <a:solidFill>
                          <a:schemeClr val="tx1">
                            <a:lumMod val="95000"/>
                            <a:lumOff val="5000"/>
                          </a:schemeClr>
                        </a:solidFill>
                        <a:latin typeface="Calibri"/>
                      </a:endParaRPr>
                    </a:p>
                  </a:txBody>
                  <a:tcPr marL="0" marR="0" marT="0" marB="0" anchor="b"/>
                </a:tc>
              </a:tr>
              <a:tr h="370840">
                <a:tc>
                  <a:txBody>
                    <a:bodyPr/>
                    <a:lstStyle/>
                    <a:p>
                      <a:pPr algn="l" fontAlgn="b"/>
                      <a:r>
                        <a:rPr lang="en-US" sz="2400" u="none" strike="noStrike" dirty="0"/>
                        <a:t>3/20/2013</a:t>
                      </a:r>
                      <a:endParaRPr lang="en-US" sz="2400" b="0" i="0" u="none" strike="noStrike" dirty="0">
                        <a:solidFill>
                          <a:srgbClr val="000000"/>
                        </a:solidFill>
                        <a:latin typeface="Calibri"/>
                      </a:endParaRPr>
                    </a:p>
                  </a:txBody>
                  <a:tcPr marL="0" marR="0" marT="0" marB="0" anchor="b"/>
                </a:tc>
                <a:tc>
                  <a:txBody>
                    <a:bodyPr/>
                    <a:lstStyle/>
                    <a:p>
                      <a:pPr algn="ctr" fontAlgn="b"/>
                      <a:r>
                        <a:rPr lang="en-US" sz="2400" u="none" strike="noStrike" dirty="0"/>
                        <a:t>10.85</a:t>
                      </a:r>
                      <a:endParaRPr lang="en-US" sz="2400" b="0" i="0" u="none" strike="noStrike" dirty="0">
                        <a:solidFill>
                          <a:schemeClr val="tx1"/>
                        </a:solidFill>
                        <a:latin typeface="Calibri"/>
                      </a:endParaRPr>
                    </a:p>
                  </a:txBody>
                  <a:tcPr marL="0" marR="0" marT="0" marB="0" anchor="b"/>
                </a:tc>
                <a:tc>
                  <a:txBody>
                    <a:bodyPr/>
                    <a:lstStyle/>
                    <a:p>
                      <a:pPr algn="l" fontAlgn="b"/>
                      <a:r>
                        <a:rPr lang="en-US" sz="2400" u="none" strike="noStrike" dirty="0"/>
                        <a:t>RHIC CNI </a:t>
                      </a:r>
                      <a:r>
                        <a:rPr lang="en-US" sz="2400" u="none" strike="noStrike" dirty="0" err="1" smtClean="0"/>
                        <a:t>polarimeter</a:t>
                      </a:r>
                      <a:r>
                        <a:rPr lang="en-US" sz="2400" u="none" strike="noStrike" dirty="0" smtClean="0"/>
                        <a:t> </a:t>
                      </a:r>
                      <a:r>
                        <a:rPr lang="en-US" sz="2400" u="none" strike="noStrike" dirty="0"/>
                        <a:t>targets replace</a:t>
                      </a:r>
                      <a:endParaRPr lang="en-US" sz="2400" b="1" i="0" u="none" strike="noStrike" dirty="0">
                        <a:solidFill>
                          <a:srgbClr val="000000"/>
                        </a:solidFill>
                        <a:latin typeface="Calibri"/>
                      </a:endParaRPr>
                    </a:p>
                  </a:txBody>
                  <a:tcPr marL="0" marR="0" marT="0" marB="0" anchor="b"/>
                </a:tc>
              </a:tr>
              <a:tr h="370840">
                <a:tc>
                  <a:txBody>
                    <a:bodyPr/>
                    <a:lstStyle/>
                    <a:p>
                      <a:pPr algn="l" fontAlgn="b"/>
                      <a:r>
                        <a:rPr lang="en-US" sz="2400" u="none" strike="noStrike" dirty="0" smtClean="0"/>
                        <a:t>4/03/2013</a:t>
                      </a:r>
                      <a:endParaRPr lang="en-US" sz="2400" b="0" i="0" u="none" strike="noStrike" dirty="0">
                        <a:solidFill>
                          <a:srgbClr val="000000"/>
                        </a:solidFill>
                        <a:latin typeface="Calibri"/>
                      </a:endParaRPr>
                    </a:p>
                  </a:txBody>
                  <a:tcPr marL="0" marR="0" marT="0" marB="0" anchor="b"/>
                </a:tc>
                <a:tc>
                  <a:txBody>
                    <a:bodyPr/>
                    <a:lstStyle/>
                    <a:p>
                      <a:pPr algn="ctr" fontAlgn="b"/>
                      <a:r>
                        <a:rPr lang="en-US" sz="2400" u="none" strike="noStrike" dirty="0"/>
                        <a:t>15.92</a:t>
                      </a:r>
                      <a:endParaRPr lang="en-US" sz="2400" b="0" i="0" u="none" strike="noStrike" dirty="0">
                        <a:solidFill>
                          <a:schemeClr val="tx1"/>
                        </a:solidFill>
                        <a:latin typeface="Calibri"/>
                      </a:endParaRPr>
                    </a:p>
                  </a:txBody>
                  <a:tcPr marL="0" marR="0" marT="0" marB="0" anchor="b"/>
                </a:tc>
                <a:tc>
                  <a:txBody>
                    <a:bodyPr/>
                    <a:lstStyle/>
                    <a:p>
                      <a:pPr algn="l" fontAlgn="b"/>
                      <a:r>
                        <a:rPr lang="en-US" sz="2400" u="none" strike="noStrike" dirty="0"/>
                        <a:t>Siemens </a:t>
                      </a:r>
                      <a:r>
                        <a:rPr lang="en-US" sz="2400" u="none" strike="noStrike" dirty="0" smtClean="0"/>
                        <a:t>Retaining </a:t>
                      </a:r>
                      <a:r>
                        <a:rPr lang="en-US" sz="2400" u="none" strike="noStrike"/>
                        <a:t>Ring </a:t>
                      </a:r>
                      <a:r>
                        <a:rPr lang="en-US" sz="2400" u="none" strike="noStrike" smtClean="0"/>
                        <a:t>Painted</a:t>
                      </a:r>
                      <a:endParaRPr lang="en-US" sz="2400" b="1" i="0" u="none" strike="noStrike" dirty="0">
                        <a:solidFill>
                          <a:srgbClr val="000000"/>
                        </a:solidFill>
                        <a:latin typeface="Calibri"/>
                      </a:endParaRPr>
                    </a:p>
                  </a:txBody>
                  <a:tcPr marL="0" marR="0" marT="0" marB="0" anchor="b"/>
                </a:tc>
              </a:tr>
              <a:tr h="370840">
                <a:tc>
                  <a:txBody>
                    <a:bodyPr/>
                    <a:lstStyle/>
                    <a:p>
                      <a:pPr algn="l" fontAlgn="b"/>
                      <a:r>
                        <a:rPr lang="en-US" sz="2400" u="none" strike="noStrike" dirty="0"/>
                        <a:t>4/17/2013</a:t>
                      </a:r>
                      <a:endParaRPr lang="en-US" sz="2400" b="0" i="0" u="none" strike="noStrike" dirty="0">
                        <a:solidFill>
                          <a:srgbClr val="000000"/>
                        </a:solidFill>
                        <a:latin typeface="Calibri"/>
                      </a:endParaRPr>
                    </a:p>
                  </a:txBody>
                  <a:tcPr marL="0" marR="0" marT="0" marB="0" anchor="b"/>
                </a:tc>
                <a:tc>
                  <a:txBody>
                    <a:bodyPr/>
                    <a:lstStyle/>
                    <a:p>
                      <a:pPr algn="ctr" fontAlgn="b"/>
                      <a:r>
                        <a:rPr lang="en-US" sz="2400" u="none" strike="noStrike" dirty="0"/>
                        <a:t>13.13</a:t>
                      </a:r>
                      <a:endParaRPr lang="en-US" sz="2400" b="0" i="0" u="none" strike="noStrike" dirty="0">
                        <a:solidFill>
                          <a:schemeClr val="tx1"/>
                        </a:solidFill>
                        <a:latin typeface="Calibri"/>
                      </a:endParaRPr>
                    </a:p>
                  </a:txBody>
                  <a:tcPr marL="0" marR="0" marT="0" marB="0" anchor="b"/>
                </a:tc>
                <a:tc>
                  <a:txBody>
                    <a:bodyPr/>
                    <a:lstStyle/>
                    <a:p>
                      <a:pPr algn="l" fontAlgn="b"/>
                      <a:r>
                        <a:rPr lang="en-US" sz="2400" b="0" i="0" u="none" strike="noStrike" dirty="0" smtClean="0">
                          <a:solidFill>
                            <a:schemeClr val="dk1"/>
                          </a:solidFill>
                          <a:latin typeface="+mn-lt"/>
                        </a:rPr>
                        <a:t>RHIC</a:t>
                      </a:r>
                      <a:r>
                        <a:rPr lang="en-US" sz="2400" b="0" i="0" u="none" strike="noStrike" baseline="0" dirty="0" smtClean="0">
                          <a:solidFill>
                            <a:schemeClr val="dk1"/>
                          </a:solidFill>
                          <a:latin typeface="+mn-lt"/>
                        </a:rPr>
                        <a:t> Phase Shifter </a:t>
                      </a:r>
                      <a:r>
                        <a:rPr lang="en-US" sz="2400" b="0" i="0" u="none" strike="noStrike" baseline="0" smtClean="0">
                          <a:solidFill>
                            <a:schemeClr val="dk1"/>
                          </a:solidFill>
                          <a:latin typeface="+mn-lt"/>
                        </a:rPr>
                        <a:t>PS Polarity Change</a:t>
                      </a:r>
                      <a:endParaRPr lang="en-US" sz="2400" b="1" i="0" u="none" strike="noStrike" dirty="0">
                        <a:solidFill>
                          <a:srgbClr val="000000"/>
                        </a:solidFill>
                        <a:latin typeface="Calibri"/>
                      </a:endParaRPr>
                    </a:p>
                  </a:txBody>
                  <a:tcPr marL="0" marR="0" marT="0" marB="0" anchor="b"/>
                </a:tc>
              </a:tr>
              <a:tr h="370840">
                <a:tc>
                  <a:txBody>
                    <a:bodyPr/>
                    <a:lstStyle/>
                    <a:p>
                      <a:pPr algn="l" fontAlgn="b"/>
                      <a:r>
                        <a:rPr lang="en-US" sz="2400" u="none" strike="noStrike" dirty="0" smtClean="0"/>
                        <a:t>5/08/2013</a:t>
                      </a:r>
                      <a:endParaRPr lang="en-US" sz="2400" b="0" i="0" u="none" strike="noStrike" dirty="0">
                        <a:solidFill>
                          <a:srgbClr val="000000"/>
                        </a:solidFill>
                        <a:latin typeface="Calibri"/>
                      </a:endParaRPr>
                    </a:p>
                  </a:txBody>
                  <a:tcPr marL="0" marR="0" marT="0" marB="0" anchor="b"/>
                </a:tc>
                <a:tc>
                  <a:txBody>
                    <a:bodyPr/>
                    <a:lstStyle/>
                    <a:p>
                      <a:pPr algn="ctr" fontAlgn="b"/>
                      <a:r>
                        <a:rPr lang="en-US" sz="2400" u="none" strike="noStrike" dirty="0"/>
                        <a:t>15.92</a:t>
                      </a:r>
                      <a:endParaRPr lang="en-US" sz="2400" b="0" i="0" u="none" strike="noStrike" dirty="0">
                        <a:solidFill>
                          <a:schemeClr val="tx1"/>
                        </a:solidFill>
                        <a:latin typeface="Calibri"/>
                      </a:endParaRPr>
                    </a:p>
                  </a:txBody>
                  <a:tcPr marL="0" marR="0" marT="0" marB="0" anchor="b"/>
                </a:tc>
                <a:tc>
                  <a:txBody>
                    <a:bodyPr/>
                    <a:lstStyle/>
                    <a:p>
                      <a:pPr algn="l" fontAlgn="b"/>
                      <a:r>
                        <a:rPr lang="en-US" sz="2400" u="none" strike="noStrike" dirty="0"/>
                        <a:t>STAR Pixel detector install</a:t>
                      </a:r>
                      <a:endParaRPr lang="en-US" sz="2400" b="1" i="0" u="none" strike="noStrike" dirty="0">
                        <a:solidFill>
                          <a:srgbClr val="000000"/>
                        </a:solidFill>
                        <a:latin typeface="Calibri"/>
                      </a:endParaRPr>
                    </a:p>
                  </a:txBody>
                  <a:tcPr marL="0" marR="0" marT="0" marB="0" anchor="b"/>
                </a:tc>
              </a:tr>
              <a:tr h="370840">
                <a:tc>
                  <a:txBody>
                    <a:bodyPr/>
                    <a:lstStyle/>
                    <a:p>
                      <a:pPr algn="l" fontAlgn="b"/>
                      <a:r>
                        <a:rPr lang="en-US" sz="2400" u="none" strike="noStrike" dirty="0"/>
                        <a:t>5/22/2013</a:t>
                      </a:r>
                      <a:endParaRPr lang="en-US" sz="2400" b="0" i="0" u="none" strike="noStrike" dirty="0">
                        <a:solidFill>
                          <a:srgbClr val="000000"/>
                        </a:solidFill>
                        <a:latin typeface="Calibri"/>
                      </a:endParaRPr>
                    </a:p>
                  </a:txBody>
                  <a:tcPr marL="0" marR="0" marT="0" marB="0" anchor="b"/>
                </a:tc>
                <a:tc>
                  <a:txBody>
                    <a:bodyPr/>
                    <a:lstStyle/>
                    <a:p>
                      <a:pPr algn="ctr" fontAlgn="b"/>
                      <a:r>
                        <a:rPr lang="en-US" sz="2400" u="none" strike="noStrike" dirty="0"/>
                        <a:t>10.38</a:t>
                      </a:r>
                      <a:endParaRPr lang="en-US" sz="2400" b="0" i="0" u="none" strike="noStrike" dirty="0">
                        <a:solidFill>
                          <a:schemeClr val="tx1"/>
                        </a:solidFill>
                        <a:latin typeface="Calibri"/>
                      </a:endParaRPr>
                    </a:p>
                  </a:txBody>
                  <a:tcPr marL="0" marR="0" marT="0" marB="0" anchor="b"/>
                </a:tc>
                <a:tc>
                  <a:txBody>
                    <a:bodyPr/>
                    <a:lstStyle/>
                    <a:p>
                      <a:pPr algn="l" fontAlgn="b"/>
                      <a:r>
                        <a:rPr lang="en-US" sz="2400" u="none" strike="noStrike" dirty="0"/>
                        <a:t>"standard maintenance"</a:t>
                      </a:r>
                      <a:endParaRPr lang="en-US" sz="2400" b="1" i="0" u="none" strike="noStrike" dirty="0">
                        <a:solidFill>
                          <a:srgbClr val="000000"/>
                        </a:solidFill>
                        <a:latin typeface="Calibri"/>
                      </a:endParaRPr>
                    </a:p>
                  </a:txBody>
                  <a:tcPr marL="0" marR="0" marT="0" marB="0" anchor="b"/>
                </a:tc>
              </a:tr>
            </a:tbl>
          </a:graphicData>
        </a:graphic>
      </p:graphicFrame>
      <p:sp>
        <p:nvSpPr>
          <p:cNvPr id="6" name="Footer Placeholder 5"/>
          <p:cNvSpPr>
            <a:spLocks noGrp="1"/>
          </p:cNvSpPr>
          <p:nvPr>
            <p:ph type="ftr" sz="quarter" idx="11"/>
          </p:nvPr>
        </p:nvSpPr>
        <p:spPr/>
        <p:txBody>
          <a:bodyPr/>
          <a:lstStyle/>
          <a:p>
            <a:r>
              <a:rPr lang="en-US" smtClean="0"/>
              <a:t>Retreat 2013 - Ingrassia</a:t>
            </a:r>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“Extended</a:t>
            </a:r>
            <a:r>
              <a:rPr lang="en-US" dirty="0"/>
              <a:t>” </a:t>
            </a:r>
            <a:r>
              <a:rPr lang="en-US" dirty="0" smtClean="0"/>
              <a:t>Maintenance </a:t>
            </a:r>
            <a:r>
              <a:rPr lang="en-US" dirty="0"/>
              <a:t>Days.</a:t>
            </a:r>
            <a:br>
              <a:rPr lang="en-US" dirty="0"/>
            </a:br>
            <a:endParaRPr lang="en-US" dirty="0"/>
          </a:p>
        </p:txBody>
      </p:sp>
      <p:sp>
        <p:nvSpPr>
          <p:cNvPr id="3" name="Content Placeholder 2"/>
          <p:cNvSpPr>
            <a:spLocks noGrp="1"/>
          </p:cNvSpPr>
          <p:nvPr>
            <p:ph idx="1"/>
          </p:nvPr>
        </p:nvSpPr>
        <p:spPr>
          <a:xfrm>
            <a:off x="762000" y="990600"/>
            <a:ext cx="7620000" cy="5105400"/>
          </a:xfrm>
        </p:spPr>
        <p:txBody>
          <a:bodyPr>
            <a:normAutofit fontScale="92500" lnSpcReduction="20000"/>
          </a:bodyPr>
          <a:lstStyle/>
          <a:p>
            <a:r>
              <a:rPr lang="en-US" dirty="0" smtClean="0"/>
              <a:t>LIPA </a:t>
            </a:r>
            <a:r>
              <a:rPr lang="en-US" dirty="0"/>
              <a:t>outages (March 8, 15, 20)</a:t>
            </a:r>
            <a:r>
              <a:rPr lang="en-US" dirty="0" smtClean="0"/>
              <a:t>.</a:t>
            </a:r>
          </a:p>
          <a:p>
            <a:pPr lvl="1"/>
            <a:r>
              <a:rPr lang="en-US" dirty="0" smtClean="0"/>
              <a:t>March 8</a:t>
            </a:r>
            <a:r>
              <a:rPr lang="en-US" baseline="30000" dirty="0" smtClean="0"/>
              <a:t>th</a:t>
            </a:r>
            <a:r>
              <a:rPr lang="en-US" dirty="0" smtClean="0"/>
              <a:t> snowstorm!</a:t>
            </a:r>
          </a:p>
          <a:p>
            <a:pPr lvl="1"/>
            <a:r>
              <a:rPr lang="en-US" dirty="0" smtClean="0"/>
              <a:t>Extended stores.</a:t>
            </a:r>
          </a:p>
          <a:p>
            <a:pPr lvl="1"/>
            <a:r>
              <a:rPr lang="en-US" dirty="0" smtClean="0"/>
              <a:t>e-lens work to fill the gaps.</a:t>
            </a:r>
            <a:endParaRPr lang="en-US" dirty="0"/>
          </a:p>
          <a:p>
            <a:r>
              <a:rPr lang="en-US" dirty="0"/>
              <a:t>Siemens paint, yellow DCCT issues (April 5)</a:t>
            </a:r>
            <a:r>
              <a:rPr lang="en-US" dirty="0" smtClean="0"/>
              <a:t>.</a:t>
            </a:r>
          </a:p>
          <a:p>
            <a:pPr lvl="1"/>
            <a:r>
              <a:rPr lang="en-US" dirty="0" smtClean="0"/>
              <a:t>Insulating paint necessary for Siemens Motor Rotor.</a:t>
            </a:r>
          </a:p>
          <a:p>
            <a:pPr lvl="1"/>
            <a:r>
              <a:rPr lang="en-US" dirty="0" smtClean="0"/>
              <a:t>DCCT work caused glitches, issues contacting expert, undone by RPSG personnel</a:t>
            </a:r>
            <a:endParaRPr lang="en-US" dirty="0"/>
          </a:p>
          <a:p>
            <a:r>
              <a:rPr lang="en-US" dirty="0"/>
              <a:t>e-lens phase shifter polarity change April </a:t>
            </a:r>
            <a:r>
              <a:rPr lang="en-US" dirty="0" smtClean="0"/>
              <a:t>17.</a:t>
            </a:r>
            <a:endParaRPr lang="en-US" dirty="0"/>
          </a:p>
          <a:p>
            <a:r>
              <a:rPr lang="en-US" dirty="0"/>
              <a:t>STAR Pixel detector, OPPIS, JET and RF issues (May 8)</a:t>
            </a:r>
            <a:r>
              <a:rPr lang="en-US" dirty="0" smtClean="0"/>
              <a:t>.</a:t>
            </a:r>
            <a:endParaRPr lang="en-US" dirty="0"/>
          </a:p>
        </p:txBody>
      </p:sp>
      <p:sp>
        <p:nvSpPr>
          <p:cNvPr id="5" name="Footer Placeholder 4"/>
          <p:cNvSpPr>
            <a:spLocks noGrp="1"/>
          </p:cNvSpPr>
          <p:nvPr>
            <p:ph type="ftr" sz="quarter" idx="11"/>
          </p:nvPr>
        </p:nvSpPr>
        <p:spPr/>
        <p:txBody>
          <a:bodyPr/>
          <a:lstStyle/>
          <a:p>
            <a:r>
              <a:rPr lang="en-US" altLang="en-US" smtClean="0"/>
              <a:t>Retreat 2013 - Sampson</a:t>
            </a:r>
            <a:endParaRPr lang="en-US" altLang="en-US"/>
          </a:p>
        </p:txBody>
      </p:sp>
    </p:spTree>
    <p:extLst>
      <p:ext uri="{BB962C8B-B14F-4D97-AF65-F5344CB8AC3E}">
        <p14:creationId xmlns="" xmlns:p14="http://schemas.microsoft.com/office/powerpoint/2010/main" val="35485137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Machine Performance</a:t>
            </a:r>
            <a:endParaRPr lang="en-US" dirty="0"/>
          </a:p>
        </p:txBody>
      </p:sp>
      <p:sp>
        <p:nvSpPr>
          <p:cNvPr id="6" name="Content Placeholder 5"/>
          <p:cNvSpPr>
            <a:spLocks noGrp="1"/>
          </p:cNvSpPr>
          <p:nvPr>
            <p:ph idx="1"/>
          </p:nvPr>
        </p:nvSpPr>
        <p:spPr>
          <a:xfrm>
            <a:off x="762000" y="1143000"/>
            <a:ext cx="7620000" cy="4572000"/>
          </a:xfrm>
        </p:spPr>
        <p:txBody>
          <a:bodyPr>
            <a:normAutofit fontScale="70000" lnSpcReduction="20000"/>
          </a:bodyPr>
          <a:lstStyle/>
          <a:p>
            <a:r>
              <a:rPr lang="en-US" dirty="0" smtClean="0"/>
              <a:t>Failure Hours:</a:t>
            </a:r>
          </a:p>
          <a:p>
            <a:pPr lvl="1"/>
            <a:r>
              <a:rPr lang="en-US" dirty="0" smtClean="0"/>
              <a:t>Continued reduction in system failure.</a:t>
            </a:r>
          </a:p>
          <a:p>
            <a:pPr lvl="1"/>
            <a:r>
              <a:rPr lang="en-US" dirty="0" smtClean="0"/>
              <a:t>Increased access to and resilience against infrastructure failure shows measurable results (AC systems).</a:t>
            </a:r>
          </a:p>
          <a:p>
            <a:r>
              <a:rPr lang="en-US" b="1" u="sng" dirty="0" smtClean="0"/>
              <a:t>Maintenance:</a:t>
            </a:r>
          </a:p>
          <a:p>
            <a:pPr lvl="1"/>
            <a:r>
              <a:rPr lang="en-US" b="1" u="sng" dirty="0" smtClean="0"/>
              <a:t>Time to Physics minimi</a:t>
            </a:r>
            <a:r>
              <a:rPr lang="en-US" dirty="0" smtClean="0"/>
              <a:t>zed.</a:t>
            </a:r>
          </a:p>
          <a:p>
            <a:pPr lvl="1"/>
            <a:r>
              <a:rPr lang="en-US" b="1" u="sng" dirty="0" smtClean="0"/>
              <a:t>Quick return to nominal running conditions</a:t>
            </a:r>
            <a:r>
              <a:rPr lang="en-US" dirty="0" smtClean="0"/>
              <a:t>.</a:t>
            </a:r>
          </a:p>
          <a:p>
            <a:pPr lvl="1"/>
            <a:r>
              <a:rPr lang="en-US" dirty="0" smtClean="0"/>
              <a:t>Energy changeover preparation pays.  </a:t>
            </a:r>
          </a:p>
          <a:p>
            <a:r>
              <a:rPr lang="en-US" dirty="0" smtClean="0"/>
              <a:t>Bottom line:</a:t>
            </a:r>
          </a:p>
          <a:p>
            <a:pPr lvl="1"/>
            <a:r>
              <a:rPr lang="en-US" dirty="0" smtClean="0"/>
              <a:t>Transition to and recovery from maintenance periods continues to be smooth for the most part.</a:t>
            </a:r>
          </a:p>
          <a:p>
            <a:pPr lvl="1"/>
            <a:r>
              <a:rPr lang="en-US" dirty="0" smtClean="0"/>
              <a:t>Continued improvement to the CAD work review and feedback process will help to reduce preventable futur</a:t>
            </a:r>
            <a:r>
              <a:rPr lang="en-US" dirty="0"/>
              <a:t>e</a:t>
            </a:r>
            <a:r>
              <a:rPr lang="en-US" dirty="0" smtClean="0"/>
              <a:t> delays.</a:t>
            </a:r>
          </a:p>
        </p:txBody>
      </p:sp>
      <p:sp>
        <p:nvSpPr>
          <p:cNvPr id="2" name="Footer Placeholder 1"/>
          <p:cNvSpPr>
            <a:spLocks noGrp="1"/>
          </p:cNvSpPr>
          <p:nvPr>
            <p:ph type="ftr" sz="quarter" idx="11"/>
          </p:nvPr>
        </p:nvSpPr>
        <p:spPr/>
        <p:txBody>
          <a:bodyPr/>
          <a:lstStyle/>
          <a:p>
            <a:r>
              <a:rPr lang="en-US" altLang="en-US" smtClean="0"/>
              <a:t>Retreat 2013 - Sampson</a:t>
            </a:r>
            <a:endParaRPr lang="en-US" alt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a:t>
            </a:r>
            <a:endParaRPr lang="en-US" dirty="0"/>
          </a:p>
        </p:txBody>
      </p:sp>
      <p:sp>
        <p:nvSpPr>
          <p:cNvPr id="3" name="Content Placeholder 2"/>
          <p:cNvSpPr>
            <a:spLocks noGrp="1"/>
          </p:cNvSpPr>
          <p:nvPr>
            <p:ph idx="1"/>
          </p:nvPr>
        </p:nvSpPr>
        <p:spPr>
          <a:xfrm>
            <a:off x="762000" y="1219200"/>
            <a:ext cx="7620000" cy="4495800"/>
          </a:xfrm>
        </p:spPr>
        <p:txBody>
          <a:bodyPr>
            <a:normAutofit fontScale="77500" lnSpcReduction="20000"/>
          </a:bodyPr>
          <a:lstStyle/>
          <a:p>
            <a:r>
              <a:rPr lang="en-US" b="1" u="sng" dirty="0" smtClean="0"/>
              <a:t>Through continued improvement to the process of:</a:t>
            </a:r>
          </a:p>
          <a:p>
            <a:pPr marL="0" indent="0">
              <a:buNone/>
            </a:pPr>
            <a:r>
              <a:rPr lang="en-US" b="1" u="sng" dirty="0" smtClean="0"/>
              <a:t>Request </a:t>
            </a:r>
            <a:r>
              <a:rPr lang="en-US" b="1" u="sng" dirty="0" smtClean="0">
                <a:latin typeface="Wingdings"/>
                <a:ea typeface="Wingdings"/>
                <a:cs typeface="Wingdings"/>
                <a:sym typeface="Wingdings"/>
              </a:rPr>
              <a:t></a:t>
            </a:r>
            <a:r>
              <a:rPr lang="en-US" b="1" u="sng" dirty="0" smtClean="0"/>
              <a:t>Review </a:t>
            </a:r>
            <a:r>
              <a:rPr lang="en-US" b="1" u="sng" dirty="0" smtClean="0">
                <a:latin typeface="Wingdings"/>
                <a:ea typeface="Wingdings"/>
                <a:cs typeface="Wingdings"/>
                <a:sym typeface="Wingdings"/>
              </a:rPr>
              <a:t></a:t>
            </a:r>
            <a:r>
              <a:rPr lang="en-US" b="1" u="sng" dirty="0" smtClean="0"/>
              <a:t>Approval </a:t>
            </a:r>
            <a:r>
              <a:rPr lang="en-US" b="1" u="sng" dirty="0">
                <a:latin typeface="Wingdings"/>
                <a:ea typeface="Wingdings"/>
                <a:cs typeface="Wingdings"/>
                <a:sym typeface="Wingdings"/>
              </a:rPr>
              <a:t></a:t>
            </a:r>
            <a:r>
              <a:rPr lang="en-US" b="1" u="sng" dirty="0" smtClean="0"/>
              <a:t>Execution </a:t>
            </a:r>
            <a:r>
              <a:rPr lang="en-US" b="1" u="sng" dirty="0">
                <a:latin typeface="Wingdings"/>
                <a:ea typeface="Wingdings"/>
                <a:cs typeface="Wingdings"/>
                <a:sym typeface="Wingdings"/>
              </a:rPr>
              <a:t></a:t>
            </a:r>
            <a:r>
              <a:rPr lang="en-US" b="1" u="sng" dirty="0" smtClean="0"/>
              <a:t>Closeout </a:t>
            </a:r>
            <a:r>
              <a:rPr lang="en-US" b="1" u="sng" dirty="0">
                <a:latin typeface="Wingdings"/>
                <a:ea typeface="Wingdings"/>
                <a:cs typeface="Wingdings"/>
                <a:sym typeface="Wingdings"/>
              </a:rPr>
              <a:t></a:t>
            </a:r>
            <a:r>
              <a:rPr lang="en-US" b="1" u="sng" dirty="0" smtClean="0"/>
              <a:t>Post Mortem, improvements </a:t>
            </a:r>
            <a:r>
              <a:rPr lang="en-US" b="1" u="sng" dirty="0" smtClean="0"/>
              <a:t>in execution </a:t>
            </a:r>
            <a:r>
              <a:rPr lang="en-US" b="1" u="sng" dirty="0" smtClean="0"/>
              <a:t>and efficiency are evident and there has been a reduction in preventable errors</a:t>
            </a:r>
            <a:r>
              <a:rPr lang="en-US" dirty="0" smtClean="0"/>
              <a:t>.</a:t>
            </a:r>
          </a:p>
          <a:p>
            <a:r>
              <a:rPr lang="en-US" b="1" u="sng" dirty="0" smtClean="0"/>
              <a:t>Continue to improve communication with F&amp;O, ES&amp;F and others.</a:t>
            </a:r>
          </a:p>
          <a:p>
            <a:r>
              <a:rPr lang="en-US" b="1" u="sng" dirty="0"/>
              <a:t>C</a:t>
            </a:r>
            <a:r>
              <a:rPr lang="en-US" b="1" u="sng" dirty="0" smtClean="0"/>
              <a:t>ontinue with improvements to infrastructure.</a:t>
            </a:r>
          </a:p>
          <a:p>
            <a:pPr lvl="1"/>
            <a:r>
              <a:rPr lang="en-US" dirty="0" smtClean="0"/>
              <a:t>AC, Power/UPS, Lighting….</a:t>
            </a:r>
          </a:p>
          <a:p>
            <a:pPr lvl="1"/>
            <a:r>
              <a:rPr lang="en-US" dirty="0" smtClean="0"/>
              <a:t>Continue to add remote reset, diagnosis.</a:t>
            </a:r>
          </a:p>
          <a:p>
            <a:pPr lvl="1"/>
            <a:r>
              <a:rPr lang="en-US" dirty="0" smtClean="0"/>
              <a:t>Continue to make systems more robust and able to run through some fault conditions.</a:t>
            </a:r>
          </a:p>
          <a:p>
            <a:pPr lvl="1"/>
            <a:endParaRPr lang="en-US" dirty="0" smtClean="0"/>
          </a:p>
        </p:txBody>
      </p:sp>
      <p:sp>
        <p:nvSpPr>
          <p:cNvPr id="5" name="Footer Placeholder 4"/>
          <p:cNvSpPr>
            <a:spLocks noGrp="1"/>
          </p:cNvSpPr>
          <p:nvPr>
            <p:ph type="ftr" sz="quarter" idx="11"/>
          </p:nvPr>
        </p:nvSpPr>
        <p:spPr/>
        <p:txBody>
          <a:bodyPr/>
          <a:lstStyle/>
          <a:p>
            <a:r>
              <a:rPr lang="en-US" altLang="en-US" smtClean="0"/>
              <a:t>Retreat 2013 - Sampson</a:t>
            </a:r>
            <a:endParaRPr lang="en-US" alt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762000" y="1143000"/>
            <a:ext cx="7620000" cy="4572000"/>
          </a:xfrm>
        </p:spPr>
        <p:txBody>
          <a:bodyPr>
            <a:normAutofit fontScale="77500" lnSpcReduction="20000"/>
          </a:bodyPr>
          <a:lstStyle/>
          <a:p>
            <a:r>
              <a:rPr lang="en-US" b="1" u="sng" dirty="0" smtClean="0"/>
              <a:t>Affects of improvements in the way we do business, including better communication and planning have shown measurable results</a:t>
            </a:r>
            <a:r>
              <a:rPr lang="en-US" dirty="0" smtClean="0"/>
              <a:t>.</a:t>
            </a:r>
          </a:p>
          <a:p>
            <a:r>
              <a:rPr lang="en-US" b="1" u="sng" dirty="0" smtClean="0"/>
              <a:t>As systems are installed and upgraded, careful planning, scheduling and communications are key to a good start up and run.</a:t>
            </a:r>
          </a:p>
          <a:p>
            <a:r>
              <a:rPr lang="en-US" b="1" u="sng" dirty="0" smtClean="0"/>
              <a:t>Careful planning and execution during all phases of accelerator operation has proven to be of overall benefit to the performance of the complex.</a:t>
            </a:r>
          </a:p>
          <a:p>
            <a:r>
              <a:rPr lang="en-US" b="1" u="sng" dirty="0" smtClean="0"/>
              <a:t>Continued </a:t>
            </a:r>
            <a:r>
              <a:rPr lang="en-US" b="1" u="sng" dirty="0" smtClean="0"/>
              <a:t>improvement to infrastructure promises to keep showing positive results</a:t>
            </a:r>
            <a:r>
              <a:rPr lang="en-US" dirty="0" smtClean="0"/>
              <a:t>.</a:t>
            </a:r>
          </a:p>
          <a:p>
            <a:r>
              <a:rPr lang="en-US" dirty="0" smtClean="0"/>
              <a:t>The </a:t>
            </a:r>
            <a:r>
              <a:rPr lang="en-US" dirty="0" smtClean="0"/>
              <a:t>improvements are only possible through the continued cooperation of all of the players involved.</a:t>
            </a:r>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altLang="en-US" smtClean="0"/>
              <a:t>Retreat 2013 - Sampson</a:t>
            </a:r>
            <a:endParaRPr lang="en-US" alt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Haiku for departing Operator Zimmer (SLAC) – by VHS</a:t>
            </a:r>
            <a:endParaRPr lang="en-US" dirty="0"/>
          </a:p>
        </p:txBody>
      </p:sp>
      <p:sp>
        <p:nvSpPr>
          <p:cNvPr id="4" name="Content Placeholder 3"/>
          <p:cNvSpPr>
            <a:spLocks noGrp="1"/>
          </p:cNvSpPr>
          <p:nvPr>
            <p:ph sz="half" idx="1"/>
          </p:nvPr>
        </p:nvSpPr>
        <p:spPr>
          <a:xfrm>
            <a:off x="457200" y="1600200"/>
            <a:ext cx="6477000" cy="5029200"/>
          </a:xfrm>
        </p:spPr>
        <p:txBody>
          <a:bodyPr>
            <a:normAutofit/>
          </a:bodyPr>
          <a:lstStyle/>
          <a:p>
            <a:pPr>
              <a:buNone/>
            </a:pPr>
            <a:r>
              <a:rPr lang="en-US" sz="2400" dirty="0" smtClean="0"/>
              <a:t>Self-polarizing.</a:t>
            </a:r>
          </a:p>
          <a:p>
            <a:pPr>
              <a:buNone/>
            </a:pPr>
            <a:r>
              <a:rPr lang="en-US" sz="2400" dirty="0" smtClean="0"/>
              <a:t>Really? Self-polarizing?</a:t>
            </a:r>
          </a:p>
          <a:p>
            <a:pPr>
              <a:buNone/>
            </a:pPr>
            <a:r>
              <a:rPr lang="en-US" sz="2400" dirty="0" smtClean="0"/>
              <a:t>I mean, why bother?</a:t>
            </a:r>
          </a:p>
          <a:p>
            <a:pPr>
              <a:buNone/>
            </a:pPr>
            <a:endParaRPr lang="en-US" sz="2400" dirty="0" smtClean="0"/>
          </a:p>
          <a:p>
            <a:pPr>
              <a:buNone/>
            </a:pPr>
            <a:r>
              <a:rPr lang="en-US" sz="2400" dirty="0" smtClean="0"/>
              <a:t>LINACS </a:t>
            </a:r>
            <a:r>
              <a:rPr lang="en-US" sz="2400" dirty="0" smtClean="0"/>
              <a:t>are one way.</a:t>
            </a:r>
          </a:p>
          <a:p>
            <a:pPr>
              <a:buNone/>
            </a:pPr>
            <a:r>
              <a:rPr lang="en-US" sz="2400" dirty="0" smtClean="0"/>
              <a:t>Synchrotrons make better friends,</a:t>
            </a:r>
          </a:p>
          <a:p>
            <a:pPr>
              <a:buNone/>
            </a:pPr>
            <a:r>
              <a:rPr lang="en-US" sz="2400" dirty="0" smtClean="0"/>
              <a:t>Always one more </a:t>
            </a:r>
            <a:r>
              <a:rPr lang="en-US" sz="2400" dirty="0" smtClean="0"/>
              <a:t>turn</a:t>
            </a:r>
          </a:p>
          <a:p>
            <a:pPr>
              <a:buNone/>
            </a:pPr>
            <a:endParaRPr lang="en-US" sz="2400" dirty="0" smtClean="0"/>
          </a:p>
          <a:p>
            <a:pPr>
              <a:buNone/>
            </a:pPr>
            <a:r>
              <a:rPr lang="en-US" sz="2400" dirty="0" smtClean="0"/>
              <a:t>Left </a:t>
            </a:r>
            <a:r>
              <a:rPr lang="en-US" sz="2400" dirty="0" smtClean="0"/>
              <a:t>coast fights the Man,</a:t>
            </a:r>
          </a:p>
          <a:p>
            <a:pPr>
              <a:buNone/>
            </a:pPr>
            <a:r>
              <a:rPr lang="en-US" sz="2400" dirty="0" smtClean="0"/>
              <a:t>Shouts, “FREE ELECTRON LASER!”</a:t>
            </a:r>
          </a:p>
          <a:p>
            <a:pPr>
              <a:buNone/>
            </a:pPr>
            <a:r>
              <a:rPr lang="en-US" sz="2400" dirty="0" smtClean="0"/>
              <a:t>What’s he locked up for?</a:t>
            </a:r>
          </a:p>
          <a:p>
            <a:pPr>
              <a:buNone/>
            </a:pPr>
            <a:endParaRPr lang="en-US" sz="2400" dirty="0" smtClean="0"/>
          </a:p>
          <a:p>
            <a:pPr>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2224</TotalTime>
  <Words>7796</Words>
  <Application>Microsoft Office PowerPoint</Application>
  <PresentationFormat>On-screen Show (4:3)</PresentationFormat>
  <Paragraphs>1048</Paragraphs>
  <Slides>98</Slides>
  <Notes>28</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Office Theme</vt:lpstr>
      <vt:lpstr>Summary  RHIC Retreat Session III Operations, Reliability, Instrumentation, Controls….  Dilemma 10 talks –&gt; 10 summary slides --  or 100?</vt:lpstr>
      <vt:lpstr>Run13 Availability…  RHIC Retreat July 26, 2013</vt:lpstr>
      <vt:lpstr>Slide 3</vt:lpstr>
      <vt:lpstr>Slide 4</vt:lpstr>
      <vt:lpstr>Wolfram observes no improvement in Store to Store Times Run09 thru Run13 – A work in progress</vt:lpstr>
      <vt:lpstr>Slide 6</vt:lpstr>
      <vt:lpstr>Slide 7</vt:lpstr>
      <vt:lpstr>Down Time in Hours Runs 13-7</vt:lpstr>
      <vt:lpstr>New Projects during 2012 Shutdown</vt:lpstr>
      <vt:lpstr>Improvements made during 2012 shutdown</vt:lpstr>
      <vt:lpstr>Improvements made during 2012 shutdown</vt:lpstr>
      <vt:lpstr>New Projects/Improvements During Run 13</vt:lpstr>
      <vt:lpstr>Improvements/Work for Run 14</vt:lpstr>
      <vt:lpstr>Improvements/Work for Run 14</vt:lpstr>
      <vt:lpstr>Improvements/Work for Run 14</vt:lpstr>
      <vt:lpstr>Improvements/Work for Run 14</vt:lpstr>
      <vt:lpstr>Improvements/Work for Run 14</vt:lpstr>
      <vt:lpstr>Focus-reminder</vt:lpstr>
      <vt:lpstr>Slide 19</vt:lpstr>
      <vt:lpstr>Slide 20</vt:lpstr>
      <vt:lpstr>Slide 21</vt:lpstr>
      <vt:lpstr>Slide 22</vt:lpstr>
      <vt:lpstr>RF System Reliability and Developments  Run13 Retreat</vt:lpstr>
      <vt:lpstr>RF System Performance: Total Severe Failure Hours</vt:lpstr>
      <vt:lpstr>AGS LLRF System Upgrade for Run 13</vt:lpstr>
      <vt:lpstr>AGS LLRF System Upgrade for Run 13</vt:lpstr>
      <vt:lpstr>AGS LLRF System Upgrade for Run 13</vt:lpstr>
      <vt:lpstr>RHIC LLRF &amp; HLRF  System Developments for Run 13</vt:lpstr>
      <vt:lpstr>Booster LLRF Upgrade for Run 14</vt:lpstr>
      <vt:lpstr>AGS LLRF Upgrades for Run 14</vt:lpstr>
      <vt:lpstr>RHIC HLRF &amp; LLRF for Run 14</vt:lpstr>
      <vt:lpstr>RHIC HLRF &amp; LLRF for Run 14</vt:lpstr>
      <vt:lpstr>Slide 33</vt:lpstr>
      <vt:lpstr>Slide 34</vt:lpstr>
      <vt:lpstr>Slide 35</vt:lpstr>
      <vt:lpstr>Slide 36</vt:lpstr>
      <vt:lpstr>Slide 37</vt:lpstr>
      <vt:lpstr>Slide 38</vt:lpstr>
      <vt:lpstr>Slide 39</vt:lpstr>
      <vt:lpstr>Slide 40</vt:lpstr>
      <vt:lpstr>Instrumentation System Developments in RHIC Run-13</vt:lpstr>
      <vt:lpstr>Systems Overview</vt:lpstr>
      <vt:lpstr>AGS Horizontal eIPM R. Connolly, T. Curcio, C. Dawson, J. Fite, H. Huang, S. Jao, D. Lehn, W. Meng, R. Michnoff, M. Minty, P. Sampson, T. Summers, S. Tepikian, C. Trabocchi </vt:lpstr>
      <vt:lpstr>Slide 44</vt:lpstr>
      <vt:lpstr>Travelling Wave Schottky Pickup</vt:lpstr>
      <vt:lpstr>WCM Architecture Upgrade (A. Marusic, C. Degen, K. Mernick)</vt:lpstr>
      <vt:lpstr>RHIC DCCT data processing</vt:lpstr>
      <vt:lpstr>Bunch By Bunch Loss Monitors (P. Cerniglia, A. Drees, R. Hulsart, R. Michnoff) </vt:lpstr>
      <vt:lpstr>BBB Luminosity Monitor (P. Cerniglia, A. Drees, R. Hulsart, R. Michnoff, M. Minty) </vt:lpstr>
      <vt:lpstr>Slide 50</vt:lpstr>
      <vt:lpstr>RHIC Injection Timing from W Dump  (P. Cerniglia, R. Hulsart, G. Marr, R. Michnoff, R. Schoenfeld, T. Shrey)</vt:lpstr>
      <vt:lpstr>RHIC BPM IFE Enhancements (P. Cerniglia, R. Hulsart, A. Marusic, R. Michnoff, M. Minty)</vt:lpstr>
      <vt:lpstr>RHIC Beam Aborts : Bunch by Bunch Position (bo10-bh3.1 Blue Dump BPM)</vt:lpstr>
      <vt:lpstr>Future BPM Upgrade Plans</vt:lpstr>
      <vt:lpstr>Other Work Completed Run-13</vt:lpstr>
      <vt:lpstr>RHIC Run­13: Triumphs, Challenges and Disappointments</vt:lpstr>
      <vt:lpstr>Slide 57</vt:lpstr>
      <vt:lpstr>Main PS DCCTs</vt:lpstr>
      <vt:lpstr>Global coupling 1</vt:lpstr>
      <vt:lpstr>Global coupling 2</vt:lpstr>
      <vt:lpstr>Store orbit corrections   1</vt:lpstr>
      <vt:lpstr>Store orbit corrections 2</vt:lpstr>
      <vt:lpstr>Store orbit corrections 3</vt:lpstr>
      <vt:lpstr>Ramp Design Infrastructure problems</vt:lpstr>
      <vt:lpstr>Ramp Design Infrastructure problems</vt:lpstr>
      <vt:lpstr>Startup Run Coordination: Summary &amp; Improvement</vt:lpstr>
      <vt:lpstr>Overview</vt:lpstr>
      <vt:lpstr>The “Wet Run”</vt:lpstr>
      <vt:lpstr>The “Wet Run”</vt:lpstr>
      <vt:lpstr>Improving Communication</vt:lpstr>
      <vt:lpstr>Injector preparation</vt:lpstr>
      <vt:lpstr>Other recurring themes</vt:lpstr>
      <vt:lpstr>Slide 73</vt:lpstr>
      <vt:lpstr>Technical Improvements</vt:lpstr>
      <vt:lpstr>Tech Improvements Cont.</vt:lpstr>
      <vt:lpstr>Scheduling</vt:lpstr>
      <vt:lpstr>Morale</vt:lpstr>
      <vt:lpstr>Personnel Shortage</vt:lpstr>
      <vt:lpstr>Personnel Shortage Cont.</vt:lpstr>
      <vt:lpstr>RHIC  Abort System a.k.a.  Waste  Management </vt:lpstr>
      <vt:lpstr>Problems  and Challenges </vt:lpstr>
      <vt:lpstr>The First  “Mystery  Quench”</vt:lpstr>
      <vt:lpstr>Three Weeks Earlier</vt:lpstr>
      <vt:lpstr>The Band-Aid</vt:lpstr>
      <vt:lpstr>Minimum Kick vs. Time</vt:lpstr>
      <vt:lpstr>Bunch-by-Bunch Dump BPM Signals</vt:lpstr>
      <vt:lpstr>Minimum Kick (Bunch Position) vs. Kicker Current</vt:lpstr>
      <vt:lpstr>Kicker Waveforms Several Days After the End of the Run</vt:lpstr>
      <vt:lpstr>Slide 89</vt:lpstr>
      <vt:lpstr>Run 13: Maintenance, Reliability and Scheduling</vt:lpstr>
      <vt:lpstr>Run 13 Maintenance Days:</vt:lpstr>
      <vt:lpstr>Maintenance Day Duration - Drivers</vt:lpstr>
      <vt:lpstr>PWS Run13 Maintenance Priorities</vt:lpstr>
      <vt:lpstr>“Extended” Maintenance Days. </vt:lpstr>
      <vt:lpstr>Machine Performance</vt:lpstr>
      <vt:lpstr>Improvements:</vt:lpstr>
      <vt:lpstr>Conclusions:</vt:lpstr>
      <vt:lpstr>Haiku for departing Operator Zimmer (SLAC) – by VHS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Run12 Availability RHIC Retreat July 26, 2012</dc:title>
  <dc:creator>Ingrassia, Peter F</dc:creator>
  <cp:lastModifiedBy>Ingrassia, Peter F</cp:lastModifiedBy>
  <cp:revision>286</cp:revision>
  <dcterms:created xsi:type="dcterms:W3CDTF">2012-07-06T19:42:54Z</dcterms:created>
  <dcterms:modified xsi:type="dcterms:W3CDTF">2013-07-31T17:04:29Z</dcterms:modified>
</cp:coreProperties>
</file>