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7" r:id="rId4"/>
    <p:sldId id="263" r:id="rId5"/>
    <p:sldId id="258" r:id="rId6"/>
    <p:sldId id="259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1"/>
    <p:restoredTop sz="94689"/>
  </p:normalViewPr>
  <p:slideViewPr>
    <p:cSldViewPr snapToGrid="0" snapToObjects="1">
      <p:cViewPr varScale="1">
        <p:scale>
          <a:sx n="146" d="100"/>
          <a:sy n="146" d="100"/>
        </p:scale>
        <p:origin x="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6A42C-A047-0C4B-9713-C1AD8FDEBF44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30DD7-CF94-3043-87AD-B20653DD0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26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=T2v29gK8fP4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30DD7-CF94-3043-87AD-B20653DD04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108D3-9F2C-1449-B94A-FCF867D20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48BBC-8A04-084E-BD86-E5CBEA185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8CD24-FF41-3C4B-9543-624083BE6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BBB3-AE82-9F45-A8DA-6425107BC9B2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1EABB-3555-504B-AA74-F55D9361F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6A0AB-8FAD-D94A-BFB5-DDE0A683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A73C-ADAB-C84C-8988-F163FC43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7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E1524-3898-8242-8650-B42A0052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3F331-61CC-C944-9164-8F8DE8381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3A14E-55C5-A945-86FA-050B794E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BBB3-AE82-9F45-A8DA-6425107BC9B2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FB9EB-4D2C-4643-945A-242E925ED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CC7A3-B96E-BF43-87C5-46CC485B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A73C-ADAB-C84C-8988-F163FC43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0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62C32-74A4-3141-BAC3-93CBB13BC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FA15D-CE94-D84E-A571-B6E19A3CF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8D847-73BE-C648-852C-44F8691A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BBB3-AE82-9F45-A8DA-6425107BC9B2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ECCA5-12F0-0641-A984-30A05329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0A135-28CD-C64D-9DB5-A6AD0A7B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A73C-ADAB-C84C-8988-F163FC43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4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DE1A-C502-9144-80C0-8D69F420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184A3-07D1-7040-8268-F2CF7822C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677D2-42A1-5349-8418-5F0D53C8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BBB3-AE82-9F45-A8DA-6425107BC9B2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72AAD-C8F1-124F-8E3E-56C32EEB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1FEC5-0B72-2941-9C9F-59A8881B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A73C-ADAB-C84C-8988-F163FC43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FA137-97D8-784B-9751-433F8CEF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CB69E-4DA6-8C43-9607-43EF27FAF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227B7-C136-7948-AD54-A513E028D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BBB3-AE82-9F45-A8DA-6425107BC9B2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4A7F3-D861-B64D-841C-CE7C96B70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F4F03-3AC3-4B4C-AC1A-70CA5071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A73C-ADAB-C84C-8988-F163FC43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8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123CF-A7BB-B043-82AB-D820000F2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91024-27DF-1247-A8C7-AB2146CF4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08AD9-3A96-054C-B2FA-EAE0757B6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88178-DAD0-9940-A942-44D52C4B6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BBB3-AE82-9F45-A8DA-6425107BC9B2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76721-9E3F-404E-99CE-38EB0C340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8FC9F-ACEF-E64A-896A-DC8C7A95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A73C-ADAB-C84C-8988-F163FC43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4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E9B6-7D4D-EE40-9E39-A4EB13090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CD79E-6206-904F-A6ED-1521A1987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61011-38BF-C540-AAC2-26993C36F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3D1BE-CF88-E64B-8855-003926680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6EB2C8-EED3-9D4E-B6AC-F6FD924EF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455232-E39B-C74B-8076-D4F4BFADD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BBB3-AE82-9F45-A8DA-6425107BC9B2}" type="datetimeFigureOut">
              <a:rPr lang="en-US" smtClean="0"/>
              <a:t>7/30/19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61117-748D-964C-BC80-E87B0F8F2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B89839-0FB9-294E-A1C6-569F994A5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A73C-ADAB-C84C-8988-F163FC43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0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C084-FCF6-6340-96FB-E02D0E1E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A7F693-9886-8F43-B815-199733493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BBB3-AE82-9F45-A8DA-6425107BC9B2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23ED7-424F-F748-8BFB-7B230D1D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435E4-E4CB-A64D-BFB0-2ED0775E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A73C-ADAB-C84C-8988-F163FC43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3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B6B181-F7AA-3449-A3BF-96098EA7F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BBB3-AE82-9F45-A8DA-6425107BC9B2}" type="datetimeFigureOut">
              <a:rPr lang="en-US" smtClean="0"/>
              <a:t>7/30/19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8B941C-DE3E-EB49-A007-769365726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3314A-089F-3B48-B34B-7AA14BC1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A73C-ADAB-C84C-8988-F163FC43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4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AC116-7941-934A-8C3E-A8F76743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BB2B3-071C-0644-BB1D-C79CF5730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1EB3C-6CFF-9645-A3CB-33C1E3EB0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4FEC8-E3F0-4546-94D1-59852949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BBB3-AE82-9F45-A8DA-6425107BC9B2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E8D2B-95E1-7A49-A706-49762DAE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AAF83-D600-B048-9E6D-D8D563B5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A73C-ADAB-C84C-8988-F163FC43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4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52C20-D4C6-8348-9A02-69E04DBEB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7E0BA-B441-7E46-93B2-1C33159AB5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425F5-6246-814D-BDD0-433EC6A8A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662FE-67F4-6C45-AC28-667F8885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BBB3-AE82-9F45-A8DA-6425107BC9B2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31F4C-877F-7F4E-8537-7FB6739CC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0B44B-A85E-B14B-99AD-B5358E13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A73C-ADAB-C84C-8988-F163FC43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142232-937F-4545-8A9E-F4E13C7B4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F47B7-116B-B540-94B1-D15521372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2A1D8-717E-CE4A-AD8F-2EE893309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7BBB3-AE82-9F45-A8DA-6425107BC9B2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09901-64B2-2A45-90F0-8AC8C7C25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0376A-738B-AE49-B027-376D1F783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4A73C-ADAB-C84C-8988-F163FC43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tiff"/><Relationship Id="rId7" Type="http://schemas.openxmlformats.org/officeDocument/2006/relationships/image" Target="../media/image10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tiff"/><Relationship Id="rId5" Type="http://schemas.openxmlformats.org/officeDocument/2006/relationships/image" Target="../media/image1.tiff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6E4CE23-F1C9-3746-9C62-F936075D66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Implementation at Brookhaven National Lab</a:t>
            </a:r>
          </a:p>
          <a:p>
            <a:r>
              <a:rPr lang="en-US" dirty="0"/>
              <a:t>Brandon Weindorf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4D7B5E-7E79-4C4C-A414-4974C3645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779" y="1295834"/>
            <a:ext cx="9265221" cy="16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236579-2162-6643-87EA-7798AF57F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02238"/>
            <a:ext cx="4490971" cy="1655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0BA537-3424-274F-97B5-9CC40F0F5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276" y="4109913"/>
            <a:ext cx="3463441" cy="26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5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A0211-253F-9D4C-A288-C738466B9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What is Rocket.Chat?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C2CA-6A81-654F-B1B0-562FECD4F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/>
              <a:t>Free, open source software that is designed to augment email as a means of communication and data sharing</a:t>
            </a:r>
          </a:p>
          <a:p>
            <a:r>
              <a:rPr lang="en-US"/>
              <a:t>Designed to maximize collaboration among team members </a:t>
            </a:r>
          </a:p>
          <a:p>
            <a:r>
              <a:rPr lang="en-US"/>
              <a:t>More secure than other services such as Slack</a:t>
            </a:r>
          </a:p>
          <a:p>
            <a:r>
              <a:rPr lang="en-US"/>
              <a:t>Once implemented at BNL, users will be able to communicate efficiently with one another and easily, yet securely share results with the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48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A2192CE-1DC1-9743-ADFC-13F6DC92F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US" sz="4000"/>
              <a:t>Base Configuration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7B09D8-DC7F-B747-84B6-36EB02EE8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594" y="2090231"/>
            <a:ext cx="6204984" cy="3626917"/>
          </a:xfrm>
        </p:spPr>
        <p:txBody>
          <a:bodyPr>
            <a:normAutofit/>
          </a:bodyPr>
          <a:lstStyle/>
          <a:p>
            <a:r>
              <a:rPr lang="en-US" sz="2400"/>
              <a:t>Private (closed) Chat Groups</a:t>
            </a:r>
          </a:p>
          <a:p>
            <a:r>
              <a:rPr lang="en-US" sz="2400"/>
              <a:t>Direct Messaging</a:t>
            </a:r>
          </a:p>
          <a:p>
            <a:r>
              <a:rPr lang="en-US" sz="2400"/>
              <a:t>Sharing of virtually anything</a:t>
            </a:r>
          </a:p>
          <a:p>
            <a:pPr lvl="1"/>
            <a:r>
              <a:rPr lang="en-US" dirty="0"/>
              <a:t>Data</a:t>
            </a:r>
          </a:p>
          <a:p>
            <a:pPr lvl="1"/>
            <a:r>
              <a:rPr lang="en-US" dirty="0"/>
              <a:t>Documents</a:t>
            </a:r>
          </a:p>
          <a:p>
            <a:pPr lvl="1"/>
            <a:r>
              <a:rPr lang="en-US" dirty="0"/>
              <a:t>Messages</a:t>
            </a:r>
          </a:p>
          <a:p>
            <a:pPr lvl="1"/>
            <a:r>
              <a:rPr lang="en-US" dirty="0"/>
              <a:t>Images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242ACD-1012-574E-A885-1BE2F63F0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1" y="312981"/>
            <a:ext cx="4042409" cy="22738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EB3D4B-D56C-A647-A3A9-AF4F544486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653" r="80000" b="44916"/>
          <a:stretch/>
        </p:blipFill>
        <p:spPr>
          <a:xfrm>
            <a:off x="8365871" y="2828925"/>
            <a:ext cx="2969769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6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1F278-51D7-F247-8786-09F5854EB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Additions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F8A83-16A5-084F-9D63-BEB9D5E5E0D6}"/>
              </a:ext>
            </a:extLst>
          </p:cNvPr>
          <p:cNvSpPr txBox="1"/>
          <p:nvPr/>
        </p:nvSpPr>
        <p:spPr>
          <a:xfrm>
            <a:off x="838200" y="1690688"/>
            <a:ext cx="104132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Authenticate with SDCC </a:t>
            </a:r>
            <a:r>
              <a:rPr lang="en-US" dirty="0" err="1"/>
              <a:t>KeyCloak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Automatic Creation of Collaboration-Wide Chat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Automatically join users to the appropriate Collaboration-Wide Chat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Ability to Request Access to other Private Chats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Collaboration-Wide Chat Groups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Subgroups of Collaboration-Wide Chat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Ability for Owner/Moderator 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Accept a requestee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Deny a requestee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Ban a requestee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Centralized Administration Page for Subgroups of Experiments: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Delete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Edit Owner/Moderator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5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851D1B8B-6B88-D649-8A69-50A223DED2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61"/>
          <a:stretch/>
        </p:blipFill>
        <p:spPr>
          <a:xfrm>
            <a:off x="7555040" y="817329"/>
            <a:ext cx="1202835" cy="1102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888C3A-6D62-7440-BFAF-2E33286DC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How it Works: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FB3713-ADEF-0042-9EFA-2CA271232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62" y="1536054"/>
            <a:ext cx="1892946" cy="1892946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AD2C0108-B8D3-2946-B48C-E4456B204D8D}"/>
              </a:ext>
            </a:extLst>
          </p:cNvPr>
          <p:cNvSpPr/>
          <p:nvPr/>
        </p:nvSpPr>
        <p:spPr>
          <a:xfrm>
            <a:off x="2433234" y="2251451"/>
            <a:ext cx="743919" cy="462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E0EFC8-66DF-2B4A-ABB3-9CE39D555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760" y="2062822"/>
            <a:ext cx="994044" cy="9940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D76F07-F620-8841-80B9-CC0C49F984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" t="264" r="77529" b="-12345"/>
          <a:stretch/>
        </p:blipFill>
        <p:spPr>
          <a:xfrm>
            <a:off x="3417697" y="2062822"/>
            <a:ext cx="1034542" cy="994044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9445BBAC-FDE2-8248-B0BB-ABA4E2476166}"/>
              </a:ext>
            </a:extLst>
          </p:cNvPr>
          <p:cNvSpPr/>
          <p:nvPr/>
        </p:nvSpPr>
        <p:spPr>
          <a:xfrm>
            <a:off x="4692783" y="2251449"/>
            <a:ext cx="743919" cy="462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4B85F110-2C14-5C41-9EAE-EC2B4CA59A94}"/>
              </a:ext>
            </a:extLst>
          </p:cNvPr>
          <p:cNvSpPr/>
          <p:nvPr/>
        </p:nvSpPr>
        <p:spPr>
          <a:xfrm rot="1837724">
            <a:off x="6887151" y="2717110"/>
            <a:ext cx="743919" cy="462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642CDA-3E50-A547-91DF-0DC89776C0A5}"/>
              </a:ext>
            </a:extLst>
          </p:cNvPr>
          <p:cNvSpPr txBox="1"/>
          <p:nvPr/>
        </p:nvSpPr>
        <p:spPr>
          <a:xfrm>
            <a:off x="5484933" y="1198108"/>
            <a:ext cx="1396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SDCC Experiment Database?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25FAC0-8E61-2842-A328-01D4E1C49F4D}"/>
              </a:ext>
            </a:extLst>
          </p:cNvPr>
          <p:cNvSpPr txBox="1"/>
          <p:nvPr/>
        </p:nvSpPr>
        <p:spPr>
          <a:xfrm>
            <a:off x="7064699" y="1345842"/>
            <a:ext cx="50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CCBE06-27CF-CC4A-B89A-774B500228A6}"/>
              </a:ext>
            </a:extLst>
          </p:cNvPr>
          <p:cNvSpPr txBox="1"/>
          <p:nvPr/>
        </p:nvSpPr>
        <p:spPr>
          <a:xfrm>
            <a:off x="6972479" y="3261941"/>
            <a:ext cx="456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028B31-4AA8-E442-B671-9D45065FEF74}"/>
              </a:ext>
            </a:extLst>
          </p:cNvPr>
          <p:cNvSpPr txBox="1"/>
          <p:nvPr/>
        </p:nvSpPr>
        <p:spPr>
          <a:xfrm>
            <a:off x="8935096" y="87807"/>
            <a:ext cx="2398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Directory for Experiment Subgroups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EB948C-8B56-0341-A9DC-DE2A1CECBF32}"/>
              </a:ext>
            </a:extLst>
          </p:cNvPr>
          <p:cNvSpPr txBox="1"/>
          <p:nvPr/>
        </p:nvSpPr>
        <p:spPr>
          <a:xfrm>
            <a:off x="9662554" y="3443690"/>
            <a:ext cx="112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General Directory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6228D59-8FB9-9E4A-9A47-F12323C0C8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0585" y="736188"/>
            <a:ext cx="986100" cy="986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0FCB56-3A91-DD41-87EC-66796D7152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0585" y="2474500"/>
            <a:ext cx="986100" cy="986100"/>
          </a:xfrm>
          <a:prstGeom prst="rect">
            <a:avLst/>
          </a:prstGeom>
        </p:spPr>
      </p:pic>
      <p:sp>
        <p:nvSpPr>
          <p:cNvPr id="21" name="Right Arrow 20">
            <a:extLst>
              <a:ext uri="{FF2B5EF4-FFF2-40B4-BE49-F238E27FC236}">
                <a16:creationId xmlns:a16="http://schemas.microsoft.com/office/drawing/2014/main" id="{A5CBB381-0982-5C45-93AB-1A62CEF2C941}"/>
              </a:ext>
            </a:extLst>
          </p:cNvPr>
          <p:cNvSpPr/>
          <p:nvPr/>
        </p:nvSpPr>
        <p:spPr>
          <a:xfrm>
            <a:off x="8795971" y="1027906"/>
            <a:ext cx="743919" cy="462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905878FC-4492-7B4A-8C74-855D7F384C0A}"/>
              </a:ext>
            </a:extLst>
          </p:cNvPr>
          <p:cNvSpPr/>
          <p:nvPr/>
        </p:nvSpPr>
        <p:spPr>
          <a:xfrm>
            <a:off x="8795971" y="2844776"/>
            <a:ext cx="743919" cy="462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202E7F-BDFF-BD48-B2FA-81A6ED3D9112}"/>
              </a:ext>
            </a:extLst>
          </p:cNvPr>
          <p:cNvSpPr txBox="1"/>
          <p:nvPr/>
        </p:nvSpPr>
        <p:spPr>
          <a:xfrm>
            <a:off x="7276965" y="210000"/>
            <a:ext cx="181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Joins Experiment Group Chat</a:t>
            </a:r>
          </a:p>
        </p:txBody>
      </p:sp>
      <p:sp>
        <p:nvSpPr>
          <p:cNvPr id="27" name="Curved Left Arrow 26">
            <a:extLst>
              <a:ext uri="{FF2B5EF4-FFF2-40B4-BE49-F238E27FC236}">
                <a16:creationId xmlns:a16="http://schemas.microsoft.com/office/drawing/2014/main" id="{BF1E5D55-5FD6-CC41-8FDA-B4E89E71488E}"/>
              </a:ext>
            </a:extLst>
          </p:cNvPr>
          <p:cNvSpPr/>
          <p:nvPr/>
        </p:nvSpPr>
        <p:spPr>
          <a:xfrm>
            <a:off x="10855075" y="1117322"/>
            <a:ext cx="1281173" cy="5546949"/>
          </a:xfrm>
          <a:prstGeom prst="curvedLeftArrow">
            <a:avLst>
              <a:gd name="adj1" fmla="val 25000"/>
              <a:gd name="adj2" fmla="val 5628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Curved Left Arrow 27">
            <a:extLst>
              <a:ext uri="{FF2B5EF4-FFF2-40B4-BE49-F238E27FC236}">
                <a16:creationId xmlns:a16="http://schemas.microsoft.com/office/drawing/2014/main" id="{9E99F3F9-EA65-A148-8CBB-3BB8D1FDAA19}"/>
              </a:ext>
            </a:extLst>
          </p:cNvPr>
          <p:cNvSpPr/>
          <p:nvPr/>
        </p:nvSpPr>
        <p:spPr>
          <a:xfrm>
            <a:off x="10826675" y="2874314"/>
            <a:ext cx="994044" cy="1961158"/>
          </a:xfrm>
          <a:prstGeom prst="curvedLeftArrow">
            <a:avLst>
              <a:gd name="adj1" fmla="val 25000"/>
              <a:gd name="adj2" fmla="val 5628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FAD9920-063E-2141-B139-2024F68C17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3152" y="4212812"/>
            <a:ext cx="1020965" cy="7292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8366CDA-C12B-D445-BAE7-01B8B3204C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3151" y="5763614"/>
            <a:ext cx="1020965" cy="7292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0EDB316-9936-7F4F-86DB-A4AAE129483A}"/>
              </a:ext>
            </a:extLst>
          </p:cNvPr>
          <p:cNvSpPr txBox="1"/>
          <p:nvPr/>
        </p:nvSpPr>
        <p:spPr>
          <a:xfrm>
            <a:off x="9488874" y="4905721"/>
            <a:ext cx="1607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Access Request goes to Private Chat Owner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B334E431-C9C1-9842-95B0-78B8C2C68BB0}"/>
              </a:ext>
            </a:extLst>
          </p:cNvPr>
          <p:cNvSpPr/>
          <p:nvPr/>
        </p:nvSpPr>
        <p:spPr>
          <a:xfrm rot="19016856">
            <a:off x="6828938" y="1727757"/>
            <a:ext cx="743919" cy="462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BA811D6-5874-A04B-A402-963E14F2D482}"/>
              </a:ext>
            </a:extLst>
          </p:cNvPr>
          <p:cNvSpPr/>
          <p:nvPr/>
        </p:nvSpPr>
        <p:spPr>
          <a:xfrm>
            <a:off x="8226236" y="4461941"/>
            <a:ext cx="1417721" cy="294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BF73CA1-A9C4-F34F-A8BF-DAAA2FEBF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61"/>
          <a:stretch/>
        </p:blipFill>
        <p:spPr>
          <a:xfrm>
            <a:off x="7630447" y="2581648"/>
            <a:ext cx="1202835" cy="110226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042EB6C-6A24-9D4F-AF7D-24C10B65C218}"/>
              </a:ext>
            </a:extLst>
          </p:cNvPr>
          <p:cNvSpPr txBox="1"/>
          <p:nvPr/>
        </p:nvSpPr>
        <p:spPr>
          <a:xfrm>
            <a:off x="8462676" y="3897562"/>
            <a:ext cx="86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Accept</a:t>
            </a: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9367B437-364F-1648-9295-C6EA4BECFD3D}"/>
              </a:ext>
            </a:extLst>
          </p:cNvPr>
          <p:cNvSpPr/>
          <p:nvPr/>
        </p:nvSpPr>
        <p:spPr>
          <a:xfrm flipH="1">
            <a:off x="6454268" y="4287629"/>
            <a:ext cx="3189688" cy="629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3D0B5C1-1DE3-1848-9028-5BFDCB6145F6}"/>
              </a:ext>
            </a:extLst>
          </p:cNvPr>
          <p:cNvSpPr txBox="1"/>
          <p:nvPr/>
        </p:nvSpPr>
        <p:spPr>
          <a:xfrm>
            <a:off x="7815363" y="1074641"/>
            <a:ext cx="103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6821053-9882-1240-8912-264FDEA68E89}"/>
              </a:ext>
            </a:extLst>
          </p:cNvPr>
          <p:cNvSpPr txBox="1"/>
          <p:nvPr/>
        </p:nvSpPr>
        <p:spPr>
          <a:xfrm>
            <a:off x="7931961" y="2827585"/>
            <a:ext cx="103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AA6D62-AF19-EC4E-B510-E2A455AC9A03}"/>
              </a:ext>
            </a:extLst>
          </p:cNvPr>
          <p:cNvSpPr txBox="1"/>
          <p:nvPr/>
        </p:nvSpPr>
        <p:spPr>
          <a:xfrm>
            <a:off x="6958445" y="4028146"/>
            <a:ext cx="101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5B046B-74B8-1C4D-B10E-BC5FACEEE906}"/>
              </a:ext>
            </a:extLst>
          </p:cNvPr>
          <p:cNvSpPr txBox="1"/>
          <p:nvPr/>
        </p:nvSpPr>
        <p:spPr>
          <a:xfrm>
            <a:off x="4818892" y="4147510"/>
            <a:ext cx="1860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User is not allowed into private chat</a:t>
            </a:r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6D5321E0-BA05-E148-A657-819549E50353}"/>
              </a:ext>
            </a:extLst>
          </p:cNvPr>
          <p:cNvSpPr/>
          <p:nvPr/>
        </p:nvSpPr>
        <p:spPr>
          <a:xfrm rot="12699393">
            <a:off x="8739618" y="5398548"/>
            <a:ext cx="743919" cy="462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D1D5A1CD-4EAD-7944-9B70-B3FBBCD06539}"/>
              </a:ext>
            </a:extLst>
          </p:cNvPr>
          <p:cNvSpPr/>
          <p:nvPr/>
        </p:nvSpPr>
        <p:spPr>
          <a:xfrm rot="9032288">
            <a:off x="8729394" y="6216068"/>
            <a:ext cx="743919" cy="462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8D77236-1BAE-534A-AD2F-A7F9A29231A5}"/>
              </a:ext>
            </a:extLst>
          </p:cNvPr>
          <p:cNvSpPr txBox="1"/>
          <p:nvPr/>
        </p:nvSpPr>
        <p:spPr>
          <a:xfrm>
            <a:off x="6994838" y="4748415"/>
            <a:ext cx="2341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Accept</a:t>
            </a:r>
          </a:p>
          <a:p>
            <a:pPr algn="ctr"/>
            <a:r>
              <a:rPr lang="en-US" dirty="0"/>
              <a:t>User joins Experiment Subgroup</a:t>
            </a:r>
          </a:p>
          <a:p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156E9FC-C8FB-524C-AAC6-B86EC546EE7A}"/>
              </a:ext>
            </a:extLst>
          </p:cNvPr>
          <p:cNvSpPr txBox="1"/>
          <p:nvPr/>
        </p:nvSpPr>
        <p:spPr>
          <a:xfrm>
            <a:off x="6750804" y="5663862"/>
            <a:ext cx="23417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Deny</a:t>
            </a:r>
          </a:p>
          <a:p>
            <a:pPr algn="ctr"/>
            <a:r>
              <a:rPr lang="en-US" dirty="0"/>
              <a:t>User is prohibited from joining Experiment Subgroup</a:t>
            </a:r>
          </a:p>
          <a:p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DACE2E1-BEF1-D34B-9421-A63481D38B32}"/>
              </a:ext>
            </a:extLst>
          </p:cNvPr>
          <p:cNvSpPr txBox="1"/>
          <p:nvPr/>
        </p:nvSpPr>
        <p:spPr>
          <a:xfrm>
            <a:off x="623335" y="2961458"/>
            <a:ext cx="4209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addition:</a:t>
            </a:r>
          </a:p>
          <a:p>
            <a:r>
              <a:rPr lang="en-US" dirty="0"/>
              <a:t>Periodically, each user will get a link to their respective directory so that they can see any new groups that may have formed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D287F66-61F7-6842-8765-781EE4A3BE7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8105"/>
          <a:stretch/>
        </p:blipFill>
        <p:spPr>
          <a:xfrm>
            <a:off x="698486" y="5179197"/>
            <a:ext cx="4318074" cy="16520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159A5242-0CBD-1D4D-9092-FE6C52D01ABB}"/>
              </a:ext>
            </a:extLst>
          </p:cNvPr>
          <p:cNvSpPr txBox="1"/>
          <p:nvPr/>
        </p:nvSpPr>
        <p:spPr>
          <a:xfrm>
            <a:off x="804779" y="4748415"/>
            <a:ext cx="399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 Directory for Star</a:t>
            </a:r>
          </a:p>
        </p:txBody>
      </p:sp>
      <p:sp>
        <p:nvSpPr>
          <p:cNvPr id="5" name="Curved Left Arrow 4">
            <a:extLst>
              <a:ext uri="{FF2B5EF4-FFF2-40B4-BE49-F238E27FC236}">
                <a16:creationId xmlns:a16="http://schemas.microsoft.com/office/drawing/2014/main" id="{E9021BD7-D05C-2C44-9A7C-F8F8FB30374F}"/>
              </a:ext>
            </a:extLst>
          </p:cNvPr>
          <p:cNvSpPr/>
          <p:nvPr/>
        </p:nvSpPr>
        <p:spPr>
          <a:xfrm flipV="1">
            <a:off x="8569784" y="1286563"/>
            <a:ext cx="1134270" cy="346185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9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E4BDB-598A-FC4A-8E41-D69D2ACAC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0BFB7-ADFC-6745-B1BE-CDEEDDD59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Integrate authorization with PHP</a:t>
            </a:r>
          </a:p>
          <a:p>
            <a:r>
              <a:rPr lang="en-US" dirty="0"/>
              <a:t>Within the next week:</a:t>
            </a:r>
          </a:p>
          <a:p>
            <a:pPr lvl="1"/>
            <a:r>
              <a:rPr lang="en-US" dirty="0"/>
              <a:t>Test with SDCC staff for feedback and debugging </a:t>
            </a:r>
          </a:p>
          <a:p>
            <a:pPr lvl="1"/>
            <a:r>
              <a:rPr lang="en-US" dirty="0"/>
              <a:t>Beta test with experiments</a:t>
            </a:r>
          </a:p>
          <a:p>
            <a:pPr lvl="1"/>
            <a:r>
              <a:rPr lang="en-US" dirty="0"/>
              <a:t>Make adjustments from feedback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5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850B-2657-AB45-91E6-B9E84352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483"/>
            <a:ext cx="10515600" cy="1325563"/>
          </a:xfrm>
        </p:spPr>
        <p:txBody>
          <a:bodyPr/>
          <a:lstStyle/>
          <a:p>
            <a:r>
              <a:rPr lang="en-US" dirty="0"/>
              <a:t>DEMO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32214A-2ADC-DD4F-BF72-387C280B1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798"/>
          <a:stretch/>
        </p:blipFill>
        <p:spPr>
          <a:xfrm>
            <a:off x="488859" y="2369171"/>
            <a:ext cx="11214282" cy="2119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5B4606-6E84-4641-8D8C-00FCD00782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03" t="21160" r="5254" b="61739"/>
          <a:stretch/>
        </p:blipFill>
        <p:spPr>
          <a:xfrm>
            <a:off x="449190" y="4327421"/>
            <a:ext cx="11487706" cy="1887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F7281A-E708-2949-9DA8-971FFC1F26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54" t="80512" r="22051" b="7864"/>
          <a:stretch/>
        </p:blipFill>
        <p:spPr>
          <a:xfrm>
            <a:off x="488859" y="1185141"/>
            <a:ext cx="7753647" cy="118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62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92BEB-161C-5D4F-939F-242D87D2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C4B8C-25A6-F345-B91B-5C8EC2CFA8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7" r="363" b="55323"/>
          <a:stretch/>
        </p:blipFill>
        <p:spPr>
          <a:xfrm>
            <a:off x="1540564" y="1341783"/>
            <a:ext cx="9110870" cy="2862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911C12-7AC5-464E-A1B5-9E614893E0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86" t="65802" r="17429" b="18092"/>
          <a:stretch/>
        </p:blipFill>
        <p:spPr>
          <a:xfrm>
            <a:off x="965703" y="4606787"/>
            <a:ext cx="10260593" cy="18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91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282</Words>
  <Application>Microsoft Macintosh PowerPoint</Application>
  <PresentationFormat>Widescreen</PresentationFormat>
  <Paragraphs>60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What is Rocket.Chat?</vt:lpstr>
      <vt:lpstr>Base Configuration </vt:lpstr>
      <vt:lpstr>Custom Additions</vt:lpstr>
      <vt:lpstr>How it Works:</vt:lpstr>
      <vt:lpstr>Future Work</vt:lpstr>
      <vt:lpstr>DEMO</vt:lpstr>
      <vt:lpstr>DEMO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Weindorf, Brandon</dc:creator>
  <cp:lastModifiedBy>Weindorf, Brandon</cp:lastModifiedBy>
  <cp:revision>3</cp:revision>
  <dcterms:created xsi:type="dcterms:W3CDTF">2019-07-31T20:50:01Z</dcterms:created>
  <dcterms:modified xsi:type="dcterms:W3CDTF">2019-08-01T13:47:07Z</dcterms:modified>
</cp:coreProperties>
</file>