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4" r:id="rId7"/>
    <p:sldId id="266" r:id="rId8"/>
    <p:sldId id="260" r:id="rId9"/>
    <p:sldId id="261" r:id="rId10"/>
    <p:sldId id="262" r:id="rId11"/>
    <p:sldId id="263" r:id="rId12"/>
    <p:sldId id="265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97C"/>
    <a:srgbClr val="FF9300"/>
    <a:srgbClr val="840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/>
    <p:restoredTop sz="94655"/>
  </p:normalViewPr>
  <p:slideViewPr>
    <p:cSldViewPr snapToGrid="0" snapToObjects="1" showGuides="1">
      <p:cViewPr varScale="1">
        <p:scale>
          <a:sx n="95" d="100"/>
          <a:sy n="95" d="100"/>
        </p:scale>
        <p:origin x="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27F2-DC0A-5049-B0AB-C490D82A9479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020B2-8D4E-2046-BF07-127EE5156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2360" y="6062660"/>
            <a:ext cx="1600200" cy="3778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9/25/19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6062660"/>
            <a:ext cx="7827659" cy="3778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err="1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30615" y="6062659"/>
            <a:ext cx="551167" cy="377825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5A70C-6D75-1E43-AC3D-229EBBC98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50" y="371475"/>
            <a:ext cx="9845675" cy="401425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Physics Requirements for Zero-Degree Electromagnetic and Hadronic Calorimetry: </a:t>
            </a:r>
            <a:br>
              <a:rPr lang="en-US" sz="4000" b="1" dirty="0"/>
            </a:br>
            <a:r>
              <a:rPr lang="en-US" sz="4000" b="1" dirty="0"/>
              <a:t>Spectator Tagging in light systems and Impact Parameter Tagging in heavy systems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BA5D1-BCC6-C647-96B5-AD3E55EFD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Charles Hyde</a:t>
            </a:r>
          </a:p>
          <a:p>
            <a:r>
              <a:rPr lang="en-US" sz="3200" dirty="0"/>
              <a:t>Old Dominion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71A7C-F3ED-DF40-9BC1-DAFA7548D5B2}"/>
              </a:ext>
            </a:extLst>
          </p:cNvPr>
          <p:cNvSpPr txBox="1"/>
          <p:nvPr/>
        </p:nvSpPr>
        <p:spPr>
          <a:xfrm>
            <a:off x="671513" y="4886087"/>
            <a:ext cx="4300537" cy="16004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Joint CFNS &amp; RBRC Workshop :</a:t>
            </a:r>
            <a:br>
              <a:rPr lang="en-US" sz="2000" b="1" dirty="0"/>
            </a:br>
            <a:r>
              <a:rPr lang="en-US" sz="2000" b="1" dirty="0"/>
              <a:t> Physics and Detector Requirements at Zero-Degree of Colliders </a:t>
            </a:r>
            <a:br>
              <a:rPr lang="en-US" sz="2000" b="1" dirty="0"/>
            </a:br>
            <a:r>
              <a:rPr lang="en-US" sz="2000" b="1" dirty="0"/>
              <a:t>(24-26 September 2019)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6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BE8D-8578-5E43-B257-6806986A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450975" cy="8964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ForwARD</a:t>
            </a:r>
            <a:r>
              <a:rPr lang="en-US" dirty="0"/>
              <a:t> 𝛾 BOOST/</a:t>
            </a:r>
            <a:br>
              <a:rPr lang="en-US" dirty="0"/>
            </a:br>
            <a:r>
              <a:rPr lang="en-US" dirty="0"/>
              <a:t>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C874-B0AA-334C-9A47-55AF17501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959799"/>
            <a:ext cx="10131425" cy="4168601"/>
          </a:xfrm>
        </p:spPr>
        <p:txBody>
          <a:bodyPr>
            <a:normAutofit/>
          </a:bodyPr>
          <a:lstStyle/>
          <a:p>
            <a:r>
              <a:rPr lang="en-US" sz="2800" dirty="0"/>
              <a:t>JLEIC:  P</a:t>
            </a:r>
            <a:r>
              <a:rPr lang="en-US" sz="2800" baseline="-25000" dirty="0"/>
              <a:t>A</a:t>
            </a:r>
            <a:r>
              <a:rPr lang="en-US" sz="2800" dirty="0"/>
              <a:t> = Z (200 GeV/c),   </a:t>
            </a:r>
          </a:p>
          <a:p>
            <a:pPr lvl="1"/>
            <a:r>
              <a:rPr lang="en-US" sz="2600" dirty="0"/>
              <a:t>E</a:t>
            </a:r>
            <a:r>
              <a:rPr lang="en-US" sz="2600" baseline="-25000" dirty="0"/>
              <a:t>A</a:t>
            </a:r>
            <a:r>
              <a:rPr lang="en-US" sz="2600" dirty="0"/>
              <a:t> / M</a:t>
            </a:r>
            <a:r>
              <a:rPr lang="en-US" sz="2600" baseline="-25000" dirty="0"/>
              <a:t>A</a:t>
            </a:r>
            <a:r>
              <a:rPr lang="en-US" sz="2600" dirty="0"/>
              <a:t> </a:t>
            </a:r>
            <a:r>
              <a:rPr lang="en-US" sz="2600" dirty="0">
                <a:latin typeface="Symbol" pitchFamily="2" charset="2"/>
              </a:rPr>
              <a:t>~</a:t>
            </a:r>
            <a:r>
              <a:rPr lang="en-US" sz="2600" dirty="0"/>
              <a:t> 80</a:t>
            </a:r>
          </a:p>
          <a:p>
            <a:pPr lvl="1"/>
            <a:r>
              <a:rPr lang="en-US" sz="2600" dirty="0"/>
              <a:t>50% of (2.6 MeV) photons </a:t>
            </a:r>
            <a:br>
              <a:rPr lang="en-US" sz="2600" dirty="0"/>
            </a:br>
            <a:r>
              <a:rPr lang="en-US" sz="2600" dirty="0"/>
              <a:t>are emitted in forward </a:t>
            </a:r>
            <a:br>
              <a:rPr lang="en-US" sz="2600" dirty="0"/>
            </a:br>
            <a:r>
              <a:rPr lang="en-US" sz="2600" dirty="0"/>
              <a:t>hemisphere of rest frame </a:t>
            </a:r>
            <a:br>
              <a:rPr lang="en-US" sz="2600" dirty="0"/>
            </a:br>
            <a:r>
              <a:rPr lang="en-US" sz="2600" dirty="0"/>
              <a:t>with detector energy from 220 MeV to 440 MeV</a:t>
            </a:r>
          </a:p>
          <a:p>
            <a:pPr lvl="2"/>
            <a:r>
              <a:rPr lang="en-US" sz="2400" dirty="0"/>
              <a:t>50% of photons are in angular cone ± 1/80 = 12.5 </a:t>
            </a:r>
            <a:r>
              <a:rPr lang="en-US" sz="2400" dirty="0" err="1"/>
              <a:t>mrad</a:t>
            </a:r>
            <a:r>
              <a:rPr lang="en-US" sz="2400" dirty="0"/>
              <a:t>.</a:t>
            </a:r>
          </a:p>
          <a:p>
            <a:pPr lvl="2"/>
            <a:r>
              <a:rPr lang="en-US" sz="2400" dirty="0"/>
              <a:t>±10 </a:t>
            </a:r>
            <a:r>
              <a:rPr lang="en-US" sz="2400" dirty="0" err="1"/>
              <a:t>mrad</a:t>
            </a:r>
            <a:r>
              <a:rPr lang="en-US" sz="2400" dirty="0"/>
              <a:t>  aperture would capture 42% of decay photons</a:t>
            </a:r>
          </a:p>
          <a:p>
            <a:pPr lvl="2"/>
            <a:r>
              <a:rPr lang="en-US" sz="2400" dirty="0"/>
              <a:t>±5 </a:t>
            </a:r>
            <a:r>
              <a:rPr lang="en-US" sz="2400" dirty="0" err="1"/>
              <a:t>mrad</a:t>
            </a:r>
            <a:r>
              <a:rPr lang="en-US" sz="2400" dirty="0"/>
              <a:t> aperture would capture only 15% of decay photons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3741F-F721-CF4B-8B5E-5E17779A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CCDA3-7E3B-254A-ADB9-26DE2D59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99516-EF53-334A-B99C-E7CFD6F5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5142BD-4BF9-D24C-8722-5B1025D00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494" y="101959"/>
            <a:ext cx="6689731" cy="41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7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BE8D-8578-5E43-B257-6806986A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96471"/>
          </a:xfrm>
        </p:spPr>
        <p:txBody>
          <a:bodyPr/>
          <a:lstStyle/>
          <a:p>
            <a:r>
              <a:rPr lang="en-US" dirty="0" err="1"/>
              <a:t>ForwARD</a:t>
            </a:r>
            <a:r>
              <a:rPr lang="en-US" dirty="0"/>
              <a:t> BOOST/ACCEPTANCE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C874-B0AA-334C-9A47-55AF17501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6" y="1959799"/>
            <a:ext cx="10131425" cy="3649133"/>
          </a:xfrm>
        </p:spPr>
        <p:txBody>
          <a:bodyPr>
            <a:normAutofit/>
          </a:bodyPr>
          <a:lstStyle/>
          <a:p>
            <a:r>
              <a:rPr lang="en-US" sz="2800" dirty="0"/>
              <a:t>eRHIC:  P</a:t>
            </a:r>
            <a:r>
              <a:rPr lang="en-US" sz="2800" baseline="-25000" dirty="0"/>
              <a:t>A</a:t>
            </a:r>
            <a:r>
              <a:rPr lang="en-US" sz="2800" dirty="0"/>
              <a:t> = Z (275 GeV/c),   </a:t>
            </a:r>
          </a:p>
          <a:p>
            <a:pPr lvl="1"/>
            <a:r>
              <a:rPr lang="en-US" sz="2600" dirty="0"/>
              <a:t>E</a:t>
            </a:r>
            <a:r>
              <a:rPr lang="en-US" sz="2600" baseline="-25000" dirty="0"/>
              <a:t>A</a:t>
            </a:r>
            <a:r>
              <a:rPr lang="en-US" sz="2600" dirty="0"/>
              <a:t> / M</a:t>
            </a:r>
            <a:r>
              <a:rPr lang="en-US" sz="2600" baseline="-25000" dirty="0"/>
              <a:t>A</a:t>
            </a:r>
            <a:r>
              <a:rPr lang="en-US" sz="2600" dirty="0"/>
              <a:t> </a:t>
            </a:r>
            <a:r>
              <a:rPr lang="en-US" sz="2600" dirty="0">
                <a:latin typeface="Symbol" pitchFamily="2" charset="2"/>
              </a:rPr>
              <a:t>~</a:t>
            </a:r>
            <a:r>
              <a:rPr lang="en-US" sz="2600" dirty="0"/>
              <a:t> 116</a:t>
            </a:r>
          </a:p>
          <a:p>
            <a:pPr lvl="1"/>
            <a:r>
              <a:rPr lang="en-US" sz="2600" dirty="0"/>
              <a:t>50% of photons are in </a:t>
            </a:r>
            <a:br>
              <a:rPr lang="en-US" sz="2600" dirty="0"/>
            </a:br>
            <a:r>
              <a:rPr lang="en-US" sz="2600" dirty="0"/>
              <a:t>angular cone ± 8.5 </a:t>
            </a:r>
            <a:r>
              <a:rPr lang="en-US" sz="2600" dirty="0" err="1"/>
              <a:t>mrad</a:t>
            </a:r>
            <a:r>
              <a:rPr lang="en-US" sz="2600" dirty="0"/>
              <a:t>.	</a:t>
            </a:r>
          </a:p>
          <a:p>
            <a:pPr lvl="2"/>
            <a:r>
              <a:rPr lang="en-US" sz="2400" dirty="0"/>
              <a:t>At least one photon ≥ 300 MeV (if detected)</a:t>
            </a:r>
          </a:p>
          <a:p>
            <a:pPr lvl="2"/>
            <a:r>
              <a:rPr lang="en-US" sz="2400" dirty="0"/>
              <a:t>±4 </a:t>
            </a:r>
            <a:r>
              <a:rPr lang="en-US" sz="2400" dirty="0" err="1"/>
              <a:t>mrad</a:t>
            </a:r>
            <a:r>
              <a:rPr lang="en-US" sz="2400" dirty="0"/>
              <a:t>  aperture captures 18% of decay photons</a:t>
            </a:r>
          </a:p>
          <a:p>
            <a:pPr marL="1371600" lvl="3" indent="0">
              <a:buNone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3741F-F721-CF4B-8B5E-5E17779A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CCDA3-7E3B-254A-ADB9-26DE2D59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99516-EF53-334A-B99C-E7CFD6F5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E4FDAF-3331-F34D-B240-E60A0F1E0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99" b="10161"/>
          <a:stretch/>
        </p:blipFill>
        <p:spPr>
          <a:xfrm>
            <a:off x="6858001" y="417515"/>
            <a:ext cx="5103180" cy="36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3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6D46-A478-8948-9FEE-B9A05765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779870" cy="1456267"/>
          </a:xfrm>
        </p:spPr>
        <p:txBody>
          <a:bodyPr/>
          <a:lstStyle/>
          <a:p>
            <a:r>
              <a:rPr lang="en-US" dirty="0"/>
              <a:t>Far-Forward EM Calorimetry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4223-DBAF-7E41-BD6B-DA6A93D1B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80" y="1819691"/>
            <a:ext cx="10769619" cy="4242968"/>
          </a:xfrm>
        </p:spPr>
        <p:txBody>
          <a:bodyPr>
            <a:normAutofit/>
          </a:bodyPr>
          <a:lstStyle/>
          <a:p>
            <a:r>
              <a:rPr lang="en-US" sz="2800" dirty="0"/>
              <a:t>PbWO</a:t>
            </a:r>
            <a:r>
              <a:rPr lang="en-US" sz="2800" baseline="-25000" dirty="0"/>
              <a:t>4</a:t>
            </a:r>
            <a:endParaRPr lang="en-US" sz="2800" dirty="0"/>
          </a:p>
          <a:p>
            <a:pPr lvl="1"/>
            <a:r>
              <a:rPr lang="en-US" sz="2600" i="1" dirty="0"/>
              <a:t>X</a:t>
            </a:r>
            <a:r>
              <a:rPr lang="en-US" sz="2600" i="1" baseline="-25000" dirty="0"/>
              <a:t>0</a:t>
            </a:r>
            <a:r>
              <a:rPr lang="en-US" sz="2600" dirty="0"/>
              <a:t> =  8.9 mm, </a:t>
            </a:r>
            <a:r>
              <a:rPr lang="en-US" sz="2600" i="1" dirty="0" err="1"/>
              <a:t>r</a:t>
            </a:r>
            <a:r>
              <a:rPr lang="en-US" sz="2600" i="1" baseline="-25000" dirty="0" err="1"/>
              <a:t>M</a:t>
            </a:r>
            <a:r>
              <a:rPr lang="en-US" sz="2600" i="1" baseline="-25000" dirty="0"/>
              <a:t> </a:t>
            </a:r>
            <a:r>
              <a:rPr lang="en-US" sz="2600" i="1" dirty="0"/>
              <a:t>= 2.2 </a:t>
            </a:r>
            <a:r>
              <a:rPr lang="en-US" sz="2600" dirty="0"/>
              <a:t>cm</a:t>
            </a:r>
            <a:r>
              <a:rPr lang="en-US" sz="2600" i="1" dirty="0"/>
              <a:t>,    </a:t>
            </a:r>
            <a:r>
              <a:rPr lang="en-US" sz="2600" dirty="0"/>
              <a:t> 𝜏=25 </a:t>
            </a:r>
            <a:r>
              <a:rPr lang="en-US" sz="2600" dirty="0" err="1"/>
              <a:t>nsec</a:t>
            </a:r>
            <a:endParaRPr lang="en-US" sz="2600" dirty="0"/>
          </a:p>
          <a:p>
            <a:pPr lvl="1"/>
            <a:r>
              <a:rPr lang="en-US" sz="2600" dirty="0"/>
              <a:t>5% resolution at 300 MeV </a:t>
            </a:r>
            <a:r>
              <a:rPr lang="en-US" sz="2400" dirty="0"/>
              <a:t>(https://</a:t>
            </a:r>
            <a:r>
              <a:rPr lang="en-US" sz="2400" dirty="0" err="1"/>
              <a:t>arxiv.org</a:t>
            </a:r>
            <a:r>
              <a:rPr lang="en-US" sz="2400" dirty="0"/>
              <a:t>/pdf/hep-ex/9907047.pdf)</a:t>
            </a:r>
          </a:p>
          <a:p>
            <a:r>
              <a:rPr lang="en-US" sz="2800" dirty="0"/>
              <a:t>LYSO:</a:t>
            </a:r>
          </a:p>
          <a:p>
            <a:pPr lvl="1"/>
            <a:r>
              <a:rPr lang="en-US" sz="2600" i="1" dirty="0"/>
              <a:t>X</a:t>
            </a:r>
            <a:r>
              <a:rPr lang="en-US" sz="2600" i="1" baseline="-25000" dirty="0"/>
              <a:t>0</a:t>
            </a:r>
            <a:r>
              <a:rPr lang="en-US" sz="2600" dirty="0"/>
              <a:t> = 11.4 mm, </a:t>
            </a:r>
            <a:r>
              <a:rPr lang="en-US" sz="2600" i="1" dirty="0" err="1"/>
              <a:t>r</a:t>
            </a:r>
            <a:r>
              <a:rPr lang="en-US" sz="2600" i="1" baseline="-25000" dirty="0" err="1"/>
              <a:t>M</a:t>
            </a:r>
            <a:r>
              <a:rPr lang="en-US" sz="2600" i="1" baseline="-25000" dirty="0"/>
              <a:t> </a:t>
            </a:r>
            <a:r>
              <a:rPr lang="en-US" sz="2600" dirty="0"/>
              <a:t> = 2.1 cm,  𝜏=40 </a:t>
            </a:r>
            <a:r>
              <a:rPr lang="en-US" sz="2600" dirty="0" err="1"/>
              <a:t>nsec</a:t>
            </a:r>
            <a:endParaRPr lang="en-US" sz="2600" dirty="0"/>
          </a:p>
          <a:p>
            <a:pPr lvl="1"/>
            <a:r>
              <a:rPr lang="en-US" sz="2600" dirty="0" err="1"/>
              <a:t>SuperB</a:t>
            </a:r>
            <a:r>
              <a:rPr lang="en-US" sz="2600" dirty="0"/>
              <a:t> prototype:  </a:t>
            </a:r>
            <a:br>
              <a:rPr lang="en-US" sz="2600" dirty="0"/>
            </a:br>
            <a:r>
              <a:rPr lang="en-US" sz="2000" dirty="0"/>
              <a:t>NIM A </a:t>
            </a:r>
            <a:r>
              <a:rPr lang="en-US" sz="2000" b="1" dirty="0"/>
              <a:t>718 </a:t>
            </a:r>
            <a:r>
              <a:rPr lang="en-US" sz="2000" dirty="0"/>
              <a:t>(2013) 10</a:t>
            </a:r>
          </a:p>
          <a:p>
            <a:pPr lvl="1"/>
            <a:r>
              <a:rPr lang="en-US" sz="2400" dirty="0"/>
              <a:t>2.6% @ 300 MeV</a:t>
            </a:r>
          </a:p>
          <a:p>
            <a:r>
              <a:rPr lang="en-US" sz="2600" dirty="0"/>
              <a:t>Both tolerant to fluence from 100 fb</a:t>
            </a:r>
            <a:r>
              <a:rPr lang="en-US" sz="2600" baseline="30000" dirty="0"/>
              <a:t>–1 </a:t>
            </a:r>
            <a:r>
              <a:rPr lang="en-US" sz="2600" dirty="0"/>
              <a:t>at IP  ≤ 10</a:t>
            </a:r>
            <a:r>
              <a:rPr lang="en-US" sz="2600" baseline="30000" dirty="0"/>
              <a:t>13</a:t>
            </a:r>
            <a:r>
              <a:rPr lang="en-US" sz="2600" dirty="0"/>
              <a:t> neutron/cm</a:t>
            </a:r>
            <a:r>
              <a:rPr lang="en-US" sz="2600" baseline="30000" dirty="0"/>
              <a:t>2</a:t>
            </a: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71B4C-02AC-6F49-8A7D-3931ADCD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9/25/19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B357F-29AE-E24B-BED8-8D8021A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1CB54-3954-E844-89CA-5AEA0C06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AACA5-3D92-454B-9A80-EF6CA8625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118" y="4393558"/>
            <a:ext cx="6975080" cy="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8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C5-C36C-4E45-A376-3A1263B0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49" y="609599"/>
            <a:ext cx="6872467" cy="1071559"/>
          </a:xfrm>
        </p:spPr>
        <p:txBody>
          <a:bodyPr/>
          <a:lstStyle/>
          <a:p>
            <a:r>
              <a:rPr lang="en-US" dirty="0"/>
              <a:t>Quark-Gluon Imaging of </a:t>
            </a:r>
            <a:r>
              <a:rPr lang="en-US" baseline="30000" dirty="0"/>
              <a:t>4</a:t>
            </a:r>
            <a:r>
              <a:rPr lang="en-US" dirty="0"/>
              <a:t>H</a:t>
            </a:r>
            <a:r>
              <a:rPr lang="en-US" cap="none" dirty="0"/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6C623-D58D-AA43-968A-D7A0D32E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158" y="4256618"/>
            <a:ext cx="5474604" cy="1683371"/>
          </a:xfrm>
        </p:spPr>
        <p:txBody>
          <a:bodyPr anchor="t" anchorCtr="0">
            <a:normAutofit/>
          </a:bodyPr>
          <a:lstStyle/>
          <a:p>
            <a:r>
              <a:rPr lang="en-US" sz="2400" dirty="0"/>
              <a:t>Highest Central Density of any nucleus</a:t>
            </a:r>
          </a:p>
          <a:p>
            <a:pPr lvl="1"/>
            <a:r>
              <a:rPr lang="en-US" sz="2400" dirty="0"/>
              <a:t>J=0, I=0</a:t>
            </a:r>
          </a:p>
          <a:p>
            <a:pPr lvl="1"/>
            <a:r>
              <a:rPr lang="en-US" sz="24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H</a:t>
            </a:r>
            <a:r>
              <a:rPr lang="en-US" sz="2400" i="1" baseline="-25000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g</a:t>
            </a:r>
            <a:r>
              <a:rPr lang="en-US" sz="2400" i="1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(</a:t>
            </a:r>
            <a:r>
              <a:rPr lang="en-US" sz="2400" i="1" dirty="0" err="1">
                <a:ea typeface="Brush Script MT" panose="03060802040406070304" pitchFamily="66" charset="-122"/>
                <a:cs typeface="Brush Script MT" panose="03060802040406070304" pitchFamily="66" charset="-122"/>
              </a:rPr>
              <a:t>ξ</a:t>
            </a:r>
            <a:r>
              <a:rPr lang="en-US" sz="2400" i="1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, t |Q</a:t>
            </a:r>
            <a:r>
              <a:rPr lang="en-US" sz="2400" i="1" baseline="30000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2</a:t>
            </a:r>
            <a:r>
              <a:rPr lang="en-US" sz="2400" i="1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), </a:t>
            </a:r>
            <a:r>
              <a:rPr lang="en-US" sz="24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H</a:t>
            </a:r>
            <a:r>
              <a:rPr lang="en-US" sz="2400" i="1" baseline="-25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u</a:t>
            </a:r>
            <a:r>
              <a:rPr lang="en-US" sz="2400" i="1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(</a:t>
            </a:r>
            <a:r>
              <a:rPr lang="en-US" sz="2400" i="1" dirty="0" err="1">
                <a:ea typeface="Brush Script MT" panose="03060802040406070304" pitchFamily="66" charset="-122"/>
                <a:cs typeface="Brush Script MT" panose="03060802040406070304" pitchFamily="66" charset="-122"/>
              </a:rPr>
              <a:t>ξ</a:t>
            </a:r>
            <a:r>
              <a:rPr lang="en-US" sz="2400" i="1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, t |Q</a:t>
            </a:r>
            <a:r>
              <a:rPr lang="en-US" sz="2400" i="1" baseline="30000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2</a:t>
            </a:r>
            <a:r>
              <a:rPr lang="en-US" sz="2400" i="1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) = </a:t>
            </a:r>
            <a:r>
              <a:rPr lang="en-US" sz="24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H</a:t>
            </a:r>
            <a:r>
              <a:rPr lang="en-US" sz="2400" i="1" baseline="-25000" dirty="0" err="1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d</a:t>
            </a:r>
            <a:r>
              <a:rPr lang="en-US" sz="2400" i="1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(</a:t>
            </a:r>
            <a:r>
              <a:rPr lang="en-US" sz="2400" i="1" dirty="0" err="1">
                <a:ea typeface="Brush Script MT" panose="03060802040406070304" pitchFamily="66" charset="-122"/>
                <a:cs typeface="Brush Script MT" panose="03060802040406070304" pitchFamily="66" charset="-122"/>
              </a:rPr>
              <a:t>ξ</a:t>
            </a:r>
            <a:r>
              <a:rPr lang="en-US" sz="2400" i="1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, t |Q</a:t>
            </a:r>
            <a:r>
              <a:rPr lang="en-US" sz="2400" i="1" baseline="30000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2</a:t>
            </a:r>
            <a:r>
              <a:rPr lang="en-US" sz="2400" i="1" dirty="0">
                <a:ea typeface="Brush Script MT" panose="03060802040406070304" pitchFamily="66" charset="-122"/>
                <a:cs typeface="Brush Script MT" panose="03060802040406070304" pitchFamily="66" charset="-122"/>
              </a:rPr>
              <a:t>)</a:t>
            </a:r>
            <a:endParaRPr lang="en-US" sz="2400" dirty="0"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0C05-81F2-884A-A4C5-C81EC540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368D-AE1E-3141-981E-9D7D1470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5D124-A03D-6D4C-989B-5FAA51CC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195FD-1AA9-7F4E-AECD-237C5CB71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41405" y="-306479"/>
            <a:ext cx="3585960" cy="5294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DB7191-7E79-CA45-8C4B-5D5682B5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49" y="1681159"/>
            <a:ext cx="6019800" cy="438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34E642-76EB-F74D-845F-FE60DC4993CA}"/>
              </a:ext>
            </a:extLst>
          </p:cNvPr>
          <p:cNvSpPr txBox="1"/>
          <p:nvPr/>
        </p:nvSpPr>
        <p:spPr>
          <a:xfrm>
            <a:off x="1608881" y="4746895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Elastic Charge Form Factor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B7F1CF-ED91-224E-A161-8C943500441F}"/>
              </a:ext>
            </a:extLst>
          </p:cNvPr>
          <p:cNvSpPr txBox="1"/>
          <p:nvPr/>
        </p:nvSpPr>
        <p:spPr>
          <a:xfrm>
            <a:off x="2002786" y="2187079"/>
            <a:ext cx="4129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5197C"/>
                </a:solidFill>
              </a:rPr>
              <a:t>0.4 GeV/c       0.8 GeV/c             1.2 GeV/c         1.6 GeV/c</a:t>
            </a:r>
          </a:p>
        </p:txBody>
      </p:sp>
    </p:spTree>
    <p:extLst>
      <p:ext uri="{BB962C8B-B14F-4D97-AF65-F5344CB8AC3E}">
        <p14:creationId xmlns:p14="http://schemas.microsoft.com/office/powerpoint/2010/main" val="248856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6D92-3EA1-1C4A-997F-BEB35E1A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63301"/>
            <a:ext cx="10131425" cy="934517"/>
          </a:xfrm>
        </p:spPr>
        <p:txBody>
          <a:bodyPr/>
          <a:lstStyle/>
          <a:p>
            <a:r>
              <a:rPr lang="en-US" baseline="30000" dirty="0"/>
              <a:t>4</a:t>
            </a:r>
            <a:r>
              <a:rPr lang="en-US" dirty="0"/>
              <a:t>He DVES : 𝛾, 𝝆</a:t>
            </a:r>
            <a:r>
              <a:rPr lang="en-US" baseline="30000" dirty="0"/>
              <a:t>0</a:t>
            </a:r>
            <a:r>
              <a:rPr lang="en-US" dirty="0"/>
              <a:t>, 𝜙, 𝜔,  J/𝛹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5FE1-7B5A-994D-86D1-5ABEBC72B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9" y="1433382"/>
            <a:ext cx="11361094" cy="4558495"/>
          </a:xfrm>
        </p:spPr>
        <p:txBody>
          <a:bodyPr anchor="t" anchorCtr="0">
            <a:normAutofit/>
          </a:bodyPr>
          <a:lstStyle/>
          <a:p>
            <a:r>
              <a:rPr lang="en-US" sz="2800" dirty="0"/>
              <a:t>Diffractive minimum @ </a:t>
            </a:r>
            <a:r>
              <a:rPr lang="en-US" sz="2800" i="1" dirty="0"/>
              <a:t>|</a:t>
            </a:r>
            <a:r>
              <a:rPr lang="en-US" sz="2800" i="1" dirty="0" err="1"/>
              <a:t>Δ</a:t>
            </a:r>
            <a:r>
              <a:rPr lang="en-US" sz="2800" i="1" dirty="0"/>
              <a:t>| ≈ 0.64 GeV/c</a:t>
            </a:r>
            <a:endParaRPr lang="en-US" sz="2800" i="1" baseline="30000" dirty="0"/>
          </a:p>
          <a:p>
            <a:r>
              <a:rPr lang="en-US" sz="2800" baseline="30000" dirty="0"/>
              <a:t>4</a:t>
            </a:r>
            <a:r>
              <a:rPr lang="en-US" sz="2800" dirty="0"/>
              <a:t>He Beam:  400 GeV/c  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err="1"/>
              <a:t>σ</a:t>
            </a:r>
            <a:r>
              <a:rPr lang="en-US" sz="2600" dirty="0"/>
              <a:t>(p) ≈ 0.6∙10</a:t>
            </a:r>
            <a:r>
              <a:rPr lang="en-US" sz="2600" baseline="30000" dirty="0"/>
              <a:t>–4</a:t>
            </a:r>
            <a:r>
              <a:rPr lang="en-US" sz="2600" dirty="0"/>
              <a:t> </a:t>
            </a:r>
            <a:r>
              <a:rPr lang="en-US" sz="2600" i="1" dirty="0"/>
              <a:t>p =</a:t>
            </a:r>
            <a:r>
              <a:rPr lang="en-US" sz="2600" dirty="0"/>
              <a:t> 240 MeV/c</a:t>
            </a:r>
          </a:p>
          <a:p>
            <a:pPr lvl="1"/>
            <a:r>
              <a:rPr lang="en-US" sz="2600" dirty="0" err="1"/>
              <a:t>σ</a:t>
            </a:r>
            <a:r>
              <a:rPr lang="en-US" sz="2600" dirty="0"/>
              <a:t>(p</a:t>
            </a:r>
            <a:r>
              <a:rPr lang="en-US" sz="2600" baseline="-25000" dirty="0"/>
              <a:t>⟘</a:t>
            </a:r>
            <a:r>
              <a:rPr lang="en-US" sz="2600" dirty="0"/>
              <a:t>) ≈ 0.3∙10</a:t>
            </a:r>
            <a:r>
              <a:rPr lang="en-US" sz="2600" baseline="30000" dirty="0"/>
              <a:t>–4</a:t>
            </a:r>
            <a:r>
              <a:rPr lang="en-US" sz="2600" dirty="0"/>
              <a:t> </a:t>
            </a:r>
            <a:r>
              <a:rPr lang="en-US" sz="2600" i="1" dirty="0"/>
              <a:t>p = 120 </a:t>
            </a:r>
            <a:r>
              <a:rPr lang="en-US" sz="2600" dirty="0"/>
              <a:t>MeV/c</a:t>
            </a:r>
          </a:p>
          <a:p>
            <a:pPr lvl="1"/>
            <a:r>
              <a:rPr lang="en-US" sz="2600" i="1" dirty="0"/>
              <a:t>0° </a:t>
            </a:r>
            <a:r>
              <a:rPr lang="en-US" sz="2600" dirty="0"/>
              <a:t>recoil nucleus detectable for </a:t>
            </a:r>
            <a:r>
              <a:rPr lang="en-US" sz="2600" i="1" dirty="0"/>
              <a:t> </a:t>
            </a:r>
          </a:p>
          <a:p>
            <a:pPr lvl="2"/>
            <a:r>
              <a:rPr lang="en-US" sz="2400" i="1" dirty="0" err="1"/>
              <a:t>x</a:t>
            </a:r>
            <a:r>
              <a:rPr lang="en-US" sz="2400" i="1" baseline="-25000" dirty="0" err="1"/>
              <a:t>A</a:t>
            </a:r>
            <a:r>
              <a:rPr lang="en-US" sz="2400" i="1" dirty="0"/>
              <a:t> =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Bj</a:t>
            </a:r>
            <a:r>
              <a:rPr lang="en-US" sz="2400" i="1" baseline="-25000" dirty="0"/>
              <a:t> </a:t>
            </a:r>
            <a:r>
              <a:rPr lang="en-US" sz="2400" i="1" dirty="0"/>
              <a:t>/A &gt; 0.01 (Dispersion = 1m)     </a:t>
            </a:r>
            <a:r>
              <a:rPr lang="en-US" sz="2400" i="1" dirty="0">
                <a:sym typeface="Wingdings" pitchFamily="2" charset="2"/>
              </a:rPr>
              <a:t> 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Bj</a:t>
            </a:r>
            <a:r>
              <a:rPr lang="en-US" sz="2400" i="1" dirty="0"/>
              <a:t> &gt;0.04, </a:t>
            </a:r>
          </a:p>
          <a:p>
            <a:pPr lvl="2"/>
            <a:r>
              <a:rPr lang="en-US" sz="2400" dirty="0"/>
              <a:t>Raw resolution </a:t>
            </a:r>
            <a:r>
              <a:rPr lang="en-US" sz="2400" dirty="0" err="1"/>
              <a:t>σ</a:t>
            </a:r>
            <a:r>
              <a:rPr lang="en-US" sz="2400" dirty="0"/>
              <a:t> (</a:t>
            </a:r>
            <a:r>
              <a:rPr lang="en-US" sz="2400" i="1" dirty="0" err="1"/>
              <a:t>Δ</a:t>
            </a:r>
            <a:r>
              <a:rPr lang="en-US" sz="2400" i="1" baseline="-25000" dirty="0"/>
              <a:t>⟘</a:t>
            </a:r>
            <a:r>
              <a:rPr lang="en-US" sz="2400" i="1" dirty="0"/>
              <a:t>) </a:t>
            </a:r>
            <a:r>
              <a:rPr lang="en-US" sz="2400" dirty="0"/>
              <a:t>≈</a:t>
            </a:r>
            <a:r>
              <a:rPr lang="en-US" sz="2400" i="1" dirty="0"/>
              <a:t> 120 MeV/c </a:t>
            </a:r>
            <a:r>
              <a:rPr lang="en-US" sz="2400" dirty="0"/>
              <a:t>(improvable via over-complete kinematics)</a:t>
            </a:r>
            <a:endParaRPr lang="en-US" sz="2400" i="1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B6CE4-02F3-6B46-B2EB-5FD2E270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E8A92-C475-BC4E-B8C4-B5F441632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D7242-DE61-714F-8F5C-D0754310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5ABD2-8CCC-9D4A-8DEA-9D9A34C43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459" y="720460"/>
            <a:ext cx="3257853" cy="2371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28F4B4-9576-A24B-8D87-6A9658D8DB40}"/>
              </a:ext>
            </a:extLst>
          </p:cNvPr>
          <p:cNvSpPr txBox="1"/>
          <p:nvPr/>
        </p:nvSpPr>
        <p:spPr>
          <a:xfrm>
            <a:off x="8526845" y="541598"/>
            <a:ext cx="3242234" cy="200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Ins="0" bIns="0" rtlCol="0">
            <a:spAutoFit/>
          </a:bodyPr>
          <a:lstStyle/>
          <a:p>
            <a:r>
              <a:rPr lang="en-US" sz="1000" dirty="0">
                <a:solidFill>
                  <a:srgbClr val="25197C"/>
                </a:solidFill>
              </a:rPr>
              <a:t>                               0.4              0.8              1.2               1.6 GeV    </a:t>
            </a:r>
          </a:p>
        </p:txBody>
      </p:sp>
    </p:spTree>
    <p:extLst>
      <p:ext uri="{BB962C8B-B14F-4D97-AF65-F5344CB8AC3E}">
        <p14:creationId xmlns:p14="http://schemas.microsoft.com/office/powerpoint/2010/main" val="302462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1E24-17DF-6146-A307-0223AEA5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933A1-7C6E-804E-8A69-1595E466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is no separation between the accelerator and the detector</a:t>
            </a:r>
          </a:p>
          <a:p>
            <a:r>
              <a:rPr lang="en-US" sz="2800" dirty="0"/>
              <a:t>The Interaction Region and Detector design process is a series of negotiations and re-negotiations.</a:t>
            </a:r>
          </a:p>
          <a:p>
            <a:r>
              <a:rPr lang="en-US" sz="2800" dirty="0"/>
              <a:t>We can design and build an accelerator, interaction region and detector that fulfills our science ambitions.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46396-A553-2C4E-A665-A18CD92F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C78E-5B55-304E-94E6-FF490601F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A5422-769B-1144-842E-DAC4B2C2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9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44E8-5709-D045-A73A-4B5A916E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6" y="1"/>
            <a:ext cx="6746524" cy="1066800"/>
          </a:xfrm>
        </p:spPr>
        <p:txBody>
          <a:bodyPr/>
          <a:lstStyle/>
          <a:p>
            <a:r>
              <a:rPr lang="en-US" dirty="0"/>
              <a:t>Elastic vs Inelastic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680A9-A29B-FF41-AF19-3D62D8B95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5" y="878656"/>
            <a:ext cx="7365717" cy="2177314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i="1" dirty="0"/>
              <a:t>Fourier-Bessel expansion of </a:t>
            </a:r>
            <a:r>
              <a:rPr lang="en-US" i="1" dirty="0" err="1"/>
              <a:t>inleastic</a:t>
            </a:r>
            <a:r>
              <a:rPr lang="en-US" i="1" dirty="0"/>
              <a:t> electron scattering from</a:t>
            </a:r>
          </a:p>
          <a:p>
            <a:pPr lvl="1">
              <a:spcAft>
                <a:spcPts val="400"/>
              </a:spcAft>
            </a:pPr>
            <a:r>
              <a:rPr lang="en-US" i="1" dirty="0"/>
              <a:t>J. Heisenberg et al,  Phys Rev C v25 (1982) p.2292</a:t>
            </a:r>
            <a:endParaRPr lang="en-US" dirty="0"/>
          </a:p>
          <a:p>
            <a:pPr>
              <a:spcAft>
                <a:spcPts val="400"/>
              </a:spcAft>
            </a:pPr>
            <a:r>
              <a:rPr lang="en-US" dirty="0"/>
              <a:t>Inelastic (</a:t>
            </a:r>
            <a:r>
              <a:rPr lang="en-US" dirty="0" err="1"/>
              <a:t>e,e</a:t>
            </a:r>
            <a:r>
              <a:rPr lang="en-US" dirty="0"/>
              <a:t>’) scattering on Pb to bound excited states.</a:t>
            </a:r>
          </a:p>
          <a:p>
            <a:r>
              <a:rPr lang="en-US" sz="2400" dirty="0"/>
              <a:t>Deep Virtual excitation will not be identical, </a:t>
            </a:r>
            <a:br>
              <a:rPr lang="en-US" sz="2400" dirty="0"/>
            </a:br>
            <a:r>
              <a:rPr lang="en-US" sz="2400" dirty="0"/>
              <a:t>but will be similar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E0CD3-53F3-014C-AEA8-46CF6E25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F068-7B95-C243-AF7F-7537E62D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F2A3B-6FCE-E343-85CB-2FB0E257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65F22A-E7F5-DA46-B962-33F67FF6D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71" y="0"/>
            <a:ext cx="4746929" cy="6858000"/>
          </a:xfrm>
          <a:prstGeom prst="rect">
            <a:avLst/>
          </a:prstGeom>
          <a:ln>
            <a:solidFill>
              <a:srgbClr val="25197C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8B52AA-D4AC-524F-90D4-153B657F0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47" y="3055970"/>
            <a:ext cx="6051806" cy="3795029"/>
          </a:xfrm>
          <a:prstGeom prst="rect">
            <a:avLst/>
          </a:prstGeom>
          <a:ln>
            <a:solidFill>
              <a:srgbClr val="25197C"/>
            </a:solidFill>
          </a:ln>
        </p:spPr>
      </p:pic>
    </p:spTree>
    <p:extLst>
      <p:ext uri="{BB962C8B-B14F-4D97-AF65-F5344CB8AC3E}">
        <p14:creationId xmlns:p14="http://schemas.microsoft.com/office/powerpoint/2010/main" val="416289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8BD1825-5C86-0845-984B-3FC81FDA47F1}"/>
              </a:ext>
            </a:extLst>
          </p:cNvPr>
          <p:cNvSpPr/>
          <p:nvPr/>
        </p:nvSpPr>
        <p:spPr>
          <a:xfrm>
            <a:off x="538909" y="1485417"/>
            <a:ext cx="7077234" cy="1736203"/>
          </a:xfrm>
          <a:prstGeom prst="roundRect">
            <a:avLst/>
          </a:prstGeom>
          <a:solidFill>
            <a:srgbClr val="840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F747E-D657-724D-A23D-CF946E89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99281"/>
          </a:xfrm>
        </p:spPr>
        <p:txBody>
          <a:bodyPr>
            <a:normAutofit/>
          </a:bodyPr>
          <a:lstStyle/>
          <a:p>
            <a:r>
              <a:rPr lang="en-US" sz="4000" b="1" dirty="0"/>
              <a:t>Physics Near Zero Degrees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93940-0FE9-F749-930D-225432035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8881"/>
            <a:ext cx="10131425" cy="4182319"/>
          </a:xfrm>
        </p:spPr>
        <p:txBody>
          <a:bodyPr>
            <a:normAutofit/>
          </a:bodyPr>
          <a:lstStyle/>
          <a:p>
            <a:r>
              <a:rPr lang="en-US" sz="2800" b="1" dirty="0"/>
              <a:t>Spectator/Fragment tagging in light nuclei.</a:t>
            </a:r>
          </a:p>
          <a:p>
            <a:r>
              <a:rPr lang="en-US" sz="2800" b="1" dirty="0"/>
              <a:t>DVES on heavy nuclei: (≥ C)</a:t>
            </a:r>
          </a:p>
          <a:p>
            <a:pPr lvl="1"/>
            <a:r>
              <a:rPr lang="en-US" sz="2600" b="1" dirty="0"/>
              <a:t>The challenge of true exclusivity</a:t>
            </a:r>
          </a:p>
          <a:p>
            <a:r>
              <a:rPr lang="en-US" sz="2800" dirty="0"/>
              <a:t>Target Fragmentation in DIS</a:t>
            </a:r>
          </a:p>
          <a:p>
            <a:pPr lvl="1"/>
            <a:r>
              <a:rPr lang="en-US" sz="2600" dirty="0"/>
              <a:t>Flavor/</a:t>
            </a:r>
            <a:r>
              <a:rPr lang="en-US" sz="2600" i="1" dirty="0" err="1"/>
              <a:t>p</a:t>
            </a:r>
            <a:r>
              <a:rPr lang="en-US" sz="2600" i="1" baseline="-25000" dirty="0" err="1"/>
              <a:t>T</a:t>
            </a:r>
            <a:r>
              <a:rPr lang="en-US" sz="2600" i="1" dirty="0"/>
              <a:t> </a:t>
            </a:r>
            <a:r>
              <a:rPr lang="en-US" sz="2600" dirty="0"/>
              <a:t>correlations with current fragmentation region</a:t>
            </a:r>
          </a:p>
          <a:p>
            <a:pPr lvl="1"/>
            <a:r>
              <a:rPr lang="en-US" sz="2600" dirty="0"/>
              <a:t>Baryon multiplicity as impact parameter tag</a:t>
            </a:r>
          </a:p>
          <a:p>
            <a:r>
              <a:rPr lang="en-US" sz="2800" dirty="0"/>
              <a:t>Fission Fragments in both photo- and electro-production</a:t>
            </a:r>
          </a:p>
          <a:p>
            <a:pPr lvl="1"/>
            <a:r>
              <a:rPr lang="en-US" sz="2600" dirty="0"/>
              <a:t>Search for exotic nuclei?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AFBC5-ACB1-3348-984A-AFACB58C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7D770-BC17-3B4E-9F58-9A04FBEC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878EF-7507-844C-9638-E60C9AFA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8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BDE6-5A21-654E-B234-36E93D94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HaDRONIC</a:t>
            </a:r>
            <a:r>
              <a:rPr lang="en-US" dirty="0"/>
              <a:t> Calorimetry: I.  Light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34935-EA7A-F54B-AD94-88974B4D7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829551"/>
                <a:ext cx="10131425" cy="364913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D(</a:t>
                </a:r>
                <a:r>
                  <a:rPr lang="en-US" sz="2800" dirty="0" err="1"/>
                  <a:t>e,e’p</a:t>
                </a:r>
                <a:r>
                  <a:rPr lang="en-US" sz="2800" baseline="-25000" dirty="0" err="1"/>
                  <a:t>S</a:t>
                </a:r>
                <a:r>
                  <a:rPr lang="en-US" sz="2800" dirty="0"/>
                  <a:t>)X</a:t>
                </a:r>
              </a:p>
              <a:p>
                <a:pPr lvl="1"/>
                <a:r>
                  <a:rPr lang="en-US" sz="2800" dirty="0"/>
                  <a:t>Proton tracking determines </a:t>
                </a:r>
                <a:r>
                  <a:rPr lang="en-US" sz="2800" i="1" dirty="0" err="1"/>
                  <a:t>p</a:t>
                </a:r>
                <a:r>
                  <a:rPr lang="en-US" sz="2800" i="1" baseline="-25000" dirty="0" err="1"/>
                  <a:t>T</a:t>
                </a:r>
                <a:r>
                  <a:rPr lang="en-US" sz="2800" i="1" baseline="-25000" dirty="0"/>
                  <a:t> </a:t>
                </a:r>
                <a:r>
                  <a:rPr lang="en-US" sz="2800" i="1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800" i="1" dirty="0"/>
                  <a:t> </a:t>
                </a:r>
                <a:endParaRPr lang="en-US" sz="2600" dirty="0"/>
              </a:p>
              <a:p>
                <a:pPr lvl="1"/>
                <a:r>
                  <a:rPr lang="en-US" sz="2600" dirty="0"/>
                  <a:t>Probe neutron structure function for nearly on-shell neutron</a:t>
                </a:r>
              </a:p>
              <a:p>
                <a:pPr lvl="1"/>
                <a:r>
                  <a:rPr lang="en-US" sz="2600" dirty="0"/>
                  <a:t>Probe EMC effect in the deuteron with strongly off-shell neutron</a:t>
                </a:r>
              </a:p>
              <a:p>
                <a:r>
                  <a:rPr lang="en-US" sz="2800" dirty="0"/>
                  <a:t>D(</a:t>
                </a:r>
                <a:r>
                  <a:rPr lang="en-US" sz="2800" dirty="0" err="1"/>
                  <a:t>e,e’n</a:t>
                </a:r>
                <a:r>
                  <a:rPr lang="en-US" sz="2800" baseline="-25000" dirty="0" err="1"/>
                  <a:t>S</a:t>
                </a:r>
                <a:r>
                  <a:rPr lang="en-US" sz="2800" dirty="0"/>
                  <a:t>)X</a:t>
                </a:r>
              </a:p>
              <a:p>
                <a:pPr lvl="1"/>
                <a:r>
                  <a:rPr lang="en-US" sz="2600" dirty="0"/>
                  <a:t>Calibrate “nearly on-shell neutron”  with “nearly on-shell proton”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434935-EA7A-F54B-AD94-88974B4D7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829551"/>
                <a:ext cx="10131425" cy="3649133"/>
              </a:xfrm>
              <a:blipFill>
                <a:blip r:embed="rId2"/>
                <a:stretch>
                  <a:fillRect l="-1001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455B-FDAB-E941-BF5B-82FEFE65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A4C84-4396-D14E-8B1B-74D34F6C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C6424-FBE2-8D49-9520-E557DDE3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2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B1A-AA0F-9B4A-8CB2-C0696085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13" y="471956"/>
            <a:ext cx="10131425" cy="842682"/>
          </a:xfrm>
        </p:spPr>
        <p:txBody>
          <a:bodyPr>
            <a:normAutofit fontScale="90000"/>
          </a:bodyPr>
          <a:lstStyle/>
          <a:p>
            <a:pPr>
              <a:tabLst>
                <a:tab pos="6858000" algn="r"/>
              </a:tabLst>
            </a:pPr>
            <a:r>
              <a:rPr lang="en-US" cap="none" dirty="0">
                <a:latin typeface="+mn-lt"/>
              </a:rPr>
              <a:t>D(</a:t>
            </a:r>
            <a:r>
              <a:rPr lang="en-US" cap="none" dirty="0" err="1">
                <a:latin typeface="+mn-lt"/>
              </a:rPr>
              <a:t>e,e’n</a:t>
            </a:r>
            <a:r>
              <a:rPr lang="en-US" cap="none" baseline="-25000" dirty="0" err="1">
                <a:latin typeface="+mn-lt"/>
              </a:rPr>
              <a:t>S</a:t>
            </a:r>
            <a:r>
              <a:rPr lang="en-US" cap="none" dirty="0">
                <a:latin typeface="+mn-lt"/>
              </a:rPr>
              <a:t>)X ≈ </a:t>
            </a:r>
            <a:r>
              <a:rPr lang="en-US" cap="none" dirty="0" err="1">
                <a:latin typeface="+mn-lt"/>
              </a:rPr>
              <a:t>p</a:t>
            </a:r>
            <a:r>
              <a:rPr lang="en-US" cap="none" baseline="-25000" dirty="0" err="1">
                <a:latin typeface="+mn-lt"/>
              </a:rPr>
              <a:t>bound</a:t>
            </a:r>
            <a:r>
              <a:rPr lang="en-US" cap="none" dirty="0">
                <a:latin typeface="+mn-lt"/>
              </a:rPr>
              <a:t>(</a:t>
            </a:r>
            <a:r>
              <a:rPr lang="en-US" cap="none" dirty="0" err="1">
                <a:latin typeface="+mn-lt"/>
              </a:rPr>
              <a:t>e,e</a:t>
            </a:r>
            <a:r>
              <a:rPr lang="en-US" cap="none" dirty="0">
                <a:latin typeface="+mn-lt"/>
              </a:rPr>
              <a:t>’)X     	</a:t>
            </a:r>
            <a:br>
              <a:rPr lang="en-US" cap="none" dirty="0">
                <a:latin typeface="+mn-lt"/>
              </a:rPr>
            </a:br>
            <a:r>
              <a:rPr lang="en-US" cap="none" dirty="0"/>
              <a:t>200 GeV/c D </a:t>
            </a:r>
            <a:r>
              <a:rPr lang="en-US" cap="none" dirty="0">
                <a:sym typeface="Wingdings" pitchFamily="2" charset="2"/>
              </a:rPr>
              <a:t> 100 GeV/c spectator neutron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249BBD-D3B8-2C49-B4D1-4618A0606C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528484"/>
                <a:ext cx="7328646" cy="461037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400"/>
                  </a:spcAft>
                </a:pPr>
                <a:r>
                  <a:rPr lang="en-US" sz="2800" dirty="0">
                    <a:sym typeface="Wingdings" pitchFamily="2" charset="2"/>
                  </a:rPr>
                  <a:t>Hadronic Calorimeter at 45 m (JLEIC)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2800" dirty="0">
                    <a:sym typeface="Wingdings" pitchFamily="2" charset="2"/>
                  </a:rPr>
                  <a:t>Impact point resolution 1.5 cm </a:t>
                </a:r>
                <a:r>
                  <a:rPr lang="en-US" sz="2800" i="1" dirty="0">
                    <a:sym typeface="Wingdings" pitchFamily="2" charset="2"/>
                  </a:rPr>
                  <a:t>rms</a:t>
                </a:r>
                <a:r>
                  <a:rPr lang="en-US" sz="2800" dirty="0">
                    <a:sym typeface="Wingdings" pitchFamily="2" charset="2"/>
                  </a:rPr>
                  <a:t>: </a:t>
                </a:r>
              </a:p>
              <a:p>
                <a:pPr lvl="1">
                  <a:spcAft>
                    <a:spcPts val="400"/>
                  </a:spcAft>
                </a:pPr>
                <a:r>
                  <a:rPr lang="en-US" sz="26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𝛿</m:t>
                        </m:r>
                        <m:sSub>
                          <m:sSub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=0.33</m:t>
                    </m:r>
                  </m:oMath>
                </a14:m>
                <a:r>
                  <a:rPr lang="en-US" sz="2600" i="1" dirty="0">
                    <a:sym typeface="Wingdings" pitchFamily="2" charset="2"/>
                  </a:rPr>
                  <a:t> </a:t>
                </a:r>
                <a:r>
                  <a:rPr lang="en-US" sz="2600" dirty="0" err="1">
                    <a:sym typeface="Wingdings" pitchFamily="2" charset="2"/>
                  </a:rPr>
                  <a:t>mrad</a:t>
                </a:r>
                <a:r>
                  <a:rPr lang="en-US" sz="2600" dirty="0">
                    <a:sym typeface="Wingdings" pitchFamily="2" charset="2"/>
                  </a:rPr>
                  <a:t>   𝛿</a:t>
                </a:r>
                <a:r>
                  <a:rPr lang="en-US" sz="2600" i="1" dirty="0" err="1">
                    <a:sym typeface="Wingdings" pitchFamily="2" charset="2"/>
                  </a:rPr>
                  <a:t>p</a:t>
                </a:r>
                <a:r>
                  <a:rPr lang="en-US" sz="2600" i="1" baseline="-25000" dirty="0" err="1">
                    <a:sym typeface="Wingdings" pitchFamily="2" charset="2"/>
                  </a:rPr>
                  <a:t>T</a:t>
                </a:r>
                <a:r>
                  <a:rPr lang="en-US" sz="2600" i="1" baseline="-25000" dirty="0">
                    <a:sym typeface="Wingdings" pitchFamily="2" charset="2"/>
                  </a:rPr>
                  <a:t> </a:t>
                </a:r>
                <a:r>
                  <a:rPr lang="en-US" sz="2600" i="1" dirty="0">
                    <a:sym typeface="Wingdings" pitchFamily="2" charset="2"/>
                  </a:rPr>
                  <a:t>= </a:t>
                </a:r>
                <a:r>
                  <a:rPr lang="en-US" sz="2600" dirty="0">
                    <a:sym typeface="Wingdings" pitchFamily="2" charset="2"/>
                  </a:rPr>
                  <a:t>33 MeV</a:t>
                </a:r>
              </a:p>
              <a:p>
                <a:pPr lvl="1">
                  <a:spcAft>
                    <a:spcPts val="400"/>
                  </a:spcAft>
                </a:pPr>
                <a:r>
                  <a:rPr lang="en-US" sz="2600" dirty="0">
                    <a:sym typeface="Wingdings" pitchFamily="2" charset="2"/>
                  </a:rPr>
                  <a:t>Equivalent to</a:t>
                </a:r>
                <a:r>
                  <a:rPr lang="en-US" sz="2600" i="1" dirty="0">
                    <a:sym typeface="Wingdings" pitchFamily="2" charset="2"/>
                  </a:rPr>
                  <a:t> rms </a:t>
                </a:r>
                <a:r>
                  <a:rPr lang="en-US" sz="2600" dirty="0">
                    <a:sym typeface="Wingdings" pitchFamily="2" charset="2"/>
                  </a:rPr>
                  <a:t>beam spread</a:t>
                </a:r>
              </a:p>
              <a:p>
                <a:pPr>
                  <a:spcAft>
                    <a:spcPts val="400"/>
                  </a:spcAft>
                </a:pPr>
                <a:r>
                  <a:rPr lang="en-US" sz="2800" dirty="0">
                    <a:sym typeface="Wingdings" pitchFamily="2" charset="2"/>
                  </a:rPr>
                  <a:t>If energy Resolution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𝛿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𝐸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(35%)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𝐸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/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𝐺𝑒𝑉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ym typeface="Wingdings" pitchFamily="2" charset="2"/>
                </a:endParaRPr>
              </a:p>
              <a:p>
                <a:pPr lvl="1"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𝐴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+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+</m:t>
                            </m:r>
                          </m:sup>
                        </m:sSubSup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 ≈ 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itchFamily="2" charset="2"/>
                                      </a:rPr>
                                      <m:t>𝑁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𝐷𝑒𝑢𝑡𝑒𝑟𝑜𝑛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𝑅𝑒𝑠𝑡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𝐹𝑟𝑎𝑚𝑒</m:t>
                        </m:r>
                      </m:sub>
                    </m:sSub>
                  </m:oMath>
                </a14:m>
                <a:endParaRPr lang="en-US" sz="2600" dirty="0">
                  <a:sym typeface="Wingdings" pitchFamily="2" charset="2"/>
                </a:endParaRPr>
              </a:p>
              <a:p>
                <a:pPr lvl="1"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𝛿𝛼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en-US" sz="2600" dirty="0">
                    <a:ea typeface="Cambria Math" panose="02040503050406030204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𝛿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𝐸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𝐸</m:t>
                        </m:r>
                      </m:den>
                    </m:f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=3.5%</m:t>
                    </m:r>
                  </m:oMath>
                </a14:m>
                <a:r>
                  <a:rPr lang="en-US" sz="2600" dirty="0">
                    <a:sym typeface="Wingdings" pitchFamily="2" charset="2"/>
                  </a:rPr>
                  <a:t>  𝛿</a:t>
                </a:r>
                <a:r>
                  <a:rPr lang="en-US" sz="2600" i="1" dirty="0" err="1">
                    <a:sym typeface="Wingdings" pitchFamily="2" charset="2"/>
                  </a:rPr>
                  <a:t>p</a:t>
                </a:r>
                <a:r>
                  <a:rPr lang="en-US" sz="2600" i="1" baseline="-25000" dirty="0" err="1">
                    <a:sym typeface="Wingdings" pitchFamily="2" charset="2"/>
                  </a:rPr>
                  <a:t>n</a:t>
                </a:r>
                <a:r>
                  <a:rPr lang="en-US" sz="2600" i="1" baseline="30000" dirty="0" err="1">
                    <a:sym typeface="Wingdings" pitchFamily="2" charset="2"/>
                  </a:rPr>
                  <a:t>D</a:t>
                </a:r>
                <a:r>
                  <a:rPr lang="en-US" sz="2600" i="1" baseline="30000" dirty="0">
                    <a:sym typeface="Wingdings" pitchFamily="2" charset="2"/>
                  </a:rPr>
                  <a:t>-rest </a:t>
                </a:r>
                <a:r>
                  <a:rPr lang="en-US" sz="2600" i="1" dirty="0">
                    <a:sym typeface="Wingdings" pitchFamily="2" charset="2"/>
                  </a:rPr>
                  <a:t>≈ 35 MeV/c</a:t>
                </a:r>
              </a:p>
              <a:p>
                <a:pPr lvl="1">
                  <a:spcAft>
                    <a:spcPts val="400"/>
                  </a:spcAft>
                </a:pPr>
                <a:r>
                  <a:rPr lang="en-US" sz="2400" dirty="0">
                    <a:solidFill>
                      <a:srgbClr val="FFFF00"/>
                    </a:solidFill>
                    <a:ea typeface="Cambria Math" panose="02040503050406030204" pitchFamily="18" charset="0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100</m:t>
                        </m:r>
                        <m: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%)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𝐸</m:t>
                            </m:r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/</m:t>
                            </m:r>
                            <m:r>
                              <a:rPr lang="en-US" sz="24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𝐺𝑒𝑉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600" dirty="0">
                    <a:solidFill>
                      <a:srgbClr val="FFFF00"/>
                    </a:solidFill>
                    <a:sym typeface="Wingdings" pitchFamily="2" charset="2"/>
                  </a:rPr>
                  <a:t>  𝛿</a:t>
                </a:r>
                <a:r>
                  <a:rPr lang="en-US" sz="2600" i="1" dirty="0" err="1">
                    <a:solidFill>
                      <a:srgbClr val="FFFF00"/>
                    </a:solidFill>
                    <a:sym typeface="Wingdings" pitchFamily="2" charset="2"/>
                  </a:rPr>
                  <a:t>p</a:t>
                </a:r>
                <a:r>
                  <a:rPr lang="en-US" sz="2600" i="1" baseline="-25000" dirty="0" err="1">
                    <a:solidFill>
                      <a:srgbClr val="FFFF00"/>
                    </a:solidFill>
                    <a:sym typeface="Wingdings" pitchFamily="2" charset="2"/>
                  </a:rPr>
                  <a:t>n</a:t>
                </a:r>
                <a:r>
                  <a:rPr lang="en-US" sz="2600" i="1" baseline="30000" dirty="0" err="1">
                    <a:solidFill>
                      <a:srgbClr val="FFFF00"/>
                    </a:solidFill>
                    <a:sym typeface="Wingdings" pitchFamily="2" charset="2"/>
                  </a:rPr>
                  <a:t>D</a:t>
                </a:r>
                <a:r>
                  <a:rPr lang="en-US" sz="2600" i="1" baseline="30000" dirty="0">
                    <a:solidFill>
                      <a:srgbClr val="FFFF00"/>
                    </a:solidFill>
                    <a:sym typeface="Wingdings" pitchFamily="2" charset="2"/>
                  </a:rPr>
                  <a:t>-rest </a:t>
                </a:r>
                <a:r>
                  <a:rPr lang="en-US" sz="2600" i="1" dirty="0">
                    <a:solidFill>
                      <a:srgbClr val="FFFF00"/>
                    </a:solidFill>
                    <a:sym typeface="Wingdings" pitchFamily="2" charset="2"/>
                  </a:rPr>
                  <a:t>≈ 100 MeV/c</a:t>
                </a:r>
                <a:endParaRPr lang="en-US" sz="260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249BBD-D3B8-2C49-B4D1-4618A0606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528484"/>
                <a:ext cx="7328646" cy="4610376"/>
              </a:xfrm>
              <a:blipFill>
                <a:blip r:embed="rId2"/>
                <a:stretch>
                  <a:fillRect l="-1384" t="-5234" b="-4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7F01A3F-59C7-0F46-8E67-691E0A60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784" y="577662"/>
            <a:ext cx="3505200" cy="4965700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EC2173-FEEB-D047-8DDE-78D12321A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4A30B33-1B61-3C43-AF4A-0D883ABF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C.Hyde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F074AE-48F2-5142-9D87-1EFC24AD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C6C17E-1F43-9045-9C28-B7D2297C9E0D}"/>
              </a:ext>
            </a:extLst>
          </p:cNvPr>
          <p:cNvCxnSpPr>
            <a:cxnSpLocks/>
          </p:cNvCxnSpPr>
          <p:nvPr/>
        </p:nvCxnSpPr>
        <p:spPr>
          <a:xfrm>
            <a:off x="9253048" y="2491441"/>
            <a:ext cx="420572" cy="0"/>
          </a:xfrm>
          <a:prstGeom prst="line">
            <a:avLst/>
          </a:prstGeom>
          <a:ln w="22225">
            <a:solidFill>
              <a:schemeClr val="accent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75AAF2-478A-AB4A-9DA5-6B835E5DFAE4}"/>
              </a:ext>
            </a:extLst>
          </p:cNvPr>
          <p:cNvCxnSpPr>
            <a:cxnSpLocks/>
          </p:cNvCxnSpPr>
          <p:nvPr/>
        </p:nvCxnSpPr>
        <p:spPr>
          <a:xfrm flipV="1">
            <a:off x="6678815" y="2491441"/>
            <a:ext cx="1731083" cy="230143"/>
          </a:xfrm>
          <a:prstGeom prst="line">
            <a:avLst/>
          </a:prstGeom>
          <a:ln w="222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7C09B7-9600-234D-B7D1-6C2111B964A4}"/>
              </a:ext>
            </a:extLst>
          </p:cNvPr>
          <p:cNvCxnSpPr>
            <a:cxnSpLocks/>
          </p:cNvCxnSpPr>
          <p:nvPr/>
        </p:nvCxnSpPr>
        <p:spPr>
          <a:xfrm flipV="1">
            <a:off x="7257857" y="3279492"/>
            <a:ext cx="1513179" cy="2050024"/>
          </a:xfrm>
          <a:prstGeom prst="line">
            <a:avLst/>
          </a:prstGeom>
          <a:ln w="222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750E29-E279-4246-A767-DCCD5C6EC43A}"/>
              </a:ext>
            </a:extLst>
          </p:cNvPr>
          <p:cNvCxnSpPr>
            <a:cxnSpLocks/>
          </p:cNvCxnSpPr>
          <p:nvPr/>
        </p:nvCxnSpPr>
        <p:spPr>
          <a:xfrm>
            <a:off x="8771036" y="2721584"/>
            <a:ext cx="1342521" cy="0"/>
          </a:xfrm>
          <a:prstGeom prst="line">
            <a:avLst/>
          </a:prstGeom>
          <a:ln w="38100">
            <a:solidFill>
              <a:srgbClr val="FF93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322F75-3A9C-D247-BE6E-418D28B4A6CD}"/>
                  </a:ext>
                </a:extLst>
              </p:cNvPr>
              <p:cNvSpPr txBox="1"/>
              <p:nvPr/>
            </p:nvSpPr>
            <p:spPr>
              <a:xfrm>
                <a:off x="9670102" y="1955880"/>
                <a:ext cx="886909" cy="593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(35%)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𝐸</m:t>
                              </m:r>
                              <m: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/</m:t>
                              </m:r>
                              <m: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𝐺𝑒𝑉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322F75-3A9C-D247-BE6E-418D28B4A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102" y="1955880"/>
                <a:ext cx="886909" cy="593111"/>
              </a:xfrm>
              <a:prstGeom prst="rect">
                <a:avLst/>
              </a:prstGeom>
              <a:blipFill>
                <a:blip r:embed="rId4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613C58-F902-4C4B-8B63-EF96135FAD1D}"/>
                  </a:ext>
                </a:extLst>
              </p:cNvPr>
              <p:cNvSpPr txBox="1"/>
              <p:nvPr/>
            </p:nvSpPr>
            <p:spPr>
              <a:xfrm>
                <a:off x="10113556" y="2651522"/>
                <a:ext cx="886909" cy="59311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100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%)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𝐸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/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𝐺𝑒𝑉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613C58-F902-4C4B-8B63-EF96135FA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556" y="2651522"/>
                <a:ext cx="886909" cy="593111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91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68826-9A6F-3549-9E57-26B60C5C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Hadronic Calorimetry II:  Evaporation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8D4C5-E02E-9947-9379-BEB78058F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Evaporation neutrons</a:t>
            </a:r>
          </a:p>
          <a:p>
            <a:pPr lvl="1"/>
            <a:r>
              <a:rPr lang="en-US" sz="2600" dirty="0"/>
              <a:t>Thermal Distribution T ~ 10MeV (Nuclear Rest frame)</a:t>
            </a:r>
          </a:p>
          <a:p>
            <a:pPr lvl="1"/>
            <a:r>
              <a:rPr lang="en-US" sz="2600" dirty="0"/>
              <a:t>95% within in angular cone 3mrad</a:t>
            </a:r>
          </a:p>
          <a:p>
            <a:pPr lvl="1"/>
            <a:r>
              <a:rPr lang="en-US" sz="2600" dirty="0" err="1"/>
              <a:t>HCal</a:t>
            </a:r>
            <a:r>
              <a:rPr lang="en-US" sz="2600" dirty="0"/>
              <a:t> must separate shower profiles separated by ~7 cm to count neutrons.</a:t>
            </a:r>
          </a:p>
          <a:p>
            <a:r>
              <a:rPr lang="en-US" sz="2800" dirty="0"/>
              <a:t>See also talks by M. Baker, F. Hauenstein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6E8DC-C644-7C41-BB36-F63519F11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2742-E371-5F4F-967C-6CFB98D2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F1199-6837-A842-850F-0128E778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2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D639-8206-1E4F-A35E-8F22D83D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6770"/>
            <a:ext cx="6455779" cy="1363043"/>
          </a:xfrm>
        </p:spPr>
        <p:txBody>
          <a:bodyPr>
            <a:normAutofit/>
          </a:bodyPr>
          <a:lstStyle/>
          <a:p>
            <a:r>
              <a:rPr lang="en-US" dirty="0"/>
              <a:t>Far-Forward Hadronic </a:t>
            </a:r>
            <a:br>
              <a:rPr lang="en-US" dirty="0"/>
            </a:br>
            <a:r>
              <a:rPr lang="en-US" dirty="0"/>
              <a:t>Calorimeter:  Technology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FDCAF-924E-604E-AB10-5093698F36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906812"/>
                <a:ext cx="11095981" cy="443062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ZEUS:  Depleted Uranium: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(35%)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𝐸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/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𝐺𝑒𝑉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/>
                  <a:t>High Segmentation e.g. </a:t>
                </a:r>
                <a:r>
                  <a:rPr lang="en-US" sz="2800"/>
                  <a:t>F</a:t>
                </a:r>
                <a:r>
                  <a:rPr lang="en-US" sz="2800" dirty="0"/>
                  <a:t>e</a:t>
                </a:r>
                <a:r>
                  <a:rPr lang="en-US" sz="2800"/>
                  <a:t>Sci</a:t>
                </a:r>
                <a:r>
                  <a:rPr lang="en-US" sz="2800" dirty="0"/>
                  <a:t> sampling (longitudinal and transverse)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(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50</m:t>
                        </m:r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%)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𝐸</m:t>
                            </m:r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/</m:t>
                            </m:r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𝐺𝑒𝑉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1"/>
                <a:r>
                  <a:rPr lang="en-US" sz="2600" dirty="0">
                    <a:solidFill>
                      <a:schemeClr val="tx1"/>
                    </a:solidFill>
                  </a:rPr>
                  <a:t>&lt; 1 cm transverse spatial resolution</a:t>
                </a:r>
              </a:p>
              <a:p>
                <a:pPr lvl="1"/>
                <a:r>
                  <a:rPr lang="en-US" sz="2600" dirty="0"/>
                  <a:t>Require 50cm lateral size beyond active area.</a:t>
                </a:r>
              </a:p>
              <a:p>
                <a:pPr lvl="2"/>
                <a:r>
                  <a:rPr lang="en-US" sz="2400" dirty="0">
                    <a:solidFill>
                      <a:schemeClr val="tx1"/>
                    </a:solidFill>
                  </a:rPr>
                  <a:t>Wrap a</a:t>
                </a:r>
                <a:r>
                  <a:rPr lang="en-US" sz="2400" dirty="0"/>
                  <a:t>round Dipole 3?  Wedge into space at 50 m between D &amp; Q?</a:t>
                </a:r>
              </a:p>
              <a:p>
                <a:pPr lvl="3"/>
                <a:r>
                  <a:rPr lang="en-US" sz="2200" dirty="0">
                    <a:solidFill>
                      <a:schemeClr val="tx1"/>
                    </a:solidFill>
                  </a:rPr>
                  <a:t>Some resolution-loss on beam side may be inevitable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1FDCAF-924E-604E-AB10-5093698F36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906812"/>
                <a:ext cx="11095981" cy="4430628"/>
              </a:xfrm>
              <a:blipFill>
                <a:blip r:embed="rId2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3776B-D662-5445-973E-F39489BE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0FA22-BA60-8948-99FE-2F47D573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005BA-8CAA-064D-8385-8ABFDEEF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816122-86B9-1C41-82EC-A986B1E8E451}"/>
                  </a:ext>
                </a:extLst>
              </p:cNvPr>
              <p:cNvSpPr txBox="1"/>
              <p:nvPr/>
            </p:nvSpPr>
            <p:spPr>
              <a:xfrm>
                <a:off x="9670102" y="1955880"/>
                <a:ext cx="886909" cy="593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(35%)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𝐸</m:t>
                              </m:r>
                              <m: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/</m:t>
                              </m:r>
                              <m:r>
                                <a:rPr lang="en-US" sz="1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itchFamily="2" charset="2"/>
                                </a:rPr>
                                <m:t>𝐺𝑒𝑉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816122-86B9-1C41-82EC-A986B1E8E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102" y="1955880"/>
                <a:ext cx="886909" cy="593111"/>
              </a:xfrm>
              <a:prstGeom prst="rect">
                <a:avLst/>
              </a:prstGeom>
              <a:blipFill>
                <a:blip r:embed="rId3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03E44B5-A219-4149-B6DA-E909F0F4E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038" y="101960"/>
            <a:ext cx="4192187" cy="26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1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5DF9-43CC-D341-A937-F76EC05F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17515"/>
            <a:ext cx="10131425" cy="604836"/>
          </a:xfrm>
        </p:spPr>
        <p:txBody>
          <a:bodyPr>
            <a:normAutofit/>
          </a:bodyPr>
          <a:lstStyle/>
          <a:p>
            <a:r>
              <a:rPr lang="en-US" sz="2800" dirty="0"/>
              <a:t>Far-Forward EM Calorimetry &amp; Gluon Saturation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FA763-9F35-B34A-B8D1-8B4517BF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13526"/>
            <a:ext cx="9337875" cy="3649133"/>
          </a:xfrm>
        </p:spPr>
        <p:txBody>
          <a:bodyPr>
            <a:normAutofit/>
          </a:bodyPr>
          <a:lstStyle/>
          <a:p>
            <a:r>
              <a:rPr lang="en-US" sz="2800" dirty="0"/>
              <a:t>DVES as a signature for saturation</a:t>
            </a:r>
          </a:p>
          <a:p>
            <a:r>
              <a:rPr lang="en-US" sz="2800" dirty="0"/>
              <a:t>Veto Incoherent by nuclear break-up</a:t>
            </a:r>
          </a:p>
          <a:p>
            <a:r>
              <a:rPr lang="en-US" sz="2800" dirty="0"/>
              <a:t>What about Nuclear Bound states?</a:t>
            </a:r>
          </a:p>
          <a:p>
            <a:r>
              <a:rPr lang="en-US" sz="2800" dirty="0"/>
              <a:t>Based on elastic </a:t>
            </a:r>
            <a:r>
              <a:rPr lang="en-US" sz="2800" baseline="30000" dirty="0"/>
              <a:t>A</a:t>
            </a:r>
            <a:r>
              <a:rPr lang="en-US" sz="2800" dirty="0"/>
              <a:t>Z(</a:t>
            </a:r>
            <a:r>
              <a:rPr lang="en-US" sz="2800" dirty="0" err="1"/>
              <a:t>e,e</a:t>
            </a:r>
            <a:r>
              <a:rPr lang="en-US" sz="2800" dirty="0"/>
              <a:t>)</a:t>
            </a:r>
            <a:r>
              <a:rPr lang="en-US" sz="2800" baseline="30000" dirty="0"/>
              <a:t> A</a:t>
            </a:r>
            <a:r>
              <a:rPr lang="en-US" sz="2800" dirty="0"/>
              <a:t>Z and inelastic </a:t>
            </a:r>
            <a:r>
              <a:rPr lang="en-US" sz="2800" baseline="30000" dirty="0"/>
              <a:t>A</a:t>
            </a:r>
            <a:r>
              <a:rPr lang="en-US" sz="2800" dirty="0"/>
              <a:t>Z(</a:t>
            </a:r>
            <a:r>
              <a:rPr lang="en-US" sz="2800" dirty="0" err="1"/>
              <a:t>e,e</a:t>
            </a:r>
            <a:r>
              <a:rPr lang="en-US" sz="2800" dirty="0"/>
              <a:t>’)</a:t>
            </a:r>
            <a:r>
              <a:rPr lang="en-US" sz="2800" baseline="30000" dirty="0"/>
              <a:t> A</a:t>
            </a:r>
            <a:r>
              <a:rPr lang="en-US" sz="2800" dirty="0"/>
              <a:t>Z* data:</a:t>
            </a:r>
          </a:p>
          <a:p>
            <a:pPr lvl="1"/>
            <a:r>
              <a:rPr lang="en-US" sz="2600" dirty="0"/>
              <a:t>Expect even first diffractive minimum to be washed out by excitation diffraction: </a:t>
            </a:r>
            <a:r>
              <a:rPr lang="en-US" sz="2400" baseline="30000" dirty="0"/>
              <a:t>A</a:t>
            </a:r>
            <a:r>
              <a:rPr lang="en-US" sz="2400" dirty="0"/>
              <a:t>Z(</a:t>
            </a:r>
            <a:r>
              <a:rPr lang="en-US" sz="2400" dirty="0" err="1"/>
              <a:t>e,e</a:t>
            </a:r>
            <a:r>
              <a:rPr lang="en-US" sz="2400" dirty="0"/>
              <a:t>’ V)</a:t>
            </a:r>
            <a:r>
              <a:rPr lang="en-US" sz="2400" baseline="30000" dirty="0"/>
              <a:t> A</a:t>
            </a:r>
            <a:r>
              <a:rPr lang="en-US" sz="2400" dirty="0"/>
              <a:t>Z</a:t>
            </a:r>
            <a:r>
              <a:rPr lang="en-US" sz="2400" baseline="30000" dirty="0"/>
              <a:t>*</a:t>
            </a:r>
            <a:r>
              <a:rPr lang="en-US" sz="2400" baseline="-25000" dirty="0"/>
              <a:t>bound</a:t>
            </a:r>
          </a:p>
          <a:p>
            <a:pPr lvl="1"/>
            <a:r>
              <a:rPr lang="en-US" sz="2400" dirty="0"/>
              <a:t>VETO DECAY GAMMAs!</a:t>
            </a:r>
            <a:endParaRPr lang="en-US" sz="2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A195-23E4-464C-B3E1-FE24FB33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AC8CD-287F-AA42-8675-3B2FB13C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A7415-476E-5A43-B94C-E16302CB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3684A7-DD03-C145-8B85-DF526FFF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013" y="1126522"/>
            <a:ext cx="6004769" cy="279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4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5BAD-0D15-CF4B-9ADB-53ED24323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EM </a:t>
            </a:r>
            <a:r>
              <a:rPr lang="en-US" dirty="0" err="1"/>
              <a:t>CalorimeTRY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EA814-C065-6143-8E10-B7A8902F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947399" cy="3649133"/>
          </a:xfrm>
        </p:spPr>
        <p:txBody>
          <a:bodyPr>
            <a:normAutofit/>
          </a:bodyPr>
          <a:lstStyle/>
          <a:p>
            <a:r>
              <a:rPr lang="en-US" sz="2800" dirty="0"/>
              <a:t>Proposed signature for gluon saturation:</a:t>
            </a:r>
          </a:p>
          <a:p>
            <a:pPr lvl="1"/>
            <a:r>
              <a:rPr lang="en-US" sz="2600" dirty="0"/>
              <a:t>Comparison of low-x deep virtual exclusive J/Psi </a:t>
            </a:r>
            <a:r>
              <a:rPr lang="en-US" sz="2600" i="1" dirty="0"/>
              <a:t>vs </a:t>
            </a:r>
            <a:r>
              <a:rPr lang="en-US" sz="2600" dirty="0"/>
              <a:t>phi production.</a:t>
            </a:r>
          </a:p>
          <a:p>
            <a:pPr lvl="1"/>
            <a:r>
              <a:rPr lang="en-US" sz="2600" dirty="0"/>
              <a:t>Both are sensitive to gluon density, but with different spatial averaging:  𝜙-production sensitive to saturation at larger </a:t>
            </a:r>
            <a:r>
              <a:rPr lang="en-US" sz="2600" dirty="0" err="1"/>
              <a:t>x</a:t>
            </a:r>
            <a:r>
              <a:rPr lang="en-US" sz="2600" baseline="-25000" dirty="0" err="1"/>
              <a:t>B</a:t>
            </a:r>
            <a:r>
              <a:rPr lang="en-US" sz="2600" dirty="0"/>
              <a:t> then J/Psi </a:t>
            </a:r>
          </a:p>
          <a:p>
            <a:r>
              <a:rPr lang="en-US" sz="2800" dirty="0"/>
              <a:t>Signature is a shift in the diffractive minima</a:t>
            </a:r>
          </a:p>
          <a:p>
            <a:pPr lvl="1"/>
            <a:r>
              <a:rPr lang="en-US" sz="2600" dirty="0"/>
              <a:t>Inelastic production to bound excited states will wash-out the sharp diffractive minima and obscure the saturation signal</a:t>
            </a:r>
          </a:p>
          <a:p>
            <a:r>
              <a:rPr lang="en-US" sz="2800" dirty="0"/>
              <a:t>Solution is to detect the gamma-decays to veto bound-state excitation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269E8-7E15-E749-BEEB-FC7D7AD5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891B7-DA1C-1343-B7CA-0FEDF072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F35F3-E675-8245-B56D-4405F398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3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BE8D-8578-5E43-B257-6806986A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7515"/>
            <a:ext cx="10131425" cy="1084729"/>
          </a:xfrm>
        </p:spPr>
        <p:txBody>
          <a:bodyPr/>
          <a:lstStyle/>
          <a:p>
            <a:r>
              <a:rPr lang="en-US" dirty="0"/>
              <a:t>Gamma-Ray veto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C874-B0AA-334C-9A47-55AF17501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4128247"/>
            <a:ext cx="10131425" cy="1934412"/>
          </a:xfrm>
        </p:spPr>
        <p:txBody>
          <a:bodyPr>
            <a:normAutofit/>
          </a:bodyPr>
          <a:lstStyle/>
          <a:p>
            <a:r>
              <a:rPr lang="en-US" sz="2800" dirty="0"/>
              <a:t>Requires doubly magic nucleus, </a:t>
            </a:r>
            <a:r>
              <a:rPr lang="en-US" sz="2800" i="1" dirty="0"/>
              <a:t>e.g. </a:t>
            </a:r>
            <a:r>
              <a:rPr lang="en-US" sz="2800" baseline="30000" dirty="0"/>
              <a:t>208</a:t>
            </a:r>
            <a:r>
              <a:rPr lang="en-US" sz="2800" dirty="0"/>
              <a:t>Pb</a:t>
            </a:r>
          </a:p>
          <a:p>
            <a:pPr lvl="1"/>
            <a:r>
              <a:rPr lang="en-US" sz="2600" dirty="0"/>
              <a:t>Every gamma-cascade of </a:t>
            </a:r>
            <a:r>
              <a:rPr lang="en-US" sz="2600" baseline="30000" dirty="0"/>
              <a:t>208</a:t>
            </a:r>
            <a:r>
              <a:rPr lang="en-US" sz="2600" dirty="0"/>
              <a:t>Pb has least one photon above 2.6 MeV (in nuclear rest-frame).</a:t>
            </a:r>
          </a:p>
          <a:p>
            <a:pPr lvl="1"/>
            <a:r>
              <a:rPr lang="en-US" sz="2600" dirty="0"/>
              <a:t>Compare to Au, gamma decay chains with energies &lt; 0.2 MeV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3741F-F721-CF4B-8B5E-5E17779A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9/25/19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CCDA3-7E3B-254A-ADB9-26DE2D59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99516-EF53-334A-B99C-E7CFD6F5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C9644C-156D-F747-B17C-D89D2CC7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860" y="1337733"/>
            <a:ext cx="7957705" cy="2571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9EC41-9D81-C44A-A37B-7BFC570945B6}"/>
              </a:ext>
            </a:extLst>
          </p:cNvPr>
          <p:cNvSpPr txBox="1"/>
          <p:nvPr/>
        </p:nvSpPr>
        <p:spPr>
          <a:xfrm>
            <a:off x="7688712" y="3039035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>
                <a:solidFill>
                  <a:srgbClr val="002060"/>
                </a:solidFill>
              </a:rPr>
              <a:t>208</a:t>
            </a:r>
            <a:r>
              <a:rPr lang="en-US" sz="2800" dirty="0">
                <a:solidFill>
                  <a:srgbClr val="002060"/>
                </a:solidFill>
              </a:rPr>
              <a:t>Pb</a:t>
            </a:r>
            <a:endParaRPr lang="en-US" sz="2800" baseline="30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72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3460</TotalTime>
  <Words>947</Words>
  <Application>Microsoft Macintosh PowerPoint</Application>
  <PresentationFormat>Widescreen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Brush Script MT</vt:lpstr>
      <vt:lpstr>Arial</vt:lpstr>
      <vt:lpstr>Calibri</vt:lpstr>
      <vt:lpstr>Calibri Light</vt:lpstr>
      <vt:lpstr>Cambria Math</vt:lpstr>
      <vt:lpstr>Symbol</vt:lpstr>
      <vt:lpstr>Celestial</vt:lpstr>
      <vt:lpstr>Physics Requirements for Zero-Degree Electromagnetic and Hadronic Calorimetry:  Spectator Tagging in light systems and Impact Parameter Tagging in heavy systems</vt:lpstr>
      <vt:lpstr>Physics Near Zero Degrees</vt:lpstr>
      <vt:lpstr>HaDRONIC Calorimetry: I.  Light Systems</vt:lpstr>
      <vt:lpstr>D(e,e’nS)X ≈ pbound(e,e’)X       200 GeV/c D  100 GeV/c spectator neutron</vt:lpstr>
      <vt:lpstr>Hadronic Calorimetry II:  Evaporation</vt:lpstr>
      <vt:lpstr>Far-Forward Hadronic  Calorimeter:  Technology</vt:lpstr>
      <vt:lpstr>Far-Forward EM Calorimetry &amp; Gluon Saturation</vt:lpstr>
      <vt:lpstr>Forward EM CalorimeTRY</vt:lpstr>
      <vt:lpstr>Gamma-Ray veto</vt:lpstr>
      <vt:lpstr>ForwARD 𝛾 BOOST/ ACCEPTANCE</vt:lpstr>
      <vt:lpstr>ForwARD BOOST/ACCEPTANCE</vt:lpstr>
      <vt:lpstr>Far-Forward EM Calorimetry</vt:lpstr>
      <vt:lpstr>Quark-Gluon Imaging of 4He</vt:lpstr>
      <vt:lpstr>4He DVES : 𝛾, 𝝆0, 𝜙, 𝜔,  J/𝛹</vt:lpstr>
      <vt:lpstr>Conclusions</vt:lpstr>
      <vt:lpstr>Elastic vs Inelastic scattering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Requirements for Zero-Degree Electromagnetic and Hadronic Calorimetry:  Spectator Tagging in light systems and Impact Parameter Tagging in heavy systems</dc:title>
  <dc:creator>Microsoft Office User</dc:creator>
  <cp:lastModifiedBy>Microsoft Office User</cp:lastModifiedBy>
  <cp:revision>67</cp:revision>
  <cp:lastPrinted>2019-09-25T15:31:48Z</cp:lastPrinted>
  <dcterms:created xsi:type="dcterms:W3CDTF">2019-09-22T18:38:12Z</dcterms:created>
  <dcterms:modified xsi:type="dcterms:W3CDTF">2019-09-25T16:03:45Z</dcterms:modified>
</cp:coreProperties>
</file>