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61" r:id="rId7"/>
    <p:sldId id="262" r:id="rId8"/>
    <p:sldId id="263" r:id="rId9"/>
    <p:sldId id="264" r:id="rId10"/>
    <p:sldId id="258" r:id="rId11"/>
    <p:sldId id="265" r:id="rId12"/>
    <p:sldId id="260" r:id="rId13"/>
    <p:sldId id="267" r:id="rId14"/>
    <p:sldId id="268" r:id="rId15"/>
    <p:sldId id="259" r:id="rId16"/>
    <p:sldId id="266" r:id="rId1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lik, Cihangir" initials="CC" lastIdx="4" clrIdx="0">
    <p:extLst>
      <p:ext uri="{19B8F6BF-5375-455C-9EA6-DF929625EA0E}">
        <p15:presenceInfo xmlns:p15="http://schemas.microsoft.com/office/powerpoint/2012/main" userId="S::c31@ornl.gov::0c314d75-52b5-4f57-bd82-2d43da05fb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38" autoAdjust="0"/>
    <p:restoredTop sz="95161" autoAdjust="0"/>
  </p:normalViewPr>
  <p:slideViewPr>
    <p:cSldViewPr snapToGrid="0" showGuides="1">
      <p:cViewPr varScale="1">
        <p:scale>
          <a:sx n="142" d="100"/>
          <a:sy n="142" d="100"/>
        </p:scale>
        <p:origin x="184" y="3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10/25/19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10/25/19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CA792B-F3C6-440D-9FAF-B0D8AC4CDC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6472945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7B96-D2A6-4A16-9C8C-9BA017C83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11F93-34D4-49C9-8A88-C4DDE1F1E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EDC71-13B7-4B76-A967-98C8665C4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86525"/>
            <a:ext cx="1088136" cy="261860"/>
          </a:xfrm>
          <a:prstGeom prst="rect">
            <a:avLst/>
          </a:prstGeom>
        </p:spPr>
      </p:pic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90CFA-BCE4-4BCB-BADE-0862029B1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0360D3-1EAF-C04B-A1EC-94B4B1974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797" y="1299509"/>
            <a:ext cx="8678194" cy="535531"/>
          </a:xfrm>
        </p:spPr>
        <p:txBody>
          <a:bodyPr/>
          <a:lstStyle/>
          <a:p>
            <a:r>
              <a:rPr lang="en-US" dirty="0"/>
              <a:t>Current Status of AMPX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AA05E1E-7FAD-AE44-9368-E68D59EF5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797" y="1739822"/>
            <a:ext cx="5813038" cy="3378355"/>
          </a:xfrm>
        </p:spPr>
        <p:txBody>
          <a:bodyPr/>
          <a:lstStyle/>
          <a:p>
            <a:r>
              <a:rPr lang="en-US" b="1" dirty="0"/>
              <a:t>Dorothea Wiarda</a:t>
            </a:r>
          </a:p>
          <a:p>
            <a:r>
              <a:rPr lang="en-US" b="1" dirty="0"/>
              <a:t>Andrew Holcomb</a:t>
            </a:r>
          </a:p>
          <a:p>
            <a:r>
              <a:rPr lang="en-US" b="1" dirty="0"/>
              <a:t>Friederike Bostelmann</a:t>
            </a:r>
          </a:p>
          <a:p>
            <a:endParaRPr lang="en-US" b="1" dirty="0"/>
          </a:p>
          <a:p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CSEWG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Brookhaven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November,  2019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735A1-E2D3-2447-89A8-BCE8952D8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7FB07-DB17-CB46-9800-D926E255A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514" y="1118290"/>
            <a:ext cx="9718085" cy="1726762"/>
          </a:xfrm>
        </p:spPr>
        <p:txBody>
          <a:bodyPr/>
          <a:lstStyle/>
          <a:p>
            <a:r>
              <a:rPr lang="en-US" sz="2000" dirty="0"/>
              <a:t>Unfortunately, SCALE loads the ENTIRE library first, and then selects the nuclides actually needed. This is a side effect of the change to an in-memory structure for MG loading.</a:t>
            </a:r>
          </a:p>
          <a:p>
            <a:r>
              <a:rPr lang="en-US" sz="2000" dirty="0"/>
              <a:t>The plot below is for a simple model, memory requirement will grow with more complex modules.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F8F283-9314-8E47-8DDC-26496482D970}"/>
              </a:ext>
            </a:extLst>
          </p:cNvPr>
          <p:cNvSpPr txBox="1"/>
          <p:nvPr/>
        </p:nvSpPr>
        <p:spPr>
          <a:xfrm>
            <a:off x="685801" y="3004077"/>
            <a:ext cx="7176051" cy="328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1000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GB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22.39^                   #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               #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              @#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             @@#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            @@@#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            @@@#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           @@@@#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         @@@@@@#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        :@ @@@@#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        :@ @@@@#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       @:@ @@@@#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      @@:@ @@@@#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     @@@:@ @@@@#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     @@@:@ @@@@#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   @@@@@:@ @@@@#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 @@@ @@@:@ @@@@#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:@ @ @@@:@ @@@@#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:@ @ @@@:@ @@@@#                                     :::::::@@:@@@:@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@@:@ @ @@@:@ @@@@#  :    ::::::::::::::::::::::::::::::: :: ::@@:@@@:@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:@ :@ @ @@@:@ @@@@#:::::::: ::: : ::: :: :::: : ::: : ::: :: ::@@:@@@:@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0 +-----------------------------------------------------------------------&gt;Time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357119-C72B-EF4C-98E7-A7B7F43F82E6}"/>
              </a:ext>
            </a:extLst>
          </p:cNvPr>
          <p:cNvSpPr txBox="1"/>
          <p:nvPr/>
        </p:nvSpPr>
        <p:spPr>
          <a:xfrm>
            <a:off x="8000996" y="4723547"/>
            <a:ext cx="2832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dirty="0">
                <a:latin typeface="Century Gothic" panose="020B0502020202020204" pitchFamily="34" charset="0"/>
                <a:cs typeface="+mn-cs"/>
              </a:rPr>
              <a:t>Some older SCALE modules do not  allow more than 999 groups.</a:t>
            </a:r>
          </a:p>
        </p:txBody>
      </p:sp>
    </p:spTree>
    <p:extLst>
      <p:ext uri="{BB962C8B-B14F-4D97-AF65-F5344CB8AC3E}">
        <p14:creationId xmlns:p14="http://schemas.microsoft.com/office/powerpoint/2010/main" val="2439262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25771-DAB0-0146-84CF-00618245F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requirement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1A9CE-0473-AC40-931C-1D674F0E0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55" y="873507"/>
            <a:ext cx="10733067" cy="2396467"/>
          </a:xfrm>
        </p:spPr>
        <p:txBody>
          <a:bodyPr/>
          <a:lstStyle/>
          <a:p>
            <a:r>
              <a:rPr lang="en-US" sz="2000" dirty="0">
                <a:ea typeface="+mj-ea"/>
                <a:cs typeface="+mj-cs"/>
              </a:rPr>
              <a:t>We updated SCALE to: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  <a:ea typeface="+mj-ea"/>
                <a:cs typeface="+mj-cs"/>
              </a:rPr>
              <a:t>Initially Only load the header information 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  <a:ea typeface="+mj-ea"/>
                <a:cs typeface="+mj-cs"/>
              </a:rPr>
              <a:t>Fully only load the nuclides needed.</a:t>
            </a:r>
          </a:p>
          <a:p>
            <a:r>
              <a:rPr lang="en-US" sz="2000" dirty="0">
                <a:ea typeface="+mj-ea"/>
                <a:cs typeface="+mj-cs"/>
              </a:rPr>
              <a:t>This allows to run simple problems</a:t>
            </a:r>
          </a:p>
          <a:p>
            <a:r>
              <a:rPr lang="en-US" sz="2000" dirty="0">
                <a:ea typeface="+mj-ea"/>
                <a:cs typeface="+mj-cs"/>
              </a:rPr>
              <a:t>More changes are needed to not duplicate unshielded information for more complex problems.</a:t>
            </a:r>
            <a:endParaRPr lang="en-US" sz="2000" dirty="0"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CF68-59A0-5E43-B67C-DD4FECB7BC16}"/>
              </a:ext>
            </a:extLst>
          </p:cNvPr>
          <p:cNvSpPr txBox="1"/>
          <p:nvPr/>
        </p:nvSpPr>
        <p:spPr>
          <a:xfrm>
            <a:off x="2423492" y="3177019"/>
            <a:ext cx="7345016" cy="3406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1000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GB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4.024^                                                             ##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                                                         # ::    :::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                                                      @@@# : ::::: :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                                                  ::@:@ @# : : : : :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                                                @@: @:@ @# : : : : :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                           @@                :@:@ : @:@ @# : : : : :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                 ::::::::::@             :::::@:@ : @:@ @# : : : : :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               @@: :: : : :@          ::::: ::@:@ : @:@ @# : : : : :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            :::@ : :: : : :@      ::::: ::: ::@:@ : @:@ @# : : : : :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  @       ::: :@ : :: : : :@    ::: : : ::: ::@:@ : @:@ @# : : : : :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  @    :::: : :@ : :: : : :@ @@@::: : : ::: ::@:@ : @:@ @# : : : : :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  @  :::::: : :@ : :: : : :@ @@ ::: : : ::: ::@:@ : @:@ @# : : : : :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  ::@::: :::: : :@ : :: : : :@ @@ ::: : : ::: ::@:@ : @:@ @# : : : : :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::::@: : :::: : :@ : :: : : :@ @@ ::: : : ::: ::@:@ : @:@ @# : : : : :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 : ::@: : :::: : :@ : :: : : :@ @@ ::: : : ::: ::@:@ : @:@ @# : : : : :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@: ::@: : :::: : :@ : :: : : :@ @@ ::: : : ::: ::@:@ : @:@ @# : : : : :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@: ::@: : :::: : :@ : :: : : :@ @@ ::: : : ::: ::@:@ : @:@ @# : : : : :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@: ::@: : :::: : :@ : :: : : :@ @@ ::: : : ::: ::@:@ : @:@ @# : : : : :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@: ::@: : :::: : :@ : :: : : :@ @@ ::: : : ::: ::@:@ : @:@ @# : : : : :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  | @: ::@: : :::: : :@ : :: : : :@ @@ ::: : : ::: ::@:@ : @:@ @# : : : : :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ourier" pitchFamily="2" charset="0"/>
              </a:rPr>
              <a:t>   0 +-----------------------------------------------------------------------&gt;Time</a:t>
            </a:r>
          </a:p>
        </p:txBody>
      </p:sp>
    </p:spTree>
    <p:extLst>
      <p:ext uri="{BB962C8B-B14F-4D97-AF65-F5344CB8AC3E}">
        <p14:creationId xmlns:p14="http://schemas.microsoft.com/office/powerpoint/2010/main" val="2089086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3336-D906-E840-9211-F024BDC9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AMPX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A76C0-5DC6-A342-B4E7-9AFC192E4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57388"/>
            <a:ext cx="11430000" cy="4047778"/>
          </a:xfrm>
        </p:spPr>
        <p:txBody>
          <a:bodyPr/>
          <a:lstStyle/>
          <a:p>
            <a:r>
              <a:rPr lang="en-US" dirty="0"/>
              <a:t>We developed an AMPX training course</a:t>
            </a:r>
          </a:p>
          <a:p>
            <a:pPr lvl="1"/>
            <a:r>
              <a:rPr lang="en-US" dirty="0"/>
              <a:t>Hands-on exercises</a:t>
            </a:r>
          </a:p>
          <a:p>
            <a:pPr lvl="1"/>
            <a:r>
              <a:rPr lang="en-US" dirty="0"/>
              <a:t>Theory</a:t>
            </a:r>
          </a:p>
          <a:p>
            <a:r>
              <a:rPr lang="en-US" dirty="0"/>
              <a:t>The week long course was given in Oak Ridge and at NRC head quarters</a:t>
            </a:r>
          </a:p>
          <a:p>
            <a:r>
              <a:rPr lang="en-US" dirty="0"/>
              <a:t>A 2-hour course gives an overview on how to generate libraries with AMPX.</a:t>
            </a:r>
          </a:p>
        </p:txBody>
      </p:sp>
    </p:spTree>
    <p:extLst>
      <p:ext uri="{BB962C8B-B14F-4D97-AF65-F5344CB8AC3E}">
        <p14:creationId xmlns:p14="http://schemas.microsoft.com/office/powerpoint/2010/main" val="344649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9F3F4-C04C-884A-86A7-218AC4B74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0CD94-5234-564C-9659-676F858AA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Added additional GNDS functionality to AMPX which we intend to share with SAMMY</a:t>
            </a:r>
          </a:p>
          <a:p>
            <a:r>
              <a:rPr lang="en-US" dirty="0"/>
              <a:t>Generated new ENDF/B-VIII.0 libraries for SCALE</a:t>
            </a:r>
          </a:p>
          <a:p>
            <a:r>
              <a:rPr lang="en-US" dirty="0"/>
              <a:t>Prepared and presented AMPX training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i="1" dirty="0"/>
              <a:t>This work was supported by the Nuclear Criticality Safety Program, funded and managed by the National Nuclear Security Administration for the Department of Energy.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34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2D566-82E7-4D99-A523-A86F2AD9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457D1-D62A-4CA8-87A2-C298EBD8C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GNDS and AMPX</a:t>
            </a:r>
          </a:p>
          <a:p>
            <a:r>
              <a:rPr lang="en-US" dirty="0"/>
              <a:t>SCALE Libraries</a:t>
            </a:r>
          </a:p>
          <a:p>
            <a:r>
              <a:rPr lang="en-US" dirty="0"/>
              <a:t>AMPX training</a:t>
            </a:r>
          </a:p>
        </p:txBody>
      </p:sp>
    </p:spTree>
    <p:extLst>
      <p:ext uri="{BB962C8B-B14F-4D97-AF65-F5344CB8AC3E}">
        <p14:creationId xmlns:p14="http://schemas.microsoft.com/office/powerpoint/2010/main" val="60881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43DF5-BF80-1544-99DC-047E08216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5" y="274320"/>
            <a:ext cx="11449084" cy="448975"/>
          </a:xfrm>
        </p:spPr>
        <p:txBody>
          <a:bodyPr/>
          <a:lstStyle/>
          <a:p>
            <a:r>
              <a:rPr lang="en-US" dirty="0"/>
              <a:t>Reminder: ENDF Access in AMPX</a:t>
            </a:r>
            <a:br>
              <a:rPr lang="en-US" sz="4800" dirty="0"/>
            </a:b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C4329F4-66C3-5E4D-B981-E626EC9FA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062" y="783698"/>
            <a:ext cx="5746438" cy="2463308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Employing the “onion” principle</a:t>
            </a:r>
          </a:p>
          <a:p>
            <a:r>
              <a:rPr lang="en-US" sz="2400" dirty="0">
                <a:latin typeface="+mn-lt"/>
              </a:rPr>
              <a:t>Operational for almost all codes that read ENDF data (except PURM, which is used to create unresolved probability tables) for ENDF-formatted files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D7C7804-AB83-734A-9313-21DA62711F9E}"/>
              </a:ext>
            </a:extLst>
          </p:cNvPr>
          <p:cNvGrpSpPr/>
          <p:nvPr/>
        </p:nvGrpSpPr>
        <p:grpSpPr>
          <a:xfrm>
            <a:off x="518154" y="1073426"/>
            <a:ext cx="7738631" cy="5715000"/>
            <a:chOff x="537207" y="914400"/>
            <a:chExt cx="7738631" cy="5715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8069CA1-93E3-DF4F-B8D1-F26A041AEE00}"/>
                </a:ext>
              </a:extLst>
            </p:cNvPr>
            <p:cNvSpPr/>
            <p:nvPr/>
          </p:nvSpPr>
          <p:spPr>
            <a:xfrm>
              <a:off x="537207" y="3143341"/>
              <a:ext cx="1063231" cy="1143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2ADE907-8AB7-ED49-8D7D-BB61475E8A2C}"/>
                </a:ext>
              </a:extLst>
            </p:cNvPr>
            <p:cNvGrpSpPr/>
            <p:nvPr/>
          </p:nvGrpSpPr>
          <p:grpSpPr>
            <a:xfrm>
              <a:off x="684212" y="914400"/>
              <a:ext cx="7591626" cy="5715000"/>
              <a:chOff x="833337" y="723899"/>
              <a:chExt cx="7591626" cy="57150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4B4CB3E-34E4-4A42-96B2-8EE9C18E1DFC}"/>
                  </a:ext>
                </a:extLst>
              </p:cNvPr>
              <p:cNvGrpSpPr/>
              <p:nvPr/>
            </p:nvGrpSpPr>
            <p:grpSpPr>
              <a:xfrm>
                <a:off x="2545940" y="723899"/>
                <a:ext cx="2971800" cy="5715000"/>
                <a:chOff x="450440" y="228599"/>
                <a:chExt cx="2971800" cy="5715000"/>
              </a:xfrm>
            </p:grpSpPr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45ACCDDC-391E-8C4A-AC06-F27DAA26ACE1}"/>
                    </a:ext>
                  </a:extLst>
                </p:cNvPr>
                <p:cNvSpPr/>
                <p:nvPr/>
              </p:nvSpPr>
              <p:spPr>
                <a:xfrm>
                  <a:off x="450440" y="228599"/>
                  <a:ext cx="2971800" cy="5715000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508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CC7CFAE-1379-D649-85CE-14D16A100C18}"/>
                    </a:ext>
                  </a:extLst>
                </p:cNvPr>
                <p:cNvSpPr/>
                <p:nvPr/>
              </p:nvSpPr>
              <p:spPr>
                <a:xfrm>
                  <a:off x="838200" y="457200"/>
                  <a:ext cx="2362200" cy="106680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50800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KinematicReaction</a:t>
                  </a:r>
                </a:p>
                <a:p>
                  <a:pPr algn="ctr"/>
                  <a:r>
                    <a:rPr lang="en-US" dirty="0"/>
                    <a:t>Yield (TAB1)</a:t>
                  </a:r>
                </a:p>
                <a:p>
                  <a:pPr algn="ctr"/>
                  <a:r>
                    <a:rPr lang="en-US" dirty="0"/>
                    <a:t>KinematicBlock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3B169CD-A2C7-FB4C-AE4D-8B07266DF6EF}"/>
                    </a:ext>
                  </a:extLst>
                </p:cNvPr>
                <p:cNvSpPr/>
                <p:nvPr/>
              </p:nvSpPr>
              <p:spPr>
                <a:xfrm>
                  <a:off x="1219200" y="1676400"/>
                  <a:ext cx="1600200" cy="68580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508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S(α,β)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3A09FCE-A523-054C-B56B-B0510E632DA5}"/>
                    </a:ext>
                  </a:extLst>
                </p:cNvPr>
                <p:cNvSpPr/>
                <p:nvPr/>
              </p:nvSpPr>
              <p:spPr>
                <a:xfrm>
                  <a:off x="1104900" y="2590800"/>
                  <a:ext cx="1828800" cy="76200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50800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KalbachMann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3B73C677-4A13-AE45-A2B7-765D597F40BF}"/>
                    </a:ext>
                  </a:extLst>
                </p:cNvPr>
                <p:cNvSpPr/>
                <p:nvPr/>
              </p:nvSpPr>
              <p:spPr>
                <a:xfrm>
                  <a:off x="762000" y="3505200"/>
                  <a:ext cx="2514600" cy="76200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508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Evaporation Spectrum</a:t>
                  </a:r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DA49904E-8EE0-494B-89B4-08F498F4E03E}"/>
                    </a:ext>
                  </a:extLst>
                </p:cNvPr>
                <p:cNvSpPr/>
                <p:nvPr/>
              </p:nvSpPr>
              <p:spPr>
                <a:xfrm>
                  <a:off x="1981200" y="4648200"/>
                  <a:ext cx="76200" cy="76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8CF4CCE-EB52-B548-965C-5054289432C6}"/>
                    </a:ext>
                  </a:extLst>
                </p:cNvPr>
                <p:cNvSpPr/>
                <p:nvPr/>
              </p:nvSpPr>
              <p:spPr>
                <a:xfrm>
                  <a:off x="1981200" y="4876800"/>
                  <a:ext cx="76200" cy="76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E591EB1D-8472-904F-BC5C-7D61947537DB}"/>
                    </a:ext>
                  </a:extLst>
                </p:cNvPr>
                <p:cNvSpPr/>
                <p:nvPr/>
              </p:nvSpPr>
              <p:spPr>
                <a:xfrm>
                  <a:off x="1981200" y="5105400"/>
                  <a:ext cx="76200" cy="76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2" name="Hexagon 31">
                <a:extLst>
                  <a:ext uri="{FF2B5EF4-FFF2-40B4-BE49-F238E27FC236}">
                    <a16:creationId xmlns:a16="http://schemas.microsoft.com/office/drawing/2014/main" id="{67B07B5D-93D7-EB43-8132-A541CB8D6DFD}"/>
                  </a:ext>
                </a:extLst>
              </p:cNvPr>
              <p:cNvSpPr/>
              <p:nvPr/>
            </p:nvSpPr>
            <p:spPr>
              <a:xfrm>
                <a:off x="6977163" y="2952466"/>
                <a:ext cx="1447800" cy="1143000"/>
              </a:xfrm>
              <a:prstGeom prst="hexagon">
                <a:avLst/>
              </a:prstGeom>
              <a:solidFill>
                <a:schemeClr val="accent2">
                  <a:lumMod val="75000"/>
                </a:schemeClr>
              </a:solidFill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/>
                  <a:t>Y12</a:t>
                </a:r>
              </a:p>
            </p:txBody>
          </p:sp>
          <p:sp>
            <p:nvSpPr>
              <p:cNvPr id="33" name="Left Arrow 32">
                <a:extLst>
                  <a:ext uri="{FF2B5EF4-FFF2-40B4-BE49-F238E27FC236}">
                    <a16:creationId xmlns:a16="http://schemas.microsoft.com/office/drawing/2014/main" id="{3CCCB7DA-B1A5-4B4B-A092-785C6453DA16}"/>
                  </a:ext>
                </a:extLst>
              </p:cNvPr>
              <p:cNvSpPr/>
              <p:nvPr/>
            </p:nvSpPr>
            <p:spPr>
              <a:xfrm>
                <a:off x="1938236" y="3467100"/>
                <a:ext cx="381000" cy="228600"/>
              </a:xfrm>
              <a:prstGeom prst="left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50800"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21299999" lon="600000" rev="108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9251A5A-6EED-9940-B222-F2C75705D988}"/>
                  </a:ext>
                </a:extLst>
              </p:cNvPr>
              <p:cNvSpPr txBox="1"/>
              <p:nvPr/>
            </p:nvSpPr>
            <p:spPr>
              <a:xfrm>
                <a:off x="833337" y="3258234"/>
                <a:ext cx="838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ENDF</a:t>
                </a:r>
              </a:p>
              <a:p>
                <a:r>
                  <a:rPr lang="en-US" dirty="0"/>
                  <a:t>Data</a:t>
                </a:r>
              </a:p>
            </p:txBody>
          </p:sp>
          <p:sp>
            <p:nvSpPr>
              <p:cNvPr id="35" name="Left Arrow 34">
                <a:extLst>
                  <a:ext uri="{FF2B5EF4-FFF2-40B4-BE49-F238E27FC236}">
                    <a16:creationId xmlns:a16="http://schemas.microsoft.com/office/drawing/2014/main" id="{762426EE-3A2A-F64E-8CAC-1D68A11A2B39}"/>
                  </a:ext>
                </a:extLst>
              </p:cNvPr>
              <p:cNvSpPr/>
              <p:nvPr/>
            </p:nvSpPr>
            <p:spPr>
              <a:xfrm>
                <a:off x="5791200" y="3371566"/>
                <a:ext cx="914400" cy="304800"/>
              </a:xfrm>
              <a:prstGeom prst="left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50800"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371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BB132-8363-084E-9E85-75620F7B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”Hand-coded” GNDS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C0207-DB70-0348-8640-305F93841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66718"/>
            <a:ext cx="11430000" cy="40477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 reported last CSEWG: </a:t>
            </a:r>
          </a:p>
          <a:p>
            <a:r>
              <a:rPr lang="en-US" dirty="0"/>
              <a:t>We have code to read GNDS files and process 1-D data (includes resonance parameters) and covariance data.</a:t>
            </a:r>
          </a:p>
          <a:p>
            <a:r>
              <a:rPr lang="en-US" dirty="0"/>
              <a:t>With this code we can compare the results from ENDF formatted and GNDS formatted files.</a:t>
            </a:r>
          </a:p>
          <a:p>
            <a:r>
              <a:rPr lang="en-US" dirty="0"/>
              <a:t>In order to support kinematic data a lot more coding is needed.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7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17919-1A22-804F-B419-6C64F8FD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Since GNDS is now defined by JSON…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E9BD1-03DD-DA45-AEA3-69663814A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895431"/>
            <a:ext cx="11478767" cy="4879204"/>
          </a:xfrm>
        </p:spPr>
        <p:txBody>
          <a:bodyPr/>
          <a:lstStyle/>
          <a:p>
            <a:r>
              <a:rPr lang="en-US" dirty="0"/>
              <a:t>Write code that translates JSON files to C++ low level classes.</a:t>
            </a:r>
          </a:p>
          <a:p>
            <a:r>
              <a:rPr lang="en-US" dirty="0"/>
              <a:t>This worked well (again for 1-D and covariance data):</a:t>
            </a:r>
          </a:p>
          <a:p>
            <a:pPr lvl="1"/>
            <a:r>
              <a:rPr lang="en-US" sz="2800" dirty="0">
                <a:latin typeface="Century Gothic" panose="020B0502020202020204" pitchFamily="34" charset="0"/>
                <a:cs typeface="+mn-cs"/>
              </a:rPr>
              <a:t>Some low-level data containers (XY-1D and array) are not generated by the JSON translator.</a:t>
            </a:r>
          </a:p>
          <a:p>
            <a:r>
              <a:rPr lang="en-US" dirty="0"/>
              <a:t>Kinematic data needs to make sure that data containers with the same name have different name spaces:</a:t>
            </a:r>
          </a:p>
          <a:p>
            <a:pPr lvl="2"/>
            <a:r>
              <a:rPr lang="en-US" sz="2800" dirty="0">
                <a:latin typeface="Century Gothic" panose="020B0502020202020204" pitchFamily="34" charset="0"/>
                <a:cs typeface="+mn-cs"/>
              </a:rPr>
              <a:t>Example: Tag name “Energy” is used for energy of a nuclide level and for energy distribution.</a:t>
            </a:r>
          </a:p>
          <a:p>
            <a:pPr marL="398463" lvl="1" indent="0">
              <a:buNone/>
            </a:pPr>
            <a:r>
              <a:rPr lang="en-US" sz="2800" dirty="0">
                <a:latin typeface="Century Gothic" panose="020B0502020202020204" pitchFamily="34" charset="0"/>
                <a:cs typeface="+mn-cs"/>
              </a:rPr>
              <a:t>Documentation generation code has solved this problem, but not yet implemented in AMPX</a:t>
            </a:r>
          </a:p>
        </p:txBody>
      </p:sp>
    </p:spTree>
    <p:extLst>
      <p:ext uri="{BB962C8B-B14F-4D97-AF65-F5344CB8AC3E}">
        <p14:creationId xmlns:p14="http://schemas.microsoft.com/office/powerpoint/2010/main" val="1907586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6BFE8-8AA4-D94C-A935-CC265CD1E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AMPX classes generated from JSON are not an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DB977-7759-8D41-AAAF-D83D5CDCC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77265"/>
            <a:ext cx="11585713" cy="4876273"/>
          </a:xfrm>
        </p:spPr>
        <p:txBody>
          <a:bodyPr/>
          <a:lstStyle/>
          <a:p>
            <a:r>
              <a:rPr lang="en-US" dirty="0"/>
              <a:t>The classes generated from JSON follow exactly the description in the manual. </a:t>
            </a:r>
          </a:p>
          <a:p>
            <a:r>
              <a:rPr lang="en-US" dirty="0"/>
              <a:t>There is a lot of code needed to put the data into the AMPX in-memory structure. Of course we can reuse most of the code from the “hand-coded” GNDS.</a:t>
            </a:r>
          </a:p>
          <a:p>
            <a:r>
              <a:rPr lang="en-US" dirty="0"/>
              <a:t>For testing we ran the same comparison between GNDS and ENDF formatted files from ENDF/B-VIII.0</a:t>
            </a:r>
          </a:p>
          <a:p>
            <a:r>
              <a:rPr lang="en-US" dirty="0"/>
              <a:t>The classes are not yet merged into the main branch, but because it is easier to track GNDS specifications, these are the ones we will use going forward.</a:t>
            </a:r>
          </a:p>
        </p:txBody>
      </p:sp>
    </p:spTree>
    <p:extLst>
      <p:ext uri="{BB962C8B-B14F-4D97-AF65-F5344CB8AC3E}">
        <p14:creationId xmlns:p14="http://schemas.microsoft.com/office/powerpoint/2010/main" val="330123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7B0B7-6EE6-2E4C-8270-B461F3A43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5EDD7-A69D-9649-8A44-EAF56CB4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27570"/>
            <a:ext cx="11430000" cy="4047778"/>
          </a:xfrm>
        </p:spPr>
        <p:txBody>
          <a:bodyPr/>
          <a:lstStyle/>
          <a:p>
            <a:r>
              <a:rPr lang="en-US" dirty="0"/>
              <a:t>Beginning with SCALE -6.3b3 SCALE contains ENDF/B-VIII.0 based libraries.</a:t>
            </a:r>
          </a:p>
          <a:p>
            <a:r>
              <a:rPr lang="en-US" dirty="0"/>
              <a:t>ENDF/B-VII.0 based libraries have been removed </a:t>
            </a:r>
            <a:br>
              <a:rPr lang="en-US" dirty="0"/>
            </a:br>
            <a:r>
              <a:rPr lang="en-US" dirty="0"/>
              <a:t>(Libraries from previous release still work with the current SCALE release).</a:t>
            </a:r>
          </a:p>
          <a:p>
            <a:r>
              <a:rPr lang="en-US" dirty="0"/>
              <a:t>Exception: All covariance libraries are still available.</a:t>
            </a:r>
          </a:p>
          <a:p>
            <a:r>
              <a:rPr lang="en-US" dirty="0"/>
              <a:t>ENDF/B-VIII.0 CE libraries are distributed in new HDF5 format.</a:t>
            </a:r>
          </a:p>
        </p:txBody>
      </p:sp>
    </p:spTree>
    <p:extLst>
      <p:ext uri="{BB962C8B-B14F-4D97-AF65-F5344CB8AC3E}">
        <p14:creationId xmlns:p14="http://schemas.microsoft.com/office/powerpoint/2010/main" val="229808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1F1B-05DC-4949-B9C6-0E15074A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Libraries available with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3B85F-ADD3-1B49-B7B0-6153BDB92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405111"/>
            <a:ext cx="11430000" cy="404777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>
                <a:ea typeface="+mj-ea"/>
                <a:cs typeface="+mj-cs"/>
              </a:rPr>
              <a:t>Updated ENDF/B-VII.1 MG libraries: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Century Gothic" panose="020B0502020202020204" pitchFamily="34" charset="0"/>
                <a:ea typeface="+mj-ea"/>
                <a:cs typeface="+mj-cs"/>
              </a:rPr>
              <a:t>Updated probability tables (normalization issue)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Century Gothic" panose="020B0502020202020204" pitchFamily="34" charset="0"/>
                <a:ea typeface="+mj-ea"/>
                <a:cs typeface="+mj-cs"/>
              </a:rPr>
              <a:t>Added incident gamma and gamma production data</a:t>
            </a:r>
          </a:p>
          <a:p>
            <a:pPr>
              <a:spcBef>
                <a:spcPct val="0"/>
              </a:spcBef>
            </a:pPr>
            <a:r>
              <a:rPr lang="en-US" sz="2400" dirty="0">
                <a:ea typeface="+mj-ea"/>
                <a:cs typeface="+mj-cs"/>
              </a:rPr>
              <a:t>Updated ENDF/B-VII.1 CE libraries: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Century Gothic" panose="020B0502020202020204" pitchFamily="34" charset="0"/>
              </a:rPr>
              <a:t>Updated probability tables (normalization issue)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All ENDF/B-VIII.0 libraries are coupled libraries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Century Gothic" panose="020B0502020202020204" pitchFamily="34" charset="0"/>
              </a:rPr>
              <a:t>252 neutron 47 gamma group library as the main transport library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Century Gothic" panose="020B0502020202020204" pitchFamily="34" charset="0"/>
              </a:rPr>
              <a:t>56 neutron 19 gamma group library 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Century Gothic" panose="020B0502020202020204" pitchFamily="34" charset="0"/>
              </a:rPr>
              <a:t>200 neutron 47 gamma group library mainly for shielding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Century Gothic" panose="020B0502020202020204" pitchFamily="34" charset="0"/>
              </a:rPr>
              <a:t>27 neutron 19 gamma group library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latin typeface="Century Gothic" panose="020B0502020202020204" pitchFamily="34" charset="0"/>
              </a:rPr>
              <a:t>All libraries contain homogenous f-factors, the 252n and 56n libraries also contain heterogeneous f-factors for selected nuclides.</a:t>
            </a:r>
          </a:p>
          <a:p>
            <a:pPr lvl="1">
              <a:spcBef>
                <a:spcPct val="0"/>
              </a:spcBef>
            </a:pPr>
            <a:endParaRPr lang="en-US" sz="1600" dirty="0">
              <a:latin typeface="Century Gothic" panose="020B0502020202020204" pitchFamily="34" charset="0"/>
            </a:endParaRPr>
          </a:p>
          <a:p>
            <a:pPr lvl="1">
              <a:spcBef>
                <a:spcPct val="0"/>
              </a:spcBef>
            </a:pPr>
            <a:endParaRPr lang="en-US" sz="1600" dirty="0"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</a:pPr>
            <a:endParaRPr lang="en-US" sz="2000" dirty="0"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sz="2400" dirty="0">
              <a:latin typeface="Century Gothic" panose="020B0502020202020204" pitchFamily="34" charset="0"/>
              <a:ea typeface="+mj-ea"/>
              <a:cs typeface="+mj-cs"/>
            </a:endParaRPr>
          </a:p>
          <a:p>
            <a:pPr marL="398463" lvl="1" indent="0">
              <a:spcBef>
                <a:spcPct val="0"/>
              </a:spcBef>
              <a:buNone/>
            </a:pPr>
            <a:endParaRPr lang="en-US" sz="2000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344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684C4-949C-5A45-AA64-8BCF84911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1597-group MG library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0F220C-09B9-3F41-B88A-E3D239A150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8977" y="1206474"/>
                <a:ext cx="10384006" cy="4588039"/>
              </a:xfrm>
            </p:spPr>
            <p:txBody>
              <a:bodyPr/>
              <a:lstStyle/>
              <a:p>
                <a:r>
                  <a:rPr lang="en-US" sz="2000" dirty="0"/>
                  <a:t>For high fidelity MG calculations we added a very fine MG library.</a:t>
                </a:r>
              </a:p>
              <a:p>
                <a:r>
                  <a:rPr lang="en-US" sz="2000" dirty="0"/>
                  <a:t>The energy range from 0.1 keV to 20 MeV was divided into 1,323 groups with an equivalent lethargy width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120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The energy range from 10</a:t>
                </a:r>
                <a:r>
                  <a:rPr lang="en-US" sz="2000" baseline="30000" dirty="0"/>
                  <a:t>−5 </a:t>
                </a:r>
                <a:r>
                  <a:rPr lang="en-US" sz="2000" dirty="0"/>
                  <a:t>eV to 0.1 keV is represented by 274 groups based on the AMPX 252-group structure. </a:t>
                </a:r>
              </a:p>
              <a:p>
                <a:r>
                  <a:rPr lang="en-US" sz="2000" dirty="0"/>
                  <a:t>The boundaries of the 1597-group library were chosen such that the fine-groups can be collapsed directly onto the 252-group structure</a:t>
                </a:r>
                <a:r>
                  <a:rPr lang="en-US" sz="2000" dirty="0">
                    <a:effectLst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0F220C-09B9-3F41-B88A-E3D239A150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8977" y="1206474"/>
                <a:ext cx="10384006" cy="4588039"/>
              </a:xfrm>
              <a:blipFill>
                <a:blip r:embed="rId2"/>
                <a:stretch>
                  <a:fillRect l="-366" t="-1381" r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432636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template_2018  -  Read-Only" id="{D1757F68-B1FC-4142-BB90-764049EBA2CE}" vid="{021BF533-4E3E-504E-BAE1-162BD5C104D2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6B2DCDDF9A8B4F835BB34FF09AE7D8" ma:contentTypeVersion="13" ma:contentTypeDescription="Create a new document." ma:contentTypeScope="" ma:versionID="2768d8a26c6bd48137f976d624297053">
  <xsd:schema xmlns:xsd="http://www.w3.org/2001/XMLSchema" xmlns:xs="http://www.w3.org/2001/XMLSchema" xmlns:p="http://schemas.microsoft.com/office/2006/metadata/properties" xmlns:ns1="http://schemas.microsoft.com/sharepoint/v3" xmlns:ns3="2ad7c4d5-d52b-4dd4-9949-5aa5be7183ba" xmlns:ns4="df40ffa5-5c70-4194-8066-4a475ad992e8" targetNamespace="http://schemas.microsoft.com/office/2006/metadata/properties" ma:root="true" ma:fieldsID="44b738e8e2200a103a98516720df6907" ns1:_="" ns3:_="" ns4:_="">
    <xsd:import namespace="http://schemas.microsoft.com/sharepoint/v3"/>
    <xsd:import namespace="2ad7c4d5-d52b-4dd4-9949-5aa5be7183ba"/>
    <xsd:import namespace="df40ffa5-5c70-4194-8066-4a475ad992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7c4d5-d52b-4dd4-9949-5aa5be7183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0ffa5-5c70-4194-8066-4a475ad992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4269597-DD0A-42BF-8B2F-83030D3B91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ad7c4d5-d52b-4dd4-9949-5aa5be7183ba"/>
    <ds:schemaRef ds:uri="df40ffa5-5c70-4194-8066-4a475ad992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2ad7c4d5-d52b-4dd4-9949-5aa5be7183ba"/>
    <ds:schemaRef ds:uri="df40ffa5-5c70-4194-8066-4a475ad992e8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0</TotalTime>
  <Words>1244</Words>
  <Application>Microsoft Macintosh PowerPoint</Application>
  <PresentationFormat>Widescreen</PresentationFormat>
  <Paragraphs>136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Cambria Math</vt:lpstr>
      <vt:lpstr>Century Gothic</vt:lpstr>
      <vt:lpstr>Courier</vt:lpstr>
      <vt:lpstr>ORNL</vt:lpstr>
      <vt:lpstr>Current Status of AMPX</vt:lpstr>
      <vt:lpstr>Overview</vt:lpstr>
      <vt:lpstr>Reminder: ENDF Access in AMPX </vt:lpstr>
      <vt:lpstr>Operational ”Hand-coded” GNDS classes</vt:lpstr>
      <vt:lpstr>Since GNDS is now defined by JSON…</vt:lpstr>
      <vt:lpstr>AMPX classes generated from JSON are not an API</vt:lpstr>
      <vt:lpstr>SCALE Libraries</vt:lpstr>
      <vt:lpstr>Libraries available with SCALE</vt:lpstr>
      <vt:lpstr>1597-group MG library</vt:lpstr>
      <vt:lpstr>Memory requirement</vt:lpstr>
      <vt:lpstr>Memory requirement cont.</vt:lpstr>
      <vt:lpstr>AMPX training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2019-10-21T13:30:51Z</dcterms:created>
  <dcterms:modified xsi:type="dcterms:W3CDTF">2019-10-25T15:05:47Z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0x0101003C6B2DCDDF9A8B4F835BB34FF09AE7D8</vt:lpwstr>
  </property>
</Properties>
</file>