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8"/>
  </p:notesMasterIdLst>
  <p:handoutMasterIdLst>
    <p:handoutMasterId r:id="rId19"/>
  </p:handoutMasterIdLst>
  <p:sldIdLst>
    <p:sldId id="256" r:id="rId5"/>
    <p:sldId id="257" r:id="rId6"/>
    <p:sldId id="263" r:id="rId7"/>
    <p:sldId id="264" r:id="rId8"/>
    <p:sldId id="260" r:id="rId9"/>
    <p:sldId id="261" r:id="rId10"/>
    <p:sldId id="262" r:id="rId11"/>
    <p:sldId id="268" r:id="rId12"/>
    <p:sldId id="265" r:id="rId13"/>
    <p:sldId id="269" r:id="rId14"/>
    <p:sldId id="270" r:id="rId15"/>
    <p:sldId id="266" r:id="rId16"/>
    <p:sldId id="271" r:id="rId1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5" autoAdjust="0"/>
    <p:restoredTop sz="95161" autoAdjust="0"/>
  </p:normalViewPr>
  <p:slideViewPr>
    <p:cSldViewPr snapToGrid="0" showGuides="1">
      <p:cViewPr varScale="1">
        <p:scale>
          <a:sx n="163" d="100"/>
          <a:sy n="163" d="100"/>
        </p:scale>
        <p:origin x="200" y="55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10/25/19</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10/25/19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413129" y="6486525"/>
            <a:ext cx="1088136"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5"/>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535531"/>
          </a:xfrm>
        </p:spPr>
        <p:txBody>
          <a:bodyPr/>
          <a:lstStyle/>
          <a:p>
            <a:r>
              <a:rPr lang="en-US" dirty="0"/>
              <a:t>Current Status of SAMMY</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a:xfrm>
            <a:off x="428736" y="1799931"/>
            <a:ext cx="5813038" cy="3378355"/>
          </a:xfrm>
        </p:spPr>
        <p:txBody>
          <a:bodyPr/>
          <a:lstStyle/>
          <a:p>
            <a:r>
              <a:rPr lang="en-US" b="1" dirty="0"/>
              <a:t>Dorothea Wiarda</a:t>
            </a:r>
          </a:p>
          <a:p>
            <a:r>
              <a:rPr lang="en-US" b="1" dirty="0"/>
              <a:t>Goran Arbanas</a:t>
            </a:r>
          </a:p>
          <a:p>
            <a:r>
              <a:rPr lang="en-US" b="1" dirty="0"/>
              <a:t>Andrew Holcomb</a:t>
            </a:r>
          </a:p>
          <a:p>
            <a:r>
              <a:rPr lang="en-US" b="1" dirty="0"/>
              <a:t>Marco </a:t>
            </a:r>
            <a:r>
              <a:rPr lang="en-US" b="1" dirty="0" err="1"/>
              <a:t>Pigni</a:t>
            </a:r>
            <a:endParaRPr lang="en-US" b="1" dirty="0"/>
          </a:p>
          <a:p>
            <a:endParaRPr lang="en-US" b="1" dirty="0"/>
          </a:p>
          <a:p>
            <a:pPr>
              <a:lnSpc>
                <a:spcPct val="100000"/>
              </a:lnSpc>
              <a:spcBef>
                <a:spcPts val="0"/>
              </a:spcBef>
            </a:pPr>
            <a:r>
              <a:rPr lang="en-US" b="1" dirty="0"/>
              <a:t>CSEWG </a:t>
            </a:r>
          </a:p>
          <a:p>
            <a:pPr>
              <a:lnSpc>
                <a:spcPct val="100000"/>
              </a:lnSpc>
              <a:spcBef>
                <a:spcPts val="0"/>
              </a:spcBef>
            </a:pPr>
            <a:endParaRPr lang="en-US" dirty="0"/>
          </a:p>
          <a:p>
            <a:pPr>
              <a:lnSpc>
                <a:spcPct val="100000"/>
              </a:lnSpc>
              <a:spcBef>
                <a:spcPts val="0"/>
              </a:spcBef>
            </a:pPr>
            <a:r>
              <a:rPr lang="en-US" dirty="0"/>
              <a:t>Brookhaven</a:t>
            </a:r>
          </a:p>
          <a:p>
            <a:pPr>
              <a:lnSpc>
                <a:spcPct val="100000"/>
              </a:lnSpc>
              <a:spcBef>
                <a:spcPts val="0"/>
              </a:spcBef>
            </a:pPr>
            <a:r>
              <a:rPr lang="en-US" dirty="0"/>
              <a:t>November,  2019</a:t>
            </a:r>
            <a:endParaRPr lang="en-US" b="1" dirty="0"/>
          </a:p>
          <a:p>
            <a:endParaRPr lang="en-US" b="1" dirty="0"/>
          </a:p>
          <a:p>
            <a:endParaRPr lang="en-US" dirty="0"/>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312A-4D83-1C43-B754-CAB7AC21578C}"/>
              </a:ext>
            </a:extLst>
          </p:cNvPr>
          <p:cNvSpPr>
            <a:spLocks noGrp="1"/>
          </p:cNvSpPr>
          <p:nvPr>
            <p:ph type="title"/>
          </p:nvPr>
        </p:nvSpPr>
        <p:spPr/>
        <p:txBody>
          <a:bodyPr/>
          <a:lstStyle/>
          <a:p>
            <a:r>
              <a:rPr lang="en-US" dirty="0"/>
              <a:t>Access to the AMPX code</a:t>
            </a:r>
          </a:p>
        </p:txBody>
      </p:sp>
      <p:sp>
        <p:nvSpPr>
          <p:cNvPr id="3" name="Content Placeholder 2">
            <a:extLst>
              <a:ext uri="{FF2B5EF4-FFF2-40B4-BE49-F238E27FC236}">
                <a16:creationId xmlns:a16="http://schemas.microsoft.com/office/drawing/2014/main" id="{63E7FC96-6427-0D4A-A60A-044933B52E8C}"/>
              </a:ext>
            </a:extLst>
          </p:cNvPr>
          <p:cNvSpPr>
            <a:spLocks noGrp="1"/>
          </p:cNvSpPr>
          <p:nvPr>
            <p:ph idx="1"/>
          </p:nvPr>
        </p:nvSpPr>
        <p:spPr>
          <a:xfrm>
            <a:off x="429766" y="1056574"/>
            <a:ext cx="11550740" cy="5381548"/>
          </a:xfrm>
        </p:spPr>
        <p:txBody>
          <a:bodyPr/>
          <a:lstStyle/>
          <a:p>
            <a:r>
              <a:rPr lang="en-US" sz="1800" dirty="0"/>
              <a:t>We added Fortran access to the R-Matrix container classes in AMPX (with the help of CIX, a SCALE tool to help in this process).</a:t>
            </a:r>
          </a:p>
          <a:p>
            <a:r>
              <a:rPr lang="en-US" sz="1800" dirty="0"/>
              <a:t>Since SAMMY needs additional information and has a different order internally we provided C++ wrapper classes, that:</a:t>
            </a:r>
          </a:p>
          <a:p>
            <a:pPr lvl="1"/>
            <a:r>
              <a:rPr lang="en-US" sz="1800" dirty="0"/>
              <a:t>Give access to the R-Matrix classes by references to the spin group, resonance etc. </a:t>
            </a:r>
          </a:p>
          <a:p>
            <a:pPr lvl="1"/>
            <a:r>
              <a:rPr lang="en-US" sz="1800" dirty="0"/>
              <a:t>Add extra information: Is the parameter varied or </a:t>
            </a:r>
            <a:r>
              <a:rPr lang="en-US" sz="1800" dirty="0" err="1"/>
              <a:t>pup’ed</a:t>
            </a:r>
            <a:r>
              <a:rPr lang="en-US" sz="1800" dirty="0"/>
              <a:t>, index into the covariance matrix</a:t>
            </a:r>
          </a:p>
          <a:p>
            <a:r>
              <a:rPr lang="en-US" sz="1800" dirty="0"/>
              <a:t>Add Fortran access to these wrapper classes.</a:t>
            </a:r>
          </a:p>
          <a:p>
            <a:r>
              <a:rPr lang="en-US" sz="1800" dirty="0"/>
              <a:t>Start changing SAMMY to use these classes instead of the current Fortran data structures.</a:t>
            </a:r>
          </a:p>
          <a:p>
            <a:r>
              <a:rPr lang="en-US" sz="1800" dirty="0"/>
              <a:t>Added benefit: </a:t>
            </a:r>
          </a:p>
          <a:p>
            <a:pPr lvl="1"/>
            <a:r>
              <a:rPr lang="en-US" sz="1800" dirty="0"/>
              <a:t>Legacy SAMMY had only 8 characters to name parameters. C++ (and modern Fortran) can use more descriptive names</a:t>
            </a:r>
          </a:p>
          <a:p>
            <a:pPr lvl="1"/>
            <a:r>
              <a:rPr lang="en-US" sz="1800" dirty="0"/>
              <a:t>Related parameters can be bundled together:</a:t>
            </a:r>
          </a:p>
          <a:p>
            <a:pPr lvl="2"/>
            <a:r>
              <a:rPr lang="en-US" sz="1800" dirty="0"/>
              <a:t>Instead of passing an array for resonance energies, an array for gamma width and an array for other width, we now pass one object containing all resonance data.</a:t>
            </a:r>
          </a:p>
          <a:p>
            <a:pPr lvl="1"/>
            <a:endParaRPr lang="en-US" sz="1800" dirty="0"/>
          </a:p>
        </p:txBody>
      </p:sp>
    </p:spTree>
    <p:extLst>
      <p:ext uri="{BB962C8B-B14F-4D97-AF65-F5344CB8AC3E}">
        <p14:creationId xmlns:p14="http://schemas.microsoft.com/office/powerpoint/2010/main" val="116600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5A9D-8D01-824C-93F1-D24E2F8A9EA8}"/>
              </a:ext>
            </a:extLst>
          </p:cNvPr>
          <p:cNvSpPr>
            <a:spLocks noGrp="1"/>
          </p:cNvSpPr>
          <p:nvPr>
            <p:ph type="title"/>
          </p:nvPr>
        </p:nvSpPr>
        <p:spPr/>
        <p:txBody>
          <a:bodyPr/>
          <a:lstStyle/>
          <a:p>
            <a:r>
              <a:rPr lang="en-US" dirty="0"/>
              <a:t>Progress on implementation</a:t>
            </a:r>
          </a:p>
        </p:txBody>
      </p:sp>
      <p:sp>
        <p:nvSpPr>
          <p:cNvPr id="3" name="Content Placeholder 2">
            <a:extLst>
              <a:ext uri="{FF2B5EF4-FFF2-40B4-BE49-F238E27FC236}">
                <a16:creationId xmlns:a16="http://schemas.microsoft.com/office/drawing/2014/main" id="{9EC7059C-B717-644F-8513-27163602FB08}"/>
              </a:ext>
            </a:extLst>
          </p:cNvPr>
          <p:cNvSpPr>
            <a:spLocks noGrp="1"/>
          </p:cNvSpPr>
          <p:nvPr>
            <p:ph idx="1"/>
          </p:nvPr>
        </p:nvSpPr>
        <p:spPr>
          <a:xfrm>
            <a:off x="429767" y="1037914"/>
            <a:ext cx="11430000" cy="4868364"/>
          </a:xfrm>
        </p:spPr>
        <p:txBody>
          <a:bodyPr/>
          <a:lstStyle/>
          <a:p>
            <a:r>
              <a:rPr lang="en-US" sz="1800" dirty="0"/>
              <a:t>SAMMY uses C++ data for almost all resonance parameters (currently still working on finishing access to the channel parameters.)</a:t>
            </a:r>
          </a:p>
          <a:p>
            <a:r>
              <a:rPr lang="en-US" sz="1800" dirty="0"/>
              <a:t>All resonance parameters are read from the input or parameter file using C++. </a:t>
            </a:r>
          </a:p>
          <a:p>
            <a:pPr lvl="1"/>
            <a:r>
              <a:rPr lang="en-US" sz="1800" dirty="0"/>
              <a:t>Therefore SAMMY no longer needs to scan the resonance parameter data to get dimension, allocate the correct array size and read the data again.</a:t>
            </a:r>
          </a:p>
          <a:p>
            <a:pPr lvl="1"/>
            <a:r>
              <a:rPr lang="en-US" sz="1800" dirty="0"/>
              <a:t>Work started to do the same for writing the output files.</a:t>
            </a:r>
          </a:p>
          <a:p>
            <a:r>
              <a:rPr lang="en-US" sz="1800" dirty="0"/>
              <a:t>Once  all resonance data are accessed from C++, we will switch to use the ENDF reading and writing routines from AMPX. This will also give us access to GNDS functionality.</a:t>
            </a:r>
          </a:p>
        </p:txBody>
      </p:sp>
    </p:spTree>
    <p:extLst>
      <p:ext uri="{BB962C8B-B14F-4D97-AF65-F5344CB8AC3E}">
        <p14:creationId xmlns:p14="http://schemas.microsoft.com/office/powerpoint/2010/main" val="151055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B887-7363-FD4A-8A1E-15A27CCF70B2}"/>
              </a:ext>
            </a:extLst>
          </p:cNvPr>
          <p:cNvSpPr>
            <a:spLocks noGrp="1"/>
          </p:cNvSpPr>
          <p:nvPr>
            <p:ph type="title"/>
          </p:nvPr>
        </p:nvSpPr>
        <p:spPr/>
        <p:txBody>
          <a:bodyPr/>
          <a:lstStyle/>
          <a:p>
            <a:r>
              <a:rPr lang="en-US" dirty="0"/>
              <a:t>Transformation to </a:t>
            </a:r>
            <a:r>
              <a:rPr lang="en-US" dirty="0" err="1"/>
              <a:t>Brune</a:t>
            </a:r>
            <a:r>
              <a:rPr lang="en-US" dirty="0"/>
              <a:t> basis</a:t>
            </a:r>
          </a:p>
        </p:txBody>
      </p:sp>
      <p:sp>
        <p:nvSpPr>
          <p:cNvPr id="3" name="Content Placeholder 2">
            <a:extLst>
              <a:ext uri="{FF2B5EF4-FFF2-40B4-BE49-F238E27FC236}">
                <a16:creationId xmlns:a16="http://schemas.microsoft.com/office/drawing/2014/main" id="{4EA1727F-443A-3043-8576-B1B0F6D1AA29}"/>
              </a:ext>
            </a:extLst>
          </p:cNvPr>
          <p:cNvSpPr>
            <a:spLocks noGrp="1"/>
          </p:cNvSpPr>
          <p:nvPr>
            <p:ph idx="1"/>
          </p:nvPr>
        </p:nvSpPr>
        <p:spPr>
          <a:xfrm>
            <a:off x="429767" y="949927"/>
            <a:ext cx="5791014" cy="5482262"/>
          </a:xfrm>
        </p:spPr>
        <p:txBody>
          <a:bodyPr/>
          <a:lstStyle/>
          <a:p>
            <a:r>
              <a:rPr lang="en-US" sz="1800" dirty="0"/>
              <a:t>In contrast to the “formal” parameterization (for which the resonance energy </a:t>
            </a:r>
            <a:r>
              <a:rPr lang="en-US" sz="1800" dirty="0" err="1"/>
              <a:t>E</a:t>
            </a:r>
            <a:r>
              <a:rPr lang="en-US" sz="1800" baseline="-25000" dirty="0" err="1"/>
              <a:t>r</a:t>
            </a:r>
            <a:r>
              <a:rPr lang="en-US" sz="1800" dirty="0"/>
              <a:t> is affected by a shift factor), the </a:t>
            </a:r>
            <a:r>
              <a:rPr lang="en-US" sz="1800" dirty="0" err="1"/>
              <a:t>Brune</a:t>
            </a:r>
            <a:r>
              <a:rPr lang="en-US" sz="1800" dirty="0"/>
              <a:t> basis representation provides resonance parameters that have a more intuitive meaning since their values can be visually related to corresponding measured values. </a:t>
            </a:r>
            <a:endParaRPr lang="en-US" sz="1800" strike="sngStrike" dirty="0"/>
          </a:p>
          <a:p>
            <a:r>
              <a:rPr lang="en-US" sz="1800" dirty="0"/>
              <a:t>A code to transform between ”formal” to “</a:t>
            </a:r>
            <a:r>
              <a:rPr lang="en-US" sz="1800" dirty="0" err="1"/>
              <a:t>Brune</a:t>
            </a:r>
            <a:r>
              <a:rPr lang="en-US" sz="1800" dirty="0"/>
              <a:t>” and vice versa was developed and added to the repository. The input and output is an ENDF file with the resonance parameters.</a:t>
            </a:r>
          </a:p>
          <a:p>
            <a:r>
              <a:rPr lang="en-US" sz="1800" dirty="0"/>
              <a:t>During the conversion from the formal R-Matrix parameters to the Brune R-Matrix parameters, several non-linear eigenvalue solves must be performed; we use the method of successive linear approximations, which is easy to implement and robust for our purposes. </a:t>
            </a:r>
          </a:p>
        </p:txBody>
      </p:sp>
      <p:pic>
        <p:nvPicPr>
          <p:cNvPr id="4" name="Picture 3">
            <a:extLst>
              <a:ext uri="{FF2B5EF4-FFF2-40B4-BE49-F238E27FC236}">
                <a16:creationId xmlns:a16="http://schemas.microsoft.com/office/drawing/2014/main" id="{3B4CD611-55D2-AE4B-9E7B-9165C59065D8}"/>
              </a:ext>
            </a:extLst>
          </p:cNvPr>
          <p:cNvPicPr/>
          <p:nvPr/>
        </p:nvPicPr>
        <p:blipFill>
          <a:blip r:embed="rId2">
            <a:extLst>
              <a:ext uri="{28A0092B-C50C-407E-A947-70E740481C1C}">
                <a14:useLocalDpi xmlns:a14="http://schemas.microsoft.com/office/drawing/2010/main" val="0"/>
              </a:ext>
            </a:extLst>
          </a:blip>
          <a:stretch>
            <a:fillRect/>
          </a:stretch>
        </p:blipFill>
        <p:spPr>
          <a:xfrm>
            <a:off x="6096000" y="949927"/>
            <a:ext cx="5943600" cy="4808855"/>
          </a:xfrm>
          <a:prstGeom prst="rect">
            <a:avLst/>
          </a:prstGeom>
        </p:spPr>
      </p:pic>
    </p:spTree>
    <p:extLst>
      <p:ext uri="{BB962C8B-B14F-4D97-AF65-F5344CB8AC3E}">
        <p14:creationId xmlns:p14="http://schemas.microsoft.com/office/powerpoint/2010/main" val="204676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90A2-F0E4-A94A-8F7E-6F729342330C}"/>
              </a:ext>
            </a:extLst>
          </p:cNvPr>
          <p:cNvSpPr>
            <a:spLocks noGrp="1"/>
          </p:cNvSpPr>
          <p:nvPr>
            <p:ph type="title"/>
          </p:nvPr>
        </p:nvSpPr>
        <p:spPr/>
        <p:txBody>
          <a:bodyPr/>
          <a:lstStyle/>
          <a:p>
            <a:r>
              <a:rPr lang="en-US" dirty="0"/>
              <a:t>Future plans</a:t>
            </a:r>
          </a:p>
        </p:txBody>
      </p:sp>
      <p:sp>
        <p:nvSpPr>
          <p:cNvPr id="3" name="Content Placeholder 2">
            <a:extLst>
              <a:ext uri="{FF2B5EF4-FFF2-40B4-BE49-F238E27FC236}">
                <a16:creationId xmlns:a16="http://schemas.microsoft.com/office/drawing/2014/main" id="{099FBD30-5BA1-824A-99BB-5F1744CEC36D}"/>
              </a:ext>
            </a:extLst>
          </p:cNvPr>
          <p:cNvSpPr>
            <a:spLocks noGrp="1"/>
          </p:cNvSpPr>
          <p:nvPr>
            <p:ph idx="1"/>
          </p:nvPr>
        </p:nvSpPr>
        <p:spPr>
          <a:xfrm>
            <a:off x="625336" y="1093897"/>
            <a:ext cx="11430000" cy="4047778"/>
          </a:xfrm>
        </p:spPr>
        <p:txBody>
          <a:bodyPr/>
          <a:lstStyle/>
          <a:p>
            <a:r>
              <a:rPr lang="en-US" sz="1800" dirty="0"/>
              <a:t>Convert all container array access to Fortran allocate (or use C++ storage)</a:t>
            </a:r>
          </a:p>
          <a:p>
            <a:r>
              <a:rPr lang="en-US" sz="1800" dirty="0"/>
              <a:t>Finish the conversion to use C++ storage for all resonance parameters</a:t>
            </a:r>
          </a:p>
          <a:p>
            <a:r>
              <a:rPr lang="en-US" sz="1800" dirty="0"/>
              <a:t>We have an initial C++ implementation of the cross section reconstruction from R-Matrix parameters, used in AMPX. We will update this code, add reconstruction of angular data and derivatives and will use it in AMPX and SAMMY.</a:t>
            </a:r>
          </a:p>
          <a:p>
            <a:r>
              <a:rPr lang="en-US" sz="1800" dirty="0"/>
              <a:t>Once this is done, we can start to add new features to the R-Matrix algorithm, like complex channel radii or relativistic effects.</a:t>
            </a:r>
          </a:p>
          <a:p>
            <a:r>
              <a:rPr lang="en-US" sz="1800" dirty="0"/>
              <a:t>Modularize SAMMY to separate cross section reconstruction, experimental effect etc. from the Bayes fitting routines.</a:t>
            </a:r>
          </a:p>
          <a:p>
            <a:endParaRPr lang="en-US" sz="1800" dirty="0"/>
          </a:p>
          <a:p>
            <a:endParaRPr lang="en-US" sz="1800" dirty="0"/>
          </a:p>
          <a:p>
            <a:pPr marL="0" indent="0">
              <a:buNone/>
            </a:pPr>
            <a:r>
              <a:rPr lang="en-US" sz="2000" b="1" i="1" dirty="0"/>
              <a:t>This work was supported by the Nuclear Criticality Safety Program, funded and managed by the National Nuclear Security Administration for the Department of Energy</a:t>
            </a:r>
            <a:r>
              <a:rPr lang="en-US" sz="2000" b="1" i="1"/>
              <a:t>. </a:t>
            </a:r>
            <a:endParaRPr lang="en-US" sz="2000" b="1" dirty="0"/>
          </a:p>
        </p:txBody>
      </p:sp>
    </p:spTree>
    <p:extLst>
      <p:ext uri="{BB962C8B-B14F-4D97-AF65-F5344CB8AC3E}">
        <p14:creationId xmlns:p14="http://schemas.microsoft.com/office/powerpoint/2010/main" val="413111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504039" y="1037915"/>
            <a:ext cx="11430000" cy="4047778"/>
          </a:xfrm>
        </p:spPr>
        <p:txBody>
          <a:bodyPr/>
          <a:lstStyle/>
          <a:p>
            <a:r>
              <a:rPr lang="en-US" dirty="0"/>
              <a:t>Sammy infrastructure </a:t>
            </a:r>
          </a:p>
          <a:p>
            <a:r>
              <a:rPr lang="en-US" dirty="0"/>
              <a:t>Use of container array in SAMMY</a:t>
            </a:r>
          </a:p>
          <a:p>
            <a:r>
              <a:rPr lang="en-US" dirty="0"/>
              <a:t>Connection between SAMMY and AMPX code</a:t>
            </a:r>
          </a:p>
          <a:p>
            <a:r>
              <a:rPr lang="en-US" dirty="0" err="1"/>
              <a:t>Brune</a:t>
            </a:r>
            <a:r>
              <a:rPr lang="en-US" dirty="0"/>
              <a:t> transformation</a:t>
            </a:r>
          </a:p>
          <a:p>
            <a:r>
              <a:rPr lang="en-US" dirty="0"/>
              <a:t>Future plans</a:t>
            </a:r>
          </a:p>
        </p:txBody>
      </p:sp>
    </p:spTree>
    <p:extLst>
      <p:ext uri="{BB962C8B-B14F-4D97-AF65-F5344CB8AC3E}">
        <p14:creationId xmlns:p14="http://schemas.microsoft.com/office/powerpoint/2010/main" val="60881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1A85-1724-DF4D-81D2-776C0978E633}"/>
              </a:ext>
            </a:extLst>
          </p:cNvPr>
          <p:cNvSpPr>
            <a:spLocks noGrp="1"/>
          </p:cNvSpPr>
          <p:nvPr>
            <p:ph type="title"/>
          </p:nvPr>
        </p:nvSpPr>
        <p:spPr/>
        <p:txBody>
          <a:bodyPr/>
          <a:lstStyle/>
          <a:p>
            <a:r>
              <a:rPr lang="en-US" dirty="0"/>
              <a:t>Sammy modernization goals</a:t>
            </a:r>
          </a:p>
        </p:txBody>
      </p:sp>
      <p:sp>
        <p:nvSpPr>
          <p:cNvPr id="3" name="Content Placeholder 2">
            <a:extLst>
              <a:ext uri="{FF2B5EF4-FFF2-40B4-BE49-F238E27FC236}">
                <a16:creationId xmlns:a16="http://schemas.microsoft.com/office/drawing/2014/main" id="{45566BFC-B0F6-264F-AD9B-AD19D12F1076}"/>
              </a:ext>
            </a:extLst>
          </p:cNvPr>
          <p:cNvSpPr>
            <a:spLocks noGrp="1"/>
          </p:cNvSpPr>
          <p:nvPr>
            <p:ph idx="1"/>
          </p:nvPr>
        </p:nvSpPr>
        <p:spPr>
          <a:xfrm>
            <a:off x="507690" y="1037508"/>
            <a:ext cx="11430000" cy="4047778"/>
          </a:xfrm>
        </p:spPr>
        <p:txBody>
          <a:bodyPr/>
          <a:lstStyle/>
          <a:p>
            <a:r>
              <a:rPr lang="en-US" sz="1800" dirty="0"/>
              <a:t>SAMMY is used to analyze experimental data mainly in the resolved range to generate evaluated data files for use in transport codes.</a:t>
            </a:r>
          </a:p>
          <a:p>
            <a:r>
              <a:rPr lang="en-US" sz="1800" dirty="0"/>
              <a:t>The code base in SAMMY is still mostly F77, i.e. fixed line length and almost no use of modules.</a:t>
            </a:r>
          </a:p>
          <a:p>
            <a:r>
              <a:rPr lang="en-US" sz="1800" dirty="0"/>
              <a:t>SAMMY is used in production environments, so during the modernization its functionality cannot be lost. That means we can not simply rewrite it from scratch.</a:t>
            </a:r>
          </a:p>
          <a:p>
            <a:r>
              <a:rPr lang="en-US" sz="1800" dirty="0"/>
              <a:t>Modernization is needed to allow us to add new features (for example new and improved algorithms in the resolved range).</a:t>
            </a:r>
          </a:p>
          <a:p>
            <a:r>
              <a:rPr lang="en-US" sz="1800" dirty="0"/>
              <a:t>SAMMY has a large suite of regression tests that can be run and whose outputs can be checked automatically. During the modernization process, we will not change the results of these regression tests, except if errors in the original coding are found and corrected.</a:t>
            </a:r>
          </a:p>
        </p:txBody>
      </p:sp>
    </p:spTree>
    <p:extLst>
      <p:ext uri="{BB962C8B-B14F-4D97-AF65-F5344CB8AC3E}">
        <p14:creationId xmlns:p14="http://schemas.microsoft.com/office/powerpoint/2010/main" val="220102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B332-89F0-2C4C-B9BF-9A2607FE51B0}"/>
              </a:ext>
            </a:extLst>
          </p:cNvPr>
          <p:cNvSpPr>
            <a:spLocks noGrp="1"/>
          </p:cNvSpPr>
          <p:nvPr>
            <p:ph type="title"/>
          </p:nvPr>
        </p:nvSpPr>
        <p:spPr/>
        <p:txBody>
          <a:bodyPr/>
          <a:lstStyle/>
          <a:p>
            <a:r>
              <a:rPr lang="en-US" dirty="0"/>
              <a:t>Source code</a:t>
            </a:r>
            <a:r>
              <a:rPr lang="en-US" dirty="0">
                <a:solidFill>
                  <a:srgbClr val="FF0000"/>
                </a:solidFill>
              </a:rPr>
              <a:t> </a:t>
            </a:r>
            <a:r>
              <a:rPr lang="en-US" dirty="0"/>
              <a:t>repository</a:t>
            </a:r>
          </a:p>
        </p:txBody>
      </p:sp>
      <p:sp>
        <p:nvSpPr>
          <p:cNvPr id="3" name="Content Placeholder 2">
            <a:extLst>
              <a:ext uri="{FF2B5EF4-FFF2-40B4-BE49-F238E27FC236}">
                <a16:creationId xmlns:a16="http://schemas.microsoft.com/office/drawing/2014/main" id="{50E2A2F4-7E54-404E-9FC1-3B3078DEBDC4}"/>
              </a:ext>
            </a:extLst>
          </p:cNvPr>
          <p:cNvSpPr>
            <a:spLocks noGrp="1"/>
          </p:cNvSpPr>
          <p:nvPr>
            <p:ph idx="1"/>
          </p:nvPr>
        </p:nvSpPr>
        <p:spPr>
          <a:xfrm>
            <a:off x="519766" y="1045928"/>
            <a:ext cx="5576234" cy="4470952"/>
          </a:xfrm>
        </p:spPr>
        <p:txBody>
          <a:bodyPr/>
          <a:lstStyle/>
          <a:p>
            <a:r>
              <a:rPr lang="en-US" sz="1800" dirty="0"/>
              <a:t>SAMMY was migrated to ORNL git-lab repository, sharing the same ”eco-system” as SCALE and AMPX.</a:t>
            </a:r>
          </a:p>
          <a:p>
            <a:r>
              <a:rPr lang="en-US" sz="1800" dirty="0"/>
              <a:t>This allows to set up automatic Pipelines that run the SAMMY regression tests on demand.</a:t>
            </a:r>
          </a:p>
          <a:p>
            <a:r>
              <a:rPr lang="en-US" sz="1800" dirty="0"/>
              <a:t>Merge request can be easily reviewed and will not be merged unless the Pipeline is successfully executed.</a:t>
            </a:r>
          </a:p>
          <a:p>
            <a:r>
              <a:rPr lang="en-US" sz="1800" dirty="0"/>
              <a:t>Discussions including modifications on the merge request can be easily monitored and are preserved.</a:t>
            </a:r>
          </a:p>
          <a:p>
            <a:r>
              <a:rPr lang="en-US" sz="1800" dirty="0"/>
              <a:t>This code development environment makes developers and related staff members promptly aware of changes to SAMMY.</a:t>
            </a:r>
          </a:p>
        </p:txBody>
      </p:sp>
      <p:pic>
        <p:nvPicPr>
          <p:cNvPr id="7" name="Picture 6">
            <a:extLst>
              <a:ext uri="{FF2B5EF4-FFF2-40B4-BE49-F238E27FC236}">
                <a16:creationId xmlns:a16="http://schemas.microsoft.com/office/drawing/2014/main" id="{5401BFFD-1AC0-FA49-966E-73A11F626AEA}"/>
              </a:ext>
            </a:extLst>
          </p:cNvPr>
          <p:cNvPicPr>
            <a:picLocks noChangeAspect="1"/>
          </p:cNvPicPr>
          <p:nvPr/>
        </p:nvPicPr>
        <p:blipFill>
          <a:blip r:embed="rId2"/>
          <a:stretch>
            <a:fillRect/>
          </a:stretch>
        </p:blipFill>
        <p:spPr>
          <a:xfrm>
            <a:off x="6096000" y="1045928"/>
            <a:ext cx="5576234" cy="4394752"/>
          </a:xfrm>
          <a:prstGeom prst="rect">
            <a:avLst/>
          </a:prstGeom>
        </p:spPr>
      </p:pic>
    </p:spTree>
    <p:extLst>
      <p:ext uri="{BB962C8B-B14F-4D97-AF65-F5344CB8AC3E}">
        <p14:creationId xmlns:p14="http://schemas.microsoft.com/office/powerpoint/2010/main" val="634253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6DEB-7192-034A-A809-017AC327C3C2}"/>
              </a:ext>
            </a:extLst>
          </p:cNvPr>
          <p:cNvSpPr>
            <a:spLocks noGrp="1"/>
          </p:cNvSpPr>
          <p:nvPr>
            <p:ph type="title"/>
          </p:nvPr>
        </p:nvSpPr>
        <p:spPr>
          <a:xfrm>
            <a:off x="429767" y="274320"/>
            <a:ext cx="11430000" cy="539496"/>
          </a:xfrm>
        </p:spPr>
        <p:txBody>
          <a:bodyPr/>
          <a:lstStyle/>
          <a:p>
            <a:r>
              <a:rPr lang="en-US" dirty="0"/>
              <a:t>Container array</a:t>
            </a:r>
          </a:p>
        </p:txBody>
      </p:sp>
      <p:grpSp>
        <p:nvGrpSpPr>
          <p:cNvPr id="35" name="Group 34">
            <a:extLst>
              <a:ext uri="{FF2B5EF4-FFF2-40B4-BE49-F238E27FC236}">
                <a16:creationId xmlns:a16="http://schemas.microsoft.com/office/drawing/2014/main" id="{A863BBBB-3DA6-CC43-87A3-E6490A0ECDC0}"/>
              </a:ext>
            </a:extLst>
          </p:cNvPr>
          <p:cNvGrpSpPr/>
          <p:nvPr/>
        </p:nvGrpSpPr>
        <p:grpSpPr>
          <a:xfrm>
            <a:off x="429767" y="1072856"/>
            <a:ext cx="11289917" cy="3451902"/>
            <a:chOff x="429767" y="1418846"/>
            <a:chExt cx="11289917" cy="3451902"/>
          </a:xfrm>
        </p:grpSpPr>
        <p:sp>
          <p:nvSpPr>
            <p:cNvPr id="5" name="Rounded Rectangle 4">
              <a:extLst>
                <a:ext uri="{FF2B5EF4-FFF2-40B4-BE49-F238E27FC236}">
                  <a16:creationId xmlns:a16="http://schemas.microsoft.com/office/drawing/2014/main" id="{56AAB88B-4956-0B43-A728-06C38B18EA7E}"/>
                </a:ext>
              </a:extLst>
            </p:cNvPr>
            <p:cNvSpPr/>
            <p:nvPr/>
          </p:nvSpPr>
          <p:spPr>
            <a:xfrm>
              <a:off x="803189" y="2893666"/>
              <a:ext cx="3620530" cy="1977082"/>
            </a:xfrm>
            <a:prstGeom prst="roundRect">
              <a:avLst/>
            </a:prstGeom>
            <a:solidFill>
              <a:schemeClr val="tx2">
                <a:lumMod val="60000"/>
                <a:lumOff val="4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SAMMY memory handler</a:t>
              </a:r>
            </a:p>
          </p:txBody>
        </p:sp>
        <p:grpSp>
          <p:nvGrpSpPr>
            <p:cNvPr id="15" name="Group 14">
              <a:extLst>
                <a:ext uri="{FF2B5EF4-FFF2-40B4-BE49-F238E27FC236}">
                  <a16:creationId xmlns:a16="http://schemas.microsoft.com/office/drawing/2014/main" id="{E522BAC1-C5A8-6C46-B9CD-28703B161B77}"/>
                </a:ext>
              </a:extLst>
            </p:cNvPr>
            <p:cNvGrpSpPr/>
            <p:nvPr/>
          </p:nvGrpSpPr>
          <p:grpSpPr>
            <a:xfrm>
              <a:off x="429767" y="1418846"/>
              <a:ext cx="11289917" cy="580764"/>
              <a:chOff x="429767" y="1418846"/>
              <a:chExt cx="11289917" cy="580764"/>
            </a:xfrm>
          </p:grpSpPr>
          <p:sp>
            <p:nvSpPr>
              <p:cNvPr id="4" name="Rectangle 3">
                <a:extLst>
                  <a:ext uri="{FF2B5EF4-FFF2-40B4-BE49-F238E27FC236}">
                    <a16:creationId xmlns:a16="http://schemas.microsoft.com/office/drawing/2014/main" id="{BC9448BD-00D4-0347-B5A9-18D6CFCED44C}"/>
                  </a:ext>
                </a:extLst>
              </p:cNvPr>
              <p:cNvSpPr/>
              <p:nvPr/>
            </p:nvSpPr>
            <p:spPr>
              <a:xfrm>
                <a:off x="429767" y="1443641"/>
                <a:ext cx="11247368" cy="539496"/>
              </a:xfrm>
              <a:prstGeom prst="rect">
                <a:avLst/>
              </a:prstGeom>
              <a:solidFill>
                <a:schemeClr val="accent6">
                  <a:lumMod val="7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7" name="Straight Connector 6">
                <a:extLst>
                  <a:ext uri="{FF2B5EF4-FFF2-40B4-BE49-F238E27FC236}">
                    <a16:creationId xmlns:a16="http://schemas.microsoft.com/office/drawing/2014/main" id="{D0613DE2-8153-CC4A-9625-51FFF40CCBAD}"/>
                  </a:ext>
                </a:extLst>
              </p:cNvPr>
              <p:cNvCxnSpPr/>
              <p:nvPr/>
            </p:nvCxnSpPr>
            <p:spPr>
              <a:xfrm>
                <a:off x="976184" y="1431284"/>
                <a:ext cx="0" cy="539496"/>
              </a:xfrm>
              <a:prstGeom prst="line">
                <a:avLst/>
              </a:prstGeom>
              <a:ln w="3492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B7E31E-653E-F045-9451-1C4B40D37DCC}"/>
                  </a:ext>
                </a:extLst>
              </p:cNvPr>
              <p:cNvCxnSpPr/>
              <p:nvPr/>
            </p:nvCxnSpPr>
            <p:spPr>
              <a:xfrm>
                <a:off x="1165655" y="1447757"/>
                <a:ext cx="0" cy="539496"/>
              </a:xfrm>
              <a:prstGeom prst="line">
                <a:avLst/>
              </a:prstGeom>
              <a:ln w="3492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9954CF-C7FA-B348-8683-CAE7280F8F23}"/>
                  </a:ext>
                </a:extLst>
              </p:cNvPr>
              <p:cNvCxnSpPr/>
              <p:nvPr/>
            </p:nvCxnSpPr>
            <p:spPr>
              <a:xfrm>
                <a:off x="2504305" y="1431284"/>
                <a:ext cx="0" cy="539496"/>
              </a:xfrm>
              <a:prstGeom prst="line">
                <a:avLst/>
              </a:prstGeom>
              <a:ln w="3492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A7E818-6FF8-5B48-8749-2F16ACE161E8}"/>
                  </a:ext>
                </a:extLst>
              </p:cNvPr>
              <p:cNvCxnSpPr/>
              <p:nvPr/>
            </p:nvCxnSpPr>
            <p:spPr>
              <a:xfrm>
                <a:off x="2903841" y="1418846"/>
                <a:ext cx="0" cy="539496"/>
              </a:xfrm>
              <a:prstGeom prst="line">
                <a:avLst/>
              </a:prstGeom>
              <a:ln w="3492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E304A6-4650-504D-ABE4-7F3F34F22D27}"/>
                  </a:ext>
                </a:extLst>
              </p:cNvPr>
              <p:cNvCxnSpPr/>
              <p:nvPr/>
            </p:nvCxnSpPr>
            <p:spPr>
              <a:xfrm>
                <a:off x="5626447" y="1447757"/>
                <a:ext cx="0" cy="539496"/>
              </a:xfrm>
              <a:prstGeom prst="line">
                <a:avLst/>
              </a:prstGeom>
              <a:ln w="3492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DABD64-CF59-9F42-BD89-0DD5D8CFC5AA}"/>
                  </a:ext>
                </a:extLst>
              </p:cNvPr>
              <p:cNvCxnSpPr/>
              <p:nvPr/>
            </p:nvCxnSpPr>
            <p:spPr>
              <a:xfrm>
                <a:off x="7039236" y="1460114"/>
                <a:ext cx="0" cy="539496"/>
              </a:xfrm>
              <a:prstGeom prst="line">
                <a:avLst/>
              </a:prstGeom>
              <a:ln w="3492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A056F74-68B7-7343-A225-9D5A3064D4EA}"/>
                  </a:ext>
                </a:extLst>
              </p:cNvPr>
              <p:cNvSpPr/>
              <p:nvPr/>
            </p:nvSpPr>
            <p:spPr>
              <a:xfrm>
                <a:off x="7039236" y="1438965"/>
                <a:ext cx="4680448" cy="539496"/>
              </a:xfrm>
              <a:prstGeom prst="rect">
                <a:avLst/>
              </a:prstGeom>
              <a:pattFill prst="wdDnDiag">
                <a:fgClr>
                  <a:schemeClr val="accent6">
                    <a:lumMod val="50000"/>
                  </a:schemeClr>
                </a:fgClr>
                <a:bgClr>
                  <a:schemeClr val="bg1"/>
                </a:bgClr>
              </a:patt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cxnSp>
          <p:nvCxnSpPr>
            <p:cNvPr id="17" name="Straight Connector 16">
              <a:extLst>
                <a:ext uri="{FF2B5EF4-FFF2-40B4-BE49-F238E27FC236}">
                  <a16:creationId xmlns:a16="http://schemas.microsoft.com/office/drawing/2014/main" id="{C020311F-6569-7643-B04F-79AF92D419AC}"/>
                </a:ext>
              </a:extLst>
            </p:cNvPr>
            <p:cNvCxnSpPr>
              <a:endCxn id="5" idx="0"/>
            </p:cNvCxnSpPr>
            <p:nvPr/>
          </p:nvCxnSpPr>
          <p:spPr>
            <a:xfrm>
              <a:off x="976184" y="1970780"/>
              <a:ext cx="1637270" cy="922886"/>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0B528C-6ADC-C94E-BAD4-242FBCFE6546}"/>
                </a:ext>
              </a:extLst>
            </p:cNvPr>
            <p:cNvCxnSpPr>
              <a:cxnSpLocks/>
              <a:endCxn id="5" idx="0"/>
            </p:cNvCxnSpPr>
            <p:nvPr/>
          </p:nvCxnSpPr>
          <p:spPr>
            <a:xfrm>
              <a:off x="1149179" y="1964110"/>
              <a:ext cx="1464275" cy="929556"/>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87FA69-86C5-6A4D-9E0F-D8A898B4C306}"/>
                </a:ext>
              </a:extLst>
            </p:cNvPr>
            <p:cNvCxnSpPr>
              <a:cxnSpLocks/>
            </p:cNvCxnSpPr>
            <p:nvPr/>
          </p:nvCxnSpPr>
          <p:spPr>
            <a:xfrm>
              <a:off x="2536050" y="2007932"/>
              <a:ext cx="77056" cy="949537"/>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F38F115-9C59-8A45-B2E2-FD3B09394F51}"/>
                </a:ext>
              </a:extLst>
            </p:cNvPr>
            <p:cNvCxnSpPr>
              <a:cxnSpLocks/>
              <a:endCxn id="5" idx="0"/>
            </p:cNvCxnSpPr>
            <p:nvPr/>
          </p:nvCxnSpPr>
          <p:spPr>
            <a:xfrm flipH="1">
              <a:off x="2613454" y="2007932"/>
              <a:ext cx="303944" cy="885734"/>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74CE9B-CBDD-8340-9F67-3289A10CE7F7}"/>
                </a:ext>
              </a:extLst>
            </p:cNvPr>
            <p:cNvCxnSpPr>
              <a:cxnSpLocks/>
              <a:endCxn id="5" idx="0"/>
            </p:cNvCxnSpPr>
            <p:nvPr/>
          </p:nvCxnSpPr>
          <p:spPr>
            <a:xfrm flipH="1">
              <a:off x="2613454" y="1987253"/>
              <a:ext cx="3026550" cy="906413"/>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D58D12-5865-2C4D-B7AA-D694201168FC}"/>
                </a:ext>
              </a:extLst>
            </p:cNvPr>
            <p:cNvCxnSpPr>
              <a:cxnSpLocks/>
              <a:endCxn id="5" idx="0"/>
            </p:cNvCxnSpPr>
            <p:nvPr/>
          </p:nvCxnSpPr>
          <p:spPr>
            <a:xfrm flipH="1">
              <a:off x="2613454" y="1978461"/>
              <a:ext cx="4425782" cy="915205"/>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5332F9-AE6C-CD44-AA17-4398CB0FBD90}"/>
                </a:ext>
              </a:extLst>
            </p:cNvPr>
            <p:cNvCxnSpPr>
              <a:cxnSpLocks/>
              <a:endCxn id="5" idx="0"/>
            </p:cNvCxnSpPr>
            <p:nvPr/>
          </p:nvCxnSpPr>
          <p:spPr>
            <a:xfrm>
              <a:off x="429767" y="1977450"/>
              <a:ext cx="2183687" cy="916216"/>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41D1DD03-F429-3F44-AF97-79477FB47172}"/>
              </a:ext>
            </a:extLst>
          </p:cNvPr>
          <p:cNvSpPr txBox="1"/>
          <p:nvPr/>
        </p:nvSpPr>
        <p:spPr>
          <a:xfrm>
            <a:off x="5436973" y="2421923"/>
            <a:ext cx="6240156" cy="2834622"/>
          </a:xfrm>
          <a:prstGeom prst="rect">
            <a:avLst/>
          </a:prstGeom>
          <a:noFill/>
        </p:spPr>
        <p:txBody>
          <a:bodyPr wrap="square" rtlCol="0">
            <a:spAutoFit/>
          </a:bodyPr>
          <a:lstStyle/>
          <a:p>
            <a:pPr algn="l">
              <a:lnSpc>
                <a:spcPct val="90000"/>
              </a:lnSpc>
            </a:pPr>
            <a:r>
              <a:rPr lang="en-US" b="1" dirty="0">
                <a:latin typeface="+mn-lt"/>
              </a:rPr>
              <a:t>Advantage:</a:t>
            </a:r>
          </a:p>
          <a:p>
            <a:pPr marL="285750" indent="-285750" algn="l">
              <a:lnSpc>
                <a:spcPct val="90000"/>
              </a:lnSpc>
              <a:buFont typeface="Arial" panose="020B0604020202020204" pitchFamily="34" charset="0"/>
              <a:buChar char="•"/>
            </a:pPr>
            <a:r>
              <a:rPr lang="en-US" dirty="0">
                <a:latin typeface="+mn-lt"/>
              </a:rPr>
              <a:t>One memory allocation, little churn.</a:t>
            </a:r>
          </a:p>
          <a:p>
            <a:pPr marL="285750" indent="-285750" algn="l">
              <a:lnSpc>
                <a:spcPct val="90000"/>
              </a:lnSpc>
              <a:buFont typeface="Arial" panose="020B0604020202020204" pitchFamily="34" charset="0"/>
              <a:buChar char="•"/>
            </a:pPr>
            <a:r>
              <a:rPr lang="en-US" dirty="0">
                <a:latin typeface="+mn-lt"/>
              </a:rPr>
              <a:t>Only way before the advent of allocate</a:t>
            </a:r>
          </a:p>
          <a:p>
            <a:pPr algn="l">
              <a:lnSpc>
                <a:spcPct val="90000"/>
              </a:lnSpc>
            </a:pPr>
            <a:endParaRPr lang="en-US" dirty="0">
              <a:latin typeface="+mn-lt"/>
            </a:endParaRPr>
          </a:p>
          <a:p>
            <a:pPr algn="l">
              <a:lnSpc>
                <a:spcPct val="90000"/>
              </a:lnSpc>
            </a:pPr>
            <a:r>
              <a:rPr lang="en-US" b="1" dirty="0">
                <a:latin typeface="+mn-lt"/>
              </a:rPr>
              <a:t>Disadvantage:</a:t>
            </a:r>
            <a:endParaRPr lang="en-US" dirty="0">
              <a:latin typeface="+mn-lt"/>
            </a:endParaRPr>
          </a:p>
          <a:p>
            <a:pPr marL="285750" indent="-285750" algn="l">
              <a:lnSpc>
                <a:spcPct val="90000"/>
              </a:lnSpc>
              <a:buFont typeface="Arial" panose="020B0604020202020204" pitchFamily="34" charset="0"/>
              <a:buChar char="•"/>
            </a:pPr>
            <a:r>
              <a:rPr lang="en-US" dirty="0">
                <a:latin typeface="+mn-lt"/>
              </a:rPr>
              <a:t>Hard to debug using tools like </a:t>
            </a:r>
            <a:r>
              <a:rPr lang="en-US" dirty="0" err="1">
                <a:latin typeface="+mn-lt"/>
              </a:rPr>
              <a:t>Valgrind</a:t>
            </a:r>
            <a:r>
              <a:rPr lang="en-US" dirty="0">
                <a:latin typeface="+mn-lt"/>
              </a:rPr>
              <a:t>.</a:t>
            </a:r>
          </a:p>
          <a:p>
            <a:pPr marL="285750" indent="-285750" algn="l">
              <a:lnSpc>
                <a:spcPct val="90000"/>
              </a:lnSpc>
              <a:buFont typeface="Arial" panose="020B0604020202020204" pitchFamily="34" charset="0"/>
              <a:buChar char="•"/>
            </a:pPr>
            <a:r>
              <a:rPr lang="en-US" dirty="0">
                <a:latin typeface="+mn-lt"/>
              </a:rPr>
              <a:t>Memory manager does work the operating system and compiler can do</a:t>
            </a:r>
          </a:p>
          <a:p>
            <a:pPr marL="285750" indent="-285750" algn="l">
              <a:lnSpc>
                <a:spcPct val="90000"/>
              </a:lnSpc>
              <a:buFont typeface="Arial" panose="020B0604020202020204" pitchFamily="34" charset="0"/>
              <a:buChar char="•"/>
            </a:pPr>
            <a:r>
              <a:rPr lang="en-US" dirty="0">
                <a:latin typeface="+mn-lt"/>
              </a:rPr>
              <a:t>Array is fixed and needs to be dimensioned for largest desired problems.</a:t>
            </a:r>
          </a:p>
          <a:p>
            <a:pPr algn="l">
              <a:lnSpc>
                <a:spcPct val="90000"/>
              </a:lnSpc>
            </a:pPr>
            <a:endParaRPr lang="en-US" dirty="0">
              <a:latin typeface="+mn-lt"/>
            </a:endParaRPr>
          </a:p>
        </p:txBody>
      </p:sp>
      <p:sp>
        <p:nvSpPr>
          <p:cNvPr id="37" name="TextBox 36">
            <a:extLst>
              <a:ext uri="{FF2B5EF4-FFF2-40B4-BE49-F238E27FC236}">
                <a16:creationId xmlns:a16="http://schemas.microsoft.com/office/drawing/2014/main" id="{D3FA950E-48E1-AB4A-AA16-B19F5F2A71D4}"/>
              </a:ext>
            </a:extLst>
          </p:cNvPr>
          <p:cNvSpPr txBox="1"/>
          <p:nvPr/>
        </p:nvSpPr>
        <p:spPr>
          <a:xfrm>
            <a:off x="803189" y="5410492"/>
            <a:ext cx="10239980" cy="590931"/>
          </a:xfrm>
          <a:prstGeom prst="rect">
            <a:avLst/>
          </a:prstGeom>
          <a:noFill/>
        </p:spPr>
        <p:txBody>
          <a:bodyPr wrap="square" rtlCol="0">
            <a:spAutoFit/>
          </a:bodyPr>
          <a:lstStyle/>
          <a:p>
            <a:pPr algn="l">
              <a:lnSpc>
                <a:spcPct val="90000"/>
              </a:lnSpc>
            </a:pPr>
            <a:r>
              <a:rPr lang="en-US" dirty="0">
                <a:latin typeface="+mn-lt"/>
              </a:rPr>
              <a:t>SAMMY already needs to index container array from  (-n, n) to accommodate  indexing into a large array.</a:t>
            </a:r>
          </a:p>
        </p:txBody>
      </p:sp>
    </p:spTree>
    <p:extLst>
      <p:ext uri="{BB962C8B-B14F-4D97-AF65-F5344CB8AC3E}">
        <p14:creationId xmlns:p14="http://schemas.microsoft.com/office/powerpoint/2010/main" val="204350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47F9-E620-B54E-BA4C-FD0325F32CF8}"/>
              </a:ext>
            </a:extLst>
          </p:cNvPr>
          <p:cNvSpPr>
            <a:spLocks noGrp="1"/>
          </p:cNvSpPr>
          <p:nvPr>
            <p:ph type="title"/>
          </p:nvPr>
        </p:nvSpPr>
        <p:spPr>
          <a:xfrm>
            <a:off x="429767" y="274320"/>
            <a:ext cx="11430000" cy="535531"/>
          </a:xfrm>
        </p:spPr>
        <p:txBody>
          <a:bodyPr/>
          <a:lstStyle/>
          <a:p>
            <a:r>
              <a:rPr lang="en-US" dirty="0"/>
              <a:t>Replace container array – simple strategy</a:t>
            </a:r>
          </a:p>
        </p:txBody>
      </p:sp>
      <p:sp>
        <p:nvSpPr>
          <p:cNvPr id="3" name="Content Placeholder 2">
            <a:extLst>
              <a:ext uri="{FF2B5EF4-FFF2-40B4-BE49-F238E27FC236}">
                <a16:creationId xmlns:a16="http://schemas.microsoft.com/office/drawing/2014/main" id="{2CE579A4-F729-4C42-B9A4-0DBA60EBA13B}"/>
              </a:ext>
            </a:extLst>
          </p:cNvPr>
          <p:cNvSpPr>
            <a:spLocks noGrp="1"/>
          </p:cNvSpPr>
          <p:nvPr>
            <p:ph idx="1"/>
          </p:nvPr>
        </p:nvSpPr>
        <p:spPr>
          <a:xfrm>
            <a:off x="429767" y="1253049"/>
            <a:ext cx="11430000" cy="4047778"/>
          </a:xfrm>
        </p:spPr>
        <p:txBody>
          <a:bodyPr/>
          <a:lstStyle/>
          <a:p>
            <a:pPr marL="514350" indent="-514350">
              <a:buFont typeface="+mj-lt"/>
              <a:buAutoNum type="arabicPeriod"/>
            </a:pPr>
            <a:r>
              <a:rPr lang="en-US" dirty="0"/>
              <a:t>Instead of calling SAMMY memory manager, call allocate and deallocate for the desired array.</a:t>
            </a:r>
          </a:p>
          <a:p>
            <a:pPr marL="514350" indent="-514350">
              <a:buFont typeface="+mj-lt"/>
              <a:buAutoNum type="arabicPeriod"/>
            </a:pPr>
            <a:r>
              <a:rPr lang="en-US" dirty="0"/>
              <a:t>Do a global replace for the array using the new name (previously passed as an index into the container array).</a:t>
            </a:r>
          </a:p>
          <a:p>
            <a:pPr marL="514350" indent="-514350">
              <a:buFont typeface="+mj-lt"/>
              <a:buAutoNum type="arabicPeriod"/>
            </a:pPr>
            <a:r>
              <a:rPr lang="en-US" dirty="0"/>
              <a:t>Recompile</a:t>
            </a:r>
          </a:p>
          <a:p>
            <a:pPr marL="514350" indent="-514350">
              <a:buFont typeface="+mj-lt"/>
              <a:buAutoNum type="arabicPeriod"/>
            </a:pPr>
            <a:r>
              <a:rPr lang="en-US" dirty="0"/>
              <a:t>Run tests</a:t>
            </a:r>
          </a:p>
          <a:p>
            <a:pPr marL="514350" indent="-514350">
              <a:buFont typeface="+mj-lt"/>
              <a:buAutoNum type="arabicPeriod"/>
            </a:pPr>
            <a:r>
              <a:rPr lang="en-US" dirty="0"/>
              <a:t>Lots of failed tests.</a:t>
            </a:r>
          </a:p>
        </p:txBody>
      </p:sp>
      <p:pic>
        <p:nvPicPr>
          <p:cNvPr id="7" name="Graphic 6" descr="Crying face with no fill">
            <a:extLst>
              <a:ext uri="{FF2B5EF4-FFF2-40B4-BE49-F238E27FC236}">
                <a16:creationId xmlns:a16="http://schemas.microsoft.com/office/drawing/2014/main" id="{9AFA3969-1854-CF49-AD74-E5367FA4E8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0258" y="3429000"/>
            <a:ext cx="1330411" cy="1330411"/>
          </a:xfrm>
          <a:prstGeom prst="rect">
            <a:avLst/>
          </a:prstGeom>
        </p:spPr>
      </p:pic>
    </p:spTree>
    <p:extLst>
      <p:ext uri="{BB962C8B-B14F-4D97-AF65-F5344CB8AC3E}">
        <p14:creationId xmlns:p14="http://schemas.microsoft.com/office/powerpoint/2010/main" val="386269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530B-099B-B04A-BAB1-F53037AFD539}"/>
              </a:ext>
            </a:extLst>
          </p:cNvPr>
          <p:cNvSpPr>
            <a:spLocks noGrp="1"/>
          </p:cNvSpPr>
          <p:nvPr>
            <p:ph type="title"/>
          </p:nvPr>
        </p:nvSpPr>
        <p:spPr/>
        <p:txBody>
          <a:bodyPr/>
          <a:lstStyle/>
          <a:p>
            <a:r>
              <a:rPr lang="en-US" dirty="0"/>
              <a:t>Container array failures examples</a:t>
            </a:r>
          </a:p>
        </p:txBody>
      </p:sp>
      <p:sp>
        <p:nvSpPr>
          <p:cNvPr id="15" name="Rectangle 14">
            <a:extLst>
              <a:ext uri="{FF2B5EF4-FFF2-40B4-BE49-F238E27FC236}">
                <a16:creationId xmlns:a16="http://schemas.microsoft.com/office/drawing/2014/main" id="{7CC3426F-EA9D-6C41-9392-6FC4FCF47991}"/>
              </a:ext>
            </a:extLst>
          </p:cNvPr>
          <p:cNvSpPr/>
          <p:nvPr/>
        </p:nvSpPr>
        <p:spPr>
          <a:xfrm>
            <a:off x="569850" y="1653712"/>
            <a:ext cx="11247368" cy="539496"/>
          </a:xfrm>
          <a:prstGeom prst="rect">
            <a:avLst/>
          </a:prstGeom>
          <a:solidFill>
            <a:schemeClr val="accent6">
              <a:lumMod val="7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21" name="Straight Connector 20">
            <a:extLst>
              <a:ext uri="{FF2B5EF4-FFF2-40B4-BE49-F238E27FC236}">
                <a16:creationId xmlns:a16="http://schemas.microsoft.com/office/drawing/2014/main" id="{8B6039E0-1EC1-F845-9794-21A277EF41A2}"/>
              </a:ext>
            </a:extLst>
          </p:cNvPr>
          <p:cNvCxnSpPr/>
          <p:nvPr/>
        </p:nvCxnSpPr>
        <p:spPr>
          <a:xfrm>
            <a:off x="7179319" y="1670185"/>
            <a:ext cx="0" cy="539496"/>
          </a:xfrm>
          <a:prstGeom prst="line">
            <a:avLst/>
          </a:prstGeom>
          <a:ln w="3492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C87A9F9-71CC-AB4B-B481-0DA8511FC578}"/>
              </a:ext>
            </a:extLst>
          </p:cNvPr>
          <p:cNvSpPr/>
          <p:nvPr/>
        </p:nvSpPr>
        <p:spPr>
          <a:xfrm>
            <a:off x="7179319" y="1649036"/>
            <a:ext cx="4680448" cy="539496"/>
          </a:xfrm>
          <a:prstGeom prst="rect">
            <a:avLst/>
          </a:prstGeom>
          <a:pattFill prst="wdDnDiag">
            <a:fgClr>
              <a:schemeClr val="accent6">
                <a:lumMod val="50000"/>
              </a:schemeClr>
            </a:fgClr>
            <a:bgClr>
              <a:schemeClr val="bg1"/>
            </a:bgClr>
          </a:patt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4" name="Rectangle 43">
            <a:extLst>
              <a:ext uri="{FF2B5EF4-FFF2-40B4-BE49-F238E27FC236}">
                <a16:creationId xmlns:a16="http://schemas.microsoft.com/office/drawing/2014/main" id="{FE76C8B5-6682-A94B-8203-0A3298474979}"/>
              </a:ext>
            </a:extLst>
          </p:cNvPr>
          <p:cNvSpPr/>
          <p:nvPr/>
        </p:nvSpPr>
        <p:spPr>
          <a:xfrm>
            <a:off x="569850" y="1670185"/>
            <a:ext cx="1802647" cy="269748"/>
          </a:xfrm>
          <a:prstGeom prst="rect">
            <a:avLst/>
          </a:prstGeom>
          <a:solidFill>
            <a:schemeClr val="accent6">
              <a:lumMod val="60000"/>
              <a:lumOff val="4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5" name="Rectangle 44">
            <a:extLst>
              <a:ext uri="{FF2B5EF4-FFF2-40B4-BE49-F238E27FC236}">
                <a16:creationId xmlns:a16="http://schemas.microsoft.com/office/drawing/2014/main" id="{0E9CCB90-063F-B54F-93A2-072DD3B6671A}"/>
              </a:ext>
            </a:extLst>
          </p:cNvPr>
          <p:cNvSpPr/>
          <p:nvPr/>
        </p:nvSpPr>
        <p:spPr>
          <a:xfrm>
            <a:off x="2199503" y="1939933"/>
            <a:ext cx="1804086" cy="248599"/>
          </a:xfrm>
          <a:prstGeom prst="rect">
            <a:avLst/>
          </a:prstGeom>
          <a:solidFill>
            <a:schemeClr val="accent6">
              <a:lumMod val="20000"/>
              <a:lumOff val="8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b="1" dirty="0">
              <a:solidFill>
                <a:schemeClr val="tx1"/>
              </a:solidFill>
            </a:endParaRPr>
          </a:p>
        </p:txBody>
      </p:sp>
      <p:sp>
        <p:nvSpPr>
          <p:cNvPr id="46" name="TextBox 45">
            <a:extLst>
              <a:ext uri="{FF2B5EF4-FFF2-40B4-BE49-F238E27FC236}">
                <a16:creationId xmlns:a16="http://schemas.microsoft.com/office/drawing/2014/main" id="{1E2297F5-958C-3644-8495-8B21B9C6ABB1}"/>
              </a:ext>
            </a:extLst>
          </p:cNvPr>
          <p:cNvSpPr txBox="1"/>
          <p:nvPr/>
        </p:nvSpPr>
        <p:spPr>
          <a:xfrm>
            <a:off x="765070" y="1647488"/>
            <a:ext cx="1173892" cy="341632"/>
          </a:xfrm>
          <a:prstGeom prst="rect">
            <a:avLst/>
          </a:prstGeom>
          <a:noFill/>
        </p:spPr>
        <p:txBody>
          <a:bodyPr wrap="square" rtlCol="0">
            <a:spAutoFit/>
          </a:bodyPr>
          <a:lstStyle/>
          <a:p>
            <a:pPr algn="l">
              <a:lnSpc>
                <a:spcPct val="90000"/>
              </a:lnSpc>
            </a:pPr>
            <a:r>
              <a:rPr lang="en-US" dirty="0">
                <a:latin typeface="+mn-lt"/>
              </a:rPr>
              <a:t>A</a:t>
            </a:r>
          </a:p>
        </p:txBody>
      </p:sp>
      <p:sp>
        <p:nvSpPr>
          <p:cNvPr id="47" name="TextBox 46">
            <a:extLst>
              <a:ext uri="{FF2B5EF4-FFF2-40B4-BE49-F238E27FC236}">
                <a16:creationId xmlns:a16="http://schemas.microsoft.com/office/drawing/2014/main" id="{630EDAF8-2E61-F14E-B0C5-2D44C1CD0269}"/>
              </a:ext>
            </a:extLst>
          </p:cNvPr>
          <p:cNvSpPr txBox="1"/>
          <p:nvPr/>
        </p:nvSpPr>
        <p:spPr>
          <a:xfrm>
            <a:off x="2541422" y="1939933"/>
            <a:ext cx="352158" cy="341632"/>
          </a:xfrm>
          <a:prstGeom prst="rect">
            <a:avLst/>
          </a:prstGeom>
          <a:noFill/>
        </p:spPr>
        <p:txBody>
          <a:bodyPr wrap="square" rtlCol="0">
            <a:spAutoFit/>
          </a:bodyPr>
          <a:lstStyle/>
          <a:p>
            <a:pPr algn="l">
              <a:lnSpc>
                <a:spcPct val="90000"/>
              </a:lnSpc>
            </a:pPr>
            <a:r>
              <a:rPr lang="en-US" dirty="0">
                <a:latin typeface="+mn-lt"/>
              </a:rPr>
              <a:t>B</a:t>
            </a:r>
          </a:p>
        </p:txBody>
      </p:sp>
      <p:sp>
        <p:nvSpPr>
          <p:cNvPr id="48" name="TextBox 47">
            <a:extLst>
              <a:ext uri="{FF2B5EF4-FFF2-40B4-BE49-F238E27FC236}">
                <a16:creationId xmlns:a16="http://schemas.microsoft.com/office/drawing/2014/main" id="{29FD3211-5CAF-DC41-BBA6-D9CA40E8C44F}"/>
              </a:ext>
            </a:extLst>
          </p:cNvPr>
          <p:cNvSpPr txBox="1"/>
          <p:nvPr/>
        </p:nvSpPr>
        <p:spPr>
          <a:xfrm>
            <a:off x="569850" y="2682120"/>
            <a:ext cx="10674796" cy="3831818"/>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dirty="0">
                <a:latin typeface="+mn-lt"/>
              </a:rPr>
              <a:t>Array B is inadvertently dimensioned to start before the end of array A.</a:t>
            </a:r>
          </a:p>
          <a:p>
            <a:pPr marL="285750" indent="-285750" algn="l">
              <a:lnSpc>
                <a:spcPct val="90000"/>
              </a:lnSpc>
              <a:buFont typeface="Arial" panose="020B0604020202020204" pitchFamily="34" charset="0"/>
              <a:buChar char="•"/>
            </a:pPr>
            <a:r>
              <a:rPr lang="en-US" dirty="0">
                <a:latin typeface="+mn-lt"/>
              </a:rPr>
              <a:t>Array A is zeroed (but not used) beyond its bound -&gt; Array B is now corrupted.</a:t>
            </a:r>
          </a:p>
          <a:p>
            <a:pPr marL="285750" indent="-285750" algn="l">
              <a:lnSpc>
                <a:spcPct val="90000"/>
              </a:lnSpc>
              <a:buFont typeface="Arial" panose="020B0604020202020204" pitchFamily="34" charset="0"/>
              <a:buChar char="•"/>
            </a:pPr>
            <a:r>
              <a:rPr lang="en-US" dirty="0">
                <a:latin typeface="+mn-lt"/>
              </a:rPr>
              <a:t>Array space is erroneously reused for a new array, corrupting data that are still used in other parts of the code.</a:t>
            </a:r>
          </a:p>
          <a:p>
            <a:pPr marL="285750" indent="-285750" algn="l">
              <a:lnSpc>
                <a:spcPct val="90000"/>
              </a:lnSpc>
              <a:buFont typeface="Arial" panose="020B0604020202020204" pitchFamily="34" charset="0"/>
              <a:buChar char="•"/>
            </a:pPr>
            <a:endParaRPr lang="en-US" dirty="0">
              <a:latin typeface="+mn-lt"/>
            </a:endParaRPr>
          </a:p>
          <a:p>
            <a:pPr algn="l">
              <a:lnSpc>
                <a:spcPct val="90000"/>
              </a:lnSpc>
            </a:pPr>
            <a:r>
              <a:rPr lang="en-US" dirty="0">
                <a:latin typeface="+mn-lt"/>
              </a:rPr>
              <a:t>Once the arrays are allocated using the allocate function, </a:t>
            </a:r>
            <a:r>
              <a:rPr lang="en-US" dirty="0" err="1">
                <a:latin typeface="+mn-lt"/>
              </a:rPr>
              <a:t>Valgrind</a:t>
            </a:r>
            <a:r>
              <a:rPr lang="en-US" dirty="0">
                <a:latin typeface="+mn-lt"/>
              </a:rPr>
              <a:t> can find the problem and we can fix it. This is labor intensive.</a:t>
            </a:r>
          </a:p>
          <a:p>
            <a:pPr algn="l">
              <a:lnSpc>
                <a:spcPct val="90000"/>
              </a:lnSpc>
            </a:pPr>
            <a:endParaRPr lang="en-US" dirty="0">
              <a:latin typeface="+mn-lt"/>
            </a:endParaRPr>
          </a:p>
          <a:p>
            <a:pPr algn="l">
              <a:lnSpc>
                <a:spcPct val="90000"/>
              </a:lnSpc>
            </a:pPr>
            <a:r>
              <a:rPr lang="en-US" dirty="0">
                <a:latin typeface="+mn-lt"/>
              </a:rPr>
              <a:t>We found a couple of examples were results are changed due to the above mentioned failures. We will rebase the test cases and report the differences in the release notes.</a:t>
            </a:r>
          </a:p>
          <a:p>
            <a:pPr algn="l">
              <a:lnSpc>
                <a:spcPct val="90000"/>
              </a:lnSpc>
            </a:pPr>
            <a:endParaRPr lang="en-US" dirty="0">
              <a:latin typeface="+mn-lt"/>
            </a:endParaRPr>
          </a:p>
          <a:p>
            <a:pPr algn="l">
              <a:lnSpc>
                <a:spcPct val="90000"/>
              </a:lnSpc>
            </a:pPr>
            <a:endParaRPr lang="en-US" dirty="0">
              <a:latin typeface="+mn-lt"/>
            </a:endParaRPr>
          </a:p>
          <a:p>
            <a:pPr algn="l">
              <a:lnSpc>
                <a:spcPct val="90000"/>
              </a:lnSpc>
            </a:pPr>
            <a:r>
              <a:rPr lang="en-US" dirty="0">
                <a:latin typeface="+mn-lt"/>
              </a:rPr>
              <a:t>Some way for SAMMY to mitigate the problem with container arrays is the use of temporary files, which we want to minimize.</a:t>
            </a:r>
          </a:p>
          <a:p>
            <a:pPr algn="l">
              <a:lnSpc>
                <a:spcPct val="90000"/>
              </a:lnSpc>
            </a:pPr>
            <a:endParaRPr lang="en-US" dirty="0">
              <a:latin typeface="+mn-lt"/>
            </a:endParaRPr>
          </a:p>
        </p:txBody>
      </p:sp>
      <p:sp>
        <p:nvSpPr>
          <p:cNvPr id="3" name="Rectangle 2">
            <a:extLst>
              <a:ext uri="{FF2B5EF4-FFF2-40B4-BE49-F238E27FC236}">
                <a16:creationId xmlns:a16="http://schemas.microsoft.com/office/drawing/2014/main" id="{D50DAD52-FAB2-594E-9638-2B95F28BD1EA}"/>
              </a:ext>
            </a:extLst>
          </p:cNvPr>
          <p:cNvSpPr/>
          <p:nvPr/>
        </p:nvSpPr>
        <p:spPr>
          <a:xfrm>
            <a:off x="569850" y="1693305"/>
            <a:ext cx="2531696" cy="206426"/>
          </a:xfrm>
          <a:prstGeom prst="rect">
            <a:avLst/>
          </a:prstGeom>
          <a:solidFill>
            <a:schemeClr val="bg1">
              <a:lumMod val="85000"/>
              <a:alpha val="66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7604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2EDB-CE5E-654A-A725-CEE0A99C344B}"/>
              </a:ext>
            </a:extLst>
          </p:cNvPr>
          <p:cNvSpPr>
            <a:spLocks noGrp="1"/>
          </p:cNvSpPr>
          <p:nvPr>
            <p:ph type="title"/>
          </p:nvPr>
        </p:nvSpPr>
        <p:spPr/>
        <p:txBody>
          <a:bodyPr/>
          <a:lstStyle/>
          <a:p>
            <a:r>
              <a:rPr lang="en-US" dirty="0"/>
              <a:t>Data management</a:t>
            </a:r>
          </a:p>
        </p:txBody>
      </p:sp>
      <p:sp>
        <p:nvSpPr>
          <p:cNvPr id="4" name="TextBox 3">
            <a:extLst>
              <a:ext uri="{FF2B5EF4-FFF2-40B4-BE49-F238E27FC236}">
                <a16:creationId xmlns:a16="http://schemas.microsoft.com/office/drawing/2014/main" id="{76919A14-CD63-D840-AA65-67801F986FA6}"/>
              </a:ext>
            </a:extLst>
          </p:cNvPr>
          <p:cNvSpPr txBox="1"/>
          <p:nvPr/>
        </p:nvSpPr>
        <p:spPr>
          <a:xfrm>
            <a:off x="6215610" y="2448140"/>
            <a:ext cx="5186192" cy="3333220"/>
          </a:xfrm>
          <a:prstGeom prst="rect">
            <a:avLst/>
          </a:prstGeom>
          <a:noFill/>
        </p:spPr>
        <p:txBody>
          <a:bodyPr wrap="square" rtlCol="0">
            <a:spAutoFit/>
          </a:bodyPr>
          <a:lstStyle/>
          <a:p>
            <a:pPr marL="285750" indent="-285750">
              <a:lnSpc>
                <a:spcPct val="90000"/>
              </a:lnSpc>
              <a:buFont typeface="Arial" charset="0"/>
              <a:buChar char="•"/>
            </a:pPr>
            <a:r>
              <a:rPr lang="en-US" dirty="0">
                <a:latin typeface="+mn-lt"/>
              </a:rPr>
              <a:t>SLBW and MLBW parameter are stored in the same class with a flag indicating which formalism to use</a:t>
            </a:r>
          </a:p>
          <a:p>
            <a:pPr marL="285750" indent="-285750">
              <a:lnSpc>
                <a:spcPct val="90000"/>
              </a:lnSpc>
              <a:buFont typeface="Arial" charset="0"/>
              <a:buChar char="•"/>
            </a:pPr>
            <a:r>
              <a:rPr lang="en-US" dirty="0">
                <a:latin typeface="+mn-lt"/>
              </a:rPr>
              <a:t>Resonance parameters for Reich-Moore for LRF=3 are initially stored in a different class, but are  converted to  a LRF=7 class before calculation</a:t>
            </a:r>
          </a:p>
          <a:p>
            <a:pPr marL="285750" indent="-285750">
              <a:lnSpc>
                <a:spcPct val="90000"/>
              </a:lnSpc>
              <a:buFont typeface="Arial" charset="0"/>
              <a:buChar char="•"/>
            </a:pPr>
            <a:r>
              <a:rPr lang="en-US" dirty="0">
                <a:latin typeface="+mn-lt"/>
              </a:rPr>
              <a:t>If derivatives are desired, all formalisms (except URR) are converted to LRF=7</a:t>
            </a:r>
          </a:p>
          <a:p>
            <a:pPr marL="285750" indent="-285750">
              <a:lnSpc>
                <a:spcPct val="90000"/>
              </a:lnSpc>
              <a:buFont typeface="Arial" charset="0"/>
              <a:buChar char="•"/>
            </a:pPr>
            <a:r>
              <a:rPr lang="en-US" dirty="0">
                <a:latin typeface="+mn-lt"/>
              </a:rPr>
              <a:t>All resonance parameter classes can contain a covariance matrix. If converting to a different formalism, the covariance matrix is re-organized accordingly</a:t>
            </a:r>
          </a:p>
        </p:txBody>
      </p:sp>
      <p:grpSp>
        <p:nvGrpSpPr>
          <p:cNvPr id="5" name="Group 4">
            <a:extLst>
              <a:ext uri="{FF2B5EF4-FFF2-40B4-BE49-F238E27FC236}">
                <a16:creationId xmlns:a16="http://schemas.microsoft.com/office/drawing/2014/main" id="{C32BBE0A-7AC2-A64F-9B4A-E9C7063280B2}"/>
              </a:ext>
            </a:extLst>
          </p:cNvPr>
          <p:cNvGrpSpPr/>
          <p:nvPr/>
        </p:nvGrpSpPr>
        <p:grpSpPr>
          <a:xfrm>
            <a:off x="660495" y="2296475"/>
            <a:ext cx="5069712" cy="3905626"/>
            <a:chOff x="486136" y="620075"/>
            <a:chExt cx="5069712" cy="3905626"/>
          </a:xfrm>
        </p:grpSpPr>
        <p:sp>
          <p:nvSpPr>
            <p:cNvPr id="6" name="Rounded Rectangle 5">
              <a:extLst>
                <a:ext uri="{FF2B5EF4-FFF2-40B4-BE49-F238E27FC236}">
                  <a16:creationId xmlns:a16="http://schemas.microsoft.com/office/drawing/2014/main" id="{D4ED48F3-7554-1C46-B1D5-BCC6997FB43E}"/>
                </a:ext>
              </a:extLst>
            </p:cNvPr>
            <p:cNvSpPr/>
            <p:nvPr/>
          </p:nvSpPr>
          <p:spPr>
            <a:xfrm>
              <a:off x="486136" y="893180"/>
              <a:ext cx="2048720" cy="3632521"/>
            </a:xfrm>
            <a:prstGeom prst="roundRect">
              <a:avLst/>
            </a:prstGeom>
            <a:solidFill>
              <a:schemeClr val="accent3">
                <a:lumMod val="40000"/>
                <a:lumOff val="60000"/>
                <a:alpha val="64000"/>
              </a:schemeClr>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ENDF</a:t>
              </a:r>
            </a:p>
            <a:p>
              <a:pPr algn="ctr">
                <a:lnSpc>
                  <a:spcPct val="90000"/>
                </a:lnSpc>
              </a:pPr>
              <a:r>
                <a:rPr lang="en-US" dirty="0">
                  <a:solidFill>
                    <a:schemeClr val="tx1"/>
                  </a:solidFill>
                </a:rPr>
                <a:t>Resonance parameters</a:t>
              </a:r>
            </a:p>
            <a:p>
              <a:pPr algn="ctr">
                <a:lnSpc>
                  <a:spcPct val="90000"/>
                </a:lnSpc>
              </a:pPr>
              <a:r>
                <a:rPr lang="en-US" dirty="0">
                  <a:solidFill>
                    <a:schemeClr val="tx1"/>
                  </a:solidFill>
                </a:rPr>
                <a:t>and</a:t>
              </a:r>
            </a:p>
            <a:p>
              <a:pPr algn="ctr">
                <a:lnSpc>
                  <a:spcPct val="90000"/>
                </a:lnSpc>
              </a:pPr>
              <a:r>
                <a:rPr lang="en-US" dirty="0">
                  <a:solidFill>
                    <a:schemeClr val="tx1"/>
                  </a:solidFill>
                </a:rPr>
                <a:t>Covariance matrix</a:t>
              </a:r>
            </a:p>
          </p:txBody>
        </p:sp>
        <p:sp>
          <p:nvSpPr>
            <p:cNvPr id="7" name="Rounded Rectangle 6">
              <a:extLst>
                <a:ext uri="{FF2B5EF4-FFF2-40B4-BE49-F238E27FC236}">
                  <a16:creationId xmlns:a16="http://schemas.microsoft.com/office/drawing/2014/main" id="{635517A5-A270-934E-BF00-CEBE44BE8CFE}"/>
                </a:ext>
              </a:extLst>
            </p:cNvPr>
            <p:cNvSpPr/>
            <p:nvPr/>
          </p:nvSpPr>
          <p:spPr>
            <a:xfrm>
              <a:off x="3704631" y="620075"/>
              <a:ext cx="1747046" cy="518750"/>
            </a:xfrm>
            <a:prstGeom prst="roundRect">
              <a:avLst/>
            </a:prstGeom>
            <a:solidFill>
              <a:schemeClr val="tx2">
                <a:lumMod val="60000"/>
                <a:lumOff val="40000"/>
              </a:schemeClr>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MLBW</a:t>
              </a:r>
            </a:p>
          </p:txBody>
        </p:sp>
        <p:sp>
          <p:nvSpPr>
            <p:cNvPr id="8" name="Rounded Rectangle 7">
              <a:extLst>
                <a:ext uri="{FF2B5EF4-FFF2-40B4-BE49-F238E27FC236}">
                  <a16:creationId xmlns:a16="http://schemas.microsoft.com/office/drawing/2014/main" id="{C34E1038-0D30-254F-9DCC-0050EED87535}"/>
                </a:ext>
              </a:extLst>
            </p:cNvPr>
            <p:cNvSpPr/>
            <p:nvPr/>
          </p:nvSpPr>
          <p:spPr>
            <a:xfrm>
              <a:off x="3704631" y="1367563"/>
              <a:ext cx="1851217" cy="727455"/>
            </a:xfrm>
            <a:prstGeom prst="roundRect">
              <a:avLst/>
            </a:prstGeom>
            <a:solidFill>
              <a:schemeClr val="tx2">
                <a:lumMod val="20000"/>
                <a:lumOff val="80000"/>
              </a:schemeClr>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Reich-Moore LRF=3</a:t>
              </a:r>
            </a:p>
          </p:txBody>
        </p:sp>
        <p:sp>
          <p:nvSpPr>
            <p:cNvPr id="9" name="Rounded Rectangle 8">
              <a:extLst>
                <a:ext uri="{FF2B5EF4-FFF2-40B4-BE49-F238E27FC236}">
                  <a16:creationId xmlns:a16="http://schemas.microsoft.com/office/drawing/2014/main" id="{B04ED1D7-0E59-0B48-8200-32AB0435A22B}"/>
                </a:ext>
              </a:extLst>
            </p:cNvPr>
            <p:cNvSpPr/>
            <p:nvPr/>
          </p:nvSpPr>
          <p:spPr>
            <a:xfrm>
              <a:off x="3704631" y="3030983"/>
              <a:ext cx="1851217" cy="672916"/>
            </a:xfrm>
            <a:prstGeom prst="roundRect">
              <a:avLst/>
            </a:prstGeom>
            <a:solidFill>
              <a:schemeClr val="tx2">
                <a:lumMod val="60000"/>
                <a:lumOff val="40000"/>
              </a:schemeClr>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Adler-Adler</a:t>
              </a:r>
            </a:p>
          </p:txBody>
        </p:sp>
        <p:sp>
          <p:nvSpPr>
            <p:cNvPr id="10" name="Rounded Rectangle 9">
              <a:extLst>
                <a:ext uri="{FF2B5EF4-FFF2-40B4-BE49-F238E27FC236}">
                  <a16:creationId xmlns:a16="http://schemas.microsoft.com/office/drawing/2014/main" id="{DE3ABE96-F411-A64B-8152-5F2C56452031}"/>
                </a:ext>
              </a:extLst>
            </p:cNvPr>
            <p:cNvSpPr/>
            <p:nvPr/>
          </p:nvSpPr>
          <p:spPr>
            <a:xfrm>
              <a:off x="3704631" y="2273144"/>
              <a:ext cx="1851217" cy="579713"/>
            </a:xfrm>
            <a:prstGeom prst="roundRect">
              <a:avLst/>
            </a:prstGeom>
            <a:solidFill>
              <a:schemeClr val="tx2">
                <a:lumMod val="20000"/>
                <a:lumOff val="80000"/>
              </a:schemeClr>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Reich-Moore LRF=7</a:t>
              </a:r>
            </a:p>
          </p:txBody>
        </p:sp>
        <p:sp>
          <p:nvSpPr>
            <p:cNvPr id="11" name="Rounded Rectangle 10">
              <a:extLst>
                <a:ext uri="{FF2B5EF4-FFF2-40B4-BE49-F238E27FC236}">
                  <a16:creationId xmlns:a16="http://schemas.microsoft.com/office/drawing/2014/main" id="{08357AA5-4F78-D441-9707-A4BD36842457}"/>
                </a:ext>
              </a:extLst>
            </p:cNvPr>
            <p:cNvSpPr/>
            <p:nvPr/>
          </p:nvSpPr>
          <p:spPr>
            <a:xfrm>
              <a:off x="3681116" y="4040897"/>
              <a:ext cx="1874732" cy="484804"/>
            </a:xfrm>
            <a:prstGeom prst="roundRect">
              <a:avLst/>
            </a:prstGeom>
            <a:solidFill>
              <a:schemeClr val="tx2">
                <a:lumMod val="40000"/>
                <a:lumOff val="60000"/>
              </a:schemeClr>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URR – </a:t>
              </a:r>
            </a:p>
            <a:p>
              <a:pPr algn="ctr">
                <a:lnSpc>
                  <a:spcPct val="90000"/>
                </a:lnSpc>
              </a:pPr>
              <a:r>
                <a:rPr lang="en-US" dirty="0">
                  <a:solidFill>
                    <a:schemeClr val="tx1"/>
                  </a:solidFill>
                </a:rPr>
                <a:t>SLBW only</a:t>
              </a:r>
            </a:p>
          </p:txBody>
        </p:sp>
        <p:cxnSp>
          <p:nvCxnSpPr>
            <p:cNvPr id="12" name="Straight Arrow Connector 11">
              <a:extLst>
                <a:ext uri="{FF2B5EF4-FFF2-40B4-BE49-F238E27FC236}">
                  <a16:creationId xmlns:a16="http://schemas.microsoft.com/office/drawing/2014/main" id="{F68FF44B-9849-CE4A-BF22-3C8CC2151C3D}"/>
                </a:ext>
              </a:extLst>
            </p:cNvPr>
            <p:cNvCxnSpPr>
              <a:stCxn id="6" idx="3"/>
            </p:cNvCxnSpPr>
            <p:nvPr/>
          </p:nvCxnSpPr>
          <p:spPr>
            <a:xfrm flipV="1">
              <a:off x="2534856" y="879450"/>
              <a:ext cx="1146260" cy="1829991"/>
            </a:xfrm>
            <a:prstGeom prst="straightConnector1">
              <a:avLst/>
            </a:prstGeom>
            <a:ln w="349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DB1C54-EC19-624B-A585-F27DC59702B2}"/>
                </a:ext>
              </a:extLst>
            </p:cNvPr>
            <p:cNvCxnSpPr>
              <a:stCxn id="6" idx="3"/>
              <a:endCxn id="8" idx="1"/>
            </p:cNvCxnSpPr>
            <p:nvPr/>
          </p:nvCxnSpPr>
          <p:spPr>
            <a:xfrm flipV="1">
              <a:off x="2534856" y="1731291"/>
              <a:ext cx="1169775" cy="978150"/>
            </a:xfrm>
            <a:prstGeom prst="straightConnector1">
              <a:avLst/>
            </a:prstGeom>
            <a:ln w="349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61CF8F-4EF0-3D46-BCF1-4CA62E4B670B}"/>
                </a:ext>
              </a:extLst>
            </p:cNvPr>
            <p:cNvCxnSpPr>
              <a:stCxn id="6" idx="3"/>
              <a:endCxn id="10" idx="1"/>
            </p:cNvCxnSpPr>
            <p:nvPr/>
          </p:nvCxnSpPr>
          <p:spPr>
            <a:xfrm flipV="1">
              <a:off x="2534856" y="2563001"/>
              <a:ext cx="1169775" cy="146440"/>
            </a:xfrm>
            <a:prstGeom prst="straightConnector1">
              <a:avLst/>
            </a:prstGeom>
            <a:ln w="349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2CAF660-FBBD-D447-871C-3B930DD26542}"/>
                </a:ext>
              </a:extLst>
            </p:cNvPr>
            <p:cNvCxnSpPr>
              <a:stCxn id="6" idx="3"/>
              <a:endCxn id="9" idx="1"/>
            </p:cNvCxnSpPr>
            <p:nvPr/>
          </p:nvCxnSpPr>
          <p:spPr>
            <a:xfrm>
              <a:off x="2534856" y="2709441"/>
              <a:ext cx="1169775" cy="658000"/>
            </a:xfrm>
            <a:prstGeom prst="straightConnector1">
              <a:avLst/>
            </a:prstGeom>
            <a:ln w="349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CAA440-17DE-244A-BA16-C91EF93CDF2E}"/>
                </a:ext>
              </a:extLst>
            </p:cNvPr>
            <p:cNvCxnSpPr>
              <a:stCxn id="6" idx="3"/>
              <a:endCxn id="11" idx="1"/>
            </p:cNvCxnSpPr>
            <p:nvPr/>
          </p:nvCxnSpPr>
          <p:spPr>
            <a:xfrm>
              <a:off x="2534856" y="2709441"/>
              <a:ext cx="1146260" cy="1573858"/>
            </a:xfrm>
            <a:prstGeom prst="straightConnector1">
              <a:avLst/>
            </a:prstGeom>
            <a:ln w="349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C58CC5E1-2893-414C-A428-23513218725C}"/>
              </a:ext>
            </a:extLst>
          </p:cNvPr>
          <p:cNvSpPr txBox="1"/>
          <p:nvPr/>
        </p:nvSpPr>
        <p:spPr>
          <a:xfrm>
            <a:off x="539341" y="813816"/>
            <a:ext cx="11113318" cy="1338828"/>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dirty="0">
                <a:latin typeface="+mn-lt"/>
              </a:rPr>
              <a:t>During SCALE modernization we had great success with keeping</a:t>
            </a:r>
            <a:r>
              <a:rPr lang="en-US" strike="sngStrike" dirty="0">
                <a:latin typeface="+mn-lt"/>
              </a:rPr>
              <a:t> </a:t>
            </a:r>
            <a:r>
              <a:rPr lang="en-US" dirty="0">
                <a:latin typeface="+mn-lt"/>
              </a:rPr>
              <a:t>data in C++ and letting Fortran access the data.</a:t>
            </a:r>
          </a:p>
          <a:p>
            <a:pPr marL="285750" indent="-285750" algn="l">
              <a:lnSpc>
                <a:spcPct val="90000"/>
              </a:lnSpc>
              <a:buFont typeface="Arial" panose="020B0604020202020204" pitchFamily="34" charset="0"/>
              <a:buChar char="•"/>
            </a:pPr>
            <a:r>
              <a:rPr lang="en-US" dirty="0">
                <a:latin typeface="+mn-lt"/>
              </a:rPr>
              <a:t>Calculations can then be done either</a:t>
            </a:r>
            <a:r>
              <a:rPr lang="en-US" dirty="0">
                <a:solidFill>
                  <a:srgbClr val="FF0000"/>
                </a:solidFill>
                <a:latin typeface="+mn-lt"/>
              </a:rPr>
              <a:t> </a:t>
            </a:r>
            <a:r>
              <a:rPr lang="en-US" dirty="0">
                <a:latin typeface="+mn-lt"/>
              </a:rPr>
              <a:t>in C++ or Fortran. </a:t>
            </a:r>
          </a:p>
          <a:p>
            <a:pPr marL="285750" indent="-285750" algn="l">
              <a:lnSpc>
                <a:spcPct val="90000"/>
              </a:lnSpc>
              <a:buFont typeface="Arial" panose="020B0604020202020204" pitchFamily="34" charset="0"/>
              <a:buChar char="•"/>
            </a:pPr>
            <a:r>
              <a:rPr lang="en-US" dirty="0">
                <a:latin typeface="+mn-lt"/>
              </a:rPr>
              <a:t>AMPX has C++ classes for resonance parameters, which are filled from ENDF, and used to  reconstruct cross section data</a:t>
            </a:r>
          </a:p>
        </p:txBody>
      </p:sp>
    </p:spTree>
    <p:extLst>
      <p:ext uri="{BB962C8B-B14F-4D97-AF65-F5344CB8AC3E}">
        <p14:creationId xmlns:p14="http://schemas.microsoft.com/office/powerpoint/2010/main" val="338508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E5C5-1D6A-B643-AD0F-518E24A52C34}"/>
              </a:ext>
            </a:extLst>
          </p:cNvPr>
          <p:cNvSpPr>
            <a:spLocks noGrp="1"/>
          </p:cNvSpPr>
          <p:nvPr>
            <p:ph type="title"/>
          </p:nvPr>
        </p:nvSpPr>
        <p:spPr/>
        <p:txBody>
          <a:bodyPr/>
          <a:lstStyle/>
          <a:p>
            <a:r>
              <a:rPr lang="en-US" dirty="0"/>
              <a:t>Strategy: Share code with AMPX</a:t>
            </a:r>
          </a:p>
        </p:txBody>
      </p:sp>
      <p:sp>
        <p:nvSpPr>
          <p:cNvPr id="3" name="Content Placeholder 2">
            <a:extLst>
              <a:ext uri="{FF2B5EF4-FFF2-40B4-BE49-F238E27FC236}">
                <a16:creationId xmlns:a16="http://schemas.microsoft.com/office/drawing/2014/main" id="{557FA3C5-B24C-0C41-A00D-3965A8BA1042}"/>
              </a:ext>
            </a:extLst>
          </p:cNvPr>
          <p:cNvSpPr>
            <a:spLocks noGrp="1"/>
          </p:cNvSpPr>
          <p:nvPr>
            <p:ph idx="1"/>
          </p:nvPr>
        </p:nvSpPr>
        <p:spPr>
          <a:xfrm>
            <a:off x="381000" y="1168543"/>
            <a:ext cx="11430000" cy="4047778"/>
          </a:xfrm>
        </p:spPr>
        <p:txBody>
          <a:bodyPr/>
          <a:lstStyle/>
          <a:p>
            <a:r>
              <a:rPr lang="en-US" sz="1800" dirty="0"/>
              <a:t>Since AMPX already has classes to access resonance parameters, it would be advantageous to use the same classes in SAMMY.</a:t>
            </a:r>
          </a:p>
          <a:p>
            <a:r>
              <a:rPr lang="en-US" sz="1800" dirty="0"/>
              <a:t>Currently, AMPX uses SAMRML (stripped-down version of SAMMY) for some calculations. However, we would like to link AMPX use to the full and modernized version of SAMMY.</a:t>
            </a:r>
          </a:p>
          <a:p>
            <a:pPr lvl="1"/>
            <a:r>
              <a:rPr lang="en-US" sz="1800" dirty="0"/>
              <a:t>Advantage: Improvements in the resonance formalism implemented in SAMMY are immediately available to the processing code.</a:t>
            </a:r>
          </a:p>
          <a:p>
            <a:r>
              <a:rPr lang="en-US" sz="1800" dirty="0"/>
              <a:t>To achieve that, SAMMY internally links to AMPX, which is in a different repository. Developers will have to check out AMPX and SAMMY to build. This will ensure that we do not duplicate code. For internal developers this is not a problem, since they contribute to SCALE and SAMMY.</a:t>
            </a:r>
          </a:p>
          <a:p>
            <a:pPr marL="0" indent="0">
              <a:buNone/>
            </a:pPr>
            <a:r>
              <a:rPr lang="en-US" sz="2000" b="1" dirty="0"/>
              <a:t>For official distribution with RSICC, the shared code will be distributed with SAMMY. External users will not need to have access to SCALE if using the RSICC distribution</a:t>
            </a:r>
            <a:r>
              <a:rPr lang="en-US" sz="1800" b="1" dirty="0"/>
              <a:t> for SAMMY.</a:t>
            </a:r>
            <a:endParaRPr lang="en-US" sz="1800" dirty="0"/>
          </a:p>
        </p:txBody>
      </p:sp>
    </p:spTree>
    <p:extLst>
      <p:ext uri="{BB962C8B-B14F-4D97-AF65-F5344CB8AC3E}">
        <p14:creationId xmlns:p14="http://schemas.microsoft.com/office/powerpoint/2010/main" val="3104346223"/>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template_2018  -  Read-Only" id="{D1757F68-B1FC-4142-BB90-764049EBA2CE}" vid="{021BF533-4E3E-504E-BAE1-162BD5C104D2}"/>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2.xml><?xml version="1.0" encoding="utf-8"?>
<ds:datastoreItem xmlns:ds="http://schemas.openxmlformats.org/officeDocument/2006/customXml" ds:itemID="{5BA20C22-D077-412B-81BA-8B2541026FA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F6B0504-AE38-4B68-B5E7-89AA9450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ORNL</Template>
  <TotalTime>0</TotalTime>
  <Words>1422</Words>
  <Application>Microsoft Macintosh PowerPoint</Application>
  <PresentationFormat>Widescreen</PresentationFormat>
  <Paragraphs>112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Century Gothic</vt:lpstr>
      <vt:lpstr>ORNL</vt:lpstr>
      <vt:lpstr>Current Status of SAMMY</vt:lpstr>
      <vt:lpstr>Overview</vt:lpstr>
      <vt:lpstr>Sammy modernization goals</vt:lpstr>
      <vt:lpstr>Source code repository</vt:lpstr>
      <vt:lpstr>Container array</vt:lpstr>
      <vt:lpstr>Replace container array – simple strategy</vt:lpstr>
      <vt:lpstr>Container array failures examples</vt:lpstr>
      <vt:lpstr>Data management</vt:lpstr>
      <vt:lpstr>Strategy: Share code with AMPX</vt:lpstr>
      <vt:lpstr>Access to the AMPX code</vt:lpstr>
      <vt:lpstr>Progress on implementation</vt:lpstr>
      <vt:lpstr>Transformation to Brune basis</vt:lpstr>
      <vt:lpstr>Future plans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Wiarda, Dorothea</dc:creator>
  <cp:keywords/>
  <dc:description/>
  <cp:lastModifiedBy/>
  <cp:revision>1</cp:revision>
  <cp:lastPrinted>2019-10-21T13:24:43Z</cp:lastPrinted>
  <dcterms:created xsi:type="dcterms:W3CDTF">2019-10-03T13:44:50Z</dcterms:created>
  <dcterms:modified xsi:type="dcterms:W3CDTF">2019-10-25T15:10:21Z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