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723" r:id="rId2"/>
    <p:sldId id="784" r:id="rId3"/>
    <p:sldId id="773" r:id="rId4"/>
    <p:sldId id="774" r:id="rId5"/>
    <p:sldId id="775" r:id="rId6"/>
    <p:sldId id="780" r:id="rId7"/>
    <p:sldId id="782" r:id="rId8"/>
    <p:sldId id="778" r:id="rId9"/>
    <p:sldId id="783" r:id="rId10"/>
    <p:sldId id="771" r:id="rId11"/>
    <p:sldId id="779" r:id="rId12"/>
    <p:sldId id="781" r:id="rId13"/>
    <p:sldId id="776" r:id="rId14"/>
    <p:sldId id="777" r:id="rId15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00FF00"/>
    <a:srgbClr val="1B3791"/>
    <a:srgbClr val="FF3399"/>
    <a:srgbClr val="BC6916"/>
    <a:srgbClr val="D8791A"/>
    <a:srgbClr val="000099"/>
    <a:srgbClr val="FF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5736" autoAdjust="0"/>
  </p:normalViewPr>
  <p:slideViewPr>
    <p:cSldViewPr>
      <p:cViewPr>
        <p:scale>
          <a:sx n="100" d="100"/>
          <a:sy n="100" d="100"/>
        </p:scale>
        <p:origin x="504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4008" y="120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5806" cy="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496" y="1"/>
            <a:ext cx="3075805" cy="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554"/>
            <a:ext cx="3075806" cy="5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496" y="9722554"/>
            <a:ext cx="3075805" cy="5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E3720D0A-A361-4B4F-807F-5894B9007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4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8472" y="0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7750" y="790575"/>
            <a:ext cx="5057775" cy="3792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4433" y="4899969"/>
            <a:ext cx="5224013" cy="458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906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8472" y="9720906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CAF85348-0EAA-4D40-BAFD-B72245B78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76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F85348-0EAA-4D40-BAFD-B72245B785A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28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7" y="1772816"/>
            <a:ext cx="8568953" cy="108012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7" y="3573016"/>
            <a:ext cx="8568953" cy="1608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942" r="71960"/>
          <a:stretch/>
        </p:blipFill>
        <p:spPr>
          <a:xfrm>
            <a:off x="-1600200" y="96416"/>
            <a:ext cx="3362244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04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171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://www-nds.iaea.org/" TargetMode="External"/><Relationship Id="rId3" Type="http://schemas.openxmlformats.org/officeDocument/2006/relationships/slideLayout" Target="../slideLayouts/slideLayout3.xml"/><Relationship Id="rId7" Type="http://schemas.openxmlformats.org/officeDocument/2006/relationships/hyperlink" Target="mailto:R.CapoteNoy@iaea.org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rotWithShape="1">
          <a:gsLst>
            <a:gs pos="0">
              <a:srgbClr val="80C2D9"/>
            </a:gs>
            <a:gs pos="50000">
              <a:srgbClr val="DDECC7"/>
            </a:gs>
            <a:gs pos="100000">
              <a:srgbClr val="EEF5E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2"/>
          <p:cNvSpPr>
            <a:spLocks noChangeShapeType="1"/>
          </p:cNvSpPr>
          <p:nvPr userDrawn="1"/>
        </p:nvSpPr>
        <p:spPr bwMode="ltGray">
          <a:xfrm flipV="1">
            <a:off x="0" y="6248400"/>
            <a:ext cx="9144000" cy="4763"/>
          </a:xfrm>
          <a:prstGeom prst="line">
            <a:avLst/>
          </a:pr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0" y="63087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0A26A835-422F-47D2-8141-29F36A3410DB}" type="slidenum">
              <a:rPr lang="es-ES" sz="2000" smtClean="0">
                <a:solidFill>
                  <a:schemeClr val="tx1"/>
                </a:solidFill>
              </a:rPr>
              <a:pPr eaLnBrk="1" hangingPunct="1">
                <a:defRPr/>
              </a:pPr>
              <a:t>‹#›</a:t>
            </a:fld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8" name="Rectangle 9"/>
          <p:cNvSpPr txBox="1">
            <a:spLocks noChangeArrowheads="1"/>
          </p:cNvSpPr>
          <p:nvPr userDrawn="1"/>
        </p:nvSpPr>
        <p:spPr bwMode="auto">
          <a:xfrm>
            <a:off x="400050" y="6297424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Nuclear Data Week, CSWEG 2019*</a:t>
            </a:r>
          </a:p>
          <a:p>
            <a:pPr>
              <a:defRPr/>
            </a:pPr>
            <a:r>
              <a:rPr lang="fr-FR" dirty="0">
                <a:solidFill>
                  <a:schemeClr val="tx1"/>
                </a:solidFill>
              </a:rPr>
              <a:t>4-6 </a:t>
            </a:r>
            <a:r>
              <a:rPr lang="fr-FR" dirty="0" err="1">
                <a:solidFill>
                  <a:schemeClr val="tx1"/>
                </a:solidFill>
              </a:rPr>
              <a:t>November</a:t>
            </a:r>
            <a:r>
              <a:rPr lang="fr-FR" dirty="0">
                <a:solidFill>
                  <a:schemeClr val="tx1"/>
                </a:solidFill>
              </a:rPr>
              <a:t> 2019, </a:t>
            </a:r>
            <a:r>
              <a:rPr lang="en-GB" dirty="0">
                <a:solidFill>
                  <a:schemeClr val="tx1"/>
                </a:solidFill>
              </a:rPr>
              <a:t>BNL, Upton, NY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Rectangle 9"/>
          <p:cNvSpPr txBox="1">
            <a:spLocks noChangeArrowheads="1"/>
          </p:cNvSpPr>
          <p:nvPr userDrawn="1"/>
        </p:nvSpPr>
        <p:spPr bwMode="auto">
          <a:xfrm>
            <a:off x="3962400" y="6248400"/>
            <a:ext cx="3162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Roberto Capote, IAEA Nuclear Data Section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e-mail: </a:t>
            </a:r>
            <a:r>
              <a:rPr lang="en-US" b="1" u="sng" dirty="0">
                <a:solidFill>
                  <a:schemeClr val="tx1"/>
                </a:solidFill>
                <a:hlinkClick r:id="rId7"/>
              </a:rPr>
              <a:t>R.CapoteNoy@iaea.org</a:t>
            </a:r>
            <a:endParaRPr lang="en-US" b="1" u="sng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 Web:    </a:t>
            </a:r>
            <a:r>
              <a:rPr lang="en-US" b="1" u="sng" dirty="0">
                <a:solidFill>
                  <a:schemeClr val="tx1"/>
                </a:solidFill>
                <a:hlinkClick r:id="rId8"/>
              </a:rPr>
              <a:t>http://www-nds.iaea.org</a:t>
            </a:r>
            <a:r>
              <a:rPr lang="en-US" b="1" u="sng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420" y="6297424"/>
            <a:ext cx="1744980" cy="5605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B774F3-322D-4022-9010-ECD302521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47800"/>
            <a:ext cx="8699916" cy="3505200"/>
          </a:xfrm>
          <a:prstGeom prst="rect">
            <a:avLst/>
          </a:prstGeom>
          <a:ln w="76200">
            <a:solidFill>
              <a:srgbClr val="0000FF"/>
            </a:solidFill>
          </a:ln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047D484A-1E9D-4077-8F48-58A4B7F0C99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2738" y="5105400"/>
            <a:ext cx="8699916" cy="121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 dirty="0">
                <a:solidFill>
                  <a:schemeClr val="bg1"/>
                </a:solidFill>
              </a:rPr>
              <a:t>	</a:t>
            </a:r>
            <a:r>
              <a:rPr lang="en-GB" sz="2000" dirty="0" err="1">
                <a:solidFill>
                  <a:schemeClr val="bg1"/>
                </a:solidFill>
              </a:rPr>
              <a:t>arXiv</a:t>
            </a:r>
            <a:r>
              <a:rPr lang="en-GB" sz="2000" dirty="0">
                <a:solidFill>
                  <a:schemeClr val="bg1"/>
                </a:solidFill>
              </a:rPr>
              <a:t> 5 Nov. 2019, under review Nuclear Data Sheets</a:t>
            </a:r>
          </a:p>
          <a:p>
            <a:pPr>
              <a:lnSpc>
                <a:spcPct val="90000"/>
              </a:lnSpc>
            </a:pPr>
            <a:endParaRPr lang="en-GB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000" dirty="0">
                <a:solidFill>
                  <a:schemeClr val="bg1"/>
                </a:solidFill>
              </a:rPr>
              <a:t>                CSWEG 2019, BNL, Upton, NY, November 4-6 2019 </a:t>
            </a:r>
          </a:p>
          <a:p>
            <a:pPr>
              <a:lnSpc>
                <a:spcPct val="90000"/>
              </a:lnSpc>
            </a:pP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9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856425"/>
              </p:ext>
            </p:extLst>
          </p:nvPr>
        </p:nvGraphicFramePr>
        <p:xfrm>
          <a:off x="-152400" y="1066800"/>
          <a:ext cx="3962400" cy="4572000"/>
        </p:xfrm>
        <a:graphic>
          <a:graphicData uri="http://schemas.openxmlformats.org/drawingml/2006/table">
            <a:tbl>
              <a:tblPr firstRow="1" firstCol="1" bandRow="1"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173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111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Boldeman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1977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3.7549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116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Spencer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1982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3.7831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121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Hopkins</a:t>
                      </a:r>
                      <a:endParaRPr lang="en-GB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1963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3.7767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125</a:t>
                      </a:r>
                      <a:endParaRPr lang="en-GB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Asplund</a:t>
                      </a:r>
                      <a:endParaRPr lang="en-GB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1963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3.7910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127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White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1968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3.8194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128</a:t>
                      </a:r>
                      <a:endParaRPr lang="en-GB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Axton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1985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3.7547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129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COLV/AXT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1966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3.7299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130</a:t>
                      </a:r>
                      <a:endParaRPr lang="en-GB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COLV/ULL</a:t>
                      </a:r>
                      <a:endParaRPr lang="en-GB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1965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3.7405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138</a:t>
                      </a:r>
                      <a:endParaRPr lang="en-GB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Alek-Rov</a:t>
                      </a:r>
                      <a:endParaRPr lang="en-GB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1981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3.7618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139</a:t>
                      </a:r>
                      <a:endParaRPr lang="en-GB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Smith</a:t>
                      </a:r>
                      <a:endParaRPr lang="en-GB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1984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3.7678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140</a:t>
                      </a:r>
                      <a:endParaRPr lang="en-GB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Edwards</a:t>
                      </a:r>
                      <a:endParaRPr lang="en-GB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1982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3.7641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141</a:t>
                      </a:r>
                      <a:endParaRPr lang="en-GB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Boz-nesh</a:t>
                      </a:r>
                      <a:endParaRPr lang="en-GB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1977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3.7475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142</a:t>
                      </a:r>
                      <a:endParaRPr lang="en-GB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DeVolpi</a:t>
                      </a:r>
                      <a:endParaRPr lang="en-GB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1972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3.7507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143</a:t>
                      </a:r>
                      <a:endParaRPr lang="en-GB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Zhang</a:t>
                      </a:r>
                      <a:endParaRPr lang="en-GB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1981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3.7534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144</a:t>
                      </a:r>
                      <a:endParaRPr lang="en-GB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Spiegel</a:t>
                      </a:r>
                      <a:endParaRPr lang="en-GB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1981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3.7828</a:t>
                      </a:r>
                      <a:endParaRPr lang="en-GB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-304800" y="76200"/>
            <a:ext cx="9540552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en-US" b="1" kern="0" baseline="30000" dirty="0">
                <a:solidFill>
                  <a:srgbClr val="0000FF"/>
                </a:solidFill>
              </a:rPr>
              <a:t>252</a:t>
            </a:r>
            <a:r>
              <a:rPr lang="en-GB" altLang="en-US" b="1" kern="0" dirty="0">
                <a:solidFill>
                  <a:srgbClr val="0000FF"/>
                </a:solidFill>
              </a:rPr>
              <a:t>Cf(sf) </a:t>
            </a:r>
            <a:r>
              <a:rPr lang="en-GB" altLang="en-US" b="1" kern="0" dirty="0" err="1">
                <a:solidFill>
                  <a:srgbClr val="0000FF"/>
                </a:solidFill>
              </a:rPr>
              <a:t>nubar</a:t>
            </a:r>
            <a:r>
              <a:rPr lang="en-GB" altLang="en-US" b="1" kern="0" dirty="0">
                <a:solidFill>
                  <a:srgbClr val="0000FF"/>
                </a:solidFill>
              </a:rPr>
              <a:t> measurements, USU?</a:t>
            </a:r>
            <a:endParaRPr lang="en-GB" b="1" kern="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6391" y="4450140"/>
            <a:ext cx="30364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sz="2400" dirty="0"/>
              <a:t>All measurements: </a:t>
            </a:r>
          </a:p>
          <a:p>
            <a:pPr lvl="0"/>
            <a:r>
              <a:rPr lang="en-GB" altLang="en-US" sz="2400" b="0" dirty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3.765 +/-0.023 </a:t>
            </a:r>
            <a:r>
              <a:rPr lang="en-GB" altLang="en-US" sz="2400" dirty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(0.6%)</a:t>
            </a:r>
            <a:endParaRPr lang="en-GB" sz="2400" dirty="0">
              <a:solidFill>
                <a:srgbClr val="0000FF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r>
              <a:rPr lang="en-GB" sz="24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GMA value (GLSQ):</a:t>
            </a:r>
          </a:p>
          <a:p>
            <a:pPr lvl="0"/>
            <a:r>
              <a:rPr lang="en-GB" altLang="en-US" sz="2400" b="0" dirty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3.764 +/-0.005 </a:t>
            </a:r>
            <a:r>
              <a:rPr lang="en-GB" altLang="en-US" sz="24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(0.13%)</a:t>
            </a:r>
            <a:endParaRPr lang="en-GB" sz="2400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43180"/>
              </p:ext>
            </p:extLst>
          </p:nvPr>
        </p:nvGraphicFramePr>
        <p:xfrm>
          <a:off x="3995458" y="838200"/>
          <a:ext cx="4919942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Graph" r:id="rId3" imgW="4404960" imgH="3274560" progId="Origin50.Graph">
                  <p:embed/>
                </p:oleObj>
              </mc:Choice>
              <mc:Fallback>
                <p:oleObj name="Graph" r:id="rId3" imgW="4404960" imgH="32745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95458" y="838200"/>
                        <a:ext cx="4919942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150134" y="5029200"/>
                <a:ext cx="1996444" cy="711413"/>
              </a:xfrm>
              <a:prstGeom prst="rect">
                <a:avLst/>
              </a:prstGeom>
              <a:noFill/>
              <a:ln w="635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𝟏𝟓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𝟔</m:t>
                          </m:r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%</m:t>
                          </m:r>
                        </m:num>
                        <m:den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√</m:t>
                          </m:r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GB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134" y="5029200"/>
                <a:ext cx="1996444" cy="7114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635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4609" y="5648980"/>
            <a:ext cx="412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00FF"/>
                </a:solidFill>
              </a:rPr>
              <a:t>USU </a:t>
            </a:r>
            <a:r>
              <a:rPr lang="en-GB" sz="2800" dirty="0" err="1">
                <a:solidFill>
                  <a:srgbClr val="0000FF"/>
                </a:solidFill>
              </a:rPr>
              <a:t>nubar</a:t>
            </a:r>
            <a:r>
              <a:rPr lang="en-GB" sz="2800" dirty="0">
                <a:solidFill>
                  <a:srgbClr val="0000FF"/>
                </a:solidFill>
              </a:rPr>
              <a:t>: 0.4% </a:t>
            </a:r>
            <a:r>
              <a:rPr lang="en-GB" sz="2800" dirty="0">
                <a:solidFill>
                  <a:srgbClr val="FF0000"/>
                </a:solidFill>
              </a:rPr>
              <a:t>(0.6%)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98532" y="1219200"/>
            <a:ext cx="1359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N=15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306AD0-9418-4C2D-96DE-968E3051E07B}"/>
              </a:ext>
            </a:extLst>
          </p:cNvPr>
          <p:cNvSpPr txBox="1"/>
          <p:nvPr/>
        </p:nvSpPr>
        <p:spPr>
          <a:xfrm>
            <a:off x="7010400" y="4505980"/>
            <a:ext cx="412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FF0000"/>
                </a:solidFill>
              </a:rPr>
              <a:t>Indep</a:t>
            </a:r>
            <a:r>
              <a:rPr lang="en-GB" sz="2800" dirty="0">
                <a:solidFill>
                  <a:srgbClr val="FF0000"/>
                </a:solidFill>
              </a:rPr>
              <a:t>. Exp. !</a:t>
            </a:r>
          </a:p>
        </p:txBody>
      </p:sp>
    </p:spTree>
    <p:extLst>
      <p:ext uri="{BB962C8B-B14F-4D97-AF65-F5344CB8AC3E}">
        <p14:creationId xmlns:p14="http://schemas.microsoft.com/office/powerpoint/2010/main" val="329466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F069F6-DAF0-43A5-ACD2-920E8C164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85800"/>
            <a:ext cx="6553200" cy="20668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C7C14D-2C3B-4DEA-A8BB-6A77D7044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817004"/>
            <a:ext cx="6096000" cy="327899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23BC67C-8EE1-455C-95E1-FC13781466B9}"/>
              </a:ext>
            </a:extLst>
          </p:cNvPr>
          <p:cNvSpPr txBox="1">
            <a:spLocks/>
          </p:cNvSpPr>
          <p:nvPr/>
        </p:nvSpPr>
        <p:spPr>
          <a:xfrm>
            <a:off x="-304800" y="0"/>
            <a:ext cx="9753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en-US" b="1" kern="0" dirty="0">
                <a:solidFill>
                  <a:srgbClr val="0000FF"/>
                </a:solidFill>
              </a:rPr>
              <a:t>USU in </a:t>
            </a:r>
            <a:r>
              <a:rPr lang="en-GB" altLang="en-US" b="1" kern="0" baseline="30000" dirty="0">
                <a:solidFill>
                  <a:srgbClr val="0000FF"/>
                </a:solidFill>
              </a:rPr>
              <a:t>252</a:t>
            </a:r>
            <a:r>
              <a:rPr lang="en-GB" altLang="en-US" b="1" kern="0" dirty="0">
                <a:solidFill>
                  <a:srgbClr val="0000FF"/>
                </a:solidFill>
              </a:rPr>
              <a:t>Cf(</a:t>
            </a:r>
            <a:r>
              <a:rPr lang="en-GB" altLang="en-US" b="1" kern="0" dirty="0" err="1">
                <a:solidFill>
                  <a:srgbClr val="0000FF"/>
                </a:solidFill>
              </a:rPr>
              <a:t>s.f.</a:t>
            </a:r>
            <a:r>
              <a:rPr lang="en-GB" altLang="en-US" b="1" kern="0" dirty="0">
                <a:solidFill>
                  <a:srgbClr val="0000FF"/>
                </a:solidFill>
              </a:rPr>
              <a:t>)?</a:t>
            </a:r>
            <a:endParaRPr lang="en-GB" b="1" kern="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65D2EA-6393-4048-A470-956688546330}"/>
                  </a:ext>
                </a:extLst>
              </p:cNvPr>
              <p:cNvSpPr txBox="1"/>
              <p:nvPr/>
            </p:nvSpPr>
            <p:spPr>
              <a:xfrm>
                <a:off x="6845334" y="4180820"/>
                <a:ext cx="1996444" cy="711413"/>
              </a:xfrm>
              <a:prstGeom prst="rect">
                <a:avLst/>
              </a:prstGeom>
              <a:noFill/>
              <a:ln w="635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𝟏𝟓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𝟔</m:t>
                          </m:r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%</m:t>
                          </m:r>
                        </m:num>
                        <m:den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√</m:t>
                          </m:r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GB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65D2EA-6393-4048-A470-956688546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334" y="4180820"/>
                <a:ext cx="1996444" cy="7114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635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D2D6CD8-FA25-4C81-8898-300959273303}"/>
              </a:ext>
            </a:extLst>
          </p:cNvPr>
          <p:cNvSpPr txBox="1"/>
          <p:nvPr/>
        </p:nvSpPr>
        <p:spPr>
          <a:xfrm>
            <a:off x="6705600" y="3657600"/>
            <a:ext cx="412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FF0000"/>
                </a:solidFill>
              </a:rPr>
              <a:t>Indep</a:t>
            </a:r>
            <a:r>
              <a:rPr lang="en-GB" sz="2800" dirty="0">
                <a:solidFill>
                  <a:srgbClr val="FF0000"/>
                </a:solidFill>
              </a:rPr>
              <a:t>. Exp. !</a:t>
            </a:r>
          </a:p>
        </p:txBody>
      </p:sp>
    </p:spTree>
    <p:extLst>
      <p:ext uri="{BB962C8B-B14F-4D97-AF65-F5344CB8AC3E}">
        <p14:creationId xmlns:p14="http://schemas.microsoft.com/office/powerpoint/2010/main" val="299897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3E901C-13CF-4CDA-A877-CD5D97689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914400"/>
            <a:ext cx="7196063" cy="492133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8A7D6C3-389B-41C4-AB76-BB2B807498FC}"/>
              </a:ext>
            </a:extLst>
          </p:cNvPr>
          <p:cNvSpPr txBox="1">
            <a:spLocks/>
          </p:cNvSpPr>
          <p:nvPr/>
        </p:nvSpPr>
        <p:spPr>
          <a:xfrm>
            <a:off x="-228600" y="76200"/>
            <a:ext cx="9753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en-US" b="1" kern="0" dirty="0">
                <a:solidFill>
                  <a:srgbClr val="0000FF"/>
                </a:solidFill>
              </a:rPr>
              <a:t>USU in </a:t>
            </a:r>
            <a:r>
              <a:rPr lang="en-GB" altLang="en-US" b="1" kern="0" baseline="30000" dirty="0">
                <a:solidFill>
                  <a:srgbClr val="0000FF"/>
                </a:solidFill>
              </a:rPr>
              <a:t>252</a:t>
            </a:r>
            <a:r>
              <a:rPr lang="en-GB" altLang="en-US" b="1" kern="0" dirty="0">
                <a:solidFill>
                  <a:srgbClr val="0000FF"/>
                </a:solidFill>
              </a:rPr>
              <a:t>Cf(</a:t>
            </a:r>
            <a:r>
              <a:rPr lang="en-GB" altLang="en-US" b="1" kern="0" dirty="0" err="1">
                <a:solidFill>
                  <a:srgbClr val="0000FF"/>
                </a:solidFill>
              </a:rPr>
              <a:t>s.f.</a:t>
            </a:r>
            <a:r>
              <a:rPr lang="en-GB" altLang="en-US" b="1" kern="0" dirty="0">
                <a:solidFill>
                  <a:srgbClr val="0000FF"/>
                </a:solidFill>
              </a:rPr>
              <a:t>)</a:t>
            </a:r>
            <a:endParaRPr lang="en-GB" b="1" kern="0" dirty="0">
              <a:solidFill>
                <a:srgbClr val="0000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25C9D4-1F32-4D7F-A9B9-B4CC9C5EB180}"/>
              </a:ext>
            </a:extLst>
          </p:cNvPr>
          <p:cNvSpPr/>
          <p:nvPr/>
        </p:nvSpPr>
        <p:spPr>
          <a:xfrm>
            <a:off x="6934200" y="1066800"/>
            <a:ext cx="2590800" cy="452431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en-GB" altLang="en-US" sz="2400" kern="0" dirty="0">
                <a:solidFill>
                  <a:srgbClr val="FF0000"/>
                </a:solidFill>
              </a:rPr>
              <a:t>Std 2009:</a:t>
            </a:r>
          </a:p>
          <a:p>
            <a:r>
              <a:rPr lang="en-GB" altLang="en-US" sz="2400" kern="0" dirty="0">
                <a:solidFill>
                  <a:srgbClr val="FF0000"/>
                </a:solidFill>
              </a:rPr>
              <a:t>     0.13%</a:t>
            </a:r>
          </a:p>
          <a:p>
            <a:r>
              <a:rPr lang="en-GB" sz="2400" dirty="0"/>
              <a:t>(too small)</a:t>
            </a:r>
          </a:p>
          <a:p>
            <a:endParaRPr lang="en-GB" sz="2400" dirty="0"/>
          </a:p>
          <a:p>
            <a:r>
              <a:rPr lang="en-GB" altLang="en-US" sz="2400" kern="0" dirty="0">
                <a:solidFill>
                  <a:srgbClr val="FF0000"/>
                </a:solidFill>
              </a:rPr>
              <a:t>Std 2017:</a:t>
            </a:r>
          </a:p>
          <a:p>
            <a:r>
              <a:rPr lang="en-GB" altLang="en-US" sz="2400" kern="0" dirty="0">
                <a:solidFill>
                  <a:srgbClr val="FF0000"/>
                </a:solidFill>
              </a:rPr>
              <a:t>      0.42%</a:t>
            </a:r>
          </a:p>
          <a:p>
            <a:r>
              <a:rPr lang="en-GB" altLang="en-US" sz="2400" kern="0" dirty="0">
                <a:solidFill>
                  <a:schemeClr val="tx1"/>
                </a:solidFill>
              </a:rPr>
              <a:t>(slightly large?)</a:t>
            </a:r>
          </a:p>
          <a:p>
            <a:endParaRPr lang="en-GB" sz="2400" dirty="0"/>
          </a:p>
          <a:p>
            <a:r>
              <a:rPr lang="en-GB" sz="2400" dirty="0"/>
              <a:t>PUB upper:</a:t>
            </a:r>
          </a:p>
          <a:p>
            <a:r>
              <a:rPr lang="en-GB" sz="2400" dirty="0"/>
              <a:t>     0.38%</a:t>
            </a:r>
          </a:p>
          <a:p>
            <a:r>
              <a:rPr lang="en-GB" sz="2400" dirty="0"/>
              <a:t>PUB min. real.:</a:t>
            </a:r>
          </a:p>
          <a:p>
            <a:r>
              <a:rPr lang="en-GB" sz="2400" dirty="0"/>
              <a:t>     0.23%</a:t>
            </a:r>
          </a:p>
        </p:txBody>
      </p:sp>
    </p:spTree>
    <p:extLst>
      <p:ext uri="{BB962C8B-B14F-4D97-AF65-F5344CB8AC3E}">
        <p14:creationId xmlns:p14="http://schemas.microsoft.com/office/powerpoint/2010/main" val="98420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B5DF77F-63F1-4E00-9F80-A53BF75A4F2E}"/>
              </a:ext>
            </a:extLst>
          </p:cNvPr>
          <p:cNvSpPr txBox="1">
            <a:spLocks/>
          </p:cNvSpPr>
          <p:nvPr/>
        </p:nvSpPr>
        <p:spPr>
          <a:xfrm>
            <a:off x="-228600" y="76200"/>
            <a:ext cx="9753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en-US" b="1" kern="0" dirty="0">
                <a:solidFill>
                  <a:srgbClr val="0000FF"/>
                </a:solidFill>
              </a:rPr>
              <a:t>Deficiencies in benchmark evaluations: </a:t>
            </a:r>
            <a:br>
              <a:rPr lang="en-GB" altLang="en-US" b="1" kern="0" dirty="0">
                <a:solidFill>
                  <a:srgbClr val="0000FF"/>
                </a:solidFill>
              </a:rPr>
            </a:br>
            <a:r>
              <a:rPr lang="en-GB" b="1" kern="0" dirty="0">
                <a:solidFill>
                  <a:srgbClr val="0000FF"/>
                </a:solidFill>
              </a:rPr>
              <a:t>USU in benchmarks (too small </a:t>
            </a:r>
            <a:r>
              <a:rPr lang="en-GB" b="1" kern="0" dirty="0" err="1">
                <a:solidFill>
                  <a:srgbClr val="0000FF"/>
                </a:solidFill>
              </a:rPr>
              <a:t>uncert</a:t>
            </a:r>
            <a:r>
              <a:rPr lang="en-GB" b="1" kern="0" dirty="0">
                <a:solidFill>
                  <a:srgbClr val="0000FF"/>
                </a:solidFill>
              </a:rPr>
              <a:t>.?)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39B7BE-5967-4CEE-A85F-6AE2D0163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31402"/>
            <a:ext cx="8046837" cy="45121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7BDE3D-148B-44BC-B3D5-B73AAB87EB1B}"/>
              </a:ext>
            </a:extLst>
          </p:cNvPr>
          <p:cNvSpPr txBox="1"/>
          <p:nvPr/>
        </p:nvSpPr>
        <p:spPr>
          <a:xfrm>
            <a:off x="5029200" y="1489236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HEU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186136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5E008-72E0-4828-A306-C7E3A4551D2B}"/>
              </a:ext>
            </a:extLst>
          </p:cNvPr>
          <p:cNvSpPr txBox="1">
            <a:spLocks/>
          </p:cNvSpPr>
          <p:nvPr/>
        </p:nvSpPr>
        <p:spPr>
          <a:xfrm>
            <a:off x="-228600" y="76200"/>
            <a:ext cx="9753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en-US" b="1" kern="0" dirty="0">
                <a:solidFill>
                  <a:srgbClr val="0000FF"/>
                </a:solidFill>
              </a:rPr>
              <a:t>Summary and conclusions</a:t>
            </a:r>
            <a:endParaRPr lang="en-GB" b="1" kern="0" dirty="0">
              <a:solidFill>
                <a:srgbClr val="0000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3AC61A-1243-4AF3-821C-2D7F5D975459}"/>
              </a:ext>
            </a:extLst>
          </p:cNvPr>
          <p:cNvSpPr txBox="1"/>
          <p:nvPr/>
        </p:nvSpPr>
        <p:spPr>
          <a:xfrm>
            <a:off x="381000" y="762000"/>
            <a:ext cx="853470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USU definition given</a:t>
            </a:r>
          </a:p>
          <a:p>
            <a:r>
              <a:rPr lang="en-US" sz="2800" b="0" dirty="0"/>
              <a:t>     First action : </a:t>
            </a:r>
            <a:r>
              <a:rPr lang="en-US" sz="2800" dirty="0"/>
              <a:t>UQ based on recognized uncertainties</a:t>
            </a:r>
          </a:p>
          <a:p>
            <a:r>
              <a:rPr lang="en-US" sz="2800" dirty="0"/>
              <a:t>     </a:t>
            </a:r>
            <a:r>
              <a:rPr lang="en-US" sz="2800" b="0" dirty="0"/>
              <a:t>Second …  :</a:t>
            </a:r>
            <a:r>
              <a:rPr lang="en-US" sz="2800" dirty="0"/>
              <a:t> Outlier removal</a:t>
            </a:r>
          </a:p>
          <a:p>
            <a:r>
              <a:rPr lang="en-US" sz="2800" dirty="0"/>
              <a:t>     </a:t>
            </a:r>
            <a:r>
              <a:rPr lang="en-US" sz="2800" b="0" dirty="0"/>
              <a:t>Third:</a:t>
            </a:r>
            <a:r>
              <a:rPr lang="en-US" sz="2800" dirty="0"/>
              <a:t> estimate USU (if any) following clues</a:t>
            </a:r>
          </a:p>
          <a:p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Examples given of what is not USU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/>
          </a:p>
          <a:p>
            <a:r>
              <a:rPr lang="en-US" sz="2800" dirty="0"/>
              <a:t>			USU estimates: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USU~200 pcm </a:t>
            </a:r>
            <a:r>
              <a:rPr lang="en-US" sz="2800" b="0" dirty="0"/>
              <a:t>for HMF benchmarks (</a:t>
            </a:r>
            <a:r>
              <a:rPr lang="en-US" sz="2800" b="0" dirty="0" err="1"/>
              <a:t>sph</a:t>
            </a:r>
            <a:r>
              <a:rPr lang="en-US" sz="2800" b="0" dirty="0"/>
              <a:t>. </a:t>
            </a:r>
            <a:r>
              <a:rPr lang="en-US" sz="2800" b="0" i="1" dirty="0"/>
              <a:t>vs</a:t>
            </a:r>
            <a:r>
              <a:rPr lang="en-US" sz="2800" b="0" dirty="0"/>
              <a:t> </a:t>
            </a:r>
            <a:r>
              <a:rPr lang="en-US" sz="2800" b="0" dirty="0" err="1"/>
              <a:t>cyl</a:t>
            </a:r>
            <a:r>
              <a:rPr lang="en-US" sz="2800" b="0" dirty="0"/>
              <a:t>.)</a:t>
            </a:r>
            <a:r>
              <a:rPr lang="en-US" sz="2800" dirty="0"/>
              <a:t>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Important </a:t>
            </a:r>
            <a:r>
              <a:rPr lang="en-US" sz="2800" baseline="30000" dirty="0"/>
              <a:t>252</a:t>
            </a:r>
            <a:r>
              <a:rPr lang="en-US" sz="2800" dirty="0"/>
              <a:t>Cf(</a:t>
            </a:r>
            <a:r>
              <a:rPr lang="en-US" sz="2800" dirty="0" err="1"/>
              <a:t>s.f.</a:t>
            </a:r>
            <a:r>
              <a:rPr lang="en-US" sz="2800" dirty="0"/>
              <a:t>) </a:t>
            </a:r>
            <a:r>
              <a:rPr lang="en-US" sz="2800" dirty="0" err="1"/>
              <a:t>nubar</a:t>
            </a:r>
            <a:r>
              <a:rPr lang="en-US" sz="2800" dirty="0"/>
              <a:t> (</a:t>
            </a:r>
            <a:r>
              <a:rPr lang="en-US" sz="2800" dirty="0">
                <a:sym typeface="Symbol" panose="05050102010706020507" pitchFamily="18" charset="2"/>
              </a:rPr>
              <a:t></a:t>
            </a:r>
            <a:r>
              <a:rPr lang="en-US" sz="2800" dirty="0"/>
              <a:t>) to be reevaluated:</a:t>
            </a:r>
          </a:p>
          <a:p>
            <a:r>
              <a:rPr lang="en-US" sz="2800" dirty="0"/>
              <a:t>     </a:t>
            </a:r>
            <a:r>
              <a:rPr lang="en-US" sz="2800" b="0" dirty="0"/>
              <a:t>Expected </a:t>
            </a:r>
            <a:r>
              <a:rPr lang="en-US" sz="2800" b="0" dirty="0">
                <a:sym typeface="Symbol" panose="05050102010706020507" pitchFamily="18" charset="2"/>
              </a:rPr>
              <a:t></a:t>
            </a:r>
            <a:r>
              <a:rPr lang="en-US" sz="2800" b="0" dirty="0"/>
              <a:t> from </a:t>
            </a:r>
            <a:r>
              <a:rPr lang="en-US" sz="2800" dirty="0"/>
              <a:t>0.23% up to 0.38%</a:t>
            </a:r>
            <a:r>
              <a:rPr lang="en-US" sz="2800" b="0" dirty="0"/>
              <a:t> (PUBs)</a:t>
            </a:r>
          </a:p>
          <a:p>
            <a:r>
              <a:rPr lang="en-US" sz="2800" b="0" dirty="0"/>
              <a:t>     </a:t>
            </a:r>
            <a:r>
              <a:rPr lang="en-US" sz="2800" b="0" dirty="0">
                <a:solidFill>
                  <a:srgbClr val="FF0000"/>
                </a:solidFill>
              </a:rPr>
              <a:t>Std 2009 (/B-VII)=0.13%</a:t>
            </a:r>
            <a:r>
              <a:rPr lang="en-US" sz="2800" b="0" dirty="0"/>
              <a:t>; </a:t>
            </a:r>
            <a:r>
              <a:rPr lang="en-US" sz="2800" b="0" dirty="0">
                <a:solidFill>
                  <a:srgbClr val="0000FF"/>
                </a:solidFill>
              </a:rPr>
              <a:t>Std 2017 (/B-VIII)=0.42%</a:t>
            </a:r>
            <a:r>
              <a:rPr lang="en-US" sz="2800" b="0" dirty="0"/>
              <a:t>  </a:t>
            </a:r>
            <a:endParaRPr lang="en-GB" sz="2800" b="0" dirty="0"/>
          </a:p>
        </p:txBody>
      </p:sp>
    </p:spTree>
    <p:extLst>
      <p:ext uri="{BB962C8B-B14F-4D97-AF65-F5344CB8AC3E}">
        <p14:creationId xmlns:p14="http://schemas.microsoft.com/office/powerpoint/2010/main" val="211533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6F7B1E-9B3F-4EE8-8EFA-168B725312B7}"/>
              </a:ext>
            </a:extLst>
          </p:cNvPr>
          <p:cNvGrpSpPr/>
          <p:nvPr/>
        </p:nvGrpSpPr>
        <p:grpSpPr>
          <a:xfrm>
            <a:off x="1371600" y="2385436"/>
            <a:ext cx="6302991" cy="3634364"/>
            <a:chOff x="707409" y="1600200"/>
            <a:chExt cx="7632290" cy="424396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D853961-573A-45EB-8773-ECEADD13F2BD}"/>
                </a:ext>
              </a:extLst>
            </p:cNvPr>
            <p:cNvGrpSpPr/>
            <p:nvPr/>
          </p:nvGrpSpPr>
          <p:grpSpPr>
            <a:xfrm>
              <a:off x="707409" y="1600200"/>
              <a:ext cx="7632290" cy="4243964"/>
              <a:chOff x="707409" y="1600200"/>
              <a:chExt cx="7632290" cy="4243964"/>
            </a:xfrm>
            <a:solidFill>
              <a:schemeClr val="bg1"/>
            </a:solidFill>
          </p:grpSpPr>
          <p:pic>
            <p:nvPicPr>
              <p:cNvPr id="5" name="Picture 2">
                <a:extLst>
                  <a:ext uri="{FF2B5EF4-FFF2-40B4-BE49-F238E27FC236}">
                    <a16:creationId xmlns:a16="http://schemas.microsoft.com/office/drawing/2014/main" id="{C4D3C00A-DAB1-4368-A9B2-FF3E7E4FA1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7409" y="1600200"/>
                <a:ext cx="7632290" cy="424396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3F49168E-27EC-4A9D-A3E2-DE186E09B30B}"/>
                  </a:ext>
                </a:extLst>
              </p:cNvPr>
              <p:cNvCxnSpPr/>
              <p:nvPr/>
            </p:nvCxnSpPr>
            <p:spPr bwMode="auto">
              <a:xfrm>
                <a:off x="4302457" y="4073857"/>
                <a:ext cx="3899847" cy="6824"/>
              </a:xfrm>
              <a:prstGeom prst="line">
                <a:avLst/>
              </a:prstGeom>
              <a:grpFill/>
              <a:ln w="539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1E8D975C-FBB3-44D0-94DA-3D6A059F2317}"/>
                  </a:ext>
                </a:extLst>
              </p:cNvPr>
              <p:cNvCxnSpPr/>
              <p:nvPr/>
            </p:nvCxnSpPr>
            <p:spPr bwMode="auto">
              <a:xfrm>
                <a:off x="976953" y="4419600"/>
                <a:ext cx="6502020" cy="2275"/>
              </a:xfrm>
              <a:prstGeom prst="line">
                <a:avLst/>
              </a:prstGeom>
              <a:grpFill/>
              <a:ln w="539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320F030-C1B7-4003-BE3A-2F36B0F75B7E}"/>
                </a:ext>
              </a:extLst>
            </p:cNvPr>
            <p:cNvSpPr/>
            <p:nvPr/>
          </p:nvSpPr>
          <p:spPr bwMode="auto">
            <a:xfrm>
              <a:off x="2590800" y="5459918"/>
              <a:ext cx="5611504" cy="33128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40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C18BCBAE-A566-43A0-B20A-8D4A2CB547F7}"/>
              </a:ext>
            </a:extLst>
          </p:cNvPr>
          <p:cNvSpPr txBox="1">
            <a:spLocks/>
          </p:cNvSpPr>
          <p:nvPr/>
        </p:nvSpPr>
        <p:spPr>
          <a:xfrm>
            <a:off x="-304800" y="0"/>
            <a:ext cx="9753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en-US" b="1" kern="0">
                <a:solidFill>
                  <a:srgbClr val="0000FF"/>
                </a:solidFill>
              </a:rPr>
              <a:t>Deficiencies in ND evaluations: </a:t>
            </a:r>
            <a:br>
              <a:rPr lang="en-GB" altLang="en-US" b="1" kern="0">
                <a:solidFill>
                  <a:srgbClr val="0000FF"/>
                </a:solidFill>
              </a:rPr>
            </a:br>
            <a:r>
              <a:rPr lang="en-GB" b="1" kern="0">
                <a:solidFill>
                  <a:srgbClr val="0000FF"/>
                </a:solidFill>
              </a:rPr>
              <a:t>USU in Neutron Data Standards</a:t>
            </a:r>
            <a:endParaRPr lang="en-GB" b="1" kern="0" dirty="0">
              <a:solidFill>
                <a:srgbClr val="0000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4EF746-5A46-4C2C-9DAD-5B9821B83EC7}"/>
              </a:ext>
            </a:extLst>
          </p:cNvPr>
          <p:cNvSpPr txBox="1"/>
          <p:nvPr/>
        </p:nvSpPr>
        <p:spPr>
          <a:xfrm>
            <a:off x="609600" y="1331893"/>
            <a:ext cx="906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/>
              <a:t>A.D. Carlson et al, </a:t>
            </a:r>
            <a:r>
              <a:rPr lang="en-US" sz="2800" b="0" i="1" dirty="0" err="1"/>
              <a:t>Nucl</a:t>
            </a:r>
            <a:r>
              <a:rPr lang="en-US" sz="2800" b="0" i="1" dirty="0"/>
              <a:t>. Data Sheets</a:t>
            </a:r>
            <a:r>
              <a:rPr lang="en-US" sz="2800" b="0" dirty="0"/>
              <a:t> </a:t>
            </a:r>
            <a:r>
              <a:rPr lang="en-US" sz="2800" dirty="0"/>
              <a:t>148</a:t>
            </a:r>
            <a:r>
              <a:rPr lang="en-US" sz="2800" b="0" dirty="0"/>
              <a:t> (2018) 143-188</a:t>
            </a:r>
          </a:p>
          <a:p>
            <a:r>
              <a:rPr lang="en-US" sz="2800" b="0" dirty="0"/>
              <a:t>  </a:t>
            </a:r>
            <a:r>
              <a:rPr lang="en-GB" sz="2800" b="0" dirty="0"/>
              <a:t>Evaluation of the Neutron Data Standards</a:t>
            </a:r>
          </a:p>
        </p:txBody>
      </p:sp>
    </p:spTree>
    <p:extLst>
      <p:ext uri="{BB962C8B-B14F-4D97-AF65-F5344CB8AC3E}">
        <p14:creationId xmlns:p14="http://schemas.microsoft.com/office/powerpoint/2010/main" val="48937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0"/>
            <a:ext cx="9753600" cy="1143000"/>
          </a:xfrm>
        </p:spPr>
        <p:txBody>
          <a:bodyPr/>
          <a:lstStyle/>
          <a:p>
            <a:r>
              <a:rPr lang="en-GB" altLang="en-US" b="1" dirty="0">
                <a:solidFill>
                  <a:srgbClr val="0000FF"/>
                </a:solidFill>
              </a:rPr>
              <a:t>Deficiencies in ND evaluations: </a:t>
            </a:r>
            <a:br>
              <a:rPr lang="en-GB" altLang="en-US" b="1" dirty="0">
                <a:solidFill>
                  <a:srgbClr val="0000FF"/>
                </a:solidFill>
              </a:rPr>
            </a:br>
            <a:r>
              <a:rPr lang="en-GB" b="1" dirty="0">
                <a:solidFill>
                  <a:srgbClr val="0000FF"/>
                </a:solidFill>
              </a:rPr>
              <a:t>USU in Neutron Data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38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baseline="30000" dirty="0"/>
              <a:t>1</a:t>
            </a:r>
            <a:r>
              <a:rPr lang="en-GB" dirty="0"/>
              <a:t>H(</a:t>
            </a:r>
            <a:r>
              <a:rPr lang="en-GB" dirty="0" err="1"/>
              <a:t>n,n</a:t>
            </a:r>
            <a:r>
              <a:rPr lang="en-GB" dirty="0"/>
              <a:t>) : 0.34%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baseline="30000" dirty="0"/>
              <a:t>6</a:t>
            </a:r>
            <a:r>
              <a:rPr lang="en-GB" dirty="0"/>
              <a:t>Li(</a:t>
            </a:r>
            <a:r>
              <a:rPr lang="en-GB" dirty="0" err="1"/>
              <a:t>n,t</a:t>
            </a:r>
            <a:r>
              <a:rPr lang="en-GB" dirty="0"/>
              <a:t>) : 0.5 %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baseline="30000" dirty="0"/>
              <a:t>197</a:t>
            </a:r>
            <a:r>
              <a:rPr lang="en-GB" dirty="0"/>
              <a:t>Au(n,</a:t>
            </a:r>
            <a:r>
              <a:rPr lang="en-GB" dirty="0">
                <a:sym typeface="Symbol"/>
              </a:rPr>
              <a:t></a:t>
            </a:r>
            <a:r>
              <a:rPr lang="en-GB" dirty="0"/>
              <a:t>) : 1.7 %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baseline="30000" dirty="0"/>
              <a:t>238</a:t>
            </a:r>
            <a:r>
              <a:rPr lang="en-GB" dirty="0"/>
              <a:t>U(n,</a:t>
            </a:r>
            <a:r>
              <a:rPr lang="en-GB" dirty="0">
                <a:sym typeface="Symbol"/>
              </a:rPr>
              <a:t></a:t>
            </a:r>
            <a:r>
              <a:rPr lang="en-GB" dirty="0"/>
              <a:t>) : 1.7-2.4 %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baseline="30000" dirty="0"/>
              <a:t>235</a:t>
            </a:r>
            <a:r>
              <a:rPr lang="en-GB" dirty="0"/>
              <a:t>U(</a:t>
            </a:r>
            <a:r>
              <a:rPr lang="en-GB" dirty="0" err="1"/>
              <a:t>n,f</a:t>
            </a:r>
            <a:r>
              <a:rPr lang="en-GB" dirty="0"/>
              <a:t>) : 1.2 %</a:t>
            </a:r>
          </a:p>
          <a:p>
            <a:pPr marL="0" indent="0">
              <a:buNone/>
            </a:pPr>
            <a:r>
              <a:rPr lang="en-GB" sz="2800" b="1" dirty="0"/>
              <a:t>valid for all actinides measured with fission chambers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24400" y="1371600"/>
            <a:ext cx="41910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b="0" kern="0" dirty="0"/>
              <a:t> C(</a:t>
            </a:r>
            <a:r>
              <a:rPr lang="en-GB" b="0" kern="0" dirty="0" err="1"/>
              <a:t>n,n</a:t>
            </a:r>
            <a:r>
              <a:rPr lang="en-GB" b="0" kern="0" dirty="0"/>
              <a:t>) : 0.8%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b="0" kern="0" dirty="0"/>
              <a:t> </a:t>
            </a:r>
            <a:r>
              <a:rPr lang="en-GB" b="0" baseline="30000" dirty="0"/>
              <a:t>10</a:t>
            </a:r>
            <a:r>
              <a:rPr lang="en-GB" b="0" dirty="0"/>
              <a:t>B(n,</a:t>
            </a:r>
            <a:r>
              <a:rPr lang="en-GB" b="0" dirty="0">
                <a:sym typeface="Symbol"/>
              </a:rPr>
              <a:t></a:t>
            </a:r>
            <a:r>
              <a:rPr lang="en-GB" b="0" dirty="0"/>
              <a:t>) : 0.5 %</a:t>
            </a:r>
          </a:p>
          <a:p>
            <a:pPr>
              <a:buFont typeface="Wingdings" panose="05000000000000000000" pitchFamily="2" charset="2"/>
              <a:buChar char="q"/>
            </a:pPr>
            <a:endParaRPr lang="en-GB" b="0" kern="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b="0" kern="0" dirty="0"/>
              <a:t> </a:t>
            </a:r>
            <a:r>
              <a:rPr lang="en-GB" b="0" kern="0" baseline="30000" dirty="0"/>
              <a:t>252</a:t>
            </a:r>
            <a:r>
              <a:rPr lang="en-GB" b="0" kern="0" dirty="0"/>
              <a:t>Cf(</a:t>
            </a:r>
            <a:r>
              <a:rPr lang="en-GB" b="0" kern="0" dirty="0" err="1"/>
              <a:t>s.f.</a:t>
            </a:r>
            <a:r>
              <a:rPr lang="en-GB" b="0" kern="0" dirty="0"/>
              <a:t>) </a:t>
            </a:r>
            <a:r>
              <a:rPr lang="en-GB" b="0" kern="0" dirty="0">
                <a:sym typeface="Symbol" panose="05050102010706020507" pitchFamily="18" charset="2"/>
              </a:rPr>
              <a:t></a:t>
            </a:r>
            <a:r>
              <a:rPr lang="en-GB" b="0" kern="0" baseline="-25000" dirty="0">
                <a:sym typeface="Symbol" panose="05050102010706020507" pitchFamily="18" charset="2"/>
              </a:rPr>
              <a:t>tot </a:t>
            </a:r>
            <a:r>
              <a:rPr lang="en-GB" b="0" kern="0" dirty="0"/>
              <a:t>: 0.4% </a:t>
            </a:r>
          </a:p>
          <a:p>
            <a:pPr marL="0" indent="0">
              <a:buNone/>
            </a:pPr>
            <a:r>
              <a:rPr lang="en-GB" b="0" kern="0" baseline="-25000" dirty="0"/>
              <a:t> </a:t>
            </a:r>
            <a:r>
              <a:rPr lang="en-GB" sz="2800" dirty="0"/>
              <a:t>valid for all actinides</a:t>
            </a:r>
            <a:endParaRPr lang="en-GB" b="0" kern="0" baseline="-2500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2590800" y="5486400"/>
            <a:ext cx="5611504" cy="35776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E034C-8CCD-41A6-A6A0-91934432165C}"/>
              </a:ext>
            </a:extLst>
          </p:cNvPr>
          <p:cNvSpPr/>
          <p:nvPr/>
        </p:nvSpPr>
        <p:spPr bwMode="auto">
          <a:xfrm>
            <a:off x="304800" y="1371600"/>
            <a:ext cx="7772400" cy="1283782"/>
          </a:xfrm>
          <a:prstGeom prst="rect">
            <a:avLst/>
          </a:prstGeom>
          <a:noFill/>
          <a:ln w="5080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818139-5A84-4F81-91CA-B9F4728018F1}"/>
              </a:ext>
            </a:extLst>
          </p:cNvPr>
          <p:cNvSpPr/>
          <p:nvPr/>
        </p:nvSpPr>
        <p:spPr bwMode="auto">
          <a:xfrm>
            <a:off x="304800" y="3135819"/>
            <a:ext cx="4191000" cy="3054926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1F93F5-366D-493C-B95C-73AF28A47CBC}"/>
              </a:ext>
            </a:extLst>
          </p:cNvPr>
          <p:cNvSpPr/>
          <p:nvPr/>
        </p:nvSpPr>
        <p:spPr bwMode="auto">
          <a:xfrm>
            <a:off x="4648200" y="3124200"/>
            <a:ext cx="4191000" cy="1144207"/>
          </a:xfrm>
          <a:prstGeom prst="rect">
            <a:avLst/>
          </a:prstGeom>
          <a:noFill/>
          <a:ln w="5080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EE0C98-24CC-4E20-87CC-857BA7B74E1C}"/>
              </a:ext>
            </a:extLst>
          </p:cNvPr>
          <p:cNvSpPr txBox="1"/>
          <p:nvPr/>
        </p:nvSpPr>
        <p:spPr>
          <a:xfrm>
            <a:off x="4724400" y="4572000"/>
            <a:ext cx="4288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RC &amp; D. Neudecker</a:t>
            </a:r>
          </a:p>
          <a:p>
            <a:r>
              <a:rPr lang="en-US" sz="2800" dirty="0" err="1"/>
              <a:t>arXiv</a:t>
            </a:r>
            <a:r>
              <a:rPr lang="en-US" sz="2800" dirty="0"/>
              <a:t> 1908.00272 (2019)  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8048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179C12-4238-4288-BF44-7E7110F46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85800"/>
            <a:ext cx="7751846" cy="1447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1CE058-E229-4349-8979-133371919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971800"/>
            <a:ext cx="3991961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09DF02-8FE9-4AEC-877F-BC0BB72B853D}"/>
              </a:ext>
            </a:extLst>
          </p:cNvPr>
          <p:cNvSpPr txBox="1"/>
          <p:nvPr/>
        </p:nvSpPr>
        <p:spPr>
          <a:xfrm>
            <a:off x="2133600" y="3805297"/>
            <a:ext cx="405431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Symbol" panose="05050102010706020507" pitchFamily="18" charset="2"/>
              </a:rPr>
              <a:t>m </a:t>
            </a:r>
            <a:r>
              <a:rPr lang="en-US" sz="3200" dirty="0"/>
              <a:t>–</a:t>
            </a:r>
            <a:r>
              <a:rPr lang="en-US" sz="3200" dirty="0">
                <a:latin typeface="+mn-lt"/>
              </a:rPr>
              <a:t> mean value</a:t>
            </a:r>
            <a:endParaRPr lang="en-US" sz="3200" dirty="0">
              <a:latin typeface="Symbol" panose="05050102010706020507" pitchFamily="18" charset="2"/>
            </a:endParaRPr>
          </a:p>
          <a:p>
            <a:r>
              <a:rPr lang="en-US" sz="3200" dirty="0" err="1">
                <a:latin typeface="Symbol" panose="05050102010706020507" pitchFamily="18" charset="2"/>
              </a:rPr>
              <a:t>e</a:t>
            </a:r>
            <a:r>
              <a:rPr lang="en-US" sz="3200" baseline="-25000" dirty="0" err="1"/>
              <a:t>i</a:t>
            </a:r>
            <a:r>
              <a:rPr lang="en-US" sz="3200" dirty="0"/>
              <a:t> – counting statistics</a:t>
            </a:r>
            <a:r>
              <a:rPr lang="en-US" sz="3200" baseline="-25000" dirty="0"/>
              <a:t> </a:t>
            </a:r>
            <a:endParaRPr lang="en-US" sz="3200" dirty="0">
              <a:latin typeface="Symbol" panose="05050102010706020507" pitchFamily="18" charset="2"/>
            </a:endParaRPr>
          </a:p>
          <a:p>
            <a:r>
              <a:rPr lang="en-US" sz="3200" dirty="0">
                <a:latin typeface="Symbol" panose="05050102010706020507" pitchFamily="18" charset="2"/>
              </a:rPr>
              <a:t>h</a:t>
            </a:r>
            <a:r>
              <a:rPr lang="en-US" sz="3200" baseline="-25000" dirty="0"/>
              <a:t>i </a:t>
            </a:r>
            <a:r>
              <a:rPr lang="en-US" sz="3200" dirty="0"/>
              <a:t>– systematic errors</a:t>
            </a:r>
            <a:endParaRPr lang="en-US" sz="3200" dirty="0">
              <a:latin typeface="Symbol" panose="05050102010706020507" pitchFamily="18" charset="2"/>
            </a:endParaRPr>
          </a:p>
          <a:p>
            <a:r>
              <a:rPr lang="en-US" sz="3200" dirty="0">
                <a:latin typeface="Symbol" panose="05050102010706020507" pitchFamily="18" charset="2"/>
              </a:rPr>
              <a:t>d</a:t>
            </a:r>
            <a:r>
              <a:rPr lang="en-US" sz="3200" baseline="-25000" dirty="0">
                <a:latin typeface="+mn-lt"/>
              </a:rPr>
              <a:t>i</a:t>
            </a:r>
            <a:r>
              <a:rPr lang="en-US" sz="3200" dirty="0"/>
              <a:t> – USU </a:t>
            </a:r>
            <a:endParaRPr lang="en-GB" sz="3200" baseline="-25000" dirty="0">
              <a:latin typeface="Symbol" panose="05050102010706020507" pitchFamily="18" charset="2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7F62C8-E99E-4969-91B6-D65B27F48195}"/>
              </a:ext>
            </a:extLst>
          </p:cNvPr>
          <p:cNvSpPr txBox="1">
            <a:spLocks/>
          </p:cNvSpPr>
          <p:nvPr/>
        </p:nvSpPr>
        <p:spPr>
          <a:xfrm>
            <a:off x="-304800" y="0"/>
            <a:ext cx="9540552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en-US" b="1" kern="0" dirty="0">
                <a:solidFill>
                  <a:srgbClr val="0000FF"/>
                </a:solidFill>
              </a:rPr>
              <a:t>USU definition and statistical model</a:t>
            </a:r>
            <a:endParaRPr lang="en-GB" b="1" kern="0" dirty="0">
              <a:solidFill>
                <a:srgbClr val="0000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1F9F4BE-109E-4DEE-900A-4B7C0FA815A3}"/>
              </a:ext>
            </a:extLst>
          </p:cNvPr>
          <p:cNvSpPr txBox="1">
            <a:spLocks/>
          </p:cNvSpPr>
          <p:nvPr/>
        </p:nvSpPr>
        <p:spPr>
          <a:xfrm>
            <a:off x="934954" y="2362200"/>
            <a:ext cx="7751846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800" b="1" kern="0" dirty="0">
                <a:solidFill>
                  <a:srgbClr val="0000FF"/>
                </a:solidFill>
              </a:rPr>
              <a:t>Statistical model to estimate USU uncertainties</a:t>
            </a:r>
            <a:endParaRPr lang="en-GB" sz="2800" b="1" kern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79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E525E-4A1D-42E4-82A5-5275F746B0F7}"/>
              </a:ext>
            </a:extLst>
          </p:cNvPr>
          <p:cNvSpPr txBox="1">
            <a:spLocks/>
          </p:cNvSpPr>
          <p:nvPr/>
        </p:nvSpPr>
        <p:spPr>
          <a:xfrm>
            <a:off x="-304800" y="0"/>
            <a:ext cx="9540552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en-US" b="1" kern="0" dirty="0">
                <a:solidFill>
                  <a:srgbClr val="0000FF"/>
                </a:solidFill>
              </a:rPr>
              <a:t>Before identifying USU</a:t>
            </a:r>
            <a:endParaRPr lang="en-GB" b="1" kern="0" dirty="0">
              <a:solidFill>
                <a:srgbClr val="0000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48880F-F1BB-4897-B76A-70160327F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537" y="2133600"/>
            <a:ext cx="6238463" cy="350715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4183B33-09C4-4D48-B256-54F674ACBECD}"/>
              </a:ext>
            </a:extLst>
          </p:cNvPr>
          <p:cNvSpPr txBox="1">
            <a:spLocks/>
          </p:cNvSpPr>
          <p:nvPr/>
        </p:nvSpPr>
        <p:spPr>
          <a:xfrm>
            <a:off x="685800" y="762000"/>
            <a:ext cx="89916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b="1" kern="0" dirty="0">
                <a:solidFill>
                  <a:srgbClr val="0000FF"/>
                </a:solidFill>
              </a:rPr>
              <a:t>Assess INPUT values, uncertainties &amp; correlations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b="1" kern="0" dirty="0">
                <a:solidFill>
                  <a:srgbClr val="0000FF"/>
                </a:solidFill>
              </a:rPr>
              <a:t>Identification and removal of outliers</a:t>
            </a:r>
            <a:endParaRPr lang="en-GB" sz="2800" b="1" kern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590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E525E-4A1D-42E4-82A5-5275F746B0F7}"/>
              </a:ext>
            </a:extLst>
          </p:cNvPr>
          <p:cNvSpPr txBox="1">
            <a:spLocks/>
          </p:cNvSpPr>
          <p:nvPr/>
        </p:nvSpPr>
        <p:spPr>
          <a:xfrm>
            <a:off x="-304800" y="0"/>
            <a:ext cx="9540552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en-US" b="1" kern="0" dirty="0">
                <a:solidFill>
                  <a:srgbClr val="0000FF"/>
                </a:solidFill>
              </a:rPr>
              <a:t>What is not USU?</a:t>
            </a:r>
            <a:endParaRPr lang="en-GB" b="1" kern="0" dirty="0">
              <a:solidFill>
                <a:srgbClr val="0000FF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4183B33-09C4-4D48-B256-54F674ACBECD}"/>
              </a:ext>
            </a:extLst>
          </p:cNvPr>
          <p:cNvSpPr txBox="1">
            <a:spLocks/>
          </p:cNvSpPr>
          <p:nvPr/>
        </p:nvSpPr>
        <p:spPr>
          <a:xfrm>
            <a:off x="762000" y="5105400"/>
            <a:ext cx="73152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b="1" kern="0" dirty="0">
                <a:solidFill>
                  <a:srgbClr val="0000FF"/>
                </a:solidFill>
              </a:rPr>
              <a:t>Evolution of measured </a:t>
            </a:r>
            <a:r>
              <a:rPr lang="en-US" sz="2800" b="1" kern="0" baseline="30000" dirty="0">
                <a:solidFill>
                  <a:srgbClr val="0000FF"/>
                </a:solidFill>
              </a:rPr>
              <a:t>235</a:t>
            </a:r>
            <a:r>
              <a:rPr lang="en-US" sz="2800" b="1" kern="0" dirty="0">
                <a:solidFill>
                  <a:srgbClr val="0000FF"/>
                </a:solidFill>
              </a:rPr>
              <a:t>U(</a:t>
            </a:r>
            <a:r>
              <a:rPr lang="en-US" sz="2800" b="1" kern="0" dirty="0" err="1">
                <a:solidFill>
                  <a:srgbClr val="0000FF"/>
                </a:solidFill>
              </a:rPr>
              <a:t>n,f</a:t>
            </a:r>
            <a:r>
              <a:rPr lang="en-US" sz="2800" b="1" kern="0" dirty="0">
                <a:solidFill>
                  <a:srgbClr val="0000FF"/>
                </a:solidFill>
              </a:rPr>
              <a:t>) with time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kern="0" dirty="0">
                <a:solidFill>
                  <a:srgbClr val="0000FF"/>
                </a:solidFill>
              </a:rPr>
              <a:t>THIS IS NOT USU !</a:t>
            </a:r>
            <a:endParaRPr lang="en-GB" sz="2800" b="1" kern="0" dirty="0">
              <a:solidFill>
                <a:srgbClr val="0000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881E3B-DB0A-4CA7-A82D-79A77F76B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62000"/>
            <a:ext cx="5486400" cy="41990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BA7D15-E064-435B-A35F-5B09B43E1A6F}"/>
              </a:ext>
            </a:extLst>
          </p:cNvPr>
          <p:cNvSpPr txBox="1"/>
          <p:nvPr/>
        </p:nvSpPr>
        <p:spPr>
          <a:xfrm>
            <a:off x="6229934" y="3810000"/>
            <a:ext cx="27719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Poenitz</a:t>
            </a:r>
            <a:r>
              <a:rPr lang="en-US" sz="2400" dirty="0"/>
              <a:t> GLSQ eval.</a:t>
            </a:r>
          </a:p>
          <a:p>
            <a:r>
              <a:rPr lang="en-US" sz="2400" dirty="0"/>
              <a:t>        (1970)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D3BD86-F8F7-485E-BBE8-74F1F334F564}"/>
              </a:ext>
            </a:extLst>
          </p:cNvPr>
          <p:cNvSpPr txBox="1"/>
          <p:nvPr/>
        </p:nvSpPr>
        <p:spPr>
          <a:xfrm>
            <a:off x="3581400" y="1056382"/>
            <a:ext cx="24801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aseline="30000" dirty="0"/>
              <a:t>235</a:t>
            </a:r>
            <a:r>
              <a:rPr lang="en-US" sz="3200" dirty="0"/>
              <a:t>U(</a:t>
            </a:r>
            <a:r>
              <a:rPr lang="en-US" sz="3200" dirty="0" err="1"/>
              <a:t>n,f</a:t>
            </a:r>
            <a:r>
              <a:rPr lang="en-US" sz="3200" dirty="0"/>
              <a:t>)</a:t>
            </a:r>
          </a:p>
          <a:p>
            <a:r>
              <a:rPr lang="en-US" sz="3200" dirty="0"/>
              <a:t>20keV-1MeV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89064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E525E-4A1D-42E4-82A5-5275F746B0F7}"/>
              </a:ext>
            </a:extLst>
          </p:cNvPr>
          <p:cNvSpPr txBox="1">
            <a:spLocks/>
          </p:cNvSpPr>
          <p:nvPr/>
        </p:nvSpPr>
        <p:spPr>
          <a:xfrm>
            <a:off x="-304800" y="0"/>
            <a:ext cx="9540552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en-US" b="1" kern="0" dirty="0">
                <a:solidFill>
                  <a:srgbClr val="0000FF"/>
                </a:solidFill>
              </a:rPr>
              <a:t>What is not USU?</a:t>
            </a:r>
            <a:endParaRPr lang="en-GB" b="1" kern="0" dirty="0">
              <a:solidFill>
                <a:srgbClr val="0000FF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4183B33-09C4-4D48-B256-54F674ACBECD}"/>
              </a:ext>
            </a:extLst>
          </p:cNvPr>
          <p:cNvSpPr txBox="1">
            <a:spLocks/>
          </p:cNvSpPr>
          <p:nvPr/>
        </p:nvSpPr>
        <p:spPr>
          <a:xfrm>
            <a:off x="1752600" y="5257800"/>
            <a:ext cx="67818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b="1" kern="0" dirty="0">
                <a:solidFill>
                  <a:srgbClr val="FF0000"/>
                </a:solidFill>
              </a:rPr>
              <a:t>Some targets contained water !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kern="0" dirty="0">
                <a:solidFill>
                  <a:srgbClr val="0000FF"/>
                </a:solidFill>
              </a:rPr>
              <a:t>THIS IS NOT USU !</a:t>
            </a:r>
            <a:endParaRPr lang="en-GB" sz="2800" b="1" kern="0" dirty="0">
              <a:solidFill>
                <a:srgbClr val="0000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0067EE-1A92-479C-BFF6-E88781691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762000"/>
            <a:ext cx="7239000" cy="442934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337C85A-C231-48A4-8AF7-585C9FA1C847}"/>
              </a:ext>
            </a:extLst>
          </p:cNvPr>
          <p:cNvCxnSpPr>
            <a:cxnSpLocks/>
          </p:cNvCxnSpPr>
          <p:nvPr/>
        </p:nvCxnSpPr>
        <p:spPr bwMode="auto">
          <a:xfrm>
            <a:off x="5791200" y="1766181"/>
            <a:ext cx="1371600" cy="2321456"/>
          </a:xfrm>
          <a:prstGeom prst="straightConnector1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0362C88-1A21-4201-9125-21D75CB8FCC6}"/>
              </a:ext>
            </a:extLst>
          </p:cNvPr>
          <p:cNvCxnSpPr>
            <a:cxnSpLocks/>
          </p:cNvCxnSpPr>
          <p:nvPr/>
        </p:nvCxnSpPr>
        <p:spPr bwMode="auto">
          <a:xfrm flipH="1">
            <a:off x="3733800" y="1600200"/>
            <a:ext cx="731676" cy="990600"/>
          </a:xfrm>
          <a:prstGeom prst="straightConnector1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56606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E525E-4A1D-42E4-82A5-5275F746B0F7}"/>
              </a:ext>
            </a:extLst>
          </p:cNvPr>
          <p:cNvSpPr txBox="1">
            <a:spLocks/>
          </p:cNvSpPr>
          <p:nvPr/>
        </p:nvSpPr>
        <p:spPr>
          <a:xfrm>
            <a:off x="-304800" y="0"/>
            <a:ext cx="9540552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en-US" b="1" kern="0" dirty="0">
                <a:solidFill>
                  <a:srgbClr val="0000FF"/>
                </a:solidFill>
              </a:rPr>
              <a:t>Deficiencies in </a:t>
            </a:r>
            <a:r>
              <a:rPr lang="en-GB" altLang="en-US" kern="0" dirty="0">
                <a:solidFill>
                  <a:srgbClr val="0000FF"/>
                </a:solidFill>
              </a:rPr>
              <a:t>ND evaluations</a:t>
            </a:r>
            <a:endParaRPr lang="en-GB" b="1" kern="0" dirty="0">
              <a:solidFill>
                <a:srgbClr val="0000FF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05BE1A9-C683-4FEA-AFD4-9BB8484115C5}"/>
              </a:ext>
            </a:extLst>
          </p:cNvPr>
          <p:cNvSpPr txBox="1">
            <a:spLocks/>
          </p:cNvSpPr>
          <p:nvPr/>
        </p:nvSpPr>
        <p:spPr>
          <a:xfrm>
            <a:off x="1219200" y="685800"/>
            <a:ext cx="7391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b="1" kern="0" dirty="0">
                <a:solidFill>
                  <a:srgbClr val="0000FF"/>
                </a:solidFill>
              </a:rPr>
              <a:t>Too small evaluated uncertainties, </a:t>
            </a:r>
            <a:r>
              <a:rPr lang="en-US" sz="2800" b="1" kern="0" dirty="0">
                <a:solidFill>
                  <a:srgbClr val="FF0000"/>
                </a:solidFill>
                <a:sym typeface="Symbol" panose="05050102010706020507" pitchFamily="18" charset="2"/>
              </a:rPr>
              <a:t>&lt;1% (*)</a:t>
            </a:r>
            <a:endParaRPr lang="en-GB" sz="2800" b="1" kern="0" dirty="0">
              <a:solidFill>
                <a:srgbClr val="FF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315A501-076A-4A3B-97CF-8AE4F926BD50}"/>
              </a:ext>
            </a:extLst>
          </p:cNvPr>
          <p:cNvGrpSpPr/>
          <p:nvPr/>
        </p:nvGrpSpPr>
        <p:grpSpPr>
          <a:xfrm>
            <a:off x="-76200" y="1367040"/>
            <a:ext cx="3581400" cy="2900160"/>
            <a:chOff x="0" y="1676400"/>
            <a:chExt cx="3352800" cy="267156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43001C5-3AB9-4E59-825A-CCD0AFA49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676400"/>
              <a:ext cx="3352800" cy="2671560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9ACE2D9-6273-4DED-B344-DAF7C7D9DDBF}"/>
                </a:ext>
              </a:extLst>
            </p:cNvPr>
            <p:cNvSpPr/>
            <p:nvPr/>
          </p:nvSpPr>
          <p:spPr bwMode="auto">
            <a:xfrm>
              <a:off x="304800" y="3200400"/>
              <a:ext cx="762000" cy="685800"/>
            </a:xfrm>
            <a:prstGeom prst="ellipse">
              <a:avLst/>
            </a:prstGeom>
            <a:noFill/>
            <a:ln w="4762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40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5C051948-7871-4E54-BD8B-FDB4507B8FAB}"/>
              </a:ext>
            </a:extLst>
          </p:cNvPr>
          <p:cNvSpPr txBox="1">
            <a:spLocks/>
          </p:cNvSpPr>
          <p:nvPr/>
        </p:nvSpPr>
        <p:spPr>
          <a:xfrm>
            <a:off x="533400" y="4343400"/>
            <a:ext cx="8915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800" b="1" kern="0" dirty="0">
                <a:solidFill>
                  <a:srgbClr val="0000FF"/>
                </a:solidFill>
              </a:rPr>
              <a:t>Why </a:t>
            </a:r>
            <a:r>
              <a:rPr lang="en-US" sz="2800" b="1" kern="0" dirty="0">
                <a:solidFill>
                  <a:srgbClr val="FF0000"/>
                </a:solidFill>
                <a:sym typeface="Symbol" panose="05050102010706020507" pitchFamily="18" charset="2"/>
              </a:rPr>
              <a:t>&lt;1% </a:t>
            </a:r>
            <a:r>
              <a:rPr lang="en-US" sz="2800" b="1" kern="0" dirty="0">
                <a:solidFill>
                  <a:srgbClr val="0000FF"/>
                </a:solidFill>
                <a:sym typeface="Symbol" panose="05050102010706020507" pitchFamily="18" charset="2"/>
              </a:rPr>
              <a:t>are too small? Expert judgement !!</a:t>
            </a:r>
            <a:endParaRPr lang="en-GB" sz="2800" b="1" kern="0" dirty="0">
              <a:solidFill>
                <a:srgbClr val="0000FF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DAA772-98DC-480F-8BEB-F50C92C51E81}"/>
              </a:ext>
            </a:extLst>
          </p:cNvPr>
          <p:cNvSpPr txBox="1">
            <a:spLocks/>
          </p:cNvSpPr>
          <p:nvPr/>
        </p:nvSpPr>
        <p:spPr>
          <a:xfrm>
            <a:off x="152400" y="4953000"/>
            <a:ext cx="91440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800" b="1" kern="0" dirty="0">
                <a:solidFill>
                  <a:srgbClr val="FF0000"/>
                </a:solidFill>
              </a:rPr>
              <a:t>(*) Disclaimer: There are also people worried about too large uncertainties – also expert judgement</a:t>
            </a:r>
            <a:endParaRPr lang="en-GB" sz="2800" b="1" kern="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46A452-0489-4DDF-9C84-3B06DAEB9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371600"/>
            <a:ext cx="5878562" cy="235544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770F6DF-3D20-4263-BCD8-FAA8642F3563}"/>
              </a:ext>
            </a:extLst>
          </p:cNvPr>
          <p:cNvSpPr txBox="1">
            <a:spLocks/>
          </p:cNvSpPr>
          <p:nvPr/>
        </p:nvSpPr>
        <p:spPr>
          <a:xfrm>
            <a:off x="3657600" y="3733800"/>
            <a:ext cx="5573762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800" b="1" kern="0" dirty="0" err="1">
                <a:solidFill>
                  <a:schemeClr val="tx1"/>
                </a:solidFill>
              </a:rPr>
              <a:t>arXiv</a:t>
            </a:r>
            <a:r>
              <a:rPr lang="en-US" sz="2800" b="1" kern="0" dirty="0">
                <a:solidFill>
                  <a:schemeClr val="tx1"/>
                </a:solidFill>
              </a:rPr>
              <a:t> IRDFF-II: A new neutron …</a:t>
            </a:r>
            <a:endParaRPr lang="en-GB" sz="2800" b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7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E04555-0AF2-4FBF-BAB1-EB7DAB4E1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68" y="744230"/>
            <a:ext cx="4285629" cy="12369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01B1C5-4EA4-4130-AA9F-538A9F685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762000"/>
            <a:ext cx="4491232" cy="12338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6E5E6E-73B5-4345-A3A3-08D6E6D6B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79" y="2057400"/>
            <a:ext cx="4285628" cy="16494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9A0EAC-2278-4703-99C0-C495193F12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175176"/>
            <a:ext cx="4501321" cy="17872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A4109A-1BC3-46F8-BAB7-05F9F6C577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3810000"/>
            <a:ext cx="4290197" cy="23668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68FC2D-2F7D-4120-897F-FB4E6E625E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094049"/>
            <a:ext cx="4501322" cy="184955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B0C43D3-663B-4B78-84FD-3BD80E806742}"/>
              </a:ext>
            </a:extLst>
          </p:cNvPr>
          <p:cNvSpPr txBox="1">
            <a:spLocks/>
          </p:cNvSpPr>
          <p:nvPr/>
        </p:nvSpPr>
        <p:spPr>
          <a:xfrm>
            <a:off x="-701352" y="0"/>
            <a:ext cx="10607352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en-US" b="1" kern="0" dirty="0">
                <a:solidFill>
                  <a:srgbClr val="0000FF"/>
                </a:solidFill>
              </a:rPr>
              <a:t>Clues pointing to the need of USU</a:t>
            </a:r>
            <a:endParaRPr lang="en-GB" b="1" kern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654303"/>
      </p:ext>
    </p:extLst>
  </p:cSld>
  <p:clrMapOvr>
    <a:masterClrMapping/>
  </p:clrMapOvr>
</p:sld>
</file>

<file path=ppt/theme/theme1.xml><?xml version="1.0" encoding="utf-8"?>
<a:theme xmlns:a="http://schemas.openxmlformats.org/drawingml/2006/main" name="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10393</TotalTime>
  <Words>509</Words>
  <Application>Microsoft Office PowerPoint</Application>
  <PresentationFormat>On-screen Show (4:3)</PresentationFormat>
  <Paragraphs>147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Cambria Math</vt:lpstr>
      <vt:lpstr>Symbol</vt:lpstr>
      <vt:lpstr>Times New Roman</vt:lpstr>
      <vt:lpstr>Wingdings</vt:lpstr>
      <vt:lpstr>Notebook</vt:lpstr>
      <vt:lpstr>Graph</vt:lpstr>
      <vt:lpstr>PowerPoint Presentation</vt:lpstr>
      <vt:lpstr>PowerPoint Presentation</vt:lpstr>
      <vt:lpstr>Deficiencies in ND evaluations:  USU in Neutron Data Standards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IAEA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CAPOTE NOY, Roberto</dc:creator>
  <cp:lastModifiedBy>CAPOTE NOY, Roberto Mario</cp:lastModifiedBy>
  <cp:revision>1012</cp:revision>
  <cp:lastPrinted>2014-10-29T14:15:06Z</cp:lastPrinted>
  <dcterms:created xsi:type="dcterms:W3CDTF">2004-06-28T13:44:54Z</dcterms:created>
  <dcterms:modified xsi:type="dcterms:W3CDTF">2019-11-05T03:26:28Z</dcterms:modified>
</cp:coreProperties>
</file>