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3" r:id="rId6"/>
    <p:sldId id="274" r:id="rId7"/>
    <p:sldId id="270" r:id="rId8"/>
    <p:sldId id="269" r:id="rId9"/>
    <p:sldId id="271" r:id="rId10"/>
    <p:sldId id="272" r:id="rId11"/>
    <p:sldId id="277" r:id="rId12"/>
    <p:sldId id="278" r:id="rId13"/>
    <p:sldId id="275" r:id="rId14"/>
    <p:sldId id="266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k, Cihangir" initials="CC" lastIdx="4" clrIdx="0">
    <p:extLst>
      <p:ext uri="{19B8F6BF-5375-455C-9EA6-DF929625EA0E}">
        <p15:presenceInfo xmlns:p15="http://schemas.microsoft.com/office/powerpoint/2012/main" userId="S::c31@ornl.gov::0c314d75-52b5-4f57-bd82-2d43da05fb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95161" autoAdjust="0"/>
  </p:normalViewPr>
  <p:slideViewPr>
    <p:cSldViewPr snapToGrid="0" showGuides="1">
      <p:cViewPr varScale="1">
        <p:scale>
          <a:sx n="149" d="100"/>
          <a:sy n="149" d="100"/>
        </p:scale>
        <p:origin x="149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10/30/19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10/30/19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360D3-1EAF-C04B-A1EC-94B4B1974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97" y="1299509"/>
            <a:ext cx="8678194" cy="535531"/>
          </a:xfrm>
        </p:spPr>
        <p:txBody>
          <a:bodyPr/>
          <a:lstStyle/>
          <a:p>
            <a:r>
              <a:rPr lang="en-US" b="1" dirty="0"/>
              <a:t>Issues in ENDF/B-VIII.0 GNDS Covariances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A05E1E-7FAD-AE44-9368-E68D59EF5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7" y="1979104"/>
            <a:ext cx="5813038" cy="3378355"/>
          </a:xfrm>
        </p:spPr>
        <p:txBody>
          <a:bodyPr/>
          <a:lstStyle/>
          <a:p>
            <a:r>
              <a:rPr lang="en-US" b="1" dirty="0"/>
              <a:t>Dorothea Wiarda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CSEWG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Brookhaven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November,  2019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D559-194B-CB4D-8186-F665E87C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274320"/>
            <a:ext cx="11762233" cy="4820194"/>
          </a:xfrm>
        </p:spPr>
        <p:txBody>
          <a:bodyPr/>
          <a:lstStyle/>
          <a:p>
            <a:r>
              <a:rPr lang="en-US" dirty="0"/>
              <a:t>Easy extension to multi-dimension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EE0EE5-BEDB-774B-BDFA-B128F5A0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57049"/>
            <a:ext cx="11639442" cy="510411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Cross section is a function of S(alpha, beta, T) and covariances is given on alpha, beta and T.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b="1" dirty="0">
              <a:latin typeface="+mn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&lt;section label=”S(</a:t>
            </a:r>
            <a:r>
              <a:rPr lang="en-US" sz="1800" b="1" dirty="0" err="1">
                <a:latin typeface="+mn-lt"/>
                <a:cs typeface="Arial" charset="0"/>
              </a:rPr>
              <a:t>alpha,beta</a:t>
            </a:r>
            <a:r>
              <a:rPr lang="en-US" sz="1800" b="1" dirty="0">
                <a:latin typeface="+mn-lt"/>
                <a:cs typeface="Arial" charset="0"/>
              </a:rPr>
              <a:t>)"&gt;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&lt;</a:t>
            </a:r>
            <a:r>
              <a:rPr lang="en-US" sz="1800" b="1" dirty="0" err="1">
                <a:latin typeface="+mn-lt"/>
                <a:cs typeface="Arial" charset="0"/>
              </a:rPr>
              <a:t>rowData</a:t>
            </a:r>
            <a:r>
              <a:rPr lang="en-US" sz="1800" b="1" dirty="0">
                <a:latin typeface="+mn-lt"/>
                <a:cs typeface="Arial" charset="0"/>
              </a:rPr>
              <a:t>  </a:t>
            </a:r>
            <a:r>
              <a:rPr lang="en-US" sz="1800" b="1" dirty="0" err="1">
                <a:latin typeface="+mn-lt"/>
                <a:cs typeface="Arial" charset="0"/>
              </a:rPr>
              <a:t>href</a:t>
            </a:r>
            <a:r>
              <a:rPr lang="en-US" sz="1800" b="1" dirty="0">
                <a:latin typeface="+mn-lt"/>
                <a:cs typeface="Arial" charset="0"/>
              </a:rPr>
              <a:t>=”Link S(</a:t>
            </a:r>
            <a:r>
              <a:rPr lang="en-US" sz="1800" b="1" dirty="0" err="1">
                <a:latin typeface="+mn-lt"/>
                <a:cs typeface="Arial" charset="0"/>
              </a:rPr>
              <a:t>alpha,beta</a:t>
            </a:r>
            <a:r>
              <a:rPr lang="en-US" sz="1800" b="1" dirty="0">
                <a:latin typeface="+mn-lt"/>
                <a:cs typeface="Arial" charset="0"/>
              </a:rPr>
              <a:t>)”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dimension=”1”</a:t>
            </a:r>
            <a:r>
              <a:rPr lang="en-US" sz="1800" b="1" dirty="0"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covDimension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domainMin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=“1”   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domainMax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=“10”    dimension”2”/&gt;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              &lt;covDimension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domainMin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=“293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domainMax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=“293”  dimension”3”/&gt;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&lt;/</a:t>
            </a:r>
            <a:r>
              <a:rPr lang="en-US" sz="1800" b="1" dirty="0" err="1">
                <a:latin typeface="+mn-lt"/>
                <a:cs typeface="Arial" charset="0"/>
              </a:rPr>
              <a:t>rowData</a:t>
            </a:r>
            <a:r>
              <a:rPr lang="en-US" sz="1800" b="1" dirty="0"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&lt;</a:t>
            </a:r>
            <a:r>
              <a:rPr lang="en-US" sz="1800" b="1" dirty="0" err="1">
                <a:latin typeface="+mn-lt"/>
                <a:cs typeface="Arial" charset="0"/>
              </a:rPr>
              <a:t>columnData</a:t>
            </a:r>
            <a:r>
              <a:rPr lang="en-US" sz="1800" b="1" dirty="0">
                <a:latin typeface="+mn-lt"/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href</a:t>
            </a:r>
            <a:r>
              <a:rPr lang="en-US" sz="1800" b="1" dirty="0">
                <a:cs typeface="Arial" charset="0"/>
              </a:rPr>
              <a:t> =”Link S(alpha,beta)”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dimension=”2”</a:t>
            </a:r>
            <a:r>
              <a:rPr lang="en-US" sz="1800" b="1" dirty="0"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cs typeface="Arial" charset="0"/>
              </a:rPr>
              <a:t>            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&lt;covDimension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domainMin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=“2”   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domainMax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=“3”    dimension”1”/&gt;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             &lt;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covDimension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domainMin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=“293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domainMax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=“293”  dimension”3”/&gt;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&lt;/</a:t>
            </a:r>
            <a:r>
              <a:rPr lang="en-US" sz="1800" b="1" dirty="0" err="1">
                <a:latin typeface="+mn-lt"/>
                <a:cs typeface="Arial" charset="0"/>
              </a:rPr>
              <a:t>columnData</a:t>
            </a:r>
            <a:r>
              <a:rPr lang="en-US" sz="1800" b="1" dirty="0"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&lt;</a:t>
            </a:r>
            <a:r>
              <a:rPr lang="en-US" sz="1800" b="1" dirty="0" err="1">
                <a:latin typeface="+mn-lt"/>
                <a:cs typeface="Arial" charset="0"/>
              </a:rPr>
              <a:t>covarianceMatrix</a:t>
            </a:r>
            <a:r>
              <a:rPr lang="en-US" sz="1800" b="1" dirty="0">
                <a:latin typeface="+mn-lt"/>
                <a:cs typeface="Arial" charset="0"/>
              </a:rPr>
              <a:t> label="eval" type="relative"&gt; ….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b="1" dirty="0">
              <a:latin typeface="+mn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This allows to give covariances on a number of different quantities in ENDF where it currently is difficult to give covariance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918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CD94-5234-564C-9659-676F858A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This work was supported by the Nuclear Criticality Safety Program, funded and managed by the National Nuclear Security Administration for the Department of Energy.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3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1442-B2CF-F646-B6A1-7FA35023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of the ENDF/B-VIII GNDS covariance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6CE472-8AD7-4C44-965E-75534A22F023}"/>
              </a:ext>
            </a:extLst>
          </p:cNvPr>
          <p:cNvGrpSpPr/>
          <p:nvPr/>
        </p:nvGrpSpPr>
        <p:grpSpPr>
          <a:xfrm>
            <a:off x="608011" y="1447087"/>
            <a:ext cx="5604782" cy="2960543"/>
            <a:chOff x="455612" y="1066087"/>
            <a:chExt cx="5604782" cy="296054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EA45F5D-8785-CC4E-823C-DCE2359E8CBC}"/>
                </a:ext>
              </a:extLst>
            </p:cNvPr>
            <p:cNvSpPr/>
            <p:nvPr/>
          </p:nvSpPr>
          <p:spPr>
            <a:xfrm>
              <a:off x="455612" y="1104543"/>
              <a:ext cx="2514600" cy="6403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Puff_iv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(ENDF formatted file)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53B8DA-6BF5-6B4B-8D03-2BECF3FD27E4}"/>
                </a:ext>
              </a:extLst>
            </p:cNvPr>
            <p:cNvSpPr/>
            <p:nvPr/>
          </p:nvSpPr>
          <p:spPr>
            <a:xfrm>
              <a:off x="3477768" y="1066087"/>
              <a:ext cx="2582626" cy="71724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Puff_iv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(GNDS formatted file)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969EF3E-9DB7-EF40-91F7-D1DDDCF24385}"/>
                </a:ext>
              </a:extLst>
            </p:cNvPr>
            <p:cNvSpPr/>
            <p:nvPr/>
          </p:nvSpPr>
          <p:spPr>
            <a:xfrm>
              <a:off x="2055812" y="3103121"/>
              <a:ext cx="2514600" cy="9235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Covcomp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Compare covariance data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B299A74-F369-6B4E-802B-D6275F0DD135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>
              <a:off x="1712912" y="1744879"/>
              <a:ext cx="1600200" cy="1358242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465E70E-7094-AB47-9C8A-C6AED2BEAC96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3313112" y="1783336"/>
              <a:ext cx="1455969" cy="1319785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BFD0-EC76-3A42-8F9E-C7F4F0F31485}"/>
              </a:ext>
            </a:extLst>
          </p:cNvPr>
          <p:cNvSpPr/>
          <p:nvPr/>
        </p:nvSpPr>
        <p:spPr>
          <a:xfrm>
            <a:off x="6144767" y="1125013"/>
            <a:ext cx="6096000" cy="4718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indent="-288925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+mn-cs"/>
              </a:rPr>
              <a:t>Generate a custom template for EXSITE that allows the user to generate input files for all </a:t>
            </a:r>
            <a:br>
              <a:rPr lang="en-US" dirty="0">
                <a:latin typeface="Century Gothic" panose="020B0502020202020204" pitchFamily="34" charset="0"/>
                <a:cs typeface="+mn-cs"/>
              </a:rPr>
            </a:br>
            <a:r>
              <a:rPr lang="en-US" dirty="0">
                <a:latin typeface="Century Gothic" panose="020B0502020202020204" pitchFamily="34" charset="0"/>
                <a:cs typeface="+mn-cs"/>
              </a:rPr>
              <a:t>covariance data</a:t>
            </a:r>
          </a:p>
          <a:p>
            <a:pPr marL="288925" indent="-288925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+mn-cs"/>
              </a:rPr>
              <a:t>“</a:t>
            </a:r>
            <a:r>
              <a:rPr lang="en-US" dirty="0" err="1">
                <a:latin typeface="Century Gothic" panose="020B0502020202020204" pitchFamily="34" charset="0"/>
                <a:cs typeface="+mn-cs"/>
              </a:rPr>
              <a:t>Puff_iv</a:t>
            </a:r>
            <a:r>
              <a:rPr lang="en-US" dirty="0">
                <a:latin typeface="Century Gothic" panose="020B0502020202020204" pitchFamily="34" charset="0"/>
                <a:cs typeface="+mn-cs"/>
              </a:rPr>
              <a:t>” can generate </a:t>
            </a:r>
          </a:p>
          <a:p>
            <a:pPr marL="746125" lvl="2" indent="-288925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+mn-cs"/>
              </a:rPr>
              <a:t>Cross section covariance data from pointwise data (File 31/33)</a:t>
            </a:r>
          </a:p>
          <a:p>
            <a:pPr marL="746125" lvl="2" indent="-288925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+mn-cs"/>
              </a:rPr>
              <a:t>Cross section covariance data from resonance parameter </a:t>
            </a:r>
            <a:br>
              <a:rPr lang="en-US" dirty="0">
                <a:latin typeface="Century Gothic" panose="020B0502020202020204" pitchFamily="34" charset="0"/>
                <a:cs typeface="+mn-cs"/>
              </a:rPr>
            </a:br>
            <a:r>
              <a:rPr lang="en-US" dirty="0">
                <a:latin typeface="Century Gothic" panose="020B0502020202020204" pitchFamily="34" charset="0"/>
                <a:cs typeface="+mn-cs"/>
              </a:rPr>
              <a:t>(File 32)</a:t>
            </a:r>
          </a:p>
          <a:p>
            <a:pPr marL="746125" lvl="2" indent="-288925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+mn-cs"/>
              </a:rPr>
              <a:t>Covariance data for CHI (File 35)</a:t>
            </a:r>
          </a:p>
          <a:p>
            <a:pPr marL="746125" lvl="2" indent="-288925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+mn-cs"/>
              </a:rPr>
              <a:t>Each can be selected separately</a:t>
            </a:r>
          </a:p>
          <a:p>
            <a:pPr marL="288925" indent="-288925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+mn-cs"/>
              </a:rPr>
              <a:t>“</a:t>
            </a:r>
            <a:r>
              <a:rPr lang="en-US" dirty="0" err="1">
                <a:latin typeface="Century Gothic" panose="020B0502020202020204" pitchFamily="34" charset="0"/>
                <a:cs typeface="+mn-cs"/>
              </a:rPr>
              <a:t>Covcomp</a:t>
            </a:r>
            <a:r>
              <a:rPr lang="en-US" dirty="0">
                <a:latin typeface="Century Gothic" panose="020B0502020202020204" pitchFamily="34" charset="0"/>
                <a:cs typeface="+mn-cs"/>
              </a:rPr>
              <a:t>” shows differences and missing covariance data</a:t>
            </a:r>
          </a:p>
        </p:txBody>
      </p:sp>
    </p:spTree>
    <p:extLst>
      <p:ext uri="{BB962C8B-B14F-4D97-AF65-F5344CB8AC3E}">
        <p14:creationId xmlns:p14="http://schemas.microsoft.com/office/powerpoint/2010/main" val="111957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3BF1-4EE7-8A41-917E-1C21146A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C0BA-B5CB-3843-AC22-FFE78B87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88" y="1730648"/>
            <a:ext cx="11430000" cy="4047778"/>
          </a:xfrm>
        </p:spPr>
        <p:txBody>
          <a:bodyPr/>
          <a:lstStyle/>
          <a:p>
            <a:r>
              <a:rPr lang="en-US" sz="2000" dirty="0"/>
              <a:t>Some links to cross covariance cross section matrices are broken</a:t>
            </a:r>
          </a:p>
          <a:p>
            <a:r>
              <a:rPr lang="en-US" sz="2000" dirty="0"/>
              <a:t>LB=2 (Fractional components correlated over all energy intervals)  matrix not converted correctly</a:t>
            </a:r>
          </a:p>
          <a:p>
            <a:r>
              <a:rPr lang="en-US" sz="2000" dirty="0"/>
              <a:t>For compact matrices correlation are not correctly translated to GNDS values.</a:t>
            </a:r>
          </a:p>
          <a:p>
            <a:r>
              <a:rPr lang="en-US" sz="2000" dirty="0"/>
              <a:t>Covariances in the URR do not contain data for level densities.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800D3-3BE3-584B-9BB0-50B3062ACF05}"/>
              </a:ext>
            </a:extLst>
          </p:cNvPr>
          <p:cNvSpPr txBox="1"/>
          <p:nvPr/>
        </p:nvSpPr>
        <p:spPr>
          <a:xfrm>
            <a:off x="489589" y="4700163"/>
            <a:ext cx="114299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All of them are  fixed in FUDGE but not yet available in downloadable ENDF/B-VIII.0 version from NNDC</a:t>
            </a:r>
          </a:p>
        </p:txBody>
      </p:sp>
    </p:spTree>
    <p:extLst>
      <p:ext uri="{BB962C8B-B14F-4D97-AF65-F5344CB8AC3E}">
        <p14:creationId xmlns:p14="http://schemas.microsoft.com/office/powerpoint/2010/main" val="360055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8D46-C4B0-B048-AE5F-1C7415C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GNDS allows to save data in different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E5D3-93BE-ED4C-979C-BC085A67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81164"/>
            <a:ext cx="11430000" cy="408049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/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externalFiles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externalFile</a:t>
            </a:r>
            <a:r>
              <a:rPr lang="en-US" sz="1800" dirty="0">
                <a:latin typeface="+mn-lt"/>
                <a:cs typeface="Arial" charset="0"/>
              </a:rPr>
              <a:t> label="reactions" path="n-092_U_235.xml"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externalFile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800" dirty="0">
                <a:latin typeface="+mn-lt"/>
                <a:cs typeface="Arial" charset="0"/>
              </a:rPr>
              <a:t>label="Au197" path="n-079_Au_197.xml"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externalFile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800" dirty="0">
                <a:latin typeface="+mn-lt"/>
                <a:cs typeface="Arial" charset="0"/>
              </a:rPr>
              <a:t>label="Pu239" path="n-094_Pu_239.xml"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externalFile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800" dirty="0">
                <a:latin typeface="+mn-lt"/>
                <a:cs typeface="Arial" charset="0"/>
              </a:rPr>
              <a:t>label="Pu241" path="n-094_Pu_241.xml"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&lt;externalFiles&gt;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latin typeface="+mn-lt"/>
                <a:cs typeface="Arial" charset="0"/>
              </a:rPr>
              <a:t>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This allows us to split information, i.e. if only processing cross section data, the covariance data file does not need to be read. 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latin typeface="+mn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This also allows us to give big covariance matrices (</a:t>
            </a:r>
            <a:r>
              <a:rPr lang="en-US" sz="1800" baseline="30000" dirty="0">
                <a:latin typeface="+mn-lt"/>
                <a:cs typeface="Arial" charset="0"/>
              </a:rPr>
              <a:t>235</a:t>
            </a:r>
            <a:r>
              <a:rPr lang="en-US" sz="1800" dirty="0">
                <a:latin typeface="+mn-lt"/>
                <a:cs typeface="Arial" charset="0"/>
              </a:rPr>
              <a:t>U) in a different file that only needs to be read if processing the parameter covariance data.</a:t>
            </a:r>
          </a:p>
        </p:txBody>
      </p:sp>
    </p:spTree>
    <p:extLst>
      <p:ext uri="{BB962C8B-B14F-4D97-AF65-F5344CB8AC3E}">
        <p14:creationId xmlns:p14="http://schemas.microsoft.com/office/powerpoint/2010/main" val="428719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CA68-25BA-1F41-81AE-32AF1162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GNDS allows to save different “flavors”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FB018-0D8E-5541-A57E-20C0D45C2585}"/>
              </a:ext>
            </a:extLst>
          </p:cNvPr>
          <p:cNvSpPr txBox="1"/>
          <p:nvPr/>
        </p:nvSpPr>
        <p:spPr>
          <a:xfrm>
            <a:off x="429767" y="1025495"/>
            <a:ext cx="1098741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GNDS files can have different styles: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&lt;styles&gt;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&lt;evaluated</a:t>
            </a:r>
            <a:r>
              <a:rPr lang="en-US" dirty="0">
                <a:latin typeface="+mn-lt"/>
              </a:rPr>
              <a:t>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label="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originalEval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" </a:t>
            </a:r>
            <a:r>
              <a:rPr lang="en-US" dirty="0">
                <a:latin typeface="+mn-lt"/>
              </a:rPr>
              <a:t>date="2017-11-01" library="ENDF/B" version="8.0.1"&gt;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   &lt;temperature value="0.0" unit="K"/&gt;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   &lt;</a:t>
            </a:r>
            <a:r>
              <a:rPr lang="en-US" dirty="0" err="1">
                <a:latin typeface="+mn-lt"/>
              </a:rPr>
              <a:t>projectileEnergyDomain</a:t>
            </a:r>
            <a:r>
              <a:rPr lang="en-US" dirty="0">
                <a:latin typeface="+mn-lt"/>
              </a:rPr>
              <a:t> min="1e-05" max="30000000.0" unit="eV"/&gt;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&lt;/evaluated&gt;</a:t>
            </a: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&lt;evaluated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label="eval" </a:t>
            </a:r>
            <a:r>
              <a:rPr lang="en-US" dirty="0">
                <a:latin typeface="+mn-lt"/>
              </a:rPr>
              <a:t>date="2017-11-01" library="ENDF/B" version="8.0.1"&gt;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   &lt;temperature value="0.0" unit="K"/&gt;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   &lt;</a:t>
            </a:r>
            <a:r>
              <a:rPr lang="en-US" dirty="0" err="1">
                <a:latin typeface="+mn-lt"/>
              </a:rPr>
              <a:t>projectileEnergyDomain</a:t>
            </a:r>
            <a:r>
              <a:rPr lang="en-US" dirty="0">
                <a:latin typeface="+mn-lt"/>
              </a:rPr>
              <a:t> min="1e-05" max="30000000.0" unit="eV"/&gt;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&lt;/evaluated&gt;</a:t>
            </a: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&lt;/styles&gt;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This allows to save the same physical information in different parameterizations. See example for </a:t>
            </a:r>
            <a:r>
              <a:rPr lang="en-US" baseline="30000" dirty="0">
                <a:latin typeface="+mn-lt"/>
              </a:rPr>
              <a:t>235</a:t>
            </a:r>
            <a:r>
              <a:rPr lang="en-US" dirty="0">
                <a:latin typeface="+mn-lt"/>
              </a:rPr>
              <a:t>U on next slide.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24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63F4-7AA5-DF49-9EC3-4FF57419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171770"/>
            <a:ext cx="11098511" cy="978729"/>
          </a:xfrm>
        </p:spPr>
        <p:txBody>
          <a:bodyPr/>
          <a:lstStyle/>
          <a:p>
            <a:r>
              <a:rPr lang="en-US" dirty="0"/>
              <a:t>Covariance data for resonance range in two flavors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EF146-0FEF-8D45-89F2-A616C3F3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597052"/>
            <a:ext cx="11619804" cy="598321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/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parameterCovariances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&lt;</a:t>
            </a:r>
            <a:r>
              <a:rPr lang="en-US" sz="1800" dirty="0" err="1">
                <a:latin typeface="+mn-lt"/>
                <a:cs typeface="Arial" charset="0"/>
              </a:rPr>
              <a:t>parameterCovariance</a:t>
            </a:r>
            <a:r>
              <a:rPr lang="en-US" sz="1800" dirty="0">
                <a:latin typeface="+mn-lt"/>
                <a:cs typeface="Arial" charset="0"/>
              </a:rPr>
              <a:t> label="resolved resonances"&gt;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&lt;</a:t>
            </a:r>
            <a:r>
              <a:rPr lang="en-US" sz="1800" dirty="0" err="1">
                <a:latin typeface="+mn-lt"/>
                <a:cs typeface="Arial" charset="0"/>
              </a:rPr>
              <a:t>rowData</a:t>
            </a:r>
            <a:r>
              <a:rPr lang="en-US" sz="1800" dirty="0">
                <a:latin typeface="+mn-lt"/>
                <a:cs typeface="Arial" charset="0"/>
              </a:rPr>
              <a:t> </a:t>
            </a:r>
            <a:r>
              <a:rPr lang="en-US" sz="1800" dirty="0" err="1">
                <a:latin typeface="+mn-lt"/>
                <a:cs typeface="Arial" charset="0"/>
              </a:rPr>
              <a:t>href</a:t>
            </a:r>
            <a:r>
              <a:rPr lang="en-US" sz="1800" dirty="0">
                <a:latin typeface="+mn-lt"/>
                <a:cs typeface="Arial" charset="0"/>
              </a:rPr>
              <a:t>="$reactions#/</a:t>
            </a:r>
            <a:r>
              <a:rPr lang="en-US" sz="1800" dirty="0" err="1">
                <a:latin typeface="+mn-lt"/>
                <a:cs typeface="Arial" charset="0"/>
              </a:rPr>
              <a:t>reactionSuite</a:t>
            </a:r>
            <a:r>
              <a:rPr lang="en-US" sz="1800" dirty="0">
                <a:latin typeface="+mn-lt"/>
                <a:cs typeface="Arial" charset="0"/>
              </a:rPr>
              <a:t>/resonances/resolved/</a:t>
            </a:r>
            <a:r>
              <a:rPr lang="en-US" sz="1800" dirty="0" err="1">
                <a:latin typeface="+mn-lt"/>
                <a:cs typeface="Arial" charset="0"/>
              </a:rPr>
              <a:t>RMatrix</a:t>
            </a:r>
            <a:r>
              <a:rPr lang="en-US" sz="1800" dirty="0">
                <a:latin typeface="+mn-lt"/>
                <a:cs typeface="Arial" charset="0"/>
              </a:rPr>
              <a:t>[@label='eval']"/&gt;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&lt;</a:t>
            </a:r>
            <a:r>
              <a:rPr lang="en-US" sz="1800" dirty="0" err="1">
                <a:latin typeface="+mn-lt"/>
                <a:cs typeface="Arial" charset="0"/>
              </a:rPr>
              <a:t>parameterCovarianceMatrix</a:t>
            </a:r>
            <a:r>
              <a:rPr lang="en-US" sz="1800" dirty="0">
                <a:latin typeface="+mn-lt"/>
                <a:cs typeface="Arial" charset="0"/>
              </a:rPr>
              <a:t> 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label="</a:t>
            </a:r>
            <a:r>
              <a:rPr lang="en-US" sz="1800" b="1" u="sng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originalEval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" </a:t>
            </a:r>
            <a:r>
              <a:rPr lang="en-US" sz="1800" dirty="0">
                <a:latin typeface="+mn-lt"/>
                <a:cs typeface="Arial" charset="0"/>
              </a:rPr>
              <a:t>type="absolute"&gt;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&lt;parameters&gt;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&lt;</a:t>
            </a:r>
            <a:r>
              <a:rPr lang="en-US" sz="1800" dirty="0" err="1">
                <a:latin typeface="+mn-lt"/>
                <a:cs typeface="Arial" charset="0"/>
              </a:rPr>
              <a:t>parameterLink</a:t>
            </a:r>
            <a:r>
              <a:rPr lang="en-US" sz="1800" dirty="0">
                <a:latin typeface="+mn-lt"/>
                <a:cs typeface="Arial" charset="0"/>
              </a:rPr>
              <a:t> label="0"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href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="$reactions#/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resonanceParameters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/table"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nParameters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="7245”</a:t>
            </a:r>
            <a:r>
              <a:rPr lang="en-US" sz="1800" dirty="0">
                <a:latin typeface="+mn-lt"/>
                <a:cs typeface="Arial" charset="0"/>
              </a:rPr>
              <a:t>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&lt;</a:t>
            </a:r>
            <a:r>
              <a:rPr lang="en-US" sz="1800" dirty="0" err="1">
                <a:latin typeface="+mn-lt"/>
                <a:cs typeface="Arial" charset="0"/>
              </a:rPr>
              <a:t>parameterLink</a:t>
            </a:r>
            <a:r>
              <a:rPr lang="en-US" sz="1800" dirty="0">
                <a:latin typeface="+mn-lt"/>
                <a:cs typeface="Arial" charset="0"/>
              </a:rPr>
              <a:t> label="1"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href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="$reactions#/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resonanceParameters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/table"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nParameters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="8730"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                               </a:t>
            </a:r>
            <a:r>
              <a:rPr lang="en-US" sz="1800" dirty="0" err="1">
                <a:latin typeface="+mn-lt"/>
                <a:cs typeface="Arial" charset="0"/>
              </a:rPr>
              <a:t>matrixStartIndex</a:t>
            </a:r>
            <a:r>
              <a:rPr lang="en-US" sz="1800" dirty="0">
                <a:latin typeface="+mn-lt"/>
                <a:cs typeface="Arial" charset="0"/>
              </a:rPr>
              <a:t>="7245"/&gt;&lt;/parameters&gt;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&lt;array shape="15975,15975" symmetry="lower"&gt;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    &lt;values&gt;0.1283682 2.32712e-12 ...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…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&lt;/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parameterCovariances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latin typeface="+mn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&lt;section label="n + U235"&gt;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&lt;</a:t>
            </a:r>
            <a:r>
              <a:rPr lang="en-US" sz="1800" dirty="0" err="1">
                <a:latin typeface="+mn-lt"/>
                <a:cs typeface="Arial" charset="0"/>
              </a:rPr>
              <a:t>rowData</a:t>
            </a:r>
            <a:r>
              <a:rPr lang="en-US" sz="1800" dirty="0">
                <a:latin typeface="+mn-lt"/>
                <a:cs typeface="Arial" charset="0"/>
              </a:rPr>
              <a:t> ENDF_MFMT="33,2"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href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="$reactions#/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crossSection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/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resonancesWithBackground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”</a:t>
            </a:r>
            <a:r>
              <a:rPr lang="en-US" sz="1800" dirty="0">
                <a:latin typeface="+mn-lt"/>
                <a:cs typeface="Arial" charset="0"/>
              </a:rPr>
              <a:t>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&lt;mixed </a:t>
            </a: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label="eval"</a:t>
            </a:r>
            <a:r>
              <a:rPr lang="en-US" sz="1800" dirty="0"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&lt;</a:t>
            </a:r>
            <a:r>
              <a:rPr lang="en-US" sz="1800" dirty="0" err="1">
                <a:latin typeface="+mn-lt"/>
                <a:cs typeface="Arial" charset="0"/>
              </a:rPr>
              <a:t>covarianceMatrix</a:t>
            </a:r>
            <a:r>
              <a:rPr lang="en-US" sz="1800" dirty="0">
                <a:latin typeface="+mn-lt"/>
                <a:cs typeface="Arial" charset="0"/>
              </a:rPr>
              <a:t> label="0" type="relative"&gt;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&lt;gridded2d&gt;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  &lt;axes&gt;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    &lt;grid index="2" label="</a:t>
            </a:r>
            <a:r>
              <a:rPr lang="en-US" sz="1800" dirty="0" err="1">
                <a:latin typeface="+mn-lt"/>
                <a:cs typeface="Arial" charset="0"/>
              </a:rPr>
              <a:t>row_energy_bounds</a:t>
            </a:r>
            <a:r>
              <a:rPr lang="en-US" sz="1800" dirty="0">
                <a:latin typeface="+mn-lt"/>
                <a:cs typeface="Arial" charset="0"/>
              </a:rPr>
              <a:t>" unit="eV" style="boundaries"&gt;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+mn-lt"/>
                <a:cs typeface="Arial" charset="0"/>
              </a:rPr>
              <a:t>                &lt;values&gt;1e-5 1e-4 5e-4 7.5e-4 1e-3 1.2e-3 1.5e-3 2e-3 2.5e-3 3e-3 4e-3 5e-3 7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latin typeface="+mn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b="1" dirty="0">
                <a:latin typeface="+mn-lt"/>
                <a:cs typeface="Arial" charset="0"/>
              </a:rPr>
              <a:t>                       This is done for </a:t>
            </a:r>
            <a:r>
              <a:rPr lang="en-US" sz="2000" b="1" baseline="30000" dirty="0">
                <a:latin typeface="+mn-lt"/>
                <a:cs typeface="Arial" charset="0"/>
              </a:rPr>
              <a:t>235</a:t>
            </a:r>
            <a:r>
              <a:rPr lang="en-US" sz="2000" b="1" dirty="0">
                <a:latin typeface="+mn-lt"/>
                <a:cs typeface="Arial" charset="0"/>
              </a:rPr>
              <a:t>U in GNDS version of the library</a:t>
            </a:r>
          </a:p>
        </p:txBody>
      </p:sp>
    </p:spTree>
    <p:extLst>
      <p:ext uri="{BB962C8B-B14F-4D97-AF65-F5344CB8AC3E}">
        <p14:creationId xmlns:p14="http://schemas.microsoft.com/office/powerpoint/2010/main" val="37531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C4F2-E6A6-2D42-B32C-A0A5976E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covariance format is very flexible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73557-C3A2-8743-A541-C1FC5C8DBD6D}"/>
              </a:ext>
            </a:extLst>
          </p:cNvPr>
          <p:cNvSpPr txBox="1"/>
          <p:nvPr/>
        </p:nvSpPr>
        <p:spPr>
          <a:xfrm>
            <a:off x="581114" y="1008405"/>
            <a:ext cx="107335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&lt;</a:t>
            </a:r>
            <a:r>
              <a:rPr lang="en-US" b="1" dirty="0" err="1"/>
              <a:t>parameterLink</a:t>
            </a:r>
            <a:r>
              <a:rPr lang="en-US" b="1" dirty="0"/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href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=“link to GNDS object"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nParameters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="8730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              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matrixStartIndex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="7245"/&gt;</a:t>
            </a:r>
            <a:endParaRPr lang="en-US" b="1" dirty="0"/>
          </a:p>
          <a:p>
            <a:r>
              <a:rPr lang="en-US" b="1" dirty="0"/>
              <a:t>&lt; </a:t>
            </a:r>
            <a:r>
              <a:rPr lang="en-US" b="1" dirty="0" err="1"/>
              <a:t>parameterLink</a:t>
            </a:r>
            <a:r>
              <a:rPr lang="en-US" b="1" dirty="0"/>
              <a:t> </a:t>
            </a:r>
            <a:r>
              <a:rPr lang="en-US" dirty="0"/>
              <a:t>… as many as needed</a:t>
            </a:r>
          </a:p>
          <a:p>
            <a:endParaRPr lang="en-US" b="1" dirty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href</a:t>
            </a:r>
            <a:r>
              <a:rPr lang="en-US" dirty="0">
                <a:latin typeface="+mn-lt"/>
              </a:rPr>
              <a:t> label can refer to constant data, an array, or a table object.  The only thing that needs to be defined is the order in which to count the data. Currently defined: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Table is counted row-major and all elements need to be counted.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Constant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matrixStartIndex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>
                <a:latin typeface="+mn-lt"/>
              </a:rPr>
              <a:t>label gives the starting parameter into the covariance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nParameters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latin typeface="+mn-lt"/>
              </a:rPr>
              <a:t>label gives the number of parameters referred to in the reference object.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covariance matrix itself is given in a 2-D array object, defined as a basic data container that allows compression.  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Note: This allows to not include zeros in the GNDS file, even so all data in a table (even unvaried ones) need to be counted in the covariance matrix.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13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2B28-642B-6045-89D1-59A43E17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covariance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C9C6-D050-974E-8025-B409ED38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84" y="835304"/>
            <a:ext cx="11251137" cy="232664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&lt;</a:t>
            </a:r>
            <a:r>
              <a:rPr lang="en-US" sz="1800" b="1" dirty="0" err="1"/>
              <a:t>parameterLink</a:t>
            </a:r>
            <a:r>
              <a:rPr lang="en-US" sz="1800" b="1" dirty="0"/>
              <a:t>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href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=“parameters for first isotope”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</a:rPr>
              <a:t>matrixStartIndex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=”1"/&gt;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&lt;</a:t>
            </a:r>
            <a:r>
              <a:rPr lang="en-US" sz="1800" b="1" dirty="0" err="1"/>
              <a:t>parameterLink</a:t>
            </a:r>
            <a:r>
              <a:rPr lang="en-US" sz="1800" b="1" dirty="0"/>
              <a:t>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href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=“parameters for second isotope”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</a:rPr>
              <a:t>matrixStartIndex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=”1000"/&gt;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&lt;</a:t>
            </a:r>
            <a:r>
              <a:rPr lang="en-US" sz="1800" b="1" dirty="0" err="1"/>
              <a:t>parameterLink</a:t>
            </a:r>
            <a:r>
              <a:rPr lang="en-US" sz="1800" b="1" dirty="0"/>
              <a:t>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href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=“parameters for third isotope”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</a:rPr>
              <a:t>matrixStartIndex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=”1500"/&gt;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Covariance matrix with cross correlation between isotopes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90BE6-A320-0A47-80F5-08835F51BB78}"/>
              </a:ext>
            </a:extLst>
          </p:cNvPr>
          <p:cNvSpPr txBox="1"/>
          <p:nvPr/>
        </p:nvSpPr>
        <p:spPr>
          <a:xfrm>
            <a:off x="490784" y="3324637"/>
            <a:ext cx="105674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The above scenario is not currently allowed in ENDF formatted files, but GNDS can easily accommodate it and SAMMY can </a:t>
            </a:r>
            <a:r>
              <a:rPr lang="en-US">
                <a:latin typeface="+mn-lt"/>
              </a:rPr>
              <a:t>calculate the </a:t>
            </a:r>
            <a:r>
              <a:rPr lang="en-US" dirty="0">
                <a:latin typeface="+mn-lt"/>
              </a:rPr>
              <a:t>corresponding covariance data.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We plan to investigate adding this information from the SAMMY fit, along with the implementation in AMPX.</a:t>
            </a:r>
          </a:p>
        </p:txBody>
      </p:sp>
    </p:spTree>
    <p:extLst>
      <p:ext uri="{BB962C8B-B14F-4D97-AF65-F5344CB8AC3E}">
        <p14:creationId xmlns:p14="http://schemas.microsoft.com/office/powerpoint/2010/main" val="140621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FE6D-E93F-354B-B58C-FD35DEC6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matrices for 2-D data (cross sections)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7E31-55CB-9C44-A958-4A180AE2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7342"/>
            <a:ext cx="11500162" cy="529399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&lt;section label="n + Th232 vs </a:t>
            </a:r>
            <a:r>
              <a:rPr lang="en-US" sz="1800" b="1" dirty="0" err="1">
                <a:latin typeface="+mn-lt"/>
                <a:cs typeface="Arial" charset="0"/>
              </a:rPr>
              <a:t>sumOfRemainingOutputChannels</a:t>
            </a:r>
            <a:r>
              <a:rPr lang="en-US" sz="1800" b="1" dirty="0">
                <a:latin typeface="+mn-lt"/>
                <a:cs typeface="Arial" charset="0"/>
              </a:rPr>
              <a:t>" </a:t>
            </a:r>
            <a:r>
              <a:rPr lang="en-US" sz="1800" b="1" dirty="0" err="1">
                <a:latin typeface="+mn-lt"/>
                <a:cs typeface="Arial" charset="0"/>
              </a:rPr>
              <a:t>crossTerm</a:t>
            </a:r>
            <a:r>
              <a:rPr lang="en-US" sz="1800" b="1" dirty="0">
                <a:latin typeface="+mn-lt"/>
                <a:cs typeface="Arial" charset="0"/>
              </a:rPr>
              <a:t>="true"&gt;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rowData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href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=”link to cross section"/&gt;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&lt;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columnData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href=”link to cross section"/&gt;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&lt;</a:t>
            </a:r>
            <a:r>
              <a:rPr lang="en-US" sz="1800" b="1" dirty="0" err="1">
                <a:latin typeface="+mn-lt"/>
                <a:cs typeface="Arial" charset="0"/>
              </a:rPr>
              <a:t>covarianceMatrix</a:t>
            </a:r>
            <a:r>
              <a:rPr lang="en-US" sz="1800" b="1" dirty="0">
                <a:latin typeface="+mn-lt"/>
                <a:cs typeface="Arial" charset="0"/>
              </a:rPr>
              <a:t> label="eval" type="relative"&gt;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&lt;gridded2d&gt;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&lt;axes&gt;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    &lt;grid index="2" label="</a:t>
            </a:r>
            <a:r>
              <a:rPr lang="en-US" sz="1800" b="1" dirty="0" err="1">
                <a:latin typeface="+mn-lt"/>
                <a:cs typeface="Arial" charset="0"/>
              </a:rPr>
              <a:t>row_energy_bounds</a:t>
            </a:r>
            <a:r>
              <a:rPr lang="en-US" sz="1800" b="1" dirty="0">
                <a:latin typeface="+mn-lt"/>
                <a:cs typeface="Arial" charset="0"/>
              </a:rPr>
              <a:t>" unit="eV" style="boundaries"&gt;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         &lt;values&gt;1e5 … 6e7&lt;/values&gt;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    &lt;/grid&gt;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   &lt;grid index="1" label="</a:t>
            </a:r>
            <a:r>
              <a:rPr lang="en-US" sz="1800" b="1" dirty="0" err="1">
                <a:latin typeface="+mn-lt"/>
                <a:cs typeface="Arial" charset="0"/>
              </a:rPr>
              <a:t>column_energy_bounds</a:t>
            </a:r>
            <a:r>
              <a:rPr lang="en-US" sz="1800" b="1" dirty="0">
                <a:latin typeface="+mn-lt"/>
                <a:cs typeface="Arial" charset="0"/>
              </a:rPr>
              <a:t>" unit="eV" style="boundaries"&gt;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       &lt;values&gt;1.1295e7 … 5.6607e7 6e7&lt;/values&gt;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    &lt;/grid&gt;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    &lt;axis index="0" label="</a:t>
            </a:r>
            <a:r>
              <a:rPr lang="en-US" sz="1800" b="1" dirty="0" err="1">
                <a:latin typeface="+mn-lt"/>
                <a:cs typeface="Arial" charset="0"/>
              </a:rPr>
              <a:t>matrix_elements</a:t>
            </a:r>
            <a:r>
              <a:rPr lang="en-US" sz="1800" b="1" dirty="0">
                <a:latin typeface="+mn-lt"/>
                <a:cs typeface="Arial" charset="0"/>
              </a:rPr>
              <a:t>" unit=""/&gt;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    &lt;/axes&gt;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charset="0"/>
              </a:rPr>
              <a:t>               &lt;array shape="29,8"&gt;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charset="0"/>
              </a:rPr>
              <a:t>                   &lt;values&gt;0 0 6.86739e- … 5.73261e5&lt;/values&gt;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charset="0"/>
              </a:rPr>
              <a:t>                &lt;/array&gt;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       &lt;/gridded2d&gt;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    &lt;/</a:t>
            </a:r>
            <a:r>
              <a:rPr lang="en-US" sz="1800" b="1" dirty="0" err="1">
                <a:latin typeface="+mn-lt"/>
                <a:cs typeface="Arial" charset="0"/>
              </a:rPr>
              <a:t>covarianceMatrix</a:t>
            </a:r>
            <a:r>
              <a:rPr lang="en-US" sz="1800" b="1" dirty="0">
                <a:latin typeface="+mn-lt"/>
                <a:cs typeface="Arial" charset="0"/>
              </a:rPr>
              <a:t>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+mn-lt"/>
                <a:cs typeface="Arial" charset="0"/>
              </a:rPr>
              <a:t>&lt;/section&gt;</a:t>
            </a:r>
          </a:p>
        </p:txBody>
      </p:sp>
    </p:spTree>
    <p:extLst>
      <p:ext uri="{BB962C8B-B14F-4D97-AF65-F5344CB8AC3E}">
        <p14:creationId xmlns:p14="http://schemas.microsoft.com/office/powerpoint/2010/main" val="206058096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template_2018  -  Read-Only" id="{D1757F68-B1FC-4142-BB90-764049EBA2CE}" vid="{021BF533-4E3E-504E-BAE1-162BD5C104D2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B2DCDDF9A8B4F835BB34FF09AE7D8" ma:contentTypeVersion="13" ma:contentTypeDescription="Create a new document." ma:contentTypeScope="" ma:versionID="2768d8a26c6bd48137f976d624297053">
  <xsd:schema xmlns:xsd="http://www.w3.org/2001/XMLSchema" xmlns:xs="http://www.w3.org/2001/XMLSchema" xmlns:p="http://schemas.microsoft.com/office/2006/metadata/properties" xmlns:ns1="http://schemas.microsoft.com/sharepoint/v3" xmlns:ns3="2ad7c4d5-d52b-4dd4-9949-5aa5be7183ba" xmlns:ns4="df40ffa5-5c70-4194-8066-4a475ad992e8" targetNamespace="http://schemas.microsoft.com/office/2006/metadata/properties" ma:root="true" ma:fieldsID="44b738e8e2200a103a98516720df6907" ns1:_="" ns3:_="" ns4:_="">
    <xsd:import namespace="http://schemas.microsoft.com/sharepoint/v3"/>
    <xsd:import namespace="2ad7c4d5-d52b-4dd4-9949-5aa5be7183ba"/>
    <xsd:import namespace="df40ffa5-5c70-4194-8066-4a475ad992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7c4d5-d52b-4dd4-9949-5aa5be718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0ffa5-5c70-4194-8066-4a475ad992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269597-DD0A-42BF-8B2F-83030D3B9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d7c4d5-d52b-4dd4-9949-5aa5be7183ba"/>
    <ds:schemaRef ds:uri="df40ffa5-5c70-4194-8066-4a475ad992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2ad7c4d5-d52b-4dd4-9949-5aa5be7183ba"/>
    <ds:schemaRef ds:uri="df40ffa5-5c70-4194-8066-4a475ad992e8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1297</Words>
  <Application>Microsoft Macintosh PowerPoint</Application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Century Gothic</vt:lpstr>
      <vt:lpstr>ORNL</vt:lpstr>
      <vt:lpstr>Issues in ENDF/B-VIII.0 GNDS Covariances</vt:lpstr>
      <vt:lpstr>Testing of the ENDF/B-VIII GNDS covariance data</vt:lpstr>
      <vt:lpstr>Results of comparison</vt:lpstr>
      <vt:lpstr>GNDS allows to save data in different files</vt:lpstr>
      <vt:lpstr>GNDS allows to save different “flavors”</vt:lpstr>
      <vt:lpstr>Covariance data for resonance range in two flavors </vt:lpstr>
      <vt:lpstr>Parameter covariance format is very flexible</vt:lpstr>
      <vt:lpstr>Additional covariance information</vt:lpstr>
      <vt:lpstr>Covariance matrices for 2-D data (cross sections)</vt:lpstr>
      <vt:lpstr>Easy extension to multi-dimension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2019-10-21T13:30:51Z</dcterms:created>
  <dcterms:modified xsi:type="dcterms:W3CDTF">2019-10-30T20:48:04Z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0x0101003C6B2DCDDF9A8B4F835BB34FF09AE7D8</vt:lpwstr>
  </property>
</Properties>
</file>