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6" r:id="rId5"/>
    <p:sldId id="276" r:id="rId6"/>
    <p:sldId id="265" r:id="rId7"/>
    <p:sldId id="261" r:id="rId8"/>
    <p:sldId id="262" r:id="rId9"/>
    <p:sldId id="284" r:id="rId10"/>
    <p:sldId id="296" r:id="rId11"/>
    <p:sldId id="310" r:id="rId12"/>
    <p:sldId id="299" r:id="rId13"/>
    <p:sldId id="290" r:id="rId14"/>
    <p:sldId id="291" r:id="rId15"/>
    <p:sldId id="292" r:id="rId16"/>
    <p:sldId id="293" r:id="rId17"/>
    <p:sldId id="297" r:id="rId18"/>
    <p:sldId id="302" r:id="rId19"/>
    <p:sldId id="312" r:id="rId20"/>
    <p:sldId id="300" r:id="rId21"/>
    <p:sldId id="301" r:id="rId22"/>
    <p:sldId id="303" r:id="rId23"/>
    <p:sldId id="305" r:id="rId24"/>
    <p:sldId id="306" r:id="rId25"/>
    <p:sldId id="307" r:id="rId26"/>
    <p:sldId id="313" r:id="rId27"/>
    <p:sldId id="30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Stoller" initials="CS" lastIdx="1" clrIdx="0">
    <p:extLst>
      <p:ext uri="{19B8F6BF-5375-455C-9EA6-DF929625EA0E}">
        <p15:presenceInfo xmlns:p15="http://schemas.microsoft.com/office/powerpoint/2012/main" userId="S-1-5-21-4286958989-1320403947-2984280511-406028" providerId="AD"/>
      </p:ext>
    </p:extLst>
  </p:cmAuthor>
  <p:cmAuthor id="2" name="R. J. Radtke" initials="RJR" lastIdx="3" clrIdx="1">
    <p:extLst>
      <p:ext uri="{19B8F6BF-5375-455C-9EA6-DF929625EA0E}">
        <p15:presenceInfo xmlns:p15="http://schemas.microsoft.com/office/powerpoint/2012/main" userId="S-1-5-21-4286958989-1320403947-2984280511-3657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A526A3-A4ED-476D-8339-4329C0B6F733}" v="36" dt="2019-10-31T20:46:45.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16" autoAdjust="0"/>
  </p:normalViewPr>
  <p:slideViewPr>
    <p:cSldViewPr snapToGrid="0">
      <p:cViewPr varScale="1">
        <p:scale>
          <a:sx n="105" d="100"/>
          <a:sy n="105" d="100"/>
        </p:scale>
        <p:origin x="110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Laure Mauborgne" userId="717f1e20-c968-4716-94d0-7143ffa6b39a" providerId="ADAL" clId="{47AFA055-F9FA-42C8-85DA-7BB5F683D868}"/>
    <pc:docChg chg="addSld modSld">
      <pc:chgData name="Marie-Laure Mauborgne" userId="717f1e20-c968-4716-94d0-7143ffa6b39a" providerId="ADAL" clId="{47AFA055-F9FA-42C8-85DA-7BB5F683D868}" dt="2019-10-24T15:43:48.101" v="0"/>
      <pc:docMkLst>
        <pc:docMk/>
      </pc:docMkLst>
      <pc:sldChg chg="add">
        <pc:chgData name="Marie-Laure Mauborgne" userId="717f1e20-c968-4716-94d0-7143ffa6b39a" providerId="ADAL" clId="{47AFA055-F9FA-42C8-85DA-7BB5F683D868}" dt="2019-10-24T15:43:48.101" v="0"/>
        <pc:sldMkLst>
          <pc:docMk/>
          <pc:sldMk cId="3847843582" sldId="310"/>
        </pc:sldMkLst>
      </pc:sldChg>
    </pc:docChg>
  </pc:docChgLst>
  <pc:docChgLst>
    <pc:chgData name="Marie-Laure Mauborgne" userId="717f1e20-c968-4716-94d0-7143ffa6b39a" providerId="ADAL" clId="{6BA526A3-A4ED-476D-8339-4329C0B6F733}"/>
    <pc:docChg chg="modSld">
      <pc:chgData name="Marie-Laure Mauborgne" userId="717f1e20-c968-4716-94d0-7143ffa6b39a" providerId="ADAL" clId="{6BA526A3-A4ED-476D-8339-4329C0B6F733}" dt="2019-10-31T20:46:54.721" v="37" actId="1076"/>
      <pc:docMkLst>
        <pc:docMk/>
      </pc:docMkLst>
      <pc:sldChg chg="modSp">
        <pc:chgData name="Marie-Laure Mauborgne" userId="717f1e20-c968-4716-94d0-7143ffa6b39a" providerId="ADAL" clId="{6BA526A3-A4ED-476D-8339-4329C0B6F733}" dt="2019-10-31T20:41:59.148" v="0" actId="20577"/>
        <pc:sldMkLst>
          <pc:docMk/>
          <pc:sldMk cId="480505290" sldId="256"/>
        </pc:sldMkLst>
        <pc:spChg chg="mod">
          <ac:chgData name="Marie-Laure Mauborgne" userId="717f1e20-c968-4716-94d0-7143ffa6b39a" providerId="ADAL" clId="{6BA526A3-A4ED-476D-8339-4329C0B6F733}" dt="2019-10-31T20:41:59.148" v="0" actId="20577"/>
          <ac:spMkLst>
            <pc:docMk/>
            <pc:sldMk cId="480505290" sldId="256"/>
            <ac:spMk id="3" creationId="{19FFC858-B009-440B-8EB1-82E71B88E597}"/>
          </ac:spMkLst>
        </pc:spChg>
      </pc:sldChg>
      <pc:sldChg chg="modSp modAnim">
        <pc:chgData name="Marie-Laure Mauborgne" userId="717f1e20-c968-4716-94d0-7143ffa6b39a" providerId="ADAL" clId="{6BA526A3-A4ED-476D-8339-4329C0B6F733}" dt="2019-10-31T20:43:00.925" v="5" actId="20577"/>
        <pc:sldMkLst>
          <pc:docMk/>
          <pc:sldMk cId="632449161" sldId="276"/>
        </pc:sldMkLst>
        <pc:spChg chg="mod">
          <ac:chgData name="Marie-Laure Mauborgne" userId="717f1e20-c968-4716-94d0-7143ffa6b39a" providerId="ADAL" clId="{6BA526A3-A4ED-476D-8339-4329C0B6F733}" dt="2019-10-31T20:43:00.925" v="5" actId="20577"/>
          <ac:spMkLst>
            <pc:docMk/>
            <pc:sldMk cId="632449161" sldId="276"/>
            <ac:spMk id="3" creationId="{00000000-0000-0000-0000-000000000000}"/>
          </ac:spMkLst>
        </pc:spChg>
      </pc:sldChg>
      <pc:sldChg chg="modTransition">
        <pc:chgData name="Marie-Laure Mauborgne" userId="717f1e20-c968-4716-94d0-7143ffa6b39a" providerId="ADAL" clId="{6BA526A3-A4ED-476D-8339-4329C0B6F733}" dt="2019-10-31T20:45:38.506" v="6"/>
        <pc:sldMkLst>
          <pc:docMk/>
          <pc:sldMk cId="3159997308" sldId="290"/>
        </pc:sldMkLst>
      </pc:sldChg>
      <pc:sldChg chg="modTransition">
        <pc:chgData name="Marie-Laure Mauborgne" userId="717f1e20-c968-4716-94d0-7143ffa6b39a" providerId="ADAL" clId="{6BA526A3-A4ED-476D-8339-4329C0B6F733}" dt="2019-10-31T20:45:42.445" v="7"/>
        <pc:sldMkLst>
          <pc:docMk/>
          <pc:sldMk cId="3789997595" sldId="291"/>
        </pc:sldMkLst>
      </pc:sldChg>
      <pc:sldChg chg="modTransition">
        <pc:chgData name="Marie-Laure Mauborgne" userId="717f1e20-c968-4716-94d0-7143ffa6b39a" providerId="ADAL" clId="{6BA526A3-A4ED-476D-8339-4329C0B6F733}" dt="2019-10-31T20:45:45.234" v="8"/>
        <pc:sldMkLst>
          <pc:docMk/>
          <pc:sldMk cId="2368578615" sldId="292"/>
        </pc:sldMkLst>
      </pc:sldChg>
      <pc:sldChg chg="modSp modTransition">
        <pc:chgData name="Marie-Laure Mauborgne" userId="717f1e20-c968-4716-94d0-7143ffa6b39a" providerId="ADAL" clId="{6BA526A3-A4ED-476D-8339-4329C0B6F733}" dt="2019-10-31T20:46:54.721" v="37" actId="1076"/>
        <pc:sldMkLst>
          <pc:docMk/>
          <pc:sldMk cId="3404630070" sldId="293"/>
        </pc:sldMkLst>
        <pc:grpChg chg="mod">
          <ac:chgData name="Marie-Laure Mauborgne" userId="717f1e20-c968-4716-94d0-7143ffa6b39a" providerId="ADAL" clId="{6BA526A3-A4ED-476D-8339-4329C0B6F733}" dt="2019-10-31T20:46:37.973" v="33" actId="1037"/>
          <ac:grpSpMkLst>
            <pc:docMk/>
            <pc:sldMk cId="3404630070" sldId="293"/>
            <ac:grpSpMk id="73" creationId="{00000000-0000-0000-0000-000000000000}"/>
          </ac:grpSpMkLst>
        </pc:grpChg>
        <pc:picChg chg="mod">
          <ac:chgData name="Marie-Laure Mauborgne" userId="717f1e20-c968-4716-94d0-7143ffa6b39a" providerId="ADAL" clId="{6BA526A3-A4ED-476D-8339-4329C0B6F733}" dt="2019-10-31T20:46:54.721" v="37" actId="1076"/>
          <ac:picMkLst>
            <pc:docMk/>
            <pc:sldMk cId="3404630070" sldId="293"/>
            <ac:picMk id="8" creationId="{00000000-0000-0000-0000-000000000000}"/>
          </ac:picMkLst>
        </pc:picChg>
        <pc:picChg chg="mod">
          <ac:chgData name="Marie-Laure Mauborgne" userId="717f1e20-c968-4716-94d0-7143ffa6b39a" providerId="ADAL" clId="{6BA526A3-A4ED-476D-8339-4329C0B6F733}" dt="2019-10-31T20:46:42.428" v="34" actId="14100"/>
          <ac:picMkLst>
            <pc:docMk/>
            <pc:sldMk cId="3404630070" sldId="293"/>
            <ac:picMk id="47" creationId="{48545870-377D-41F9-8EF1-F6EEFE9EA13E}"/>
          </ac:picMkLst>
        </pc:picChg>
        <pc:picChg chg="mod">
          <ac:chgData name="Marie-Laure Mauborgne" userId="717f1e20-c968-4716-94d0-7143ffa6b39a" providerId="ADAL" clId="{6BA526A3-A4ED-476D-8339-4329C0B6F733}" dt="2019-10-31T20:46:32.498" v="15" actId="1037"/>
          <ac:picMkLst>
            <pc:docMk/>
            <pc:sldMk cId="3404630070" sldId="293"/>
            <ac:picMk id="75" creationId="{00000000-0000-0000-0000-000000000000}"/>
          </ac:picMkLst>
        </pc:picChg>
        <pc:picChg chg="mod">
          <ac:chgData name="Marie-Laure Mauborgne" userId="717f1e20-c968-4716-94d0-7143ffa6b39a" providerId="ADAL" clId="{6BA526A3-A4ED-476D-8339-4329C0B6F733}" dt="2019-10-31T20:46:45.959" v="35" actId="14100"/>
          <ac:picMkLst>
            <pc:docMk/>
            <pc:sldMk cId="3404630070" sldId="293"/>
            <ac:picMk id="102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5681F-1162-455E-BE53-1FC6ADC2F1DE}" type="datetimeFigureOut">
              <a:rPr lang="en-US" smtClean="0"/>
              <a:t>10/31/2019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2CC15-3A9B-41D7-A738-F0A00BFD4A86}" type="slidenum">
              <a:rPr lang="en-US" smtClean="0"/>
              <a:t>‹#›</a:t>
            </a:fld>
            <a:endParaRPr lang="en-US"/>
          </a:p>
        </p:txBody>
      </p:sp>
    </p:spTree>
    <p:extLst>
      <p:ext uri="{BB962C8B-B14F-4D97-AF65-F5344CB8AC3E}">
        <p14:creationId xmlns:p14="http://schemas.microsoft.com/office/powerpoint/2010/main" val="266210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371600" y="1143000"/>
            <a:ext cx="4114800" cy="3086100"/>
          </a:xfrm>
          <a:ln/>
        </p:spPr>
      </p:sp>
      <p:sp>
        <p:nvSpPr>
          <p:cNvPr id="44035" name="Notes Placeholder 2"/>
          <p:cNvSpPr>
            <a:spLocks noGrp="1"/>
          </p:cNvSpPr>
          <p:nvPr>
            <p:ph type="body" idx="1"/>
          </p:nvPr>
        </p:nvSpPr>
        <p:spPr>
          <a:noFill/>
          <a:ln/>
        </p:spPr>
        <p:txBody>
          <a:bodyPr/>
          <a:lstStyle/>
          <a:p>
            <a:r>
              <a:rPr lang="en-US" dirty="0">
                <a:latin typeface="Arial" charset="0"/>
              </a:rPr>
              <a:t>Very high overview of geology</a:t>
            </a:r>
          </a:p>
        </p:txBody>
      </p:sp>
      <p:sp>
        <p:nvSpPr>
          <p:cNvPr id="44036" name="Slide Number Placeholder 3"/>
          <p:cNvSpPr>
            <a:spLocks noGrp="1"/>
          </p:cNvSpPr>
          <p:nvPr>
            <p:ph type="sldNum" sz="quarter" idx="5"/>
          </p:nvPr>
        </p:nvSpPr>
        <p:spPr>
          <a:noFill/>
        </p:spPr>
        <p:txBody>
          <a:bodyPr/>
          <a:lstStyle/>
          <a:p>
            <a:fld id="{0FB92321-E922-42DE-B8D2-3D24DE86C723}" type="slidenum">
              <a:rPr lang="en-US" smtClean="0">
                <a:latin typeface="Arial" charset="0"/>
              </a:rPr>
              <a:pPr/>
              <a:t>3</a:t>
            </a:fld>
            <a:endParaRPr lang="en-US">
              <a:latin typeface="Arial" charset="0"/>
            </a:endParaRPr>
          </a:p>
        </p:txBody>
      </p:sp>
      <p:sp>
        <p:nvSpPr>
          <p:cNvPr id="5" name="Date Placeholder 4"/>
          <p:cNvSpPr>
            <a:spLocks noGrp="1"/>
          </p:cNvSpPr>
          <p:nvPr>
            <p:ph type="dt" idx="10"/>
          </p:nvPr>
        </p:nvSpPr>
        <p:spPr/>
        <p:txBody>
          <a:bodyPr/>
          <a:lstStyle/>
          <a:p>
            <a:pPr>
              <a:defRPr/>
            </a:pPr>
            <a:fld id="{E7F0A929-B698-4B56-9918-1A8CAF7B7471}" type="datetime1">
              <a:rPr lang="en-US" smtClean="0"/>
              <a:pPr>
                <a:defRPr/>
              </a:pPr>
              <a:t>10/31/2019</a:t>
            </a:fld>
            <a:endParaRPr lang="en-US"/>
          </a:p>
        </p:txBody>
      </p:sp>
    </p:spTree>
    <p:extLst>
      <p:ext uri="{BB962C8B-B14F-4D97-AF65-F5344CB8AC3E}">
        <p14:creationId xmlns:p14="http://schemas.microsoft.com/office/powerpoint/2010/main" val="143842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Formation evaluation + Other physics</a:t>
            </a:r>
          </a:p>
        </p:txBody>
      </p:sp>
      <p:sp>
        <p:nvSpPr>
          <p:cNvPr id="4" name="Slide Number Placeholder 3"/>
          <p:cNvSpPr>
            <a:spLocks noGrp="1"/>
          </p:cNvSpPr>
          <p:nvPr>
            <p:ph type="sldNum" sz="quarter" idx="10"/>
          </p:nvPr>
        </p:nvSpPr>
        <p:spPr/>
        <p:txBody>
          <a:bodyPr/>
          <a:lstStyle/>
          <a:p>
            <a:fld id="{33607F8B-5C15-4505-A4BA-C819EA139D4D}" type="slidenum">
              <a:rPr lang="en-US" smtClean="0"/>
              <a:pPr/>
              <a:t>4</a:t>
            </a:fld>
            <a:endParaRPr lang="en-US"/>
          </a:p>
        </p:txBody>
      </p:sp>
    </p:spTree>
    <p:extLst>
      <p:ext uri="{BB962C8B-B14F-4D97-AF65-F5344CB8AC3E}">
        <p14:creationId xmlns:p14="http://schemas.microsoft.com/office/powerpoint/2010/main" val="1053813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07F8B-5C15-4505-A4BA-C819EA139D4D}" type="slidenum">
              <a:rPr lang="en-US" smtClean="0"/>
              <a:pPr/>
              <a:t>5</a:t>
            </a:fld>
            <a:endParaRPr lang="en-US"/>
          </a:p>
        </p:txBody>
      </p:sp>
    </p:spTree>
    <p:extLst>
      <p:ext uri="{BB962C8B-B14F-4D97-AF65-F5344CB8AC3E}">
        <p14:creationId xmlns:p14="http://schemas.microsoft.com/office/powerpoint/2010/main" val="322202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Count rate &gt; 10Mcps</a:t>
            </a:r>
          </a:p>
        </p:txBody>
      </p:sp>
      <p:sp>
        <p:nvSpPr>
          <p:cNvPr id="7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F2AAD0-7B0A-4E6B-A4CD-1E0E304C8E87}" type="slidenum">
              <a:rPr lang="en-GB" smtClean="0"/>
              <a:pPr/>
              <a:t>6</a:t>
            </a:fld>
            <a:endParaRPr lang="en-GB"/>
          </a:p>
        </p:txBody>
      </p:sp>
    </p:spTree>
    <p:extLst>
      <p:ext uri="{BB962C8B-B14F-4D97-AF65-F5344CB8AC3E}">
        <p14:creationId xmlns:p14="http://schemas.microsoft.com/office/powerpoint/2010/main" val="318304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Bulk Elemental Composition Analyzer </a:t>
            </a:r>
          </a:p>
          <a:p>
            <a:r>
              <a:rPr lang="en-US" sz="1100" b="0" i="0" kern="1200" dirty="0">
                <a:solidFill>
                  <a:schemeClr val="tx1"/>
                </a:solidFill>
                <a:effectLst/>
                <a:latin typeface="+mn-lt"/>
                <a:ea typeface="+mn-ea"/>
                <a:cs typeface="+mn-cs"/>
              </a:rPr>
              <a:t>IEEE 2016</a:t>
            </a:r>
            <a:endParaRPr lang="en-US" sz="1100" dirty="0"/>
          </a:p>
        </p:txBody>
      </p:sp>
      <p:sp>
        <p:nvSpPr>
          <p:cNvPr id="4" name="Slide Number Placeholder 3"/>
          <p:cNvSpPr>
            <a:spLocks noGrp="1"/>
          </p:cNvSpPr>
          <p:nvPr>
            <p:ph type="sldNum" sz="quarter" idx="5"/>
          </p:nvPr>
        </p:nvSpPr>
        <p:spPr/>
        <p:txBody>
          <a:bodyPr/>
          <a:lstStyle/>
          <a:p>
            <a:fld id="{B832CC15-3A9B-41D7-A738-F0A00BFD4A86}" type="slidenum">
              <a:rPr lang="en-US" smtClean="0"/>
              <a:t>7</a:t>
            </a:fld>
            <a:endParaRPr lang="en-US"/>
          </a:p>
        </p:txBody>
      </p:sp>
    </p:spTree>
    <p:extLst>
      <p:ext uri="{BB962C8B-B14F-4D97-AF65-F5344CB8AC3E}">
        <p14:creationId xmlns:p14="http://schemas.microsoft.com/office/powerpoint/2010/main" val="4171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defTabSz="931723">
              <a:defRPr/>
            </a:pPr>
            <a:endParaRPr lang="en-US" dirty="0"/>
          </a:p>
        </p:txBody>
      </p:sp>
      <p:sp>
        <p:nvSpPr>
          <p:cNvPr id="4" name="Date Placeholder 3"/>
          <p:cNvSpPr>
            <a:spLocks noGrp="1"/>
          </p:cNvSpPr>
          <p:nvPr>
            <p:ph type="dt" idx="10"/>
          </p:nvPr>
        </p:nvSpPr>
        <p:spPr/>
        <p:txBody>
          <a:bodyPr/>
          <a:lstStyle/>
          <a:p>
            <a:pPr>
              <a:defRPr/>
            </a:pPr>
            <a:fld id="{23BF56CF-B50F-4B14-B585-0963DA91D93F}" type="datetime1">
              <a:rPr lang="en-US" smtClean="0">
                <a:solidFill>
                  <a:srgbClr val="000000"/>
                </a:solidFill>
              </a:rPr>
              <a:pPr>
                <a:defRPr/>
              </a:pPr>
              <a:t>10/31/2019</a:t>
            </a:fld>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5DA31B3F-048C-49FA-9382-5387E1049D85}"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334967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defTabSz="931723">
              <a:defRPr/>
            </a:pPr>
            <a:r>
              <a:rPr lang="en-US" dirty="0"/>
              <a:t>Point</a:t>
            </a:r>
            <a:r>
              <a:rPr lang="en-US" baseline="0" dirty="0"/>
              <a:t> out “new” elements in spectra</a:t>
            </a:r>
          </a:p>
          <a:p>
            <a:pPr defTabSz="931723">
              <a:defRPr/>
            </a:pPr>
            <a:endParaRPr lang="en-US" dirty="0"/>
          </a:p>
        </p:txBody>
      </p:sp>
      <p:sp>
        <p:nvSpPr>
          <p:cNvPr id="4" name="Date Placeholder 3"/>
          <p:cNvSpPr>
            <a:spLocks noGrp="1"/>
          </p:cNvSpPr>
          <p:nvPr>
            <p:ph type="dt" idx="10"/>
          </p:nvPr>
        </p:nvSpPr>
        <p:spPr/>
        <p:txBody>
          <a:bodyPr/>
          <a:lstStyle/>
          <a:p>
            <a:pPr>
              <a:defRPr/>
            </a:pPr>
            <a:fld id="{23BF56CF-B50F-4B14-B585-0963DA91D93F}" type="datetime1">
              <a:rPr lang="en-US" smtClean="0">
                <a:solidFill>
                  <a:srgbClr val="000000"/>
                </a:solidFill>
              </a:rPr>
              <a:pPr>
                <a:defRPr/>
              </a:pPr>
              <a:t>10/31/2019</a:t>
            </a:fld>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5DA31B3F-048C-49FA-9382-5387E1049D85}"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103839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defTabSz="931723">
              <a:defRPr/>
            </a:pPr>
            <a:r>
              <a:rPr lang="en-US" baseline="0" dirty="0"/>
              <a:t>Robust results using more elements (full closure)</a:t>
            </a:r>
          </a:p>
          <a:p>
            <a:pPr defTabSz="931723">
              <a:defRPr/>
            </a:pPr>
            <a:endParaRPr lang="en-US" dirty="0"/>
          </a:p>
        </p:txBody>
      </p:sp>
      <p:sp>
        <p:nvSpPr>
          <p:cNvPr id="4" name="Date Placeholder 3"/>
          <p:cNvSpPr>
            <a:spLocks noGrp="1"/>
          </p:cNvSpPr>
          <p:nvPr>
            <p:ph type="dt" idx="10"/>
          </p:nvPr>
        </p:nvSpPr>
        <p:spPr/>
        <p:txBody>
          <a:bodyPr/>
          <a:lstStyle/>
          <a:p>
            <a:pPr>
              <a:defRPr/>
            </a:pPr>
            <a:fld id="{23BF56CF-B50F-4B14-B585-0963DA91D93F}" type="datetime1">
              <a:rPr lang="en-US" smtClean="0">
                <a:solidFill>
                  <a:srgbClr val="000000"/>
                </a:solidFill>
              </a:rPr>
              <a:pPr>
                <a:defRPr/>
              </a:pPr>
              <a:t>10/31/2019</a:t>
            </a:fld>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5DA31B3F-048C-49FA-9382-5387E1049D85}"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317716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23BF56CF-B50F-4B14-B585-0963DA91D93F}" type="datetime1">
              <a:rPr lang="en-US" smtClean="0">
                <a:solidFill>
                  <a:srgbClr val="000000"/>
                </a:solidFill>
              </a:rPr>
              <a:pPr>
                <a:defRPr/>
              </a:pPr>
              <a:t>10/31/2019</a:t>
            </a:fld>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5DA31B3F-048C-49FA-9382-5387E1049D85}"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148526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ark Option Title Slide 1">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88245" y="1685923"/>
            <a:ext cx="4183756" cy="357190"/>
          </a:xfrm>
        </p:spPr>
        <p:txBody>
          <a:bodyPr>
            <a:noAutofit/>
          </a:bodyPr>
          <a:lstStyle>
            <a:lvl1pPr>
              <a:defRPr sz="1200"/>
            </a:lvl1pPr>
          </a:lstStyle>
          <a:p>
            <a:pPr lvl="0"/>
            <a:r>
              <a:rPr lang="en-US" dirty="0"/>
              <a:t>Date</a:t>
            </a:r>
          </a:p>
        </p:txBody>
      </p:sp>
      <p:cxnSp>
        <p:nvCxnSpPr>
          <p:cNvPr id="10" name="Straight Connector 9"/>
          <p:cNvCxnSpPr/>
          <p:nvPr/>
        </p:nvCxnSpPr>
        <p:spPr>
          <a:xfrm>
            <a:off x="1" y="2149637"/>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96C6D-503C-254D-83A0-5EACD2F741FF}"/>
              </a:ext>
            </a:extLst>
          </p:cNvPr>
          <p:cNvCxnSpPr/>
          <p:nvPr/>
        </p:nvCxnSpPr>
        <p:spPr>
          <a:xfrm>
            <a:off x="1" y="6255389"/>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B2404100-9262-9F45-8572-F17A36DCCC05}"/>
              </a:ext>
            </a:extLst>
          </p:cNvPr>
          <p:cNvSpPr>
            <a:spLocks noGrp="1"/>
          </p:cNvSpPr>
          <p:nvPr>
            <p:ph type="ctrTitle"/>
          </p:nvPr>
        </p:nvSpPr>
        <p:spPr>
          <a:xfrm>
            <a:off x="388247" y="502453"/>
            <a:ext cx="8369987" cy="657219"/>
          </a:xfrm>
          <a:prstGeom prst="rect">
            <a:avLst/>
          </a:prstGeom>
        </p:spPr>
        <p:txBody>
          <a:bodyPr anchor="b">
            <a:noAutofit/>
          </a:bodyPr>
          <a:lstStyle>
            <a:lvl1pPr>
              <a:defRPr sz="2400" b="0">
                <a:solidFill>
                  <a:schemeClr val="accent1"/>
                </a:solidFill>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69B3C95A-1321-E746-906E-FC4087A3CD43}"/>
              </a:ext>
            </a:extLst>
          </p:cNvPr>
          <p:cNvSpPr>
            <a:spLocks noGrp="1"/>
          </p:cNvSpPr>
          <p:nvPr>
            <p:ph type="subTitle" idx="1"/>
          </p:nvPr>
        </p:nvSpPr>
        <p:spPr>
          <a:xfrm>
            <a:off x="388247" y="1159673"/>
            <a:ext cx="8369987" cy="526253"/>
          </a:xfrm>
        </p:spPr>
        <p:txBody>
          <a:bodyPr>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1" name="Picture Placeholder 4">
            <a:extLst>
              <a:ext uri="{FF2B5EF4-FFF2-40B4-BE49-F238E27FC236}">
                <a16:creationId xmlns:a16="http://schemas.microsoft.com/office/drawing/2014/main" id="{0582DE08-CCE9-3C4D-B4CE-A6753207C737}"/>
              </a:ext>
            </a:extLst>
          </p:cNvPr>
          <p:cNvSpPr>
            <a:spLocks noGrp="1"/>
          </p:cNvSpPr>
          <p:nvPr>
            <p:ph type="pic" sz="quarter" idx="13"/>
          </p:nvPr>
        </p:nvSpPr>
        <p:spPr>
          <a:xfrm>
            <a:off x="1" y="2168525"/>
            <a:ext cx="9144000" cy="4089400"/>
          </a:xfrm>
        </p:spPr>
        <p:txBody>
          <a:bodyPr/>
          <a:lstStyle>
            <a:lvl1pPr>
              <a:defRPr>
                <a:solidFill>
                  <a:schemeClr val="tx1"/>
                </a:solidFill>
              </a:defRPr>
            </a:lvl1pPr>
          </a:lstStyle>
          <a:p>
            <a:r>
              <a:rPr lang="en-US"/>
              <a:t>Click icon to add picture</a:t>
            </a:r>
            <a:endParaRPr lang="en-US" dirty="0"/>
          </a:p>
        </p:txBody>
      </p:sp>
      <p:sp>
        <p:nvSpPr>
          <p:cNvPr id="2" name="Footer Placeholder 1"/>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46577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ark Option Title Slide 1">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88245" y="1685923"/>
            <a:ext cx="4183756" cy="357190"/>
          </a:xfrm>
        </p:spPr>
        <p:txBody>
          <a:bodyPr>
            <a:noAutofit/>
          </a:bodyPr>
          <a:lstStyle>
            <a:lvl1pPr>
              <a:defRPr sz="1200"/>
            </a:lvl1pPr>
          </a:lstStyle>
          <a:p>
            <a:pPr lvl="0"/>
            <a:r>
              <a:rPr lang="en-US" dirty="0"/>
              <a:t>Date</a:t>
            </a:r>
          </a:p>
        </p:txBody>
      </p:sp>
      <p:cxnSp>
        <p:nvCxnSpPr>
          <p:cNvPr id="10" name="Straight Connector 9"/>
          <p:cNvCxnSpPr/>
          <p:nvPr/>
        </p:nvCxnSpPr>
        <p:spPr>
          <a:xfrm>
            <a:off x="1" y="2149637"/>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96C6D-503C-254D-83A0-5EACD2F741FF}"/>
              </a:ext>
            </a:extLst>
          </p:cNvPr>
          <p:cNvCxnSpPr/>
          <p:nvPr/>
        </p:nvCxnSpPr>
        <p:spPr>
          <a:xfrm>
            <a:off x="1" y="6255389"/>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69B3C95A-1321-E746-906E-FC4087A3CD43}"/>
              </a:ext>
            </a:extLst>
          </p:cNvPr>
          <p:cNvSpPr>
            <a:spLocks noGrp="1"/>
          </p:cNvSpPr>
          <p:nvPr>
            <p:ph type="subTitle" idx="1"/>
          </p:nvPr>
        </p:nvSpPr>
        <p:spPr>
          <a:xfrm>
            <a:off x="388247" y="1159673"/>
            <a:ext cx="8369987" cy="526253"/>
          </a:xfrm>
        </p:spPr>
        <p:txBody>
          <a:bodyPr>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2" name="Picture Placeholder 4">
            <a:extLst>
              <a:ext uri="{FF2B5EF4-FFF2-40B4-BE49-F238E27FC236}">
                <a16:creationId xmlns:a16="http://schemas.microsoft.com/office/drawing/2014/main" id="{51756051-9A7D-8946-8725-64D461B430F7}"/>
              </a:ext>
            </a:extLst>
          </p:cNvPr>
          <p:cNvSpPr>
            <a:spLocks noGrp="1"/>
          </p:cNvSpPr>
          <p:nvPr>
            <p:ph type="pic" sz="quarter" idx="13"/>
          </p:nvPr>
        </p:nvSpPr>
        <p:spPr>
          <a:xfrm>
            <a:off x="1" y="2168526"/>
            <a:ext cx="4568618" cy="4092574"/>
          </a:xfrm>
        </p:spPr>
        <p:txBody>
          <a:bodyPr/>
          <a:lstStyle>
            <a:lvl1pPr>
              <a:defRPr>
                <a:solidFill>
                  <a:schemeClr val="tx1"/>
                </a:solidFill>
              </a:defRPr>
            </a:lvl1pPr>
          </a:lstStyle>
          <a:p>
            <a:r>
              <a:rPr lang="en-US"/>
              <a:t>Click icon to add picture</a:t>
            </a:r>
            <a:endParaRPr lang="en-US" dirty="0"/>
          </a:p>
        </p:txBody>
      </p:sp>
      <p:sp>
        <p:nvSpPr>
          <p:cNvPr id="15" name="Picture Placeholder 6">
            <a:extLst>
              <a:ext uri="{FF2B5EF4-FFF2-40B4-BE49-F238E27FC236}">
                <a16:creationId xmlns:a16="http://schemas.microsoft.com/office/drawing/2014/main" id="{360609AC-B2DC-0B4D-9122-4C65CC8E5C70}"/>
              </a:ext>
            </a:extLst>
          </p:cNvPr>
          <p:cNvSpPr>
            <a:spLocks noGrp="1"/>
          </p:cNvSpPr>
          <p:nvPr>
            <p:ph type="pic" sz="quarter" idx="14"/>
          </p:nvPr>
        </p:nvSpPr>
        <p:spPr>
          <a:xfrm>
            <a:off x="4568617" y="2165353"/>
            <a:ext cx="4568618" cy="4092575"/>
          </a:xfrm>
        </p:spPr>
        <p:txBody>
          <a:bodyPr/>
          <a:lstStyle>
            <a:lvl1pPr>
              <a:defRPr>
                <a:solidFill>
                  <a:schemeClr val="tx1"/>
                </a:solidFill>
              </a:defRPr>
            </a:lvl1pPr>
          </a:lstStyle>
          <a:p>
            <a:r>
              <a:rPr lang="en-US"/>
              <a:t>Click icon to add picture</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Footer Placeholder 10"/>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11424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ark Option Title Slide 2">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88245" y="1685923"/>
            <a:ext cx="4183756" cy="357190"/>
          </a:xfrm>
        </p:spPr>
        <p:txBody>
          <a:bodyPr>
            <a:noAutofit/>
          </a:bodyPr>
          <a:lstStyle>
            <a:lvl1pPr>
              <a:defRPr sz="1200"/>
            </a:lvl1pPr>
          </a:lstStyle>
          <a:p>
            <a:pPr lvl="0"/>
            <a:r>
              <a:rPr lang="en-US" dirty="0"/>
              <a:t>Date</a:t>
            </a:r>
          </a:p>
        </p:txBody>
      </p:sp>
      <p:cxnSp>
        <p:nvCxnSpPr>
          <p:cNvPr id="10" name="Straight Connector 9"/>
          <p:cNvCxnSpPr/>
          <p:nvPr/>
        </p:nvCxnSpPr>
        <p:spPr>
          <a:xfrm>
            <a:off x="1" y="214732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F0F2DB8-366F-DC4D-8B85-DAD6763A8C8D}"/>
              </a:ext>
            </a:extLst>
          </p:cNvPr>
          <p:cNvSpPr>
            <a:spLocks noGrp="1"/>
          </p:cNvSpPr>
          <p:nvPr>
            <p:ph type="ctrTitle"/>
          </p:nvPr>
        </p:nvSpPr>
        <p:spPr>
          <a:xfrm>
            <a:off x="388247" y="502453"/>
            <a:ext cx="8369987" cy="657219"/>
          </a:xfrm>
          <a:prstGeom prst="rect">
            <a:avLst/>
          </a:prstGeom>
        </p:spPr>
        <p:txBody>
          <a:bodyPr anchor="b">
            <a:noAutofit/>
          </a:bodyPr>
          <a:lstStyle>
            <a:lvl1pPr>
              <a:defRPr sz="2400" b="0">
                <a:solidFill>
                  <a:schemeClr val="accent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71C9CFE9-A457-644F-82F0-07E7ED8E298A}"/>
              </a:ext>
            </a:extLst>
          </p:cNvPr>
          <p:cNvSpPr>
            <a:spLocks noGrp="1"/>
          </p:cNvSpPr>
          <p:nvPr>
            <p:ph type="subTitle" idx="1"/>
          </p:nvPr>
        </p:nvSpPr>
        <p:spPr>
          <a:xfrm>
            <a:off x="388247" y="1159673"/>
            <a:ext cx="8369987" cy="526253"/>
          </a:xfrm>
        </p:spPr>
        <p:txBody>
          <a:bodyPr>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9" name="Picture Placeholder 10">
            <a:extLst>
              <a:ext uri="{FF2B5EF4-FFF2-40B4-BE49-F238E27FC236}">
                <a16:creationId xmlns:a16="http://schemas.microsoft.com/office/drawing/2014/main" id="{6793B558-B78B-DF40-8A40-796FD0D6BC96}"/>
              </a:ext>
            </a:extLst>
          </p:cNvPr>
          <p:cNvSpPr>
            <a:spLocks noGrp="1"/>
          </p:cNvSpPr>
          <p:nvPr>
            <p:ph type="pic" sz="quarter" idx="15"/>
          </p:nvPr>
        </p:nvSpPr>
        <p:spPr>
          <a:xfrm>
            <a:off x="6100312" y="2168688"/>
            <a:ext cx="3043689" cy="4086065"/>
          </a:xfrm>
        </p:spPr>
        <p:txBody>
          <a:bodyPr/>
          <a:lstStyle>
            <a:lvl1pPr>
              <a:defRPr>
                <a:solidFill>
                  <a:schemeClr val="tx1"/>
                </a:solidFill>
              </a:defRPr>
            </a:lvl1pPr>
          </a:lstStyle>
          <a:p>
            <a:r>
              <a:rPr lang="en-US"/>
              <a:t>Click icon to add picture</a:t>
            </a:r>
            <a:endParaRPr lang="en-US" dirty="0"/>
          </a:p>
        </p:txBody>
      </p:sp>
      <p:sp>
        <p:nvSpPr>
          <p:cNvPr id="13" name="Picture Placeholder 6">
            <a:extLst>
              <a:ext uri="{FF2B5EF4-FFF2-40B4-BE49-F238E27FC236}">
                <a16:creationId xmlns:a16="http://schemas.microsoft.com/office/drawing/2014/main" id="{B37FFF52-D0A9-6E45-8097-8CABADBC9A62}"/>
              </a:ext>
            </a:extLst>
          </p:cNvPr>
          <p:cNvSpPr>
            <a:spLocks noGrp="1"/>
          </p:cNvSpPr>
          <p:nvPr>
            <p:ph type="pic" sz="quarter" idx="14"/>
          </p:nvPr>
        </p:nvSpPr>
        <p:spPr>
          <a:xfrm>
            <a:off x="3045745" y="2168525"/>
            <a:ext cx="3045746" cy="4083050"/>
          </a:xfrm>
        </p:spPr>
        <p:txBody>
          <a:bodyPr/>
          <a:lstStyle>
            <a:lvl1pPr>
              <a:defRPr>
                <a:solidFill>
                  <a:schemeClr val="tx1"/>
                </a:solidFill>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ED7A7ADC-45FC-2F4D-9B8C-01E7FFF08F2D}"/>
              </a:ext>
            </a:extLst>
          </p:cNvPr>
          <p:cNvSpPr>
            <a:spLocks noGrp="1"/>
          </p:cNvSpPr>
          <p:nvPr>
            <p:ph type="pic" sz="quarter" idx="13"/>
          </p:nvPr>
        </p:nvSpPr>
        <p:spPr>
          <a:xfrm>
            <a:off x="1" y="2168529"/>
            <a:ext cx="3045746" cy="4086225"/>
          </a:xfrm>
        </p:spPr>
        <p:txBody>
          <a:bodyPr/>
          <a:lstStyle>
            <a:lvl1pPr>
              <a:defRPr>
                <a:solidFill>
                  <a:schemeClr val="tx1"/>
                </a:solidFill>
              </a:defRPr>
            </a:lvl1pPr>
          </a:lstStyle>
          <a:p>
            <a:r>
              <a:rPr lang="en-US"/>
              <a:t>Click icon to add picture</a:t>
            </a:r>
            <a:endParaRPr lang="en-US" dirty="0"/>
          </a:p>
        </p:txBody>
      </p:sp>
      <p:sp>
        <p:nvSpPr>
          <p:cNvPr id="2" name="Footer Placeholder 1"/>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65302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245" y="1247778"/>
            <a:ext cx="8366320" cy="48799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387055" y="300164"/>
            <a:ext cx="8367510" cy="781198"/>
          </a:xfrm>
        </p:spPr>
        <p:txBody>
          <a:bodyPr/>
          <a:lstStyle>
            <a:lvl1pPr>
              <a:defRPr sz="2800">
                <a:solidFill>
                  <a:schemeClr val="accent1"/>
                </a:solidFill>
              </a:defRPr>
            </a:lvl1pPr>
          </a:lstStyle>
          <a:p>
            <a:r>
              <a:rPr lang="en-US"/>
              <a:t>Click to edit Master title style</a:t>
            </a: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54292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388245" y="1431148"/>
            <a:ext cx="4047274" cy="4696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2"/>
          </p:nvPr>
        </p:nvSpPr>
        <p:spPr>
          <a:xfrm>
            <a:off x="4712055" y="1431148"/>
            <a:ext cx="4047274" cy="4696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4">
            <a:extLst>
              <a:ext uri="{FF2B5EF4-FFF2-40B4-BE49-F238E27FC236}">
                <a16:creationId xmlns:a16="http://schemas.microsoft.com/office/drawing/2014/main" id="{EC7E8ED3-88CE-D645-8CBC-FDF7FC8AEAE8}"/>
              </a:ext>
            </a:extLst>
          </p:cNvPr>
          <p:cNvSpPr>
            <a:spLocks noGrp="1"/>
          </p:cNvSpPr>
          <p:nvPr>
            <p:ph type="title"/>
          </p:nvPr>
        </p:nvSpPr>
        <p:spPr>
          <a:xfrm>
            <a:off x="387055" y="300164"/>
            <a:ext cx="8367510" cy="781198"/>
          </a:xfrm>
        </p:spPr>
        <p:txBody>
          <a:bodyPr/>
          <a:lstStyle>
            <a:lvl1pPr>
              <a:defRPr sz="280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531878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5" y="346344"/>
            <a:ext cx="8367510" cy="781198"/>
          </a:xfrm>
        </p:spPr>
        <p:txBody>
          <a:bodyPr/>
          <a:lstStyle>
            <a:lvl1pPr>
              <a:defRPr sz="2800">
                <a:solidFill>
                  <a:schemeClr val="accent1"/>
                </a:solidFill>
              </a:defRPr>
            </a:lvl1pPr>
          </a:lstStyle>
          <a:p>
            <a:r>
              <a:rPr lang="en-US"/>
              <a:t>Click to edit Master title style</a:t>
            </a:r>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2470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3778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A7012-9BF8-497F-A5B7-69130BAB537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FFC8D0-353D-4BD1-8F3C-C3EC79A0CCF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FBB9A2-8AA4-4617-89D4-9308F24CBB6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90F5345-C0C7-4BA0-BA68-4C54C44D6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2CEAB-1E2A-4908-B106-CEF770228091}"/>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19762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1952" y="1394463"/>
            <a:ext cx="4210051" cy="4514215"/>
          </a:xfrm>
        </p:spPr>
        <p:txBody>
          <a:bodyPr>
            <a:normAutofit/>
          </a:bodyPr>
          <a:lstStyle>
            <a:lvl1pPr>
              <a:defRPr sz="2100"/>
            </a:lvl1pPr>
            <a:lvl2pPr>
              <a:defRPr sz="2100"/>
            </a:lvl2pPr>
            <a:lvl3pPr>
              <a:defRPr sz="1800"/>
            </a:lvl3pPr>
            <a:lvl4pPr>
              <a:defRPr sz="1500"/>
            </a:lvl4pPr>
            <a:lvl5pPr>
              <a:defRPr sz="1350"/>
            </a:lvl5pPr>
            <a:lvl6pPr>
              <a:defRPr sz="1650"/>
            </a:lvl6pPr>
            <a:lvl7pPr>
              <a:defRPr sz="1650"/>
            </a:lvl7pPr>
            <a:lvl8pPr>
              <a:defRPr sz="1650"/>
            </a:lvl8pPr>
            <a:lvl9pPr>
              <a:defRPr sz="16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2" y="1394463"/>
            <a:ext cx="4113213" cy="4514215"/>
          </a:xfrm>
        </p:spPr>
        <p:txBody>
          <a:bodyPr>
            <a:normAutofit/>
          </a:bodyPr>
          <a:lstStyle>
            <a:lvl1pPr>
              <a:defRPr sz="2100"/>
            </a:lvl1pPr>
            <a:lvl2pPr>
              <a:defRPr sz="2100"/>
            </a:lvl2pPr>
            <a:lvl3pPr>
              <a:defRPr sz="1800"/>
            </a:lvl3pPr>
            <a:lvl4pPr>
              <a:defRPr sz="1500"/>
            </a:lvl4pPr>
            <a:lvl5pPr>
              <a:defRPr sz="1350"/>
            </a:lvl5pPr>
            <a:lvl6pPr>
              <a:defRPr sz="1650"/>
            </a:lvl6pPr>
            <a:lvl7pPr>
              <a:defRPr sz="1650"/>
            </a:lvl7pPr>
            <a:lvl8pPr>
              <a:defRPr sz="1650"/>
            </a:lvl8pPr>
            <a:lvl9pPr>
              <a:defRPr sz="16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endParaRPr lang="en-US" dirty="0"/>
          </a:p>
        </p:txBody>
      </p:sp>
      <p:sp>
        <p:nvSpPr>
          <p:cNvPr id="6" name="Title 5">
            <a:extLst>
              <a:ext uri="{FF2B5EF4-FFF2-40B4-BE49-F238E27FC236}">
                <a16:creationId xmlns:a16="http://schemas.microsoft.com/office/drawing/2014/main" id="{2F46CAB1-0777-42FE-B980-89E53BAF319F}"/>
              </a:ext>
            </a:extLst>
          </p:cNvPr>
          <p:cNvSpPr>
            <a:spLocks noGrp="1"/>
          </p:cNvSpPr>
          <p:nvPr>
            <p:ph type="title"/>
          </p:nvPr>
        </p:nvSpPr>
        <p:spPr/>
        <p:txBody>
          <a:bodyPr/>
          <a:lstStyle/>
          <a:p>
            <a:r>
              <a:rPr lang="en-US" dirty="0"/>
              <a:t>Click to edit Master title style</a:t>
            </a:r>
          </a:p>
        </p:txBody>
      </p:sp>
      <p:sp>
        <p:nvSpPr>
          <p:cNvPr id="7" name="Footer Placeholder 6">
            <a:extLst>
              <a:ext uri="{FF2B5EF4-FFF2-40B4-BE49-F238E27FC236}">
                <a16:creationId xmlns:a16="http://schemas.microsoft.com/office/drawing/2014/main" id="{3CF94047-A0CF-4F61-8865-95B4ED6654C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56725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bwMode="hidden">
          <a:xfrm>
            <a:off x="1" y="0"/>
            <a:ext cx="9144000" cy="6858000"/>
          </a:xfrm>
          <a:prstGeom prst="rect">
            <a:avLst/>
          </a:prstGeom>
          <a:solidFill>
            <a:srgbClr val="2B3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387055" y="410996"/>
            <a:ext cx="8367510" cy="7811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8245" y="1431010"/>
            <a:ext cx="8366320" cy="469674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p:nvSpPr>
        <p:spPr>
          <a:xfrm>
            <a:off x="1" y="6255389"/>
            <a:ext cx="9144000" cy="5943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350"/>
          </a:p>
        </p:txBody>
      </p:sp>
      <p:cxnSp>
        <p:nvCxnSpPr>
          <p:cNvPr id="7" name="Straight Connector 6"/>
          <p:cNvCxnSpPr/>
          <p:nvPr/>
        </p:nvCxnSpPr>
        <p:spPr>
          <a:xfrm>
            <a:off x="1" y="6255389"/>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26CB77-8726-6C41-BC3B-93CDC477DC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93825" y="6424122"/>
            <a:ext cx="860021" cy="256903"/>
          </a:xfrm>
          <a:prstGeom prst="rect">
            <a:avLst/>
          </a:prstGeom>
        </p:spPr>
      </p:pic>
      <p:sp>
        <p:nvSpPr>
          <p:cNvPr id="11" name="Footer Placeholder 10"/>
          <p:cNvSpPr>
            <a:spLocks noGrp="1"/>
          </p:cNvSpPr>
          <p:nvPr>
            <p:ph type="ftr" sz="quarter" idx="3"/>
          </p:nvPr>
        </p:nvSpPr>
        <p:spPr>
          <a:xfrm>
            <a:off x="387054" y="6356354"/>
            <a:ext cx="3086904" cy="365125"/>
          </a:xfrm>
          <a:prstGeom prst="rect">
            <a:avLst/>
          </a:prstGeom>
        </p:spPr>
        <p:txBody>
          <a:bodyPr vert="horz" lIns="91440" tIns="45720" rIns="91440" bIns="45720" rtlCol="0" anchor="ctr"/>
          <a:lstStyle>
            <a:lvl1pPr algn="l">
              <a:defRPr sz="900">
                <a:solidFill>
                  <a:schemeClr val="bg1">
                    <a:lumMod val="50000"/>
                    <a:lumOff val="50000"/>
                  </a:schemeClr>
                </a:solidFill>
              </a:defRPr>
            </a:lvl1pPr>
          </a:lstStyle>
          <a:p>
            <a:endParaRPr lang="en-US"/>
          </a:p>
        </p:txBody>
      </p:sp>
      <p:sp>
        <p:nvSpPr>
          <p:cNvPr id="4" name="MSIPCMContentMarking" descr="{&quot;HashCode&quot;:1831732991,&quot;Placement&quot;:&quot;Footer&quot;}">
            <a:extLst>
              <a:ext uri="{FF2B5EF4-FFF2-40B4-BE49-F238E27FC236}">
                <a16:creationId xmlns:a16="http://schemas.microsoft.com/office/drawing/2014/main" id="{ACFAFB45-F569-4927-BF0D-9E4DC4B9E958}"/>
              </a:ext>
            </a:extLst>
          </p:cNvPr>
          <p:cNvSpPr txBox="1"/>
          <p:nvPr userDrawn="1"/>
        </p:nvSpPr>
        <p:spPr>
          <a:xfrm>
            <a:off x="3865152" y="6595656"/>
            <a:ext cx="1413695"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Schlumberger-Private</a:t>
            </a:r>
          </a:p>
        </p:txBody>
      </p:sp>
    </p:spTree>
    <p:extLst>
      <p:ext uri="{BB962C8B-B14F-4D97-AF65-F5344CB8AC3E}">
        <p14:creationId xmlns:p14="http://schemas.microsoft.com/office/powerpoint/2010/main" val="17274284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spcBef>
          <a:spcPct val="0"/>
        </a:spcBef>
        <a:buNone/>
        <a:defRPr sz="2800" kern="1200">
          <a:solidFill>
            <a:schemeClr val="accent1"/>
          </a:solidFill>
          <a:latin typeface="+mj-lt"/>
          <a:ea typeface="+mj-ea"/>
          <a:cs typeface="+mj-cs"/>
        </a:defRPr>
      </a:lvl1pPr>
    </p:titleStyle>
    <p:bodyStyle>
      <a:lvl1pPr marL="0" indent="0" algn="l" defTabSz="685800" rtl="0" eaLnBrk="1" latinLnBrk="0" hangingPunct="1">
        <a:spcBef>
          <a:spcPts val="750"/>
        </a:spcBef>
        <a:buClr>
          <a:schemeClr val="accent1"/>
        </a:buClr>
        <a:buFont typeface="Symbol" panose="05050102010706020507" pitchFamily="18" charset="2"/>
        <a:buNone/>
        <a:defRPr sz="1800" kern="1200">
          <a:solidFill>
            <a:schemeClr val="tx1"/>
          </a:solidFill>
          <a:latin typeface="+mn-lt"/>
          <a:ea typeface="+mn-ea"/>
          <a:cs typeface="+mn-cs"/>
        </a:defRPr>
      </a:lvl1pPr>
      <a:lvl2pPr marL="239316" indent="-239316" algn="l" defTabSz="685800" rtl="0" eaLnBrk="1" latinLnBrk="0" hangingPunct="1">
        <a:spcBef>
          <a:spcPts val="600"/>
        </a:spcBef>
        <a:buClr>
          <a:schemeClr val="accent1"/>
        </a:buClr>
        <a:buFont typeface="Wingdings" panose="05000000000000000000" pitchFamily="2" charset="2"/>
        <a:buChar char="§"/>
        <a:defRPr sz="1800" kern="1200">
          <a:solidFill>
            <a:schemeClr val="tx1"/>
          </a:solidFill>
          <a:latin typeface="+mn-lt"/>
          <a:ea typeface="+mn-ea"/>
          <a:cs typeface="+mn-cs"/>
        </a:defRPr>
      </a:lvl2pPr>
      <a:lvl3pPr marL="471488" indent="-214313" algn="l" defTabSz="685800" rtl="0" eaLnBrk="1" latinLnBrk="0" hangingPunct="1">
        <a:spcBef>
          <a:spcPts val="450"/>
        </a:spcBef>
        <a:buClr>
          <a:schemeClr val="accent1"/>
        </a:buClr>
        <a:buFont typeface="Arial" panose="020B0604020202020204" pitchFamily="34" charset="0"/>
        <a:buChar char="–"/>
        <a:defRPr sz="1350" kern="1200">
          <a:solidFill>
            <a:schemeClr val="tx1"/>
          </a:solidFill>
          <a:latin typeface="+mn-lt"/>
          <a:ea typeface="+mn-ea"/>
          <a:cs typeface="+mn-cs"/>
        </a:defRPr>
      </a:lvl3pPr>
      <a:lvl4pPr marL="685800" indent="-214313" algn="l" defTabSz="685800" rtl="0" eaLnBrk="1" latinLnBrk="0" hangingPunct="1">
        <a:spcBef>
          <a:spcPts val="300"/>
        </a:spcBef>
        <a:buClr>
          <a:schemeClr val="accent1"/>
        </a:buClr>
        <a:buFont typeface="Wingdings" panose="05000000000000000000" pitchFamily="2" charset="2"/>
        <a:buChar char="§"/>
        <a:defRPr sz="1200" kern="1200">
          <a:solidFill>
            <a:schemeClr val="tx1"/>
          </a:solidFill>
          <a:latin typeface="+mn-lt"/>
          <a:ea typeface="+mn-ea"/>
          <a:cs typeface="+mn-cs"/>
        </a:defRPr>
      </a:lvl4pPr>
      <a:lvl5pPr marL="856060" indent="-170260" algn="l" defTabSz="685800" rtl="0" eaLnBrk="1" latinLnBrk="0" hangingPunct="1">
        <a:spcBef>
          <a:spcPts val="3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7" userDrawn="1">
          <p15:clr>
            <a:srgbClr val="F26B43"/>
          </p15:clr>
        </p15:guide>
        <p15:guide id="2" orient="horz"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29.emf"/><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emf"/><Relationship Id="rId5" Type="http://schemas.openxmlformats.org/officeDocument/2006/relationships/image" Target="../media/image32.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emf"/><Relationship Id="rId5" Type="http://schemas.openxmlformats.org/officeDocument/2006/relationships/image" Target="../media/image32.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3.jpg"/><Relationship Id="rId7"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5.jpg"/><Relationship Id="rId4" Type="http://schemas.openxmlformats.org/officeDocument/2006/relationships/image" Target="../media/image44.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6.png"/><Relationship Id="rId7"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77D1-449C-41C0-B4B1-18DEF109F051}"/>
              </a:ext>
            </a:extLst>
          </p:cNvPr>
          <p:cNvSpPr>
            <a:spLocks noGrp="1"/>
          </p:cNvSpPr>
          <p:nvPr>
            <p:ph type="ctrTitle"/>
          </p:nvPr>
        </p:nvSpPr>
        <p:spPr>
          <a:xfrm>
            <a:off x="2459183" y="1269530"/>
            <a:ext cx="6352310" cy="1790700"/>
          </a:xfrm>
        </p:spPr>
        <p:txBody>
          <a:bodyPr/>
          <a:lstStyle/>
          <a:p>
            <a:r>
              <a:rPr lang="en-US" sz="3600" b="1" dirty="0"/>
              <a:t>Impact of the ENDF/B-VIII.0 Library on Modeling Nuclear Tools for Oil Exploration</a:t>
            </a:r>
            <a:endParaRPr lang="en-US" sz="3600" dirty="0"/>
          </a:p>
        </p:txBody>
      </p:sp>
      <p:sp>
        <p:nvSpPr>
          <p:cNvPr id="3" name="Subtitle 2">
            <a:extLst>
              <a:ext uri="{FF2B5EF4-FFF2-40B4-BE49-F238E27FC236}">
                <a16:creationId xmlns:a16="http://schemas.microsoft.com/office/drawing/2014/main" id="{19FFC858-B009-440B-8EB1-82E71B88E597}"/>
              </a:ext>
            </a:extLst>
          </p:cNvPr>
          <p:cNvSpPr>
            <a:spLocks noGrp="1"/>
          </p:cNvSpPr>
          <p:nvPr>
            <p:ph type="subTitle" idx="1"/>
          </p:nvPr>
        </p:nvSpPr>
        <p:spPr>
          <a:xfrm>
            <a:off x="2459182" y="3281796"/>
            <a:ext cx="6352310" cy="1061605"/>
          </a:xfrm>
        </p:spPr>
        <p:txBody>
          <a:bodyPr/>
          <a:lstStyle/>
          <a:p>
            <a:r>
              <a:rPr lang="en-US" sz="1500" u="sng" dirty="0"/>
              <a:t>Marie-Laure Mauborgne</a:t>
            </a:r>
            <a:r>
              <a:rPr lang="en-US" sz="1500" dirty="0"/>
              <a:t>, R. J. Radtke, Fabien </a:t>
            </a:r>
            <a:r>
              <a:rPr lang="en-US" sz="1500" dirty="0" err="1"/>
              <a:t>Haranger</a:t>
            </a:r>
            <a:endParaRPr lang="en-US" sz="1500" dirty="0"/>
          </a:p>
          <a:p>
            <a:r>
              <a:rPr lang="en-US" sz="1500" dirty="0"/>
              <a:t>Schlumberger</a:t>
            </a:r>
          </a:p>
          <a:p>
            <a:endParaRPr lang="en-US" sz="1500" dirty="0"/>
          </a:p>
          <a:p>
            <a:r>
              <a:rPr lang="en-US" sz="1500" dirty="0"/>
              <a:t>MMauborgne@slb.com</a:t>
            </a:r>
          </a:p>
        </p:txBody>
      </p:sp>
      <p:pic>
        <p:nvPicPr>
          <p:cNvPr id="4" name="Picture 3">
            <a:extLst>
              <a:ext uri="{FF2B5EF4-FFF2-40B4-BE49-F238E27FC236}">
                <a16:creationId xmlns:a16="http://schemas.microsoft.com/office/drawing/2014/main" id="{B447E616-3E38-4DA7-BEB6-5C3AB1CC27F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846" b="96144" l="4089" r="96145">
                        <a14:foregroundMark x1="21262" y1="63298" x2="21262" y2="63298"/>
                        <a14:foregroundMark x1="4439" y1="50000" x2="8978" y2="49904"/>
                        <a14:foregroundMark x1="11614" y1="49921" x2="23481" y2="50665"/>
                        <a14:foregroundMark x1="23481" y1="50665" x2="23715" y2="50000"/>
                        <a14:foregroundMark x1="19860" y1="53059" x2="6776" y2="53723"/>
                        <a14:foregroundMark x1="6776" y1="53723" x2="5257" y2="60771"/>
                        <a14:foregroundMark x1="5257" y1="60771" x2="7944" y2="67154"/>
                        <a14:foregroundMark x1="7944" y1="67154" x2="14252" y2="67154"/>
                        <a14:foregroundMark x1="14252" y1="67154" x2="20210" y2="64096"/>
                        <a14:foregroundMark x1="20210" y1="64096" x2="21145" y2="57181"/>
                        <a14:foregroundMark x1="21145" y1="57181" x2="19743" y2="52793"/>
                        <a14:foregroundMark x1="7477" y1="53324" x2="7360" y2="60771"/>
                        <a14:foregroundMark x1="7360" y1="60771" x2="10864" y2="68085"/>
                        <a14:foregroundMark x1="10864" y1="68085" x2="17523" y2="69415"/>
                        <a14:foregroundMark x1="17523" y1="69415" x2="23949" y2="67420"/>
                        <a14:foregroundMark x1="23949" y1="67420" x2="24416" y2="59441"/>
                        <a14:foregroundMark x1="24416" y1="59441" x2="21963" y2="52926"/>
                        <a14:foregroundMark x1="21963" y1="52926" x2="7243" y2="53590"/>
                        <a14:foregroundMark x1="9463" y1="55585" x2="16005" y2="57979"/>
                        <a14:foregroundMark x1="16005" y1="57979" x2="14252" y2="64761"/>
                        <a14:foregroundMark x1="14252" y1="64761" x2="9696" y2="59574"/>
                        <a14:foregroundMark x1="9696" y1="59574" x2="9930" y2="53723"/>
                        <a14:foregroundMark x1="14720" y1="64628" x2="20210" y2="69947"/>
                        <a14:foregroundMark x1="20210" y1="69947" x2="20444" y2="77660"/>
                        <a14:foregroundMark x1="20444" y1="77660" x2="16121" y2="82713"/>
                        <a14:foregroundMark x1="16121" y1="82713" x2="9813" y2="83112"/>
                        <a14:foregroundMark x1="9813" y1="83112" x2="3972" y2="80851"/>
                        <a14:foregroundMark x1="5987" y1="65768" x2="16706" y2="64628"/>
                        <a14:foregroundMark x1="4322" y1="65957" x2="4322" y2="65957"/>
                        <a14:foregroundMark x1="4439" y1="65559" x2="4439" y2="65559"/>
                        <a14:foregroundMark x1="4322" y1="65559" x2="4322" y2="65559"/>
                        <a14:foregroundMark x1="4322" y1="65691" x2="4322" y2="65691"/>
                        <a14:foregroundMark x1="4206" y1="66622" x2="4206" y2="66622"/>
                        <a14:foregroundMark x1="19977" y1="49867" x2="23481" y2="49867"/>
                        <a14:foregroundMark x1="4322" y1="65426" x2="4322" y2="65426"/>
                        <a14:foregroundMark x1="4322" y1="65559" x2="4322" y2="65559"/>
                        <a14:foregroundMark x1="4322" y1="65824" x2="4322" y2="65824"/>
                        <a14:foregroundMark x1="4322" y1="65691" x2="4322" y2="65691"/>
                        <a14:foregroundMark x1="4322" y1="65957" x2="4322" y2="65957"/>
                        <a14:foregroundMark x1="4206" y1="66489" x2="4206" y2="66489"/>
                        <a14:foregroundMark x1="4206" y1="69149" x2="4206" y2="69149"/>
                        <a14:foregroundMark x1="4206" y1="71543" x2="4206" y2="71543"/>
                        <a14:foregroundMark x1="4089" y1="71543" x2="4089" y2="71543"/>
                        <a14:foregroundMark x1="12734" y1="72739" x2="12734" y2="72739"/>
                        <a14:foregroundMark x1="4089" y1="72606" x2="4089" y2="72606"/>
                        <a14:foregroundMark x1="4089" y1="72606" x2="4089" y2="72606"/>
                        <a14:foregroundMark x1="4089" y1="73404" x2="4089" y2="73404"/>
                        <a14:foregroundMark x1="4206" y1="68218" x2="4206" y2="68218"/>
                        <a14:foregroundMark x1="4206" y1="67420" x2="4206" y2="67420"/>
                        <a14:foregroundMark x1="4206" y1="65957" x2="4206" y2="65957"/>
                        <a14:foregroundMark x1="4206" y1="65957" x2="4206" y2="65957"/>
                        <a14:foregroundMark x1="4206" y1="65559" x2="4206" y2="65559"/>
                        <a14:foregroundMark x1="4206" y1="66622" x2="4206" y2="66622"/>
                        <a14:foregroundMark x1="4206" y1="66622" x2="4206" y2="66622"/>
                        <a14:foregroundMark x1="47430" y1="92154" x2="47430" y2="92154"/>
                        <a14:foregroundMark x1="42991" y1="96144" x2="42991" y2="96144"/>
                        <a14:foregroundMark x1="92640" y1="81516" x2="92640" y2="81516"/>
                        <a14:foregroundMark x1="96145" y1="78324" x2="96145" y2="78324"/>
                        <a14:foregroundMark x1="44977" y1="7846" x2="44977" y2="7846"/>
                        <a14:foregroundMark x1="47079" y1="8378" x2="47079" y2="8378"/>
                        <a14:backgroundMark x1="10748" y1="49601" x2="10748" y2="49601"/>
                        <a14:backgroundMark x1="10164" y1="49601" x2="10164" y2="49601"/>
                        <a14:backgroundMark x1="9346" y1="49468" x2="9346" y2="49468"/>
                        <a14:backgroundMark x1="9579" y1="49468" x2="9579" y2="49468"/>
                        <a14:backgroundMark x1="9229" y1="49468" x2="11799" y2="49601"/>
                        <a14:backgroundMark x1="3850" y1="73404" x2="3621" y2="80851"/>
                        <a14:backgroundMark x1="3875" y1="72606" x2="3850" y2="73404"/>
                        <a14:backgroundMark x1="3908" y1="71543" x2="3875" y2="72606"/>
                        <a14:backgroundMark x1="3982" y1="69149" x2="3908" y2="71543"/>
                        <a14:backgroundMark x1="4011" y1="68218" x2="3982" y2="69149"/>
                        <a14:backgroundMark x1="4036" y1="67420" x2="4011" y2="68218"/>
                        <a14:backgroundMark x1="4060" y1="66622" x2="4036" y2="67420"/>
                        <a14:backgroundMark x1="4081" y1="65957" x2="4060" y2="66622"/>
                        <a14:backgroundMark x1="20093" y1="49601" x2="20093" y2="49601"/>
                        <a14:backgroundMark x1="20444" y1="49468" x2="20444" y2="49468"/>
                        <a14:backgroundMark x1="20327" y1="49601" x2="20327" y2="49601"/>
                        <a14:backgroundMark x1="20794" y1="49601" x2="20794" y2="49601"/>
                        <a14:backgroundMark x1="21145" y1="49601" x2="21145" y2="49601"/>
                        <a14:backgroundMark x1="21612" y1="49601" x2="21612" y2="49601"/>
                        <a14:backgroundMark x1="21846" y1="49601" x2="21846" y2="49601"/>
                        <a14:backgroundMark x1="22430" y1="49601" x2="22430" y2="49601"/>
                        <a14:backgroundMark x1="22664" y1="49468" x2="22664" y2="49468"/>
                        <a14:backgroundMark x1="22780" y1="49468" x2="22780" y2="49468"/>
                        <a14:backgroundMark x1="22780" y1="49601" x2="22780" y2="49601"/>
                        <a14:backgroundMark x1="23131" y1="49601" x2="23131" y2="49601"/>
                        <a14:backgroundMark x1="23364" y1="49601" x2="23364" y2="49601"/>
                        <a14:backgroundMark x1="23481" y1="49601" x2="23481" y2="49601"/>
                        <a14:backgroundMark x1="22897" y1="49601" x2="22897" y2="49601"/>
                        <a14:backgroundMark x1="22196" y1="49601" x2="22196" y2="49601"/>
                        <a14:backgroundMark x1="20911" y1="49601" x2="20911" y2="49601"/>
                        <a14:backgroundMark x1="20444" y1="49601" x2="20444" y2="49601"/>
                        <a14:backgroundMark x1="3972" y1="65426" x2="3972" y2="65426"/>
                        <a14:backgroundMark x1="77220" y1="53723" x2="77220" y2="53723"/>
                        <a14:backgroundMark x1="77220" y1="53989" x2="77220" y2="53989"/>
                      </a14:backgroundRemoval>
                    </a14:imgEffect>
                  </a14:imgLayer>
                </a14:imgProps>
              </a:ext>
            </a:extLst>
          </a:blip>
          <a:stretch>
            <a:fillRect/>
          </a:stretch>
        </p:blipFill>
        <p:spPr>
          <a:xfrm>
            <a:off x="-108018" y="2008909"/>
            <a:ext cx="4080643" cy="3584864"/>
          </a:xfrm>
          <a:prstGeom prst="rect">
            <a:avLst/>
          </a:prstGeom>
        </p:spPr>
      </p:pic>
    </p:spTree>
    <p:extLst>
      <p:ext uri="{BB962C8B-B14F-4D97-AF65-F5344CB8AC3E}">
        <p14:creationId xmlns:p14="http://schemas.microsoft.com/office/powerpoint/2010/main" val="480505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3526520" y="1625067"/>
            <a:ext cx="4114800" cy="3660085"/>
            <a:chOff x="2740683" y="974034"/>
            <a:chExt cx="5486400" cy="4880113"/>
          </a:xfrm>
          <a:solidFill>
            <a:schemeClr val="bg1"/>
          </a:solidFill>
          <a:effectLst>
            <a:glow rad="228600">
              <a:schemeClr val="accent1">
                <a:satMod val="175000"/>
                <a:alpha val="40000"/>
              </a:schemeClr>
            </a:glow>
          </a:effectLst>
        </p:grpSpPr>
        <p:sp>
          <p:nvSpPr>
            <p:cNvPr id="6" name="Rectangle 5"/>
            <p:cNvSpPr/>
            <p:nvPr/>
          </p:nvSpPr>
          <p:spPr>
            <a:xfrm>
              <a:off x="2740683" y="974034"/>
              <a:ext cx="5486400" cy="48801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pic>
          <p:nvPicPr>
            <p:cNvPr id="2053" name="Picture 5" descr="D:\Documents\Tools_wireline\StingRay\papers_and_presentations\2012-06_SPWLA\presentation\Scattering figure fin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301"/>
            <a:stretch/>
          </p:blipFill>
          <p:spPr bwMode="auto">
            <a:xfrm>
              <a:off x="2740683" y="974035"/>
              <a:ext cx="5486400" cy="1998166"/>
            </a:xfrm>
            <a:prstGeom prst="rect">
              <a:avLst/>
            </a:prstGeom>
            <a:grpFill/>
          </p:spPr>
        </p:pic>
        <p:pic>
          <p:nvPicPr>
            <p:cNvPr id="206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608" y="3287365"/>
              <a:ext cx="2286000" cy="22860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374" y="3287365"/>
              <a:ext cx="2286000" cy="22860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0" name="Picture 2" descr="D:\Documents\Tools_wireline\StingRay\papers_and_presentations\2012-06_SPWLA\presentation\Inelastic scattering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2087"/>
          <a:stretch/>
        </p:blipFill>
        <p:spPr bwMode="auto">
          <a:xfrm>
            <a:off x="3526520" y="1626368"/>
            <a:ext cx="4114800" cy="1519719"/>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D:\Documents\Tools_wireline\StingRay\papers_and_presentations\2012-06_SPWLA\presentation\Scattering figure star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696"/>
          <a:stretch/>
        </p:blipFill>
        <p:spPr bwMode="auto">
          <a:xfrm>
            <a:off x="3526520" y="1626371"/>
            <a:ext cx="4114800" cy="15091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Principles of Spectroscopy Measurement</a:t>
            </a:r>
          </a:p>
        </p:txBody>
      </p:sp>
      <p:grpSp>
        <p:nvGrpSpPr>
          <p:cNvPr id="30" name="Group 29"/>
          <p:cNvGrpSpPr/>
          <p:nvPr/>
        </p:nvGrpSpPr>
        <p:grpSpPr>
          <a:xfrm>
            <a:off x="1201838" y="1661278"/>
            <a:ext cx="1099809" cy="802239"/>
            <a:chOff x="21891" y="21382"/>
            <a:chExt cx="1466412" cy="1069652"/>
          </a:xfrm>
        </p:grpSpPr>
        <p:sp>
          <p:nvSpPr>
            <p:cNvPr id="68" name="Rounded Rectangle 67"/>
            <p:cNvSpPr/>
            <p:nvPr/>
          </p:nvSpPr>
          <p:spPr>
            <a:xfrm>
              <a:off x="21891" y="46012"/>
              <a:ext cx="1466412" cy="1045022"/>
            </a:xfrm>
            <a:prstGeom prst="roundRect">
              <a:avLst>
                <a:gd name="adj" fmla="val 1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69" name="Rounded Rectangle 4"/>
            <p:cNvSpPr/>
            <p:nvPr/>
          </p:nvSpPr>
          <p:spPr>
            <a:xfrm>
              <a:off x="21891" y="21382"/>
              <a:ext cx="1466412" cy="696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Spectral</a:t>
              </a:r>
              <a:r>
                <a:rPr lang="en-US" sz="1500" dirty="0">
                  <a:solidFill>
                    <a:srgbClr val="FFFFFF"/>
                  </a:solidFill>
                </a:rPr>
                <a:t> </a:t>
              </a:r>
              <a:r>
                <a:rPr lang="en-US" sz="1350" dirty="0">
                  <a:solidFill>
                    <a:srgbClr val="FFFFFF"/>
                  </a:solidFill>
                </a:rPr>
                <a:t>Acquisition</a:t>
              </a:r>
              <a:endParaRPr lang="en-US" sz="1500" dirty="0">
                <a:solidFill>
                  <a:srgbClr val="FFFFFF"/>
                </a:solidFill>
              </a:endParaRPr>
            </a:p>
          </p:txBody>
        </p:sp>
      </p:grpSp>
      <p:grpSp>
        <p:nvGrpSpPr>
          <p:cNvPr id="15" name="Group 14"/>
          <p:cNvGrpSpPr/>
          <p:nvPr/>
        </p:nvGrpSpPr>
        <p:grpSpPr>
          <a:xfrm>
            <a:off x="1427101" y="2285908"/>
            <a:ext cx="1099809" cy="994410"/>
            <a:chOff x="457251" y="1914304"/>
            <a:chExt cx="1466412" cy="1094400"/>
          </a:xfrm>
        </p:grpSpPr>
        <p:sp>
          <p:nvSpPr>
            <p:cNvPr id="66" name="Rounded Rectangle 65"/>
            <p:cNvSpPr/>
            <p:nvPr/>
          </p:nvSpPr>
          <p:spPr>
            <a:xfrm>
              <a:off x="457251" y="1914304"/>
              <a:ext cx="1466412" cy="1094400"/>
            </a:xfrm>
            <a:prstGeom prst="roundRect">
              <a:avLst>
                <a:gd name="adj" fmla="val 10000"/>
              </a:avLst>
            </a:prstGeom>
            <a:ln>
              <a:solidFill>
                <a:schemeClr val="accent6"/>
              </a:solidFill>
            </a:ln>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7" name="Rounded Rectangle 6"/>
            <p:cNvSpPr/>
            <p:nvPr/>
          </p:nvSpPr>
          <p:spPr>
            <a:xfrm>
              <a:off x="489305"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Inelastic</a:t>
              </a:r>
            </a:p>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Capture</a:t>
              </a:r>
            </a:p>
          </p:txBody>
        </p:sp>
      </p:grpSp>
      <p:sp>
        <p:nvSpPr>
          <p:cNvPr id="8" name="Rectangle 7"/>
          <p:cNvSpPr/>
          <p:nvPr/>
        </p:nvSpPr>
        <p:spPr>
          <a:xfrm>
            <a:off x="3639168" y="3267569"/>
            <a:ext cx="1851660" cy="1851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srgbClr val="FFFFFF"/>
              </a:solidFill>
            </a:endParaRPr>
          </a:p>
        </p:txBody>
      </p:sp>
      <p:sp>
        <p:nvSpPr>
          <p:cNvPr id="41" name="Rectangle 40"/>
          <p:cNvSpPr/>
          <p:nvPr/>
        </p:nvSpPr>
        <p:spPr>
          <a:xfrm>
            <a:off x="5631962" y="3267569"/>
            <a:ext cx="1851660" cy="1851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nvGrpSpPr>
          <p:cNvPr id="4" name="Group 3"/>
          <p:cNvGrpSpPr/>
          <p:nvPr/>
        </p:nvGrpSpPr>
        <p:grpSpPr>
          <a:xfrm>
            <a:off x="4217170" y="1730473"/>
            <a:ext cx="2428128" cy="1964120"/>
            <a:chOff x="3662953" y="1425920"/>
            <a:chExt cx="3237504" cy="2618827"/>
          </a:xfrm>
        </p:grpSpPr>
        <p:sp>
          <p:nvSpPr>
            <p:cNvPr id="3" name="TextBox 2"/>
            <p:cNvSpPr txBox="1"/>
            <p:nvPr/>
          </p:nvSpPr>
          <p:spPr>
            <a:xfrm>
              <a:off x="3662953" y="3275306"/>
              <a:ext cx="883833" cy="769441"/>
            </a:xfrm>
            <a:prstGeom prst="rect">
              <a:avLst/>
            </a:prstGeom>
            <a:noFill/>
          </p:spPr>
          <p:txBody>
            <a:bodyPr wrap="square" rtlCol="0">
              <a:spAutoFit/>
            </a:bodyPr>
            <a:lstStyle/>
            <a:p>
              <a:pPr algn="ctr" eaLnBrk="0" fontAlgn="base" hangingPunct="0">
                <a:spcBef>
                  <a:spcPct val="0"/>
                </a:spcBef>
                <a:spcAft>
                  <a:spcPct val="0"/>
                </a:spcAft>
              </a:pPr>
              <a:r>
                <a:rPr lang="en-US" sz="1050" dirty="0">
                  <a:solidFill>
                    <a:srgbClr val="FFFFFF"/>
                  </a:solidFill>
                </a:rPr>
                <a:t>Pulsed</a:t>
              </a:r>
              <a:br>
                <a:rPr lang="en-US" sz="1050" dirty="0">
                  <a:solidFill>
                    <a:srgbClr val="FFFFFF"/>
                  </a:solidFill>
                </a:rPr>
              </a:br>
              <a:r>
                <a:rPr lang="en-US" sz="1050" dirty="0">
                  <a:solidFill>
                    <a:srgbClr val="FFFFFF"/>
                  </a:solidFill>
                </a:rPr>
                <a:t>Neutron</a:t>
              </a:r>
            </a:p>
            <a:p>
              <a:pPr algn="ctr" eaLnBrk="0" fontAlgn="base" hangingPunct="0">
                <a:spcBef>
                  <a:spcPct val="0"/>
                </a:spcBef>
                <a:spcAft>
                  <a:spcPct val="0"/>
                </a:spcAft>
              </a:pPr>
              <a:r>
                <a:rPr lang="en-US" sz="1050" dirty="0">
                  <a:solidFill>
                    <a:srgbClr val="FFFFFF"/>
                  </a:solidFill>
                </a:rPr>
                <a:t>Source</a:t>
              </a:r>
            </a:p>
          </p:txBody>
        </p:sp>
        <p:sp>
          <p:nvSpPr>
            <p:cNvPr id="19" name="TextBox 18"/>
            <p:cNvSpPr txBox="1"/>
            <p:nvPr/>
          </p:nvSpPr>
          <p:spPr>
            <a:xfrm>
              <a:off x="5768228" y="3272747"/>
              <a:ext cx="1132229" cy="769441"/>
            </a:xfrm>
            <a:prstGeom prst="rect">
              <a:avLst/>
            </a:prstGeom>
            <a:noFill/>
          </p:spPr>
          <p:txBody>
            <a:bodyPr wrap="square" rtlCol="0">
              <a:spAutoFit/>
            </a:bodyPr>
            <a:lstStyle/>
            <a:p>
              <a:pPr algn="ctr" eaLnBrk="0" fontAlgn="base" hangingPunct="0">
                <a:spcBef>
                  <a:spcPct val="0"/>
                </a:spcBef>
                <a:spcAft>
                  <a:spcPct val="0"/>
                </a:spcAft>
              </a:pPr>
              <a:r>
                <a:rPr lang="en-US" sz="1050" dirty="0">
                  <a:solidFill>
                    <a:srgbClr val="FFFFFF"/>
                  </a:solidFill>
                </a:rPr>
                <a:t>Gamma Ray</a:t>
              </a:r>
              <a:br>
                <a:rPr lang="en-US" sz="1050" dirty="0">
                  <a:solidFill>
                    <a:srgbClr val="FFFFFF"/>
                  </a:solidFill>
                </a:rPr>
              </a:br>
              <a:r>
                <a:rPr lang="en-US" sz="1050" dirty="0">
                  <a:solidFill>
                    <a:srgbClr val="FFFFFF"/>
                  </a:solidFill>
                </a:rPr>
                <a:t>Detector</a:t>
              </a:r>
            </a:p>
          </p:txBody>
        </p:sp>
        <p:sp>
          <p:nvSpPr>
            <p:cNvPr id="20" name="TextBox 19"/>
            <p:cNvSpPr txBox="1"/>
            <p:nvPr/>
          </p:nvSpPr>
          <p:spPr>
            <a:xfrm>
              <a:off x="4487611" y="2801997"/>
              <a:ext cx="985536" cy="338555"/>
            </a:xfrm>
            <a:prstGeom prst="rect">
              <a:avLst/>
            </a:prstGeom>
            <a:noFill/>
          </p:spPr>
          <p:txBody>
            <a:bodyPr wrap="square" rtlCol="0">
              <a:spAutoFit/>
            </a:bodyPr>
            <a:lstStyle/>
            <a:p>
              <a:pPr algn="ctr" eaLnBrk="0" fontAlgn="base" hangingPunct="0">
                <a:spcBef>
                  <a:spcPct val="0"/>
                </a:spcBef>
                <a:spcAft>
                  <a:spcPct val="0"/>
                </a:spcAft>
              </a:pPr>
              <a:r>
                <a:rPr lang="en-US" sz="1050" dirty="0">
                  <a:solidFill>
                    <a:srgbClr val="FFFFFF"/>
                  </a:solidFill>
                </a:rPr>
                <a:t>Shielding</a:t>
              </a:r>
            </a:p>
          </p:txBody>
        </p:sp>
        <p:sp>
          <p:nvSpPr>
            <p:cNvPr id="21" name="TextBox 20"/>
            <p:cNvSpPr txBox="1"/>
            <p:nvPr/>
          </p:nvSpPr>
          <p:spPr>
            <a:xfrm>
              <a:off x="4254959" y="1425920"/>
              <a:ext cx="2386168" cy="861775"/>
            </a:xfrm>
            <a:prstGeom prst="rect">
              <a:avLst/>
            </a:prstGeom>
            <a:noFill/>
          </p:spPr>
          <p:txBody>
            <a:bodyPr wrap="square" rtlCol="0">
              <a:spAutoFit/>
            </a:bodyPr>
            <a:lstStyle/>
            <a:p>
              <a:pPr algn="ctr" eaLnBrk="0" fontAlgn="base" hangingPunct="0">
                <a:spcBef>
                  <a:spcPct val="0"/>
                </a:spcBef>
                <a:spcAft>
                  <a:spcPct val="0"/>
                </a:spcAft>
              </a:pPr>
              <a:r>
                <a:rPr lang="en-US" dirty="0">
                  <a:solidFill>
                    <a:srgbClr val="FFFFFF"/>
                  </a:solidFill>
                </a:rPr>
                <a:t>Geochemical</a:t>
              </a:r>
              <a:br>
                <a:rPr lang="en-US" dirty="0">
                  <a:solidFill>
                    <a:srgbClr val="FFFFFF"/>
                  </a:solidFill>
                </a:rPr>
              </a:br>
              <a:r>
                <a:rPr lang="en-US" dirty="0">
                  <a:solidFill>
                    <a:srgbClr val="FFFFFF"/>
                  </a:solidFill>
                </a:rPr>
                <a:t>Logging Tool</a:t>
              </a:r>
            </a:p>
          </p:txBody>
        </p:sp>
      </p:grpSp>
    </p:spTree>
    <p:extLst>
      <p:ext uri="{BB962C8B-B14F-4D97-AF65-F5344CB8AC3E}">
        <p14:creationId xmlns:p14="http://schemas.microsoft.com/office/powerpoint/2010/main" val="315999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6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1000" fill="hold"/>
                                        <p:tgtEl>
                                          <p:spTgt spid="7"/>
                                        </p:tgtEl>
                                      </p:cBhvr>
                                      <p:by x="33300" y="33300"/>
                                    </p:animScale>
                                  </p:childTnLst>
                                </p:cTn>
                              </p:par>
                              <p:par>
                                <p:cTn id="27" presetID="42" presetClass="path" presetSubtype="0" fill="hold" nodeType="withEffect">
                                  <p:stCondLst>
                                    <p:cond delay="0"/>
                                  </p:stCondLst>
                                  <p:childTnLst>
                                    <p:animMotion origin="layout" path="M -0.00799 -0.00254 L -0.37326 0.16181 " pathEditMode="relative" rAng="0" ptsTypes="AA">
                                      <p:cBhvr>
                                        <p:cTn id="28" dur="1000" fill="hold"/>
                                        <p:tgtEl>
                                          <p:spTgt spid="7"/>
                                        </p:tgtEl>
                                        <p:attrNameLst>
                                          <p:attrName>ppt_x</p:attrName>
                                          <p:attrName>ppt_y</p:attrName>
                                        </p:attrNameLst>
                                      </p:cBhvr>
                                      <p:rCtr x="-18264" y="8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Spectroscopy Measurement</a:t>
            </a:r>
          </a:p>
        </p:txBody>
      </p:sp>
      <p:grpSp>
        <p:nvGrpSpPr>
          <p:cNvPr id="30" name="Group 29"/>
          <p:cNvGrpSpPr/>
          <p:nvPr/>
        </p:nvGrpSpPr>
        <p:grpSpPr>
          <a:xfrm>
            <a:off x="1201838" y="1679750"/>
            <a:ext cx="1099809" cy="783767"/>
            <a:chOff x="21891" y="46012"/>
            <a:chExt cx="1466412" cy="1045022"/>
          </a:xfrm>
        </p:grpSpPr>
        <p:sp>
          <p:nvSpPr>
            <p:cNvPr id="68" name="Rounded Rectangle 67"/>
            <p:cNvSpPr/>
            <p:nvPr/>
          </p:nvSpPr>
          <p:spPr>
            <a:xfrm>
              <a:off x="21891" y="46012"/>
              <a:ext cx="1466412" cy="1045022"/>
            </a:xfrm>
            <a:prstGeom prst="roundRect">
              <a:avLst>
                <a:gd name="adj" fmla="val 1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69" name="Rounded Rectangle 4"/>
            <p:cNvSpPr/>
            <p:nvPr/>
          </p:nvSpPr>
          <p:spPr>
            <a:xfrm>
              <a:off x="21891" y="46012"/>
              <a:ext cx="1466412" cy="696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Spectral Acquisition</a:t>
              </a:r>
            </a:p>
          </p:txBody>
        </p:sp>
      </p:grpSp>
      <p:grpSp>
        <p:nvGrpSpPr>
          <p:cNvPr id="15" name="Group 14"/>
          <p:cNvGrpSpPr/>
          <p:nvPr/>
        </p:nvGrpSpPr>
        <p:grpSpPr>
          <a:xfrm>
            <a:off x="1427101" y="2285908"/>
            <a:ext cx="1099809" cy="994410"/>
            <a:chOff x="457251" y="1914304"/>
            <a:chExt cx="1466412" cy="1094400"/>
          </a:xfrm>
        </p:grpSpPr>
        <p:sp>
          <p:nvSpPr>
            <p:cNvPr id="66" name="Rounded Rectangle 65"/>
            <p:cNvSpPr/>
            <p:nvPr/>
          </p:nvSpPr>
          <p:spPr>
            <a:xfrm>
              <a:off x="457251" y="1914304"/>
              <a:ext cx="1466412" cy="1094400"/>
            </a:xfrm>
            <a:prstGeom prst="roundRect">
              <a:avLst>
                <a:gd name="adj" fmla="val 10000"/>
              </a:avLst>
            </a:prstGeom>
            <a:ln>
              <a:solidFill>
                <a:schemeClr val="accent6"/>
              </a:solidFill>
            </a:ln>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7" name="Rounded Rectangle 6"/>
            <p:cNvSpPr/>
            <p:nvPr/>
          </p:nvSpPr>
          <p:spPr>
            <a:xfrm>
              <a:off x="489305"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Inelastic</a:t>
              </a:r>
            </a:p>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Capture</a:t>
              </a:r>
            </a:p>
          </p:txBody>
        </p:sp>
      </p:grpSp>
      <p:grpSp>
        <p:nvGrpSpPr>
          <p:cNvPr id="39" name="Group 38"/>
          <p:cNvGrpSpPr/>
          <p:nvPr/>
        </p:nvGrpSpPr>
        <p:grpSpPr>
          <a:xfrm>
            <a:off x="2457262" y="1934723"/>
            <a:ext cx="353461" cy="273821"/>
            <a:chOff x="1729458" y="240086"/>
            <a:chExt cx="471281" cy="365094"/>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grpSpPr>
        <p:sp>
          <p:nvSpPr>
            <p:cNvPr id="64" name="Right Arrow 63"/>
            <p:cNvSpPr/>
            <p:nvPr/>
          </p:nvSpPr>
          <p:spPr>
            <a:xfrm>
              <a:off x="1729458" y="240086"/>
              <a:ext cx="471281" cy="365094"/>
            </a:xfrm>
            <a:prstGeom prst="rightArrow">
              <a:avLst>
                <a:gd name="adj1" fmla="val 60000"/>
                <a:gd name="adj2" fmla="val 50000"/>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65" name="Right Arrow 8"/>
            <p:cNvSpPr/>
            <p:nvPr/>
          </p:nvSpPr>
          <p:spPr>
            <a:xfrm>
              <a:off x="1729458" y="313105"/>
              <a:ext cx="361753" cy="2190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eaLnBrk="0" fontAlgn="base" hangingPunct="0">
                <a:lnSpc>
                  <a:spcPct val="90000"/>
                </a:lnSpc>
                <a:spcBef>
                  <a:spcPct val="0"/>
                </a:spcBef>
                <a:spcAft>
                  <a:spcPct val="35000"/>
                </a:spcAft>
              </a:pPr>
              <a:endParaRPr lang="en-US" sz="1500">
                <a:solidFill>
                  <a:srgbClr val="FFFFFF"/>
                </a:solidFill>
              </a:endParaRPr>
            </a:p>
          </p:txBody>
        </p:sp>
      </p:grpSp>
      <p:grpSp>
        <p:nvGrpSpPr>
          <p:cNvPr id="40" name="Group 39"/>
          <p:cNvGrpSpPr/>
          <p:nvPr/>
        </p:nvGrpSpPr>
        <p:grpSpPr>
          <a:xfrm>
            <a:off x="2966333" y="1679750"/>
            <a:ext cx="1099809" cy="783767"/>
            <a:chOff x="2377515" y="46012"/>
            <a:chExt cx="1466412" cy="1045022"/>
          </a:xfrm>
        </p:grpSpPr>
        <p:sp>
          <p:nvSpPr>
            <p:cNvPr id="62" name="Rounded Rectangle 61"/>
            <p:cNvSpPr/>
            <p:nvPr/>
          </p:nvSpPr>
          <p:spPr>
            <a:xfrm>
              <a:off x="2377515" y="46012"/>
              <a:ext cx="1466412" cy="1045022"/>
            </a:xfrm>
            <a:prstGeom prst="roundRect">
              <a:avLst>
                <a:gd name="adj" fmla="val 10000"/>
              </a:avLst>
            </a:prstGeom>
            <a:gradFill flip="none" rotWithShape="1">
              <a:gsLst>
                <a:gs pos="0">
                  <a:schemeClr val="accent3">
                    <a:lumMod val="67000"/>
                  </a:schemeClr>
                </a:gs>
                <a:gs pos="75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3" name="Rounded Rectangle 10"/>
            <p:cNvSpPr/>
            <p:nvPr/>
          </p:nvSpPr>
          <p:spPr>
            <a:xfrm>
              <a:off x="2377515" y="46012"/>
              <a:ext cx="1466412" cy="696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Spectral Stripping</a:t>
              </a:r>
            </a:p>
          </p:txBody>
        </p:sp>
      </p:grpSp>
      <p:grpSp>
        <p:nvGrpSpPr>
          <p:cNvPr id="14" name="Group 13"/>
          <p:cNvGrpSpPr/>
          <p:nvPr/>
        </p:nvGrpSpPr>
        <p:grpSpPr>
          <a:xfrm>
            <a:off x="3186746" y="2285908"/>
            <a:ext cx="1099809" cy="994410"/>
            <a:chOff x="2803445" y="1914304"/>
            <a:chExt cx="1466412" cy="1094400"/>
          </a:xfrm>
        </p:grpSpPr>
        <p:sp>
          <p:nvSpPr>
            <p:cNvPr id="60" name="Rounded Rectangle 59"/>
            <p:cNvSpPr/>
            <p:nvPr/>
          </p:nvSpPr>
          <p:spPr>
            <a:xfrm>
              <a:off x="2803445" y="1914304"/>
              <a:ext cx="1466412" cy="1094400"/>
            </a:xfrm>
            <a:prstGeom prst="roundRect">
              <a:avLst>
                <a:gd name="adj" fmla="val 10000"/>
              </a:avLst>
            </a:pr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1" name="Rounded Rectangle 12"/>
            <p:cNvSpPr/>
            <p:nvPr/>
          </p:nvSpPr>
          <p:spPr>
            <a:xfrm>
              <a:off x="2835499"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Elemental yields</a:t>
              </a:r>
            </a:p>
          </p:txBody>
        </p:sp>
      </p:grpSp>
      <p:grpSp>
        <p:nvGrpSpPr>
          <p:cNvPr id="3" name="Group 2"/>
          <p:cNvGrpSpPr/>
          <p:nvPr/>
        </p:nvGrpSpPr>
        <p:grpSpPr>
          <a:xfrm>
            <a:off x="1483040" y="3952012"/>
            <a:ext cx="1371600" cy="1220028"/>
            <a:chOff x="453387" y="4166690"/>
            <a:chExt cx="1828800" cy="1626704"/>
          </a:xfrm>
          <a:effectLst>
            <a:glow rad="101600">
              <a:schemeClr val="accent1">
                <a:satMod val="175000"/>
                <a:alpha val="40000"/>
              </a:schemeClr>
            </a:glow>
          </a:effectLst>
        </p:grpSpPr>
        <p:sp>
          <p:nvSpPr>
            <p:cNvPr id="36" name="Rectangle 35"/>
            <p:cNvSpPr/>
            <p:nvPr/>
          </p:nvSpPr>
          <p:spPr>
            <a:xfrm>
              <a:off x="453387" y="4166690"/>
              <a:ext cx="1828800" cy="162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pic>
          <p:nvPicPr>
            <p:cNvPr id="37" name="Picture 5" descr="D:\Documents\Tools_wireline\StingRay\papers_and_presentations\2012-06_SPWLA\presentation\Scattering figure fin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301"/>
            <a:stretch/>
          </p:blipFill>
          <p:spPr bwMode="auto">
            <a:xfrm>
              <a:off x="453387" y="4166690"/>
              <a:ext cx="1828800" cy="66605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1695" y="49378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617" y="49378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6394" y="1625992"/>
            <a:ext cx="2437210" cy="3250406"/>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99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2050"/>
                                        </p:tgtEl>
                                      </p:cBhvr>
                                      <p:by x="62000" y="62000"/>
                                    </p:animScale>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42" presetClass="path" presetSubtype="0" fill="hold" nodeType="withEffect">
                                  <p:stCondLst>
                                    <p:cond delay="0"/>
                                  </p:stCondLst>
                                  <p:childTnLst>
                                    <p:animMotion origin="layout" path="M 1.45833E-6 7.40741E-7 L -0.26654 0.23912 " pathEditMode="relative" rAng="0" ptsTypes="AA">
                                      <p:cBhvr>
                                        <p:cTn id="14" dur="1000" fill="hold"/>
                                        <p:tgtEl>
                                          <p:spTgt spid="2050"/>
                                        </p:tgtEl>
                                        <p:attrNameLst>
                                          <p:attrName>ppt_x</p:attrName>
                                          <p:attrName>ppt_y</p:attrName>
                                        </p:attrNameLst>
                                      </p:cBhvr>
                                      <p:rCtr x="-13333" y="1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Spectroscopy Measurement</a:t>
            </a:r>
          </a:p>
        </p:txBody>
      </p:sp>
      <p:grpSp>
        <p:nvGrpSpPr>
          <p:cNvPr id="30" name="Group 29"/>
          <p:cNvGrpSpPr/>
          <p:nvPr/>
        </p:nvGrpSpPr>
        <p:grpSpPr>
          <a:xfrm>
            <a:off x="1201838" y="1679750"/>
            <a:ext cx="1099809" cy="783767"/>
            <a:chOff x="21891" y="46012"/>
            <a:chExt cx="1466412" cy="1045022"/>
          </a:xfrm>
        </p:grpSpPr>
        <p:sp>
          <p:nvSpPr>
            <p:cNvPr id="68" name="Rounded Rectangle 67"/>
            <p:cNvSpPr/>
            <p:nvPr/>
          </p:nvSpPr>
          <p:spPr>
            <a:xfrm>
              <a:off x="21891" y="46012"/>
              <a:ext cx="1466412" cy="1045022"/>
            </a:xfrm>
            <a:prstGeom prst="roundRect">
              <a:avLst>
                <a:gd name="adj" fmla="val 1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69" name="Rounded Rectangle 4"/>
            <p:cNvSpPr/>
            <p:nvPr/>
          </p:nvSpPr>
          <p:spPr>
            <a:xfrm>
              <a:off x="21891" y="46012"/>
              <a:ext cx="1466412" cy="696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Spectral Acquisition</a:t>
              </a:r>
            </a:p>
          </p:txBody>
        </p:sp>
      </p:grpSp>
      <p:grpSp>
        <p:nvGrpSpPr>
          <p:cNvPr id="39" name="Group 38"/>
          <p:cNvGrpSpPr/>
          <p:nvPr/>
        </p:nvGrpSpPr>
        <p:grpSpPr>
          <a:xfrm>
            <a:off x="2457262" y="1934723"/>
            <a:ext cx="353461" cy="273821"/>
            <a:chOff x="1729458" y="240086"/>
            <a:chExt cx="471281" cy="365094"/>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grpSpPr>
        <p:sp>
          <p:nvSpPr>
            <p:cNvPr id="64" name="Right Arrow 63"/>
            <p:cNvSpPr/>
            <p:nvPr/>
          </p:nvSpPr>
          <p:spPr>
            <a:xfrm>
              <a:off x="1729458" y="240086"/>
              <a:ext cx="471281" cy="365094"/>
            </a:xfrm>
            <a:prstGeom prst="rightArrow">
              <a:avLst>
                <a:gd name="adj1" fmla="val 60000"/>
                <a:gd name="adj2" fmla="val 50000"/>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65" name="Right Arrow 8"/>
            <p:cNvSpPr/>
            <p:nvPr/>
          </p:nvSpPr>
          <p:spPr>
            <a:xfrm>
              <a:off x="1729458" y="313105"/>
              <a:ext cx="361753" cy="2190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eaLnBrk="0" fontAlgn="base" hangingPunct="0">
                <a:lnSpc>
                  <a:spcPct val="90000"/>
                </a:lnSpc>
                <a:spcBef>
                  <a:spcPct val="0"/>
                </a:spcBef>
                <a:spcAft>
                  <a:spcPct val="35000"/>
                </a:spcAft>
              </a:pPr>
              <a:endParaRPr lang="en-US" sz="1500">
                <a:solidFill>
                  <a:srgbClr val="FFFFFF"/>
                </a:solidFill>
              </a:endParaRPr>
            </a:p>
          </p:txBody>
        </p:sp>
      </p:grpSp>
      <p:grpSp>
        <p:nvGrpSpPr>
          <p:cNvPr id="40" name="Group 39"/>
          <p:cNvGrpSpPr/>
          <p:nvPr/>
        </p:nvGrpSpPr>
        <p:grpSpPr>
          <a:xfrm>
            <a:off x="2966333" y="1679750"/>
            <a:ext cx="1099809" cy="783767"/>
            <a:chOff x="2377515" y="46012"/>
            <a:chExt cx="1466412" cy="1045022"/>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grpSpPr>
        <p:sp>
          <p:nvSpPr>
            <p:cNvPr id="62" name="Rounded Rectangle 61"/>
            <p:cNvSpPr/>
            <p:nvPr/>
          </p:nvSpPr>
          <p:spPr>
            <a:xfrm>
              <a:off x="2377515" y="46012"/>
              <a:ext cx="1466412" cy="1045022"/>
            </a:xfrm>
            <a:prstGeom prst="roundRect">
              <a:avLst>
                <a:gd name="adj" fmla="val 10000"/>
              </a:avLst>
            </a:prstGeom>
            <a:gradFill flip="none" rotWithShape="1">
              <a:gsLst>
                <a:gs pos="0">
                  <a:schemeClr val="accent3">
                    <a:lumMod val="67000"/>
                  </a:schemeClr>
                </a:gs>
                <a:gs pos="75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3" name="Rounded Rectangle 10"/>
            <p:cNvSpPr/>
            <p:nvPr/>
          </p:nvSpPr>
          <p:spPr>
            <a:xfrm>
              <a:off x="2377515" y="46012"/>
              <a:ext cx="1466412" cy="69668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Spectral Stripping</a:t>
              </a:r>
            </a:p>
          </p:txBody>
        </p:sp>
      </p:grpSp>
      <p:grpSp>
        <p:nvGrpSpPr>
          <p:cNvPr id="42" name="Group 41"/>
          <p:cNvGrpSpPr/>
          <p:nvPr/>
        </p:nvGrpSpPr>
        <p:grpSpPr>
          <a:xfrm>
            <a:off x="4221756" y="1934723"/>
            <a:ext cx="353461" cy="273821"/>
            <a:chOff x="4085081" y="240086"/>
            <a:chExt cx="471281" cy="365094"/>
          </a:xfrm>
        </p:grpSpPr>
        <p:sp>
          <p:nvSpPr>
            <p:cNvPr id="58" name="Right Arrow 57"/>
            <p:cNvSpPr/>
            <p:nvPr/>
          </p:nvSpPr>
          <p:spPr>
            <a:xfrm>
              <a:off x="4085081" y="240086"/>
              <a:ext cx="471281" cy="365094"/>
            </a:xfrm>
            <a:prstGeom prst="rightArrow">
              <a:avLst>
                <a:gd name="adj1" fmla="val 60000"/>
                <a:gd name="adj2" fmla="val 50000"/>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59" name="Right Arrow 14"/>
            <p:cNvSpPr/>
            <p:nvPr/>
          </p:nvSpPr>
          <p:spPr>
            <a:xfrm>
              <a:off x="4085081" y="313105"/>
              <a:ext cx="361753" cy="2190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eaLnBrk="0" fontAlgn="base" hangingPunct="0">
                <a:lnSpc>
                  <a:spcPct val="90000"/>
                </a:lnSpc>
                <a:spcBef>
                  <a:spcPct val="0"/>
                </a:spcBef>
                <a:spcAft>
                  <a:spcPct val="35000"/>
                </a:spcAft>
              </a:pPr>
              <a:endParaRPr lang="en-US" sz="1500">
                <a:solidFill>
                  <a:srgbClr val="FFFFFF"/>
                </a:solidFill>
              </a:endParaRPr>
            </a:p>
          </p:txBody>
        </p:sp>
      </p:grpSp>
      <p:grpSp>
        <p:nvGrpSpPr>
          <p:cNvPr id="43" name="Group 42"/>
          <p:cNvGrpSpPr/>
          <p:nvPr/>
        </p:nvGrpSpPr>
        <p:grpSpPr>
          <a:xfrm>
            <a:off x="4692728" y="1679750"/>
            <a:ext cx="1182293" cy="783767"/>
            <a:chOff x="4682337" y="46012"/>
            <a:chExt cx="1576391" cy="1045022"/>
          </a:xfrm>
        </p:grpSpPr>
        <p:sp>
          <p:nvSpPr>
            <p:cNvPr id="56" name="Rounded Rectangle 55"/>
            <p:cNvSpPr/>
            <p:nvPr/>
          </p:nvSpPr>
          <p:spPr>
            <a:xfrm>
              <a:off x="4733138" y="46012"/>
              <a:ext cx="1466412" cy="1045022"/>
            </a:xfrm>
            <a:prstGeom prst="roundRect">
              <a:avLst>
                <a:gd name="adj" fmla="val 1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57" name="Rounded Rectangle 16"/>
            <p:cNvSpPr/>
            <p:nvPr/>
          </p:nvSpPr>
          <p:spPr>
            <a:xfrm>
              <a:off x="4682337" y="46012"/>
              <a:ext cx="1576391" cy="696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Composition</a:t>
              </a:r>
            </a:p>
          </p:txBody>
        </p:sp>
      </p:grpSp>
      <p:grpSp>
        <p:nvGrpSpPr>
          <p:cNvPr id="7" name="Group 6"/>
          <p:cNvGrpSpPr/>
          <p:nvPr/>
        </p:nvGrpSpPr>
        <p:grpSpPr>
          <a:xfrm>
            <a:off x="4946393" y="2285908"/>
            <a:ext cx="1099809" cy="994410"/>
            <a:chOff x="5149640" y="1914304"/>
            <a:chExt cx="1466412" cy="1094400"/>
          </a:xfrm>
        </p:grpSpPr>
        <p:sp>
          <p:nvSpPr>
            <p:cNvPr id="54" name="Rounded Rectangle 53"/>
            <p:cNvSpPr/>
            <p:nvPr/>
          </p:nvSpPr>
          <p:spPr>
            <a:xfrm>
              <a:off x="5149640" y="1914304"/>
              <a:ext cx="1466412" cy="10944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5" name="Rounded Rectangle 18"/>
            <p:cNvSpPr/>
            <p:nvPr/>
          </p:nvSpPr>
          <p:spPr>
            <a:xfrm>
              <a:off x="5181694"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Elemental weight fractions</a:t>
              </a: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907" y="2388338"/>
            <a:ext cx="1512863" cy="2204159"/>
          </a:xfrm>
          <a:prstGeom prst="rect">
            <a:avLst/>
          </a:prstGeom>
          <a:noFill/>
          <a:effectLst>
            <a:glow rad="228600">
              <a:schemeClr val="accent1">
                <a:satMod val="175000"/>
                <a:alpha val="40000"/>
              </a:schemeClr>
            </a:glow>
          </a:effectLst>
        </p:spPr>
      </p:pic>
      <p:grpSp>
        <p:nvGrpSpPr>
          <p:cNvPr id="44" name="Group 43"/>
          <p:cNvGrpSpPr/>
          <p:nvPr/>
        </p:nvGrpSpPr>
        <p:grpSpPr>
          <a:xfrm>
            <a:off x="1427101" y="2285908"/>
            <a:ext cx="1099809" cy="994410"/>
            <a:chOff x="457251" y="1914304"/>
            <a:chExt cx="1466412" cy="1094400"/>
          </a:xfrm>
        </p:grpSpPr>
        <p:sp>
          <p:nvSpPr>
            <p:cNvPr id="45" name="Rounded Rectangle 44"/>
            <p:cNvSpPr/>
            <p:nvPr/>
          </p:nvSpPr>
          <p:spPr>
            <a:xfrm>
              <a:off x="457251" y="1914304"/>
              <a:ext cx="1466412" cy="1094400"/>
            </a:xfrm>
            <a:prstGeom prst="roundRect">
              <a:avLst>
                <a:gd name="adj" fmla="val 10000"/>
              </a:avLst>
            </a:prstGeom>
            <a:ln>
              <a:solidFill>
                <a:schemeClr val="accent6"/>
              </a:solidFill>
            </a:ln>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6" name="Rounded Rectangle 6"/>
            <p:cNvSpPr/>
            <p:nvPr/>
          </p:nvSpPr>
          <p:spPr>
            <a:xfrm>
              <a:off x="489305"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Inelastic</a:t>
              </a:r>
            </a:p>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Capture</a:t>
              </a:r>
            </a:p>
          </p:txBody>
        </p:sp>
      </p:grpSp>
      <p:grpSp>
        <p:nvGrpSpPr>
          <p:cNvPr id="47" name="Group 46"/>
          <p:cNvGrpSpPr/>
          <p:nvPr/>
        </p:nvGrpSpPr>
        <p:grpSpPr>
          <a:xfrm>
            <a:off x="3186746" y="2285908"/>
            <a:ext cx="1099809" cy="994410"/>
            <a:chOff x="2803445" y="1914304"/>
            <a:chExt cx="1466412" cy="1094400"/>
          </a:xfrm>
        </p:grpSpPr>
        <p:sp>
          <p:nvSpPr>
            <p:cNvPr id="48" name="Rounded Rectangle 47"/>
            <p:cNvSpPr/>
            <p:nvPr/>
          </p:nvSpPr>
          <p:spPr>
            <a:xfrm>
              <a:off x="2803445" y="1914304"/>
              <a:ext cx="1466412" cy="1094400"/>
            </a:xfrm>
            <a:prstGeom prst="roundRect">
              <a:avLst>
                <a:gd name="adj" fmla="val 10000"/>
              </a:avLst>
            </a:pr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9" name="Rounded Rectangle 12"/>
            <p:cNvSpPr/>
            <p:nvPr/>
          </p:nvSpPr>
          <p:spPr>
            <a:xfrm>
              <a:off x="2835499"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Elemental yields</a:t>
              </a:r>
            </a:p>
          </p:txBody>
        </p:sp>
      </p:gr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421" y="3886733"/>
            <a:ext cx="1510994" cy="2015604"/>
          </a:xfrm>
          <a:prstGeom prst="rect">
            <a:avLst/>
          </a:prstGeom>
          <a:noFill/>
          <a:ln>
            <a:noFill/>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1483040" y="3952012"/>
            <a:ext cx="1371600" cy="1220028"/>
            <a:chOff x="453387" y="4166690"/>
            <a:chExt cx="1828800" cy="1626704"/>
          </a:xfrm>
          <a:effectLst>
            <a:glow rad="101600">
              <a:schemeClr val="accent1">
                <a:satMod val="175000"/>
                <a:alpha val="40000"/>
              </a:schemeClr>
            </a:glow>
          </a:effectLst>
        </p:grpSpPr>
        <p:sp>
          <p:nvSpPr>
            <p:cNvPr id="35" name="Rectangle 34"/>
            <p:cNvSpPr/>
            <p:nvPr/>
          </p:nvSpPr>
          <p:spPr>
            <a:xfrm>
              <a:off x="453387" y="4166690"/>
              <a:ext cx="1828800" cy="162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pic>
          <p:nvPicPr>
            <p:cNvPr id="36" name="Picture 5" descr="D:\Documents\Tools_wireline\StingRay\papers_and_presentations\2012-06_SPWLA\presentation\Scattering figure fin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301"/>
            <a:stretch/>
          </p:blipFill>
          <p:spPr bwMode="auto">
            <a:xfrm>
              <a:off x="453387" y="4166690"/>
              <a:ext cx="1828800" cy="6660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1695" y="49378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617" y="49378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6857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500" fill="hold"/>
                                        <p:tgtEl>
                                          <p:spTgt spid="4"/>
                                        </p:tgtEl>
                                      </p:cBhvr>
                                      <p:by x="84000" y="84000"/>
                                    </p:animScale>
                                  </p:childTnLst>
                                </p:cTn>
                              </p:par>
                              <p:par>
                                <p:cTn id="13" presetID="42" presetClass="path" presetSubtype="0" fill="hold" nodeType="withEffect">
                                  <p:stCondLst>
                                    <p:cond delay="0"/>
                                  </p:stCondLst>
                                  <p:childTnLst>
                                    <p:animMotion origin="layout" path="M -0.03906 0.09629 L -0.17639 0.19351 " pathEditMode="relative" rAng="0" ptsTypes="AA">
                                      <p:cBhvr>
                                        <p:cTn id="14" dur="500" fill="hold"/>
                                        <p:tgtEl>
                                          <p:spTgt spid="4"/>
                                        </p:tgtEl>
                                        <p:attrNameLst>
                                          <p:attrName>ppt_x</p:attrName>
                                          <p:attrName>ppt_y</p:attrName>
                                        </p:attrNameLst>
                                      </p:cBhvr>
                                      <p:rCtr x="-6875" y="4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Spectroscopy Measurement</a:t>
            </a:r>
          </a:p>
        </p:txBody>
      </p:sp>
      <p:grpSp>
        <p:nvGrpSpPr>
          <p:cNvPr id="30" name="Group 29"/>
          <p:cNvGrpSpPr/>
          <p:nvPr/>
        </p:nvGrpSpPr>
        <p:grpSpPr>
          <a:xfrm>
            <a:off x="1201838" y="1679750"/>
            <a:ext cx="1099809" cy="783767"/>
            <a:chOff x="21891" y="46012"/>
            <a:chExt cx="1466412" cy="1045022"/>
          </a:xfrm>
        </p:grpSpPr>
        <p:sp>
          <p:nvSpPr>
            <p:cNvPr id="68" name="Rounded Rectangle 67"/>
            <p:cNvSpPr/>
            <p:nvPr/>
          </p:nvSpPr>
          <p:spPr>
            <a:xfrm>
              <a:off x="21891" y="46012"/>
              <a:ext cx="1466412" cy="1045022"/>
            </a:xfrm>
            <a:prstGeom prst="roundRect">
              <a:avLst>
                <a:gd name="adj" fmla="val 1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69" name="Rounded Rectangle 4"/>
            <p:cNvSpPr/>
            <p:nvPr/>
          </p:nvSpPr>
          <p:spPr>
            <a:xfrm>
              <a:off x="21891" y="46012"/>
              <a:ext cx="1466412" cy="696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Spectral Acquisition</a:t>
              </a:r>
            </a:p>
          </p:txBody>
        </p:sp>
      </p:grpSp>
      <p:grpSp>
        <p:nvGrpSpPr>
          <p:cNvPr id="39" name="Group 38"/>
          <p:cNvGrpSpPr/>
          <p:nvPr/>
        </p:nvGrpSpPr>
        <p:grpSpPr>
          <a:xfrm>
            <a:off x="2457262" y="1934723"/>
            <a:ext cx="353461" cy="273821"/>
            <a:chOff x="1729458" y="240086"/>
            <a:chExt cx="471281" cy="365094"/>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grpSpPr>
        <p:sp>
          <p:nvSpPr>
            <p:cNvPr id="64" name="Right Arrow 63"/>
            <p:cNvSpPr/>
            <p:nvPr/>
          </p:nvSpPr>
          <p:spPr>
            <a:xfrm>
              <a:off x="1729458" y="240086"/>
              <a:ext cx="471281" cy="365094"/>
            </a:xfrm>
            <a:prstGeom prst="rightArrow">
              <a:avLst>
                <a:gd name="adj1" fmla="val 60000"/>
                <a:gd name="adj2" fmla="val 50000"/>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65" name="Right Arrow 8"/>
            <p:cNvSpPr/>
            <p:nvPr/>
          </p:nvSpPr>
          <p:spPr>
            <a:xfrm>
              <a:off x="1729458" y="313105"/>
              <a:ext cx="361753" cy="2190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eaLnBrk="0" fontAlgn="base" hangingPunct="0">
                <a:lnSpc>
                  <a:spcPct val="90000"/>
                </a:lnSpc>
                <a:spcBef>
                  <a:spcPct val="0"/>
                </a:spcBef>
                <a:spcAft>
                  <a:spcPct val="35000"/>
                </a:spcAft>
              </a:pPr>
              <a:endParaRPr lang="en-US" sz="1500">
                <a:solidFill>
                  <a:srgbClr val="FFFFFF"/>
                </a:solidFill>
              </a:endParaRPr>
            </a:p>
          </p:txBody>
        </p:sp>
      </p:grpSp>
      <p:grpSp>
        <p:nvGrpSpPr>
          <p:cNvPr id="40" name="Group 39"/>
          <p:cNvGrpSpPr/>
          <p:nvPr/>
        </p:nvGrpSpPr>
        <p:grpSpPr>
          <a:xfrm>
            <a:off x="2966333" y="1679750"/>
            <a:ext cx="1099809" cy="783767"/>
            <a:chOff x="2377515" y="46012"/>
            <a:chExt cx="1466412" cy="1045022"/>
          </a:xfrm>
          <a:gradFill flip="none" rotWithShape="1">
            <a:gsLst>
              <a:gs pos="75000">
                <a:schemeClr val="accent3">
                  <a:lumMod val="67000"/>
                </a:schemeClr>
              </a:gs>
              <a:gs pos="0">
                <a:schemeClr val="accent3">
                  <a:lumMod val="97000"/>
                  <a:lumOff val="3000"/>
                </a:schemeClr>
              </a:gs>
              <a:gs pos="100000">
                <a:schemeClr val="accent3">
                  <a:lumMod val="60000"/>
                  <a:lumOff val="40000"/>
                </a:schemeClr>
              </a:gs>
            </a:gsLst>
            <a:lin ang="16200000" scaled="1"/>
            <a:tileRect/>
          </a:gradFill>
        </p:grpSpPr>
        <p:sp>
          <p:nvSpPr>
            <p:cNvPr id="62" name="Rounded Rectangle 61"/>
            <p:cNvSpPr/>
            <p:nvPr/>
          </p:nvSpPr>
          <p:spPr>
            <a:xfrm>
              <a:off x="2377515" y="46012"/>
              <a:ext cx="1466412" cy="1045022"/>
            </a:xfrm>
            <a:prstGeom prst="roundRect">
              <a:avLst>
                <a:gd name="adj" fmla="val 10000"/>
              </a:avLst>
            </a:prstGeom>
            <a:gradFill flip="none" rotWithShape="1">
              <a:gsLst>
                <a:gs pos="0">
                  <a:schemeClr val="accent3">
                    <a:lumMod val="67000"/>
                  </a:schemeClr>
                </a:gs>
                <a:gs pos="75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3" name="Rounded Rectangle 10"/>
            <p:cNvSpPr/>
            <p:nvPr/>
          </p:nvSpPr>
          <p:spPr>
            <a:xfrm>
              <a:off x="2377515" y="46012"/>
              <a:ext cx="1466412" cy="69668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Spectral Stripping</a:t>
              </a:r>
            </a:p>
          </p:txBody>
        </p:sp>
      </p:grpSp>
      <p:grpSp>
        <p:nvGrpSpPr>
          <p:cNvPr id="42" name="Group 41"/>
          <p:cNvGrpSpPr/>
          <p:nvPr/>
        </p:nvGrpSpPr>
        <p:grpSpPr>
          <a:xfrm>
            <a:off x="4221756" y="1934723"/>
            <a:ext cx="353461" cy="273821"/>
            <a:chOff x="4085081" y="240086"/>
            <a:chExt cx="471281" cy="365094"/>
          </a:xfrm>
        </p:grpSpPr>
        <p:sp>
          <p:nvSpPr>
            <p:cNvPr id="58" name="Right Arrow 57"/>
            <p:cNvSpPr/>
            <p:nvPr/>
          </p:nvSpPr>
          <p:spPr>
            <a:xfrm>
              <a:off x="4085081" y="240086"/>
              <a:ext cx="471281" cy="365094"/>
            </a:xfrm>
            <a:prstGeom prst="rightArrow">
              <a:avLst>
                <a:gd name="adj1" fmla="val 60000"/>
                <a:gd name="adj2" fmla="val 50000"/>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59" name="Right Arrow 14"/>
            <p:cNvSpPr/>
            <p:nvPr/>
          </p:nvSpPr>
          <p:spPr>
            <a:xfrm>
              <a:off x="4085081" y="313105"/>
              <a:ext cx="361753" cy="2190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eaLnBrk="0" fontAlgn="base" hangingPunct="0">
                <a:lnSpc>
                  <a:spcPct val="90000"/>
                </a:lnSpc>
                <a:spcBef>
                  <a:spcPct val="0"/>
                </a:spcBef>
                <a:spcAft>
                  <a:spcPct val="35000"/>
                </a:spcAft>
              </a:pPr>
              <a:endParaRPr lang="en-US" sz="1500">
                <a:solidFill>
                  <a:srgbClr val="FFFFFF"/>
                </a:solidFill>
              </a:endParaRPr>
            </a:p>
          </p:txBody>
        </p:sp>
      </p:grpSp>
      <p:grpSp>
        <p:nvGrpSpPr>
          <p:cNvPr id="43" name="Group 42"/>
          <p:cNvGrpSpPr/>
          <p:nvPr/>
        </p:nvGrpSpPr>
        <p:grpSpPr>
          <a:xfrm>
            <a:off x="4692727" y="1679750"/>
            <a:ext cx="1171131" cy="783767"/>
            <a:chOff x="4682338" y="46012"/>
            <a:chExt cx="1561508" cy="1045022"/>
          </a:xfrm>
        </p:grpSpPr>
        <p:sp>
          <p:nvSpPr>
            <p:cNvPr id="56" name="Rounded Rectangle 55"/>
            <p:cNvSpPr/>
            <p:nvPr/>
          </p:nvSpPr>
          <p:spPr>
            <a:xfrm>
              <a:off x="4733138" y="46012"/>
              <a:ext cx="1466412" cy="1045022"/>
            </a:xfrm>
            <a:prstGeom prst="roundRect">
              <a:avLst>
                <a:gd name="adj" fmla="val 1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57" name="Rounded Rectangle 16"/>
            <p:cNvSpPr/>
            <p:nvPr/>
          </p:nvSpPr>
          <p:spPr>
            <a:xfrm>
              <a:off x="4682338" y="46012"/>
              <a:ext cx="1561508" cy="696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Composition</a:t>
              </a:r>
            </a:p>
          </p:txBody>
        </p:sp>
      </p:grpSp>
      <p:grpSp>
        <p:nvGrpSpPr>
          <p:cNvPr id="45" name="Group 44"/>
          <p:cNvGrpSpPr/>
          <p:nvPr/>
        </p:nvGrpSpPr>
        <p:grpSpPr>
          <a:xfrm>
            <a:off x="5986248" y="1934723"/>
            <a:ext cx="345987" cy="273821"/>
            <a:chOff x="6417124" y="198491"/>
            <a:chExt cx="461316" cy="365094"/>
          </a:xfrm>
        </p:grpSpPr>
        <p:sp>
          <p:nvSpPr>
            <p:cNvPr id="52" name="Right Arrow 51"/>
            <p:cNvSpPr/>
            <p:nvPr/>
          </p:nvSpPr>
          <p:spPr>
            <a:xfrm rot="21561259">
              <a:off x="6417124" y="198491"/>
              <a:ext cx="461316" cy="365094"/>
            </a:xfrm>
            <a:prstGeom prst="rightArrow">
              <a:avLst>
                <a:gd name="adj1" fmla="val 60000"/>
                <a:gd name="adj2" fmla="val 50000"/>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53" name="Right Arrow 20"/>
            <p:cNvSpPr/>
            <p:nvPr/>
          </p:nvSpPr>
          <p:spPr>
            <a:xfrm rot="21561259">
              <a:off x="6417127" y="272127"/>
              <a:ext cx="351788" cy="2190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eaLnBrk="0" fontAlgn="base" hangingPunct="0">
                <a:lnSpc>
                  <a:spcPct val="90000"/>
                </a:lnSpc>
                <a:spcBef>
                  <a:spcPct val="0"/>
                </a:spcBef>
                <a:spcAft>
                  <a:spcPct val="35000"/>
                </a:spcAft>
              </a:pPr>
              <a:endParaRPr lang="en-US" sz="1500">
                <a:solidFill>
                  <a:srgbClr val="FFFFFF"/>
                </a:solidFill>
              </a:endParaRPr>
            </a:p>
          </p:txBody>
        </p:sp>
      </p:grpSp>
      <p:grpSp>
        <p:nvGrpSpPr>
          <p:cNvPr id="46" name="Group 45"/>
          <p:cNvGrpSpPr/>
          <p:nvPr/>
        </p:nvGrpSpPr>
        <p:grpSpPr>
          <a:xfrm>
            <a:off x="6487850" y="1679750"/>
            <a:ext cx="1172718" cy="783767"/>
            <a:chOff x="7069904" y="17735"/>
            <a:chExt cx="1811063" cy="1045022"/>
          </a:xfrm>
        </p:grpSpPr>
        <p:sp>
          <p:nvSpPr>
            <p:cNvPr id="50" name="Rounded Rectangle 49"/>
            <p:cNvSpPr/>
            <p:nvPr/>
          </p:nvSpPr>
          <p:spPr>
            <a:xfrm>
              <a:off x="7069904" y="17735"/>
              <a:ext cx="1811063" cy="1045022"/>
            </a:xfrm>
            <a:prstGeom prst="roundRect">
              <a:avLst>
                <a:gd name="adj" fmla="val 10000"/>
              </a:avLst>
            </a:prstGeom>
            <a:gradFill flip="none" rotWithShape="1">
              <a:gsLst>
                <a:gs pos="0">
                  <a:schemeClr val="accent5">
                    <a:lumMod val="67000"/>
                  </a:schemeClr>
                </a:gs>
                <a:gs pos="55000">
                  <a:schemeClr val="accent5">
                    <a:lumMod val="97000"/>
                    <a:lumOff val="3000"/>
                  </a:schemeClr>
                </a:gs>
                <a:gs pos="100000">
                  <a:schemeClr val="accent5">
                    <a:lumMod val="60000"/>
                    <a:lumOff val="40000"/>
                  </a:schemeClr>
                </a:gs>
              </a:gsLst>
              <a:lin ang="16200000" scaled="1"/>
              <a:tileRect/>
            </a:gra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51" name="Rounded Rectangle 22"/>
            <p:cNvSpPr/>
            <p:nvPr/>
          </p:nvSpPr>
          <p:spPr>
            <a:xfrm>
              <a:off x="7069904" y="17735"/>
              <a:ext cx="1811063" cy="696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57150" numCol="1" spcCol="1270" anchor="t" anchorCtr="0">
              <a:noAutofit/>
            </a:bodyPr>
            <a:lstStyle/>
            <a:p>
              <a:pPr defTabSz="666750" eaLnBrk="0" fontAlgn="base" hangingPunct="0">
                <a:lnSpc>
                  <a:spcPct val="90000"/>
                </a:lnSpc>
                <a:spcBef>
                  <a:spcPct val="0"/>
                </a:spcBef>
                <a:spcAft>
                  <a:spcPct val="35000"/>
                </a:spcAft>
              </a:pPr>
              <a:r>
                <a:rPr lang="en-US" sz="1350" dirty="0">
                  <a:solidFill>
                    <a:srgbClr val="FFFFFF"/>
                  </a:solidFill>
                </a:rPr>
                <a:t>Mineralogy</a:t>
              </a:r>
            </a:p>
          </p:txBody>
        </p:sp>
      </p:grpSp>
      <p:grpSp>
        <p:nvGrpSpPr>
          <p:cNvPr id="6" name="Group 5"/>
          <p:cNvGrpSpPr/>
          <p:nvPr/>
        </p:nvGrpSpPr>
        <p:grpSpPr>
          <a:xfrm>
            <a:off x="6704838" y="2285907"/>
            <a:ext cx="1165860" cy="994410"/>
            <a:chOff x="7677588" y="1914304"/>
            <a:chExt cx="1466412" cy="1094400"/>
          </a:xfrm>
        </p:grpSpPr>
        <p:sp>
          <p:nvSpPr>
            <p:cNvPr id="48" name="Rounded Rectangle 47"/>
            <p:cNvSpPr/>
            <p:nvPr/>
          </p:nvSpPr>
          <p:spPr>
            <a:xfrm>
              <a:off x="7677588" y="1914304"/>
              <a:ext cx="1466412" cy="1094400"/>
            </a:xfrm>
            <a:prstGeom prst="roundRect">
              <a:avLst>
                <a:gd name="adj" fmla="val 10000"/>
              </a:avLst>
            </a:prstGeom>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9" name="Rounded Rectangle 24"/>
            <p:cNvSpPr/>
            <p:nvPr/>
          </p:nvSpPr>
          <p:spPr>
            <a:xfrm>
              <a:off x="7709642"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Lithology</a:t>
              </a:r>
            </a:p>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Pore Fluid</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253" y="3873550"/>
            <a:ext cx="1026087" cy="2242429"/>
          </a:xfrm>
          <a:prstGeom prst="rect">
            <a:avLst/>
          </a:prstGeom>
          <a:effectLst>
            <a:glow rad="101600">
              <a:schemeClr val="accent1">
                <a:satMod val="175000"/>
                <a:alpha val="40000"/>
              </a:schemeClr>
            </a:glow>
          </a:effec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8755" y="3887810"/>
            <a:ext cx="1472254" cy="2169771"/>
          </a:xfrm>
          <a:prstGeom prst="rect">
            <a:avLst/>
          </a:prstGeom>
          <a:noFill/>
          <a:ln>
            <a:noFill/>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0" name="Group 69"/>
          <p:cNvGrpSpPr/>
          <p:nvPr/>
        </p:nvGrpSpPr>
        <p:grpSpPr>
          <a:xfrm>
            <a:off x="4946393" y="2285908"/>
            <a:ext cx="1099809" cy="994410"/>
            <a:chOff x="5149640" y="1914304"/>
            <a:chExt cx="1466412" cy="1094400"/>
          </a:xfrm>
        </p:grpSpPr>
        <p:sp>
          <p:nvSpPr>
            <p:cNvPr id="71" name="Rounded Rectangle 70"/>
            <p:cNvSpPr/>
            <p:nvPr/>
          </p:nvSpPr>
          <p:spPr>
            <a:xfrm>
              <a:off x="5149640" y="1914304"/>
              <a:ext cx="1466412" cy="1094400"/>
            </a:xfrm>
            <a:prstGeom prst="roundRect">
              <a:avLst>
                <a:gd name="adj" fmla="val 10000"/>
              </a:avLst>
            </a:pr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2" name="Rounded Rectangle 18"/>
            <p:cNvSpPr/>
            <p:nvPr/>
          </p:nvSpPr>
          <p:spPr>
            <a:xfrm>
              <a:off x="5181694"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Elemental weight fractions</a:t>
              </a:r>
            </a:p>
          </p:txBody>
        </p:sp>
      </p:grpSp>
      <p:grpSp>
        <p:nvGrpSpPr>
          <p:cNvPr id="44" name="Group 43"/>
          <p:cNvGrpSpPr/>
          <p:nvPr/>
        </p:nvGrpSpPr>
        <p:grpSpPr>
          <a:xfrm>
            <a:off x="1427101" y="2285908"/>
            <a:ext cx="1099809" cy="994410"/>
            <a:chOff x="457251" y="1914304"/>
            <a:chExt cx="1466412" cy="1094400"/>
          </a:xfrm>
        </p:grpSpPr>
        <p:sp>
          <p:nvSpPr>
            <p:cNvPr id="54" name="Rounded Rectangle 53"/>
            <p:cNvSpPr/>
            <p:nvPr/>
          </p:nvSpPr>
          <p:spPr>
            <a:xfrm>
              <a:off x="457251" y="1914304"/>
              <a:ext cx="1466412" cy="1094400"/>
            </a:xfrm>
            <a:prstGeom prst="roundRect">
              <a:avLst>
                <a:gd name="adj" fmla="val 10000"/>
              </a:avLst>
            </a:prstGeom>
            <a:ln>
              <a:solidFill>
                <a:schemeClr val="accent6"/>
              </a:solidFill>
            </a:ln>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5" name="Rounded Rectangle 6"/>
            <p:cNvSpPr/>
            <p:nvPr/>
          </p:nvSpPr>
          <p:spPr>
            <a:xfrm>
              <a:off x="489305"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Inelastic</a:t>
              </a:r>
            </a:p>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Capture</a:t>
              </a:r>
            </a:p>
          </p:txBody>
        </p:sp>
      </p:grpSp>
      <p:grpSp>
        <p:nvGrpSpPr>
          <p:cNvPr id="60" name="Group 59"/>
          <p:cNvGrpSpPr/>
          <p:nvPr/>
        </p:nvGrpSpPr>
        <p:grpSpPr>
          <a:xfrm>
            <a:off x="3186746" y="2285908"/>
            <a:ext cx="1099809" cy="994410"/>
            <a:chOff x="2803445" y="1914304"/>
            <a:chExt cx="1466412" cy="1094400"/>
          </a:xfrm>
        </p:grpSpPr>
        <p:sp>
          <p:nvSpPr>
            <p:cNvPr id="61" name="Rounded Rectangle 60"/>
            <p:cNvSpPr/>
            <p:nvPr/>
          </p:nvSpPr>
          <p:spPr>
            <a:xfrm>
              <a:off x="2803445" y="1914304"/>
              <a:ext cx="1466412" cy="1094400"/>
            </a:xfrm>
            <a:prstGeom prst="roundRect">
              <a:avLst>
                <a:gd name="adj" fmla="val 10000"/>
              </a:avLst>
            </a:pr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6" name="Rounded Rectangle 12"/>
            <p:cNvSpPr/>
            <p:nvPr/>
          </p:nvSpPr>
          <p:spPr>
            <a:xfrm>
              <a:off x="2835499" y="1946358"/>
              <a:ext cx="1402304" cy="1030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34290" rIns="85344" bIns="34290" numCol="1" spcCol="1270" anchor="t" anchorCtr="0">
              <a:noAutofit/>
            </a:bodyPr>
            <a:lstStyle/>
            <a:p>
              <a:pPr marL="128588" lvl="1" indent="-128588" defTabSz="533400" eaLnBrk="0" fontAlgn="base" hangingPunct="0">
                <a:lnSpc>
                  <a:spcPct val="90000"/>
                </a:lnSpc>
                <a:spcBef>
                  <a:spcPct val="0"/>
                </a:spcBef>
                <a:spcAft>
                  <a:spcPct val="15000"/>
                </a:spcAft>
                <a:buFontTx/>
                <a:buChar char="••"/>
              </a:pPr>
              <a:r>
                <a:rPr lang="en-US" sz="1200" dirty="0">
                  <a:solidFill>
                    <a:srgbClr val="000000">
                      <a:hueOff val="0"/>
                      <a:satOff val="0"/>
                      <a:lumOff val="0"/>
                      <a:alphaOff val="0"/>
                    </a:srgbClr>
                  </a:solidFill>
                </a:rPr>
                <a:t>Elemental yields</a:t>
              </a:r>
            </a:p>
          </p:txBody>
        </p:sp>
      </p:grpSp>
      <p:grpSp>
        <p:nvGrpSpPr>
          <p:cNvPr id="73" name="Group 72"/>
          <p:cNvGrpSpPr>
            <a:grpSpLocks noChangeAspect="1"/>
          </p:cNvGrpSpPr>
          <p:nvPr/>
        </p:nvGrpSpPr>
        <p:grpSpPr>
          <a:xfrm>
            <a:off x="466344" y="3897148"/>
            <a:ext cx="2196272" cy="1945434"/>
            <a:chOff x="445741" y="4166690"/>
            <a:chExt cx="1836446" cy="1626704"/>
          </a:xfrm>
          <a:effectLst>
            <a:glow rad="101600">
              <a:schemeClr val="accent1">
                <a:satMod val="175000"/>
                <a:alpha val="40000"/>
              </a:schemeClr>
            </a:glow>
          </a:effectLst>
        </p:grpSpPr>
        <p:sp>
          <p:nvSpPr>
            <p:cNvPr id="74" name="Rectangle 73"/>
            <p:cNvSpPr/>
            <p:nvPr/>
          </p:nvSpPr>
          <p:spPr>
            <a:xfrm>
              <a:off x="453387" y="4166690"/>
              <a:ext cx="1828800" cy="162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pic>
          <p:nvPicPr>
            <p:cNvPr id="75" name="Picture 5" descr="D:\Documents\Tools_wireline\StingRay\papers_and_presentations\2012-06_SPWLA\presentation\Scattering figure fin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301"/>
            <a:stretch/>
          </p:blipFill>
          <p:spPr bwMode="auto">
            <a:xfrm>
              <a:off x="445741" y="4166690"/>
              <a:ext cx="1828800" cy="66605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1695" y="49378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617" y="49378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7" name="Picture 4">
            <a:extLst>
              <a:ext uri="{FF2B5EF4-FFF2-40B4-BE49-F238E27FC236}">
                <a16:creationId xmlns:a16="http://schemas.microsoft.com/office/drawing/2014/main" id="{48545870-377D-41F9-8EF1-F6EEFE9EA1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0360" y="3886732"/>
            <a:ext cx="1607055" cy="2143745"/>
          </a:xfrm>
          <a:prstGeom prst="rect">
            <a:avLst/>
          </a:prstGeom>
          <a:noFill/>
          <a:ln>
            <a:noFill/>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630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63F486-CB9B-4043-AED7-E6D480405688}"/>
              </a:ext>
            </a:extLst>
          </p:cNvPr>
          <p:cNvSpPr>
            <a:spLocks noGrp="1"/>
          </p:cNvSpPr>
          <p:nvPr>
            <p:ph idx="1"/>
          </p:nvPr>
        </p:nvSpPr>
        <p:spPr>
          <a:xfrm>
            <a:off x="388245" y="1081362"/>
            <a:ext cx="8366320" cy="4931511"/>
          </a:xfrm>
        </p:spPr>
        <p:txBody>
          <a:bodyPr/>
          <a:lstStyle/>
          <a:p>
            <a:pPr marL="342900" indent="-342900">
              <a:buFont typeface="Wingdings" panose="05000000000000000000" pitchFamily="2" charset="2"/>
              <a:buChar char="§"/>
            </a:pPr>
            <a:r>
              <a:rPr lang="en-US" sz="2000" dirty="0"/>
              <a:t>Nuclear modeling is fundamental to well logging tool development</a:t>
            </a:r>
          </a:p>
          <a:p>
            <a:pPr marL="496491" lvl="1" indent="-257175">
              <a:buFont typeface="Arial" panose="020B0604020202020204" pitchFamily="34" charset="0"/>
              <a:buChar char="•"/>
            </a:pPr>
            <a:r>
              <a:rPr lang="en-US" sz="2000" dirty="0"/>
              <a:t>Explore design choices quickly</a:t>
            </a:r>
          </a:p>
          <a:p>
            <a:pPr marL="496491" lvl="1" indent="-257175">
              <a:buFont typeface="Arial" panose="020B0604020202020204" pitchFamily="34" charset="0"/>
              <a:buChar char="•"/>
            </a:pPr>
            <a:r>
              <a:rPr lang="en-US" sz="2000" dirty="0"/>
              <a:t>Balance mechanics, electronics and physics without costly experimentation</a:t>
            </a:r>
          </a:p>
          <a:p>
            <a:pPr marL="496491" lvl="1" indent="-257175">
              <a:buFont typeface="Arial" panose="020B0604020202020204" pitchFamily="34" charset="0"/>
              <a:buChar char="•"/>
            </a:pPr>
            <a:r>
              <a:rPr lang="en-US" sz="2000" dirty="0"/>
              <a:t>Complement and extend characterization measurements</a:t>
            </a:r>
          </a:p>
          <a:p>
            <a:pPr marL="496491" lvl="1" indent="-257175">
              <a:buFont typeface="Arial" panose="020B0604020202020204" pitchFamily="34" charset="0"/>
              <a:buChar char="•"/>
            </a:pPr>
            <a:endParaRPr lang="en-US" sz="2000" dirty="0"/>
          </a:p>
          <a:p>
            <a:pPr marL="342900" indent="-342900">
              <a:buFont typeface="Wingdings" panose="05000000000000000000" pitchFamily="2" charset="2"/>
              <a:buChar char="§"/>
            </a:pPr>
            <a:r>
              <a:rPr lang="en-US" sz="2000" dirty="0"/>
              <a:t>Accurate modeling relies on accurate cross sections</a:t>
            </a:r>
          </a:p>
          <a:p>
            <a:pPr marL="496491" lvl="1" indent="-257175">
              <a:buFont typeface="Arial" panose="020B0604020202020204" pitchFamily="34" charset="0"/>
              <a:buChar char="•"/>
            </a:pPr>
            <a:r>
              <a:rPr lang="en-US" sz="2000" dirty="0"/>
              <a:t>Adequate for gamma rays and neutrons transport</a:t>
            </a:r>
          </a:p>
          <a:p>
            <a:pPr marL="496491" lvl="1" indent="-257175">
              <a:buFont typeface="Arial" panose="020B0604020202020204" pitchFamily="34" charset="0"/>
              <a:buChar char="•"/>
            </a:pPr>
            <a:r>
              <a:rPr lang="en-US" sz="2000" dirty="0"/>
              <a:t>Improvement needed for neutron-induced gamma rays</a:t>
            </a:r>
          </a:p>
          <a:p>
            <a:pPr marL="496491" lvl="1" indent="-257175">
              <a:buFont typeface="Arial" panose="020B0604020202020204" pitchFamily="34" charset="0"/>
              <a:buChar char="•"/>
            </a:pPr>
            <a:endParaRPr lang="en-US" sz="2000" dirty="0"/>
          </a:p>
          <a:p>
            <a:pPr marL="342900" indent="-342900">
              <a:buFont typeface="Wingdings" panose="05000000000000000000" pitchFamily="2" charset="2"/>
              <a:buChar char="§"/>
            </a:pPr>
            <a:r>
              <a:rPr lang="en-US" sz="2000" dirty="0"/>
              <a:t>For spectroscopy, better cross sections would</a:t>
            </a:r>
          </a:p>
          <a:p>
            <a:pPr marL="496491" lvl="1" indent="-257175">
              <a:buFont typeface="Arial" panose="020B0604020202020204" pitchFamily="34" charset="0"/>
              <a:buChar char="•"/>
            </a:pPr>
            <a:r>
              <a:rPr lang="en-US" sz="2000" dirty="0"/>
              <a:t>Improve standards derivation and interpretation algorithms</a:t>
            </a:r>
          </a:p>
          <a:p>
            <a:pPr marL="496491" lvl="1" indent="-257175">
              <a:buFont typeface="Arial" panose="020B0604020202020204" pitchFamily="34" charset="0"/>
              <a:buChar char="•"/>
            </a:pPr>
            <a:r>
              <a:rPr lang="en-US" sz="2000" dirty="0"/>
              <a:t>May allow elemental standards directly from modeling</a:t>
            </a:r>
          </a:p>
        </p:txBody>
      </p:sp>
      <p:sp>
        <p:nvSpPr>
          <p:cNvPr id="3" name="Title 2">
            <a:extLst>
              <a:ext uri="{FF2B5EF4-FFF2-40B4-BE49-F238E27FC236}">
                <a16:creationId xmlns:a16="http://schemas.microsoft.com/office/drawing/2014/main" id="{C8706331-217C-493D-B778-7AF140D3F7D5}"/>
              </a:ext>
            </a:extLst>
          </p:cNvPr>
          <p:cNvSpPr>
            <a:spLocks noGrp="1"/>
          </p:cNvSpPr>
          <p:nvPr>
            <p:ph type="title"/>
          </p:nvPr>
        </p:nvSpPr>
        <p:spPr/>
        <p:txBody>
          <a:bodyPr/>
          <a:lstStyle/>
          <a:p>
            <a:r>
              <a:rPr lang="en-US" dirty="0"/>
              <a:t>Why Do We Need Cross Sections?</a:t>
            </a:r>
          </a:p>
        </p:txBody>
      </p:sp>
    </p:spTree>
    <p:extLst>
      <p:ext uri="{BB962C8B-B14F-4D97-AF65-F5344CB8AC3E}">
        <p14:creationId xmlns:p14="http://schemas.microsoft.com/office/powerpoint/2010/main" val="1382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7120BE-D5FE-4781-898B-5A4B3F273324}"/>
              </a:ext>
            </a:extLst>
          </p:cNvPr>
          <p:cNvPicPr>
            <a:picLocks noChangeAspect="1"/>
          </p:cNvPicPr>
          <p:nvPr/>
        </p:nvPicPr>
        <p:blipFill>
          <a:blip r:embed="rId2"/>
          <a:stretch>
            <a:fillRect/>
          </a:stretch>
        </p:blipFill>
        <p:spPr>
          <a:xfrm>
            <a:off x="5487432" y="1088006"/>
            <a:ext cx="3417253" cy="1544198"/>
          </a:xfrm>
          <a:prstGeom prst="rect">
            <a:avLst/>
          </a:prstGeom>
        </p:spPr>
      </p:pic>
      <p:sp>
        <p:nvSpPr>
          <p:cNvPr id="2" name="Content Placeholder 1">
            <a:extLst>
              <a:ext uri="{FF2B5EF4-FFF2-40B4-BE49-F238E27FC236}">
                <a16:creationId xmlns:a16="http://schemas.microsoft.com/office/drawing/2014/main" id="{C7C9F8EA-CAA1-4B49-ADA7-83C9044F9A53}"/>
              </a:ext>
            </a:extLst>
          </p:cNvPr>
          <p:cNvSpPr>
            <a:spLocks noGrp="1"/>
          </p:cNvSpPr>
          <p:nvPr>
            <p:ph idx="1"/>
          </p:nvPr>
        </p:nvSpPr>
        <p:spPr>
          <a:xfrm>
            <a:off x="388246" y="1081362"/>
            <a:ext cx="5041004" cy="5023874"/>
          </a:xfrm>
        </p:spPr>
        <p:txBody>
          <a:bodyPr/>
          <a:lstStyle/>
          <a:p>
            <a:r>
              <a:rPr lang="en-US" sz="2000" dirty="0"/>
              <a:t>Use a detailed model of tool geometry </a:t>
            </a:r>
          </a:p>
          <a:p>
            <a:pPr marL="582216" lvl="1" indent="-342900">
              <a:buFont typeface="+mj-lt"/>
              <a:buAutoNum type="arabicPeriod"/>
            </a:pPr>
            <a:r>
              <a:rPr lang="en-US" sz="2000" dirty="0"/>
              <a:t>Construct the secondary gamma ray source produced by neutrons from the pulsed neutron generator (PNG)</a:t>
            </a:r>
          </a:p>
          <a:p>
            <a:pPr marL="582216" lvl="1" indent="-342900">
              <a:buFont typeface="+mj-lt"/>
              <a:buAutoNum type="arabicPeriod"/>
            </a:pPr>
            <a:r>
              <a:rPr lang="en-US" sz="2000" dirty="0"/>
              <a:t>Transport the gamma rays back to the detector (mainly through scattering)</a:t>
            </a:r>
          </a:p>
          <a:p>
            <a:pPr marL="582216" lvl="1" indent="-342900">
              <a:buFont typeface="+mj-lt"/>
              <a:buAutoNum type="arabicPeriod"/>
            </a:pPr>
            <a:r>
              <a:rPr lang="en-US" sz="2000" dirty="0"/>
              <a:t>Apply a detector-specific response map computed by modeling to represent detector response</a:t>
            </a:r>
          </a:p>
          <a:p>
            <a:pPr lvl="1" indent="0">
              <a:buNone/>
            </a:pPr>
            <a:endParaRPr lang="en-US" sz="800" dirty="0"/>
          </a:p>
          <a:p>
            <a:r>
              <a:rPr lang="en-US" sz="2000" dirty="0"/>
              <a:t>Use a customized version of MCNP to separate contributions from different elements</a:t>
            </a:r>
          </a:p>
        </p:txBody>
      </p:sp>
      <p:sp>
        <p:nvSpPr>
          <p:cNvPr id="3" name="Title 2">
            <a:extLst>
              <a:ext uri="{FF2B5EF4-FFF2-40B4-BE49-F238E27FC236}">
                <a16:creationId xmlns:a16="http://schemas.microsoft.com/office/drawing/2014/main" id="{17ADF223-93E3-489E-B155-DE936661C721}"/>
              </a:ext>
            </a:extLst>
          </p:cNvPr>
          <p:cNvSpPr>
            <a:spLocks noGrp="1"/>
          </p:cNvSpPr>
          <p:nvPr>
            <p:ph type="title"/>
          </p:nvPr>
        </p:nvSpPr>
        <p:spPr/>
        <p:txBody>
          <a:bodyPr/>
          <a:lstStyle/>
          <a:p>
            <a:r>
              <a:rPr lang="en-US" dirty="0"/>
              <a:t>How Do We Model the Standards?</a:t>
            </a:r>
          </a:p>
        </p:txBody>
      </p:sp>
      <p:pic>
        <p:nvPicPr>
          <p:cNvPr id="13" name="Picture 12">
            <a:extLst>
              <a:ext uri="{FF2B5EF4-FFF2-40B4-BE49-F238E27FC236}">
                <a16:creationId xmlns:a16="http://schemas.microsoft.com/office/drawing/2014/main" id="{26DDDB16-ED61-49F5-9409-1A0EA30ACE47}"/>
              </a:ext>
            </a:extLst>
          </p:cNvPr>
          <p:cNvPicPr>
            <a:picLocks noChangeAspect="1"/>
          </p:cNvPicPr>
          <p:nvPr/>
        </p:nvPicPr>
        <p:blipFill>
          <a:blip r:embed="rId3"/>
          <a:stretch>
            <a:fillRect/>
          </a:stretch>
        </p:blipFill>
        <p:spPr>
          <a:xfrm>
            <a:off x="5485288" y="2593582"/>
            <a:ext cx="3417253" cy="1529899"/>
          </a:xfrm>
          <a:prstGeom prst="rect">
            <a:avLst/>
          </a:prstGeom>
        </p:spPr>
      </p:pic>
      <p:pic>
        <p:nvPicPr>
          <p:cNvPr id="16" name="Picture 15">
            <a:extLst>
              <a:ext uri="{FF2B5EF4-FFF2-40B4-BE49-F238E27FC236}">
                <a16:creationId xmlns:a16="http://schemas.microsoft.com/office/drawing/2014/main" id="{942996AF-A6F3-43D4-BBBF-E944FB3C70B1}"/>
              </a:ext>
            </a:extLst>
          </p:cNvPr>
          <p:cNvPicPr>
            <a:picLocks noChangeAspect="1"/>
          </p:cNvPicPr>
          <p:nvPr/>
        </p:nvPicPr>
        <p:blipFill>
          <a:blip r:embed="rId4"/>
          <a:stretch>
            <a:fillRect/>
          </a:stretch>
        </p:blipFill>
        <p:spPr>
          <a:xfrm>
            <a:off x="5485288" y="4114245"/>
            <a:ext cx="3417253" cy="1637136"/>
          </a:xfrm>
          <a:prstGeom prst="rect">
            <a:avLst/>
          </a:prstGeom>
        </p:spPr>
      </p:pic>
    </p:spTree>
    <p:extLst>
      <p:ext uri="{BB962C8B-B14F-4D97-AF65-F5344CB8AC3E}">
        <p14:creationId xmlns:p14="http://schemas.microsoft.com/office/powerpoint/2010/main" val="164108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48A6D16-C585-4C7A-BFB9-BAF69A990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9" y="2506248"/>
            <a:ext cx="4025974" cy="3019481"/>
          </a:xfrm>
          <a:prstGeom prst="rect">
            <a:avLst/>
          </a:prstGeom>
        </p:spPr>
      </p:pic>
      <p:pic>
        <p:nvPicPr>
          <p:cNvPr id="26" name="Picture 25">
            <a:extLst>
              <a:ext uri="{FF2B5EF4-FFF2-40B4-BE49-F238E27FC236}">
                <a16:creationId xmlns:a16="http://schemas.microsoft.com/office/drawing/2014/main" id="{D1246F71-E3A3-46FD-A16A-2166DD52B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592" y="2506248"/>
            <a:ext cx="4025974" cy="3019481"/>
          </a:xfrm>
          <a:prstGeom prst="rect">
            <a:avLst/>
          </a:prstGeom>
        </p:spPr>
      </p:pic>
      <p:sp>
        <p:nvSpPr>
          <p:cNvPr id="2" name="Content Placeholder 1">
            <a:extLst>
              <a:ext uri="{FF2B5EF4-FFF2-40B4-BE49-F238E27FC236}">
                <a16:creationId xmlns:a16="http://schemas.microsoft.com/office/drawing/2014/main" id="{BD747382-9DC5-4987-83EB-1C82A0D88B31}"/>
              </a:ext>
            </a:extLst>
          </p:cNvPr>
          <p:cNvSpPr>
            <a:spLocks noGrp="1"/>
          </p:cNvSpPr>
          <p:nvPr>
            <p:ph idx="1"/>
          </p:nvPr>
        </p:nvSpPr>
        <p:spPr/>
        <p:txBody>
          <a:bodyPr/>
          <a:lstStyle/>
          <a:p>
            <a:r>
              <a:rPr lang="en-US" dirty="0"/>
              <a:t>Compare modeling and experiment in the simplest environment: Water</a:t>
            </a:r>
          </a:p>
          <a:p>
            <a:r>
              <a:rPr lang="en-US" dirty="0"/>
              <a:t>Separate spectra acquired after the PNG is turned off (mainly capture reactions)  and during the PNG burst (mainly inelastic reactions) </a:t>
            </a:r>
          </a:p>
        </p:txBody>
      </p:sp>
      <p:sp>
        <p:nvSpPr>
          <p:cNvPr id="3" name="Title 2">
            <a:extLst>
              <a:ext uri="{FF2B5EF4-FFF2-40B4-BE49-F238E27FC236}">
                <a16:creationId xmlns:a16="http://schemas.microsoft.com/office/drawing/2014/main" id="{6053FDEA-12E6-48F7-B1A0-F8B15EF77055}"/>
              </a:ext>
            </a:extLst>
          </p:cNvPr>
          <p:cNvSpPr>
            <a:spLocks noGrp="1"/>
          </p:cNvSpPr>
          <p:nvPr>
            <p:ph type="title"/>
          </p:nvPr>
        </p:nvSpPr>
        <p:spPr/>
        <p:txBody>
          <a:bodyPr/>
          <a:lstStyle/>
          <a:p>
            <a:r>
              <a:rPr lang="en-US" dirty="0"/>
              <a:t>How Accurate Is Our Modeling?</a:t>
            </a:r>
          </a:p>
        </p:txBody>
      </p:sp>
      <p:sp>
        <p:nvSpPr>
          <p:cNvPr id="6" name="Oval 5">
            <a:extLst>
              <a:ext uri="{FF2B5EF4-FFF2-40B4-BE49-F238E27FC236}">
                <a16:creationId xmlns:a16="http://schemas.microsoft.com/office/drawing/2014/main" id="{C9D0BB61-4804-4EF2-A3AE-44162800945C}"/>
              </a:ext>
            </a:extLst>
          </p:cNvPr>
          <p:cNvSpPr/>
          <p:nvPr/>
        </p:nvSpPr>
        <p:spPr>
          <a:xfrm>
            <a:off x="3082877" y="4536281"/>
            <a:ext cx="807244" cy="5286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3667C2AF-E0F4-4308-9EA9-43CD88B48B75}"/>
              </a:ext>
            </a:extLst>
          </p:cNvPr>
          <p:cNvSpPr/>
          <p:nvPr/>
        </p:nvSpPr>
        <p:spPr>
          <a:xfrm>
            <a:off x="4872039" y="2982479"/>
            <a:ext cx="807244" cy="5286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2C19CD5B-5836-424A-B5B9-FBA8612377A8}"/>
              </a:ext>
            </a:extLst>
          </p:cNvPr>
          <p:cNvCxnSpPr>
            <a:cxnSpLocks/>
            <a:stCxn id="12" idx="2"/>
            <a:endCxn id="6" idx="0"/>
          </p:cNvCxnSpPr>
          <p:nvPr/>
        </p:nvCxnSpPr>
        <p:spPr>
          <a:xfrm>
            <a:off x="3287220" y="4061138"/>
            <a:ext cx="199279" cy="47514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6BE36E5-E41E-4490-A703-43A8F840F5A5}"/>
              </a:ext>
            </a:extLst>
          </p:cNvPr>
          <p:cNvSpPr txBox="1"/>
          <p:nvPr/>
        </p:nvSpPr>
        <p:spPr>
          <a:xfrm>
            <a:off x="2695417" y="3645640"/>
            <a:ext cx="1183605" cy="415498"/>
          </a:xfrm>
          <a:prstGeom prst="rect">
            <a:avLst/>
          </a:prstGeom>
          <a:noFill/>
        </p:spPr>
        <p:txBody>
          <a:bodyPr wrap="square" rtlCol="0">
            <a:spAutoFit/>
          </a:bodyPr>
          <a:lstStyle/>
          <a:p>
            <a:pPr algn="ctr"/>
            <a:r>
              <a:rPr lang="en-US" sz="1050" dirty="0">
                <a:solidFill>
                  <a:schemeClr val="accent5"/>
                </a:solidFill>
              </a:rPr>
              <a:t>Background from the tool</a:t>
            </a:r>
          </a:p>
        </p:txBody>
      </p:sp>
      <p:sp>
        <p:nvSpPr>
          <p:cNvPr id="16" name="TextBox 15">
            <a:extLst>
              <a:ext uri="{FF2B5EF4-FFF2-40B4-BE49-F238E27FC236}">
                <a16:creationId xmlns:a16="http://schemas.microsoft.com/office/drawing/2014/main" id="{481E636C-A57F-4CA4-98E3-79BDAD5A1B3B}"/>
              </a:ext>
            </a:extLst>
          </p:cNvPr>
          <p:cNvSpPr txBox="1"/>
          <p:nvPr/>
        </p:nvSpPr>
        <p:spPr>
          <a:xfrm>
            <a:off x="6108146" y="3541766"/>
            <a:ext cx="807244" cy="415498"/>
          </a:xfrm>
          <a:prstGeom prst="rect">
            <a:avLst/>
          </a:prstGeom>
          <a:noFill/>
        </p:spPr>
        <p:txBody>
          <a:bodyPr wrap="square" rtlCol="0">
            <a:spAutoFit/>
          </a:bodyPr>
          <a:lstStyle/>
          <a:p>
            <a:pPr algn="ctr"/>
            <a:r>
              <a:rPr lang="en-US" sz="1050" dirty="0">
                <a:solidFill>
                  <a:schemeClr val="accent5"/>
                </a:solidFill>
              </a:rPr>
              <a:t>Electronic threshold</a:t>
            </a:r>
          </a:p>
        </p:txBody>
      </p:sp>
      <p:cxnSp>
        <p:nvCxnSpPr>
          <p:cNvPr id="18" name="Straight Arrow Connector 17">
            <a:extLst>
              <a:ext uri="{FF2B5EF4-FFF2-40B4-BE49-F238E27FC236}">
                <a16:creationId xmlns:a16="http://schemas.microsoft.com/office/drawing/2014/main" id="{6D8CEB77-AFC5-4A40-9A57-79562884C99E}"/>
              </a:ext>
            </a:extLst>
          </p:cNvPr>
          <p:cNvCxnSpPr>
            <a:cxnSpLocks/>
            <a:stCxn id="16" idx="1"/>
            <a:endCxn id="7" idx="6"/>
          </p:cNvCxnSpPr>
          <p:nvPr/>
        </p:nvCxnSpPr>
        <p:spPr>
          <a:xfrm flipH="1" flipV="1">
            <a:off x="5679283" y="3246798"/>
            <a:ext cx="428863" cy="502717"/>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167C939-C908-45BE-BDBC-4912950E7AF2}"/>
              </a:ext>
            </a:extLst>
          </p:cNvPr>
          <p:cNvSpPr/>
          <p:nvPr/>
        </p:nvSpPr>
        <p:spPr>
          <a:xfrm>
            <a:off x="1626571" y="3159462"/>
            <a:ext cx="193962" cy="9085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1" name="Straight Arrow Connector 30">
            <a:extLst>
              <a:ext uri="{FF2B5EF4-FFF2-40B4-BE49-F238E27FC236}">
                <a16:creationId xmlns:a16="http://schemas.microsoft.com/office/drawing/2014/main" id="{A7AD4EBA-920D-4234-BA78-220CBA75FF17}"/>
              </a:ext>
            </a:extLst>
          </p:cNvPr>
          <p:cNvCxnSpPr>
            <a:cxnSpLocks/>
            <a:stCxn id="35" idx="1"/>
            <a:endCxn id="29" idx="6"/>
          </p:cNvCxnSpPr>
          <p:nvPr/>
        </p:nvCxnSpPr>
        <p:spPr>
          <a:xfrm flipH="1">
            <a:off x="1820533" y="3339742"/>
            <a:ext cx="342424" cy="24652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BE10CD3-E86F-4285-9B27-19925D0DE370}"/>
              </a:ext>
            </a:extLst>
          </p:cNvPr>
          <p:cNvSpPr txBox="1"/>
          <p:nvPr/>
        </p:nvSpPr>
        <p:spPr>
          <a:xfrm>
            <a:off x="2162957" y="3159462"/>
            <a:ext cx="886691" cy="415498"/>
          </a:xfrm>
          <a:prstGeom prst="rect">
            <a:avLst/>
          </a:prstGeom>
          <a:noFill/>
        </p:spPr>
        <p:txBody>
          <a:bodyPr wrap="square" rtlCol="0">
            <a:spAutoFit/>
          </a:bodyPr>
          <a:lstStyle/>
          <a:p>
            <a:r>
              <a:rPr lang="en-US" sz="1050" dirty="0">
                <a:solidFill>
                  <a:srgbClr val="00B050"/>
                </a:solidFill>
              </a:rPr>
              <a:t>Hydrogen peak</a:t>
            </a:r>
          </a:p>
        </p:txBody>
      </p:sp>
      <p:sp>
        <p:nvSpPr>
          <p:cNvPr id="38" name="Oval 37">
            <a:extLst>
              <a:ext uri="{FF2B5EF4-FFF2-40B4-BE49-F238E27FC236}">
                <a16:creationId xmlns:a16="http://schemas.microsoft.com/office/drawing/2014/main" id="{E37EB4FA-37E6-476B-AEE7-B689BF7ACCEC}"/>
              </a:ext>
            </a:extLst>
          </p:cNvPr>
          <p:cNvSpPr/>
          <p:nvPr/>
        </p:nvSpPr>
        <p:spPr>
          <a:xfrm>
            <a:off x="6672893" y="4251064"/>
            <a:ext cx="655450" cy="42909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0" name="Straight Arrow Connector 39">
            <a:extLst>
              <a:ext uri="{FF2B5EF4-FFF2-40B4-BE49-F238E27FC236}">
                <a16:creationId xmlns:a16="http://schemas.microsoft.com/office/drawing/2014/main" id="{96D392F9-7882-4BAB-BD4A-ED8734C108FA}"/>
              </a:ext>
            </a:extLst>
          </p:cNvPr>
          <p:cNvCxnSpPr>
            <a:cxnSpLocks/>
            <a:stCxn id="41" idx="2"/>
            <a:endCxn id="38" idx="6"/>
          </p:cNvCxnSpPr>
          <p:nvPr/>
        </p:nvCxnSpPr>
        <p:spPr>
          <a:xfrm flipH="1">
            <a:off x="7328343" y="4084648"/>
            <a:ext cx="349914" cy="38096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ADF62C4-D78C-41CB-AAD1-AEC734E755C3}"/>
              </a:ext>
            </a:extLst>
          </p:cNvPr>
          <p:cNvSpPr txBox="1"/>
          <p:nvPr/>
        </p:nvSpPr>
        <p:spPr>
          <a:xfrm>
            <a:off x="7085575" y="3669150"/>
            <a:ext cx="1185363" cy="415498"/>
          </a:xfrm>
          <a:prstGeom prst="rect">
            <a:avLst/>
          </a:prstGeom>
          <a:noFill/>
        </p:spPr>
        <p:txBody>
          <a:bodyPr wrap="square" rtlCol="0">
            <a:spAutoFit/>
          </a:bodyPr>
          <a:lstStyle/>
          <a:p>
            <a:pPr algn="ctr"/>
            <a:r>
              <a:rPr lang="en-US" sz="1050" dirty="0">
                <a:solidFill>
                  <a:srgbClr val="00B050"/>
                </a:solidFill>
              </a:rPr>
              <a:t>Oxygen and escape peaks</a:t>
            </a:r>
          </a:p>
        </p:txBody>
      </p:sp>
    </p:spTree>
    <p:extLst>
      <p:ext uri="{BB962C8B-B14F-4D97-AF65-F5344CB8AC3E}">
        <p14:creationId xmlns:p14="http://schemas.microsoft.com/office/powerpoint/2010/main" val="315960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6" grpId="0"/>
      <p:bldP spid="29" grpId="0" animBg="1"/>
      <p:bldP spid="35" grpId="0"/>
      <p:bldP spid="38" grpId="0" animBg="1"/>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MMauborgne\AppData\Local\Temp\ConnectorClipboard209620033780624239\image15554385294630.png">
            <a:extLst>
              <a:ext uri="{FF2B5EF4-FFF2-40B4-BE49-F238E27FC236}">
                <a16:creationId xmlns:a16="http://schemas.microsoft.com/office/drawing/2014/main" id="{B535E844-EDE9-49E4-A7E7-E26DF3A77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51" y="501445"/>
            <a:ext cx="3696970" cy="2772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CE35415-D104-421F-889E-62978AB85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342" y="3129169"/>
            <a:ext cx="3219177" cy="2414383"/>
          </a:xfrm>
          <a:prstGeom prst="rect">
            <a:avLst/>
          </a:prstGeom>
        </p:spPr>
      </p:pic>
      <p:pic>
        <p:nvPicPr>
          <p:cNvPr id="1026" name="Picture 2" descr="C:\Users\MMauborgne\AppData\Local\Temp\ConnectorClipboard209620033780624239\image15554388492260.png">
            <a:extLst>
              <a:ext uri="{FF2B5EF4-FFF2-40B4-BE49-F238E27FC236}">
                <a16:creationId xmlns:a16="http://schemas.microsoft.com/office/drawing/2014/main" id="{65E8D946-7142-4E23-9E4C-994115390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3551" y="3126629"/>
            <a:ext cx="3696970" cy="277272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7DE043A-0EF7-45D2-B6DD-80428D6907A0}"/>
              </a:ext>
            </a:extLst>
          </p:cNvPr>
          <p:cNvSpPr>
            <a:spLocks noGrp="1"/>
          </p:cNvSpPr>
          <p:nvPr>
            <p:ph idx="1"/>
          </p:nvPr>
        </p:nvSpPr>
        <p:spPr>
          <a:xfrm>
            <a:off x="388246" y="1081362"/>
            <a:ext cx="4606300" cy="4885329"/>
          </a:xfrm>
        </p:spPr>
        <p:txBody>
          <a:bodyPr/>
          <a:lstStyle/>
          <a:p>
            <a:pPr>
              <a:spcBef>
                <a:spcPts val="0"/>
              </a:spcBef>
            </a:pPr>
            <a:r>
              <a:rPr lang="en-US" sz="2000" dirty="0"/>
              <a:t>Very good reproduction of the silicon capture spectrum</a:t>
            </a:r>
          </a:p>
          <a:p>
            <a:pPr>
              <a:spcBef>
                <a:spcPts val="0"/>
              </a:spcBef>
            </a:pPr>
            <a:r>
              <a:rPr lang="en-US" sz="2000" dirty="0"/>
              <a:t>Use of natural compound in ENDF/B-VI, Si-28 afterward</a:t>
            </a:r>
          </a:p>
          <a:p>
            <a:pPr>
              <a:spcBef>
                <a:spcPts val="0"/>
              </a:spcBef>
            </a:pPr>
            <a:endParaRPr lang="en-US" sz="2000" dirty="0"/>
          </a:p>
          <a:p>
            <a:pPr>
              <a:spcBef>
                <a:spcPts val="900"/>
              </a:spcBef>
            </a:pPr>
            <a:r>
              <a:rPr lang="en-US" sz="2000" dirty="0"/>
              <a:t>Slightly improved with ENDF/B-VIII.0 between 5 and 6.5 MeV</a:t>
            </a:r>
          </a:p>
          <a:p>
            <a:pPr>
              <a:spcBef>
                <a:spcPts val="900"/>
              </a:spcBef>
            </a:pPr>
            <a:endParaRPr lang="en-US" sz="2000" dirty="0"/>
          </a:p>
          <a:p>
            <a:pPr>
              <a:spcBef>
                <a:spcPts val="900"/>
              </a:spcBef>
            </a:pPr>
            <a:r>
              <a:rPr lang="en-US" sz="2000" dirty="0"/>
              <a:t>Look at modeling response without the detector response</a:t>
            </a:r>
          </a:p>
          <a:p>
            <a:pPr>
              <a:spcBef>
                <a:spcPts val="900"/>
              </a:spcBef>
            </a:pPr>
            <a:r>
              <a:rPr lang="en-US" sz="2000" dirty="0"/>
              <a:t>Only plot main lines from IEAE capture handbook above 1 MeV</a:t>
            </a:r>
          </a:p>
          <a:p>
            <a:pPr>
              <a:spcBef>
                <a:spcPts val="900"/>
              </a:spcBef>
            </a:pPr>
            <a:r>
              <a:rPr lang="en-US" sz="2000" dirty="0"/>
              <a:t>Different versions of ENDF are very similar</a:t>
            </a:r>
          </a:p>
        </p:txBody>
      </p:sp>
      <p:sp>
        <p:nvSpPr>
          <p:cNvPr id="3" name="Title 2">
            <a:extLst>
              <a:ext uri="{FF2B5EF4-FFF2-40B4-BE49-F238E27FC236}">
                <a16:creationId xmlns:a16="http://schemas.microsoft.com/office/drawing/2014/main" id="{2BAA6B30-5672-46AC-86D1-7B5EC26A4200}"/>
              </a:ext>
            </a:extLst>
          </p:cNvPr>
          <p:cNvSpPr>
            <a:spLocks noGrp="1"/>
          </p:cNvSpPr>
          <p:nvPr>
            <p:ph type="title"/>
          </p:nvPr>
        </p:nvSpPr>
        <p:spPr/>
        <p:txBody>
          <a:bodyPr/>
          <a:lstStyle/>
          <a:p>
            <a:r>
              <a:rPr lang="en-US" dirty="0"/>
              <a:t>Silicon Capture</a:t>
            </a:r>
          </a:p>
        </p:txBody>
      </p:sp>
      <p:pic>
        <p:nvPicPr>
          <p:cNvPr id="15" name="Picture 14">
            <a:extLst>
              <a:ext uri="{FF2B5EF4-FFF2-40B4-BE49-F238E27FC236}">
                <a16:creationId xmlns:a16="http://schemas.microsoft.com/office/drawing/2014/main" id="{396D0A4D-AFE5-44C0-BAC8-F561433E640E}"/>
              </a:ext>
            </a:extLst>
          </p:cNvPr>
          <p:cNvPicPr>
            <a:picLocks noChangeAspect="1"/>
          </p:cNvPicPr>
          <p:nvPr/>
        </p:nvPicPr>
        <p:blipFill rotWithShape="1">
          <a:blip r:embed="rId5">
            <a:extLst>
              <a:ext uri="{28A0092B-C50C-407E-A947-70E740481C1C}">
                <a14:useLocalDpi xmlns:a14="http://schemas.microsoft.com/office/drawing/2010/main" val="0"/>
              </a:ext>
            </a:extLst>
          </a:blip>
          <a:srcRect l="7633" t="13175" r="7550" b="7188"/>
          <a:stretch/>
        </p:blipFill>
        <p:spPr>
          <a:xfrm>
            <a:off x="5763437" y="2070101"/>
            <a:ext cx="1259354" cy="532104"/>
          </a:xfrm>
          <a:prstGeom prst="rect">
            <a:avLst/>
          </a:prstGeom>
        </p:spPr>
      </p:pic>
      <p:grpSp>
        <p:nvGrpSpPr>
          <p:cNvPr id="5" name="Group 4">
            <a:extLst>
              <a:ext uri="{FF2B5EF4-FFF2-40B4-BE49-F238E27FC236}">
                <a16:creationId xmlns:a16="http://schemas.microsoft.com/office/drawing/2014/main" id="{31E23BF6-2483-4923-A912-4343D42B820E}"/>
              </a:ext>
            </a:extLst>
          </p:cNvPr>
          <p:cNvGrpSpPr/>
          <p:nvPr/>
        </p:nvGrpSpPr>
        <p:grpSpPr>
          <a:xfrm>
            <a:off x="6998880" y="2010720"/>
            <a:ext cx="595718" cy="539530"/>
            <a:chOff x="1027508" y="0"/>
            <a:chExt cx="590741" cy="560866"/>
          </a:xfrm>
        </p:grpSpPr>
        <p:sp>
          <p:nvSpPr>
            <p:cNvPr id="7" name="Rectangle 6">
              <a:extLst>
                <a:ext uri="{FF2B5EF4-FFF2-40B4-BE49-F238E27FC236}">
                  <a16:creationId xmlns:a16="http://schemas.microsoft.com/office/drawing/2014/main" id="{5C4DDE20-B9FF-4D73-AB74-02C03EC0D76B}"/>
                </a:ext>
              </a:extLst>
            </p:cNvPr>
            <p:cNvSpPr/>
            <p:nvPr/>
          </p:nvSpPr>
          <p:spPr>
            <a:xfrm>
              <a:off x="1193249" y="0"/>
              <a:ext cx="425000" cy="280555"/>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dirty="0"/>
            </a:p>
          </p:txBody>
        </p:sp>
        <p:cxnSp>
          <p:nvCxnSpPr>
            <p:cNvPr id="8" name="Straight Connector 7">
              <a:extLst>
                <a:ext uri="{FF2B5EF4-FFF2-40B4-BE49-F238E27FC236}">
                  <a16:creationId xmlns:a16="http://schemas.microsoft.com/office/drawing/2014/main" id="{D56F82EC-205B-4D97-B8ED-B3E91520FBF5}"/>
                </a:ext>
              </a:extLst>
            </p:cNvPr>
            <p:cNvCxnSpPr>
              <a:cxnSpLocks/>
            </p:cNvCxnSpPr>
            <p:nvPr/>
          </p:nvCxnSpPr>
          <p:spPr>
            <a:xfrm flipH="1">
              <a:off x="1027900" y="0"/>
              <a:ext cx="165671" cy="61728"/>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9E348E1-45BD-400E-8086-A9C630C6561B}"/>
                </a:ext>
              </a:extLst>
            </p:cNvPr>
            <p:cNvCxnSpPr>
              <a:cxnSpLocks/>
            </p:cNvCxnSpPr>
            <p:nvPr/>
          </p:nvCxnSpPr>
          <p:spPr>
            <a:xfrm flipH="1">
              <a:off x="1027508" y="280311"/>
              <a:ext cx="165671" cy="2805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710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C27EB7-41FE-4CE5-B760-279348679FA8}"/>
              </a:ext>
            </a:extLst>
          </p:cNvPr>
          <p:cNvSpPr>
            <a:spLocks noGrp="1"/>
          </p:cNvSpPr>
          <p:nvPr>
            <p:ph idx="1"/>
          </p:nvPr>
        </p:nvSpPr>
        <p:spPr>
          <a:xfrm>
            <a:off x="388245" y="1296861"/>
            <a:ext cx="4872014" cy="4626711"/>
          </a:xfrm>
        </p:spPr>
        <p:txBody>
          <a:bodyPr/>
          <a:lstStyle/>
          <a:p>
            <a:pPr>
              <a:spcBef>
                <a:spcPts val="0"/>
              </a:spcBef>
            </a:pPr>
            <a:r>
              <a:rPr lang="en-US" sz="2000" dirty="0"/>
              <a:t>Use of natural compound in ENDF/B-VI, Si-28 afterward</a:t>
            </a:r>
          </a:p>
          <a:p>
            <a:pPr>
              <a:spcBef>
                <a:spcPts val="0"/>
              </a:spcBef>
            </a:pPr>
            <a:r>
              <a:rPr lang="en-US" sz="2000" dirty="0"/>
              <a:t>Modeling benchmark is poorer for inelastic</a:t>
            </a:r>
          </a:p>
          <a:p>
            <a:endParaRPr lang="en-US" sz="2000" dirty="0"/>
          </a:p>
          <a:p>
            <a:r>
              <a:rPr lang="en-US" sz="2000" dirty="0"/>
              <a:t>Totally different response between ENDF/B-VI and newer releases</a:t>
            </a:r>
          </a:p>
          <a:p>
            <a:endParaRPr lang="en-US" sz="2000" dirty="0"/>
          </a:p>
          <a:p>
            <a:r>
              <a:rPr lang="en-US" sz="2000" dirty="0"/>
              <a:t>ENDF/B-VI in better agreement with our experimental results above 7MeV</a:t>
            </a:r>
          </a:p>
          <a:p>
            <a:endParaRPr lang="en-US" sz="2000" dirty="0"/>
          </a:p>
        </p:txBody>
      </p:sp>
      <p:sp>
        <p:nvSpPr>
          <p:cNvPr id="3" name="Title 2">
            <a:extLst>
              <a:ext uri="{FF2B5EF4-FFF2-40B4-BE49-F238E27FC236}">
                <a16:creationId xmlns:a16="http://schemas.microsoft.com/office/drawing/2014/main" id="{4910ADBA-D083-4F0B-B0EA-55831226B26D}"/>
              </a:ext>
            </a:extLst>
          </p:cNvPr>
          <p:cNvSpPr>
            <a:spLocks noGrp="1"/>
          </p:cNvSpPr>
          <p:nvPr>
            <p:ph type="title"/>
          </p:nvPr>
        </p:nvSpPr>
        <p:spPr/>
        <p:txBody>
          <a:bodyPr/>
          <a:lstStyle/>
          <a:p>
            <a:r>
              <a:rPr lang="en-US" dirty="0"/>
              <a:t>Silicon Inelastic</a:t>
            </a:r>
          </a:p>
        </p:txBody>
      </p:sp>
      <p:pic>
        <p:nvPicPr>
          <p:cNvPr id="5" name="Picture 4" descr="C:\Users\MMauborgne\AppData\Local\Temp\ConnectorClipboard6874470798571023741\image15514710922610.png">
            <a:extLst>
              <a:ext uri="{FF2B5EF4-FFF2-40B4-BE49-F238E27FC236}">
                <a16:creationId xmlns:a16="http://schemas.microsoft.com/office/drawing/2014/main" id="{96EF58CF-2138-4504-88EF-7CC0EDCA2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1805" y="857250"/>
            <a:ext cx="3223260" cy="2416920"/>
          </a:xfrm>
          <a:prstGeom prst="rect">
            <a:avLst/>
          </a:prstGeom>
          <a:noFill/>
          <a:ln>
            <a:noFill/>
          </a:ln>
        </p:spPr>
      </p:pic>
      <p:pic>
        <p:nvPicPr>
          <p:cNvPr id="2049" name="Picture 1" descr="C:\Users\MMauborgne\AppData\Local\Temp\ConnectorClipboard209620033780624239\image15554389134670.png">
            <a:extLst>
              <a:ext uri="{FF2B5EF4-FFF2-40B4-BE49-F238E27FC236}">
                <a16:creationId xmlns:a16="http://schemas.microsoft.com/office/drawing/2014/main" id="{9FE49BFA-6E0F-4D54-90FB-5A0D24C99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506" y="857251"/>
            <a:ext cx="3222560" cy="241692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C:\Users\MMauborgne\AppData\Local\Temp\ConnectorClipboard3820053857800037903\image15562942356050.png">
            <a:extLst>
              <a:ext uri="{FF2B5EF4-FFF2-40B4-BE49-F238E27FC236}">
                <a16:creationId xmlns:a16="http://schemas.microsoft.com/office/drawing/2014/main" id="{2244923C-2026-4FAD-8BC1-76ABCDCCD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260" y="525838"/>
            <a:ext cx="3694176" cy="27706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Mauborgne\AppData\Local\Temp\ConnectorClipboard209620033780624239\image15554389305320.png">
            <a:extLst>
              <a:ext uri="{FF2B5EF4-FFF2-40B4-BE49-F238E27FC236}">
                <a16:creationId xmlns:a16="http://schemas.microsoft.com/office/drawing/2014/main" id="{2D417012-7447-45A0-86DD-FBA575B17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261" y="3159969"/>
            <a:ext cx="3684804" cy="276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0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MMauborgne\AppData\Local\Temp\ConnectorClipboard209620033780624239\image15554385294630.png">
            <a:extLst>
              <a:ext uri="{FF2B5EF4-FFF2-40B4-BE49-F238E27FC236}">
                <a16:creationId xmlns:a16="http://schemas.microsoft.com/office/drawing/2014/main" id="{B535E844-EDE9-49E4-A7E7-E26DF3A77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959" y="857251"/>
            <a:ext cx="3222562" cy="24169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CE35415-D104-421F-889E-62978AB85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342" y="3129169"/>
            <a:ext cx="3219177" cy="2414383"/>
          </a:xfrm>
          <a:prstGeom prst="rect">
            <a:avLst/>
          </a:prstGeom>
        </p:spPr>
      </p:pic>
      <p:pic>
        <p:nvPicPr>
          <p:cNvPr id="1026" name="Picture 2" descr="C:\Users\MMauborgne\AppData\Local\Temp\ConnectorClipboard209620033780624239\image15554388492260.png">
            <a:extLst>
              <a:ext uri="{FF2B5EF4-FFF2-40B4-BE49-F238E27FC236}">
                <a16:creationId xmlns:a16="http://schemas.microsoft.com/office/drawing/2014/main" id="{65E8D946-7142-4E23-9E4C-994115390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7959" y="3126629"/>
            <a:ext cx="3222562" cy="241692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7DE043A-0EF7-45D2-B6DD-80428D6907A0}"/>
              </a:ext>
            </a:extLst>
          </p:cNvPr>
          <p:cNvSpPr>
            <a:spLocks noGrp="1"/>
          </p:cNvSpPr>
          <p:nvPr>
            <p:ph idx="1"/>
          </p:nvPr>
        </p:nvSpPr>
        <p:spPr>
          <a:xfrm>
            <a:off x="388246" y="1178090"/>
            <a:ext cx="5066081" cy="4640819"/>
          </a:xfrm>
        </p:spPr>
        <p:txBody>
          <a:bodyPr>
            <a:noAutofit/>
          </a:bodyPr>
          <a:lstStyle/>
          <a:p>
            <a:r>
              <a:rPr lang="en-US" sz="2000" dirty="0"/>
              <a:t>Iron has been reevaluated through the CIELO collaboration </a:t>
            </a:r>
          </a:p>
          <a:p>
            <a:pPr marL="496491" lvl="1" indent="-257175">
              <a:buFont typeface="Arial" panose="020B0604020202020204" pitchFamily="34" charset="0"/>
              <a:buChar char="•"/>
            </a:pPr>
            <a:r>
              <a:rPr lang="en-US" sz="2000" dirty="0"/>
              <a:t>Focus on (n, </a:t>
            </a:r>
            <a:r>
              <a:rPr lang="en-US" sz="2000" dirty="0">
                <a:latin typeface="Symbol" panose="05050102010706020507" pitchFamily="18" charset="2"/>
              </a:rPr>
              <a:t>g</a:t>
            </a:r>
            <a:r>
              <a:rPr lang="en-US" sz="2000" dirty="0"/>
              <a:t>) cross section</a:t>
            </a:r>
          </a:p>
          <a:p>
            <a:pPr marL="496491" lvl="1" indent="-257175">
              <a:buFont typeface="Arial" panose="020B0604020202020204" pitchFamily="34" charset="0"/>
              <a:buChar char="•"/>
            </a:pPr>
            <a:r>
              <a:rPr lang="en-US" sz="2000" dirty="0"/>
              <a:t>Not on secondary gamma energy spectrum</a:t>
            </a:r>
          </a:p>
          <a:p>
            <a:pPr marL="496491" lvl="1" indent="-257175">
              <a:buFont typeface="Arial" panose="020B0604020202020204" pitchFamily="34" charset="0"/>
              <a:buChar char="•"/>
            </a:pPr>
            <a:r>
              <a:rPr lang="en-US" sz="2000" dirty="0"/>
              <a:t>Total count rate is of secondary interest to us</a:t>
            </a:r>
          </a:p>
          <a:p>
            <a:pPr marL="496491" lvl="1" indent="-257175">
              <a:buFont typeface="Arial" panose="020B0604020202020204" pitchFamily="34" charset="0"/>
              <a:buChar char="•"/>
            </a:pPr>
            <a:endParaRPr lang="en-US" sz="2000" dirty="0"/>
          </a:p>
          <a:p>
            <a:r>
              <a:rPr lang="en-US" sz="2000" dirty="0"/>
              <a:t>Use of Fe-56 cross sections</a:t>
            </a:r>
          </a:p>
          <a:p>
            <a:r>
              <a:rPr lang="en-US" sz="2000" dirty="0"/>
              <a:t>ENDF/B-VII.1 has the best match with experimental data and IAEA capture gamma-ray emission lines</a:t>
            </a:r>
          </a:p>
          <a:p>
            <a:r>
              <a:rPr lang="en-US" sz="2000" dirty="0"/>
              <a:t>ENDF/B-VIII.0 introduces new lines not seen experimentally or in the literature</a:t>
            </a:r>
          </a:p>
          <a:p>
            <a:pPr marL="496491" lvl="1" indent="-257175">
              <a:buFont typeface="Arial" panose="020B0604020202020204" pitchFamily="34" charset="0"/>
              <a:buChar char="•"/>
            </a:pPr>
            <a:endParaRPr lang="en-US" sz="2000" dirty="0"/>
          </a:p>
          <a:p>
            <a:endParaRPr lang="en-US" sz="2000" dirty="0"/>
          </a:p>
        </p:txBody>
      </p:sp>
      <p:sp>
        <p:nvSpPr>
          <p:cNvPr id="3" name="Title 2">
            <a:extLst>
              <a:ext uri="{FF2B5EF4-FFF2-40B4-BE49-F238E27FC236}">
                <a16:creationId xmlns:a16="http://schemas.microsoft.com/office/drawing/2014/main" id="{2BAA6B30-5672-46AC-86D1-7B5EC26A4200}"/>
              </a:ext>
            </a:extLst>
          </p:cNvPr>
          <p:cNvSpPr>
            <a:spLocks noGrp="1"/>
          </p:cNvSpPr>
          <p:nvPr>
            <p:ph type="title"/>
          </p:nvPr>
        </p:nvSpPr>
        <p:spPr/>
        <p:txBody>
          <a:bodyPr/>
          <a:lstStyle/>
          <a:p>
            <a:r>
              <a:rPr lang="en-US" dirty="0"/>
              <a:t>Iron Capture</a:t>
            </a:r>
          </a:p>
        </p:txBody>
      </p:sp>
      <p:pic>
        <p:nvPicPr>
          <p:cNvPr id="15" name="Picture 14">
            <a:extLst>
              <a:ext uri="{FF2B5EF4-FFF2-40B4-BE49-F238E27FC236}">
                <a16:creationId xmlns:a16="http://schemas.microsoft.com/office/drawing/2014/main" id="{396D0A4D-AFE5-44C0-BAC8-F561433E640E}"/>
              </a:ext>
            </a:extLst>
          </p:cNvPr>
          <p:cNvPicPr>
            <a:picLocks noChangeAspect="1"/>
          </p:cNvPicPr>
          <p:nvPr/>
        </p:nvPicPr>
        <p:blipFill rotWithShape="1">
          <a:blip r:embed="rId5">
            <a:extLst>
              <a:ext uri="{28A0092B-C50C-407E-A947-70E740481C1C}">
                <a14:useLocalDpi xmlns:a14="http://schemas.microsoft.com/office/drawing/2010/main" val="0"/>
              </a:ext>
            </a:extLst>
          </a:blip>
          <a:srcRect l="7633" t="13175" r="7550" b="7188"/>
          <a:stretch/>
        </p:blipFill>
        <p:spPr>
          <a:xfrm>
            <a:off x="6172085" y="2299282"/>
            <a:ext cx="1111056" cy="469445"/>
          </a:xfrm>
          <a:prstGeom prst="rect">
            <a:avLst/>
          </a:prstGeom>
        </p:spPr>
      </p:pic>
      <p:grpSp>
        <p:nvGrpSpPr>
          <p:cNvPr id="5" name="Group 4">
            <a:extLst>
              <a:ext uri="{FF2B5EF4-FFF2-40B4-BE49-F238E27FC236}">
                <a16:creationId xmlns:a16="http://schemas.microsoft.com/office/drawing/2014/main" id="{31E23BF6-2483-4923-A912-4343D42B820E}"/>
              </a:ext>
            </a:extLst>
          </p:cNvPr>
          <p:cNvGrpSpPr/>
          <p:nvPr/>
        </p:nvGrpSpPr>
        <p:grpSpPr>
          <a:xfrm>
            <a:off x="7259627" y="2137720"/>
            <a:ext cx="503355" cy="583805"/>
            <a:chOff x="1027900" y="0"/>
            <a:chExt cx="499149" cy="606892"/>
          </a:xfrm>
        </p:grpSpPr>
        <p:sp>
          <p:nvSpPr>
            <p:cNvPr id="7" name="Rectangle 6">
              <a:extLst>
                <a:ext uri="{FF2B5EF4-FFF2-40B4-BE49-F238E27FC236}">
                  <a16:creationId xmlns:a16="http://schemas.microsoft.com/office/drawing/2014/main" id="{5C4DDE20-B9FF-4D73-AB74-02C03EC0D76B}"/>
                </a:ext>
              </a:extLst>
            </p:cNvPr>
            <p:cNvSpPr/>
            <p:nvPr/>
          </p:nvSpPr>
          <p:spPr>
            <a:xfrm>
              <a:off x="1193249" y="0"/>
              <a:ext cx="333800" cy="280555"/>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cxnSp>
          <p:nvCxnSpPr>
            <p:cNvPr id="8" name="Straight Connector 7">
              <a:extLst>
                <a:ext uri="{FF2B5EF4-FFF2-40B4-BE49-F238E27FC236}">
                  <a16:creationId xmlns:a16="http://schemas.microsoft.com/office/drawing/2014/main" id="{D56F82EC-205B-4D97-B8ED-B3E91520FBF5}"/>
                </a:ext>
              </a:extLst>
            </p:cNvPr>
            <p:cNvCxnSpPr>
              <a:cxnSpLocks/>
            </p:cNvCxnSpPr>
            <p:nvPr/>
          </p:nvCxnSpPr>
          <p:spPr>
            <a:xfrm flipH="1">
              <a:off x="1028292" y="0"/>
              <a:ext cx="165278" cy="1679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9E348E1-45BD-400E-8086-A9C630C6561B}"/>
                </a:ext>
              </a:extLst>
            </p:cNvPr>
            <p:cNvCxnSpPr>
              <a:cxnSpLocks/>
            </p:cNvCxnSpPr>
            <p:nvPr/>
          </p:nvCxnSpPr>
          <p:spPr>
            <a:xfrm flipH="1">
              <a:off x="1027900" y="280311"/>
              <a:ext cx="165279" cy="3265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073" name="Picture 1" descr="C:\Users\MMauborgne\AppData\Local\Temp\ConnectorClipboard209620033780624239\image15554399593580.png">
            <a:extLst>
              <a:ext uri="{FF2B5EF4-FFF2-40B4-BE49-F238E27FC236}">
                <a16:creationId xmlns:a16="http://schemas.microsoft.com/office/drawing/2014/main" id="{A34EFFCA-5956-4F5B-8C4B-0986FA37AE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281" y="496975"/>
            <a:ext cx="3694176" cy="27706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MMauborgne\AppData\Local\Temp\ConnectorClipboard209620033780624239\image15554399992630.png">
            <a:extLst>
              <a:ext uri="{FF2B5EF4-FFF2-40B4-BE49-F238E27FC236}">
                <a16:creationId xmlns:a16="http://schemas.microsoft.com/office/drawing/2014/main" id="{D4EB14B0-81B6-4487-AEFC-BEF4B6270E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7956" y="3126630"/>
            <a:ext cx="3222563" cy="2416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5E58A12-484B-4459-8C1B-744A2CFBDFCA}"/>
              </a:ext>
            </a:extLst>
          </p:cNvPr>
          <p:cNvPicPr>
            <a:picLocks noChangeAspect="1"/>
          </p:cNvPicPr>
          <p:nvPr/>
        </p:nvPicPr>
        <p:blipFill rotWithShape="1">
          <a:blip r:embed="rId8">
            <a:extLst>
              <a:ext uri="{28A0092B-C50C-407E-A947-70E740481C1C}">
                <a14:useLocalDpi xmlns:a14="http://schemas.microsoft.com/office/drawing/2010/main" val="0"/>
              </a:ext>
            </a:extLst>
          </a:blip>
          <a:srcRect l="10258" r="7741" b="8952"/>
          <a:stretch/>
        </p:blipFill>
        <p:spPr>
          <a:xfrm>
            <a:off x="5828038" y="2120786"/>
            <a:ext cx="1833295" cy="736713"/>
          </a:xfrm>
          <a:prstGeom prst="rect">
            <a:avLst/>
          </a:prstGeom>
        </p:spPr>
      </p:pic>
      <p:sp>
        <p:nvSpPr>
          <p:cNvPr id="12" name="Rectangle 11">
            <a:extLst>
              <a:ext uri="{FF2B5EF4-FFF2-40B4-BE49-F238E27FC236}">
                <a16:creationId xmlns:a16="http://schemas.microsoft.com/office/drawing/2014/main" id="{C585AF5F-F4CD-421F-B50C-2BC5A86CED62}"/>
              </a:ext>
            </a:extLst>
          </p:cNvPr>
          <p:cNvSpPr/>
          <p:nvPr/>
        </p:nvSpPr>
        <p:spPr>
          <a:xfrm>
            <a:off x="6086597" y="1684253"/>
            <a:ext cx="203339" cy="163085"/>
          </a:xfrm>
          <a:prstGeom prst="rect">
            <a:avLst/>
          </a:prstGeom>
          <a:noFill/>
          <a:ln w="9525">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a:extLst>
              <a:ext uri="{FF2B5EF4-FFF2-40B4-BE49-F238E27FC236}">
                <a16:creationId xmlns:a16="http://schemas.microsoft.com/office/drawing/2014/main" id="{BAFFD4E9-BA1B-45AC-A824-F967FA08E1EE}"/>
              </a:ext>
            </a:extLst>
          </p:cNvPr>
          <p:cNvCxnSpPr>
            <a:cxnSpLocks/>
          </p:cNvCxnSpPr>
          <p:nvPr/>
        </p:nvCxnSpPr>
        <p:spPr>
          <a:xfrm flipH="1" flipV="1">
            <a:off x="6289937" y="1847338"/>
            <a:ext cx="1337683" cy="363172"/>
          </a:xfrm>
          <a:prstGeom prst="line">
            <a:avLst/>
          </a:prstGeom>
          <a:ln>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68C3A0F-0FB9-4B5E-82EE-DDDC3C99BF00}"/>
              </a:ext>
            </a:extLst>
          </p:cNvPr>
          <p:cNvCxnSpPr>
            <a:cxnSpLocks/>
          </p:cNvCxnSpPr>
          <p:nvPr/>
        </p:nvCxnSpPr>
        <p:spPr>
          <a:xfrm flipH="1">
            <a:off x="5886451" y="1849877"/>
            <a:ext cx="200146" cy="356113"/>
          </a:xfrm>
          <a:prstGeom prst="line">
            <a:avLst/>
          </a:prstGeom>
          <a:ln>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pic>
        <p:nvPicPr>
          <p:cNvPr id="3075" name="Picture 3" descr="C:\Users\MMauborgne\AppData\Local\Temp\ConnectorClipboard209620033780624239\image15554409627650.png">
            <a:extLst>
              <a:ext uri="{FF2B5EF4-FFF2-40B4-BE49-F238E27FC236}">
                <a16:creationId xmlns:a16="http://schemas.microsoft.com/office/drawing/2014/main" id="{CBA991B8-91DE-40FE-894B-D6C69B2140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6508" y="3126627"/>
            <a:ext cx="3694177" cy="2770633"/>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FE7F85-19A2-4E0A-A7FC-061E665A05CF}"/>
              </a:ext>
            </a:extLst>
          </p:cNvPr>
          <p:cNvSpPr/>
          <p:nvPr/>
        </p:nvSpPr>
        <p:spPr>
          <a:xfrm>
            <a:off x="6199349" y="4172929"/>
            <a:ext cx="86285" cy="4724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BF4713A5-87BC-40F9-B5E6-1CDDEDB5DE2E}"/>
              </a:ext>
            </a:extLst>
          </p:cNvPr>
          <p:cNvSpPr/>
          <p:nvPr/>
        </p:nvSpPr>
        <p:spPr>
          <a:xfrm>
            <a:off x="7283142" y="4096218"/>
            <a:ext cx="89238" cy="57384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535A4616-9D58-4556-AAF0-B2B41011EB7F}"/>
              </a:ext>
            </a:extLst>
          </p:cNvPr>
          <p:cNvSpPr/>
          <p:nvPr/>
        </p:nvSpPr>
        <p:spPr>
          <a:xfrm>
            <a:off x="7538383" y="4141732"/>
            <a:ext cx="89237" cy="81126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4B929279-4F91-4053-80F0-EC1A3B7272AC}"/>
              </a:ext>
            </a:extLst>
          </p:cNvPr>
          <p:cNvSpPr/>
          <p:nvPr/>
        </p:nvSpPr>
        <p:spPr>
          <a:xfrm>
            <a:off x="7837548" y="4487039"/>
            <a:ext cx="86285" cy="62226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3402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1550" y="1014219"/>
            <a:ext cx="2506470" cy="170895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956" y="3371065"/>
            <a:ext cx="2938531" cy="18173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960" y="1365524"/>
            <a:ext cx="2938531" cy="1959021"/>
          </a:xfrm>
          <a:prstGeom prst="rect">
            <a:avLst/>
          </a:prstGeom>
        </p:spPr>
      </p:pic>
      <p:pic>
        <p:nvPicPr>
          <p:cNvPr id="11" name="Picture 4" descr="0076_pcd0040">
            <a:extLst>
              <a:ext uri="{FF2B5EF4-FFF2-40B4-BE49-F238E27FC236}">
                <a16:creationId xmlns:a16="http://schemas.microsoft.com/office/drawing/2014/main" id="{CBA624B0-2ABA-406D-82DD-EAA6F2B0DA52}"/>
              </a:ext>
            </a:extLst>
          </p:cNvPr>
          <p:cNvPicPr>
            <a:picLocks noChangeAspect="1" noChangeArrowheads="1"/>
          </p:cNvPicPr>
          <p:nvPr/>
        </p:nvPicPr>
        <p:blipFill>
          <a:blip r:embed="rId5" cstate="print"/>
          <a:srcRect/>
          <a:stretch>
            <a:fillRect/>
          </a:stretch>
        </p:blipFill>
        <p:spPr bwMode="auto">
          <a:xfrm>
            <a:off x="5883396" y="2796043"/>
            <a:ext cx="2161475" cy="3298053"/>
          </a:xfrm>
          <a:prstGeom prst="rect">
            <a:avLst/>
          </a:prstGeom>
          <a:noFill/>
        </p:spPr>
      </p:pic>
      <p:sp>
        <p:nvSpPr>
          <p:cNvPr id="3" name="Content Placeholder 2"/>
          <p:cNvSpPr>
            <a:spLocks noGrp="1"/>
          </p:cNvSpPr>
          <p:nvPr>
            <p:ph idx="1"/>
          </p:nvPr>
        </p:nvSpPr>
        <p:spPr>
          <a:xfrm>
            <a:off x="312526" y="1063117"/>
            <a:ext cx="4890337" cy="4681901"/>
          </a:xfrm>
        </p:spPr>
        <p:txBody>
          <a:bodyPr/>
          <a:lstStyle/>
          <a:p>
            <a:r>
              <a:rPr lang="en-US" altLang="en-US" sz="2400" dirty="0"/>
              <a:t>Founded in 1927 by a physicist and an engineer to conduct geophysical measurements of rock formations</a:t>
            </a:r>
          </a:p>
          <a:p>
            <a:endParaRPr lang="en-US" altLang="en-US" sz="1200" dirty="0"/>
          </a:p>
          <a:p>
            <a:r>
              <a:rPr lang="en-US" altLang="en-US" sz="2400" dirty="0"/>
              <a:t>Now:</a:t>
            </a:r>
          </a:p>
          <a:p>
            <a:pPr lvl="1"/>
            <a:r>
              <a:rPr lang="en-US" altLang="en-US" sz="2400" dirty="0"/>
              <a:t>100,000 employees, &gt;140 nationalities working in &gt;85 countries</a:t>
            </a:r>
          </a:p>
          <a:p>
            <a:pPr lvl="1"/>
            <a:r>
              <a:rPr lang="en-US" altLang="en-US" sz="2400" dirty="0"/>
              <a:t>125 research and engineering centers world-wide</a:t>
            </a:r>
          </a:p>
          <a:p>
            <a:pPr marL="0" lvl="1" indent="0">
              <a:buNone/>
            </a:pPr>
            <a:endParaRPr lang="en-US" altLang="en-US" sz="1200" dirty="0"/>
          </a:p>
        </p:txBody>
      </p:sp>
      <p:sp>
        <p:nvSpPr>
          <p:cNvPr id="2" name="Title 1"/>
          <p:cNvSpPr>
            <a:spLocks noGrp="1"/>
          </p:cNvSpPr>
          <p:nvPr>
            <p:ph type="title"/>
          </p:nvPr>
        </p:nvSpPr>
        <p:spPr/>
        <p:txBody>
          <a:bodyPr/>
          <a:lstStyle/>
          <a:p>
            <a:r>
              <a:rPr lang="en-US" altLang="en-US" sz="2800" dirty="0"/>
              <a:t>What is Schlumberger?</a:t>
            </a:r>
            <a:endParaRPr lang="en-US" sz="2800" dirty="0"/>
          </a:p>
        </p:txBody>
      </p:sp>
      <p:pic>
        <p:nvPicPr>
          <p:cNvPr id="14" name="Picture 13">
            <a:extLst>
              <a:ext uri="{FF2B5EF4-FFF2-40B4-BE49-F238E27FC236}">
                <a16:creationId xmlns:a16="http://schemas.microsoft.com/office/drawing/2014/main" id="{82B0E97C-2991-46A6-A715-ADA70DC1F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921" y="1676364"/>
            <a:ext cx="2969566" cy="4454350"/>
          </a:xfrm>
          <a:prstGeom prst="rect">
            <a:avLst/>
          </a:prstGeom>
        </p:spPr>
      </p:pic>
      <p:pic>
        <p:nvPicPr>
          <p:cNvPr id="10" name="Picture 9">
            <a:extLst>
              <a:ext uri="{FF2B5EF4-FFF2-40B4-BE49-F238E27FC236}">
                <a16:creationId xmlns:a16="http://schemas.microsoft.com/office/drawing/2014/main" id="{26F402C9-5254-4B58-8D88-1BE6E6D05A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58" t="4813" r="3458" b="7261"/>
          <a:stretch/>
        </p:blipFill>
        <p:spPr>
          <a:xfrm>
            <a:off x="5278584" y="925528"/>
            <a:ext cx="3562904" cy="23940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4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 presetClass="exit" presetSubtype="0" fill="hold" nodeType="with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Mauborgne\AppData\Local\Temp\ConnectorClipboard209620033780624239\image15554389305320.png">
            <a:extLst>
              <a:ext uri="{FF2B5EF4-FFF2-40B4-BE49-F238E27FC236}">
                <a16:creationId xmlns:a16="http://schemas.microsoft.com/office/drawing/2014/main" id="{2D417012-7447-45A0-86DD-FBA575B17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503" y="3130473"/>
            <a:ext cx="3222561" cy="241692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1C27EB7-41FE-4CE5-B760-279348679FA8}"/>
              </a:ext>
            </a:extLst>
          </p:cNvPr>
          <p:cNvSpPr>
            <a:spLocks noGrp="1"/>
          </p:cNvSpPr>
          <p:nvPr>
            <p:ph idx="1"/>
          </p:nvPr>
        </p:nvSpPr>
        <p:spPr>
          <a:xfrm>
            <a:off x="388245" y="1793082"/>
            <a:ext cx="5019574" cy="3659981"/>
          </a:xfrm>
        </p:spPr>
        <p:txBody>
          <a:bodyPr/>
          <a:lstStyle/>
          <a:p>
            <a:r>
              <a:rPr lang="en-US" sz="2000" dirty="0"/>
              <a:t>Only one isotope found in natural manganese</a:t>
            </a:r>
          </a:p>
          <a:p>
            <a:endParaRPr lang="en-US" sz="2000" dirty="0"/>
          </a:p>
          <a:p>
            <a:r>
              <a:rPr lang="en-US" sz="2000" dirty="0"/>
              <a:t>Significantly worse in ENDF/B-VIII.0</a:t>
            </a:r>
          </a:p>
          <a:p>
            <a:endParaRPr lang="en-US" sz="2000" dirty="0"/>
          </a:p>
          <a:p>
            <a:r>
              <a:rPr lang="en-US" sz="2000" dirty="0"/>
              <a:t>ENDF/B-VI and ENDF/B-VII.1 in better agreement with our experimental results and IAEA capture gamma-ray emission lines</a:t>
            </a:r>
          </a:p>
          <a:p>
            <a:endParaRPr lang="en-US" sz="2000" dirty="0"/>
          </a:p>
          <a:p>
            <a:endParaRPr lang="en-US" sz="2000" dirty="0"/>
          </a:p>
        </p:txBody>
      </p:sp>
      <p:sp>
        <p:nvSpPr>
          <p:cNvPr id="3" name="Title 2">
            <a:extLst>
              <a:ext uri="{FF2B5EF4-FFF2-40B4-BE49-F238E27FC236}">
                <a16:creationId xmlns:a16="http://schemas.microsoft.com/office/drawing/2014/main" id="{4910ADBA-D083-4F0B-B0EA-55831226B26D}"/>
              </a:ext>
            </a:extLst>
          </p:cNvPr>
          <p:cNvSpPr>
            <a:spLocks noGrp="1"/>
          </p:cNvSpPr>
          <p:nvPr>
            <p:ph type="title"/>
          </p:nvPr>
        </p:nvSpPr>
        <p:spPr/>
        <p:txBody>
          <a:bodyPr/>
          <a:lstStyle/>
          <a:p>
            <a:r>
              <a:rPr lang="en-US" dirty="0"/>
              <a:t>Manganese Capture</a:t>
            </a:r>
          </a:p>
        </p:txBody>
      </p:sp>
      <p:pic>
        <p:nvPicPr>
          <p:cNvPr id="5" name="Picture 4" descr="C:\Users\MMauborgne\AppData\Local\Temp\ConnectorClipboard6874470798571023741\image15514710922610.png">
            <a:extLst>
              <a:ext uri="{FF2B5EF4-FFF2-40B4-BE49-F238E27FC236}">
                <a16:creationId xmlns:a16="http://schemas.microsoft.com/office/drawing/2014/main" id="{96EF58CF-2138-4504-88EF-7CC0EDCA29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1805" y="857250"/>
            <a:ext cx="3223260" cy="2416920"/>
          </a:xfrm>
          <a:prstGeom prst="rect">
            <a:avLst/>
          </a:prstGeom>
          <a:noFill/>
          <a:ln>
            <a:noFill/>
          </a:ln>
        </p:spPr>
      </p:pic>
      <p:pic>
        <p:nvPicPr>
          <p:cNvPr id="2049" name="Picture 1" descr="C:\Users\MMauborgne\AppData\Local\Temp\ConnectorClipboard209620033780624239\image15554389134670.png">
            <a:extLst>
              <a:ext uri="{FF2B5EF4-FFF2-40B4-BE49-F238E27FC236}">
                <a16:creationId xmlns:a16="http://schemas.microsoft.com/office/drawing/2014/main" id="{9FE49BFA-6E0F-4D54-90FB-5A0D24C99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506" y="857251"/>
            <a:ext cx="3222560" cy="241692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descr="C:\Users\MMauborgne\AppData\Local\Temp\ConnectorClipboard209620033780624239\image15554533309030.png">
            <a:extLst>
              <a:ext uri="{FF2B5EF4-FFF2-40B4-BE49-F238E27FC236}">
                <a16:creationId xmlns:a16="http://schemas.microsoft.com/office/drawing/2014/main" id="{4B20442B-7056-42BC-9F3B-4B11B2235C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805" y="857252"/>
            <a:ext cx="3223260" cy="24174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MMauborgne\AppData\Local\Temp\ConnectorClipboard209620033780624239\image15554533533550.png">
            <a:extLst>
              <a:ext uri="{FF2B5EF4-FFF2-40B4-BE49-F238E27FC236}">
                <a16:creationId xmlns:a16="http://schemas.microsoft.com/office/drawing/2014/main" id="{FDE966DE-5E82-4C30-9658-9A27069505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806" y="3129949"/>
            <a:ext cx="3223259" cy="241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7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Mauborgne\AppData\Local\Temp\ConnectorClipboard209620033780624239\image15554389305320.png">
            <a:extLst>
              <a:ext uri="{FF2B5EF4-FFF2-40B4-BE49-F238E27FC236}">
                <a16:creationId xmlns:a16="http://schemas.microsoft.com/office/drawing/2014/main" id="{2D417012-7447-45A0-86DD-FBA575B17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503" y="3130473"/>
            <a:ext cx="3222561" cy="241692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1C27EB7-41FE-4CE5-B760-279348679FA8}"/>
              </a:ext>
            </a:extLst>
          </p:cNvPr>
          <p:cNvSpPr>
            <a:spLocks noGrp="1"/>
          </p:cNvSpPr>
          <p:nvPr>
            <p:ph idx="1"/>
          </p:nvPr>
        </p:nvSpPr>
        <p:spPr>
          <a:xfrm>
            <a:off x="388245" y="1413164"/>
            <a:ext cx="5019574" cy="4039899"/>
          </a:xfrm>
        </p:spPr>
        <p:txBody>
          <a:bodyPr/>
          <a:lstStyle/>
          <a:p>
            <a:r>
              <a:rPr lang="en-US" sz="2000" dirty="0"/>
              <a:t>Natural compound in ENDF/B-VI, break into isotopes afterward</a:t>
            </a:r>
            <a:endParaRPr lang="en-US" sz="800" dirty="0"/>
          </a:p>
          <a:p>
            <a:endParaRPr lang="en-US" sz="2000" dirty="0"/>
          </a:p>
          <a:p>
            <a:r>
              <a:rPr lang="en-US" sz="2000" dirty="0"/>
              <a:t>Significantly worse in ENDF/BVII.1 and ENDF/B-VIII.0</a:t>
            </a:r>
          </a:p>
          <a:p>
            <a:r>
              <a:rPr lang="en-US" sz="2000" dirty="0"/>
              <a:t>Gamma ray emission energy are very coarse</a:t>
            </a:r>
          </a:p>
          <a:p>
            <a:endParaRPr lang="en-US" sz="800" dirty="0"/>
          </a:p>
          <a:p>
            <a:endParaRPr lang="en-US" sz="800" dirty="0"/>
          </a:p>
          <a:p>
            <a:r>
              <a:rPr lang="en-US" sz="2000" dirty="0"/>
              <a:t>ENDF/B-VI is just much better for capture!</a:t>
            </a:r>
          </a:p>
          <a:p>
            <a:endParaRPr lang="en-US" sz="2000" dirty="0"/>
          </a:p>
          <a:p>
            <a:endParaRPr lang="en-US" sz="2000" dirty="0"/>
          </a:p>
        </p:txBody>
      </p:sp>
      <p:sp>
        <p:nvSpPr>
          <p:cNvPr id="3" name="Title 2">
            <a:extLst>
              <a:ext uri="{FF2B5EF4-FFF2-40B4-BE49-F238E27FC236}">
                <a16:creationId xmlns:a16="http://schemas.microsoft.com/office/drawing/2014/main" id="{4910ADBA-D083-4F0B-B0EA-55831226B26D}"/>
              </a:ext>
            </a:extLst>
          </p:cNvPr>
          <p:cNvSpPr>
            <a:spLocks noGrp="1"/>
          </p:cNvSpPr>
          <p:nvPr>
            <p:ph type="title"/>
          </p:nvPr>
        </p:nvSpPr>
        <p:spPr/>
        <p:txBody>
          <a:bodyPr/>
          <a:lstStyle/>
          <a:p>
            <a:r>
              <a:rPr lang="en-US" dirty="0"/>
              <a:t>Magnesium Capture</a:t>
            </a:r>
          </a:p>
        </p:txBody>
      </p:sp>
      <p:pic>
        <p:nvPicPr>
          <p:cNvPr id="5" name="Picture 4" descr="C:\Users\MMauborgne\AppData\Local\Temp\ConnectorClipboard6874470798571023741\image15514710922610.png">
            <a:extLst>
              <a:ext uri="{FF2B5EF4-FFF2-40B4-BE49-F238E27FC236}">
                <a16:creationId xmlns:a16="http://schemas.microsoft.com/office/drawing/2014/main" id="{96EF58CF-2138-4504-88EF-7CC0EDCA29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1805" y="857250"/>
            <a:ext cx="3223260" cy="2416920"/>
          </a:xfrm>
          <a:prstGeom prst="rect">
            <a:avLst/>
          </a:prstGeom>
          <a:noFill/>
          <a:ln>
            <a:noFill/>
          </a:ln>
        </p:spPr>
      </p:pic>
      <p:pic>
        <p:nvPicPr>
          <p:cNvPr id="2049" name="Picture 1" descr="C:\Users\MMauborgne\AppData\Local\Temp\ConnectorClipboard209620033780624239\image15554389134670.png">
            <a:extLst>
              <a:ext uri="{FF2B5EF4-FFF2-40B4-BE49-F238E27FC236}">
                <a16:creationId xmlns:a16="http://schemas.microsoft.com/office/drawing/2014/main" id="{9FE49BFA-6E0F-4D54-90FB-5A0D24C99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506" y="857251"/>
            <a:ext cx="3222560" cy="241692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descr="C:\Users\MMauborgne\AppData\Local\Temp\ConnectorClipboard209620033780624239\image15554533309030.png">
            <a:extLst>
              <a:ext uri="{FF2B5EF4-FFF2-40B4-BE49-F238E27FC236}">
                <a16:creationId xmlns:a16="http://schemas.microsoft.com/office/drawing/2014/main" id="{4B20442B-7056-42BC-9F3B-4B11B2235C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805" y="857252"/>
            <a:ext cx="3223260" cy="24174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MMauborgne\AppData\Local\Temp\ConnectorClipboard209620033780624239\image15554533533550.png">
            <a:extLst>
              <a:ext uri="{FF2B5EF4-FFF2-40B4-BE49-F238E27FC236}">
                <a16:creationId xmlns:a16="http://schemas.microsoft.com/office/drawing/2014/main" id="{FDE966DE-5E82-4C30-9658-9A27069505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806" y="3129949"/>
            <a:ext cx="3223259" cy="2417444"/>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 descr="C:\Users\MMauborgne\AppData\Local\Temp\ConnectorClipboard209620033780624239\image15554535391870.png">
            <a:extLst>
              <a:ext uri="{FF2B5EF4-FFF2-40B4-BE49-F238E27FC236}">
                <a16:creationId xmlns:a16="http://schemas.microsoft.com/office/drawing/2014/main" id="{5609CF22-CDDF-458F-A20A-AF55C9835D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2504" y="857251"/>
            <a:ext cx="3222560" cy="241692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MMauborgne\AppData\Local\Temp\ConnectorClipboard209620033780624239\image15554535696990.png">
            <a:extLst>
              <a:ext uri="{FF2B5EF4-FFF2-40B4-BE49-F238E27FC236}">
                <a16:creationId xmlns:a16="http://schemas.microsoft.com/office/drawing/2014/main" id="{09D5AE37-785A-44B4-AC10-65D7CA31C1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1805" y="3126108"/>
            <a:ext cx="3223259" cy="241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1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C27EB7-41FE-4CE5-B760-279348679FA8}"/>
              </a:ext>
            </a:extLst>
          </p:cNvPr>
          <p:cNvSpPr>
            <a:spLocks noGrp="1"/>
          </p:cNvSpPr>
          <p:nvPr>
            <p:ph idx="1"/>
          </p:nvPr>
        </p:nvSpPr>
        <p:spPr>
          <a:xfrm>
            <a:off x="388245" y="1209964"/>
            <a:ext cx="5019574" cy="4243099"/>
          </a:xfrm>
        </p:spPr>
        <p:txBody>
          <a:bodyPr/>
          <a:lstStyle/>
          <a:p>
            <a:r>
              <a:rPr lang="en-US" sz="2000" dirty="0"/>
              <a:t>Natural compound in ENDF/B-VI, break into isotopes afterward</a:t>
            </a:r>
          </a:p>
          <a:p>
            <a:r>
              <a:rPr lang="en-US" sz="2000" dirty="0"/>
              <a:t>Poorer benchmark compared to capture</a:t>
            </a:r>
          </a:p>
          <a:p>
            <a:endParaRPr lang="en-US" sz="2000" dirty="0"/>
          </a:p>
          <a:p>
            <a:r>
              <a:rPr lang="en-US" sz="2000" dirty="0"/>
              <a:t>Gamma ray emission energies are much finer</a:t>
            </a:r>
          </a:p>
          <a:p>
            <a:r>
              <a:rPr lang="en-US" sz="2000" dirty="0"/>
              <a:t>One line at ~1.8 MeV seems to be missing</a:t>
            </a:r>
          </a:p>
          <a:p>
            <a:endParaRPr lang="en-US" sz="2000" dirty="0"/>
          </a:p>
          <a:p>
            <a:r>
              <a:rPr lang="en-US" sz="2000" dirty="0"/>
              <a:t>Difficult choice, but the 1.8 MeV line is very distinctive</a:t>
            </a:r>
          </a:p>
          <a:p>
            <a:r>
              <a:rPr lang="en-US" sz="2000" dirty="0"/>
              <a:t>ENDF/B-VI is better for capture</a:t>
            </a:r>
          </a:p>
          <a:p>
            <a:endParaRPr lang="en-US" sz="2000" dirty="0"/>
          </a:p>
          <a:p>
            <a:endParaRPr lang="en-US" sz="2000" dirty="0"/>
          </a:p>
        </p:txBody>
      </p:sp>
      <p:sp>
        <p:nvSpPr>
          <p:cNvPr id="3" name="Title 2">
            <a:extLst>
              <a:ext uri="{FF2B5EF4-FFF2-40B4-BE49-F238E27FC236}">
                <a16:creationId xmlns:a16="http://schemas.microsoft.com/office/drawing/2014/main" id="{4910ADBA-D083-4F0B-B0EA-55831226B26D}"/>
              </a:ext>
            </a:extLst>
          </p:cNvPr>
          <p:cNvSpPr>
            <a:spLocks noGrp="1"/>
          </p:cNvSpPr>
          <p:nvPr>
            <p:ph type="title"/>
          </p:nvPr>
        </p:nvSpPr>
        <p:spPr/>
        <p:txBody>
          <a:bodyPr/>
          <a:lstStyle/>
          <a:p>
            <a:r>
              <a:rPr lang="en-US" dirty="0"/>
              <a:t>Magnesium Inelastic</a:t>
            </a:r>
          </a:p>
        </p:txBody>
      </p:sp>
      <p:pic>
        <p:nvPicPr>
          <p:cNvPr id="5" name="Picture 4" descr="C:\Users\MMauborgne\AppData\Local\Temp\ConnectorClipboard6874470798571023741\image15514710922610.png">
            <a:extLst>
              <a:ext uri="{FF2B5EF4-FFF2-40B4-BE49-F238E27FC236}">
                <a16:creationId xmlns:a16="http://schemas.microsoft.com/office/drawing/2014/main" id="{96EF58CF-2138-4504-88EF-7CC0EDCA2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1805" y="857250"/>
            <a:ext cx="3223260" cy="2416920"/>
          </a:xfrm>
          <a:prstGeom prst="rect">
            <a:avLst/>
          </a:prstGeom>
          <a:noFill/>
          <a:ln>
            <a:noFill/>
          </a:ln>
        </p:spPr>
      </p:pic>
      <p:pic>
        <p:nvPicPr>
          <p:cNvPr id="2049" name="Picture 1" descr="C:\Users\MMauborgne\AppData\Local\Temp\ConnectorClipboard209620033780624239\image15554389134670.png">
            <a:extLst>
              <a:ext uri="{FF2B5EF4-FFF2-40B4-BE49-F238E27FC236}">
                <a16:creationId xmlns:a16="http://schemas.microsoft.com/office/drawing/2014/main" id="{9FE49BFA-6E0F-4D54-90FB-5A0D24C99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506" y="857251"/>
            <a:ext cx="3222560" cy="241692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descr="C:\Users\MMauborgne\AppData\Local\Temp\ConnectorClipboard209620033780624239\image15554533309030.png">
            <a:extLst>
              <a:ext uri="{FF2B5EF4-FFF2-40B4-BE49-F238E27FC236}">
                <a16:creationId xmlns:a16="http://schemas.microsoft.com/office/drawing/2014/main" id="{4B20442B-7056-42BC-9F3B-4B11B2235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805" y="857252"/>
            <a:ext cx="3223260" cy="2417444"/>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 descr="C:\Users\MMauborgne\AppData\Local\Temp\ConnectorClipboard209620033780624239\image15554535391870.png">
            <a:extLst>
              <a:ext uri="{FF2B5EF4-FFF2-40B4-BE49-F238E27FC236}">
                <a16:creationId xmlns:a16="http://schemas.microsoft.com/office/drawing/2014/main" id="{5609CF22-CDDF-458F-A20A-AF55C9835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2504" y="857251"/>
            <a:ext cx="3222560" cy="241692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 descr="C:\Users\MMauborgne\AppData\Local\Temp\ConnectorClipboard209620033780624239\image15554537299980.png">
            <a:extLst>
              <a:ext uri="{FF2B5EF4-FFF2-40B4-BE49-F238E27FC236}">
                <a16:creationId xmlns:a16="http://schemas.microsoft.com/office/drawing/2014/main" id="{8F2A82A0-88EA-4727-8816-73D3EDB964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803" y="857253"/>
            <a:ext cx="3222560" cy="24169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descr="C:\Users\MMauborgne\AppData\Local\Temp\ConnectorClipboard3820053857800037903\image15562990441830.png">
            <a:extLst>
              <a:ext uri="{FF2B5EF4-FFF2-40B4-BE49-F238E27FC236}">
                <a16:creationId xmlns:a16="http://schemas.microsoft.com/office/drawing/2014/main" id="{C519B7BA-A7DE-4857-9070-E685D1FEEF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1804" y="857252"/>
            <a:ext cx="3222559" cy="241691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MMauborgne\AppData\Local\Temp\ConnectorClipboard209620033780624239\image15554538201050.png">
            <a:extLst>
              <a:ext uri="{FF2B5EF4-FFF2-40B4-BE49-F238E27FC236}">
                <a16:creationId xmlns:a16="http://schemas.microsoft.com/office/drawing/2014/main" id="{21D4BFB8-65C5-46D1-8293-113B57766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1105" y="3126108"/>
            <a:ext cx="3223259" cy="241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26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9C8195-7344-44A5-8032-AA17D9DED5D0}"/>
              </a:ext>
            </a:extLst>
          </p:cNvPr>
          <p:cNvSpPr>
            <a:spLocks noGrp="1"/>
          </p:cNvSpPr>
          <p:nvPr>
            <p:ph idx="1"/>
          </p:nvPr>
        </p:nvSpPr>
        <p:spPr>
          <a:xfrm>
            <a:off x="387055" y="1467383"/>
            <a:ext cx="3645995" cy="3659981"/>
          </a:xfrm>
        </p:spPr>
        <p:txBody>
          <a:bodyPr/>
          <a:lstStyle/>
          <a:p>
            <a:r>
              <a:rPr lang="en-US" sz="2000" dirty="0"/>
              <a:t>Recommendations for capture gamma ray spectra in the table</a:t>
            </a:r>
          </a:p>
          <a:p>
            <a:endParaRPr lang="en-US" sz="2000" dirty="0"/>
          </a:p>
          <a:p>
            <a:r>
              <a:rPr lang="en-US" sz="2000" dirty="0"/>
              <a:t>For inelastic reaction, benchmark is generally poor</a:t>
            </a:r>
          </a:p>
          <a:p>
            <a:r>
              <a:rPr lang="en-US" sz="2000" dirty="0"/>
              <a:t>Changes in emission spectrum are relatively small</a:t>
            </a:r>
          </a:p>
          <a:p>
            <a:r>
              <a:rPr lang="en-US" sz="2000" dirty="0"/>
              <a:t>Experimental results may not be accurate enough to choose one vs another</a:t>
            </a:r>
          </a:p>
          <a:p>
            <a:endParaRPr lang="en-US" sz="2000" dirty="0"/>
          </a:p>
          <a:p>
            <a:endParaRPr lang="en-US" sz="2000" dirty="0"/>
          </a:p>
          <a:p>
            <a:endParaRPr lang="en-US" sz="2000" dirty="0"/>
          </a:p>
          <a:p>
            <a:endParaRPr lang="en-US" sz="2000" dirty="0"/>
          </a:p>
        </p:txBody>
      </p:sp>
      <p:sp>
        <p:nvSpPr>
          <p:cNvPr id="3" name="Title 2">
            <a:extLst>
              <a:ext uri="{FF2B5EF4-FFF2-40B4-BE49-F238E27FC236}">
                <a16:creationId xmlns:a16="http://schemas.microsoft.com/office/drawing/2014/main" id="{CE7FC008-B1DE-457C-A57A-EE0EA59AA670}"/>
              </a:ext>
            </a:extLst>
          </p:cNvPr>
          <p:cNvSpPr>
            <a:spLocks noGrp="1"/>
          </p:cNvSpPr>
          <p:nvPr>
            <p:ph type="title"/>
          </p:nvPr>
        </p:nvSpPr>
        <p:spPr/>
        <p:txBody>
          <a:bodyPr/>
          <a:lstStyle/>
          <a:p>
            <a:r>
              <a:rPr lang="en-US" dirty="0"/>
              <a:t>Summary</a:t>
            </a:r>
          </a:p>
        </p:txBody>
      </p:sp>
      <p:graphicFrame>
        <p:nvGraphicFramePr>
          <p:cNvPr id="4" name="Table 3">
            <a:extLst>
              <a:ext uri="{FF2B5EF4-FFF2-40B4-BE49-F238E27FC236}">
                <a16:creationId xmlns:a16="http://schemas.microsoft.com/office/drawing/2014/main" id="{5E097192-9E49-4C48-AFFF-728CD6F75A3B}"/>
              </a:ext>
            </a:extLst>
          </p:cNvPr>
          <p:cNvGraphicFramePr>
            <a:graphicFrameLocks noGrp="1"/>
          </p:cNvGraphicFramePr>
          <p:nvPr>
            <p:extLst>
              <p:ext uri="{D42A27DB-BD31-4B8C-83A1-F6EECF244321}">
                <p14:modId xmlns:p14="http://schemas.microsoft.com/office/powerpoint/2010/main" val="3545139085"/>
              </p:ext>
            </p:extLst>
          </p:nvPr>
        </p:nvGraphicFramePr>
        <p:xfrm>
          <a:off x="4174369" y="1553535"/>
          <a:ext cx="4852331" cy="3101655"/>
        </p:xfrm>
        <a:graphic>
          <a:graphicData uri="http://schemas.openxmlformats.org/drawingml/2006/table">
            <a:tbl>
              <a:tblPr firstRow="1" bandRow="1">
                <a:tableStyleId>{5C22544A-7EE6-4342-B048-85BDC9FD1C3A}</a:tableStyleId>
              </a:tblPr>
              <a:tblGrid>
                <a:gridCol w="1120603">
                  <a:extLst>
                    <a:ext uri="{9D8B030D-6E8A-4147-A177-3AD203B41FA5}">
                      <a16:colId xmlns:a16="http://schemas.microsoft.com/office/drawing/2014/main" val="3973106094"/>
                    </a:ext>
                  </a:extLst>
                </a:gridCol>
                <a:gridCol w="1120603">
                  <a:extLst>
                    <a:ext uri="{9D8B030D-6E8A-4147-A177-3AD203B41FA5}">
                      <a16:colId xmlns:a16="http://schemas.microsoft.com/office/drawing/2014/main" val="732851447"/>
                    </a:ext>
                  </a:extLst>
                </a:gridCol>
                <a:gridCol w="1280690">
                  <a:extLst>
                    <a:ext uri="{9D8B030D-6E8A-4147-A177-3AD203B41FA5}">
                      <a16:colId xmlns:a16="http://schemas.microsoft.com/office/drawing/2014/main" val="2630038126"/>
                    </a:ext>
                  </a:extLst>
                </a:gridCol>
                <a:gridCol w="1330435">
                  <a:extLst>
                    <a:ext uri="{9D8B030D-6E8A-4147-A177-3AD203B41FA5}">
                      <a16:colId xmlns:a16="http://schemas.microsoft.com/office/drawing/2014/main" val="2131262914"/>
                    </a:ext>
                  </a:extLst>
                </a:gridCol>
              </a:tblGrid>
              <a:tr h="251741">
                <a:tc>
                  <a:txBody>
                    <a:bodyPr/>
                    <a:lstStyle/>
                    <a:p>
                      <a:r>
                        <a:rPr lang="en-US" sz="1400" dirty="0"/>
                        <a:t>Element</a:t>
                      </a:r>
                    </a:p>
                  </a:txBody>
                  <a:tcPr marL="68580" marR="68580" marT="34290" marB="34290">
                    <a:lnR w="38100" cap="flat" cmpd="sng" algn="ctr">
                      <a:solidFill>
                        <a:schemeClr val="tx1"/>
                      </a:solidFill>
                      <a:prstDash val="solid"/>
                      <a:round/>
                      <a:headEnd type="none" w="med" len="med"/>
                      <a:tailEnd type="none" w="med" len="med"/>
                    </a:lnR>
                  </a:tcPr>
                </a:tc>
                <a:tc>
                  <a:txBody>
                    <a:bodyPr/>
                    <a:lstStyle/>
                    <a:p>
                      <a:r>
                        <a:rPr lang="en-US" sz="1400" dirty="0"/>
                        <a:t>ENDF-B/VI</a:t>
                      </a:r>
                    </a:p>
                  </a:txBody>
                  <a:tcPr marL="68580" marR="68580" marT="34290" marB="3429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1400" dirty="0"/>
                        <a:t>ENDF/B-VII.1</a:t>
                      </a:r>
                    </a:p>
                  </a:txBody>
                  <a:tcPr marL="68580" marR="68580" marT="34290" marB="34290">
                    <a:lnB w="38100" cap="flat" cmpd="sng" algn="ctr">
                      <a:solidFill>
                        <a:schemeClr val="tx1"/>
                      </a:solidFill>
                      <a:prstDash val="solid"/>
                      <a:round/>
                      <a:headEnd type="none" w="med" len="med"/>
                      <a:tailEnd type="none" w="med" len="med"/>
                    </a:lnB>
                  </a:tcPr>
                </a:tc>
                <a:tc>
                  <a:txBody>
                    <a:bodyPr/>
                    <a:lstStyle/>
                    <a:p>
                      <a:r>
                        <a:rPr lang="en-US" sz="1400" dirty="0"/>
                        <a:t>ENDF/B-VIII.0</a:t>
                      </a:r>
                    </a:p>
                  </a:txBody>
                  <a:tcPr marL="68580" marR="68580" marT="34290" marB="34290">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7832070"/>
                  </a:ext>
                </a:extLst>
              </a:tr>
              <a:tr h="282255">
                <a:tc>
                  <a:txBody>
                    <a:bodyPr/>
                    <a:lstStyle/>
                    <a:p>
                      <a:r>
                        <a:rPr lang="en-US" sz="1400" dirty="0"/>
                        <a:t>Hydrogen</a:t>
                      </a:r>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b="1" dirty="0">
                        <a:solidFill>
                          <a:srgbClr val="00B050"/>
                        </a:solidFill>
                      </a:endParaRPr>
                    </a:p>
                  </a:txBody>
                  <a:tcPr marL="68580" marR="68580" marT="34290" marB="34290">
                    <a:lnT w="381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B050"/>
                          </a:solidFill>
                          <a:sym typeface="Wingdings" panose="05000000000000000000" pitchFamily="2" charset="2"/>
                        </a:rPr>
                        <a:t></a:t>
                      </a:r>
                      <a:endParaRPr lang="en-US" sz="1400" b="1" dirty="0">
                        <a:solidFill>
                          <a:srgbClr val="00B050"/>
                        </a:solidFill>
                      </a:endParaRPr>
                    </a:p>
                  </a:txBody>
                  <a:tcPr marL="68580" marR="68580" marT="34290" marB="34290">
                    <a:lnT w="38100" cap="flat" cmpd="sng" algn="ctr">
                      <a:solidFill>
                        <a:schemeClr val="tx1"/>
                      </a:solidFill>
                      <a:prstDash val="solid"/>
                      <a:round/>
                      <a:headEnd type="none" w="med" len="med"/>
                      <a:tailEnd type="none" w="med" len="med"/>
                    </a:lnT>
                  </a:tcPr>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13408605"/>
                  </a:ext>
                </a:extLst>
              </a:tr>
              <a:tr h="278441">
                <a:tc>
                  <a:txBody>
                    <a:bodyPr/>
                    <a:lstStyle/>
                    <a:p>
                      <a:r>
                        <a:rPr lang="en-US" sz="1400" dirty="0"/>
                        <a:t>Silicon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B050"/>
                          </a:solidFill>
                          <a:sym typeface="Wingdings" panose="05000000000000000000" pitchFamily="2" charset="2"/>
                        </a:rPr>
                        <a:t></a:t>
                      </a:r>
                      <a:endParaRPr lang="en-US" sz="1400" b="1" dirty="0">
                        <a:solidFill>
                          <a:srgbClr val="00B050"/>
                        </a:solidFill>
                      </a:endParaRPr>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extLst>
                  <a:ext uri="{0D108BD9-81ED-4DB2-BD59-A6C34878D82A}">
                    <a16:rowId xmlns:a16="http://schemas.microsoft.com/office/drawing/2014/main" val="4067097275"/>
                  </a:ext>
                </a:extLst>
              </a:tr>
              <a:tr h="278441">
                <a:tc>
                  <a:txBody>
                    <a:bodyPr/>
                    <a:lstStyle/>
                    <a:p>
                      <a:r>
                        <a:rPr lang="en-US" sz="1400" dirty="0"/>
                        <a:t>Calcium</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B050"/>
                          </a:solidFill>
                          <a:sym typeface="Wingdings" panose="05000000000000000000" pitchFamily="2" charset="2"/>
                        </a:rPr>
                        <a:t></a:t>
                      </a:r>
                      <a:endParaRPr lang="en-US" sz="1400" b="1" dirty="0">
                        <a:solidFill>
                          <a:srgbClr val="00B050"/>
                        </a:solidFill>
                      </a:endParaRPr>
                    </a:p>
                  </a:txBody>
                  <a:tcPr marL="68580" marR="68580" marT="34290" marB="34290"/>
                </a:tc>
                <a:tc>
                  <a:txBody>
                    <a:bodyPr/>
                    <a:lstStyle/>
                    <a:p>
                      <a:r>
                        <a:rPr lang="en-US" sz="1400" b="1" dirty="0">
                          <a:solidFill>
                            <a:schemeClr val="accent2"/>
                          </a:solidFill>
                        </a:rPr>
                        <a:t>?</a:t>
                      </a:r>
                      <a:endParaRPr lang="en-US" sz="1400" dirty="0"/>
                    </a:p>
                  </a:txBody>
                  <a:tcPr marL="68580" marR="68580" marT="34290" marB="34290"/>
                </a:tc>
                <a:tc>
                  <a:txBody>
                    <a:bodyPr/>
                    <a:lstStyle/>
                    <a:p>
                      <a:r>
                        <a:rPr lang="en-US" sz="1400" b="1" dirty="0">
                          <a:solidFill>
                            <a:schemeClr val="accent2"/>
                          </a:solidFill>
                        </a:rPr>
                        <a:t>?</a:t>
                      </a:r>
                      <a:endParaRPr lang="en-US" sz="1400" dirty="0"/>
                    </a:p>
                  </a:txBody>
                  <a:tcPr marL="68580" marR="68580" marT="34290" marB="34290"/>
                </a:tc>
                <a:extLst>
                  <a:ext uri="{0D108BD9-81ED-4DB2-BD59-A6C34878D82A}">
                    <a16:rowId xmlns:a16="http://schemas.microsoft.com/office/drawing/2014/main" val="428262820"/>
                  </a:ext>
                </a:extLst>
              </a:tr>
              <a:tr h="278441">
                <a:tc>
                  <a:txBody>
                    <a:bodyPr/>
                    <a:lstStyle/>
                    <a:p>
                      <a:r>
                        <a:rPr lang="en-US" sz="1400" dirty="0"/>
                        <a:t>Iron</a:t>
                      </a:r>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chemeClr val="accent2"/>
                          </a:solidFill>
                        </a:rPr>
                        <a:t>?</a:t>
                      </a:r>
                    </a:p>
                  </a:txBody>
                  <a:tcPr marL="68580" marR="68580" marT="34290" marB="34290"/>
                </a:tc>
                <a:extLst>
                  <a:ext uri="{0D108BD9-81ED-4DB2-BD59-A6C34878D82A}">
                    <a16:rowId xmlns:a16="http://schemas.microsoft.com/office/drawing/2014/main" val="1535832973"/>
                  </a:ext>
                </a:extLst>
              </a:tr>
              <a:tr h="278441">
                <a:tc>
                  <a:txBody>
                    <a:bodyPr/>
                    <a:lstStyle/>
                    <a:p>
                      <a:r>
                        <a:rPr lang="en-US" sz="1400" dirty="0"/>
                        <a:t>Manganese</a:t>
                      </a:r>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chemeClr val="accent2"/>
                          </a:solidFill>
                        </a:rPr>
                        <a:t>?</a:t>
                      </a:r>
                      <a:endParaRPr lang="en-US" sz="1400" dirty="0"/>
                    </a:p>
                  </a:txBody>
                  <a:tcPr marL="68580" marR="68580" marT="34290" marB="34290"/>
                </a:tc>
                <a:extLst>
                  <a:ext uri="{0D108BD9-81ED-4DB2-BD59-A6C34878D82A}">
                    <a16:rowId xmlns:a16="http://schemas.microsoft.com/office/drawing/2014/main" val="4113189397"/>
                  </a:ext>
                </a:extLst>
              </a:tr>
              <a:tr h="278441">
                <a:tc>
                  <a:txBody>
                    <a:bodyPr/>
                    <a:lstStyle/>
                    <a:p>
                      <a:r>
                        <a:rPr lang="en-US" sz="1400" dirty="0"/>
                        <a:t>Magnesium</a:t>
                      </a:r>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chemeClr val="accent2"/>
                          </a:solidFill>
                        </a:rPr>
                        <a:t>?</a:t>
                      </a:r>
                      <a:endParaRPr lang="en-US" sz="1400" dirty="0"/>
                    </a:p>
                  </a:txBody>
                  <a:tcPr marL="68580" marR="68580" marT="34290" marB="34290"/>
                </a:tc>
                <a:tc>
                  <a:txBody>
                    <a:bodyPr/>
                    <a:lstStyle/>
                    <a:p>
                      <a:r>
                        <a:rPr lang="en-US" sz="1400" b="1" dirty="0">
                          <a:solidFill>
                            <a:schemeClr val="accent2"/>
                          </a:solidFill>
                        </a:rPr>
                        <a:t>?</a:t>
                      </a:r>
                      <a:endParaRPr lang="en-US" sz="1400" dirty="0"/>
                    </a:p>
                  </a:txBody>
                  <a:tcPr marL="68580" marR="68580" marT="34290" marB="34290"/>
                </a:tc>
                <a:extLst>
                  <a:ext uri="{0D108BD9-81ED-4DB2-BD59-A6C34878D82A}">
                    <a16:rowId xmlns:a16="http://schemas.microsoft.com/office/drawing/2014/main" val="2950271155"/>
                  </a:ext>
                </a:extLst>
              </a:tr>
              <a:tr h="278441">
                <a:tc>
                  <a:txBody>
                    <a:bodyPr/>
                    <a:lstStyle/>
                    <a:p>
                      <a:r>
                        <a:rPr lang="en-US" sz="1400" dirty="0"/>
                        <a:t>Titanium</a:t>
                      </a:r>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chemeClr val="accent2"/>
                          </a:solidFill>
                        </a:rPr>
                        <a:t>?</a:t>
                      </a:r>
                      <a:endParaRPr lang="en-US" sz="1400" dirty="0"/>
                    </a:p>
                  </a:txBody>
                  <a:tcPr marL="68580" marR="68580" marT="34290" marB="34290"/>
                </a:tc>
                <a:extLst>
                  <a:ext uri="{0D108BD9-81ED-4DB2-BD59-A6C34878D82A}">
                    <a16:rowId xmlns:a16="http://schemas.microsoft.com/office/drawing/2014/main" val="3931675474"/>
                  </a:ext>
                </a:extLst>
              </a:tr>
              <a:tr h="278441">
                <a:tc>
                  <a:txBody>
                    <a:bodyPr/>
                    <a:lstStyle/>
                    <a:p>
                      <a:r>
                        <a:rPr lang="en-US" sz="1400" dirty="0"/>
                        <a:t>Sodium</a:t>
                      </a:r>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extLst>
                  <a:ext uri="{0D108BD9-81ED-4DB2-BD59-A6C34878D82A}">
                    <a16:rowId xmlns:a16="http://schemas.microsoft.com/office/drawing/2014/main" val="3753980819"/>
                  </a:ext>
                </a:extLst>
              </a:tr>
              <a:tr h="278441">
                <a:tc>
                  <a:txBody>
                    <a:bodyPr/>
                    <a:lstStyle/>
                    <a:p>
                      <a:r>
                        <a:rPr lang="en-US" sz="1400" dirty="0"/>
                        <a:t>Chlorine</a:t>
                      </a:r>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extLst>
                  <a:ext uri="{0D108BD9-81ED-4DB2-BD59-A6C34878D82A}">
                    <a16:rowId xmlns:a16="http://schemas.microsoft.com/office/drawing/2014/main" val="3459418853"/>
                  </a:ext>
                </a:extLst>
              </a:tr>
              <a:tr h="278441">
                <a:tc>
                  <a:txBody>
                    <a:bodyPr/>
                    <a:lstStyle/>
                    <a:p>
                      <a:r>
                        <a:rPr lang="en-US" sz="1400" dirty="0"/>
                        <a:t>Aluminum</a:t>
                      </a:r>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b="1" dirty="0"/>
                    </a:p>
                  </a:txBody>
                  <a:tcPr marL="68580" marR="68580" marT="34290" marB="34290"/>
                </a:tc>
                <a:tc>
                  <a:txBody>
                    <a:bodyPr/>
                    <a:lstStyle/>
                    <a:p>
                      <a:r>
                        <a:rPr lang="en-US" sz="1400" b="1" dirty="0">
                          <a:solidFill>
                            <a:srgbClr val="00B050"/>
                          </a:solidFill>
                          <a:sym typeface="Wingdings" panose="05000000000000000000" pitchFamily="2" charset="2"/>
                        </a:rPr>
                        <a:t></a:t>
                      </a:r>
                      <a:endParaRPr lang="en-US" sz="1400" dirty="0"/>
                    </a:p>
                  </a:txBody>
                  <a:tcPr marL="68580" marR="68580" marT="34290" marB="34290"/>
                </a:tc>
                <a:extLst>
                  <a:ext uri="{0D108BD9-81ED-4DB2-BD59-A6C34878D82A}">
                    <a16:rowId xmlns:a16="http://schemas.microsoft.com/office/drawing/2014/main" val="1935269126"/>
                  </a:ext>
                </a:extLst>
              </a:tr>
            </a:tbl>
          </a:graphicData>
        </a:graphic>
      </p:graphicFrame>
      <p:sp>
        <p:nvSpPr>
          <p:cNvPr id="5" name="TextBox 4">
            <a:extLst>
              <a:ext uri="{FF2B5EF4-FFF2-40B4-BE49-F238E27FC236}">
                <a16:creationId xmlns:a16="http://schemas.microsoft.com/office/drawing/2014/main" id="{6116EC40-B179-48EC-A579-BACED878ACED}"/>
              </a:ext>
            </a:extLst>
          </p:cNvPr>
          <p:cNvSpPr txBox="1"/>
          <p:nvPr/>
        </p:nvSpPr>
        <p:spPr>
          <a:xfrm>
            <a:off x="4174369" y="4868746"/>
            <a:ext cx="4852331" cy="830997"/>
          </a:xfrm>
          <a:prstGeom prst="rect">
            <a:avLst/>
          </a:prstGeom>
          <a:noFill/>
        </p:spPr>
        <p:txBody>
          <a:bodyPr wrap="square" rtlCol="0">
            <a:spAutoFit/>
          </a:bodyPr>
          <a:lstStyle/>
          <a:p>
            <a:r>
              <a:rPr lang="en-US" sz="1600" b="1" dirty="0">
                <a:solidFill>
                  <a:schemeClr val="accent2"/>
                </a:solidFill>
              </a:rPr>
              <a:t>? </a:t>
            </a:r>
            <a:r>
              <a:rPr lang="en-US" sz="1600" dirty="0"/>
              <a:t>Questionable</a:t>
            </a:r>
            <a:r>
              <a:rPr lang="en-US" sz="1600" dirty="0">
                <a:sym typeface="Wingdings" panose="05000000000000000000" pitchFamily="2" charset="2"/>
              </a:rPr>
              <a:t> reproduction of direct measurement</a:t>
            </a:r>
            <a:endParaRPr lang="en-US" sz="1600" dirty="0"/>
          </a:p>
          <a:p>
            <a:r>
              <a:rPr lang="en-US" sz="1600" b="1" dirty="0">
                <a:solidFill>
                  <a:srgbClr val="00B050"/>
                </a:solidFill>
                <a:sym typeface="Wingdings" panose="05000000000000000000" pitchFamily="2" charset="2"/>
              </a:rPr>
              <a:t> </a:t>
            </a:r>
            <a:r>
              <a:rPr lang="en-US" sz="1600" dirty="0">
                <a:sym typeface="Wingdings" panose="05000000000000000000" pitchFamily="2" charset="2"/>
              </a:rPr>
              <a:t>Good reproduction of direct measurement</a:t>
            </a:r>
          </a:p>
          <a:p>
            <a:r>
              <a:rPr lang="en-US" sz="1600" dirty="0">
                <a:sym typeface="Wingdings" panose="05000000000000000000" pitchFamily="2" charset="2"/>
              </a:rPr>
              <a:t> </a:t>
            </a:r>
            <a:endParaRPr lang="en-US" sz="1600" dirty="0"/>
          </a:p>
        </p:txBody>
      </p:sp>
    </p:spTree>
    <p:extLst>
      <p:ext uri="{BB962C8B-B14F-4D97-AF65-F5344CB8AC3E}">
        <p14:creationId xmlns:p14="http://schemas.microsoft.com/office/powerpoint/2010/main" val="246896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04A788-E1DD-43F6-82DD-1E586F3748FC}"/>
              </a:ext>
            </a:extLst>
          </p:cNvPr>
          <p:cNvSpPr>
            <a:spLocks noGrp="1"/>
          </p:cNvSpPr>
          <p:nvPr>
            <p:ph idx="1"/>
          </p:nvPr>
        </p:nvSpPr>
        <p:spPr/>
        <p:txBody>
          <a:bodyPr/>
          <a:lstStyle/>
          <a:p>
            <a:pPr marL="257175" indent="-257175">
              <a:buFont typeface="Arial" panose="020B0604020202020204" pitchFamily="34" charset="0"/>
              <a:buChar char="•"/>
            </a:pPr>
            <a:r>
              <a:rPr lang="en-US" sz="2400" dirty="0"/>
              <a:t>The Oilfield industry focuses more and more on secondary gamma ray measurements</a:t>
            </a:r>
          </a:p>
          <a:p>
            <a:pPr marL="257175" indent="-257175">
              <a:buFont typeface="Arial" panose="020B0604020202020204" pitchFamily="34" charset="0"/>
              <a:buChar char="•"/>
            </a:pPr>
            <a:r>
              <a:rPr lang="en-US" sz="2400" dirty="0"/>
              <a:t>It is critical to have accurate gamma ray energy lines and related emission cross sections</a:t>
            </a:r>
          </a:p>
          <a:p>
            <a:pPr marL="257175" indent="-257175">
              <a:buFont typeface="Arial" panose="020B0604020202020204" pitchFamily="34" charset="0"/>
              <a:buChar char="•"/>
            </a:pPr>
            <a:endParaRPr lang="en-US" sz="2400" dirty="0"/>
          </a:p>
          <a:p>
            <a:pPr marL="257175" indent="-257175">
              <a:buFont typeface="Arial" panose="020B0604020202020204" pitchFamily="34" charset="0"/>
              <a:buChar char="•"/>
            </a:pPr>
            <a:r>
              <a:rPr lang="en-US" sz="2400" dirty="0"/>
              <a:t>In the last two major releases of ENDF/B, we have seen more degradation than improvement concerning this specific topic</a:t>
            </a:r>
          </a:p>
        </p:txBody>
      </p:sp>
      <p:sp>
        <p:nvSpPr>
          <p:cNvPr id="3" name="Title 2">
            <a:extLst>
              <a:ext uri="{FF2B5EF4-FFF2-40B4-BE49-F238E27FC236}">
                <a16:creationId xmlns:a16="http://schemas.microsoft.com/office/drawing/2014/main" id="{4F07C0A5-DBCB-4F2A-BC99-1B49A13525C6}"/>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3067429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sz="half" idx="1"/>
          </p:nvPr>
        </p:nvSpPr>
        <p:spPr/>
        <p:txBody>
          <a:bodyPr>
            <a:normAutofit fontScale="92500"/>
          </a:bodyPr>
          <a:lstStyle/>
          <a:p>
            <a:r>
              <a:rPr lang="en-US" dirty="0"/>
              <a:t>Rock = Matrix + Pores</a:t>
            </a:r>
          </a:p>
          <a:p>
            <a:endParaRPr lang="en-US" dirty="0"/>
          </a:p>
          <a:p>
            <a:r>
              <a:rPr lang="en-US" dirty="0"/>
              <a:t>Typical matrix materials:</a:t>
            </a:r>
          </a:p>
          <a:p>
            <a:pPr lvl="1"/>
            <a:r>
              <a:rPr lang="en-US" dirty="0"/>
              <a:t>In the reservoir — </a:t>
            </a:r>
            <a:br>
              <a:rPr lang="en-US" dirty="0"/>
            </a:br>
            <a:r>
              <a:rPr lang="en-US" dirty="0"/>
              <a:t>sandstone (SiO</a:t>
            </a:r>
            <a:r>
              <a:rPr lang="en-US" baseline="-25000" dirty="0"/>
              <a:t>2</a:t>
            </a:r>
            <a:r>
              <a:rPr lang="en-US" dirty="0"/>
              <a:t>), limestone (CaCO</a:t>
            </a:r>
            <a:r>
              <a:rPr lang="en-US" baseline="-25000" dirty="0"/>
              <a:t>3</a:t>
            </a:r>
            <a:r>
              <a:rPr lang="en-US" dirty="0"/>
              <a:t>), dolomite (CaMg(CO</a:t>
            </a:r>
            <a:r>
              <a:rPr lang="en-US" baseline="-25000" dirty="0"/>
              <a:t>3</a:t>
            </a:r>
            <a:r>
              <a:rPr lang="en-US" dirty="0"/>
              <a:t>)</a:t>
            </a:r>
            <a:r>
              <a:rPr lang="en-US" baseline="-25000" dirty="0"/>
              <a:t>2</a:t>
            </a:r>
            <a:r>
              <a:rPr lang="en-US" dirty="0"/>
              <a:t>)</a:t>
            </a:r>
          </a:p>
          <a:p>
            <a:pPr lvl="1"/>
            <a:r>
              <a:rPr lang="en-US" dirty="0"/>
              <a:t>Everywhere else — </a:t>
            </a:r>
            <a:br>
              <a:rPr lang="en-US" dirty="0"/>
            </a:br>
            <a:r>
              <a:rPr lang="en-US" dirty="0"/>
              <a:t>“shale” (e.g. aluminosilicates)</a:t>
            </a:r>
          </a:p>
          <a:p>
            <a:pPr lvl="1"/>
            <a:endParaRPr lang="en-US" dirty="0"/>
          </a:p>
          <a:p>
            <a:r>
              <a:rPr lang="en-US" dirty="0"/>
              <a:t>Typical pore fluids</a:t>
            </a:r>
          </a:p>
          <a:p>
            <a:pPr lvl="1"/>
            <a:r>
              <a:rPr lang="en-US" dirty="0"/>
              <a:t>Salt water (NaCl brine)</a:t>
            </a:r>
          </a:p>
          <a:p>
            <a:pPr lvl="1"/>
            <a:r>
              <a:rPr lang="en-US" dirty="0"/>
              <a:t>Hydrocarbon (oil or gas, </a:t>
            </a:r>
            <a:r>
              <a:rPr lang="en-US" dirty="0" err="1"/>
              <a:t>C</a:t>
            </a:r>
            <a:r>
              <a:rPr lang="en-US" baseline="-25000" dirty="0" err="1"/>
              <a:t>n</a:t>
            </a:r>
            <a:r>
              <a:rPr lang="en-US" dirty="0" err="1"/>
              <a:t>H</a:t>
            </a:r>
            <a:r>
              <a:rPr lang="en-US" baseline="-25000" dirty="0" err="1"/>
              <a:t>m</a:t>
            </a:r>
            <a:r>
              <a:rPr lang="en-US" dirty="0"/>
              <a:t>)</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80560" y="1981200"/>
            <a:ext cx="4517085" cy="3065971"/>
          </a:xfrm>
        </p:spPr>
      </p:pic>
      <p:sp>
        <p:nvSpPr>
          <p:cNvPr id="15362" name="Rectangle 2"/>
          <p:cNvSpPr>
            <a:spLocks noGrp="1" noChangeArrowheads="1"/>
          </p:cNvSpPr>
          <p:nvPr>
            <p:ph type="title"/>
          </p:nvPr>
        </p:nvSpPr>
        <p:spPr/>
        <p:txBody>
          <a:bodyPr/>
          <a:lstStyle/>
          <a:p>
            <a:r>
              <a:rPr lang="en-US" dirty="0"/>
              <a:t>What are Rocks Made of?</a:t>
            </a:r>
          </a:p>
        </p:txBody>
      </p:sp>
    </p:spTree>
    <p:extLst>
      <p:ext uri="{BB962C8B-B14F-4D97-AF65-F5344CB8AC3E}">
        <p14:creationId xmlns:p14="http://schemas.microsoft.com/office/powerpoint/2010/main" val="385807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6"/>
          <p:cNvGrpSpPr>
            <a:grpSpLocks noChangeAspect="1"/>
          </p:cNvGrpSpPr>
          <p:nvPr/>
        </p:nvGrpSpPr>
        <p:grpSpPr bwMode="auto">
          <a:xfrm>
            <a:off x="4365523" y="703848"/>
            <a:ext cx="4372262" cy="4933727"/>
            <a:chOff x="4140" y="1966"/>
            <a:chExt cx="1152" cy="768"/>
          </a:xfrm>
        </p:grpSpPr>
        <p:pic>
          <p:nvPicPr>
            <p:cNvPr id="8" name="Picture 27" descr="Wirelhalf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 y="1966"/>
              <a:ext cx="1152" cy="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9" descr="Wirelhalfbright"/>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140" y="1966"/>
              <a:ext cx="1152" cy="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3" name="Content Placeholder 2"/>
          <p:cNvSpPr>
            <a:spLocks noGrp="1"/>
          </p:cNvSpPr>
          <p:nvPr>
            <p:ph sz="half" idx="1"/>
          </p:nvPr>
        </p:nvSpPr>
        <p:spPr/>
        <p:txBody>
          <a:bodyPr>
            <a:normAutofit fontScale="92500" lnSpcReduction="20000"/>
          </a:bodyPr>
          <a:lstStyle/>
          <a:p>
            <a:r>
              <a:rPr lang="en-US" dirty="0"/>
              <a:t>We are developing tools to answer basic questions of oil exploration:</a:t>
            </a:r>
          </a:p>
          <a:p>
            <a:pPr lvl="1"/>
            <a:r>
              <a:rPr lang="en-US" dirty="0"/>
              <a:t>Where are the hydrocarbons?</a:t>
            </a:r>
          </a:p>
          <a:p>
            <a:pPr lvl="1"/>
            <a:r>
              <a:rPr lang="en-US" dirty="0"/>
              <a:t>What kind (oil or gas)?</a:t>
            </a:r>
          </a:p>
          <a:p>
            <a:pPr lvl="1"/>
            <a:r>
              <a:rPr lang="en-US" dirty="0"/>
              <a:t>How much can be extracted?</a:t>
            </a:r>
          </a:p>
          <a:p>
            <a:pPr lvl="1"/>
            <a:endParaRPr lang="en-US" dirty="0"/>
          </a:p>
          <a:p>
            <a:r>
              <a:rPr lang="en-US" dirty="0"/>
              <a:t>Use nuclear physics to measure:</a:t>
            </a:r>
          </a:p>
          <a:p>
            <a:pPr lvl="1"/>
            <a:r>
              <a:rPr lang="en-US" dirty="0"/>
              <a:t>Natural radioactivity</a:t>
            </a:r>
          </a:p>
          <a:p>
            <a:pPr lvl="1"/>
            <a:r>
              <a:rPr lang="en-US" dirty="0"/>
              <a:t>Rock density</a:t>
            </a:r>
          </a:p>
          <a:p>
            <a:pPr lvl="1"/>
            <a:r>
              <a:rPr lang="en-US" dirty="0"/>
              <a:t>Hydrogen index / Porosity</a:t>
            </a:r>
          </a:p>
          <a:p>
            <a:pPr lvl="1"/>
            <a:r>
              <a:rPr lang="en-US" dirty="0"/>
              <a:t>Rock matrix and pore fluid composition</a:t>
            </a:r>
          </a:p>
          <a:p>
            <a:pPr lvl="1"/>
            <a:r>
              <a:rPr lang="en-US" dirty="0"/>
              <a:t>Hole diameter</a:t>
            </a:r>
          </a:p>
          <a:p>
            <a:pPr lvl="1"/>
            <a:r>
              <a:rPr lang="en-US" dirty="0"/>
              <a:t>…</a:t>
            </a:r>
          </a:p>
          <a:p>
            <a:pPr lvl="1"/>
            <a:endParaRPr lang="en-US" dirty="0"/>
          </a:p>
        </p:txBody>
      </p:sp>
      <p:sp>
        <p:nvSpPr>
          <p:cNvPr id="2" name="Title 1"/>
          <p:cNvSpPr>
            <a:spLocks noGrp="1"/>
          </p:cNvSpPr>
          <p:nvPr>
            <p:ph type="title"/>
          </p:nvPr>
        </p:nvSpPr>
        <p:spPr/>
        <p:txBody>
          <a:bodyPr/>
          <a:lstStyle/>
          <a:p>
            <a:r>
              <a:rPr lang="en-US" dirty="0"/>
              <a:t>What Do we Do?</a:t>
            </a:r>
          </a:p>
        </p:txBody>
      </p:sp>
      <p:pic>
        <p:nvPicPr>
          <p:cNvPr id="6" name="Picture 5"/>
          <p:cNvPicPr>
            <a:picLocks noChangeAspect="1"/>
          </p:cNvPicPr>
          <p:nvPr/>
        </p:nvPicPr>
        <p:blipFill rotWithShape="1">
          <a:blip r:embed="rId5"/>
          <a:srcRect l="36377" t="19967" r="31880" b="35169"/>
          <a:stretch/>
        </p:blipFill>
        <p:spPr>
          <a:xfrm>
            <a:off x="4330119" y="1371020"/>
            <a:ext cx="4649550" cy="4087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455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a:grpSpLocks noChangeAspect="1"/>
          </p:cNvGrpSpPr>
          <p:nvPr/>
        </p:nvGrpSpPr>
        <p:grpSpPr>
          <a:xfrm>
            <a:off x="4638648" y="98378"/>
            <a:ext cx="4424071" cy="5814487"/>
            <a:chOff x="4681503" y="446042"/>
            <a:chExt cx="4283427" cy="5629638"/>
          </a:xfrm>
          <a:noFill/>
        </p:grpSpPr>
        <p:sp>
          <p:nvSpPr>
            <p:cNvPr id="20" name="Rectangle 19"/>
            <p:cNvSpPr/>
            <p:nvPr/>
          </p:nvSpPr>
          <p:spPr>
            <a:xfrm>
              <a:off x="4754880" y="446042"/>
              <a:ext cx="4210050" cy="5629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p:cNvGrpSpPr/>
            <p:nvPr/>
          </p:nvGrpSpPr>
          <p:grpSpPr>
            <a:xfrm>
              <a:off x="4681503" y="908453"/>
              <a:ext cx="3928580" cy="4895046"/>
              <a:chOff x="4681504" y="870388"/>
              <a:chExt cx="3928580" cy="4895046"/>
            </a:xfrm>
            <a:grpFill/>
          </p:grpSpPr>
          <p:grpSp>
            <p:nvGrpSpPr>
              <p:cNvPr id="28" name="Group 27"/>
              <p:cNvGrpSpPr/>
              <p:nvPr/>
            </p:nvGrpSpPr>
            <p:grpSpPr>
              <a:xfrm>
                <a:off x="4681504" y="1394461"/>
                <a:ext cx="3928579" cy="4370973"/>
                <a:chOff x="4681504" y="1394461"/>
                <a:chExt cx="3928579" cy="4370973"/>
              </a:xfrm>
              <a:grpFill/>
            </p:grpSpPr>
            <p:pic>
              <p:nvPicPr>
                <p:cNvPr id="23" name="Picture 22"/>
                <p:cNvPicPr>
                  <a:picLocks noChangeAspect="1"/>
                </p:cNvPicPr>
                <p:nvPr/>
              </p:nvPicPr>
              <p:blipFill>
                <a:blip r:embed="rId3"/>
                <a:stretch>
                  <a:fillRect/>
                </a:stretch>
              </p:blipFill>
              <p:spPr>
                <a:xfrm>
                  <a:off x="5301469" y="1394461"/>
                  <a:ext cx="3308614" cy="4370973"/>
                </a:xfrm>
                <a:prstGeom prst="rect">
                  <a:avLst/>
                </a:prstGeom>
                <a:grpFill/>
                <a:ln>
                  <a:solidFill>
                    <a:schemeClr val="tx1"/>
                  </a:solidFill>
                </a:ln>
                <a:effectLst>
                  <a:outerShdw blurRad="292100" dist="139700" dir="2700000" algn="tl" rotWithShape="0">
                    <a:srgbClr val="333333">
                      <a:alpha val="65000"/>
                    </a:srgbClr>
                  </a:outerShdw>
                </a:effectLst>
              </p:spPr>
            </p:pic>
            <p:cxnSp>
              <p:nvCxnSpPr>
                <p:cNvPr id="26" name="Straight Arrow Connector 25"/>
                <p:cNvCxnSpPr/>
                <p:nvPr/>
              </p:nvCxnSpPr>
              <p:spPr>
                <a:xfrm>
                  <a:off x="5141675" y="2155971"/>
                  <a:ext cx="0" cy="3609463"/>
                </a:xfrm>
                <a:prstGeom prst="straightConnector1">
                  <a:avLst/>
                </a:prstGeom>
                <a:grpFill/>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4681504" y="2687396"/>
                  <a:ext cx="523220" cy="1785104"/>
                </a:xfrm>
                <a:prstGeom prst="rect">
                  <a:avLst/>
                </a:prstGeom>
                <a:grpFill/>
              </p:spPr>
              <p:txBody>
                <a:bodyPr vert="vert" wrap="square" rtlCol="0">
                  <a:spAutoFit/>
                </a:bodyPr>
                <a:lstStyle/>
                <a:p>
                  <a:pPr algn="ctr"/>
                  <a:r>
                    <a:rPr lang="en-US" sz="1350" dirty="0"/>
                    <a:t>Depth</a:t>
                  </a:r>
                </a:p>
              </p:txBody>
            </p:sp>
          </p:grpSp>
          <p:sp>
            <p:nvSpPr>
              <p:cNvPr id="30" name="Left Brace 29"/>
              <p:cNvSpPr/>
              <p:nvPr/>
            </p:nvSpPr>
            <p:spPr>
              <a:xfrm rot="5400000">
                <a:off x="6878478" y="-414534"/>
                <a:ext cx="154597" cy="3308615"/>
              </a:xfrm>
              <a:prstGeom prst="leftBrace">
                <a:avLst/>
              </a:prstGeom>
              <a:grpFill/>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1" name="TextBox 30"/>
              <p:cNvSpPr txBox="1"/>
              <p:nvPr/>
            </p:nvSpPr>
            <p:spPr>
              <a:xfrm>
                <a:off x="5461047" y="870388"/>
                <a:ext cx="2989458" cy="400109"/>
              </a:xfrm>
              <a:prstGeom prst="rect">
                <a:avLst/>
              </a:prstGeom>
              <a:grpFill/>
            </p:spPr>
            <p:txBody>
              <a:bodyPr wrap="square" rtlCol="0">
                <a:spAutoFit/>
              </a:bodyPr>
              <a:lstStyle/>
              <a:p>
                <a:pPr algn="ctr"/>
                <a:r>
                  <a:rPr lang="en-US" sz="1350" dirty="0"/>
                  <a:t>Various measurements</a:t>
                </a:r>
              </a:p>
            </p:txBody>
          </p:sp>
        </p:grpSp>
      </p:grpSp>
      <p:pic>
        <p:nvPicPr>
          <p:cNvPr id="36" name="Picture 35"/>
          <p:cNvPicPr>
            <a:picLocks noChangeAspect="1"/>
          </p:cNvPicPr>
          <p:nvPr/>
        </p:nvPicPr>
        <p:blipFill>
          <a:blip r:embed="rId4"/>
          <a:stretch>
            <a:fillRect/>
          </a:stretch>
        </p:blipFill>
        <p:spPr>
          <a:xfrm>
            <a:off x="5734774" y="224702"/>
            <a:ext cx="2750312" cy="5683976"/>
          </a:xfrm>
          <a:prstGeom prst="rect">
            <a:avLst/>
          </a:prstGeom>
          <a:ln w="19050">
            <a:solidFill>
              <a:schemeClr val="tx1"/>
            </a:solidFill>
          </a:ln>
          <a:effectLst>
            <a:outerShdw blurRad="292100" dist="139700" dir="2700000" algn="tl" rotWithShape="0">
              <a:srgbClr val="333333">
                <a:alpha val="65000"/>
              </a:srgbClr>
            </a:outerShdw>
          </a:effectLst>
        </p:spPr>
      </p:pic>
      <p:grpSp>
        <p:nvGrpSpPr>
          <p:cNvPr id="6" name="Group 3"/>
          <p:cNvGrpSpPr>
            <a:grpSpLocks noChangeAspect="1"/>
          </p:cNvGrpSpPr>
          <p:nvPr/>
        </p:nvGrpSpPr>
        <p:grpSpPr bwMode="auto">
          <a:xfrm>
            <a:off x="5823274" y="233145"/>
            <a:ext cx="2573049" cy="5675533"/>
            <a:chOff x="4368" y="816"/>
            <a:chExt cx="1440" cy="3024"/>
          </a:xfrm>
        </p:grpSpPr>
        <p:pic>
          <p:nvPicPr>
            <p:cNvPr id="7" name="Picture 4"/>
            <p:cNvPicPr>
              <a:picLocks noChangeArrowheads="1"/>
            </p:cNvPicPr>
            <p:nvPr/>
          </p:nvPicPr>
          <p:blipFill>
            <a:blip r:embed="rId5" cstate="print"/>
            <a:srcRect/>
            <a:stretch>
              <a:fillRect/>
            </a:stretch>
          </p:blipFill>
          <p:spPr bwMode="auto">
            <a:xfrm>
              <a:off x="4368" y="816"/>
              <a:ext cx="1440" cy="3024"/>
            </a:xfrm>
            <a:prstGeom prst="rect">
              <a:avLst/>
            </a:prstGeom>
            <a:ln w="19050">
              <a:solidFill>
                <a:schemeClr val="tx1"/>
              </a:solidFill>
            </a:ln>
            <a:effectLst>
              <a:outerShdw blurRad="292100" dist="139700" dir="2700000" algn="tl" rotWithShape="0">
                <a:srgbClr val="333333">
                  <a:alpha val="65000"/>
                </a:srgbClr>
              </a:outerShdw>
            </a:effectLst>
          </p:spPr>
        </p:pic>
        <p:sp>
          <p:nvSpPr>
            <p:cNvPr id="8" name="Rectangle 5"/>
            <p:cNvSpPr>
              <a:spLocks noChangeArrowheads="1"/>
            </p:cNvSpPr>
            <p:nvPr/>
          </p:nvSpPr>
          <p:spPr bwMode="auto">
            <a:xfrm>
              <a:off x="5082" y="1974"/>
              <a:ext cx="48" cy="1728"/>
            </a:xfrm>
            <a:prstGeom prst="rect">
              <a:avLst/>
            </a:prstGeom>
            <a:solidFill>
              <a:schemeClr val="bg1"/>
            </a:solidFill>
            <a:ln w="9525">
              <a:noFill/>
              <a:miter lim="800000"/>
              <a:headEnd/>
              <a:tailEnd/>
            </a:ln>
          </p:spPr>
          <p:txBody>
            <a:bodyPr wrap="none" anchor="ctr"/>
            <a:lstStyle/>
            <a:p>
              <a:endParaRPr lang="en-US" sz="1350"/>
            </a:p>
          </p:txBody>
        </p:sp>
        <p:sp>
          <p:nvSpPr>
            <p:cNvPr id="9" name="Rectangle 6"/>
            <p:cNvSpPr>
              <a:spLocks noChangeArrowheads="1"/>
            </p:cNvSpPr>
            <p:nvPr/>
          </p:nvSpPr>
          <p:spPr bwMode="auto">
            <a:xfrm>
              <a:off x="5067" y="1836"/>
              <a:ext cx="69" cy="1920"/>
            </a:xfrm>
            <a:prstGeom prst="rect">
              <a:avLst/>
            </a:prstGeom>
            <a:solidFill>
              <a:schemeClr val="accent1"/>
            </a:solidFill>
            <a:ln w="12700">
              <a:solidFill>
                <a:srgbClr val="008080"/>
              </a:solidFill>
              <a:miter lim="800000"/>
              <a:headEnd/>
              <a:tailEnd/>
            </a:ln>
          </p:spPr>
          <p:txBody>
            <a:bodyPr wrap="none" anchor="ctr"/>
            <a:lstStyle/>
            <a:p>
              <a:endParaRPr lang="en-US" sz="1350"/>
            </a:p>
          </p:txBody>
        </p:sp>
        <p:pic>
          <p:nvPicPr>
            <p:cNvPr id="10" name="Picture 7"/>
            <p:cNvPicPr>
              <a:picLocks noChangeAspect="1" noChangeArrowheads="1"/>
            </p:cNvPicPr>
            <p:nvPr/>
          </p:nvPicPr>
          <p:blipFill>
            <a:blip r:embed="rId6" cstate="print"/>
            <a:srcRect l="42496" t="33340" r="54170" b="15932"/>
            <a:stretch>
              <a:fillRect/>
            </a:stretch>
          </p:blipFill>
          <p:spPr bwMode="auto">
            <a:xfrm>
              <a:off x="5090" y="3086"/>
              <a:ext cx="46" cy="610"/>
            </a:xfrm>
            <a:prstGeom prst="rect">
              <a:avLst/>
            </a:prstGeom>
            <a:noFill/>
            <a:ln w="9525">
              <a:noFill/>
              <a:miter lim="800000"/>
              <a:headEnd/>
              <a:tailEnd/>
            </a:ln>
          </p:spPr>
        </p:pic>
        <p:sp>
          <p:nvSpPr>
            <p:cNvPr id="11" name="Line 8"/>
            <p:cNvSpPr>
              <a:spLocks noChangeShapeType="1"/>
            </p:cNvSpPr>
            <p:nvPr/>
          </p:nvSpPr>
          <p:spPr bwMode="auto">
            <a:xfrm>
              <a:off x="5106" y="1830"/>
              <a:ext cx="0" cy="1248"/>
            </a:xfrm>
            <a:prstGeom prst="line">
              <a:avLst/>
            </a:prstGeom>
            <a:noFill/>
            <a:ln w="9525">
              <a:solidFill>
                <a:schemeClr val="tx1"/>
              </a:solidFill>
              <a:round/>
              <a:headEnd/>
              <a:tailEnd/>
            </a:ln>
          </p:spPr>
          <p:txBody>
            <a:bodyPr/>
            <a:lstStyle/>
            <a:p>
              <a:endParaRPr lang="en-US" sz="1350"/>
            </a:p>
          </p:txBody>
        </p:sp>
        <p:pic>
          <p:nvPicPr>
            <p:cNvPr id="12" name="Picture 9" descr="Stylized depiction of an atom"/>
            <p:cNvPicPr>
              <a:picLocks noChangeAspect="1" noChangeArrowheads="1"/>
            </p:cNvPicPr>
            <p:nvPr/>
          </p:nvPicPr>
          <p:blipFill>
            <a:blip r:embed="rId7" cstate="print"/>
            <a:srcRect/>
            <a:stretch>
              <a:fillRect/>
            </a:stretch>
          </p:blipFill>
          <p:spPr bwMode="auto">
            <a:xfrm>
              <a:off x="4836" y="3474"/>
              <a:ext cx="167" cy="180"/>
            </a:xfrm>
            <a:prstGeom prst="rect">
              <a:avLst/>
            </a:prstGeom>
            <a:noFill/>
            <a:ln w="9525">
              <a:noFill/>
              <a:miter lim="800000"/>
              <a:headEnd/>
              <a:tailEnd/>
            </a:ln>
          </p:spPr>
        </p:pic>
        <p:pic>
          <p:nvPicPr>
            <p:cNvPr id="13" name="Picture 10" descr="Stylized depiction of an atom"/>
            <p:cNvPicPr>
              <a:picLocks noChangeAspect="1" noChangeArrowheads="1"/>
            </p:cNvPicPr>
            <p:nvPr/>
          </p:nvPicPr>
          <p:blipFill>
            <a:blip r:embed="rId7" cstate="print"/>
            <a:srcRect/>
            <a:stretch>
              <a:fillRect/>
            </a:stretch>
          </p:blipFill>
          <p:spPr bwMode="auto">
            <a:xfrm>
              <a:off x="5029" y="3510"/>
              <a:ext cx="167" cy="180"/>
            </a:xfrm>
            <a:prstGeom prst="rect">
              <a:avLst/>
            </a:prstGeom>
            <a:noFill/>
            <a:ln w="9525">
              <a:noFill/>
              <a:miter lim="800000"/>
              <a:headEnd/>
              <a:tailEnd/>
            </a:ln>
          </p:spPr>
        </p:pic>
        <p:pic>
          <p:nvPicPr>
            <p:cNvPr id="14" name="Picture 11" descr="Stylized depiction of an atom"/>
            <p:cNvPicPr>
              <a:picLocks noChangeAspect="1" noChangeArrowheads="1"/>
            </p:cNvPicPr>
            <p:nvPr/>
          </p:nvPicPr>
          <p:blipFill>
            <a:blip r:embed="rId7" cstate="print"/>
            <a:srcRect/>
            <a:stretch>
              <a:fillRect/>
            </a:stretch>
          </p:blipFill>
          <p:spPr bwMode="auto">
            <a:xfrm>
              <a:off x="5136" y="3456"/>
              <a:ext cx="167" cy="180"/>
            </a:xfrm>
            <a:prstGeom prst="rect">
              <a:avLst/>
            </a:prstGeom>
            <a:noFill/>
            <a:ln w="9525">
              <a:noFill/>
              <a:miter lim="800000"/>
              <a:headEnd/>
              <a:tailEnd/>
            </a:ln>
          </p:spPr>
        </p:pic>
        <p:sp>
          <p:nvSpPr>
            <p:cNvPr id="15" name="Rectangle 12"/>
            <p:cNvSpPr>
              <a:spLocks noChangeArrowheads="1"/>
            </p:cNvSpPr>
            <p:nvPr/>
          </p:nvSpPr>
          <p:spPr bwMode="auto">
            <a:xfrm>
              <a:off x="5100" y="3541"/>
              <a:ext cx="6" cy="12"/>
            </a:xfrm>
            <a:prstGeom prst="rect">
              <a:avLst/>
            </a:prstGeom>
            <a:solidFill>
              <a:srgbClr val="FF0000"/>
            </a:solidFill>
            <a:ln w="9525">
              <a:solidFill>
                <a:srgbClr val="FF0000"/>
              </a:solidFill>
              <a:miter lim="800000"/>
              <a:headEnd/>
              <a:tailEnd/>
            </a:ln>
          </p:spPr>
          <p:txBody>
            <a:bodyPr wrap="none" anchor="ctr"/>
            <a:lstStyle/>
            <a:p>
              <a:endParaRPr lang="en-US" sz="1350"/>
            </a:p>
          </p:txBody>
        </p:sp>
        <p:sp>
          <p:nvSpPr>
            <p:cNvPr id="16" name="Rectangle 13"/>
            <p:cNvSpPr>
              <a:spLocks noChangeArrowheads="1"/>
            </p:cNvSpPr>
            <p:nvPr/>
          </p:nvSpPr>
          <p:spPr bwMode="auto">
            <a:xfrm>
              <a:off x="5100" y="3480"/>
              <a:ext cx="6" cy="29"/>
            </a:xfrm>
            <a:prstGeom prst="rect">
              <a:avLst/>
            </a:prstGeom>
            <a:solidFill>
              <a:srgbClr val="FF0000"/>
            </a:solidFill>
            <a:ln w="9525">
              <a:solidFill>
                <a:srgbClr val="FF0000"/>
              </a:solidFill>
              <a:miter lim="800000"/>
              <a:headEnd/>
              <a:tailEnd/>
            </a:ln>
          </p:spPr>
          <p:txBody>
            <a:bodyPr wrap="none" anchor="ctr"/>
            <a:lstStyle/>
            <a:p>
              <a:endParaRPr lang="en-US" sz="1350"/>
            </a:p>
          </p:txBody>
        </p:sp>
        <p:sp>
          <p:nvSpPr>
            <p:cNvPr id="17" name="Rectangle 14"/>
            <p:cNvSpPr>
              <a:spLocks noChangeArrowheads="1"/>
            </p:cNvSpPr>
            <p:nvPr/>
          </p:nvSpPr>
          <p:spPr bwMode="auto">
            <a:xfrm>
              <a:off x="5100" y="3408"/>
              <a:ext cx="6" cy="29"/>
            </a:xfrm>
            <a:prstGeom prst="rect">
              <a:avLst/>
            </a:prstGeom>
            <a:solidFill>
              <a:srgbClr val="FF0000"/>
            </a:solidFill>
            <a:ln w="9525">
              <a:solidFill>
                <a:srgbClr val="FF0000"/>
              </a:solidFill>
              <a:miter lim="800000"/>
              <a:headEnd/>
              <a:tailEnd/>
            </a:ln>
          </p:spPr>
          <p:txBody>
            <a:bodyPr wrap="none" anchor="ctr"/>
            <a:lstStyle/>
            <a:p>
              <a:endParaRPr lang="en-US" sz="1350"/>
            </a:p>
          </p:txBody>
        </p:sp>
        <p:pic>
          <p:nvPicPr>
            <p:cNvPr id="18" name="Picture 15" descr="Stylized depiction of an atom"/>
            <p:cNvPicPr>
              <a:picLocks noChangeAspect="1" noChangeArrowheads="1"/>
            </p:cNvPicPr>
            <p:nvPr/>
          </p:nvPicPr>
          <p:blipFill>
            <a:blip r:embed="rId7" cstate="print"/>
            <a:srcRect/>
            <a:stretch>
              <a:fillRect/>
            </a:stretch>
          </p:blipFill>
          <p:spPr bwMode="auto">
            <a:xfrm>
              <a:off x="4992" y="3312"/>
              <a:ext cx="167" cy="180"/>
            </a:xfrm>
            <a:prstGeom prst="rect">
              <a:avLst/>
            </a:prstGeom>
            <a:noFill/>
            <a:ln w="9525">
              <a:noFill/>
              <a:miter lim="800000"/>
              <a:headEnd/>
              <a:tailEnd/>
            </a:ln>
          </p:spPr>
        </p:pic>
        <p:pic>
          <p:nvPicPr>
            <p:cNvPr id="19" name="Picture 16" descr="Stylized depiction of an atom"/>
            <p:cNvPicPr>
              <a:picLocks noChangeAspect="1" noChangeArrowheads="1"/>
            </p:cNvPicPr>
            <p:nvPr/>
          </p:nvPicPr>
          <p:blipFill>
            <a:blip r:embed="rId7" cstate="print"/>
            <a:srcRect/>
            <a:stretch>
              <a:fillRect/>
            </a:stretch>
          </p:blipFill>
          <p:spPr bwMode="auto">
            <a:xfrm>
              <a:off x="4992" y="3600"/>
              <a:ext cx="167" cy="180"/>
            </a:xfrm>
            <a:prstGeom prst="rect">
              <a:avLst/>
            </a:prstGeom>
            <a:noFill/>
            <a:ln w="9525">
              <a:noFill/>
              <a:miter lim="800000"/>
              <a:headEnd/>
              <a:tailEnd/>
            </a:ln>
          </p:spPr>
        </p:pic>
      </p:grpSp>
      <p:sp>
        <p:nvSpPr>
          <p:cNvPr id="24" name="Rectangle 23"/>
          <p:cNvSpPr/>
          <p:nvPr/>
        </p:nvSpPr>
        <p:spPr>
          <a:xfrm>
            <a:off x="4572003" y="1222171"/>
            <a:ext cx="3155156" cy="427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sz="half" idx="1"/>
          </p:nvPr>
        </p:nvSpPr>
        <p:spPr/>
        <p:txBody>
          <a:bodyPr/>
          <a:lstStyle/>
          <a:p>
            <a:r>
              <a:rPr lang="en-US" dirty="0"/>
              <a:t>Measurements can be acquired:</a:t>
            </a:r>
          </a:p>
          <a:p>
            <a:pPr lvl="1"/>
            <a:r>
              <a:rPr lang="en-US" dirty="0"/>
              <a:t>After drilling the hole, with a tool deployed on a cable which provides power and communication (Wireline)</a:t>
            </a:r>
          </a:p>
          <a:p>
            <a:pPr lvl="1"/>
            <a:r>
              <a:rPr lang="en-US" dirty="0"/>
              <a:t>While drilling the hole (Logging while drilling (LWD))</a:t>
            </a:r>
          </a:p>
          <a:p>
            <a:r>
              <a:rPr lang="en-US" dirty="0"/>
              <a:t>Data are recorded as a function of depth (log)</a:t>
            </a:r>
          </a:p>
        </p:txBody>
      </p:sp>
      <p:sp>
        <p:nvSpPr>
          <p:cNvPr id="2" name="Title 1"/>
          <p:cNvSpPr>
            <a:spLocks noGrp="1"/>
          </p:cNvSpPr>
          <p:nvPr>
            <p:ph type="title"/>
          </p:nvPr>
        </p:nvSpPr>
        <p:spPr/>
        <p:txBody>
          <a:bodyPr/>
          <a:lstStyle/>
          <a:p>
            <a:r>
              <a:rPr lang="en-US" dirty="0"/>
              <a:t>How Do we Do it?</a:t>
            </a:r>
          </a:p>
        </p:txBody>
      </p:sp>
    </p:spTree>
    <p:extLst>
      <p:ext uri="{BB962C8B-B14F-4D97-AF65-F5344CB8AC3E}">
        <p14:creationId xmlns:p14="http://schemas.microsoft.com/office/powerpoint/2010/main" val="138111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Documents\PC\01StingRay\Pictures\Stingrayimages2\Stingray_newBow_03.png"/>
          <p:cNvPicPr>
            <a:picLocks noChangeAspect="1" noChangeArrowheads="1"/>
          </p:cNvPicPr>
          <p:nvPr/>
        </p:nvPicPr>
        <p:blipFill>
          <a:blip r:embed="rId3" cstate="email"/>
          <a:srcRect/>
          <a:stretch>
            <a:fillRect/>
          </a:stretch>
        </p:blipFill>
        <p:spPr bwMode="auto">
          <a:xfrm rot="1178060">
            <a:off x="3568417" y="1694159"/>
            <a:ext cx="4504549" cy="3381933"/>
          </a:xfrm>
          <a:prstGeom prst="rect">
            <a:avLst/>
          </a:prstGeom>
          <a:noFill/>
        </p:spPr>
      </p:pic>
      <p:sp>
        <p:nvSpPr>
          <p:cNvPr id="4098" name="Rectangle 5"/>
          <p:cNvSpPr>
            <a:spLocks noGrp="1" noChangeArrowheads="1"/>
          </p:cNvSpPr>
          <p:nvPr>
            <p:ph type="body" idx="1"/>
          </p:nvPr>
        </p:nvSpPr>
        <p:spPr>
          <a:xfrm>
            <a:off x="388245" y="1247778"/>
            <a:ext cx="5569210" cy="4879975"/>
          </a:xfrm>
        </p:spPr>
        <p:txBody>
          <a:bodyPr/>
          <a:lstStyle/>
          <a:p>
            <a:pPr lvl="1"/>
            <a:r>
              <a:rPr lang="en-US" sz="2000" dirty="0"/>
              <a:t>Diameter: 4½ in – 11.5 cm</a:t>
            </a:r>
          </a:p>
          <a:p>
            <a:pPr lvl="1"/>
            <a:r>
              <a:rPr lang="en-US" sz="2000" dirty="0"/>
              <a:t>Length: 9 ft – 3 m</a:t>
            </a:r>
          </a:p>
          <a:p>
            <a:pPr lvl="1"/>
            <a:r>
              <a:rPr lang="en-US" sz="2000" dirty="0"/>
              <a:t>Mass: 300 lbm – 130 kg</a:t>
            </a:r>
          </a:p>
          <a:p>
            <a:pPr lvl="1"/>
            <a:r>
              <a:rPr lang="en-US" sz="2000" dirty="0"/>
              <a:t>175°C, 20 kpsi rating – 1350 atm</a:t>
            </a:r>
          </a:p>
          <a:p>
            <a:pPr lvl="1"/>
            <a:endParaRPr lang="en-US" sz="2000" dirty="0"/>
          </a:p>
          <a:p>
            <a:pPr lvl="1"/>
            <a:r>
              <a:rPr lang="en-US" sz="2000" dirty="0"/>
              <a:t>Uses LaBr</a:t>
            </a:r>
            <a:r>
              <a:rPr lang="en-US" sz="2000" baseline="-25000" dirty="0"/>
              <a:t>3</a:t>
            </a:r>
            <a:r>
              <a:rPr lang="en-US" sz="2000" dirty="0"/>
              <a:t>:Ce spectroscopy detector</a:t>
            </a:r>
          </a:p>
          <a:p>
            <a:pPr lvl="1"/>
            <a:r>
              <a:rPr lang="en-US" sz="2000" dirty="0"/>
              <a:t>Pulsed Neutron Generator 3.6 x 10</a:t>
            </a:r>
            <a:r>
              <a:rPr lang="en-US" sz="2000" baseline="30000" dirty="0"/>
              <a:t>8</a:t>
            </a:r>
            <a:r>
              <a:rPr lang="en-US" sz="2000" dirty="0"/>
              <a:t> neutron/s nominal</a:t>
            </a:r>
          </a:p>
          <a:p>
            <a:pPr lvl="1"/>
            <a:endParaRPr lang="en-US" sz="2000" dirty="0"/>
          </a:p>
          <a:p>
            <a:pPr lvl="1"/>
            <a:r>
              <a:rPr lang="en-US" sz="2000" dirty="0"/>
              <a:t>First (in the industry) in situ measurement of</a:t>
            </a:r>
            <a:br>
              <a:rPr lang="en-US" sz="2000" dirty="0"/>
            </a:br>
            <a:r>
              <a:rPr lang="en-US" sz="2000" dirty="0"/>
              <a:t>Total Organic Carbon (TOC)</a:t>
            </a:r>
          </a:p>
          <a:p>
            <a:pPr lvl="1"/>
            <a:endParaRPr lang="en-US" sz="2000" dirty="0"/>
          </a:p>
          <a:p>
            <a:endParaRPr lang="en-US" sz="2000" dirty="0"/>
          </a:p>
          <a:p>
            <a:endParaRPr lang="en-US" sz="2000" dirty="0"/>
          </a:p>
          <a:p>
            <a:endParaRPr lang="en-US" sz="2000" dirty="0"/>
          </a:p>
          <a:p>
            <a:endParaRPr lang="en-US" sz="2000" dirty="0"/>
          </a:p>
          <a:p>
            <a:endParaRPr lang="fr-FR" sz="2000" dirty="0"/>
          </a:p>
        </p:txBody>
      </p:sp>
      <p:sp>
        <p:nvSpPr>
          <p:cNvPr id="4099" name="Rectangle 6"/>
          <p:cNvSpPr>
            <a:spLocks noGrp="1" noChangeArrowheads="1"/>
          </p:cNvSpPr>
          <p:nvPr>
            <p:ph type="title"/>
          </p:nvPr>
        </p:nvSpPr>
        <p:spPr/>
        <p:txBody>
          <a:bodyPr/>
          <a:lstStyle/>
          <a:p>
            <a:r>
              <a:rPr lang="en-US" dirty="0"/>
              <a:t>Spectroscopy Tool for Wireline</a:t>
            </a:r>
            <a:endParaRPr lang="fr-FR" dirty="0"/>
          </a:p>
        </p:txBody>
      </p:sp>
      <p:pic>
        <p:nvPicPr>
          <p:cNvPr id="2" name="Picture 2" descr="Shale gas reservoir is characterized by complex lithology with ultra-low porosity and permeability, which brings many challenges in the formation evaluation. Elemental Capture Spectroscopy Sonde (ECS) can be used to measure the elements and get the formation of the mineralogy. LithoScanner is a newly-generated spectroscopy tool, which can be used to measure both inelastic and capture spectra, providing estimation of more elements, including silicon, calcium, iron, sulfur, titanium, gadolinium, aluminum, potassium, sodium, magnesium, manganese, carbon, etc.">
            <a:extLst>
              <a:ext uri="{FF2B5EF4-FFF2-40B4-BE49-F238E27FC236}">
                <a16:creationId xmlns:a16="http://schemas.microsoft.com/office/drawing/2014/main" id="{54447A84-15C6-49E4-B865-509D2AADB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753" y="831847"/>
            <a:ext cx="2933873" cy="23058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AF71C8-C432-48E6-8353-5FF8FE623DB6}"/>
              </a:ext>
            </a:extLst>
          </p:cNvPr>
          <p:cNvSpPr/>
          <p:nvPr/>
        </p:nvSpPr>
        <p:spPr>
          <a:xfrm>
            <a:off x="5895201" y="873368"/>
            <a:ext cx="1132785" cy="14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F785B1-DF10-4BE4-9469-A17D2F2EB198}"/>
              </a:ext>
            </a:extLst>
          </p:cNvPr>
          <p:cNvSpPr/>
          <p:nvPr/>
        </p:nvSpPr>
        <p:spPr>
          <a:xfrm>
            <a:off x="7074879" y="2731476"/>
            <a:ext cx="392721" cy="158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37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350111" y="1463543"/>
            <a:ext cx="4476843" cy="3996596"/>
          </a:xfrm>
        </p:spPr>
        <p:txBody>
          <a:bodyPr/>
          <a:lstStyle/>
          <a:p>
            <a:r>
              <a:rPr lang="en-US" sz="2000" dirty="0"/>
              <a:t>Spectroscopy on Venus Lander to analyze its crust and look for water</a:t>
            </a:r>
          </a:p>
          <a:p>
            <a:pPr marL="0" lvl="1" indent="0">
              <a:buNone/>
            </a:pPr>
            <a:endParaRPr lang="en-US" sz="1100" dirty="0"/>
          </a:p>
          <a:p>
            <a:r>
              <a:rPr lang="en-US" sz="2000" dirty="0"/>
              <a:t>Venus surface: P = 92 atm; T = 462</a:t>
            </a:r>
            <a:r>
              <a:rPr lang="en-US" sz="2000" dirty="0">
                <a:latin typeface="Arial" panose="020B0604020202020204" pitchFamily="34" charset="0"/>
                <a:cs typeface="Arial" panose="020B0604020202020204" pitchFamily="34" charset="0"/>
              </a:rPr>
              <a:t>º</a:t>
            </a:r>
            <a:r>
              <a:rPr lang="en-US" sz="2000" dirty="0"/>
              <a:t>C</a:t>
            </a:r>
          </a:p>
          <a:p>
            <a:pPr lvl="1"/>
            <a:r>
              <a:rPr lang="en-US" sz="2000" dirty="0"/>
              <a:t>Operational lifetime: 2-4 h max.</a:t>
            </a:r>
          </a:p>
          <a:p>
            <a:pPr lvl="1"/>
            <a:endParaRPr lang="en-US" sz="2000" dirty="0"/>
          </a:p>
          <a:p>
            <a:pPr marL="0" lvl="1" indent="0">
              <a:buNone/>
            </a:pPr>
            <a:r>
              <a:rPr lang="en-US" sz="2000" dirty="0"/>
              <a:t>First test done at NASA Goddard Space Flight Center with an actual tool.</a:t>
            </a:r>
          </a:p>
          <a:p>
            <a:pPr marL="0" lvl="1" indent="0">
              <a:buNone/>
            </a:pPr>
            <a:endParaRPr lang="en-US" sz="2000" dirty="0"/>
          </a:p>
          <a:p>
            <a:pPr marL="0" lvl="1" indent="0">
              <a:buNone/>
            </a:pPr>
            <a:r>
              <a:rPr lang="en-US" sz="2000" dirty="0"/>
              <a:t>Very good results with only minor modifications of the tool</a:t>
            </a:r>
          </a:p>
        </p:txBody>
      </p:sp>
      <p:sp>
        <p:nvSpPr>
          <p:cNvPr id="2" name="Title 1"/>
          <p:cNvSpPr>
            <a:spLocks noGrp="1"/>
          </p:cNvSpPr>
          <p:nvPr>
            <p:ph type="title"/>
          </p:nvPr>
        </p:nvSpPr>
        <p:spPr/>
        <p:txBody>
          <a:bodyPr/>
          <a:lstStyle/>
          <a:p>
            <a:r>
              <a:rPr lang="en-US" dirty="0"/>
              <a:t>Recent SLB-NASA Engagements - BECA</a:t>
            </a:r>
          </a:p>
        </p:txBody>
      </p:sp>
      <p:pic>
        <p:nvPicPr>
          <p:cNvPr id="4" name="Picture 3"/>
          <p:cNvPicPr>
            <a:picLocks noChangeAspect="1"/>
          </p:cNvPicPr>
          <p:nvPr/>
        </p:nvPicPr>
        <p:blipFill>
          <a:blip r:embed="rId3"/>
          <a:stretch>
            <a:fillRect/>
          </a:stretch>
        </p:blipFill>
        <p:spPr>
          <a:xfrm>
            <a:off x="5196182" y="4803827"/>
            <a:ext cx="3438952" cy="1321669"/>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3147" y="1180639"/>
            <a:ext cx="4105021" cy="1906420"/>
          </a:xfrm>
          <a:prstGeom prst="rect">
            <a:avLst/>
          </a:prstGeom>
          <a:ln>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22294" y="3087059"/>
            <a:ext cx="2386728" cy="1716768"/>
          </a:xfrm>
          <a:prstGeom prst="rect">
            <a:avLst/>
          </a:prstGeom>
          <a:ln w="19050">
            <a:solidFill>
              <a:schemeClr val="tx1"/>
            </a:solidFill>
          </a:ln>
        </p:spPr>
      </p:pic>
    </p:spTree>
    <p:extLst>
      <p:ext uri="{BB962C8B-B14F-4D97-AF65-F5344CB8AC3E}">
        <p14:creationId xmlns:p14="http://schemas.microsoft.com/office/powerpoint/2010/main" val="117634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F73564-01D7-4FF4-9B0A-EAB939E0B637}"/>
              </a:ext>
            </a:extLst>
          </p:cNvPr>
          <p:cNvSpPr>
            <a:spLocks noGrp="1"/>
          </p:cNvSpPr>
          <p:nvPr>
            <p:ph idx="1"/>
          </p:nvPr>
        </p:nvSpPr>
        <p:spPr>
          <a:xfrm>
            <a:off x="388246" y="1793082"/>
            <a:ext cx="4183755" cy="3659981"/>
          </a:xfrm>
        </p:spPr>
        <p:txBody>
          <a:bodyPr/>
          <a:lstStyle/>
          <a:p>
            <a:r>
              <a:rPr lang="en-US" dirty="0"/>
              <a:t>In collaboration with Johns Hopkins Applied Physics Laboratory</a:t>
            </a:r>
          </a:p>
          <a:p>
            <a:endParaRPr lang="en-US" dirty="0"/>
          </a:p>
          <a:p>
            <a:r>
              <a:rPr lang="en-US" dirty="0"/>
              <a:t>Explore Titan (</a:t>
            </a:r>
            <a:r>
              <a:rPr lang="en-US" dirty="0" err="1"/>
              <a:t>Satune’s</a:t>
            </a:r>
            <a:r>
              <a:rPr lang="en-US" dirty="0"/>
              <a:t> largest moon) with an instrumented, radioisotope-powered dual-quadcopter</a:t>
            </a:r>
          </a:p>
          <a:p>
            <a:endParaRPr lang="en-US" dirty="0"/>
          </a:p>
          <a:p>
            <a:r>
              <a:rPr lang="en-US" dirty="0"/>
              <a:t>Provide pulse neutron generator and expertise on gamma ray spectroscopy to analyze the composition of the shallow sub-surface</a:t>
            </a:r>
          </a:p>
        </p:txBody>
      </p:sp>
      <p:sp>
        <p:nvSpPr>
          <p:cNvPr id="3" name="Title 2">
            <a:extLst>
              <a:ext uri="{FF2B5EF4-FFF2-40B4-BE49-F238E27FC236}">
                <a16:creationId xmlns:a16="http://schemas.microsoft.com/office/drawing/2014/main" id="{402B75F8-E99B-48F7-A043-A09AEB2519B8}"/>
              </a:ext>
            </a:extLst>
          </p:cNvPr>
          <p:cNvSpPr>
            <a:spLocks noGrp="1"/>
          </p:cNvSpPr>
          <p:nvPr>
            <p:ph type="title"/>
          </p:nvPr>
        </p:nvSpPr>
        <p:spPr/>
        <p:txBody>
          <a:bodyPr/>
          <a:lstStyle/>
          <a:p>
            <a:r>
              <a:rPr lang="en-US" dirty="0"/>
              <a:t>Recent SLB Space Engagements - DragonFly</a:t>
            </a:r>
          </a:p>
        </p:txBody>
      </p:sp>
      <p:sp>
        <p:nvSpPr>
          <p:cNvPr id="4" name="Footer Placeholder 3">
            <a:extLst>
              <a:ext uri="{FF2B5EF4-FFF2-40B4-BE49-F238E27FC236}">
                <a16:creationId xmlns:a16="http://schemas.microsoft.com/office/drawing/2014/main" id="{28D30424-0E9A-4890-8101-1531C871DD5E}"/>
              </a:ext>
            </a:extLst>
          </p:cNvPr>
          <p:cNvSpPr>
            <a:spLocks noGrp="1"/>
          </p:cNvSpPr>
          <p:nvPr>
            <p:ph type="ftr" sz="quarter" idx="10"/>
          </p:nvPr>
        </p:nvSpPr>
        <p:spPr/>
        <p:txBody>
          <a:bodyPr/>
          <a:lstStyle/>
          <a:p>
            <a:r>
              <a:rPr lang="en-US"/>
              <a:t>Credit: Johns Hopkins APL</a:t>
            </a:r>
          </a:p>
        </p:txBody>
      </p:sp>
      <p:pic>
        <p:nvPicPr>
          <p:cNvPr id="1028" name="Picture 4" descr="Dragonfly Mission Overview">
            <a:extLst>
              <a:ext uri="{FF2B5EF4-FFF2-40B4-BE49-F238E27FC236}">
                <a16:creationId xmlns:a16="http://schemas.microsoft.com/office/drawing/2014/main" id="{BEBBCFC8-70AE-4AE3-9248-0D3415DB5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010" y="1990917"/>
            <a:ext cx="3994676" cy="287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843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439BB6-CEB3-4627-ABCD-D12ED8840165}"/>
              </a:ext>
            </a:extLst>
          </p:cNvPr>
          <p:cNvPicPr>
            <a:picLocks noChangeAspect="1"/>
          </p:cNvPicPr>
          <p:nvPr/>
        </p:nvPicPr>
        <p:blipFill rotWithShape="1">
          <a:blip r:embed="rId2">
            <a:extLst>
              <a:ext uri="{28A0092B-C50C-407E-A947-70E740481C1C}">
                <a14:useLocalDpi xmlns:a14="http://schemas.microsoft.com/office/drawing/2010/main" val="0"/>
              </a:ext>
            </a:extLst>
          </a:blip>
          <a:srcRect l="19360"/>
          <a:stretch/>
        </p:blipFill>
        <p:spPr>
          <a:xfrm>
            <a:off x="6495797" y="1252881"/>
            <a:ext cx="2501223" cy="4652573"/>
          </a:xfrm>
          <a:prstGeom prst="rect">
            <a:avLst/>
          </a:prstGeom>
          <a:ln w="19050">
            <a:solidFill>
              <a:schemeClr val="tx1"/>
            </a:solidFill>
          </a:ln>
        </p:spPr>
      </p:pic>
      <p:pic>
        <p:nvPicPr>
          <p:cNvPr id="7" name="Picture 6">
            <a:extLst>
              <a:ext uri="{FF2B5EF4-FFF2-40B4-BE49-F238E27FC236}">
                <a16:creationId xmlns:a16="http://schemas.microsoft.com/office/drawing/2014/main" id="{229E667C-DAF4-43B8-B515-31C38C39D5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84"/>
          <a:stretch/>
        </p:blipFill>
        <p:spPr>
          <a:xfrm>
            <a:off x="6519672" y="1739618"/>
            <a:ext cx="2453475" cy="3679101"/>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71FE11A9-C5F8-46E9-AEAF-2150AF9C261F}"/>
              </a:ext>
            </a:extLst>
          </p:cNvPr>
          <p:cNvSpPr>
            <a:spLocks noGrp="1"/>
          </p:cNvSpPr>
          <p:nvPr>
            <p:ph idx="1"/>
          </p:nvPr>
        </p:nvSpPr>
        <p:spPr>
          <a:xfrm>
            <a:off x="338562" y="1071194"/>
            <a:ext cx="6108744" cy="4775428"/>
          </a:xfrm>
        </p:spPr>
        <p:txBody>
          <a:bodyPr/>
          <a:lstStyle/>
          <a:p>
            <a:pPr marL="285750" indent="-285750">
              <a:buFont typeface="Wingdings" panose="05000000000000000000" pitchFamily="2" charset="2"/>
              <a:buChar char="§"/>
            </a:pPr>
            <a:r>
              <a:rPr lang="en-US" dirty="0"/>
              <a:t>Focus on</a:t>
            </a:r>
          </a:p>
          <a:p>
            <a:pPr marL="496491" lvl="1" indent="-257175">
              <a:buFont typeface="Arial" panose="020B0604020202020204" pitchFamily="34" charset="0"/>
              <a:buChar char="•"/>
            </a:pPr>
            <a:r>
              <a:rPr lang="en-US" dirty="0"/>
              <a:t>Si, Ca, Mg, Al, Fe, K, S, Na to identify rock matrix</a:t>
            </a:r>
          </a:p>
          <a:p>
            <a:pPr marL="496491" lvl="1" indent="-257175">
              <a:buFont typeface="Arial" panose="020B0604020202020204" pitchFamily="34" charset="0"/>
              <a:buChar char="•"/>
            </a:pPr>
            <a:r>
              <a:rPr lang="en-US" dirty="0"/>
              <a:t>H, C, O, Cl to identify pore fluid</a:t>
            </a:r>
          </a:p>
          <a:p>
            <a:endParaRPr lang="en-US" sz="700" dirty="0"/>
          </a:p>
          <a:p>
            <a:pPr marL="285750" indent="-285750">
              <a:buFont typeface="Wingdings" panose="05000000000000000000" pitchFamily="2" charset="2"/>
              <a:buChar char="§"/>
            </a:pPr>
            <a:r>
              <a:rPr lang="en-US" dirty="0"/>
              <a:t>Extract the spectral signatures of the different elements</a:t>
            </a:r>
          </a:p>
          <a:p>
            <a:pPr marL="496491" lvl="1" indent="-257175">
              <a:buFont typeface="Arial" panose="020B0604020202020204" pitchFamily="34" charset="0"/>
              <a:buChar char="•"/>
            </a:pPr>
            <a:r>
              <a:rPr lang="en-US" dirty="0"/>
              <a:t>Acquiring high-precision spectra in variety of environments</a:t>
            </a:r>
          </a:p>
          <a:p>
            <a:pPr marL="496491" lvl="1" indent="-257175">
              <a:buFont typeface="Arial" panose="020B0604020202020204" pitchFamily="34" charset="0"/>
              <a:buChar char="•"/>
            </a:pPr>
            <a:r>
              <a:rPr lang="en-US" dirty="0"/>
              <a:t>Combining measured spectra to isolate specific contributions</a:t>
            </a:r>
          </a:p>
          <a:p>
            <a:pPr marL="496491" lvl="1" indent="-257175">
              <a:buFont typeface="Arial" panose="020B0604020202020204" pitchFamily="34" charset="0"/>
              <a:buChar char="•"/>
            </a:pPr>
            <a:r>
              <a:rPr lang="en-US" dirty="0"/>
              <a:t>Guiding this process through modeling</a:t>
            </a:r>
          </a:p>
          <a:p>
            <a:pPr marL="257175" indent="-257175">
              <a:buFont typeface="Arial" panose="020B0604020202020204" pitchFamily="34" charset="0"/>
              <a:buChar char="•"/>
            </a:pPr>
            <a:endParaRPr lang="en-US" sz="700" dirty="0"/>
          </a:p>
          <a:p>
            <a:r>
              <a:rPr lang="en-US" dirty="0"/>
              <a:t>High-quality elemental standards enable accurate spectral analysis, from which all tool answers are derived:</a:t>
            </a:r>
            <a:br>
              <a:rPr lang="en-US" dirty="0"/>
            </a:br>
            <a:r>
              <a:rPr lang="en-US" dirty="0"/>
              <a:t>elemental weight fractions, mineralogy, and total organic carbon</a:t>
            </a:r>
          </a:p>
        </p:txBody>
      </p:sp>
      <p:sp>
        <p:nvSpPr>
          <p:cNvPr id="3" name="Title 2">
            <a:extLst>
              <a:ext uri="{FF2B5EF4-FFF2-40B4-BE49-F238E27FC236}">
                <a16:creationId xmlns:a16="http://schemas.microsoft.com/office/drawing/2014/main" id="{E3CA2BEF-F9B6-43B4-9AA6-BB59012DF6DB}"/>
              </a:ext>
            </a:extLst>
          </p:cNvPr>
          <p:cNvSpPr>
            <a:spLocks noGrp="1"/>
          </p:cNvSpPr>
          <p:nvPr>
            <p:ph type="title"/>
          </p:nvPr>
        </p:nvSpPr>
        <p:spPr/>
        <p:txBody>
          <a:bodyPr/>
          <a:lstStyle/>
          <a:p>
            <a:r>
              <a:rPr lang="en-US" dirty="0"/>
              <a:t>From Measurements to Elemental Standards</a:t>
            </a:r>
          </a:p>
        </p:txBody>
      </p:sp>
      <p:pic>
        <p:nvPicPr>
          <p:cNvPr id="4" name="Picture 4">
            <a:extLst>
              <a:ext uri="{FF2B5EF4-FFF2-40B4-BE49-F238E27FC236}">
                <a16:creationId xmlns:a16="http://schemas.microsoft.com/office/drawing/2014/main" id="{B3BB0319-146B-4EB9-9915-D36D379488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14" y="1624791"/>
            <a:ext cx="2705044" cy="3608417"/>
          </a:xfrm>
          <a:prstGeom prst="rect">
            <a:avLst/>
          </a:prstGeom>
          <a:noFill/>
          <a:ln>
            <a:noFill/>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023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rk Option">
  <a:themeElements>
    <a:clrScheme name="SLB 2018">
      <a:dk1>
        <a:srgbClr val="000000"/>
      </a:dk1>
      <a:lt1>
        <a:srgbClr val="FFFFFF"/>
      </a:lt1>
      <a:dk2>
        <a:srgbClr val="003366"/>
      </a:dk2>
      <a:lt2>
        <a:srgbClr val="E7E6E6"/>
      </a:lt2>
      <a:accent1>
        <a:srgbClr val="0096EB"/>
      </a:accent1>
      <a:accent2>
        <a:srgbClr val="ED7D31"/>
      </a:accent2>
      <a:accent3>
        <a:srgbClr val="A5A5A5"/>
      </a:accent3>
      <a:accent4>
        <a:srgbClr val="0082D6"/>
      </a:accent4>
      <a:accent5>
        <a:srgbClr val="005FB1"/>
      </a:accent5>
      <a:accent6>
        <a:srgbClr val="00509F"/>
      </a:accent6>
      <a:hlink>
        <a:srgbClr val="0000FF"/>
      </a:hlink>
      <a:folHlink>
        <a:srgbClr val="63636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8 SLB PowerPoint Template_Ext Dark Bckgrd_091018" id="{19E4B83A-0B35-451F-B03A-A01B60CF76A7}" vid="{FE30A2A4-66ED-48A0-AB56-A822B06D70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915940A9813E419CF35423287E83F7" ma:contentTypeVersion="11" ma:contentTypeDescription="Create a new document." ma:contentTypeScope="" ma:versionID="dd4527b0077bd5abd9338548c14b4e7e">
  <xsd:schema xmlns:xsd="http://www.w3.org/2001/XMLSchema" xmlns:xs="http://www.w3.org/2001/XMLSchema" xmlns:p="http://schemas.microsoft.com/office/2006/metadata/properties" xmlns:ns3="95721731-470b-4187-85dd-e415a4000432" xmlns:ns4="c0c6b932-a33f-4bcb-b988-7d4fd04fbb03" targetNamespace="http://schemas.microsoft.com/office/2006/metadata/properties" ma:root="true" ma:fieldsID="bdb910a2857968b8e142df717fd2410c" ns3:_="" ns4:_="">
    <xsd:import namespace="95721731-470b-4187-85dd-e415a4000432"/>
    <xsd:import namespace="c0c6b932-a33f-4bcb-b988-7d4fd04fbb0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721731-470b-4187-85dd-e415a40004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c6b932-a33f-4bcb-b988-7d4fd04fbb0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B76A51-C72D-41A1-BD15-3B1423E3F91B}">
  <ds:schemaRefs>
    <ds:schemaRef ds:uri="http://schemas.microsoft.com/sharepoint/v3/contenttype/forms"/>
  </ds:schemaRefs>
</ds:datastoreItem>
</file>

<file path=customXml/itemProps2.xml><?xml version="1.0" encoding="utf-8"?>
<ds:datastoreItem xmlns:ds="http://schemas.openxmlformats.org/officeDocument/2006/customXml" ds:itemID="{8593889E-45DC-40C5-BB87-4387AC23E4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721731-470b-4187-85dd-e415a4000432"/>
    <ds:schemaRef ds:uri="c0c6b932-a33f-4bcb-b988-7d4fd04fb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CC7B94-8BDC-4229-96E5-3AE2A66A5B68}">
  <ds:schemaRefs>
    <ds:schemaRef ds:uri="http://schemas.microsoft.com/office/2006/metadata/properties"/>
    <ds:schemaRef ds:uri="http://purl.org/dc/elements/1.1/"/>
    <ds:schemaRef ds:uri="http://schemas.openxmlformats.org/package/2006/metadata/core-properties"/>
    <ds:schemaRef ds:uri="http://www.w3.org/XML/1998/namespace"/>
    <ds:schemaRef ds:uri="http://purl.org/dc/terms/"/>
    <ds:schemaRef ds:uri="95721731-470b-4187-85dd-e415a4000432"/>
    <ds:schemaRef ds:uri="http://schemas.microsoft.com/office/2006/documentManagement/types"/>
    <ds:schemaRef ds:uri="http://schemas.microsoft.com/office/infopath/2007/PartnerControls"/>
    <ds:schemaRef ds:uri="c0c6b932-a33f-4bcb-b988-7d4fd04fbb0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2018 SLB PowerPoint Template_Ext Dark Bckgrd_091018</Template>
  <TotalTime>5285</TotalTime>
  <Words>1223</Words>
  <Application>Microsoft Office PowerPoint</Application>
  <PresentationFormat>On-screen Show (4:3)</PresentationFormat>
  <Paragraphs>272</Paragraphs>
  <Slides>24</Slides>
  <Notes>9</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Symbol</vt:lpstr>
      <vt:lpstr>Wingdings</vt:lpstr>
      <vt:lpstr>Dark Option</vt:lpstr>
      <vt:lpstr>Impact of the ENDF/B-VIII.0 Library on Modeling Nuclear Tools for Oil Exploration</vt:lpstr>
      <vt:lpstr>What is Schlumberger?</vt:lpstr>
      <vt:lpstr>What are Rocks Made of?</vt:lpstr>
      <vt:lpstr>What Do we Do?</vt:lpstr>
      <vt:lpstr>How Do we Do it?</vt:lpstr>
      <vt:lpstr>Spectroscopy Tool for Wireline</vt:lpstr>
      <vt:lpstr>Recent SLB-NASA Engagements - BECA</vt:lpstr>
      <vt:lpstr>Recent SLB Space Engagements - DragonFly</vt:lpstr>
      <vt:lpstr>From Measurements to Elemental Standards</vt:lpstr>
      <vt:lpstr>Principles of Spectroscopy Measurement</vt:lpstr>
      <vt:lpstr>Principles of Spectroscopy Measurement</vt:lpstr>
      <vt:lpstr>Principles of Spectroscopy Measurement</vt:lpstr>
      <vt:lpstr>Principles of Spectroscopy Measurement</vt:lpstr>
      <vt:lpstr>Why Do We Need Cross Sections?</vt:lpstr>
      <vt:lpstr>How Do We Model the Standards?</vt:lpstr>
      <vt:lpstr>How Accurate Is Our Modeling?</vt:lpstr>
      <vt:lpstr>Silicon Capture</vt:lpstr>
      <vt:lpstr>Silicon Inelastic</vt:lpstr>
      <vt:lpstr>Iron Capture</vt:lpstr>
      <vt:lpstr>Manganese Capture</vt:lpstr>
      <vt:lpstr>Magnesium Capture</vt:lpstr>
      <vt:lpstr>Magnesium Inelastic</vt:lpstr>
      <vt:lpstr>Summary</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Marie-Laure Mauborgne</dc:creator>
  <cp:lastModifiedBy>Marie-Laure Mauborgne</cp:lastModifiedBy>
  <cp:revision>12</cp:revision>
  <dcterms:created xsi:type="dcterms:W3CDTF">2019-04-15T15:15:01Z</dcterms:created>
  <dcterms:modified xsi:type="dcterms:W3CDTF">2019-10-31T20:47:03Z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85f1f62-8d2b-4457-869c-0a13c6549635_Enabled">
    <vt:lpwstr>True</vt:lpwstr>
  </property>
  <property fmtid="{D5CDD505-2E9C-101B-9397-08002B2CF9AE}" pid="3" name="MSIP_Label_585f1f62-8d2b-4457-869c-0a13c6549635_SiteId">
    <vt:lpwstr>41ff26dc-250f-4b13-8981-739be8610c21</vt:lpwstr>
  </property>
  <property fmtid="{D5CDD505-2E9C-101B-9397-08002B2CF9AE}" pid="4" name="MSIP_Label_585f1f62-8d2b-4457-869c-0a13c6549635_Owner">
    <vt:lpwstr>MMauborgne@slb.com</vt:lpwstr>
  </property>
  <property fmtid="{D5CDD505-2E9C-101B-9397-08002B2CF9AE}" pid="5" name="MSIP_Label_585f1f62-8d2b-4457-869c-0a13c6549635_SetDate">
    <vt:lpwstr>2019-04-15T15:16:00.6775128Z</vt:lpwstr>
  </property>
  <property fmtid="{D5CDD505-2E9C-101B-9397-08002B2CF9AE}" pid="6" name="MSIP_Label_585f1f62-8d2b-4457-869c-0a13c6549635_Name">
    <vt:lpwstr>Private</vt:lpwstr>
  </property>
  <property fmtid="{D5CDD505-2E9C-101B-9397-08002B2CF9AE}" pid="7" name="MSIP_Label_585f1f62-8d2b-4457-869c-0a13c6549635_Application">
    <vt:lpwstr>Microsoft Azure Information Protection</vt:lpwstr>
  </property>
  <property fmtid="{D5CDD505-2E9C-101B-9397-08002B2CF9AE}" pid="8" name="MSIP_Label_585f1f62-8d2b-4457-869c-0a13c6549635_Extended_MSFT_Method">
    <vt:lpwstr>Automatic</vt:lpwstr>
  </property>
  <property fmtid="{D5CDD505-2E9C-101B-9397-08002B2CF9AE}" pid="9" name="MSIP_Label_8bb759f6-5337-4dc5-b19b-e74b6da11f8f_Enabled">
    <vt:lpwstr>True</vt:lpwstr>
  </property>
  <property fmtid="{D5CDD505-2E9C-101B-9397-08002B2CF9AE}" pid="10" name="MSIP_Label_8bb759f6-5337-4dc5-b19b-e74b6da11f8f_SiteId">
    <vt:lpwstr>41ff26dc-250f-4b13-8981-739be8610c21</vt:lpwstr>
  </property>
  <property fmtid="{D5CDD505-2E9C-101B-9397-08002B2CF9AE}" pid="11" name="MSIP_Label_8bb759f6-5337-4dc5-b19b-e74b6da11f8f_Owner">
    <vt:lpwstr>MMauborgne@slb.com</vt:lpwstr>
  </property>
  <property fmtid="{D5CDD505-2E9C-101B-9397-08002B2CF9AE}" pid="12" name="MSIP_Label_8bb759f6-5337-4dc5-b19b-e74b6da11f8f_SetDate">
    <vt:lpwstr>2019-04-15T15:16:00.6775128Z</vt:lpwstr>
  </property>
  <property fmtid="{D5CDD505-2E9C-101B-9397-08002B2CF9AE}" pid="13" name="MSIP_Label_8bb759f6-5337-4dc5-b19b-e74b6da11f8f_Name">
    <vt:lpwstr>Internal</vt:lpwstr>
  </property>
  <property fmtid="{D5CDD505-2E9C-101B-9397-08002B2CF9AE}" pid="14" name="MSIP_Label_8bb759f6-5337-4dc5-b19b-e74b6da11f8f_Application">
    <vt:lpwstr>Microsoft Azure Information Protection</vt:lpwstr>
  </property>
  <property fmtid="{D5CDD505-2E9C-101B-9397-08002B2CF9AE}" pid="15" name="MSIP_Label_8bb759f6-5337-4dc5-b19b-e74b6da11f8f_Parent">
    <vt:lpwstr>585f1f62-8d2b-4457-869c-0a13c6549635</vt:lpwstr>
  </property>
  <property fmtid="{D5CDD505-2E9C-101B-9397-08002B2CF9AE}" pid="16" name="MSIP_Label_8bb759f6-5337-4dc5-b19b-e74b6da11f8f_Extended_MSFT_Method">
    <vt:lpwstr>Automatic</vt:lpwstr>
  </property>
  <property fmtid="{D5CDD505-2E9C-101B-9397-08002B2CF9AE}" pid="17" name="Sensitivity">
    <vt:lpwstr>Private Internal</vt:lpwstr>
  </property>
  <property fmtid="{D5CDD505-2E9C-101B-9397-08002B2CF9AE}" pid="18" name="ContentTypeId">
    <vt:lpwstr>0x010100CC915940A9813E419CF35423287E83F7</vt:lpwstr>
  </property>
</Properties>
</file>