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2" autoAdjust="0"/>
    <p:restoredTop sz="95161" autoAdjust="0"/>
  </p:normalViewPr>
  <p:slideViewPr>
    <p:cSldViewPr snapToGrid="0" showGuides="1">
      <p:cViewPr varScale="1">
        <p:scale>
          <a:sx n="118" d="100"/>
          <a:sy n="118" d="100"/>
        </p:scale>
        <p:origin x="13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10/17/2019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CA2DA-CC42-405B-95CD-B2B6FAA8E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Energy-dependent Bias between ENDF/B-VII.1 and ENDF/B-VIII.0 for LCT Benchmarks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1A383C-F543-4905-B91E-FE56CCC51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B.J. Marshall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CSEWG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 4, 2019</a:t>
            </a:r>
          </a:p>
        </p:txBody>
      </p:sp>
    </p:spTree>
    <p:extLst>
      <p:ext uri="{BB962C8B-B14F-4D97-AF65-F5344CB8AC3E}">
        <p14:creationId xmlns:p14="http://schemas.microsoft.com/office/powerpoint/2010/main" val="335164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67E77D-25D3-458A-A45E-E858F392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53553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D1BC7-ED3C-43BF-B735-C7B423E2FE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This work was supported by the Nuclear Criticality Safety Program, funded and managed by the National Nuclear Security Administration for the Department of Energy.</a:t>
            </a:r>
          </a:p>
        </p:txBody>
      </p:sp>
    </p:spTree>
    <p:extLst>
      <p:ext uri="{BB962C8B-B14F-4D97-AF65-F5344CB8AC3E}">
        <p14:creationId xmlns:p14="http://schemas.microsoft.com/office/powerpoint/2010/main" val="401204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E60A-13D3-4CAD-A67C-ED3C0AB0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3CCF-3801-4931-9B11-F6E2DF1E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the process I went through to identify an energy-dependent bias in LCT benchmarks in the ORNL VALID suite</a:t>
            </a:r>
          </a:p>
          <a:p>
            <a:pPr lvl="1"/>
            <a:r>
              <a:rPr lang="en-US" dirty="0"/>
              <a:t>Sometimes people ask me how I find these things, and this one has a clear process</a:t>
            </a:r>
          </a:p>
          <a:p>
            <a:r>
              <a:rPr lang="en-US" dirty="0"/>
              <a:t>I do not believe specific, in-depth knowledge of the benchmarks is required</a:t>
            </a:r>
          </a:p>
          <a:p>
            <a:pPr lvl="1"/>
            <a:r>
              <a:rPr lang="en-US" dirty="0"/>
              <a:t>It sure is helpful though</a:t>
            </a:r>
          </a:p>
        </p:txBody>
      </p:sp>
    </p:spTree>
    <p:extLst>
      <p:ext uri="{BB962C8B-B14F-4D97-AF65-F5344CB8AC3E}">
        <p14:creationId xmlns:p14="http://schemas.microsoft.com/office/powerpoint/2010/main" val="259662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find the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57D1-D62A-4CA8-87A2-C298EBD8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C/E plot for all 140 LCT experiments for both ENDF/B-VII.1 and ENDF/B-VIII</a:t>
            </a:r>
          </a:p>
          <a:p>
            <a:pPr lvl="1"/>
            <a:r>
              <a:rPr lang="en-US" dirty="0"/>
              <a:t>CE only</a:t>
            </a:r>
          </a:p>
          <a:p>
            <a:r>
              <a:rPr lang="en-US" dirty="0"/>
              <a:t>Note variation in differences</a:t>
            </a:r>
          </a:p>
          <a:p>
            <a:r>
              <a:rPr lang="en-US" dirty="0"/>
              <a:t>Identify shared trait for some cases</a:t>
            </a:r>
          </a:p>
          <a:p>
            <a:r>
              <a:rPr lang="en-US" dirty="0"/>
              <a:t>Plot C/E versus EALF</a:t>
            </a:r>
          </a:p>
          <a:p>
            <a:r>
              <a:rPr lang="en-US" dirty="0"/>
              <a:t>Plot </a:t>
            </a:r>
            <a:r>
              <a:rPr lang="en-US" i="1" dirty="0"/>
              <a:t>change</a:t>
            </a:r>
            <a:r>
              <a:rPr lang="en-US" dirty="0"/>
              <a:t> in C/E versus EALF</a:t>
            </a:r>
          </a:p>
        </p:txBody>
      </p:sp>
    </p:spTree>
    <p:extLst>
      <p:ext uri="{BB962C8B-B14F-4D97-AF65-F5344CB8AC3E}">
        <p14:creationId xmlns:p14="http://schemas.microsoft.com/office/powerpoint/2010/main" val="60881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F423-36D0-4F5D-82D9-5BC20058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LCT C/E values, CE E7.1 and E8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E1030-0C7B-4353-AA0C-3747D4EF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75" y="982869"/>
            <a:ext cx="7719449" cy="5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1EA9-5D23-4B1D-92B9-83EA4644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with regions of interest…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F7D19-AF96-4C39-956C-DD64D484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05" y="926320"/>
            <a:ext cx="7797389" cy="56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8E17-92F6-4F83-8EA2-04EBCAB6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in that other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8981-6BC8-4DBC-A2EE-7FD3F5FC3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Turns out it’s LCT-010 cases 14 through 30</a:t>
            </a:r>
          </a:p>
          <a:p>
            <a:r>
              <a:rPr lang="en-US" dirty="0"/>
              <a:t>LCT-010 uses two different pitches</a:t>
            </a:r>
          </a:p>
          <a:p>
            <a:pPr lvl="1"/>
            <a:r>
              <a:rPr lang="en-US" dirty="0"/>
              <a:t>2.54 cm for cases 1 – 13</a:t>
            </a:r>
          </a:p>
          <a:p>
            <a:pPr lvl="1"/>
            <a:r>
              <a:rPr lang="en-US" dirty="0"/>
              <a:t>1.892 cm for cases 14 – 30</a:t>
            </a:r>
          </a:p>
          <a:p>
            <a:pPr lvl="1"/>
            <a:r>
              <a:rPr lang="en-US" dirty="0"/>
              <a:t>Well that’s interesting…</a:t>
            </a:r>
          </a:p>
          <a:p>
            <a:r>
              <a:rPr lang="en-US" dirty="0"/>
              <a:t>LCT-078 and -080 are also relatively tight pitch</a:t>
            </a:r>
          </a:p>
          <a:p>
            <a:r>
              <a:rPr lang="en-US" dirty="0"/>
              <a:t>Dryer lattice → harder spectrum → bigger difference?</a:t>
            </a:r>
          </a:p>
        </p:txBody>
      </p:sp>
    </p:spTree>
    <p:extLst>
      <p:ext uri="{BB962C8B-B14F-4D97-AF65-F5344CB8AC3E}">
        <p14:creationId xmlns:p14="http://schemas.microsoft.com/office/powerpoint/2010/main" val="216237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9421-F13D-4790-A559-0FC8A5FA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C/E values vs EALF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38039-DDE4-4DFD-B8DA-FA3B6AB1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76" y="1281574"/>
            <a:ext cx="7314848" cy="53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4D26-7A5D-4F8B-A756-38426A50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versus EALF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26729-F481-4AD4-B723-9E34CF4A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89" y="813816"/>
            <a:ext cx="7936022" cy="57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5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EC43-D61C-4A41-A514-F25CAA4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9FD0-6558-44F1-95F7-F625DBEF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appears to be a fairly strong trend (as these things go) with larger magnitude bias with increasing neutron energy</a:t>
            </a:r>
          </a:p>
          <a:p>
            <a:r>
              <a:rPr lang="en-US" dirty="0"/>
              <a:t>More negative is more wrong.  The average for ENDF/B-VIII.0 is lower (larger magnitude negative bias) than ENDF/B-VII.1</a:t>
            </a:r>
          </a:p>
          <a:p>
            <a:r>
              <a:rPr lang="en-US" dirty="0"/>
              <a:t>Initial investigations indicate several isotopes contribute to the bias</a:t>
            </a:r>
          </a:p>
          <a:p>
            <a:pPr lvl="1"/>
            <a:r>
              <a:rPr lang="en-US" baseline="30000" dirty="0"/>
              <a:t>235</a:t>
            </a:r>
            <a:r>
              <a:rPr lang="en-US" dirty="0"/>
              <a:t>U, </a:t>
            </a:r>
            <a:r>
              <a:rPr lang="en-US" baseline="30000" dirty="0"/>
              <a:t>238</a:t>
            </a:r>
            <a:r>
              <a:rPr lang="en-US" dirty="0"/>
              <a:t>U, and </a:t>
            </a:r>
            <a:r>
              <a:rPr lang="en-US" baseline="30000" dirty="0"/>
              <a:t>16</a:t>
            </a:r>
            <a:r>
              <a:rPr lang="en-US" dirty="0"/>
              <a:t>O in different, sometimes canceling, changes</a:t>
            </a:r>
          </a:p>
          <a:p>
            <a:pPr lvl="1"/>
            <a:r>
              <a:rPr lang="en-US" dirty="0"/>
              <a:t>More information in the future when it is available and digested</a:t>
            </a:r>
          </a:p>
        </p:txBody>
      </p:sp>
    </p:spTree>
    <p:extLst>
      <p:ext uri="{BB962C8B-B14F-4D97-AF65-F5344CB8AC3E}">
        <p14:creationId xmlns:p14="http://schemas.microsoft.com/office/powerpoint/2010/main" val="387652225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Century Gothic</vt:lpstr>
      <vt:lpstr>ORNL</vt:lpstr>
      <vt:lpstr>Energy-dependent Bias between ENDF/B-VII.1 and ENDF/B-VIII.0 for LCT Benchmarks</vt:lpstr>
      <vt:lpstr>Purpose</vt:lpstr>
      <vt:lpstr>Steps to find the bias</vt:lpstr>
      <vt:lpstr>All LCT C/E values, CE E7.1 and E8</vt:lpstr>
      <vt:lpstr>Now with regions of interest…</vt:lpstr>
      <vt:lpstr>So what’s in that other box</vt:lpstr>
      <vt:lpstr>All C/E values vs EALF</vt:lpstr>
      <vt:lpstr>Difference in keff versus EALF</vt:lpstr>
      <vt:lpstr>A trend!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2019-10-17T21:56:06Z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