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635" r:id="rId2"/>
    <p:sldId id="621" r:id="rId3"/>
    <p:sldId id="642" r:id="rId4"/>
    <p:sldId id="669" r:id="rId5"/>
    <p:sldId id="66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5F6"/>
    <a:srgbClr val="000000"/>
    <a:srgbClr val="9B4CF5"/>
    <a:srgbClr val="1F497D"/>
    <a:srgbClr val="1E497D"/>
    <a:srgbClr val="2245CE"/>
    <a:srgbClr val="71509D"/>
    <a:srgbClr val="1453C8"/>
    <a:srgbClr val="3552A5"/>
    <a:srgbClr val="235C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20"/>
    <p:restoredTop sz="95485"/>
  </p:normalViewPr>
  <p:slideViewPr>
    <p:cSldViewPr snapToGrid="0" snapToObjects="1">
      <p:cViewPr>
        <p:scale>
          <a:sx n="129" d="100"/>
          <a:sy n="129" d="100"/>
        </p:scale>
        <p:origin x="144" y="-456"/>
      </p:cViewPr>
      <p:guideLst>
        <p:guide orient="horz" pos="2160"/>
        <p:guide pos="2880"/>
      </p:guideLst>
    </p:cSldViewPr>
  </p:slideViewPr>
  <p:outlineViewPr>
    <p:cViewPr>
      <p:scale>
        <a:sx n="33" d="100"/>
        <a:sy n="33" d="100"/>
      </p:scale>
      <p:origin x="0" y="-1752"/>
    </p:cViewPr>
  </p:outlineViewPr>
  <p:notesTextViewPr>
    <p:cViewPr>
      <p:scale>
        <a:sx n="110" d="100"/>
        <a:sy n="110" d="100"/>
      </p:scale>
      <p:origin x="0" y="0"/>
    </p:cViewPr>
  </p:notesTextViewPr>
  <p:sorterViewPr>
    <p:cViewPr varScale="1">
      <p:scale>
        <a:sx n="100" d="100"/>
        <a:sy n="100" d="100"/>
      </p:scale>
      <p:origin x="0" y="0"/>
    </p:cViewPr>
  </p:sorterViewPr>
  <p:notesViewPr>
    <p:cSldViewPr snapToGrid="0" snapToObjects="1">
      <p:cViewPr varScale="1">
        <p:scale>
          <a:sx n="62" d="100"/>
          <a:sy n="62" d="100"/>
        </p:scale>
        <p:origin x="301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7843E-5846-634D-BE82-29DB6492E927}" type="datetimeFigureOut">
              <a:rPr lang="en-US" smtClean="0"/>
              <a:t>10/31/19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D29B5-A7BA-884E-BD13-B6F37FBFF9E7}" type="slidenum">
              <a:rPr lang="en-US" smtClean="0"/>
              <a:t>‹#›</a:t>
            </a:fld>
            <a:endParaRPr lang="en-US" dirty="0"/>
          </a:p>
        </p:txBody>
      </p:sp>
    </p:spTree>
    <p:extLst>
      <p:ext uri="{BB962C8B-B14F-4D97-AF65-F5344CB8AC3E}">
        <p14:creationId xmlns:p14="http://schemas.microsoft.com/office/powerpoint/2010/main" val="136164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spcBef>
                <a:spcPct val="20000"/>
              </a:spcBef>
              <a:buFont typeface="Arial"/>
              <a:buChar char="•"/>
            </a:pPr>
            <a:r>
              <a:rPr lang="en-US" sz="2200" dirty="0">
                <a:solidFill>
                  <a:srgbClr val="2D637F"/>
                </a:solidFill>
                <a:latin typeface="Lucida Grande"/>
                <a:cs typeface="Lucida Grande"/>
              </a:rPr>
              <a:t>Emerging trends for next-generation (targeted &amp; personalized) nuclear medicine:</a:t>
            </a:r>
          </a:p>
          <a:p>
            <a:pPr marL="800100" lvl="1" indent="-342900">
              <a:spcBef>
                <a:spcPct val="20000"/>
              </a:spcBef>
              <a:buFont typeface="Arial"/>
              <a:buChar char="•"/>
            </a:pPr>
            <a:r>
              <a:rPr lang="en-US" sz="2200" dirty="0">
                <a:solidFill>
                  <a:srgbClr val="2D637F"/>
                </a:solidFill>
                <a:latin typeface="Lucida Grande"/>
                <a:cs typeface="Lucida Grande"/>
              </a:rPr>
              <a:t>Targeted alpha therapy (5-10 MeV)</a:t>
            </a:r>
          </a:p>
          <a:p>
            <a:pPr marL="1257300" lvl="2" indent="-342900">
              <a:spcBef>
                <a:spcPct val="20000"/>
              </a:spcBef>
              <a:buFont typeface="Arial"/>
              <a:buChar char="•"/>
            </a:pPr>
            <a:r>
              <a:rPr lang="en-US" sz="2000" dirty="0">
                <a:solidFill>
                  <a:srgbClr val="2D637F"/>
                </a:solidFill>
                <a:latin typeface="Lucida Grande"/>
                <a:cs typeface="Lucida Grande"/>
              </a:rPr>
              <a:t>40-80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range </a:t>
            </a:r>
            <a:r>
              <a:rPr lang="en-US" sz="2000" dirty="0">
                <a:solidFill>
                  <a:srgbClr val="2D637F"/>
                </a:solidFill>
                <a:latin typeface="Lucida Grande"/>
                <a:cs typeface="Lucida Grande"/>
                <a:sym typeface="Wingdings" panose="05000000000000000000" pitchFamily="2" charset="2"/>
              </a:rPr>
              <a:t> single cell</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Targeted Auger therapy (20 eV – 1 keV)</a:t>
            </a:r>
          </a:p>
          <a:p>
            <a:pPr marL="1257300" lvl="2" indent="-342900">
              <a:spcBef>
                <a:spcPct val="20000"/>
              </a:spcBef>
              <a:buFont typeface="Arial"/>
              <a:buChar char="•"/>
            </a:pPr>
            <a:r>
              <a:rPr lang="en-US" sz="2000" dirty="0">
                <a:solidFill>
                  <a:srgbClr val="2D637F"/>
                </a:solidFill>
                <a:latin typeface="Lucida Grande"/>
                <a:cs typeface="Lucida Grande"/>
              </a:rPr>
              <a:t>1 nm – 2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a:t>
            </a:r>
            <a:r>
              <a:rPr lang="en-US" sz="2000" dirty="0">
                <a:solidFill>
                  <a:srgbClr val="2D637F"/>
                </a:solidFill>
                <a:latin typeface="Lucida Grande"/>
                <a:cs typeface="Lucida Grande"/>
                <a:sym typeface="Wingdings" panose="05000000000000000000" pitchFamily="2" charset="2"/>
              </a:rPr>
              <a:t> cellular nucleus</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Theranostic medicine</a:t>
            </a:r>
          </a:p>
          <a:p>
            <a:pPr marL="1257300" lvl="2" indent="-342900">
              <a:spcBef>
                <a:spcPct val="20000"/>
              </a:spcBef>
              <a:buFont typeface="Arial"/>
              <a:buChar char="•"/>
            </a:pPr>
            <a:r>
              <a:rPr lang="en-US" sz="2000" dirty="0">
                <a:solidFill>
                  <a:srgbClr val="2D637F"/>
                </a:solidFill>
                <a:latin typeface="Lucida Grande"/>
                <a:cs typeface="Lucida Grande"/>
              </a:rPr>
              <a:t>Simultaneous imaging and therapy</a:t>
            </a:r>
          </a:p>
        </p:txBody>
      </p:sp>
      <p:sp>
        <p:nvSpPr>
          <p:cNvPr id="4" name="Slide Number Placeholder 3"/>
          <p:cNvSpPr>
            <a:spLocks noGrp="1"/>
          </p:cNvSpPr>
          <p:nvPr>
            <p:ph type="sldNum" sz="quarter" idx="10"/>
          </p:nvPr>
        </p:nvSpPr>
        <p:spPr/>
        <p:txBody>
          <a:bodyPr/>
          <a:lstStyle/>
          <a:p>
            <a:fld id="{84B7DBC5-2A13-CA47-B9EE-6017A92B6B18}" type="slidenum">
              <a:rPr lang="en-US" smtClean="0"/>
              <a:pPr/>
              <a:t>1</a:t>
            </a:fld>
            <a:endParaRPr lang="en-US" dirty="0"/>
          </a:p>
        </p:txBody>
      </p:sp>
    </p:spTree>
    <p:extLst>
      <p:ext uri="{BB962C8B-B14F-4D97-AF65-F5344CB8AC3E}">
        <p14:creationId xmlns:p14="http://schemas.microsoft.com/office/powerpoint/2010/main" val="9438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current and energy measured using activation monitors and beam-current integrators.  High current (≤1500 W) and modest beam energies allow for very short irradiations and quick sample extraction facilitating the measurement of activities with t-1/2 ≥ 10 min.  </a:t>
            </a:r>
          </a:p>
        </p:txBody>
      </p:sp>
      <p:sp>
        <p:nvSpPr>
          <p:cNvPr id="4" name="Slide Number Placeholder 3"/>
          <p:cNvSpPr>
            <a:spLocks noGrp="1"/>
          </p:cNvSpPr>
          <p:nvPr>
            <p:ph type="sldNum" sz="quarter" idx="10"/>
          </p:nvPr>
        </p:nvSpPr>
        <p:spPr/>
        <p:txBody>
          <a:bodyPr/>
          <a:lstStyle/>
          <a:p>
            <a:fld id="{A0BD29B5-A7BA-884E-BD13-B6F37FBFF9E7}" type="slidenum">
              <a:rPr lang="en-US" smtClean="0"/>
              <a:t>2</a:t>
            </a:fld>
            <a:endParaRPr lang="en-US" dirty="0"/>
          </a:p>
        </p:txBody>
      </p:sp>
    </p:spTree>
    <p:extLst>
      <p:ext uri="{BB962C8B-B14F-4D97-AF65-F5344CB8AC3E}">
        <p14:creationId xmlns:p14="http://schemas.microsoft.com/office/powerpoint/2010/main" val="39207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a:t>
            </a:r>
            <a:r>
              <a:rPr lang="en-US" baseline="0" dirty="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4</a:t>
            </a:fld>
            <a:endParaRPr lang="en-US" dirty="0"/>
          </a:p>
        </p:txBody>
      </p:sp>
    </p:spTree>
    <p:extLst>
      <p:ext uri="{BB962C8B-B14F-4D97-AF65-F5344CB8AC3E}">
        <p14:creationId xmlns:p14="http://schemas.microsoft.com/office/powerpoint/2010/main" val="414249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r>
              <a:rPr lang="en-US" dirty="0"/>
              <a:t>Emphasis</a:t>
            </a:r>
            <a:r>
              <a:rPr lang="en-US" baseline="0" dirty="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5</a:t>
            </a:fld>
            <a:endParaRPr lang="en-US" dirty="0"/>
          </a:p>
        </p:txBody>
      </p:sp>
    </p:spTree>
    <p:extLst>
      <p:ext uri="{BB962C8B-B14F-4D97-AF65-F5344CB8AC3E}">
        <p14:creationId xmlns:p14="http://schemas.microsoft.com/office/powerpoint/2010/main" val="154321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705554"/>
          </a:xfrm>
          <a:solidFill>
            <a:srgbClr val="1F497D"/>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4931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3400" y="1371600"/>
            <a:ext cx="80772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3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rgbClr val="2D63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74480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 y="2"/>
            <a:ext cx="9143999" cy="836613"/>
          </a:xfrm>
          <a:prstGeom prst="rect">
            <a:avLst/>
          </a:prstGeom>
          <a:solidFill>
            <a:srgbClr val="1F497D"/>
          </a:solid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7" name="TextBox 11"/>
          <p:cNvSpPr txBox="1">
            <a:spLocks noChangeArrowheads="1"/>
          </p:cNvSpPr>
          <p:nvPr/>
        </p:nvSpPr>
        <p:spPr bwMode="auto">
          <a:xfrm>
            <a:off x="4386263" y="6581776"/>
            <a:ext cx="377016" cy="276995"/>
          </a:xfrm>
          <a:prstGeom prst="rect">
            <a:avLst/>
          </a:prstGeom>
          <a:noFill/>
          <a:ln>
            <a:noFill/>
          </a:ln>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dirty="0">
              <a:solidFill>
                <a:srgbClr val="FFFFFF"/>
              </a:solidFill>
            </a:endParaRPr>
          </a:p>
        </p:txBody>
      </p:sp>
      <p:sp>
        <p:nvSpPr>
          <p:cNvPr id="8" name="Rectangle 7"/>
          <p:cNvSpPr/>
          <p:nvPr/>
        </p:nvSpPr>
        <p:spPr>
          <a:xfrm>
            <a:off x="0" y="6400800"/>
            <a:ext cx="9144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p:txBody>
      </p:sp>
      <p:sp>
        <p:nvSpPr>
          <p:cNvPr id="9" name="TextBox 9"/>
          <p:cNvSpPr txBox="1">
            <a:spLocks noChangeArrowheads="1"/>
          </p:cNvSpPr>
          <p:nvPr/>
        </p:nvSpPr>
        <p:spPr bwMode="auto">
          <a:xfrm>
            <a:off x="8725065" y="6486536"/>
            <a:ext cx="367383" cy="246199"/>
          </a:xfrm>
          <a:prstGeom prst="rect">
            <a:avLst/>
          </a:prstGeom>
          <a:noFill/>
          <a:ln>
            <a:noFill/>
          </a:ln>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dirty="0">
              <a:solidFill>
                <a:srgbClr val="FFFFFF"/>
              </a:solidFill>
              <a:latin typeface="Helvetica Light"/>
            </a:endParaRPr>
          </a:p>
        </p:txBody>
      </p:sp>
      <p:cxnSp>
        <p:nvCxnSpPr>
          <p:cNvPr id="12" name="Straight Connector 11"/>
          <p:cNvCxnSpPr/>
          <p:nvPr/>
        </p:nvCxnSpPr>
        <p:spPr>
          <a:xfrm>
            <a:off x="1626313" y="6448430"/>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1718814" y="6453203"/>
            <a:ext cx="4042453" cy="276999"/>
          </a:xfrm>
          <a:prstGeom prst="rect">
            <a:avLst/>
          </a:prstGeom>
          <a:noFill/>
        </p:spPr>
        <p:txBody>
          <a:bodyPr wrap="none" rtlCol="0">
            <a:spAutoFit/>
          </a:bodyPr>
          <a:lstStyle/>
          <a:p>
            <a:r>
              <a:rPr lang="en-US" sz="1200" dirty="0">
                <a:solidFill>
                  <a:prstClr val="white"/>
                </a:solidFill>
                <a:latin typeface="Times New Roman" panose="02020603050405020304" pitchFamily="18" charset="0"/>
                <a:cs typeface="Times New Roman" panose="02020603050405020304" pitchFamily="18" charset="0"/>
              </a:rPr>
              <a:t>Lee Bernstein				Nuclear Data Week 2019</a:t>
            </a:r>
          </a:p>
        </p:txBody>
      </p:sp>
      <p:pic>
        <p:nvPicPr>
          <p:cNvPr id="17" name="Picture 12"/>
          <p:cNvPicPr>
            <a:picLocks noChangeAspect="1"/>
          </p:cNvPicPr>
          <p:nvPr userDrawn="1"/>
        </p:nvPicPr>
        <p:blipFill>
          <a:blip r:embed="rId5" cstate="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5691E13-719C-8449-A91D-92E7712311FE}"/>
              </a:ext>
            </a:extLst>
          </p:cNvPr>
          <p:cNvPicPr>
            <a:picLocks noChangeAspect="1"/>
          </p:cNvPicPr>
          <p:nvPr userDrawn="1"/>
        </p:nvPicPr>
        <p:blipFill>
          <a:blip r:embed="rId6"/>
          <a:stretch>
            <a:fillRect/>
          </a:stretch>
        </p:blipFill>
        <p:spPr>
          <a:xfrm>
            <a:off x="696657" y="6400801"/>
            <a:ext cx="457200" cy="457200"/>
          </a:xfrm>
          <a:prstGeom prst="rect">
            <a:avLst/>
          </a:prstGeom>
        </p:spPr>
      </p:pic>
    </p:spTree>
    <p:extLst>
      <p:ext uri="{BB962C8B-B14F-4D97-AF65-F5344CB8AC3E}">
        <p14:creationId xmlns:p14="http://schemas.microsoft.com/office/powerpoint/2010/main" val="3473101344"/>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Lst>
  <p:hf hdr="0" ftr="0" dt="0"/>
  <p:txStyles>
    <p:titleStyle>
      <a:lvl1pPr algn="ctr" rtl="0" eaLnBrk="0" fontAlgn="base" hangingPunct="0">
        <a:spcBef>
          <a:spcPct val="0"/>
        </a:spcBef>
        <a:spcAft>
          <a:spcPct val="0"/>
        </a:spcAft>
        <a:defRPr sz="3000" b="0" i="0">
          <a:solidFill>
            <a:schemeClr val="bg1"/>
          </a:solidFill>
          <a:latin typeface="Helvetica Light"/>
          <a:ea typeface="+mj-ea"/>
          <a:cs typeface="Helvetica Light"/>
        </a:defRPr>
      </a:lvl1pPr>
      <a:lvl2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2pPr>
      <a:lvl3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3pPr>
      <a:lvl4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4pPr>
      <a:lvl5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5pPr>
      <a:lvl6pPr marL="457082" algn="l" rtl="0" fontAlgn="base">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fontAlgn="base">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fontAlgn="base">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fontAlgn="base">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813" indent="-342813" algn="l" rtl="0" eaLnBrk="0" fontAlgn="base" hangingPunct="0">
        <a:spcBef>
          <a:spcPts val="900"/>
        </a:spcBef>
        <a:spcAft>
          <a:spcPct val="0"/>
        </a:spcAft>
        <a:defRPr sz="2400">
          <a:solidFill>
            <a:srgbClr val="003366"/>
          </a:solidFill>
          <a:latin typeface="+mn-lt"/>
          <a:ea typeface="+mn-ea"/>
          <a:cs typeface="+mn-cs"/>
        </a:defRPr>
      </a:lvl1pPr>
      <a:lvl2pPr marL="288850" indent="-226954" algn="l" rtl="0" eaLnBrk="0" fontAlgn="base" hangingPunct="0">
        <a:spcBef>
          <a:spcPts val="500"/>
        </a:spcBef>
        <a:spcAft>
          <a:spcPct val="0"/>
        </a:spcAft>
        <a:buSzPct val="85000"/>
        <a:buChar char="–"/>
        <a:defRPr sz="2400">
          <a:solidFill>
            <a:srgbClr val="003366"/>
          </a:solidFill>
          <a:latin typeface="+mn-lt"/>
          <a:ea typeface="+mn-ea"/>
          <a:cs typeface="ＭＳ Ｐゴシック"/>
        </a:defRPr>
      </a:lvl2pPr>
      <a:lvl3pPr marL="572941" indent="-117445" algn="l" rtl="0" eaLnBrk="0" fontAlgn="base" hangingPunct="0">
        <a:spcBef>
          <a:spcPts val="400"/>
        </a:spcBef>
        <a:spcAft>
          <a:spcPct val="0"/>
        </a:spcAft>
        <a:buSzPct val="75000"/>
        <a:buFont typeface="Lucida Grande"/>
        <a:buChar char="–"/>
        <a:defRPr sz="2400">
          <a:solidFill>
            <a:srgbClr val="003366"/>
          </a:solidFill>
          <a:latin typeface="+mn-lt"/>
          <a:ea typeface="+mn-ea"/>
          <a:cs typeface="ＭＳ Ｐゴシック"/>
        </a:defRPr>
      </a:lvl3pPr>
      <a:lvl4pPr marL="909404" indent="-226954" algn="l" rtl="0" eaLnBrk="0" fontAlgn="base" hangingPunct="0">
        <a:spcBef>
          <a:spcPct val="20000"/>
        </a:spcBef>
        <a:spcAft>
          <a:spcPct val="0"/>
        </a:spcAft>
        <a:buSzPct val="75000"/>
        <a:buFont typeface="Lucida Grande"/>
        <a:buChar char="–"/>
        <a:defRPr sz="2400">
          <a:solidFill>
            <a:srgbClr val="003366"/>
          </a:solidFill>
          <a:latin typeface="+mn-lt"/>
          <a:ea typeface="+mn-ea"/>
          <a:cs typeface="ＭＳ Ｐゴシック"/>
        </a:defRPr>
      </a:lvl4pPr>
      <a:lvl5pPr marL="1145880" indent="-236478" algn="l" rtl="0" eaLnBrk="0" fontAlgn="base" hangingPunct="0">
        <a:spcBef>
          <a:spcPct val="20000"/>
        </a:spcBef>
        <a:spcAft>
          <a:spcPct val="0"/>
        </a:spcAft>
        <a:buChar char="»"/>
        <a:defRPr sz="2400">
          <a:solidFill>
            <a:srgbClr val="003366"/>
          </a:solidFill>
          <a:latin typeface="+mn-lt"/>
          <a:ea typeface="+mn-ea"/>
          <a:cs typeface="ＭＳ Ｐゴシック"/>
        </a:defRPr>
      </a:lvl5pPr>
      <a:lvl6pPr marL="2513959" indent="-228541" algn="l" rtl="0" fontAlgn="base">
        <a:spcBef>
          <a:spcPct val="20000"/>
        </a:spcBef>
        <a:spcAft>
          <a:spcPct val="0"/>
        </a:spcAft>
        <a:buChar char="»"/>
        <a:defRPr sz="2000">
          <a:solidFill>
            <a:srgbClr val="2C5993"/>
          </a:solidFill>
          <a:latin typeface="+mn-lt"/>
          <a:ea typeface="+mn-ea"/>
        </a:defRPr>
      </a:lvl6pPr>
      <a:lvl7pPr marL="2971040" indent="-228541" algn="l" rtl="0" fontAlgn="base">
        <a:spcBef>
          <a:spcPct val="20000"/>
        </a:spcBef>
        <a:spcAft>
          <a:spcPct val="0"/>
        </a:spcAft>
        <a:buChar char="»"/>
        <a:defRPr sz="2000">
          <a:solidFill>
            <a:srgbClr val="2C5993"/>
          </a:solidFill>
          <a:latin typeface="+mn-lt"/>
          <a:ea typeface="+mn-ea"/>
        </a:defRPr>
      </a:lvl7pPr>
      <a:lvl8pPr marL="3428124" indent="-228541" algn="l" rtl="0" fontAlgn="base">
        <a:spcBef>
          <a:spcPct val="20000"/>
        </a:spcBef>
        <a:spcAft>
          <a:spcPct val="0"/>
        </a:spcAft>
        <a:buChar char="»"/>
        <a:defRPr sz="2000">
          <a:solidFill>
            <a:srgbClr val="2C5993"/>
          </a:solidFill>
          <a:latin typeface="+mn-lt"/>
          <a:ea typeface="+mn-ea"/>
        </a:defRPr>
      </a:lvl8pPr>
      <a:lvl9pPr marL="3885205" indent="-228541" algn="l" rtl="0" fontAlgn="base">
        <a:spcBef>
          <a:spcPct val="20000"/>
        </a:spcBef>
        <a:spcAft>
          <a:spcPct val="0"/>
        </a:spcAft>
        <a:buChar char="»"/>
        <a:defRPr sz="2000">
          <a:solidFill>
            <a:srgbClr val="2C5993"/>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hyperlink" Target="https://doi.org/10.1016/j.nimb.2016.09.0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1016/j.nuclphysa.2004.08.0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772" y="4589147"/>
            <a:ext cx="7339442" cy="835193"/>
          </a:xfrm>
        </p:spPr>
        <p:txBody>
          <a:bodyPr>
            <a:noAutofit/>
          </a:bodyPr>
          <a:lstStyle/>
          <a:p>
            <a:r>
              <a:rPr lang="en-US" b="1" dirty="0">
                <a:solidFill>
                  <a:schemeClr val="bg1"/>
                </a:solidFill>
              </a:rPr>
              <a:t>Andrew S. Voyles</a:t>
            </a:r>
            <a:r>
              <a:rPr lang="en-US" dirty="0">
                <a:solidFill>
                  <a:schemeClr val="bg1"/>
                </a:solidFill>
              </a:rPr>
              <a:t> </a:t>
            </a:r>
          </a:p>
          <a:p>
            <a:r>
              <a:rPr lang="en-US" dirty="0">
                <a:solidFill>
                  <a:schemeClr val="bg1"/>
                </a:solidFill>
              </a:rPr>
              <a:t>13 June 2018 – Program Review for NSSC2 – TA1</a:t>
            </a:r>
            <a:endParaRPr lang="en-US" sz="1050" dirty="0">
              <a:solidFill>
                <a:schemeClr val="bg1"/>
              </a:solidFill>
            </a:endParaRPr>
          </a:p>
        </p:txBody>
      </p:sp>
      <p:sp>
        <p:nvSpPr>
          <p:cNvPr id="9" name="Title 1"/>
          <p:cNvSpPr txBox="1">
            <a:spLocks/>
          </p:cNvSpPr>
          <p:nvPr/>
        </p:nvSpPr>
        <p:spPr>
          <a:xfrm>
            <a:off x="0" y="0"/>
            <a:ext cx="9144000" cy="3141195"/>
          </a:xfrm>
          <a:prstGeom prst="rect">
            <a:avLst/>
          </a:prstGeom>
          <a:solidFill>
            <a:srgbClr val="003F7A"/>
          </a:solidFill>
        </p:spPr>
        <p:txBody>
          <a:bodyPr vert="horz" lIns="68580" tIns="34290" rIns="68580" bIns="34290" rtlCol="0" anchor="ctr">
            <a:normAutofit/>
          </a:bodyPr>
          <a:lstStyle>
            <a:lvl1pPr algn="l" defTabSz="457200" rtl="0" eaLnBrk="1" latinLnBrk="0" hangingPunct="1">
              <a:spcBef>
                <a:spcPct val="0"/>
              </a:spcBef>
              <a:buNone/>
              <a:defRPr sz="5000" b="1" kern="1200">
                <a:solidFill>
                  <a:srgbClr val="E09E19"/>
                </a:solidFill>
                <a:latin typeface="Georgia"/>
                <a:ea typeface="+mj-ea"/>
                <a:cs typeface="Georgia"/>
              </a:defRPr>
            </a:lvl1pPr>
          </a:lstStyle>
          <a:p>
            <a:pPr marL="1420416"/>
            <a:r>
              <a:rPr lang="en-US" sz="4000" b="0" dirty="0">
                <a:ln w="3175">
                  <a:solidFill>
                    <a:schemeClr val="bg1">
                      <a:lumMod val="50000"/>
                    </a:schemeClr>
                  </a:solidFill>
                </a:ln>
                <a:solidFill>
                  <a:schemeClr val="bg1"/>
                </a:solidFill>
                <a:latin typeface="Times New Roman" charset="0"/>
                <a:ea typeface="Times New Roman" charset="0"/>
                <a:cs typeface="Times New Roman" charset="0"/>
              </a:rPr>
              <a:t>Isotope Production Charged-Particle cross </a:t>
            </a:r>
            <a:r>
              <a:rPr lang="en-US" sz="4000" b="0">
                <a:ln w="3175">
                  <a:solidFill>
                    <a:schemeClr val="bg1">
                      <a:lumMod val="50000"/>
                    </a:schemeClr>
                  </a:solidFill>
                </a:ln>
                <a:solidFill>
                  <a:schemeClr val="bg1"/>
                </a:solidFill>
                <a:latin typeface="Times New Roman" charset="0"/>
                <a:ea typeface="Times New Roman" charset="0"/>
                <a:cs typeface="Times New Roman" charset="0"/>
              </a:rPr>
              <a:t>section templates</a:t>
            </a:r>
            <a:endParaRPr lang="en-US" sz="6600" dirty="0">
              <a:solidFill>
                <a:schemeClr val="bg1"/>
              </a:solidFill>
              <a:latin typeface="Times New Roman" charset="0"/>
              <a:ea typeface="Times New Roman" charset="0"/>
              <a:cs typeface="Times New Roman" charset="0"/>
            </a:endParaRPr>
          </a:p>
        </p:txBody>
      </p:sp>
      <p:cxnSp>
        <p:nvCxnSpPr>
          <p:cNvPr id="10" name="Straight Connector 9"/>
          <p:cNvCxnSpPr/>
          <p:nvPr/>
        </p:nvCxnSpPr>
        <p:spPr>
          <a:xfrm flipH="1">
            <a:off x="490100" y="228600"/>
            <a:ext cx="1390" cy="2650990"/>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86725" y="3465762"/>
            <a:ext cx="5215456" cy="2246769"/>
          </a:xfrm>
          <a:prstGeom prst="rect">
            <a:avLst/>
          </a:prstGeom>
          <a:noFill/>
        </p:spPr>
        <p:txBody>
          <a:bodyPr wrap="square" rtlCol="0">
            <a:spAutoFit/>
          </a:bodyPr>
          <a:lstStyle/>
          <a:p>
            <a:r>
              <a:rPr lang="en-US" sz="3200" dirty="0">
                <a:latin typeface="Times New Roman" charset="0"/>
                <a:ea typeface="Times New Roman" charset="0"/>
                <a:cs typeface="Times New Roman" charset="0"/>
              </a:rPr>
              <a:t>Lee Bernstein</a:t>
            </a:r>
            <a:endParaRPr lang="en-US" sz="2800" dirty="0">
              <a:latin typeface="Times New Roman" charset="0"/>
              <a:ea typeface="Times New Roman" charset="0"/>
              <a:cs typeface="Times New Roman" charset="0"/>
            </a:endParaRP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Nuclear Science Division</a:t>
            </a:r>
          </a:p>
          <a:p>
            <a:r>
              <a:rPr lang="en-US" dirty="0">
                <a:solidFill>
                  <a:schemeClr val="bg1">
                    <a:lumMod val="50000"/>
                  </a:schemeClr>
                </a:solidFill>
                <a:latin typeface="Times New Roman" charset="0"/>
                <a:ea typeface="Times New Roman" charset="0"/>
                <a:cs typeface="Times New Roman" charset="0"/>
              </a:rPr>
              <a:t>Lawrence Berkeley National Laboratory</a:t>
            </a: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Department of Nuclear Engineering</a:t>
            </a:r>
          </a:p>
          <a:p>
            <a:r>
              <a:rPr lang="en-US" dirty="0">
                <a:solidFill>
                  <a:schemeClr val="bg1">
                    <a:lumMod val="50000"/>
                  </a:schemeClr>
                </a:solidFill>
                <a:latin typeface="Times New Roman" charset="0"/>
                <a:ea typeface="Times New Roman" charset="0"/>
                <a:cs typeface="Times New Roman" charset="0"/>
              </a:rPr>
              <a:t>University of California - Berkeley</a:t>
            </a:r>
          </a:p>
        </p:txBody>
      </p:sp>
      <p:pic>
        <p:nvPicPr>
          <p:cNvPr id="17" name="Picture 1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47257" y="5002557"/>
            <a:ext cx="2851759" cy="811503"/>
          </a:xfrm>
          <a:prstGeom prst="rect">
            <a:avLst/>
          </a:prstGeom>
          <a:effectLst/>
        </p:spPr>
      </p:pic>
      <p:pic>
        <p:nvPicPr>
          <p:cNvPr id="18" name="Picture 17"/>
          <p:cNvPicPr>
            <a:picLocks noChangeAspect="1"/>
          </p:cNvPicPr>
          <p:nvPr/>
        </p:nvPicPr>
        <p:blipFill>
          <a:blip r:embed="rId4"/>
          <a:stretch>
            <a:fillRect/>
          </a:stretch>
        </p:blipFill>
        <p:spPr>
          <a:xfrm>
            <a:off x="7740551" y="3822631"/>
            <a:ext cx="911929" cy="9119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75065" y="3742491"/>
            <a:ext cx="1663700" cy="1295400"/>
          </a:xfrm>
          <a:prstGeom prst="rect">
            <a:avLst/>
          </a:prstGeom>
        </p:spPr>
      </p:pic>
    </p:spTree>
    <p:extLst>
      <p:ext uri="{BB962C8B-B14F-4D97-AF65-F5344CB8AC3E}">
        <p14:creationId xmlns:p14="http://schemas.microsoft.com/office/powerpoint/2010/main" val="23067392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FAE19FC-A443-C34B-8CA6-0068650628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5721" t="18199" r="1110" b="1777"/>
          <a:stretch/>
        </p:blipFill>
        <p:spPr>
          <a:xfrm>
            <a:off x="5857102" y="1563825"/>
            <a:ext cx="3032897" cy="4625448"/>
          </a:xfrm>
          <a:prstGeom prst="rect">
            <a:avLst/>
          </a:prstGeom>
          <a:ln>
            <a:solidFill>
              <a:schemeClr val="tx1"/>
            </a:solidFill>
          </a:ln>
        </p:spPr>
      </p:pic>
      <p:sp>
        <p:nvSpPr>
          <p:cNvPr id="2" name="Title 1"/>
          <p:cNvSpPr>
            <a:spLocks noGrp="1"/>
          </p:cNvSpPr>
          <p:nvPr>
            <p:ph type="title"/>
          </p:nvPr>
        </p:nvSpPr>
        <p:spPr>
          <a:xfrm>
            <a:off x="0" y="-44002"/>
            <a:ext cx="9144000" cy="980068"/>
          </a:xfrm>
          <a:solidFill>
            <a:srgbClr val="1F497D"/>
          </a:solidFill>
        </p:spPr>
        <p:txBody>
          <a:bodyPr/>
          <a:lstStyle/>
          <a:p>
            <a:r>
              <a:rPr lang="en-US" sz="2400" dirty="0">
                <a:latin typeface="Times New Roman" charset="0"/>
                <a:ea typeface="Times New Roman" charset="0"/>
                <a:cs typeface="Times New Roman" charset="0"/>
              </a:rPr>
              <a:t>Angle-integrated charged-particle cross sections over a range of energies can be rapidly measured using the stacked target technique</a:t>
            </a:r>
          </a:p>
        </p:txBody>
      </p:sp>
      <p:grpSp>
        <p:nvGrpSpPr>
          <p:cNvPr id="11" name="Group 10">
            <a:extLst>
              <a:ext uri="{FF2B5EF4-FFF2-40B4-BE49-F238E27FC236}">
                <a16:creationId xmlns:a16="http://schemas.microsoft.com/office/drawing/2014/main" id="{0BCA2D35-FDFD-BB46-8590-57BFF2FEDB87}"/>
              </a:ext>
            </a:extLst>
          </p:cNvPr>
          <p:cNvGrpSpPr/>
          <p:nvPr/>
        </p:nvGrpSpPr>
        <p:grpSpPr>
          <a:xfrm>
            <a:off x="6339016" y="2525273"/>
            <a:ext cx="1117039" cy="1530430"/>
            <a:chOff x="6339016" y="2525273"/>
            <a:chExt cx="1117039" cy="1530430"/>
          </a:xfrm>
        </p:grpSpPr>
        <p:cxnSp>
          <p:nvCxnSpPr>
            <p:cNvPr id="15" name="Straight Arrow Connector 14"/>
            <p:cNvCxnSpPr/>
            <p:nvPr/>
          </p:nvCxnSpPr>
          <p:spPr bwMode="auto">
            <a:xfrm flipH="1">
              <a:off x="6719455" y="3798239"/>
              <a:ext cx="736600" cy="257464"/>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6339016" y="3711522"/>
              <a:ext cx="455191" cy="340961"/>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cxnSp>
          <p:nvCxnSpPr>
            <p:cNvPr id="52" name="Straight Arrow Connector 51"/>
            <p:cNvCxnSpPr/>
            <p:nvPr/>
          </p:nvCxnSpPr>
          <p:spPr bwMode="auto">
            <a:xfrm flipH="1" flipV="1">
              <a:off x="6363730" y="2525273"/>
              <a:ext cx="6133" cy="1202060"/>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grpSp>
      <p:grpSp>
        <p:nvGrpSpPr>
          <p:cNvPr id="3" name="Group 2">
            <a:extLst>
              <a:ext uri="{FF2B5EF4-FFF2-40B4-BE49-F238E27FC236}">
                <a16:creationId xmlns:a16="http://schemas.microsoft.com/office/drawing/2014/main" id="{6EC71AE7-04B1-8849-AD41-E68CFB850C6B}"/>
              </a:ext>
            </a:extLst>
          </p:cNvPr>
          <p:cNvGrpSpPr/>
          <p:nvPr/>
        </p:nvGrpSpPr>
        <p:grpSpPr>
          <a:xfrm>
            <a:off x="3210870" y="1215144"/>
            <a:ext cx="3103433" cy="2064647"/>
            <a:chOff x="3210870" y="1215144"/>
            <a:chExt cx="3103433" cy="2064647"/>
          </a:xfrm>
        </p:grpSpPr>
        <p:pic>
          <p:nvPicPr>
            <p:cNvPr id="9" name="Picture 8" descr="A picture containing indoor, person, floor, wall&#10;&#10;Description automatically generated">
              <a:extLst>
                <a:ext uri="{FF2B5EF4-FFF2-40B4-BE49-F238E27FC236}">
                  <a16:creationId xmlns:a16="http://schemas.microsoft.com/office/drawing/2014/main" id="{FEAE1BF5-1598-184B-AA1B-A5C7F9D0B8C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10870" y="1544707"/>
              <a:ext cx="2313445" cy="1735084"/>
            </a:xfrm>
            <a:prstGeom prst="rect">
              <a:avLst/>
            </a:prstGeom>
          </p:spPr>
        </p:pic>
        <p:grpSp>
          <p:nvGrpSpPr>
            <p:cNvPr id="40" name="Group 39"/>
            <p:cNvGrpSpPr/>
            <p:nvPr/>
          </p:nvGrpSpPr>
          <p:grpSpPr>
            <a:xfrm>
              <a:off x="3262568" y="1215144"/>
              <a:ext cx="3051735" cy="2064647"/>
              <a:chOff x="3262568" y="1215144"/>
              <a:chExt cx="3051735" cy="2064647"/>
            </a:xfrm>
          </p:grpSpPr>
          <p:cxnSp>
            <p:nvCxnSpPr>
              <p:cNvPr id="4" name="Straight Connector 3"/>
              <p:cNvCxnSpPr>
                <a:cxnSpLocks/>
              </p:cNvCxnSpPr>
              <p:nvPr/>
            </p:nvCxnSpPr>
            <p:spPr bwMode="auto">
              <a:xfrm>
                <a:off x="5524315" y="1548769"/>
                <a:ext cx="765274" cy="420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cxnSpLocks/>
              </p:cNvCxnSpPr>
              <p:nvPr/>
            </p:nvCxnSpPr>
            <p:spPr bwMode="auto">
              <a:xfrm flipV="1">
                <a:off x="5524315" y="2092789"/>
                <a:ext cx="789988" cy="11870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p:cNvSpPr txBox="1"/>
              <p:nvPr/>
            </p:nvSpPr>
            <p:spPr>
              <a:xfrm>
                <a:off x="3262568" y="1215144"/>
                <a:ext cx="2250552" cy="369332"/>
              </a:xfrm>
              <a:prstGeom prst="rect">
                <a:avLst/>
              </a:prstGeom>
              <a:noFill/>
            </p:spPr>
            <p:txBody>
              <a:bodyPr wrap="none" rtlCol="0">
                <a:spAutoFit/>
              </a:bodyPr>
              <a:lstStyle/>
              <a:p>
                <a:r>
                  <a:rPr lang="en-US" b="0" dirty="0">
                    <a:latin typeface="Times New Roman" panose="02020603050405020304" pitchFamily="18" charset="0"/>
                    <a:cs typeface="Times New Roman" panose="02020603050405020304" pitchFamily="18" charset="0"/>
                  </a:rPr>
                  <a:t>Stacked Target Holder</a:t>
                </a:r>
              </a:p>
            </p:txBody>
          </p:sp>
        </p:grpSp>
      </p:grpSp>
      <p:grpSp>
        <p:nvGrpSpPr>
          <p:cNvPr id="124" name="Group 123">
            <a:extLst>
              <a:ext uri="{FF2B5EF4-FFF2-40B4-BE49-F238E27FC236}">
                <a16:creationId xmlns:a16="http://schemas.microsoft.com/office/drawing/2014/main" id="{26658D9A-FAA8-F74C-8FCA-08FA7A86B68C}"/>
              </a:ext>
            </a:extLst>
          </p:cNvPr>
          <p:cNvGrpSpPr/>
          <p:nvPr/>
        </p:nvGrpSpPr>
        <p:grpSpPr>
          <a:xfrm>
            <a:off x="2670650" y="3402660"/>
            <a:ext cx="3129257" cy="2227564"/>
            <a:chOff x="2670650" y="3402660"/>
            <a:chExt cx="3129257" cy="2227564"/>
          </a:xfrm>
        </p:grpSpPr>
        <p:grpSp>
          <p:nvGrpSpPr>
            <p:cNvPr id="45" name="Group 44"/>
            <p:cNvGrpSpPr/>
            <p:nvPr/>
          </p:nvGrpSpPr>
          <p:grpSpPr>
            <a:xfrm>
              <a:off x="4496148" y="3422654"/>
              <a:ext cx="1303759" cy="2207570"/>
              <a:chOff x="3133276" y="3756749"/>
              <a:chExt cx="1322707" cy="2239652"/>
            </a:xfrm>
          </p:grpSpPr>
          <p:pic>
            <p:nvPicPr>
              <p:cNvPr id="39" name="Picture 3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33276" y="4232792"/>
                <a:ext cx="1322707" cy="1763609"/>
              </a:xfrm>
              <a:prstGeom prst="rect">
                <a:avLst/>
              </a:prstGeom>
            </p:spPr>
          </p:pic>
          <p:sp>
            <p:nvSpPr>
              <p:cNvPr id="43" name="TextBox 42"/>
              <p:cNvSpPr txBox="1"/>
              <p:nvPr/>
            </p:nvSpPr>
            <p:spPr>
              <a:xfrm>
                <a:off x="3408630" y="3756749"/>
                <a:ext cx="678493" cy="530824"/>
              </a:xfrm>
              <a:prstGeom prst="rect">
                <a:avLst/>
              </a:prstGeom>
              <a:noFill/>
            </p:spPr>
            <p:txBody>
              <a:bodyPr wrap="none" rtlCol="0">
                <a:spAutoFit/>
              </a:bodyPr>
              <a:lstStyle/>
              <a:p>
                <a:pPr algn="ctr"/>
                <a:r>
                  <a:rPr lang="en-US" sz="1400" b="0" dirty="0">
                    <a:latin typeface="Times New Roman" panose="02020603050405020304" pitchFamily="18" charset="0"/>
                    <a:cs typeface="Times New Roman" panose="02020603050405020304" pitchFamily="18" charset="0"/>
                  </a:rPr>
                  <a:t>HPGe </a:t>
                </a:r>
              </a:p>
              <a:p>
                <a:pPr algn="ctr"/>
                <a:r>
                  <a:rPr lang="en-US" sz="1400" b="0" dirty="0">
                    <a:latin typeface="Times New Roman" panose="02020603050405020304" pitchFamily="18" charset="0"/>
                    <a:cs typeface="Times New Roman" panose="02020603050405020304" pitchFamily="18" charset="0"/>
                  </a:rPr>
                  <a:t>Assay</a:t>
                </a:r>
              </a:p>
            </p:txBody>
          </p:sp>
        </p:grpSp>
        <p:grpSp>
          <p:nvGrpSpPr>
            <p:cNvPr id="8" name="Group 7">
              <a:extLst>
                <a:ext uri="{FF2B5EF4-FFF2-40B4-BE49-F238E27FC236}">
                  <a16:creationId xmlns:a16="http://schemas.microsoft.com/office/drawing/2014/main" id="{4F4CA68B-2A17-2C41-8A64-853B3CEBC7FE}"/>
                </a:ext>
              </a:extLst>
            </p:cNvPr>
            <p:cNvGrpSpPr/>
            <p:nvPr/>
          </p:nvGrpSpPr>
          <p:grpSpPr>
            <a:xfrm>
              <a:off x="2670650" y="3402660"/>
              <a:ext cx="2089117" cy="2227564"/>
              <a:chOff x="98694" y="3893007"/>
              <a:chExt cx="2089117" cy="2227564"/>
            </a:xfrm>
          </p:grpSpPr>
          <p:sp>
            <p:nvSpPr>
              <p:cNvPr id="41" name="TextBox 40"/>
              <p:cNvSpPr txBox="1"/>
              <p:nvPr/>
            </p:nvSpPr>
            <p:spPr>
              <a:xfrm>
                <a:off x="98694" y="3893007"/>
                <a:ext cx="2089117"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Pencil or </a:t>
                </a:r>
              </a:p>
              <a:p>
                <a:pPr algn="ctr"/>
                <a:r>
                  <a:rPr lang="en-US" sz="1400" dirty="0">
                    <a:latin typeface="Times New Roman" panose="02020603050405020304" pitchFamily="18" charset="0"/>
                    <a:cs typeface="Times New Roman" panose="02020603050405020304" pitchFamily="18" charset="0"/>
                  </a:rPr>
                  <a:t>overfill beams</a:t>
                </a:r>
                <a:endParaRPr lang="en-US" sz="1400" b="0" dirty="0">
                  <a:latin typeface="Times New Roman" panose="02020603050405020304" pitchFamily="18" charset="0"/>
                  <a:cs typeface="Times New Roman" panose="02020603050405020304" pitchFamily="18" charset="0"/>
                </a:endParaRPr>
              </a:p>
            </p:txBody>
          </p:sp>
          <p:pic>
            <p:nvPicPr>
              <p:cNvPr id="27" name="Picture 26" descr="../../../../Pictures/Photos%20Library.photoslibrary/resources/proxies/derivatives/13/00/1370/+JCfKcqqTdGdL1evXFxPzA_thumb_1370.j">
                <a:extLst>
                  <a:ext uri="{FF2B5EF4-FFF2-40B4-BE49-F238E27FC236}">
                    <a16:creationId xmlns:a16="http://schemas.microsoft.com/office/drawing/2014/main" id="{018B5B0F-E40B-D943-93F8-144101913E34}"/>
                  </a:ext>
                </a:extLst>
              </p:cNvPr>
              <p:cNvPicPr/>
              <p:nvPr/>
            </p:nvPicPr>
            <p:blipFill rotWithShape="1">
              <a:blip r:embed="rId6" cstate="hqprint">
                <a:extLst>
                  <a:ext uri="{28A0092B-C50C-407E-A947-70E740481C1C}">
                    <a14:useLocalDpi xmlns:a14="http://schemas.microsoft.com/office/drawing/2010/main"/>
                  </a:ext>
                </a:extLst>
              </a:blip>
              <a:srcRect r="9406"/>
              <a:stretch/>
            </p:blipFill>
            <p:spPr bwMode="auto">
              <a:xfrm>
                <a:off x="376947" y="4389503"/>
                <a:ext cx="1520720" cy="1731068"/>
              </a:xfrm>
              <a:prstGeom prst="rect">
                <a:avLst/>
              </a:prstGeom>
              <a:noFill/>
              <a:ln>
                <a:noFill/>
              </a:ln>
            </p:spPr>
          </p:pic>
        </p:grpSp>
      </p:grpSp>
      <p:grpSp>
        <p:nvGrpSpPr>
          <p:cNvPr id="33" name="Group 32">
            <a:extLst>
              <a:ext uri="{FF2B5EF4-FFF2-40B4-BE49-F238E27FC236}">
                <a16:creationId xmlns:a16="http://schemas.microsoft.com/office/drawing/2014/main" id="{340E764E-DB7F-1A44-812E-12B80527B8CC}"/>
              </a:ext>
            </a:extLst>
          </p:cNvPr>
          <p:cNvGrpSpPr/>
          <p:nvPr/>
        </p:nvGrpSpPr>
        <p:grpSpPr>
          <a:xfrm>
            <a:off x="6903822" y="18845053"/>
            <a:ext cx="7573263" cy="3416320"/>
            <a:chOff x="7731890" y="19203760"/>
            <a:chExt cx="7573263" cy="3416320"/>
          </a:xfrm>
        </p:grpSpPr>
        <p:pic>
          <p:nvPicPr>
            <p:cNvPr id="34" name="Picture 33">
              <a:extLst>
                <a:ext uri="{FF2B5EF4-FFF2-40B4-BE49-F238E27FC236}">
                  <a16:creationId xmlns:a16="http://schemas.microsoft.com/office/drawing/2014/main" id="{C98824EA-B678-D24F-BD19-44E79D6CA34E}"/>
                </a:ext>
              </a:extLst>
            </p:cNvPr>
            <p:cNvPicPr>
              <a:picLocks noChangeAspect="1"/>
            </p:cNvPicPr>
            <p:nvPr/>
          </p:nvPicPr>
          <p:blipFill>
            <a:blip r:embed="rId7"/>
            <a:stretch>
              <a:fillRect/>
            </a:stretch>
          </p:blipFill>
          <p:spPr>
            <a:xfrm>
              <a:off x="7731890" y="19203760"/>
              <a:ext cx="4747196" cy="3414804"/>
            </a:xfrm>
            <a:prstGeom prst="rect">
              <a:avLst/>
            </a:prstGeom>
            <a:ln>
              <a:solidFill>
                <a:schemeClr val="tx1"/>
              </a:solidFill>
            </a:ln>
          </p:spPr>
        </p:pic>
        <p:sp>
          <p:nvSpPr>
            <p:cNvPr id="35" name="TextBox 34">
              <a:extLst>
                <a:ext uri="{FF2B5EF4-FFF2-40B4-BE49-F238E27FC236}">
                  <a16:creationId xmlns:a16="http://schemas.microsoft.com/office/drawing/2014/main" id="{91BAAA57-725C-4548-A139-397FB2348D46}"/>
                </a:ext>
              </a:extLst>
            </p:cNvPr>
            <p:cNvSpPr txBox="1"/>
            <p:nvPr/>
          </p:nvSpPr>
          <p:spPr>
            <a:xfrm>
              <a:off x="12478053" y="19203760"/>
              <a:ext cx="2827100" cy="3416320"/>
            </a:xfrm>
            <a:prstGeom prst="rect">
              <a:avLst/>
            </a:prstGeom>
            <a:noFill/>
            <a:ln>
              <a:solidFill>
                <a:schemeClr val="tx1"/>
              </a:solidFill>
            </a:ln>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The beam e</a:t>
              </a:r>
              <a:r>
                <a:rPr lang="en-US" sz="2400" b="0" dirty="0">
                  <a:solidFill>
                    <a:schemeClr val="tx1"/>
                  </a:solidFill>
                  <a:latin typeface="Times New Roman" panose="02020603050405020304" pitchFamily="18" charset="0"/>
                  <a:cs typeface="Times New Roman" panose="02020603050405020304" pitchFamily="18" charset="0"/>
                </a:rPr>
                <a:t>nergy and current throughout the stack is </a:t>
              </a:r>
              <a:r>
                <a:rPr lang="en-US" sz="2400" dirty="0">
                  <a:solidFill>
                    <a:schemeClr val="tx1"/>
                  </a:solidFill>
                  <a:latin typeface="Times New Roman" panose="02020603050405020304" pitchFamily="18" charset="0"/>
                  <a:cs typeface="Times New Roman" panose="02020603050405020304" pitchFamily="18" charset="0"/>
                </a:rPr>
                <a:t>determined by minimizing the variance between  the measured and modeled activity in the </a:t>
              </a:r>
              <a:r>
                <a:rPr lang="en-US" sz="2400" b="0" dirty="0">
                  <a:solidFill>
                    <a:schemeClr val="tx1"/>
                  </a:solidFill>
                  <a:latin typeface="Times New Roman" panose="02020603050405020304" pitchFamily="18" charset="0"/>
                  <a:cs typeface="Times New Roman" panose="02020603050405020304" pitchFamily="18" charset="0"/>
                </a:rPr>
                <a:t>monitor </a:t>
              </a:r>
              <a:r>
                <a:rPr lang="en-US" sz="2400" dirty="0">
                  <a:solidFill>
                    <a:schemeClr val="tx1"/>
                  </a:solidFill>
                  <a:latin typeface="Times New Roman" panose="02020603050405020304" pitchFamily="18" charset="0"/>
                  <a:cs typeface="Times New Roman" panose="02020603050405020304" pitchFamily="18" charset="0"/>
                </a:rPr>
                <a:t>f</a:t>
              </a:r>
              <a:r>
                <a:rPr lang="en-US" sz="2400" b="0" dirty="0">
                  <a:solidFill>
                    <a:schemeClr val="tx1"/>
                  </a:solidFill>
                  <a:latin typeface="Times New Roman" panose="02020603050405020304" pitchFamily="18" charset="0"/>
                  <a:cs typeface="Times New Roman" panose="02020603050405020304" pitchFamily="18" charset="0"/>
                </a:rPr>
                <a:t>oils [3]</a:t>
              </a:r>
            </a:p>
          </p:txBody>
        </p:sp>
      </p:grpSp>
      <p:sp>
        <p:nvSpPr>
          <p:cNvPr id="37" name="TextBox 36">
            <a:extLst>
              <a:ext uri="{FF2B5EF4-FFF2-40B4-BE49-F238E27FC236}">
                <a16:creationId xmlns:a16="http://schemas.microsoft.com/office/drawing/2014/main" id="{F55C186B-11D7-C249-B883-A42EAF6A0CAF}"/>
              </a:ext>
            </a:extLst>
          </p:cNvPr>
          <p:cNvSpPr txBox="1"/>
          <p:nvPr/>
        </p:nvSpPr>
        <p:spPr>
          <a:xfrm>
            <a:off x="12487766" y="16112720"/>
            <a:ext cx="936475"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Beam</a:t>
            </a:r>
          </a:p>
        </p:txBody>
      </p:sp>
      <p:grpSp>
        <p:nvGrpSpPr>
          <p:cNvPr id="38" name="Group 37">
            <a:extLst>
              <a:ext uri="{FF2B5EF4-FFF2-40B4-BE49-F238E27FC236}">
                <a16:creationId xmlns:a16="http://schemas.microsoft.com/office/drawing/2014/main" id="{46D5C51C-575A-4944-A45C-A0E07615A900}"/>
              </a:ext>
            </a:extLst>
          </p:cNvPr>
          <p:cNvGrpSpPr/>
          <p:nvPr/>
        </p:nvGrpSpPr>
        <p:grpSpPr>
          <a:xfrm>
            <a:off x="7887601" y="15586397"/>
            <a:ext cx="1306706" cy="2323767"/>
            <a:chOff x="9535667" y="15971924"/>
            <a:chExt cx="1306706" cy="2323767"/>
          </a:xfrm>
        </p:grpSpPr>
        <p:sp>
          <p:nvSpPr>
            <p:cNvPr id="44" name="Cube 43">
              <a:extLst>
                <a:ext uri="{FF2B5EF4-FFF2-40B4-BE49-F238E27FC236}">
                  <a16:creationId xmlns:a16="http://schemas.microsoft.com/office/drawing/2014/main" id="{AFD044C3-F24D-DF42-B2B8-43F294AF484C}"/>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46" name="Cube 45">
              <a:extLst>
                <a:ext uri="{FF2B5EF4-FFF2-40B4-BE49-F238E27FC236}">
                  <a16:creationId xmlns:a16="http://schemas.microsoft.com/office/drawing/2014/main" id="{6F9D44DD-BC89-3249-B7B7-8DB657F7488A}"/>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47" name="Cube 46">
              <a:extLst>
                <a:ext uri="{FF2B5EF4-FFF2-40B4-BE49-F238E27FC236}">
                  <a16:creationId xmlns:a16="http://schemas.microsoft.com/office/drawing/2014/main" id="{2AD0AB05-9587-304F-9D9C-638DCC40842A}"/>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grpSp>
      <p:grpSp>
        <p:nvGrpSpPr>
          <p:cNvPr id="48" name="Group 47">
            <a:extLst>
              <a:ext uri="{FF2B5EF4-FFF2-40B4-BE49-F238E27FC236}">
                <a16:creationId xmlns:a16="http://schemas.microsoft.com/office/drawing/2014/main" id="{E024E0D7-7E5A-1F46-860A-45DF87E68EBF}"/>
              </a:ext>
            </a:extLst>
          </p:cNvPr>
          <p:cNvGrpSpPr/>
          <p:nvPr/>
        </p:nvGrpSpPr>
        <p:grpSpPr>
          <a:xfrm>
            <a:off x="8925966" y="15586397"/>
            <a:ext cx="1701471" cy="2323767"/>
            <a:chOff x="9140902" y="15971924"/>
            <a:chExt cx="1701471" cy="2323767"/>
          </a:xfrm>
        </p:grpSpPr>
        <p:sp>
          <p:nvSpPr>
            <p:cNvPr id="49" name="Cube 48">
              <a:extLst>
                <a:ext uri="{FF2B5EF4-FFF2-40B4-BE49-F238E27FC236}">
                  <a16:creationId xmlns:a16="http://schemas.microsoft.com/office/drawing/2014/main" id="{1D38AC43-CC48-BA4D-B1DA-BDB22970C809}"/>
                </a:ext>
              </a:extLst>
            </p:cNvPr>
            <p:cNvSpPr/>
            <p:nvPr/>
          </p:nvSpPr>
          <p:spPr bwMode="auto">
            <a:xfrm>
              <a:off x="9140902" y="15973682"/>
              <a:ext cx="711047" cy="2285646"/>
            </a:xfrm>
            <a:prstGeom prst="cube">
              <a:avLst>
                <a:gd name="adj" fmla="val 77592"/>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0" name="Cube 49">
              <a:extLst>
                <a:ext uri="{FF2B5EF4-FFF2-40B4-BE49-F238E27FC236}">
                  <a16:creationId xmlns:a16="http://schemas.microsoft.com/office/drawing/2014/main" id="{CCB8F4DD-CDD8-7F47-9001-13C8C42A6147}"/>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1" name="Cube 50">
              <a:extLst>
                <a:ext uri="{FF2B5EF4-FFF2-40B4-BE49-F238E27FC236}">
                  <a16:creationId xmlns:a16="http://schemas.microsoft.com/office/drawing/2014/main" id="{87D132F1-D5F5-6547-8569-8A6E599075F1}"/>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3" name="Cube 52">
              <a:extLst>
                <a:ext uri="{FF2B5EF4-FFF2-40B4-BE49-F238E27FC236}">
                  <a16:creationId xmlns:a16="http://schemas.microsoft.com/office/drawing/2014/main" id="{A2A7CF40-2D20-FB42-8D23-8C5F04191106}"/>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grpSp>
      <p:grpSp>
        <p:nvGrpSpPr>
          <p:cNvPr id="54" name="Group 53">
            <a:extLst>
              <a:ext uri="{FF2B5EF4-FFF2-40B4-BE49-F238E27FC236}">
                <a16:creationId xmlns:a16="http://schemas.microsoft.com/office/drawing/2014/main" id="{F766D49C-3CE0-DF4D-A33B-835A5A36EDDE}"/>
              </a:ext>
            </a:extLst>
          </p:cNvPr>
          <p:cNvGrpSpPr/>
          <p:nvPr/>
        </p:nvGrpSpPr>
        <p:grpSpPr>
          <a:xfrm>
            <a:off x="10284625" y="15616181"/>
            <a:ext cx="1701471" cy="2323767"/>
            <a:chOff x="9140902" y="15971924"/>
            <a:chExt cx="1701471" cy="2323767"/>
          </a:xfrm>
        </p:grpSpPr>
        <p:sp>
          <p:nvSpPr>
            <p:cNvPr id="55" name="Cube 54">
              <a:extLst>
                <a:ext uri="{FF2B5EF4-FFF2-40B4-BE49-F238E27FC236}">
                  <a16:creationId xmlns:a16="http://schemas.microsoft.com/office/drawing/2014/main" id="{F14C08AE-DAF2-B94D-8F7E-A30539266135}"/>
                </a:ext>
              </a:extLst>
            </p:cNvPr>
            <p:cNvSpPr/>
            <p:nvPr/>
          </p:nvSpPr>
          <p:spPr bwMode="auto">
            <a:xfrm>
              <a:off x="9140902" y="15973682"/>
              <a:ext cx="711047" cy="2285646"/>
            </a:xfrm>
            <a:prstGeom prst="cube">
              <a:avLst>
                <a:gd name="adj" fmla="val 77592"/>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6" name="Cube 55">
              <a:extLst>
                <a:ext uri="{FF2B5EF4-FFF2-40B4-BE49-F238E27FC236}">
                  <a16:creationId xmlns:a16="http://schemas.microsoft.com/office/drawing/2014/main" id="{24788611-95DF-234D-8AC9-7E3C3A842594}"/>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7" name="Cube 56">
              <a:extLst>
                <a:ext uri="{FF2B5EF4-FFF2-40B4-BE49-F238E27FC236}">
                  <a16:creationId xmlns:a16="http://schemas.microsoft.com/office/drawing/2014/main" id="{0E73D105-0FED-194B-986B-45DC745B847C}"/>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sp>
          <p:nvSpPr>
            <p:cNvPr id="58" name="Cube 57">
              <a:extLst>
                <a:ext uri="{FF2B5EF4-FFF2-40B4-BE49-F238E27FC236}">
                  <a16:creationId xmlns:a16="http://schemas.microsoft.com/office/drawing/2014/main" id="{180E6CDF-C5D4-AB45-A185-21529332DD0E}"/>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3300" b="0" i="0" u="none" strike="noStrike" cap="none" normalizeH="0" baseline="0" dirty="0">
                <a:ln>
                  <a:noFill/>
                </a:ln>
                <a:solidFill>
                  <a:srgbClr val="FFFFFF"/>
                </a:solidFill>
                <a:effectLst/>
                <a:latin typeface="Tahoma" pitchFamily="34" charset="0"/>
                <a:cs typeface="Tahoma" pitchFamily="34" charset="0"/>
              </a:endParaRPr>
            </a:p>
          </p:txBody>
        </p:sp>
      </p:grpSp>
      <p:cxnSp>
        <p:nvCxnSpPr>
          <p:cNvPr id="59" name="Straight Arrow Connector 58">
            <a:extLst>
              <a:ext uri="{FF2B5EF4-FFF2-40B4-BE49-F238E27FC236}">
                <a16:creationId xmlns:a16="http://schemas.microsoft.com/office/drawing/2014/main" id="{CE3C78B7-B4E9-2643-BCDD-0A9EF8B0FA80}"/>
              </a:ext>
            </a:extLst>
          </p:cNvPr>
          <p:cNvCxnSpPr>
            <a:cxnSpLocks/>
          </p:cNvCxnSpPr>
          <p:nvPr/>
        </p:nvCxnSpPr>
        <p:spPr bwMode="auto">
          <a:xfrm flipH="1">
            <a:off x="11629553" y="16685870"/>
            <a:ext cx="2361084" cy="1"/>
          </a:xfrm>
          <a:prstGeom prst="straightConnector1">
            <a:avLst/>
          </a:prstGeom>
          <a:solidFill>
            <a:schemeClr val="bg1"/>
          </a:solidFill>
          <a:ln w="85725" cap="flat" cmpd="sng" algn="ctr">
            <a:solidFill>
              <a:srgbClr val="FF0000"/>
            </a:solidFill>
            <a:prstDash val="solid"/>
            <a:round/>
            <a:headEnd type="none" w="med" len="med"/>
            <a:tailEnd type="triangle"/>
          </a:ln>
          <a:effectLst/>
        </p:spPr>
      </p:cxnSp>
      <p:sp>
        <p:nvSpPr>
          <p:cNvPr id="60" name="TextBox 59">
            <a:extLst>
              <a:ext uri="{FF2B5EF4-FFF2-40B4-BE49-F238E27FC236}">
                <a16:creationId xmlns:a16="http://schemas.microsoft.com/office/drawing/2014/main" id="{C6696AD2-18E0-6645-B270-5994A13A4C4B}"/>
              </a:ext>
            </a:extLst>
          </p:cNvPr>
          <p:cNvSpPr txBox="1"/>
          <p:nvPr/>
        </p:nvSpPr>
        <p:spPr>
          <a:xfrm>
            <a:off x="9316250" y="14895456"/>
            <a:ext cx="1936749" cy="461665"/>
          </a:xfrm>
          <a:prstGeom prst="rect">
            <a:avLst/>
          </a:prstGeom>
          <a:noFill/>
          <a:ln>
            <a:solidFill>
              <a:schemeClr val="bg1">
                <a:lumMod val="50000"/>
              </a:schemeClr>
            </a:solidFill>
          </a:ln>
        </p:spPr>
        <p:txBody>
          <a:bodyPr wrap="none" rtlCol="0">
            <a:spAutoFit/>
          </a:bodyPr>
          <a:lstStyle/>
          <a:p>
            <a:r>
              <a:rPr lang="en-US" sz="2400" b="1" dirty="0">
                <a:solidFill>
                  <a:schemeClr val="bg1">
                    <a:lumMod val="50000"/>
                  </a:schemeClr>
                </a:solidFill>
                <a:latin typeface="Times New Roman" panose="02020603050405020304" pitchFamily="18" charset="0"/>
                <a:cs typeface="Times New Roman" panose="02020603050405020304" pitchFamily="18" charset="0"/>
              </a:rPr>
              <a:t>Al Degraders</a:t>
            </a:r>
          </a:p>
        </p:txBody>
      </p:sp>
      <p:cxnSp>
        <p:nvCxnSpPr>
          <p:cNvPr id="61" name="Curved Connector 60">
            <a:extLst>
              <a:ext uri="{FF2B5EF4-FFF2-40B4-BE49-F238E27FC236}">
                <a16:creationId xmlns:a16="http://schemas.microsoft.com/office/drawing/2014/main" id="{6DBBEE58-A398-0E4A-B342-8FABBF1D5C9E}"/>
              </a:ext>
            </a:extLst>
          </p:cNvPr>
          <p:cNvCxnSpPr>
            <a:cxnSpLocks/>
            <a:stCxn id="60" idx="2"/>
            <a:endCxn id="49" idx="0"/>
          </p:cNvCxnSpPr>
          <p:nvPr/>
        </p:nvCxnSpPr>
        <p:spPr bwMode="auto">
          <a:xfrm rot="5400000">
            <a:off x="9805469" y="15108999"/>
            <a:ext cx="231034" cy="727278"/>
          </a:xfrm>
          <a:prstGeom prst="curvedConnector3">
            <a:avLst>
              <a:gd name="adj1" fmla="val 50000"/>
            </a:avLst>
          </a:prstGeom>
          <a:solidFill>
            <a:schemeClr val="bg1"/>
          </a:solidFill>
          <a:ln w="44450" cap="flat" cmpd="sng" algn="ctr">
            <a:solidFill>
              <a:schemeClr val="tx1"/>
            </a:solidFill>
            <a:prstDash val="solid"/>
            <a:round/>
            <a:headEnd type="none" w="med" len="med"/>
            <a:tailEnd type="triangle"/>
          </a:ln>
          <a:effectLst/>
        </p:spPr>
      </p:cxnSp>
      <p:cxnSp>
        <p:nvCxnSpPr>
          <p:cNvPr id="62" name="Curved Connector 61">
            <a:extLst>
              <a:ext uri="{FF2B5EF4-FFF2-40B4-BE49-F238E27FC236}">
                <a16:creationId xmlns:a16="http://schemas.microsoft.com/office/drawing/2014/main" id="{C4F97625-080A-8948-91DA-3E0B5E3CE7A4}"/>
              </a:ext>
            </a:extLst>
          </p:cNvPr>
          <p:cNvCxnSpPr>
            <a:cxnSpLocks/>
            <a:stCxn id="60" idx="2"/>
            <a:endCxn id="55" idx="0"/>
          </p:cNvCxnSpPr>
          <p:nvPr/>
        </p:nvCxnSpPr>
        <p:spPr bwMode="auto">
          <a:xfrm rot="16200000" flipH="1">
            <a:off x="10469906" y="15171839"/>
            <a:ext cx="260818" cy="631381"/>
          </a:xfrm>
          <a:prstGeom prst="curvedConnector3">
            <a:avLst>
              <a:gd name="adj1" fmla="val 50000"/>
            </a:avLst>
          </a:prstGeom>
          <a:solidFill>
            <a:schemeClr val="bg1"/>
          </a:solidFill>
          <a:ln w="44450" cap="flat" cmpd="sng" algn="ctr">
            <a:solidFill>
              <a:schemeClr val="tx1"/>
            </a:solidFill>
            <a:prstDash val="solid"/>
            <a:round/>
            <a:headEnd type="none" w="med" len="med"/>
            <a:tailEnd type="triangle"/>
          </a:ln>
          <a:effectLst/>
        </p:spPr>
      </p:cxnSp>
      <p:sp>
        <p:nvSpPr>
          <p:cNvPr id="63" name="TextBox 62">
            <a:extLst>
              <a:ext uri="{FF2B5EF4-FFF2-40B4-BE49-F238E27FC236}">
                <a16:creationId xmlns:a16="http://schemas.microsoft.com/office/drawing/2014/main" id="{2D0565B0-A0A5-E54D-A8B0-814833383D8E}"/>
              </a:ext>
            </a:extLst>
          </p:cNvPr>
          <p:cNvSpPr txBox="1"/>
          <p:nvPr/>
        </p:nvSpPr>
        <p:spPr>
          <a:xfrm>
            <a:off x="8863829" y="18182300"/>
            <a:ext cx="2126736" cy="461665"/>
          </a:xfrm>
          <a:prstGeom prst="rect">
            <a:avLst/>
          </a:prstGeom>
          <a:noFill/>
          <a:ln>
            <a:solidFill>
              <a:srgbClr val="4F81BD"/>
            </a:solidFill>
          </a:ln>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Foil of Interest</a:t>
            </a:r>
          </a:p>
        </p:txBody>
      </p:sp>
      <p:cxnSp>
        <p:nvCxnSpPr>
          <p:cNvPr id="64" name="Curved Connector 63">
            <a:extLst>
              <a:ext uri="{FF2B5EF4-FFF2-40B4-BE49-F238E27FC236}">
                <a16:creationId xmlns:a16="http://schemas.microsoft.com/office/drawing/2014/main" id="{CC53F36F-E189-3941-9214-66542FBB9306}"/>
              </a:ext>
            </a:extLst>
          </p:cNvPr>
          <p:cNvCxnSpPr>
            <a:cxnSpLocks/>
            <a:stCxn id="63" idx="1"/>
            <a:endCxn id="47" idx="3"/>
          </p:cNvCxnSpPr>
          <p:nvPr/>
        </p:nvCxnSpPr>
        <p:spPr bwMode="auto">
          <a:xfrm rot="10800000">
            <a:off x="8505775" y="17910165"/>
            <a:ext cx="358054" cy="502969"/>
          </a:xfrm>
          <a:prstGeom prst="curvedConnector2">
            <a:avLst/>
          </a:prstGeom>
          <a:solidFill>
            <a:schemeClr val="bg1"/>
          </a:solidFill>
          <a:ln w="44450" cap="flat" cmpd="sng" algn="ctr">
            <a:solidFill>
              <a:srgbClr val="4F81BD"/>
            </a:solidFill>
            <a:prstDash val="solid"/>
            <a:round/>
            <a:headEnd type="none" w="med" len="med"/>
            <a:tailEnd type="triangle"/>
          </a:ln>
          <a:effectLst/>
        </p:spPr>
      </p:cxnSp>
      <p:cxnSp>
        <p:nvCxnSpPr>
          <p:cNvPr id="65" name="Curved Connector 64">
            <a:extLst>
              <a:ext uri="{FF2B5EF4-FFF2-40B4-BE49-F238E27FC236}">
                <a16:creationId xmlns:a16="http://schemas.microsoft.com/office/drawing/2014/main" id="{7CE7A617-AF03-EC45-829F-69512BE14187}"/>
              </a:ext>
            </a:extLst>
          </p:cNvPr>
          <p:cNvCxnSpPr>
            <a:cxnSpLocks/>
            <a:stCxn id="63" idx="0"/>
            <a:endCxn id="53" idx="3"/>
          </p:cNvCxnSpPr>
          <p:nvPr/>
        </p:nvCxnSpPr>
        <p:spPr bwMode="auto">
          <a:xfrm rot="5400000" flipH="1" flipV="1">
            <a:off x="9796983" y="18040378"/>
            <a:ext cx="272136" cy="11708"/>
          </a:xfrm>
          <a:prstGeom prst="curvedConnector3">
            <a:avLst>
              <a:gd name="adj1" fmla="val 50000"/>
            </a:avLst>
          </a:prstGeom>
          <a:solidFill>
            <a:schemeClr val="bg1"/>
          </a:solidFill>
          <a:ln w="44450" cap="flat" cmpd="sng" algn="ctr">
            <a:solidFill>
              <a:srgbClr val="4F81BD"/>
            </a:solidFill>
            <a:prstDash val="solid"/>
            <a:round/>
            <a:headEnd type="none" w="med" len="med"/>
            <a:tailEnd type="triangle"/>
          </a:ln>
          <a:effectLst/>
        </p:spPr>
      </p:cxnSp>
      <p:cxnSp>
        <p:nvCxnSpPr>
          <p:cNvPr id="66" name="Curved Connector 65">
            <a:extLst>
              <a:ext uri="{FF2B5EF4-FFF2-40B4-BE49-F238E27FC236}">
                <a16:creationId xmlns:a16="http://schemas.microsoft.com/office/drawing/2014/main" id="{72B5167C-51A6-3E49-8FD7-A0A07D83974D}"/>
              </a:ext>
            </a:extLst>
          </p:cNvPr>
          <p:cNvCxnSpPr>
            <a:cxnSpLocks/>
            <a:stCxn id="63" idx="3"/>
            <a:endCxn id="58" idx="3"/>
          </p:cNvCxnSpPr>
          <p:nvPr/>
        </p:nvCxnSpPr>
        <p:spPr bwMode="auto">
          <a:xfrm flipV="1">
            <a:off x="10990565" y="17939948"/>
            <a:ext cx="306999" cy="473185"/>
          </a:xfrm>
          <a:prstGeom prst="curvedConnector2">
            <a:avLst/>
          </a:prstGeom>
          <a:solidFill>
            <a:schemeClr val="bg1"/>
          </a:solidFill>
          <a:ln w="44450" cap="flat" cmpd="sng" algn="ctr">
            <a:solidFill>
              <a:srgbClr val="4F81BD"/>
            </a:solidFill>
            <a:prstDash val="solid"/>
            <a:round/>
            <a:headEnd type="none" w="med" len="med"/>
            <a:tailEnd type="triangle"/>
          </a:ln>
          <a:effectLst/>
        </p:spPr>
      </p:cxnSp>
      <p:sp>
        <p:nvSpPr>
          <p:cNvPr id="67" name="TextBox 66">
            <a:extLst>
              <a:ext uri="{FF2B5EF4-FFF2-40B4-BE49-F238E27FC236}">
                <a16:creationId xmlns:a16="http://schemas.microsoft.com/office/drawing/2014/main" id="{18CD1F4E-36EF-EF42-88AA-956D4CDB4DF1}"/>
              </a:ext>
            </a:extLst>
          </p:cNvPr>
          <p:cNvSpPr txBox="1"/>
          <p:nvPr/>
        </p:nvSpPr>
        <p:spPr>
          <a:xfrm>
            <a:off x="7119402" y="14875671"/>
            <a:ext cx="1980863" cy="461665"/>
          </a:xfrm>
          <a:prstGeom prst="rect">
            <a:avLst/>
          </a:prstGeom>
          <a:noFill/>
          <a:ln>
            <a:solidFill>
              <a:schemeClr val="bg1">
                <a:lumMod val="50000"/>
              </a:schemeClr>
            </a:solidFill>
          </a:ln>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Monitor</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Foils</a:t>
            </a:r>
          </a:p>
        </p:txBody>
      </p:sp>
      <p:cxnSp>
        <p:nvCxnSpPr>
          <p:cNvPr id="68" name="Curved Connector 67">
            <a:extLst>
              <a:ext uri="{FF2B5EF4-FFF2-40B4-BE49-F238E27FC236}">
                <a16:creationId xmlns:a16="http://schemas.microsoft.com/office/drawing/2014/main" id="{0AE3A358-0DE6-354E-B71C-1972E6F46DEB}"/>
              </a:ext>
            </a:extLst>
          </p:cNvPr>
          <p:cNvCxnSpPr>
            <a:cxnSpLocks/>
            <a:stCxn id="67" idx="2"/>
            <a:endCxn id="44" idx="1"/>
          </p:cNvCxnSpPr>
          <p:nvPr/>
        </p:nvCxnSpPr>
        <p:spPr bwMode="auto">
          <a:xfrm rot="5400000">
            <a:off x="7552437" y="15695015"/>
            <a:ext cx="915077" cy="199718"/>
          </a:xfrm>
          <a:prstGeom prst="curvedConnector3">
            <a:avLst>
              <a:gd name="adj1" fmla="val 50000"/>
            </a:avLst>
          </a:prstGeom>
          <a:solidFill>
            <a:schemeClr val="bg1"/>
          </a:solidFill>
          <a:ln w="44450" cap="flat" cmpd="sng" algn="ctr">
            <a:solidFill>
              <a:srgbClr val="FF0000"/>
            </a:solidFill>
            <a:prstDash val="solid"/>
            <a:round/>
            <a:headEnd type="none" w="med" len="med"/>
            <a:tailEnd type="triangle"/>
          </a:ln>
          <a:effectLst/>
        </p:spPr>
      </p:cxnSp>
      <p:cxnSp>
        <p:nvCxnSpPr>
          <p:cNvPr id="69" name="Curved Connector 68">
            <a:extLst>
              <a:ext uri="{FF2B5EF4-FFF2-40B4-BE49-F238E27FC236}">
                <a16:creationId xmlns:a16="http://schemas.microsoft.com/office/drawing/2014/main" id="{367BA7A5-3574-C34A-8853-2452D0FD7CC9}"/>
              </a:ext>
            </a:extLst>
          </p:cNvPr>
          <p:cNvCxnSpPr>
            <a:cxnSpLocks/>
            <a:stCxn id="67" idx="2"/>
            <a:endCxn id="46" idx="0"/>
          </p:cNvCxnSpPr>
          <p:nvPr/>
        </p:nvCxnSpPr>
        <p:spPr bwMode="auto">
          <a:xfrm rot="16200000" flipH="1">
            <a:off x="8363004" y="15084166"/>
            <a:ext cx="250819" cy="757158"/>
          </a:xfrm>
          <a:prstGeom prst="curvedConnector3">
            <a:avLst>
              <a:gd name="adj1" fmla="val 50000"/>
            </a:avLst>
          </a:prstGeom>
          <a:solidFill>
            <a:schemeClr val="bg1"/>
          </a:solidFill>
          <a:ln w="44450" cap="flat" cmpd="sng" algn="ctr">
            <a:solidFill>
              <a:srgbClr val="00B050"/>
            </a:solidFill>
            <a:prstDash val="solid"/>
            <a:round/>
            <a:headEnd type="none" w="med" len="med"/>
            <a:tailEnd type="triangle"/>
          </a:ln>
          <a:effectLst/>
        </p:spPr>
      </p:cxnSp>
      <p:sp>
        <p:nvSpPr>
          <p:cNvPr id="70" name="TextBox 69">
            <a:extLst>
              <a:ext uri="{FF2B5EF4-FFF2-40B4-BE49-F238E27FC236}">
                <a16:creationId xmlns:a16="http://schemas.microsoft.com/office/drawing/2014/main" id="{7F6464E8-CF95-9D4A-9145-A7633AA2A0FA}"/>
              </a:ext>
            </a:extLst>
          </p:cNvPr>
          <p:cNvSpPr txBox="1"/>
          <p:nvPr/>
        </p:nvSpPr>
        <p:spPr>
          <a:xfrm>
            <a:off x="11719641" y="14895006"/>
            <a:ext cx="1980863" cy="461665"/>
          </a:xfrm>
          <a:prstGeom prst="rect">
            <a:avLst/>
          </a:prstGeom>
          <a:noFill/>
          <a:ln>
            <a:solidFill>
              <a:schemeClr val="bg1">
                <a:lumMod val="50000"/>
              </a:schemeClr>
            </a:solidFill>
          </a:ln>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Monitor</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Foils</a:t>
            </a:r>
          </a:p>
        </p:txBody>
      </p:sp>
      <p:cxnSp>
        <p:nvCxnSpPr>
          <p:cNvPr id="71" name="Curved Connector 70">
            <a:extLst>
              <a:ext uri="{FF2B5EF4-FFF2-40B4-BE49-F238E27FC236}">
                <a16:creationId xmlns:a16="http://schemas.microsoft.com/office/drawing/2014/main" id="{3CE9F48C-FB3F-1340-8C22-052915A5FCC2}"/>
              </a:ext>
            </a:extLst>
          </p:cNvPr>
          <p:cNvCxnSpPr>
            <a:cxnSpLocks/>
            <a:stCxn id="70" idx="1"/>
            <a:endCxn id="56" idx="0"/>
          </p:cNvCxnSpPr>
          <p:nvPr/>
        </p:nvCxnSpPr>
        <p:spPr bwMode="auto">
          <a:xfrm rot="10800000" flipV="1">
            <a:off x="11367923" y="15125839"/>
            <a:ext cx="351719" cy="490342"/>
          </a:xfrm>
          <a:prstGeom prst="curvedConnector2">
            <a:avLst/>
          </a:prstGeom>
          <a:solidFill>
            <a:schemeClr val="bg1"/>
          </a:solidFill>
          <a:ln w="44450" cap="flat" cmpd="sng" algn="ctr">
            <a:solidFill>
              <a:srgbClr val="FF0000"/>
            </a:solidFill>
            <a:prstDash val="solid"/>
            <a:round/>
            <a:headEnd type="none" w="med" len="med"/>
            <a:tailEnd type="triangle"/>
          </a:ln>
          <a:effectLst/>
        </p:spPr>
      </p:cxnSp>
      <p:cxnSp>
        <p:nvCxnSpPr>
          <p:cNvPr id="72" name="Curved Connector 71">
            <a:extLst>
              <a:ext uri="{FF2B5EF4-FFF2-40B4-BE49-F238E27FC236}">
                <a16:creationId xmlns:a16="http://schemas.microsoft.com/office/drawing/2014/main" id="{60954723-9ED7-4641-A058-5223EB06EA02}"/>
              </a:ext>
            </a:extLst>
          </p:cNvPr>
          <p:cNvCxnSpPr>
            <a:cxnSpLocks/>
            <a:stCxn id="70" idx="2"/>
            <a:endCxn id="57" idx="0"/>
          </p:cNvCxnSpPr>
          <p:nvPr/>
        </p:nvCxnSpPr>
        <p:spPr bwMode="auto">
          <a:xfrm rot="5400000">
            <a:off x="12053793" y="14961659"/>
            <a:ext cx="261268" cy="1051292"/>
          </a:xfrm>
          <a:prstGeom prst="curvedConnector3">
            <a:avLst>
              <a:gd name="adj1" fmla="val 50000"/>
            </a:avLst>
          </a:prstGeom>
          <a:solidFill>
            <a:schemeClr val="bg1"/>
          </a:solidFill>
          <a:ln w="44450" cap="flat" cmpd="sng" algn="ctr">
            <a:solidFill>
              <a:srgbClr val="00B050"/>
            </a:solidFill>
            <a:prstDash val="solid"/>
            <a:round/>
            <a:headEnd type="none" w="med" len="med"/>
            <a:tailEnd type="triangle"/>
          </a:ln>
          <a:effectLst/>
        </p:spPr>
      </p:cxnSp>
      <p:grpSp>
        <p:nvGrpSpPr>
          <p:cNvPr id="73" name="Group 72">
            <a:extLst>
              <a:ext uri="{FF2B5EF4-FFF2-40B4-BE49-F238E27FC236}">
                <a16:creationId xmlns:a16="http://schemas.microsoft.com/office/drawing/2014/main" id="{37700D35-8406-DC48-8E6B-99F453F8EDA3}"/>
              </a:ext>
            </a:extLst>
          </p:cNvPr>
          <p:cNvGrpSpPr/>
          <p:nvPr/>
        </p:nvGrpSpPr>
        <p:grpSpPr>
          <a:xfrm>
            <a:off x="51393" y="914718"/>
            <a:ext cx="3083408" cy="2619961"/>
            <a:chOff x="3819763" y="-1068254"/>
            <a:chExt cx="5952233" cy="5057594"/>
          </a:xfrm>
        </p:grpSpPr>
        <p:sp>
          <p:nvSpPr>
            <p:cNvPr id="74" name="TextBox 73">
              <a:extLst>
                <a:ext uri="{FF2B5EF4-FFF2-40B4-BE49-F238E27FC236}">
                  <a16:creationId xmlns:a16="http://schemas.microsoft.com/office/drawing/2014/main" id="{D9BAA195-9648-9B46-A695-1CC33B059D56}"/>
                </a:ext>
              </a:extLst>
            </p:cNvPr>
            <p:cNvSpPr txBox="1"/>
            <p:nvPr/>
          </p:nvSpPr>
          <p:spPr>
            <a:xfrm>
              <a:off x="8653170" y="1129776"/>
              <a:ext cx="686406" cy="338553"/>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Beam</a:t>
              </a:r>
            </a:p>
          </p:txBody>
        </p:sp>
        <p:grpSp>
          <p:nvGrpSpPr>
            <p:cNvPr id="75" name="Group 74">
              <a:extLst>
                <a:ext uri="{FF2B5EF4-FFF2-40B4-BE49-F238E27FC236}">
                  <a16:creationId xmlns:a16="http://schemas.microsoft.com/office/drawing/2014/main" id="{E5942D5A-182F-B641-948F-B188FC61E2CC}"/>
                </a:ext>
              </a:extLst>
            </p:cNvPr>
            <p:cNvGrpSpPr/>
            <p:nvPr/>
          </p:nvGrpSpPr>
          <p:grpSpPr>
            <a:xfrm>
              <a:off x="4458601" y="710726"/>
              <a:ext cx="1306706" cy="2323767"/>
              <a:chOff x="9535667" y="15971924"/>
              <a:chExt cx="1306706" cy="2323767"/>
            </a:xfrm>
          </p:grpSpPr>
          <p:sp>
            <p:nvSpPr>
              <p:cNvPr id="100" name="Cube 99">
                <a:extLst>
                  <a:ext uri="{FF2B5EF4-FFF2-40B4-BE49-F238E27FC236}">
                    <a16:creationId xmlns:a16="http://schemas.microsoft.com/office/drawing/2014/main" id="{09442761-41A8-2642-9E38-45D7376B350B}"/>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101" name="Cube 100">
                <a:extLst>
                  <a:ext uri="{FF2B5EF4-FFF2-40B4-BE49-F238E27FC236}">
                    <a16:creationId xmlns:a16="http://schemas.microsoft.com/office/drawing/2014/main" id="{5BE90414-D0D4-9847-8F14-8CB89086B236}"/>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102" name="Cube 101">
                <a:extLst>
                  <a:ext uri="{FF2B5EF4-FFF2-40B4-BE49-F238E27FC236}">
                    <a16:creationId xmlns:a16="http://schemas.microsoft.com/office/drawing/2014/main" id="{B80E8EED-34B5-DA45-B9AC-2B2605EA3339}"/>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grpSp>
        <p:grpSp>
          <p:nvGrpSpPr>
            <p:cNvPr id="76" name="Group 75">
              <a:extLst>
                <a:ext uri="{FF2B5EF4-FFF2-40B4-BE49-F238E27FC236}">
                  <a16:creationId xmlns:a16="http://schemas.microsoft.com/office/drawing/2014/main" id="{F597C464-4228-7247-91A3-395D1066F523}"/>
                </a:ext>
              </a:extLst>
            </p:cNvPr>
            <p:cNvGrpSpPr/>
            <p:nvPr/>
          </p:nvGrpSpPr>
          <p:grpSpPr>
            <a:xfrm>
              <a:off x="5496966" y="710726"/>
              <a:ext cx="1701471" cy="2364139"/>
              <a:chOff x="9140902" y="15971924"/>
              <a:chExt cx="1701471" cy="2364139"/>
            </a:xfrm>
          </p:grpSpPr>
          <p:sp>
            <p:nvSpPr>
              <p:cNvPr id="96" name="Cube 95">
                <a:extLst>
                  <a:ext uri="{FF2B5EF4-FFF2-40B4-BE49-F238E27FC236}">
                    <a16:creationId xmlns:a16="http://schemas.microsoft.com/office/drawing/2014/main" id="{01A3425E-FBAD-F340-80B4-7ED6ECAECA31}"/>
                  </a:ext>
                </a:extLst>
              </p:cNvPr>
              <p:cNvSpPr/>
              <p:nvPr/>
            </p:nvSpPr>
            <p:spPr bwMode="auto">
              <a:xfrm>
                <a:off x="9140902" y="15973682"/>
                <a:ext cx="711047" cy="2362381"/>
              </a:xfrm>
              <a:prstGeom prst="cube">
                <a:avLst>
                  <a:gd name="adj" fmla="val 77592"/>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defTabSz="3657600" rtl="0" eaLnBrk="1" fontAlgn="base" latinLnBrk="0" hangingPunct="1">
                  <a:lnSpc>
                    <a:spcPct val="100000"/>
                  </a:lnSpc>
                  <a:spcBef>
                    <a:spcPct val="50000"/>
                  </a:spcBef>
                  <a:spcAft>
                    <a:spcPct val="0"/>
                  </a:spcAft>
                  <a:buClrTx/>
                  <a:buSzTx/>
                  <a:buFontTx/>
                  <a:buNone/>
                  <a:tabLst/>
                </a:pPr>
                <a:endParaRPr kumimoji="0" lang="en-US" sz="6000" b="0" i="0" u="none" strike="noStrike" cap="none" normalizeH="0" baseline="0" dirty="0">
                  <a:ln>
                    <a:noFill/>
                  </a:ln>
                  <a:solidFill>
                    <a:srgbClr val="FFFFFF"/>
                  </a:solidFill>
                  <a:effectLst/>
                  <a:latin typeface="Tahoma" pitchFamily="34" charset="0"/>
                  <a:cs typeface="Tahoma" pitchFamily="34" charset="0"/>
                </a:endParaRPr>
              </a:p>
            </p:txBody>
          </p:sp>
          <p:sp>
            <p:nvSpPr>
              <p:cNvPr id="97" name="Cube 96">
                <a:extLst>
                  <a:ext uri="{FF2B5EF4-FFF2-40B4-BE49-F238E27FC236}">
                    <a16:creationId xmlns:a16="http://schemas.microsoft.com/office/drawing/2014/main" id="{46C10DD0-7C27-D94C-BA18-B780C9BCA263}"/>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98" name="Cube 97">
                <a:extLst>
                  <a:ext uri="{FF2B5EF4-FFF2-40B4-BE49-F238E27FC236}">
                    <a16:creationId xmlns:a16="http://schemas.microsoft.com/office/drawing/2014/main" id="{AF509A17-B155-A149-8C3A-72CDC9EB9693}"/>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99" name="Cube 98">
                <a:extLst>
                  <a:ext uri="{FF2B5EF4-FFF2-40B4-BE49-F238E27FC236}">
                    <a16:creationId xmlns:a16="http://schemas.microsoft.com/office/drawing/2014/main" id="{9092001D-06E2-9044-B6C2-ACDEF4862133}"/>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grpSp>
        <p:grpSp>
          <p:nvGrpSpPr>
            <p:cNvPr id="77" name="Group 76">
              <a:extLst>
                <a:ext uri="{FF2B5EF4-FFF2-40B4-BE49-F238E27FC236}">
                  <a16:creationId xmlns:a16="http://schemas.microsoft.com/office/drawing/2014/main" id="{E10864B1-5D94-2649-A438-665422434B3D}"/>
                </a:ext>
              </a:extLst>
            </p:cNvPr>
            <p:cNvGrpSpPr/>
            <p:nvPr/>
          </p:nvGrpSpPr>
          <p:grpSpPr>
            <a:xfrm>
              <a:off x="6855625" y="740510"/>
              <a:ext cx="1701471" cy="2364139"/>
              <a:chOff x="9140902" y="15971924"/>
              <a:chExt cx="1701471" cy="2364139"/>
            </a:xfrm>
          </p:grpSpPr>
          <p:sp>
            <p:nvSpPr>
              <p:cNvPr id="92" name="Cube 91">
                <a:extLst>
                  <a:ext uri="{FF2B5EF4-FFF2-40B4-BE49-F238E27FC236}">
                    <a16:creationId xmlns:a16="http://schemas.microsoft.com/office/drawing/2014/main" id="{676B330F-D3E4-2F48-83FC-7204E1631180}"/>
                  </a:ext>
                </a:extLst>
              </p:cNvPr>
              <p:cNvSpPr/>
              <p:nvPr/>
            </p:nvSpPr>
            <p:spPr bwMode="auto">
              <a:xfrm>
                <a:off x="9140902" y="15973682"/>
                <a:ext cx="711047" cy="2362381"/>
              </a:xfrm>
              <a:prstGeom prst="cube">
                <a:avLst>
                  <a:gd name="adj" fmla="val 77592"/>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defTabSz="3657600" rtl="0" eaLnBrk="1" fontAlgn="base" latinLnBrk="0" hangingPunct="1">
                  <a:lnSpc>
                    <a:spcPct val="100000"/>
                  </a:lnSpc>
                  <a:spcBef>
                    <a:spcPct val="50000"/>
                  </a:spcBef>
                  <a:spcAft>
                    <a:spcPct val="0"/>
                  </a:spcAft>
                  <a:buClrTx/>
                  <a:buSzTx/>
                  <a:buFontTx/>
                  <a:buNone/>
                  <a:tabLst/>
                </a:pPr>
                <a:endParaRPr kumimoji="0" lang="en-US" sz="6000" b="0" i="0" u="none" strike="noStrike" cap="none" normalizeH="0" baseline="0" dirty="0">
                  <a:ln>
                    <a:noFill/>
                  </a:ln>
                  <a:solidFill>
                    <a:srgbClr val="FFFFFF"/>
                  </a:solidFill>
                  <a:effectLst/>
                  <a:latin typeface="Tahoma" pitchFamily="34" charset="0"/>
                  <a:cs typeface="Tahoma" pitchFamily="34" charset="0"/>
                </a:endParaRPr>
              </a:p>
            </p:txBody>
          </p:sp>
          <p:sp>
            <p:nvSpPr>
              <p:cNvPr id="93" name="Cube 92">
                <a:extLst>
                  <a:ext uri="{FF2B5EF4-FFF2-40B4-BE49-F238E27FC236}">
                    <a16:creationId xmlns:a16="http://schemas.microsoft.com/office/drawing/2014/main" id="{D95DFE57-1031-8341-8725-9A4664389E7E}"/>
                  </a:ext>
                </a:extLst>
              </p:cNvPr>
              <p:cNvSpPr/>
              <p:nvPr/>
            </p:nvSpPr>
            <p:spPr bwMode="auto">
              <a:xfrm>
                <a:off x="9535667" y="15971924"/>
                <a:ext cx="711047" cy="2285646"/>
              </a:xfrm>
              <a:prstGeom prst="cube">
                <a:avLst>
                  <a:gd name="adj" fmla="val 93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94" name="Cube 93">
                <a:extLst>
                  <a:ext uri="{FF2B5EF4-FFF2-40B4-BE49-F238E27FC236}">
                    <a16:creationId xmlns:a16="http://schemas.microsoft.com/office/drawing/2014/main" id="{A2C17288-5633-A545-B200-134662F76900}"/>
                  </a:ext>
                </a:extLst>
              </p:cNvPr>
              <p:cNvSpPr/>
              <p:nvPr/>
            </p:nvSpPr>
            <p:spPr bwMode="auto">
              <a:xfrm>
                <a:off x="9826526" y="15973682"/>
                <a:ext cx="711047" cy="2285646"/>
              </a:xfrm>
              <a:prstGeom prst="cube">
                <a:avLst>
                  <a:gd name="adj" fmla="val 93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sp>
            <p:nvSpPr>
              <p:cNvPr id="95" name="Cube 94">
                <a:extLst>
                  <a:ext uri="{FF2B5EF4-FFF2-40B4-BE49-F238E27FC236}">
                    <a16:creationId xmlns:a16="http://schemas.microsoft.com/office/drawing/2014/main" id="{F4E2B2AE-62F8-A84D-A6EC-B4F4469A613A}"/>
                  </a:ext>
                </a:extLst>
              </p:cNvPr>
              <p:cNvSpPr/>
              <p:nvPr/>
            </p:nvSpPr>
            <p:spPr bwMode="auto">
              <a:xfrm>
                <a:off x="10131326" y="16010045"/>
                <a:ext cx="711047" cy="2285646"/>
              </a:xfrm>
              <a:prstGeom prst="cube">
                <a:avLst>
                  <a:gd name="adj" fmla="val 93667"/>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0" tIns="182880" rIns="914400" bIns="182880" numCol="1" rtlCol="0" anchor="t" anchorCtr="0" compatLnSpc="1">
                <a:prstTxWarp prst="textNoShape">
                  <a:avLst/>
                </a:prstTxWarp>
                <a:spAutoFit/>
              </a:bodyPr>
              <a:lstStyle/>
              <a:p>
                <a:pPr marL="0" marR="0" indent="0" algn="ctr" defTabSz="36576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FFFF"/>
                  </a:solidFill>
                  <a:effectLst/>
                  <a:latin typeface="Tahoma" pitchFamily="34" charset="0"/>
                  <a:cs typeface="Tahoma" pitchFamily="34" charset="0"/>
                </a:endParaRPr>
              </a:p>
            </p:txBody>
          </p:sp>
        </p:grpSp>
        <p:cxnSp>
          <p:nvCxnSpPr>
            <p:cNvPr id="78" name="Straight Arrow Connector 77">
              <a:extLst>
                <a:ext uri="{FF2B5EF4-FFF2-40B4-BE49-F238E27FC236}">
                  <a16:creationId xmlns:a16="http://schemas.microsoft.com/office/drawing/2014/main" id="{99150FCD-3538-D440-B43D-5F4FCC3310E3}"/>
                </a:ext>
              </a:extLst>
            </p:cNvPr>
            <p:cNvCxnSpPr>
              <a:cxnSpLocks/>
            </p:cNvCxnSpPr>
            <p:nvPr/>
          </p:nvCxnSpPr>
          <p:spPr bwMode="auto">
            <a:xfrm flipH="1">
              <a:off x="8200556" y="1810201"/>
              <a:ext cx="1571440" cy="0"/>
            </a:xfrm>
            <a:prstGeom prst="straightConnector1">
              <a:avLst/>
            </a:prstGeom>
            <a:solidFill>
              <a:schemeClr val="bg1"/>
            </a:solidFill>
            <a:ln w="85725" cap="flat" cmpd="sng" algn="ctr">
              <a:solidFill>
                <a:srgbClr val="FF0000"/>
              </a:solidFill>
              <a:prstDash val="solid"/>
              <a:round/>
              <a:headEnd type="none" w="med" len="med"/>
              <a:tailEnd type="triangle"/>
            </a:ln>
            <a:effectLst/>
          </p:spPr>
        </p:cxnSp>
        <p:sp>
          <p:nvSpPr>
            <p:cNvPr id="79" name="TextBox 78">
              <a:extLst>
                <a:ext uri="{FF2B5EF4-FFF2-40B4-BE49-F238E27FC236}">
                  <a16:creationId xmlns:a16="http://schemas.microsoft.com/office/drawing/2014/main" id="{AD0D4E27-C14E-7B4C-8340-7200C0DE3062}"/>
                </a:ext>
              </a:extLst>
            </p:cNvPr>
            <p:cNvSpPr txBox="1"/>
            <p:nvPr/>
          </p:nvSpPr>
          <p:spPr>
            <a:xfrm>
              <a:off x="5607766" y="-1050703"/>
              <a:ext cx="2117222" cy="1128854"/>
            </a:xfrm>
            <a:prstGeom prst="rect">
              <a:avLst/>
            </a:prstGeom>
            <a:noFill/>
            <a:ln>
              <a:noFill/>
            </a:ln>
          </p:spPr>
          <p:txBody>
            <a:bodyPr wrap="none" rtlCol="0">
              <a:spAutoFit/>
            </a:bodyPr>
            <a:lstStyle/>
            <a:p>
              <a:pPr algn="ctr"/>
              <a:r>
                <a:rPr lang="en-US" sz="1600" b="1" dirty="0">
                  <a:solidFill>
                    <a:schemeClr val="bg1">
                      <a:lumMod val="50000"/>
                    </a:schemeClr>
                  </a:solidFill>
                  <a:latin typeface="Times New Roman" panose="02020603050405020304" pitchFamily="18" charset="0"/>
                  <a:cs typeface="Times New Roman" panose="02020603050405020304" pitchFamily="18" charset="0"/>
                </a:rPr>
                <a:t>Al </a:t>
              </a:r>
            </a:p>
            <a:p>
              <a:pPr algn="ctr"/>
              <a:r>
                <a:rPr lang="en-US" sz="1600" b="1" dirty="0">
                  <a:solidFill>
                    <a:schemeClr val="bg1">
                      <a:lumMod val="50000"/>
                    </a:schemeClr>
                  </a:solidFill>
                  <a:latin typeface="Times New Roman" panose="02020603050405020304" pitchFamily="18" charset="0"/>
                  <a:cs typeface="Times New Roman" panose="02020603050405020304" pitchFamily="18" charset="0"/>
                </a:rPr>
                <a:t>Degraders</a:t>
              </a:r>
            </a:p>
          </p:txBody>
        </p:sp>
        <p:cxnSp>
          <p:nvCxnSpPr>
            <p:cNvPr id="80" name="Curved Connector 79">
              <a:extLst>
                <a:ext uri="{FF2B5EF4-FFF2-40B4-BE49-F238E27FC236}">
                  <a16:creationId xmlns:a16="http://schemas.microsoft.com/office/drawing/2014/main" id="{C71CE663-D9F8-A745-B1D2-B2947083FCC7}"/>
                </a:ext>
              </a:extLst>
            </p:cNvPr>
            <p:cNvCxnSpPr>
              <a:cxnSpLocks/>
              <a:stCxn id="79" idx="2"/>
              <a:endCxn id="96" idx="0"/>
            </p:cNvCxnSpPr>
            <p:nvPr/>
          </p:nvCxnSpPr>
          <p:spPr bwMode="auto">
            <a:xfrm rot="5400000">
              <a:off x="6080196" y="126302"/>
              <a:ext cx="634332" cy="538032"/>
            </a:xfrm>
            <a:prstGeom prst="curvedConnector3">
              <a:avLst>
                <a:gd name="adj1" fmla="val 50000"/>
              </a:avLst>
            </a:prstGeom>
            <a:solidFill>
              <a:schemeClr val="bg1"/>
            </a:solidFill>
            <a:ln w="44450" cap="flat" cmpd="sng" algn="ctr">
              <a:solidFill>
                <a:schemeClr val="tx1"/>
              </a:solidFill>
              <a:prstDash val="solid"/>
              <a:round/>
              <a:headEnd type="none" w="med" len="med"/>
              <a:tailEnd type="triangle"/>
            </a:ln>
            <a:effectLst/>
          </p:spPr>
        </p:cxnSp>
        <p:cxnSp>
          <p:nvCxnSpPr>
            <p:cNvPr id="81" name="Curved Connector 80">
              <a:extLst>
                <a:ext uri="{FF2B5EF4-FFF2-40B4-BE49-F238E27FC236}">
                  <a16:creationId xmlns:a16="http://schemas.microsoft.com/office/drawing/2014/main" id="{9A4B0CC7-B8B6-B44C-B30F-333F8FF77875}"/>
                </a:ext>
              </a:extLst>
            </p:cNvPr>
            <p:cNvCxnSpPr>
              <a:cxnSpLocks/>
              <a:stCxn id="79" idx="2"/>
              <a:endCxn id="92" idx="0"/>
            </p:cNvCxnSpPr>
            <p:nvPr/>
          </p:nvCxnSpPr>
          <p:spPr bwMode="auto">
            <a:xfrm rot="16200000" flipH="1">
              <a:off x="6744635" y="-105"/>
              <a:ext cx="664116" cy="820628"/>
            </a:xfrm>
            <a:prstGeom prst="curvedConnector3">
              <a:avLst>
                <a:gd name="adj1" fmla="val 50000"/>
              </a:avLst>
            </a:prstGeom>
            <a:solidFill>
              <a:schemeClr val="bg1"/>
            </a:solidFill>
            <a:ln w="44450" cap="flat" cmpd="sng" algn="ctr">
              <a:solidFill>
                <a:schemeClr val="tx1"/>
              </a:solidFill>
              <a:prstDash val="solid"/>
              <a:round/>
              <a:headEnd type="none" w="med" len="med"/>
              <a:tailEnd type="triangle"/>
            </a:ln>
            <a:effectLst/>
          </p:spPr>
        </p:cxnSp>
        <p:sp>
          <p:nvSpPr>
            <p:cNvPr id="82" name="TextBox 81">
              <a:extLst>
                <a:ext uri="{FF2B5EF4-FFF2-40B4-BE49-F238E27FC236}">
                  <a16:creationId xmlns:a16="http://schemas.microsoft.com/office/drawing/2014/main" id="{D707EBA0-287E-EB41-BC8C-3AF2288367AE}"/>
                </a:ext>
              </a:extLst>
            </p:cNvPr>
            <p:cNvSpPr txBox="1"/>
            <p:nvPr/>
          </p:nvSpPr>
          <p:spPr>
            <a:xfrm>
              <a:off x="4363842" y="3650787"/>
              <a:ext cx="1484190" cy="338553"/>
            </a:xfrm>
            <a:prstGeom prst="rect">
              <a:avLst/>
            </a:prstGeom>
            <a:noFill/>
            <a:ln>
              <a:noFill/>
            </a:ln>
          </p:spPr>
          <p:txBody>
            <a:bodyPr wrap="none" rtlCol="0">
              <a:spAutoFit/>
            </a:bodyPr>
            <a:lstStyle/>
            <a:p>
              <a:r>
                <a:rPr lang="en-US" sz="1600" b="1" dirty="0">
                  <a:solidFill>
                    <a:srgbClr val="0070C0"/>
                  </a:solidFill>
                  <a:latin typeface="Times New Roman" panose="02020603050405020304" pitchFamily="18" charset="0"/>
                  <a:cs typeface="Times New Roman" panose="02020603050405020304" pitchFamily="18" charset="0"/>
                </a:rPr>
                <a:t>Foil of Interest</a:t>
              </a:r>
            </a:p>
          </p:txBody>
        </p:sp>
        <p:cxnSp>
          <p:nvCxnSpPr>
            <p:cNvPr id="83" name="Curved Connector 82">
              <a:extLst>
                <a:ext uri="{FF2B5EF4-FFF2-40B4-BE49-F238E27FC236}">
                  <a16:creationId xmlns:a16="http://schemas.microsoft.com/office/drawing/2014/main" id="{5C26078E-4DB6-6F49-AAD4-31C7388558AF}"/>
                </a:ext>
              </a:extLst>
            </p:cNvPr>
            <p:cNvCxnSpPr>
              <a:cxnSpLocks/>
              <a:stCxn id="82" idx="0"/>
              <a:endCxn id="102" idx="3"/>
            </p:cNvCxnSpPr>
            <p:nvPr/>
          </p:nvCxnSpPr>
          <p:spPr bwMode="auto">
            <a:xfrm rot="16200000" flipV="1">
              <a:off x="4783210" y="3328057"/>
              <a:ext cx="616294" cy="29163"/>
            </a:xfrm>
            <a:prstGeom prst="curvedConnector3">
              <a:avLst>
                <a:gd name="adj1" fmla="val 50000"/>
              </a:avLst>
            </a:prstGeom>
            <a:solidFill>
              <a:schemeClr val="bg1"/>
            </a:solidFill>
            <a:ln w="44450" cap="flat" cmpd="sng" algn="ctr">
              <a:solidFill>
                <a:srgbClr val="4F81BD"/>
              </a:solidFill>
              <a:prstDash val="solid"/>
              <a:round/>
              <a:headEnd type="none" w="med" len="med"/>
              <a:tailEnd type="triangle"/>
            </a:ln>
            <a:effectLst/>
          </p:spPr>
        </p:cxnSp>
        <p:cxnSp>
          <p:nvCxnSpPr>
            <p:cNvPr id="84" name="Curved Connector 83">
              <a:extLst>
                <a:ext uri="{FF2B5EF4-FFF2-40B4-BE49-F238E27FC236}">
                  <a16:creationId xmlns:a16="http://schemas.microsoft.com/office/drawing/2014/main" id="{8249B86A-A750-D344-9A38-23747E517A71}"/>
                </a:ext>
              </a:extLst>
            </p:cNvPr>
            <p:cNvCxnSpPr>
              <a:cxnSpLocks/>
              <a:stCxn id="82" idx="0"/>
              <a:endCxn id="99" idx="3"/>
            </p:cNvCxnSpPr>
            <p:nvPr/>
          </p:nvCxnSpPr>
          <p:spPr bwMode="auto">
            <a:xfrm rot="5400000" flipH="1" flipV="1">
              <a:off x="5499775" y="2640659"/>
              <a:ext cx="616292" cy="1403968"/>
            </a:xfrm>
            <a:prstGeom prst="curvedConnector3">
              <a:avLst>
                <a:gd name="adj1" fmla="val 50000"/>
              </a:avLst>
            </a:prstGeom>
            <a:solidFill>
              <a:schemeClr val="bg1"/>
            </a:solidFill>
            <a:ln w="44450" cap="flat" cmpd="sng" algn="ctr">
              <a:solidFill>
                <a:srgbClr val="4F81BD"/>
              </a:solidFill>
              <a:prstDash val="solid"/>
              <a:round/>
              <a:headEnd type="none" w="med" len="med"/>
              <a:tailEnd type="triangle"/>
            </a:ln>
            <a:effectLst/>
          </p:spPr>
        </p:cxnSp>
        <p:cxnSp>
          <p:nvCxnSpPr>
            <p:cNvPr id="85" name="Curved Connector 84">
              <a:extLst>
                <a:ext uri="{FF2B5EF4-FFF2-40B4-BE49-F238E27FC236}">
                  <a16:creationId xmlns:a16="http://schemas.microsoft.com/office/drawing/2014/main" id="{BEA2A707-F822-0A4D-BB74-65ABF1482D5A}"/>
                </a:ext>
              </a:extLst>
            </p:cNvPr>
            <p:cNvCxnSpPr>
              <a:cxnSpLocks/>
              <a:stCxn id="82" idx="0"/>
              <a:endCxn id="95" idx="3"/>
            </p:cNvCxnSpPr>
            <p:nvPr/>
          </p:nvCxnSpPr>
          <p:spPr bwMode="auto">
            <a:xfrm rot="5400000" flipH="1" flipV="1">
              <a:off x="6193996" y="1976220"/>
              <a:ext cx="586508" cy="2762627"/>
            </a:xfrm>
            <a:prstGeom prst="curvedConnector3">
              <a:avLst>
                <a:gd name="adj1" fmla="val 50000"/>
              </a:avLst>
            </a:prstGeom>
            <a:solidFill>
              <a:schemeClr val="bg1"/>
            </a:solidFill>
            <a:ln w="44450" cap="flat" cmpd="sng" algn="ctr">
              <a:solidFill>
                <a:srgbClr val="4F81BD"/>
              </a:solidFill>
              <a:prstDash val="solid"/>
              <a:round/>
              <a:headEnd type="none" w="med" len="med"/>
              <a:tailEnd type="triangle"/>
            </a:ln>
            <a:effectLst/>
          </p:spPr>
        </p:cxnSp>
        <p:sp>
          <p:nvSpPr>
            <p:cNvPr id="86" name="TextBox 85">
              <a:extLst>
                <a:ext uri="{FF2B5EF4-FFF2-40B4-BE49-F238E27FC236}">
                  <a16:creationId xmlns:a16="http://schemas.microsoft.com/office/drawing/2014/main" id="{9AC35AB0-05FE-C649-9B66-C215FB268D62}"/>
                </a:ext>
              </a:extLst>
            </p:cNvPr>
            <p:cNvSpPr txBox="1"/>
            <p:nvPr/>
          </p:nvSpPr>
          <p:spPr>
            <a:xfrm>
              <a:off x="3819763" y="-1068254"/>
              <a:ext cx="1859391" cy="1128854"/>
            </a:xfrm>
            <a:prstGeom prst="rect">
              <a:avLst/>
            </a:prstGeom>
            <a:noFill/>
            <a:ln>
              <a:noFill/>
            </a:ln>
          </p:spPr>
          <p:txBody>
            <a:bodyPr wrap="non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Monitor</a:t>
              </a:r>
              <a:r>
                <a:rPr lang="en-US" sz="1600" b="1" dirty="0">
                  <a:solidFill>
                    <a:schemeClr val="bg1">
                      <a:lumMod val="50000"/>
                    </a:schemeClr>
                  </a:solidFill>
                  <a:latin typeface="Times New Roman" panose="02020603050405020304" pitchFamily="18" charset="0"/>
                  <a:cs typeface="Times New Roman" panose="02020603050405020304" pitchFamily="18" charset="0"/>
                </a:rPr>
                <a:t> </a:t>
              </a:r>
            </a:p>
            <a:p>
              <a:pPr algn="ctr"/>
              <a:r>
                <a:rPr lang="en-US" sz="1600" b="1" dirty="0">
                  <a:solidFill>
                    <a:srgbClr val="00B050"/>
                  </a:solidFill>
                  <a:latin typeface="Times New Roman" panose="02020603050405020304" pitchFamily="18" charset="0"/>
                  <a:cs typeface="Times New Roman" panose="02020603050405020304" pitchFamily="18" charset="0"/>
                </a:rPr>
                <a:t>Foils</a:t>
              </a:r>
            </a:p>
          </p:txBody>
        </p:sp>
        <p:cxnSp>
          <p:nvCxnSpPr>
            <p:cNvPr id="87" name="Curved Connector 86">
              <a:extLst>
                <a:ext uri="{FF2B5EF4-FFF2-40B4-BE49-F238E27FC236}">
                  <a16:creationId xmlns:a16="http://schemas.microsoft.com/office/drawing/2014/main" id="{A18FE035-490A-BC4C-B1CD-7BEF51FEA06F}"/>
                </a:ext>
              </a:extLst>
            </p:cNvPr>
            <p:cNvCxnSpPr>
              <a:cxnSpLocks/>
              <a:stCxn id="86" idx="2"/>
              <a:endCxn id="100" idx="1"/>
            </p:cNvCxnSpPr>
            <p:nvPr/>
          </p:nvCxnSpPr>
          <p:spPr bwMode="auto">
            <a:xfrm rot="5400000">
              <a:off x="3957217" y="584500"/>
              <a:ext cx="1316141" cy="268344"/>
            </a:xfrm>
            <a:prstGeom prst="curvedConnector3">
              <a:avLst>
                <a:gd name="adj1" fmla="val 50000"/>
              </a:avLst>
            </a:prstGeom>
            <a:solidFill>
              <a:schemeClr val="bg1"/>
            </a:solidFill>
            <a:ln w="44450" cap="flat" cmpd="sng" algn="ctr">
              <a:solidFill>
                <a:srgbClr val="FF0000"/>
              </a:solidFill>
              <a:prstDash val="solid"/>
              <a:round/>
              <a:headEnd type="none" w="med" len="med"/>
              <a:tailEnd type="triangle"/>
            </a:ln>
            <a:effectLst/>
          </p:spPr>
        </p:cxnSp>
        <p:cxnSp>
          <p:nvCxnSpPr>
            <p:cNvPr id="88" name="Curved Connector 87">
              <a:extLst>
                <a:ext uri="{FF2B5EF4-FFF2-40B4-BE49-F238E27FC236}">
                  <a16:creationId xmlns:a16="http://schemas.microsoft.com/office/drawing/2014/main" id="{294FCB49-DA63-2C43-B168-4B08B8AD35E6}"/>
                </a:ext>
              </a:extLst>
            </p:cNvPr>
            <p:cNvCxnSpPr>
              <a:cxnSpLocks/>
              <a:stCxn id="86" idx="2"/>
              <a:endCxn id="101" idx="0"/>
            </p:cNvCxnSpPr>
            <p:nvPr/>
          </p:nvCxnSpPr>
          <p:spPr bwMode="auto">
            <a:xfrm rot="16200000" flipH="1">
              <a:off x="4767782" y="42275"/>
              <a:ext cx="651883" cy="688532"/>
            </a:xfrm>
            <a:prstGeom prst="curvedConnector3">
              <a:avLst>
                <a:gd name="adj1" fmla="val 50000"/>
              </a:avLst>
            </a:prstGeom>
            <a:solidFill>
              <a:schemeClr val="bg1"/>
            </a:solidFill>
            <a:ln w="44450" cap="flat" cmpd="sng" algn="ctr">
              <a:solidFill>
                <a:srgbClr val="00B050"/>
              </a:solidFill>
              <a:prstDash val="solid"/>
              <a:round/>
              <a:headEnd type="none" w="med" len="med"/>
              <a:tailEnd type="triangle"/>
            </a:ln>
            <a:effectLst/>
          </p:spPr>
        </p:cxnSp>
        <p:sp>
          <p:nvSpPr>
            <p:cNvPr id="89" name="TextBox 88">
              <a:extLst>
                <a:ext uri="{FF2B5EF4-FFF2-40B4-BE49-F238E27FC236}">
                  <a16:creationId xmlns:a16="http://schemas.microsoft.com/office/drawing/2014/main" id="{1AF69BC7-B513-1D46-AAFF-9D22E8B3134C}"/>
                </a:ext>
              </a:extLst>
            </p:cNvPr>
            <p:cNvSpPr txBox="1"/>
            <p:nvPr/>
          </p:nvSpPr>
          <p:spPr>
            <a:xfrm>
              <a:off x="7384783" y="-1030240"/>
              <a:ext cx="1859391" cy="1128854"/>
            </a:xfrm>
            <a:prstGeom prst="rect">
              <a:avLst/>
            </a:prstGeom>
            <a:noFill/>
            <a:ln>
              <a:noFill/>
            </a:ln>
          </p:spPr>
          <p:txBody>
            <a:bodyPr wrap="non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Monitor</a:t>
              </a:r>
              <a:r>
                <a:rPr lang="en-US" sz="1600" b="1" dirty="0">
                  <a:solidFill>
                    <a:schemeClr val="bg1">
                      <a:lumMod val="50000"/>
                    </a:schemeClr>
                  </a:solidFill>
                  <a:latin typeface="Times New Roman" panose="02020603050405020304" pitchFamily="18" charset="0"/>
                  <a:cs typeface="Times New Roman" panose="02020603050405020304" pitchFamily="18" charset="0"/>
                </a:rPr>
                <a:t> </a:t>
              </a:r>
            </a:p>
            <a:p>
              <a:pPr algn="ctr"/>
              <a:r>
                <a:rPr lang="en-US" sz="1600" b="1" dirty="0">
                  <a:solidFill>
                    <a:srgbClr val="00B050"/>
                  </a:solidFill>
                  <a:latin typeface="Times New Roman" panose="02020603050405020304" pitchFamily="18" charset="0"/>
                  <a:cs typeface="Times New Roman" panose="02020603050405020304" pitchFamily="18" charset="0"/>
                </a:rPr>
                <a:t>Foils</a:t>
              </a:r>
            </a:p>
          </p:txBody>
        </p:sp>
        <p:cxnSp>
          <p:nvCxnSpPr>
            <p:cNvPr id="90" name="Curved Connector 89">
              <a:extLst>
                <a:ext uri="{FF2B5EF4-FFF2-40B4-BE49-F238E27FC236}">
                  <a16:creationId xmlns:a16="http://schemas.microsoft.com/office/drawing/2014/main" id="{DAF894B6-BE8D-C841-9252-1ED49BB85DD6}"/>
                </a:ext>
              </a:extLst>
            </p:cNvPr>
            <p:cNvCxnSpPr>
              <a:cxnSpLocks/>
              <a:stCxn id="89" idx="2"/>
              <a:endCxn id="93" idx="0"/>
            </p:cNvCxnSpPr>
            <p:nvPr/>
          </p:nvCxnSpPr>
          <p:spPr bwMode="auto">
            <a:xfrm rot="5400000">
              <a:off x="7805753" y="231783"/>
              <a:ext cx="641895" cy="375557"/>
            </a:xfrm>
            <a:prstGeom prst="curvedConnector3">
              <a:avLst>
                <a:gd name="adj1" fmla="val 50000"/>
              </a:avLst>
            </a:prstGeom>
            <a:solidFill>
              <a:schemeClr val="bg1"/>
            </a:solidFill>
            <a:ln w="44450" cap="flat" cmpd="sng" algn="ctr">
              <a:solidFill>
                <a:srgbClr val="FF0000"/>
              </a:solidFill>
              <a:prstDash val="solid"/>
              <a:round/>
              <a:headEnd type="none" w="med" len="med"/>
              <a:tailEnd type="triangle"/>
            </a:ln>
            <a:effectLst/>
          </p:spPr>
        </p:cxnSp>
        <p:cxnSp>
          <p:nvCxnSpPr>
            <p:cNvPr id="91" name="Curved Connector 90">
              <a:extLst>
                <a:ext uri="{FF2B5EF4-FFF2-40B4-BE49-F238E27FC236}">
                  <a16:creationId xmlns:a16="http://schemas.microsoft.com/office/drawing/2014/main" id="{0D34AEEE-E7A7-784A-B9CD-0576179D7151}"/>
                </a:ext>
              </a:extLst>
            </p:cNvPr>
            <p:cNvCxnSpPr>
              <a:cxnSpLocks/>
              <a:stCxn id="89" idx="2"/>
              <a:endCxn id="94" idx="0"/>
            </p:cNvCxnSpPr>
            <p:nvPr/>
          </p:nvCxnSpPr>
          <p:spPr bwMode="auto">
            <a:xfrm rot="5400000">
              <a:off x="7950305" y="378093"/>
              <a:ext cx="643654" cy="84697"/>
            </a:xfrm>
            <a:prstGeom prst="curvedConnector3">
              <a:avLst>
                <a:gd name="adj1" fmla="val 50000"/>
              </a:avLst>
            </a:prstGeom>
            <a:solidFill>
              <a:schemeClr val="bg1"/>
            </a:solidFill>
            <a:ln w="44450" cap="flat" cmpd="sng" algn="ctr">
              <a:solidFill>
                <a:srgbClr val="00B050"/>
              </a:solidFill>
              <a:prstDash val="solid"/>
              <a:round/>
              <a:headEnd type="none" w="med" len="med"/>
              <a:tailEnd type="triangle"/>
            </a:ln>
            <a:effectLst/>
          </p:spPr>
        </p:cxnSp>
      </p:grpSp>
      <p:grpSp>
        <p:nvGrpSpPr>
          <p:cNvPr id="123" name="Group 122">
            <a:extLst>
              <a:ext uri="{FF2B5EF4-FFF2-40B4-BE49-F238E27FC236}">
                <a16:creationId xmlns:a16="http://schemas.microsoft.com/office/drawing/2014/main" id="{2A3BC897-91A1-0042-8471-F5F24AAAEBF6}"/>
              </a:ext>
            </a:extLst>
          </p:cNvPr>
          <p:cNvGrpSpPr/>
          <p:nvPr/>
        </p:nvGrpSpPr>
        <p:grpSpPr>
          <a:xfrm>
            <a:off x="29910" y="3756589"/>
            <a:ext cx="2962028" cy="2500200"/>
            <a:chOff x="29910" y="3756589"/>
            <a:chExt cx="2962028" cy="2500200"/>
          </a:xfrm>
        </p:grpSpPr>
        <p:pic>
          <p:nvPicPr>
            <p:cNvPr id="120" name="Picture 119">
              <a:extLst>
                <a:ext uri="{FF2B5EF4-FFF2-40B4-BE49-F238E27FC236}">
                  <a16:creationId xmlns:a16="http://schemas.microsoft.com/office/drawing/2014/main" id="{DC479B7F-78CA-A342-AC86-0646D0BA3D10}"/>
                </a:ext>
              </a:extLst>
            </p:cNvPr>
            <p:cNvPicPr>
              <a:picLocks noChangeAspect="1"/>
            </p:cNvPicPr>
            <p:nvPr/>
          </p:nvPicPr>
          <p:blipFill>
            <a:blip r:embed="rId7"/>
            <a:stretch>
              <a:fillRect/>
            </a:stretch>
          </p:blipFill>
          <p:spPr>
            <a:xfrm>
              <a:off x="179530" y="3756589"/>
              <a:ext cx="2662787" cy="1915425"/>
            </a:xfrm>
            <a:prstGeom prst="rect">
              <a:avLst/>
            </a:prstGeom>
            <a:ln>
              <a:solidFill>
                <a:schemeClr val="tx1"/>
              </a:solidFill>
            </a:ln>
          </p:spPr>
        </p:pic>
        <p:sp>
          <p:nvSpPr>
            <p:cNvPr id="122" name="TextBox 121">
              <a:extLst>
                <a:ext uri="{FF2B5EF4-FFF2-40B4-BE49-F238E27FC236}">
                  <a16:creationId xmlns:a16="http://schemas.microsoft.com/office/drawing/2014/main" id="{36424C6F-9712-DF42-8FCF-12012633D25E}"/>
                </a:ext>
              </a:extLst>
            </p:cNvPr>
            <p:cNvSpPr txBox="1"/>
            <p:nvPr/>
          </p:nvSpPr>
          <p:spPr>
            <a:xfrm>
              <a:off x="29910" y="5672014"/>
              <a:ext cx="2962028" cy="584775"/>
            </a:xfrm>
            <a:prstGeom prst="rect">
              <a:avLst/>
            </a:prstGeom>
            <a:noFill/>
          </p:spPr>
          <p:txBody>
            <a:bodyPr wrap="none" rtlCol="0">
              <a:spAutoFit/>
            </a:bodyPr>
            <a:lstStyle/>
            <a:p>
              <a:pPr algn="ctr"/>
              <a:r>
                <a:rPr lang="en-US" sz="1600" b="0" dirty="0">
                  <a:latin typeface="Times New Roman" panose="02020603050405020304" pitchFamily="18" charset="0"/>
                  <a:cs typeface="Times New Roman" panose="02020603050405020304" pitchFamily="18" charset="0"/>
                </a:rPr>
                <a:t>Energy and Flux from A</a:t>
              </a:r>
              <a:r>
                <a:rPr lang="en-US" sz="1600" dirty="0">
                  <a:latin typeface="Times New Roman" panose="02020603050405020304" pitchFamily="18" charset="0"/>
                  <a:cs typeface="Times New Roman" panose="02020603050405020304" pitchFamily="18" charset="0"/>
                </a:rPr>
                <a:t>ctivation </a:t>
              </a:r>
            </a:p>
            <a:p>
              <a:pPr algn="ctr"/>
              <a:r>
                <a:rPr lang="en-US" sz="1600" dirty="0">
                  <a:latin typeface="Times New Roman" panose="02020603050405020304" pitchFamily="18" charset="0"/>
                  <a:cs typeface="Times New Roman" panose="02020603050405020304" pitchFamily="18" charset="0"/>
                </a:rPr>
                <a:t>Foil Variance Minimization</a:t>
              </a:r>
              <a:endParaRPr lang="en-US" sz="1600" b="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47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dissolve">
                                      <p:cBhvr>
                                        <p:cTn id="17" dur="5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dissolve">
                                      <p:cBhvr>
                                        <p:cTn id="2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00"/>
            <a:ext cx="9144000" cy="914400"/>
          </a:xfrm>
        </p:spPr>
        <p:txBody>
          <a:bodyPr/>
          <a:lstStyle/>
          <a:p>
            <a:pPr algn="ctr"/>
            <a:r>
              <a:rPr lang="en-US" sz="2800" dirty="0">
                <a:latin typeface="Times New Roman"/>
                <a:cs typeface="Times New Roman"/>
              </a:rPr>
              <a:t>Uncertainties</a:t>
            </a:r>
          </a:p>
        </p:txBody>
      </p:sp>
      <p:sp>
        <p:nvSpPr>
          <p:cNvPr id="48" name="Rectangle 47">
            <a:extLst>
              <a:ext uri="{FF2B5EF4-FFF2-40B4-BE49-F238E27FC236}">
                <a16:creationId xmlns:a16="http://schemas.microsoft.com/office/drawing/2014/main" id="{C413D7E3-CA29-5449-AD42-B5F07B282013}"/>
              </a:ext>
            </a:extLst>
          </p:cNvPr>
          <p:cNvSpPr/>
          <p:nvPr/>
        </p:nvSpPr>
        <p:spPr>
          <a:xfrm>
            <a:off x="130980" y="1621723"/>
            <a:ext cx="8882040"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Activation + decay measurements covered separately (see A.M. Lewis)</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FCC38D4-6333-444E-A31A-7C19A034FB03}"/>
                  </a:ext>
                </a:extLst>
              </p:cNvPr>
              <p:cNvSpPr/>
              <p:nvPr/>
            </p:nvSpPr>
            <p:spPr>
              <a:xfrm>
                <a:off x="1763497" y="938508"/>
                <a:ext cx="5313762" cy="71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𝜎</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𝑝</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𝑎𝑐𝑡𝑖𝑣𝑎𝑡𝑖𝑜𝑛</m:t>
                          </m:r>
                          <m:r>
                            <a:rPr lang="en-US" i="0">
                              <a:latin typeface="Cambria Math" panose="02040503050406030204" pitchFamily="18" charset="0"/>
                            </a:rPr>
                            <m:t> </m:t>
                          </m:r>
                          <m:r>
                            <a:rPr lang="en-US" i="1">
                              <a:latin typeface="Cambria Math" panose="02040503050406030204" pitchFamily="18" charset="0"/>
                            </a:rPr>
                            <m:t>𝑝𝑟𝑜𝑑𝑢𝑐𝑡𝑠</m:t>
                          </m:r>
                        </m:num>
                        <m:den>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𝑏𝑒𝑎𝑚</m:t>
                          </m:r>
                          <m:r>
                            <a:rPr lang="en-US" i="0">
                              <a:latin typeface="Cambria Math" panose="02040503050406030204" pitchFamily="18" charset="0"/>
                            </a:rPr>
                            <m:t> </m:t>
                          </m:r>
                          <m:r>
                            <a:rPr lang="en-US" i="1">
                              <a:latin typeface="Cambria Math" panose="02040503050406030204" pitchFamily="18" charset="0"/>
                            </a:rPr>
                            <m:t>𝑝𝑎𝑟𝑡𝑖𝑐𝑙𝑒𝑠</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𝑟</m:t>
                                  </m:r>
                                </m:e>
                              </m:d>
                            </m:e>
                            <m:sub>
                              <m:r>
                                <a:rPr lang="en-US" b="0" i="1" smtClean="0">
                                  <a:latin typeface="Cambria Math" panose="02040503050406030204" pitchFamily="18" charset="0"/>
                                </a:rPr>
                                <m:t>𝑡𝑎𝑟𝑔𝑒𝑡</m:t>
                              </m:r>
                            </m:sub>
                          </m:sSub>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𝐼</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𝑡</m:t>
                          </m:r>
                        </m:num>
                        <m:den>
                          <m:r>
                            <a:rPr lang="en-US" b="0" i="1" smtClean="0">
                              <a:latin typeface="Cambria Math" panose="02040503050406030204" pitchFamily="18" charset="0"/>
                            </a:rPr>
                            <m:t>𝐼</m:t>
                          </m:r>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p:sp>
            <p:nvSpPr>
              <p:cNvPr id="6" name="Rectangle 5">
                <a:extLst>
                  <a:ext uri="{FF2B5EF4-FFF2-40B4-BE49-F238E27FC236}">
                    <a16:creationId xmlns:a16="http://schemas.microsoft.com/office/drawing/2014/main" id="{0FCC38D4-6333-444E-A31A-7C19A034FB03}"/>
                  </a:ext>
                </a:extLst>
              </p:cNvPr>
              <p:cNvSpPr>
                <a:spLocks noRot="1" noChangeAspect="1" noMove="1" noResize="1" noEditPoints="1" noAdjustHandles="1" noChangeArrowheads="1" noChangeShapeType="1" noTextEdit="1"/>
              </p:cNvSpPr>
              <p:nvPr/>
            </p:nvSpPr>
            <p:spPr>
              <a:xfrm>
                <a:off x="1763497" y="938508"/>
                <a:ext cx="5313762" cy="715324"/>
              </a:xfrm>
              <a:prstGeom prst="rect">
                <a:avLst/>
              </a:prstGeom>
              <a:blipFill>
                <a:blip r:embed="rId2"/>
                <a:stretch>
                  <a:fillRect b="-35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D3B21219-8F77-374A-B7B9-B98FA1561034}"/>
                  </a:ext>
                </a:extLst>
              </p:cNvPr>
              <p:cNvSpPr/>
              <p:nvPr/>
            </p:nvSpPr>
            <p:spPr>
              <a:xfrm>
                <a:off x="1026718" y="2781989"/>
                <a:ext cx="6511141" cy="715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𝜎</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𝑝</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𝑎𝑐𝑡𝑖𝑣𝑎𝑡𝑖𝑜𝑛</m:t>
                          </m:r>
                          <m:r>
                            <a:rPr lang="en-US" i="0">
                              <a:latin typeface="Cambria Math" panose="02040503050406030204" pitchFamily="18" charset="0"/>
                            </a:rPr>
                            <m:t> </m:t>
                          </m:r>
                          <m:r>
                            <a:rPr lang="en-US" i="1">
                              <a:latin typeface="Cambria Math" panose="02040503050406030204" pitchFamily="18" charset="0"/>
                            </a:rPr>
                            <m:t>𝑝𝑟𝑜𝑑𝑢𝑐𝑡𝑠</m:t>
                          </m:r>
                        </m:num>
                        <m:den>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𝑏𝑒𝑎𝑚</m:t>
                          </m:r>
                          <m:r>
                            <a:rPr lang="en-US" i="0">
                              <a:latin typeface="Cambria Math" panose="02040503050406030204" pitchFamily="18" charset="0"/>
                            </a:rPr>
                            <m:t> </m:t>
                          </m:r>
                          <m:r>
                            <a:rPr lang="en-US" i="1">
                              <a:latin typeface="Cambria Math" panose="02040503050406030204" pitchFamily="18" charset="0"/>
                            </a:rPr>
                            <m:t>𝑝𝑎𝑟𝑡𝑖𝑐𝑙𝑒𝑠</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𝑟</m:t>
                                  </m:r>
                                </m:e>
                              </m:d>
                            </m:e>
                            <m:sub>
                              <m:r>
                                <a:rPr lang="en-US" b="0" i="1" smtClean="0">
                                  <a:latin typeface="Cambria Math" panose="02040503050406030204" pitchFamily="18" charset="0"/>
                                </a:rPr>
                                <m:t>𝑡𝑎𝑟𝑔𝑒𝑡</m:t>
                              </m:r>
                            </m:sub>
                          </m:sSub>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𝑡</m:t>
                          </m:r>
                        </m:num>
                        <m:den>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𝑟</m:t>
                                  </m:r>
                                </m:e>
                              </m:d>
                            </m:e>
                            <m:sub>
                              <m:r>
                                <a:rPr lang="en-US" b="0" i="1" smtClean="0">
                                  <a:latin typeface="Cambria Math" panose="02040503050406030204" pitchFamily="18" charset="0"/>
                                  <a:ea typeface="Cambria Math" panose="02040503050406030204" pitchFamily="18" charset="0"/>
                                </a:rPr>
                                <m:t>𝑚𝑜𝑛𝑖𝑡𝑜𝑟</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𝑚𝑜𝑛𝑖𝑡𝑜𝑟</m:t>
                              </m:r>
                            </m:sub>
                          </m:sSub>
                          <m:r>
                            <a:rPr lang="en-US" i="1">
                              <a:latin typeface="Cambria Math" panose="02040503050406030204" pitchFamily="18" charset="0"/>
                              <a:ea typeface="Cambria Math" panose="02040503050406030204" pitchFamily="18" charset="0"/>
                            </a:rPr>
                            <m:t>𝐼</m:t>
                          </m:r>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p:sp>
            <p:nvSpPr>
              <p:cNvPr id="49" name="Rectangle 48">
                <a:extLst>
                  <a:ext uri="{FF2B5EF4-FFF2-40B4-BE49-F238E27FC236}">
                    <a16:creationId xmlns:a16="http://schemas.microsoft.com/office/drawing/2014/main" id="{D3B21219-8F77-374A-B7B9-B98FA1561034}"/>
                  </a:ext>
                </a:extLst>
              </p:cNvPr>
              <p:cNvSpPr>
                <a:spLocks noRot="1" noChangeAspect="1" noMove="1" noResize="1" noEditPoints="1" noAdjustHandles="1" noChangeArrowheads="1" noChangeShapeType="1" noTextEdit="1"/>
              </p:cNvSpPr>
              <p:nvPr/>
            </p:nvSpPr>
            <p:spPr>
              <a:xfrm>
                <a:off x="1026718" y="2781989"/>
                <a:ext cx="6511141" cy="715324"/>
              </a:xfrm>
              <a:prstGeom prst="rect">
                <a:avLst/>
              </a:prstGeom>
              <a:blipFill>
                <a:blip r:embed="rId3"/>
                <a:stretch>
                  <a:fillRect b="-350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95C23C8-8AA2-E940-AA3B-D27A53EF2E93}"/>
              </a:ext>
            </a:extLst>
          </p:cNvPr>
          <p:cNvSpPr txBox="1"/>
          <p:nvPr/>
        </p:nvSpPr>
        <p:spPr>
          <a:xfrm rot="5400000">
            <a:off x="5929207" y="1147626"/>
            <a:ext cx="561372" cy="646331"/>
          </a:xfrm>
          <a:prstGeom prst="rect">
            <a:avLst/>
          </a:prstGeom>
          <a:noFill/>
        </p:spPr>
        <p:txBody>
          <a:bodyPr wrap="none" rtlCol="0">
            <a:spAutoFit/>
          </a:bodyPr>
          <a:lstStyle/>
          <a:p>
            <a:r>
              <a:rPr lang="en-US" sz="3600" b="1" dirty="0">
                <a:solidFill>
                  <a:srgbClr val="FF0000"/>
                </a:solidFill>
              </a:rPr>
              <a:t>✗</a:t>
            </a:r>
          </a:p>
        </p:txBody>
      </p:sp>
      <p:grpSp>
        <p:nvGrpSpPr>
          <p:cNvPr id="18" name="Group 17">
            <a:extLst>
              <a:ext uri="{FF2B5EF4-FFF2-40B4-BE49-F238E27FC236}">
                <a16:creationId xmlns:a16="http://schemas.microsoft.com/office/drawing/2014/main" id="{CA82B09D-6E53-E741-A6A0-BC7F85FA40B3}"/>
              </a:ext>
            </a:extLst>
          </p:cNvPr>
          <p:cNvGrpSpPr/>
          <p:nvPr/>
        </p:nvGrpSpPr>
        <p:grpSpPr>
          <a:xfrm>
            <a:off x="3469328" y="1980729"/>
            <a:ext cx="3184403" cy="1501850"/>
            <a:chOff x="3469328" y="2219265"/>
            <a:chExt cx="3184403" cy="1501850"/>
          </a:xfrm>
        </p:grpSpPr>
        <p:sp>
          <p:nvSpPr>
            <p:cNvPr id="11" name="Oval 10">
              <a:extLst>
                <a:ext uri="{FF2B5EF4-FFF2-40B4-BE49-F238E27FC236}">
                  <a16:creationId xmlns:a16="http://schemas.microsoft.com/office/drawing/2014/main" id="{44658BDA-B081-9042-B319-16F82F24DD78}"/>
                </a:ext>
              </a:extLst>
            </p:cNvPr>
            <p:cNvSpPr/>
            <p:nvPr/>
          </p:nvSpPr>
          <p:spPr bwMode="auto">
            <a:xfrm>
              <a:off x="6305755" y="3000529"/>
              <a:ext cx="347976" cy="382991"/>
            </a:xfrm>
            <a:prstGeom prst="ellipse">
              <a:avLst/>
            </a:prstGeom>
            <a:no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2" name="Oval 51">
              <a:extLst>
                <a:ext uri="{FF2B5EF4-FFF2-40B4-BE49-F238E27FC236}">
                  <a16:creationId xmlns:a16="http://schemas.microsoft.com/office/drawing/2014/main" id="{A82220E6-148E-1949-B065-42711AAEF65F}"/>
                </a:ext>
              </a:extLst>
            </p:cNvPr>
            <p:cNvSpPr/>
            <p:nvPr/>
          </p:nvSpPr>
          <p:spPr bwMode="auto">
            <a:xfrm>
              <a:off x="6041467" y="3338124"/>
              <a:ext cx="347976" cy="382991"/>
            </a:xfrm>
            <a:prstGeom prst="ellipse">
              <a:avLst/>
            </a:prstGeom>
            <a:no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extBox 12">
              <a:extLst>
                <a:ext uri="{FF2B5EF4-FFF2-40B4-BE49-F238E27FC236}">
                  <a16:creationId xmlns:a16="http://schemas.microsoft.com/office/drawing/2014/main" id="{E442E386-125A-C44C-9319-DF9DC4AD99DC}"/>
                </a:ext>
              </a:extLst>
            </p:cNvPr>
            <p:cNvSpPr txBox="1"/>
            <p:nvPr/>
          </p:nvSpPr>
          <p:spPr>
            <a:xfrm>
              <a:off x="3469328" y="2219265"/>
              <a:ext cx="2829164" cy="646331"/>
            </a:xfrm>
            <a:prstGeom prst="rect">
              <a:avLst/>
            </a:prstGeom>
            <a:noFill/>
          </p:spPr>
          <p:txBody>
            <a:bodyPr wrap="square" rtlCol="0">
              <a:spAutoFit/>
            </a:bodyPr>
            <a:lstStyle/>
            <a:p>
              <a:pPr algn="ctr"/>
              <a:r>
                <a:rPr lang="en-US" b="1" dirty="0">
                  <a:solidFill>
                    <a:srgbClr val="00B050"/>
                  </a:solidFill>
                  <a:latin typeface="Times New Roman" panose="02020603050405020304" pitchFamily="18" charset="0"/>
                  <a:cs typeface="Times New Roman" panose="02020603050405020304" pitchFamily="18" charset="0"/>
                </a:rPr>
                <a:t>Introduces a dependence on </a:t>
              </a:r>
              <a:r>
                <a:rPr lang="en-US" b="1" i="1" dirty="0">
                  <a:solidFill>
                    <a:srgbClr val="00B050"/>
                  </a:solidFill>
                  <a:latin typeface="Times New Roman" panose="02020603050405020304" pitchFamily="18" charset="0"/>
                  <a:cs typeface="Times New Roman" panose="02020603050405020304" pitchFamily="18" charset="0"/>
                </a:rPr>
                <a:t>E </a:t>
              </a:r>
              <a:r>
                <a:rPr lang="en-US" b="1" dirty="0">
                  <a:solidFill>
                    <a:srgbClr val="00B050"/>
                  </a:solidFill>
                  <a:latin typeface="Times New Roman" panose="02020603050405020304" pitchFamily="18" charset="0"/>
                  <a:cs typeface="Times New Roman" panose="02020603050405020304" pitchFamily="18" charset="0"/>
                </a:rPr>
                <a:t>at each foil location</a:t>
              </a:r>
            </a:p>
          </p:txBody>
        </p:sp>
        <p:cxnSp>
          <p:nvCxnSpPr>
            <p:cNvPr id="15" name="Curved Connector 14">
              <a:extLst>
                <a:ext uri="{FF2B5EF4-FFF2-40B4-BE49-F238E27FC236}">
                  <a16:creationId xmlns:a16="http://schemas.microsoft.com/office/drawing/2014/main" id="{AA2382BF-3B4F-6E43-A075-050491EF13B7}"/>
                </a:ext>
              </a:extLst>
            </p:cNvPr>
            <p:cNvCxnSpPr>
              <a:cxnSpLocks/>
              <a:stCxn id="13" idx="2"/>
              <a:endCxn id="11" idx="0"/>
            </p:cNvCxnSpPr>
            <p:nvPr/>
          </p:nvCxnSpPr>
          <p:spPr bwMode="auto">
            <a:xfrm rot="16200000" flipH="1">
              <a:off x="5614360" y="2135145"/>
              <a:ext cx="134933" cy="1595833"/>
            </a:xfrm>
            <a:prstGeom prst="curvedConnector3">
              <a:avLst>
                <a:gd name="adj1" fmla="val 50000"/>
              </a:avLst>
            </a:prstGeom>
            <a:solidFill>
              <a:schemeClr val="accent1"/>
            </a:solidFill>
            <a:ln w="34925" cap="flat" cmpd="sng" algn="ctr">
              <a:solidFill>
                <a:srgbClr val="00B050"/>
              </a:solidFill>
              <a:prstDash val="solid"/>
              <a:round/>
              <a:headEnd type="none" w="med" len="med"/>
              <a:tailEnd type="triangle"/>
            </a:ln>
            <a:effectLst/>
          </p:spPr>
        </p:cxnSp>
        <p:cxnSp>
          <p:nvCxnSpPr>
            <p:cNvPr id="53" name="Curved Connector 52">
              <a:extLst>
                <a:ext uri="{FF2B5EF4-FFF2-40B4-BE49-F238E27FC236}">
                  <a16:creationId xmlns:a16="http://schemas.microsoft.com/office/drawing/2014/main" id="{7522CE01-3441-8045-ADB2-4DB17CD8F5BD}"/>
                </a:ext>
              </a:extLst>
            </p:cNvPr>
            <p:cNvCxnSpPr>
              <a:cxnSpLocks/>
              <a:stCxn id="13" idx="2"/>
              <a:endCxn id="52" idx="2"/>
            </p:cNvCxnSpPr>
            <p:nvPr/>
          </p:nvCxnSpPr>
          <p:spPr bwMode="auto">
            <a:xfrm rot="16200000" flipH="1">
              <a:off x="5130676" y="2618829"/>
              <a:ext cx="664024" cy="1157557"/>
            </a:xfrm>
            <a:prstGeom prst="curvedConnector2">
              <a:avLst/>
            </a:prstGeom>
            <a:solidFill>
              <a:schemeClr val="accent1"/>
            </a:solidFill>
            <a:ln w="34925" cap="flat" cmpd="sng" algn="ctr">
              <a:solidFill>
                <a:srgbClr val="00B050"/>
              </a:solidFill>
              <a:prstDash val="solid"/>
              <a:round/>
              <a:headEnd type="none" w="med" len="med"/>
              <a:tailEnd type="triangle"/>
            </a:ln>
            <a:effectLst/>
          </p:spPr>
        </p:cxnSp>
      </p:grpSp>
      <p:grpSp>
        <p:nvGrpSpPr>
          <p:cNvPr id="31" name="Group 30">
            <a:extLst>
              <a:ext uri="{FF2B5EF4-FFF2-40B4-BE49-F238E27FC236}">
                <a16:creationId xmlns:a16="http://schemas.microsoft.com/office/drawing/2014/main" id="{42959E4B-753E-FE4E-A868-0249D4F6C41B}"/>
              </a:ext>
            </a:extLst>
          </p:cNvPr>
          <p:cNvGrpSpPr/>
          <p:nvPr/>
        </p:nvGrpSpPr>
        <p:grpSpPr>
          <a:xfrm>
            <a:off x="6653731" y="1872879"/>
            <a:ext cx="2359289" cy="1637781"/>
            <a:chOff x="6653731" y="2111415"/>
            <a:chExt cx="2359289" cy="1637781"/>
          </a:xfrm>
        </p:grpSpPr>
        <p:sp>
          <p:nvSpPr>
            <p:cNvPr id="26" name="Oval 25">
              <a:extLst>
                <a:ext uri="{FF2B5EF4-FFF2-40B4-BE49-F238E27FC236}">
                  <a16:creationId xmlns:a16="http://schemas.microsoft.com/office/drawing/2014/main" id="{3F541974-FD95-3F42-B0FE-4B3F39672221}"/>
                </a:ext>
              </a:extLst>
            </p:cNvPr>
            <p:cNvSpPr/>
            <p:nvPr/>
          </p:nvSpPr>
          <p:spPr bwMode="auto">
            <a:xfrm>
              <a:off x="6653731" y="3000528"/>
              <a:ext cx="347976" cy="382991"/>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7" name="Oval 26">
              <a:extLst>
                <a:ext uri="{FF2B5EF4-FFF2-40B4-BE49-F238E27FC236}">
                  <a16:creationId xmlns:a16="http://schemas.microsoft.com/office/drawing/2014/main" id="{0B8E9497-C73D-7242-90D7-DF79F38E2641}"/>
                </a:ext>
              </a:extLst>
            </p:cNvPr>
            <p:cNvSpPr/>
            <p:nvPr/>
          </p:nvSpPr>
          <p:spPr bwMode="auto">
            <a:xfrm>
              <a:off x="7048049" y="3366205"/>
              <a:ext cx="347976" cy="382991"/>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2" name="TextBox 31">
              <a:extLst>
                <a:ext uri="{FF2B5EF4-FFF2-40B4-BE49-F238E27FC236}">
                  <a16:creationId xmlns:a16="http://schemas.microsoft.com/office/drawing/2014/main" id="{349CAA64-563B-7A49-92F0-2C1B83DF4BD6}"/>
                </a:ext>
              </a:extLst>
            </p:cNvPr>
            <p:cNvSpPr txBox="1"/>
            <p:nvPr/>
          </p:nvSpPr>
          <p:spPr>
            <a:xfrm>
              <a:off x="7175695" y="2111415"/>
              <a:ext cx="1837325" cy="1077218"/>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Current integrator is only used as a “sanity check” on the first  foil</a:t>
              </a:r>
            </a:p>
          </p:txBody>
        </p:sp>
        <p:cxnSp>
          <p:nvCxnSpPr>
            <p:cNvPr id="33" name="Curved Connector 32">
              <a:extLst>
                <a:ext uri="{FF2B5EF4-FFF2-40B4-BE49-F238E27FC236}">
                  <a16:creationId xmlns:a16="http://schemas.microsoft.com/office/drawing/2014/main" id="{8C0269CB-B691-D048-9769-CE82EEA632A0}"/>
                </a:ext>
              </a:extLst>
            </p:cNvPr>
            <p:cNvCxnSpPr>
              <a:cxnSpLocks/>
              <a:stCxn id="32" idx="1"/>
              <a:endCxn id="26" idx="0"/>
            </p:cNvCxnSpPr>
            <p:nvPr/>
          </p:nvCxnSpPr>
          <p:spPr bwMode="auto">
            <a:xfrm rot="10800000" flipV="1">
              <a:off x="6827719" y="2650024"/>
              <a:ext cx="347976" cy="350504"/>
            </a:xfrm>
            <a:prstGeom prst="curvedConnector2">
              <a:avLst/>
            </a:prstGeom>
            <a:solidFill>
              <a:schemeClr val="accent1"/>
            </a:solidFill>
            <a:ln w="34925" cap="flat" cmpd="sng" algn="ctr">
              <a:solidFill>
                <a:srgbClr val="FF0000"/>
              </a:solidFill>
              <a:prstDash val="solid"/>
              <a:round/>
              <a:headEnd type="none" w="med" len="med"/>
              <a:tailEnd type="triangle"/>
            </a:ln>
            <a:effectLst/>
          </p:spPr>
        </p:cxnSp>
        <p:cxnSp>
          <p:nvCxnSpPr>
            <p:cNvPr id="36" name="Curved Connector 35">
              <a:extLst>
                <a:ext uri="{FF2B5EF4-FFF2-40B4-BE49-F238E27FC236}">
                  <a16:creationId xmlns:a16="http://schemas.microsoft.com/office/drawing/2014/main" id="{E527DFDB-C6A4-E344-8CB2-A624CBFD1E3E}"/>
                </a:ext>
              </a:extLst>
            </p:cNvPr>
            <p:cNvCxnSpPr>
              <a:cxnSpLocks/>
              <a:stCxn id="32" idx="1"/>
            </p:cNvCxnSpPr>
            <p:nvPr/>
          </p:nvCxnSpPr>
          <p:spPr bwMode="auto">
            <a:xfrm rot="10800000" flipV="1">
              <a:off x="7173737" y="2650024"/>
              <a:ext cx="1959" cy="733496"/>
            </a:xfrm>
            <a:prstGeom prst="curvedConnector2">
              <a:avLst/>
            </a:prstGeom>
            <a:solidFill>
              <a:schemeClr val="accent1"/>
            </a:solidFill>
            <a:ln w="34925" cap="flat" cmpd="sng" algn="ctr">
              <a:solidFill>
                <a:srgbClr val="FF0000"/>
              </a:solidFill>
              <a:prstDash val="solid"/>
              <a:round/>
              <a:headEnd type="none" w="med" len="med"/>
              <a:tailEnd type="triangle"/>
            </a:ln>
            <a:effectLst/>
          </p:spPr>
        </p:cxnSp>
      </p:grpSp>
      <p:sp>
        <p:nvSpPr>
          <p:cNvPr id="42" name="Rectangle 41">
            <a:extLst>
              <a:ext uri="{FF2B5EF4-FFF2-40B4-BE49-F238E27FC236}">
                <a16:creationId xmlns:a16="http://schemas.microsoft.com/office/drawing/2014/main" id="{A6E45301-1FCC-0643-BA30-5E1D069631AD}"/>
              </a:ext>
            </a:extLst>
          </p:cNvPr>
          <p:cNvSpPr/>
          <p:nvPr/>
        </p:nvSpPr>
        <p:spPr>
          <a:xfrm>
            <a:off x="130980" y="3521516"/>
            <a:ext cx="8882040" cy="923330"/>
          </a:xfrm>
          <a:prstGeom prst="rect">
            <a:avLst/>
          </a:prstGeom>
          <a:noFill/>
        </p:spPr>
        <p:txBody>
          <a:bodyPr wrap="square">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The monitor foil activation is used to determine the flux at each position in the stack, correcting for flux depletion and allowing for determination of the beam energy through out the stack by adjusting the Al degrader density using a </a:t>
            </a:r>
            <a:r>
              <a:rPr lang="en-US" i="1" dirty="0">
                <a:latin typeface="Times New Roman" panose="02020603050405020304" pitchFamily="18" charset="0"/>
                <a:ea typeface="Calibri" panose="020F0502020204030204" pitchFamily="34" charset="0"/>
                <a:cs typeface="Times New Roman" panose="02020603050405020304" pitchFamily="18" charset="0"/>
              </a:rPr>
              <a:t>variance minimization procedure</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4" name="TextBox 33">
            <a:extLst>
              <a:ext uri="{FF2B5EF4-FFF2-40B4-BE49-F238E27FC236}">
                <a16:creationId xmlns:a16="http://schemas.microsoft.com/office/drawing/2014/main" id="{FF01E3D2-FD48-994B-B568-27476BB3A0B4}"/>
              </a:ext>
            </a:extLst>
          </p:cNvPr>
          <p:cNvSpPr txBox="1"/>
          <p:nvPr/>
        </p:nvSpPr>
        <p:spPr>
          <a:xfrm>
            <a:off x="5880442" y="6390195"/>
            <a:ext cx="2989922" cy="461665"/>
          </a:xfrm>
          <a:prstGeom prst="rect">
            <a:avLst/>
          </a:prstGeom>
          <a:noFill/>
        </p:spPr>
        <p:txBody>
          <a:bodyPr wrap="none" rtlCol="0">
            <a:spAutoFit/>
          </a:bodyPr>
          <a:lstStyle/>
          <a:p>
            <a:pPr algn="r"/>
            <a:r>
              <a:rPr lang="en-US" sz="1200" dirty="0">
                <a:solidFill>
                  <a:schemeClr val="bg1"/>
                </a:solidFill>
                <a:latin typeface="Times New Roman" panose="02020603050405020304" pitchFamily="18" charset="0"/>
                <a:cs typeface="Times New Roman" panose="02020603050405020304" pitchFamily="18" charset="0"/>
              </a:rPr>
              <a:t>*S.A. Graves </a:t>
            </a:r>
            <a:r>
              <a:rPr lang="en-US" sz="1200" i="1" dirty="0">
                <a:solidFill>
                  <a:schemeClr val="bg1"/>
                </a:solidFill>
                <a:latin typeface="Times New Roman" panose="02020603050405020304" pitchFamily="18" charset="0"/>
                <a:cs typeface="Times New Roman" panose="02020603050405020304" pitchFamily="18" charset="0"/>
              </a:rPr>
              <a:t>et al., NIM B386 (2016) 44–53</a:t>
            </a:r>
          </a:p>
          <a:p>
            <a:pPr algn="r"/>
            <a:r>
              <a:rPr lang="en-US" sz="1200"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https://doi.org/10.1016/j.nimb.2016.09.018</a:t>
            </a:r>
            <a:r>
              <a:rPr lang="en-US" sz="1200" dirty="0">
                <a:solidFill>
                  <a:schemeClr val="bg1"/>
                </a:solidFill>
                <a:latin typeface="Times New Roman" panose="02020603050405020304" pitchFamily="18" charset="0"/>
                <a:cs typeface="Times New Roman" panose="02020603050405020304" pitchFamily="18" charset="0"/>
              </a:rPr>
              <a:t> </a:t>
            </a:r>
          </a:p>
        </p:txBody>
      </p:sp>
      <p:pic>
        <p:nvPicPr>
          <p:cNvPr id="38" name="Picture 37">
            <a:extLst>
              <a:ext uri="{FF2B5EF4-FFF2-40B4-BE49-F238E27FC236}">
                <a16:creationId xmlns:a16="http://schemas.microsoft.com/office/drawing/2014/main" id="{4C4CC7C7-389D-BA49-AC21-0616ECEF160E}"/>
              </a:ext>
            </a:extLst>
          </p:cNvPr>
          <p:cNvPicPr>
            <a:picLocks noChangeAspect="1"/>
          </p:cNvPicPr>
          <p:nvPr/>
        </p:nvPicPr>
        <p:blipFill>
          <a:blip r:embed="rId5"/>
          <a:stretch>
            <a:fillRect/>
          </a:stretch>
        </p:blipFill>
        <p:spPr>
          <a:xfrm>
            <a:off x="2365949" y="4508805"/>
            <a:ext cx="2298700" cy="1765300"/>
          </a:xfrm>
          <a:prstGeom prst="rect">
            <a:avLst/>
          </a:prstGeom>
        </p:spPr>
      </p:pic>
      <p:sp>
        <p:nvSpPr>
          <p:cNvPr id="39" name="TextBox 38">
            <a:extLst>
              <a:ext uri="{FF2B5EF4-FFF2-40B4-BE49-F238E27FC236}">
                <a16:creationId xmlns:a16="http://schemas.microsoft.com/office/drawing/2014/main" id="{39C59A42-FCFA-1F40-BB4D-BF7B99B5D909}"/>
              </a:ext>
            </a:extLst>
          </p:cNvPr>
          <p:cNvSpPr txBox="1"/>
          <p:nvPr/>
        </p:nvSpPr>
        <p:spPr>
          <a:xfrm>
            <a:off x="1232453" y="5191400"/>
            <a:ext cx="92063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Energy</a:t>
            </a:r>
          </a:p>
        </p:txBody>
      </p:sp>
      <p:grpSp>
        <p:nvGrpSpPr>
          <p:cNvPr id="40" name="Group 39">
            <a:extLst>
              <a:ext uri="{FF2B5EF4-FFF2-40B4-BE49-F238E27FC236}">
                <a16:creationId xmlns:a16="http://schemas.microsoft.com/office/drawing/2014/main" id="{2AB50D2D-5152-AD41-9155-993879B52BFA}"/>
              </a:ext>
            </a:extLst>
          </p:cNvPr>
          <p:cNvGrpSpPr/>
          <p:nvPr/>
        </p:nvGrpSpPr>
        <p:grpSpPr>
          <a:xfrm>
            <a:off x="4813495" y="4479331"/>
            <a:ext cx="3356010" cy="1892300"/>
            <a:chOff x="4813495" y="4479331"/>
            <a:chExt cx="3356010" cy="1892300"/>
          </a:xfrm>
        </p:grpSpPr>
        <p:pic>
          <p:nvPicPr>
            <p:cNvPr id="37" name="Picture 36">
              <a:extLst>
                <a:ext uri="{FF2B5EF4-FFF2-40B4-BE49-F238E27FC236}">
                  <a16:creationId xmlns:a16="http://schemas.microsoft.com/office/drawing/2014/main" id="{FEE184CB-D3F3-BA4B-BBE4-3C5551543D50}"/>
                </a:ext>
              </a:extLst>
            </p:cNvPr>
            <p:cNvPicPr>
              <a:picLocks noChangeAspect="1"/>
            </p:cNvPicPr>
            <p:nvPr/>
          </p:nvPicPr>
          <p:blipFill>
            <a:blip r:embed="rId6"/>
            <a:stretch>
              <a:fillRect/>
            </a:stretch>
          </p:blipFill>
          <p:spPr>
            <a:xfrm>
              <a:off x="4813495" y="4479331"/>
              <a:ext cx="2362200" cy="1892300"/>
            </a:xfrm>
            <a:prstGeom prst="rect">
              <a:avLst/>
            </a:prstGeom>
          </p:spPr>
        </p:pic>
        <p:sp>
          <p:nvSpPr>
            <p:cNvPr id="54" name="TextBox 53">
              <a:extLst>
                <a:ext uri="{FF2B5EF4-FFF2-40B4-BE49-F238E27FC236}">
                  <a16:creationId xmlns:a16="http://schemas.microsoft.com/office/drawing/2014/main" id="{A1DFE8A3-9467-A444-A0BF-AFE658140543}"/>
                </a:ext>
              </a:extLst>
            </p:cNvPr>
            <p:cNvSpPr txBox="1"/>
            <p:nvPr/>
          </p:nvSpPr>
          <p:spPr>
            <a:xfrm>
              <a:off x="7173720" y="5225426"/>
              <a:ext cx="9957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Fluence</a:t>
              </a:r>
            </a:p>
          </p:txBody>
        </p:sp>
      </p:grpSp>
    </p:spTree>
    <p:extLst>
      <p:ext uri="{BB962C8B-B14F-4D97-AF65-F5344CB8AC3E}">
        <p14:creationId xmlns:p14="http://schemas.microsoft.com/office/powerpoint/2010/main" val="21045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dissolv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7" grpId="0"/>
      <p:bldP spid="42"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05C9A9-EB5E-8248-868B-98BEA2F278A2}"/>
              </a:ext>
            </a:extLst>
          </p:cNvPr>
          <p:cNvSpPr/>
          <p:nvPr/>
        </p:nvSpPr>
        <p:spPr>
          <a:xfrm>
            <a:off x="379409" y="4914900"/>
            <a:ext cx="8385181" cy="707886"/>
          </a:xfrm>
          <a:prstGeom prst="rect">
            <a:avLst/>
          </a:prstGeom>
          <a:solidFill>
            <a:srgbClr val="FFFF00"/>
          </a:solidFill>
          <a:ln>
            <a:solidFill>
              <a:schemeClr val="tx1"/>
            </a:solidFill>
          </a:ln>
        </p:spPr>
        <p:txBody>
          <a:bodyPr wrap="square">
            <a:spAutoFit/>
          </a:bodyPr>
          <a:lstStyle/>
          <a:p>
            <a:pPr algn="ctr"/>
            <a:r>
              <a:rPr lang="en-US" sz="2000" i="1" dirty="0">
                <a:latin typeface="Times New Roman" panose="02020603050405020304" pitchFamily="18" charset="0"/>
                <a:cs typeface="Times New Roman" panose="02020603050405020304" pitchFamily="18" charset="0"/>
              </a:rPr>
              <a:t>The DOE Isotope Program has recognized this and initiated a Tri-lab effort to measure important (p,x) cross sections from threshold to 200 MeV</a:t>
            </a:r>
          </a:p>
        </p:txBody>
      </p:sp>
      <p:sp>
        <p:nvSpPr>
          <p:cNvPr id="4" name="Title 3">
            <a:extLst>
              <a:ext uri="{FF2B5EF4-FFF2-40B4-BE49-F238E27FC236}">
                <a16:creationId xmlns:a16="http://schemas.microsoft.com/office/drawing/2014/main" id="{F3A1DFB8-A305-F34C-BE6F-AF0E7E185A18}"/>
              </a:ext>
            </a:extLst>
          </p:cNvPr>
          <p:cNvSpPr>
            <a:spLocks noGrp="1"/>
          </p:cNvSpPr>
          <p:nvPr>
            <p:ph type="title"/>
          </p:nvPr>
        </p:nvSpPr>
        <p:spPr>
          <a:xfrm>
            <a:off x="5" y="2"/>
            <a:ext cx="9143999" cy="1460936"/>
          </a:xfrm>
        </p:spPr>
        <p:txBody>
          <a:bodyPr/>
          <a:lstStyle/>
          <a:p>
            <a:r>
              <a:rPr lang="en-US" dirty="0">
                <a:latin typeface="Times New Roman" panose="02020603050405020304" pitchFamily="18" charset="0"/>
                <a:cs typeface="Times New Roman" panose="02020603050405020304" pitchFamily="18" charset="0"/>
              </a:rPr>
              <a:t>The vast majority of (p,x) cross section measurements have been for </a:t>
            </a:r>
            <a:r>
              <a:rPr lang="en-US" i="1"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&lt; 25 MeV* despite the fact that regional isotope production facilities run at 100-200 MeV </a:t>
            </a:r>
          </a:p>
        </p:txBody>
      </p:sp>
      <p:pic>
        <p:nvPicPr>
          <p:cNvPr id="15" name="Picture 14">
            <a:extLst>
              <a:ext uri="{FF2B5EF4-FFF2-40B4-BE49-F238E27FC236}">
                <a16:creationId xmlns:a16="http://schemas.microsoft.com/office/drawing/2014/main" id="{96474295-BF2B-4F4C-A0CF-5A8068DEE747}"/>
              </a:ext>
            </a:extLst>
          </p:cNvPr>
          <p:cNvPicPr/>
          <p:nvPr/>
        </p:nvPicPr>
        <p:blipFill rotWithShape="1">
          <a:blip r:embed="rId3"/>
          <a:srcRect l="2005" t="8039"/>
          <a:stretch/>
        </p:blipFill>
        <p:spPr>
          <a:xfrm>
            <a:off x="252247" y="1786759"/>
            <a:ext cx="8797153" cy="3005959"/>
          </a:xfrm>
          <a:prstGeom prst="rect">
            <a:avLst/>
          </a:prstGeom>
        </p:spPr>
      </p:pic>
      <p:sp>
        <p:nvSpPr>
          <p:cNvPr id="5" name="Rectangle 4">
            <a:extLst>
              <a:ext uri="{FF2B5EF4-FFF2-40B4-BE49-F238E27FC236}">
                <a16:creationId xmlns:a16="http://schemas.microsoft.com/office/drawing/2014/main" id="{24C4F083-56B3-0049-9B0E-04D91D58FD67}"/>
              </a:ext>
            </a:extLst>
          </p:cNvPr>
          <p:cNvSpPr/>
          <p:nvPr/>
        </p:nvSpPr>
        <p:spPr>
          <a:xfrm>
            <a:off x="2715887" y="5712237"/>
            <a:ext cx="6048703" cy="646331"/>
          </a:xfrm>
          <a:prstGeom prst="rect">
            <a:avLst/>
          </a:prstGeom>
        </p:spPr>
        <p:txBody>
          <a:bodyPr wrap="square">
            <a:spAutoFit/>
          </a:bodyPr>
          <a:lstStyle/>
          <a:p>
            <a:r>
              <a:rPr lang="en-US" sz="1200" dirty="0">
                <a:solidFill>
                  <a:srgbClr val="000000"/>
                </a:solidFill>
                <a:latin typeface="Times New Roman" panose="02020603050405020304" pitchFamily="18" charset="0"/>
                <a:ea typeface="Calibri" panose="020F0502020204030204" pitchFamily="34" charset="0"/>
              </a:rPr>
              <a:t>*A global pre-equilibrium analysis from 7 to 200 MeV based on the optical model potential  A.J. Koning and M.C. Duijvestijn.  Nuclear Physics A 744 p. 15–76 (2004).   </a:t>
            </a:r>
            <a:r>
              <a:rPr lang="en-US" sz="1200" u="sng" dirty="0">
                <a:solidFill>
                  <a:srgbClr val="0000FF"/>
                </a:solidFill>
                <a:latin typeface="Times New Roman" panose="02020603050405020304" pitchFamily="18" charset="0"/>
                <a:ea typeface="Calibri" panose="020F0502020204030204" pitchFamily="34" charset="0"/>
                <a:hlinkClick r:id="rId4" tooltip="Persistent link using digital object identifier"/>
              </a:rPr>
              <a:t>https://doi.org/10.1016/j.nuclphysa.2004.08.013</a:t>
            </a:r>
            <a:r>
              <a:rPr lang="en-US" sz="1200" dirty="0"/>
              <a:t> </a:t>
            </a:r>
          </a:p>
        </p:txBody>
      </p:sp>
    </p:spTree>
    <p:extLst>
      <p:ext uri="{BB962C8B-B14F-4D97-AF65-F5344CB8AC3E}">
        <p14:creationId xmlns:p14="http://schemas.microsoft.com/office/powerpoint/2010/main" val="429124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A79948-FEBC-B94A-9C52-52F5C1946CF5}"/>
              </a:ext>
            </a:extLst>
          </p:cNvPr>
          <p:cNvSpPr txBox="1">
            <a:spLocks/>
          </p:cNvSpPr>
          <p:nvPr/>
        </p:nvSpPr>
        <p:spPr bwMode="auto">
          <a:xfrm>
            <a:off x="0" y="0"/>
            <a:ext cx="9144000" cy="1508760"/>
          </a:xfrm>
          <a:prstGeom prst="rect">
            <a:avLst/>
          </a:prstGeom>
          <a:solidFill>
            <a:srgbClr val="1F497D"/>
          </a:solidFill>
          <a:ln w="9525">
            <a:noFill/>
            <a:miter lim="800000"/>
            <a:headEnd/>
            <a:tailEnd/>
          </a:ln>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32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dirty="0">
                <a:ea typeface="Helvetica" charset="0"/>
              </a:rPr>
              <a:t>Our first joint effort with LANL-IPF and BNL-BLIP has centered on </a:t>
            </a:r>
            <a:r>
              <a:rPr lang="en-US" baseline="30000" dirty="0">
                <a:ea typeface="Helvetica" charset="0"/>
              </a:rPr>
              <a:t>75</a:t>
            </a:r>
            <a:r>
              <a:rPr lang="en-US" dirty="0">
                <a:ea typeface="Helvetica" charset="0"/>
              </a:rPr>
              <a:t>As(p,x) with an emphasis on </a:t>
            </a:r>
            <a:r>
              <a:rPr lang="en-US" baseline="30000" dirty="0">
                <a:ea typeface="Helvetica" charset="0"/>
              </a:rPr>
              <a:t>68</a:t>
            </a:r>
            <a:r>
              <a:rPr lang="en-US" dirty="0">
                <a:ea typeface="Helvetica" charset="0"/>
              </a:rPr>
              <a:t>Ge and </a:t>
            </a:r>
            <a:r>
              <a:rPr lang="en-US" baseline="30000" dirty="0">
                <a:ea typeface="Helvetica" charset="0"/>
              </a:rPr>
              <a:t>72</a:t>
            </a:r>
            <a:r>
              <a:rPr lang="en-US" dirty="0">
                <a:ea typeface="Helvetica" charset="0"/>
              </a:rPr>
              <a:t>Se production (Morgan Fox)</a:t>
            </a:r>
            <a:endParaRPr lang="en-US" dirty="0">
              <a:ea typeface="Times New Roman" charset="0"/>
            </a:endParaRPr>
          </a:p>
        </p:txBody>
      </p:sp>
      <p:sp>
        <p:nvSpPr>
          <p:cNvPr id="7" name="Rectangle 6">
            <a:extLst>
              <a:ext uri="{FF2B5EF4-FFF2-40B4-BE49-F238E27FC236}">
                <a16:creationId xmlns:a16="http://schemas.microsoft.com/office/drawing/2014/main" id="{4C9B4B57-9935-5446-AD43-31253F681840}"/>
              </a:ext>
            </a:extLst>
          </p:cNvPr>
          <p:cNvSpPr/>
          <p:nvPr/>
        </p:nvSpPr>
        <p:spPr>
          <a:xfrm>
            <a:off x="455608" y="5433060"/>
            <a:ext cx="8385181" cy="523220"/>
          </a:xfrm>
          <a:prstGeom prst="rect">
            <a:avLst/>
          </a:prstGeom>
          <a:solidFill>
            <a:srgbClr val="FFFF00"/>
          </a:solidFill>
          <a:ln>
            <a:solidFill>
              <a:schemeClr val="tx1"/>
            </a:solidFill>
          </a:ln>
        </p:spPr>
        <p:txBody>
          <a:bodyPr wrap="square">
            <a:spAutoFit/>
          </a:bodyPr>
          <a:lstStyle/>
          <a:p>
            <a:pPr algn="ctr"/>
            <a:r>
              <a:rPr lang="en-US" sz="2800" i="1" dirty="0">
                <a:latin typeface="Times New Roman" panose="02020603050405020304" pitchFamily="18" charset="0"/>
                <a:cs typeface="Times New Roman" panose="02020603050405020304" pitchFamily="18" charset="0"/>
              </a:rPr>
              <a:t>The next reactions on the list are from protons on Sb</a:t>
            </a:r>
          </a:p>
        </p:txBody>
      </p:sp>
      <p:pic>
        <p:nvPicPr>
          <p:cNvPr id="5" name="Picture 4">
            <a:extLst>
              <a:ext uri="{FF2B5EF4-FFF2-40B4-BE49-F238E27FC236}">
                <a16:creationId xmlns:a16="http://schemas.microsoft.com/office/drawing/2014/main" id="{C887C672-86F4-3A4F-BF33-2E249D5956E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1664746"/>
            <a:ext cx="4612205" cy="3201874"/>
          </a:xfrm>
          <a:prstGeom prst="rect">
            <a:avLst/>
          </a:prstGeom>
        </p:spPr>
      </p:pic>
      <p:pic>
        <p:nvPicPr>
          <p:cNvPr id="8" name="Picture 7">
            <a:extLst>
              <a:ext uri="{FF2B5EF4-FFF2-40B4-BE49-F238E27FC236}">
                <a16:creationId xmlns:a16="http://schemas.microsoft.com/office/drawing/2014/main" id="{F0283FFF-14E5-7B45-8CB3-FCE9CEF99B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12205" y="1690425"/>
            <a:ext cx="4519363" cy="3135854"/>
          </a:xfrm>
          <a:prstGeom prst="rect">
            <a:avLst/>
          </a:prstGeom>
        </p:spPr>
      </p:pic>
      <p:sp>
        <p:nvSpPr>
          <p:cNvPr id="2" name="TextBox 1">
            <a:extLst>
              <a:ext uri="{FF2B5EF4-FFF2-40B4-BE49-F238E27FC236}">
                <a16:creationId xmlns:a16="http://schemas.microsoft.com/office/drawing/2014/main" id="{AB273DBD-ED42-6240-81C5-8FBD5A162A17}"/>
              </a:ext>
            </a:extLst>
          </p:cNvPr>
          <p:cNvSpPr txBox="1"/>
          <p:nvPr/>
        </p:nvSpPr>
        <p:spPr>
          <a:xfrm>
            <a:off x="1757548" y="1664746"/>
            <a:ext cx="1537600" cy="369332"/>
          </a:xfrm>
          <a:prstGeom prst="rect">
            <a:avLst/>
          </a:prstGeom>
          <a:solidFill>
            <a:schemeClr val="bg1"/>
          </a:solidFill>
          <a:ln>
            <a:solidFill>
              <a:schemeClr val="tx1"/>
            </a:solidFill>
          </a:ln>
        </p:spPr>
        <p:txBody>
          <a:bodyPr wrap="none" rtlCol="0">
            <a:spAutoFit/>
          </a:bodyPr>
          <a:lstStyle/>
          <a:p>
            <a:r>
              <a:rPr lang="en-US" baseline="30000" dirty="0">
                <a:latin typeface="Times New Roman" panose="02020603050405020304" pitchFamily="18" charset="0"/>
                <a:cs typeface="Times New Roman" panose="02020603050405020304" pitchFamily="18" charset="0"/>
              </a:rPr>
              <a:t>75</a:t>
            </a:r>
            <a:r>
              <a:rPr lang="en-US" dirty="0">
                <a:latin typeface="Times New Roman" panose="02020603050405020304" pitchFamily="18" charset="0"/>
                <a:cs typeface="Times New Roman" panose="02020603050405020304" pitchFamily="18" charset="0"/>
              </a:rPr>
              <a:t>As(p,4n)</a:t>
            </a:r>
            <a:r>
              <a:rPr lang="en-US" baseline="30000" dirty="0">
                <a:latin typeface="Times New Roman" panose="02020603050405020304" pitchFamily="18" charset="0"/>
                <a:cs typeface="Times New Roman" panose="02020603050405020304" pitchFamily="18" charset="0"/>
              </a:rPr>
              <a:t>72</a:t>
            </a:r>
            <a:r>
              <a:rPr lang="en-US" dirty="0">
                <a:latin typeface="Times New Roman" panose="02020603050405020304" pitchFamily="18" charset="0"/>
                <a:cs typeface="Times New Roman" panose="02020603050405020304" pitchFamily="18" charset="0"/>
              </a:rPr>
              <a:t>Se</a:t>
            </a:r>
          </a:p>
        </p:txBody>
      </p:sp>
      <p:sp>
        <p:nvSpPr>
          <p:cNvPr id="9" name="TextBox 8">
            <a:extLst>
              <a:ext uri="{FF2B5EF4-FFF2-40B4-BE49-F238E27FC236}">
                <a16:creationId xmlns:a16="http://schemas.microsoft.com/office/drawing/2014/main" id="{DCCC633D-742E-F648-AAD1-5A1F14D77C9E}"/>
              </a:ext>
            </a:extLst>
          </p:cNvPr>
          <p:cNvSpPr txBox="1"/>
          <p:nvPr/>
        </p:nvSpPr>
        <p:spPr>
          <a:xfrm>
            <a:off x="6123996" y="1664746"/>
            <a:ext cx="1460656" cy="369332"/>
          </a:xfrm>
          <a:prstGeom prst="rect">
            <a:avLst/>
          </a:prstGeom>
          <a:solidFill>
            <a:schemeClr val="bg1"/>
          </a:solidFill>
          <a:ln>
            <a:solidFill>
              <a:schemeClr val="tx1"/>
            </a:solidFill>
          </a:ln>
        </p:spPr>
        <p:txBody>
          <a:bodyPr wrap="none" rtlCol="0">
            <a:spAutoFit/>
          </a:bodyPr>
          <a:lstStyle/>
          <a:p>
            <a:r>
              <a:rPr lang="en-US" baseline="30000" dirty="0">
                <a:latin typeface="Times New Roman" panose="02020603050405020304" pitchFamily="18" charset="0"/>
                <a:cs typeface="Times New Roman" panose="02020603050405020304" pitchFamily="18" charset="0"/>
              </a:rPr>
              <a:t>75</a:t>
            </a:r>
            <a:r>
              <a:rPr lang="en-US" dirty="0">
                <a:latin typeface="Times New Roman" panose="02020603050405020304" pitchFamily="18" charset="0"/>
                <a:cs typeface="Times New Roman" panose="02020603050405020304" pitchFamily="18" charset="0"/>
              </a:rPr>
              <a:t>As(p,x)</a:t>
            </a:r>
            <a:r>
              <a:rPr lang="en-US" baseline="30000" dirty="0">
                <a:latin typeface="Times New Roman" panose="02020603050405020304" pitchFamily="18" charset="0"/>
                <a:cs typeface="Times New Roman" panose="02020603050405020304" pitchFamily="18" charset="0"/>
              </a:rPr>
              <a:t>68</a:t>
            </a:r>
            <a:r>
              <a:rPr lang="en-US" dirty="0">
                <a:latin typeface="Times New Roman" panose="02020603050405020304" pitchFamily="18" charset="0"/>
                <a:cs typeface="Times New Roman" panose="02020603050405020304" pitchFamily="18" charset="0"/>
              </a:rPr>
              <a:t>Ge</a:t>
            </a:r>
          </a:p>
        </p:txBody>
      </p:sp>
    </p:spTree>
    <p:extLst>
      <p:ext uri="{BB962C8B-B14F-4D97-AF65-F5344CB8AC3E}">
        <p14:creationId xmlns:p14="http://schemas.microsoft.com/office/powerpoint/2010/main" val="30187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4_LBNL_Template_0324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131096</TotalTime>
  <Words>517</Words>
  <Application>Microsoft Macintosh PowerPoint</Application>
  <PresentationFormat>On-screen Show (4:3)</PresentationFormat>
  <Paragraphs>65</Paragraphs>
  <Slides>5</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Cambria Math</vt:lpstr>
      <vt:lpstr>Helvetica Light</vt:lpstr>
      <vt:lpstr>Lucida Grande</vt:lpstr>
      <vt:lpstr>Tahoma</vt:lpstr>
      <vt:lpstr>Times New Roman</vt:lpstr>
      <vt:lpstr>4_LBNL_Template_032411</vt:lpstr>
      <vt:lpstr>PowerPoint Presentation</vt:lpstr>
      <vt:lpstr>Angle-integrated charged-particle cross sections over a range of energies can be rapidly measured using the stacked target technique</vt:lpstr>
      <vt:lpstr>Uncertainties</vt:lpstr>
      <vt:lpstr>The vast majority of (p,x) cross section measurements have been for E &lt; 25 MeV* despite the fact that regional isotope production facilities run at 100-200 MeV </vt:lpstr>
      <vt:lpstr>PowerPoint Presentation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dc:title>
  <dc:creator>Paul Fallon</dc:creator>
  <cp:lastModifiedBy>Lee Bernstein</cp:lastModifiedBy>
  <cp:revision>741</cp:revision>
  <cp:lastPrinted>2016-10-25T18:14:31Z</cp:lastPrinted>
  <dcterms:created xsi:type="dcterms:W3CDTF">2016-09-27T17:58:19Z</dcterms:created>
  <dcterms:modified xsi:type="dcterms:W3CDTF">2019-11-01T21:41:00Z</dcterms:modified>
</cp:coreProperties>
</file>