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465" r:id="rId2"/>
    <p:sldId id="621" r:id="rId3"/>
    <p:sldId id="553" r:id="rId4"/>
    <p:sldId id="528" r:id="rId5"/>
    <p:sldId id="529" r:id="rId6"/>
    <p:sldId id="587" r:id="rId7"/>
    <p:sldId id="618" r:id="rId8"/>
    <p:sldId id="596" r:id="rId9"/>
    <p:sldId id="617" r:id="rId10"/>
    <p:sldId id="582" r:id="rId11"/>
    <p:sldId id="615" r:id="rId12"/>
    <p:sldId id="598" r:id="rId13"/>
    <p:sldId id="619" r:id="rId14"/>
    <p:sldId id="599" r:id="rId15"/>
    <p:sldId id="620" r:id="rId16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lnSpc>
        <a:spcPct val="65000"/>
      </a:lnSpc>
      <a:spcBef>
        <a:spcPct val="30000"/>
      </a:spcBef>
      <a:spcAft>
        <a:spcPct val="0"/>
      </a:spcAft>
      <a:buChar char="•"/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65000"/>
      </a:lnSpc>
      <a:spcBef>
        <a:spcPct val="30000"/>
      </a:spcBef>
      <a:spcAft>
        <a:spcPct val="0"/>
      </a:spcAft>
      <a:buChar char="•"/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65000"/>
      </a:lnSpc>
      <a:spcBef>
        <a:spcPct val="30000"/>
      </a:spcBef>
      <a:spcAft>
        <a:spcPct val="0"/>
      </a:spcAft>
      <a:buChar char="•"/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65000"/>
      </a:lnSpc>
      <a:spcBef>
        <a:spcPct val="30000"/>
      </a:spcBef>
      <a:spcAft>
        <a:spcPct val="0"/>
      </a:spcAft>
      <a:buChar char="•"/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65000"/>
      </a:lnSpc>
      <a:spcBef>
        <a:spcPct val="30000"/>
      </a:spcBef>
      <a:spcAft>
        <a:spcPct val="0"/>
      </a:spcAft>
      <a:buChar char="•"/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2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00"/>
    <a:srgbClr val="5EC265"/>
    <a:srgbClr val="FFCC00"/>
    <a:srgbClr val="FFFF00"/>
    <a:srgbClr val="DEEAD9"/>
    <a:srgbClr val="CEC7A6"/>
    <a:srgbClr val="143219"/>
    <a:srgbClr val="205228"/>
    <a:srgbClr val="AAA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2" autoAdjust="0"/>
    <p:restoredTop sz="86395" autoAdjust="0"/>
  </p:normalViewPr>
  <p:slideViewPr>
    <p:cSldViewPr>
      <p:cViewPr varScale="1">
        <p:scale>
          <a:sx n="105" d="100"/>
          <a:sy n="105" d="100"/>
        </p:scale>
        <p:origin x="2480" y="192"/>
      </p:cViewPr>
      <p:guideLst>
        <p:guide orient="horz" pos="2626"/>
        <p:guide pos="2880"/>
      </p:guideLst>
    </p:cSldViewPr>
  </p:slideViewPr>
  <p:outlineViewPr>
    <p:cViewPr>
      <p:scale>
        <a:sx n="33" d="100"/>
        <a:sy n="33" d="100"/>
      </p:scale>
      <p:origin x="0" y="-202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4320" y="208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22300" y="0"/>
            <a:ext cx="575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7" tIns="46458" rIns="92917" bIns="46458" numCol="1" anchor="t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9038"/>
            <a:ext cx="303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7" tIns="46458" rIns="92917" bIns="46458" numCol="1" anchor="b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buFontTx/>
              <a:buNone/>
              <a:defRPr sz="8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8E66C46-C403-4E76-9BCC-611AA49CC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3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7" tIns="46458" rIns="92917" bIns="46458" numCol="1" anchor="t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7" tIns="46458" rIns="92917" bIns="46458" numCol="1" anchor="t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33912" cy="3475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2138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7" tIns="46458" rIns="92917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33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7" tIns="46458" rIns="92917" bIns="46458" numCol="1" anchor="b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9038"/>
            <a:ext cx="3033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7" tIns="46458" rIns="92917" bIns="46458" numCol="1" anchor="b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buFontTx/>
              <a:buNone/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ECD7868-8D14-4762-9A81-7333AF352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94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D7868-8D14-4762-9A81-7333AF35244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1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D7868-8D14-4762-9A81-7333AF35244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1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D7868-8D14-4762-9A81-7333AF3524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85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D7868-8D14-4762-9A81-7333AF3524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36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D7868-8D14-4762-9A81-7333AF3524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0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It is available, free of charge, to OECD NEA member countries via the weblinks.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D7868-8D14-4762-9A81-7333AF3524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8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D7868-8D14-4762-9A81-7333AF3524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2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D7868-8D14-4762-9A81-7333AF3524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24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D7868-8D14-4762-9A81-7333AF3524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26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D7868-8D14-4762-9A81-7333AF3524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2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D7868-8D14-4762-9A81-7333AF35244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D7868-8D14-4762-9A81-7333AF3524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9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 cstate="print"/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black">
          <a:xfrm flipV="1">
            <a:off x="2097088" y="0"/>
            <a:ext cx="0" cy="6654800"/>
          </a:xfrm>
          <a:prstGeom prst="line">
            <a:avLst/>
          </a:prstGeom>
          <a:noFill/>
          <a:ln w="15875">
            <a:solidFill>
              <a:srgbClr val="41AD4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3" descr="Logo_Group_Title"/>
          <p:cNvPicPr>
            <a:picLocks noChangeAspect="1" noChangeArrowheads="1"/>
          </p:cNvPicPr>
          <p:nvPr/>
        </p:nvPicPr>
        <p:blipFill>
          <a:blip r:embed="rId3" cstate="print"/>
          <a:srcRect l="3036" t="935" r="3036" b="935"/>
          <a:stretch>
            <a:fillRect/>
          </a:stretch>
        </p:blipFill>
        <p:spPr bwMode="black">
          <a:xfrm>
            <a:off x="185738" y="1758950"/>
            <a:ext cx="1414462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black">
          <a:xfrm>
            <a:off x="2590800" y="1905000"/>
            <a:ext cx="2057400" cy="76200"/>
          </a:xfrm>
          <a:prstGeom prst="rect">
            <a:avLst/>
          </a:prstGeom>
          <a:solidFill>
            <a:srgbClr val="41AD4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">
          <a:xfrm>
            <a:off x="4572000" y="1905000"/>
            <a:ext cx="4570413" cy="19050"/>
          </a:xfrm>
          <a:prstGeom prst="rect">
            <a:avLst/>
          </a:prstGeom>
          <a:solidFill>
            <a:srgbClr val="41AD4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362325" y="5029200"/>
            <a:ext cx="335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/>
              <a:t>ICSBEP/</a:t>
            </a:r>
            <a:r>
              <a:rPr lang="en-US" sz="1600" dirty="0" err="1"/>
              <a:t>IRPhEP</a:t>
            </a:r>
            <a:r>
              <a:rPr lang="en-US" sz="1600" dirty="0"/>
              <a:t> Slides</a:t>
            </a:r>
            <a:br>
              <a:rPr lang="en-US" sz="1600" dirty="0"/>
            </a:br>
            <a:r>
              <a:rPr lang="en-US" sz="1600" dirty="0"/>
              <a:t>for CSEWG @ Nuclear Data Week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1600" dirty="0"/>
              <a:t>4 November 2019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black">
          <a:xfrm>
            <a:off x="2590800" y="1905000"/>
            <a:ext cx="2057400" cy="76200"/>
          </a:xfrm>
          <a:prstGeom prst="rect">
            <a:avLst/>
          </a:prstGeom>
          <a:solidFill>
            <a:srgbClr val="41AD4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black">
          <a:xfrm>
            <a:off x="4572000" y="1905000"/>
            <a:ext cx="4570413" cy="19050"/>
          </a:xfrm>
          <a:prstGeom prst="rect">
            <a:avLst/>
          </a:prstGeom>
          <a:solidFill>
            <a:srgbClr val="41AD4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2133600" y="6677025"/>
            <a:ext cx="4419600" cy="180975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50000">
                <a:srgbClr val="5EC265"/>
              </a:gs>
              <a:gs pos="100000">
                <a:srgbClr val="0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514600" y="457200"/>
            <a:ext cx="6172200" cy="1371600"/>
          </a:xfrm>
        </p:spPr>
        <p:txBody>
          <a:bodyPr lIns="64008" tIns="45720" rIns="91440" bIns="45720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14600" y="2133600"/>
            <a:ext cx="6172200" cy="2895600"/>
          </a:xfrm>
        </p:spPr>
        <p:txBody>
          <a:bodyPr lIns="64008" tIns="45720" rIns="91440" bIns="45720"/>
          <a:lstStyle>
            <a:lvl1pPr marL="0" indent="0">
              <a:lnSpc>
                <a:spcPct val="80000"/>
              </a:lnSpc>
              <a:spcBef>
                <a:spcPct val="0"/>
              </a:spcBef>
              <a:buFontTx/>
              <a:buNone/>
              <a:defRPr b="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36178-A6C2-4F1E-9A14-CDE8678F2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2895600"/>
            <a:ext cx="8126412" cy="9096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36178-A6C2-4F1E-9A14-CDE8678F2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447800"/>
            <a:ext cx="3802062" cy="4221163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36178-A6C2-4F1E-9A14-CDE8678F2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800600" y="1447800"/>
            <a:ext cx="3802062" cy="4221163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36178-A6C2-4F1E-9A14-CDE8678F2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800600" y="1447800"/>
            <a:ext cx="3802062" cy="4221163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5138" y="1447801"/>
            <a:ext cx="3802062" cy="1981200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7200" y="3733800"/>
            <a:ext cx="3802062" cy="1981200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447800"/>
            <a:ext cx="3802062" cy="4221163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36178-A6C2-4F1E-9A14-CDE8678F2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800600" y="1447801"/>
            <a:ext cx="3802062" cy="1981200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00600" y="3733800"/>
            <a:ext cx="3802062" cy="1981200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447801"/>
            <a:ext cx="3802062" cy="1981200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36178-A6C2-4F1E-9A14-CDE8678F2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800600" y="1447801"/>
            <a:ext cx="3802062" cy="1981200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7200" y="3733800"/>
            <a:ext cx="3802062" cy="1981200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00600" y="3733800"/>
            <a:ext cx="3802062" cy="1981200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447801"/>
            <a:ext cx="8145462" cy="1295399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36178-A6C2-4F1E-9A14-CDE8678F2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7200" y="2819400"/>
            <a:ext cx="8153400" cy="2895600"/>
          </a:xfrm>
        </p:spPr>
        <p:txBody>
          <a:bodyPr>
            <a:normAutofit/>
          </a:bodyPr>
          <a:lstStyle>
            <a:lvl1pPr>
              <a:buFont typeface="Wingdings" pitchFamily="2" charset="2"/>
              <a:buChar char="Ø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Courier New" pitchFamily="49" charset="0"/>
              <a:buChar char="o"/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0" cstate="print"/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Group_Body"/>
          <p:cNvPicPr>
            <a:picLocks noChangeAspect="1" noChangeArrowheads="1"/>
          </p:cNvPicPr>
          <p:nvPr/>
        </p:nvPicPr>
        <p:blipFill>
          <a:blip r:embed="rId11" cstate="print"/>
          <a:srcRect l="1559" t="6685" r="1559" b="6685"/>
          <a:stretch>
            <a:fillRect/>
          </a:stretch>
        </p:blipFill>
        <p:spPr bwMode="black">
          <a:xfrm>
            <a:off x="207963" y="5992813"/>
            <a:ext cx="28400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705600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800" b="0" smtClean="0"/>
            </a:lvl1pPr>
          </a:lstStyle>
          <a:p>
            <a:pPr>
              <a:defRPr/>
            </a:pPr>
            <a:fld id="{FA86C603-CD29-4FAF-B7FB-0A2E426C0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304800"/>
            <a:ext cx="8126412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14" rIns="91429" bIns="45714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138" y="1447800"/>
            <a:ext cx="814546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14" rIns="91429" bIns="457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3894" name="Rectangle 6"/>
          <p:cNvSpPr>
            <a:spLocks noChangeArrowheads="1"/>
          </p:cNvSpPr>
          <p:nvPr/>
        </p:nvSpPr>
        <p:spPr bwMode="black">
          <a:xfrm>
            <a:off x="533400" y="1219200"/>
            <a:ext cx="2057400" cy="76200"/>
          </a:xfrm>
          <a:prstGeom prst="rect">
            <a:avLst/>
          </a:prstGeom>
          <a:solidFill>
            <a:srgbClr val="41AD4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black">
          <a:xfrm>
            <a:off x="2590800" y="1219200"/>
            <a:ext cx="6553200" cy="19050"/>
          </a:xfrm>
          <a:prstGeom prst="rect">
            <a:avLst/>
          </a:prstGeom>
          <a:solidFill>
            <a:srgbClr val="41AD4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black">
          <a:xfrm>
            <a:off x="533400" y="1219200"/>
            <a:ext cx="2057400" cy="76200"/>
          </a:xfrm>
          <a:prstGeom prst="rect">
            <a:avLst/>
          </a:prstGeom>
          <a:solidFill>
            <a:srgbClr val="41AD4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black">
          <a:xfrm>
            <a:off x="2590800" y="1219200"/>
            <a:ext cx="6553200" cy="19050"/>
          </a:xfrm>
          <a:prstGeom prst="rect">
            <a:avLst/>
          </a:prstGeom>
          <a:solidFill>
            <a:srgbClr val="41AD4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3898" name="Rectangle 10"/>
          <p:cNvSpPr>
            <a:spLocks noChangeArrowheads="1"/>
          </p:cNvSpPr>
          <p:nvPr userDrawn="1"/>
        </p:nvSpPr>
        <p:spPr bwMode="auto">
          <a:xfrm>
            <a:off x="2133600" y="6677025"/>
            <a:ext cx="4419600" cy="180975"/>
          </a:xfrm>
          <a:prstGeom prst="rect">
            <a:avLst/>
          </a:prstGeom>
          <a:gradFill rotWithShape="1">
            <a:gsLst>
              <a:gs pos="0">
                <a:srgbClr val="008080"/>
              </a:gs>
              <a:gs pos="50000">
                <a:srgbClr val="5EC265"/>
              </a:gs>
              <a:gs pos="100000">
                <a:srgbClr val="00808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9" r:id="rId2"/>
    <p:sldLayoutId id="2147483689" r:id="rId3"/>
    <p:sldLayoutId id="2147483684" r:id="rId4"/>
    <p:sldLayoutId id="2147483687" r:id="rId5"/>
    <p:sldLayoutId id="2147483686" r:id="rId6"/>
    <p:sldLayoutId id="2147483685" r:id="rId7"/>
    <p:sldLayoutId id="2147483688" r:id="rId8"/>
  </p:sldLayoutIdLst>
  <p:transition>
    <p:fade thruBlk="1"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Font typeface="Wingdings" pitchFamily="2" charset="2"/>
        <a:buChar char="Ø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Font typeface="Wingdings" pitchFamily="2" charset="2"/>
        <a:buChar char="v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Font typeface="Courier New" pitchFamily="49" charset="0"/>
        <a:buChar char="o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har char="–"/>
        <a:defRPr sz="1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457200"/>
            <a:ext cx="6324600" cy="1371600"/>
          </a:xfrm>
        </p:spPr>
        <p:txBody>
          <a:bodyPr>
            <a:normAutofit/>
          </a:bodyPr>
          <a:lstStyle/>
          <a:p>
            <a:r>
              <a:rPr lang="en-US" sz="2800" dirty="0"/>
              <a:t>The 2019 Editions of the</a:t>
            </a:r>
            <a:br>
              <a:rPr lang="en-US" sz="2800" dirty="0"/>
            </a:br>
            <a:r>
              <a:rPr lang="en-US" sz="2800" dirty="0"/>
              <a:t>ICSBEP and </a:t>
            </a:r>
            <a:r>
              <a:rPr lang="en-US" sz="2800" dirty="0" err="1"/>
              <a:t>IRPhEP</a:t>
            </a:r>
            <a:r>
              <a:rPr lang="en-US" sz="2800" dirty="0"/>
              <a:t> Handbooks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62200" y="6165850"/>
            <a:ext cx="5638800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1200" b="1" i="1" dirty="0"/>
              <a:t>This presentation was prepared at Idaho National Laboratory for the U.S. </a:t>
            </a:r>
            <a:br>
              <a:rPr lang="en-US" sz="1200" b="1" i="1" dirty="0"/>
            </a:br>
            <a:br>
              <a:rPr lang="en-US" sz="1200" b="1" i="1" dirty="0"/>
            </a:br>
            <a:r>
              <a:rPr lang="en-US" sz="1200" b="1" i="1" dirty="0"/>
              <a:t>Department of Energy under Contract Number (DE-AC07-05ID14517)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514600" y="2438400"/>
            <a:ext cx="6172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008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2200" kern="0" dirty="0"/>
              <a:t>John D. Bess</a:t>
            </a:r>
            <a:br>
              <a:rPr lang="en-US" sz="2200" kern="0" dirty="0"/>
            </a:br>
            <a:r>
              <a:rPr lang="en-US" sz="2200" b="0" i="1" kern="0" dirty="0"/>
              <a:t>Idaho National Laboratory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39510">
            <a:off x="6004344" y="2971271"/>
            <a:ext cx="260985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Studsvik</a:t>
            </a:r>
            <a:r>
              <a:rPr lang="en-US" dirty="0"/>
              <a:t> KRITZ-1</a:t>
            </a:r>
          </a:p>
          <a:p>
            <a:pPr lvl="1"/>
            <a:r>
              <a:rPr lang="en-US" dirty="0"/>
              <a:t>Sweden</a:t>
            </a:r>
          </a:p>
          <a:p>
            <a:pPr lvl="1"/>
            <a:r>
              <a:rPr lang="en-US" dirty="0"/>
              <a:t>Various LWR lattices with T = 20 to 250 ºC</a:t>
            </a:r>
          </a:p>
          <a:p>
            <a:pPr lvl="1"/>
            <a:r>
              <a:rPr lang="en-US" dirty="0"/>
              <a:t>Zr-2-clad UO</a:t>
            </a:r>
            <a:r>
              <a:rPr lang="en-US" baseline="-25000" dirty="0"/>
              <a:t>2</a:t>
            </a:r>
            <a:r>
              <a:rPr lang="en-US" dirty="0"/>
              <a:t> (1.35 wt.% </a:t>
            </a:r>
            <a:r>
              <a:rPr lang="en-US" baseline="30000" dirty="0"/>
              <a:t>235</a:t>
            </a:r>
            <a:r>
              <a:rPr lang="en-US" dirty="0"/>
              <a:t>U)</a:t>
            </a:r>
          </a:p>
          <a:p>
            <a:pPr lvl="1"/>
            <a:r>
              <a:rPr lang="en-US" dirty="0" err="1"/>
              <a:t>Marviken</a:t>
            </a:r>
            <a:r>
              <a:rPr lang="en-US" dirty="0"/>
              <a:t> Boiling Heavy Water Reactor (BHWR) fuel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36178-A6C2-4F1E-9A14-CDE8678F2A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Bildobjekt 51974">
            <a:extLst>
              <a:ext uri="{FF2B5EF4-FFF2-40B4-BE49-F238E27FC236}">
                <a16:creationId xmlns:a16="http://schemas.microsoft.com/office/drawing/2014/main" id="{453F12E4-EACC-F849-8244-43B623B49AE8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099" y="163072"/>
            <a:ext cx="4623144" cy="6694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Approved Evaluation 3: </a:t>
            </a:r>
            <a:br>
              <a:rPr lang="en-US" dirty="0"/>
            </a:br>
            <a:r>
              <a:rPr lang="en-US" dirty="0"/>
              <a:t>LEU-COMP-THERM-104</a:t>
            </a:r>
          </a:p>
        </p:txBody>
      </p:sp>
    </p:spTree>
    <p:extLst>
      <p:ext uri="{BB962C8B-B14F-4D97-AF65-F5344CB8AC3E}">
        <p14:creationId xmlns:p14="http://schemas.microsoft.com/office/powerpoint/2010/main" val="309555524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447800"/>
            <a:ext cx="3268662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Evaluated</a:t>
            </a:r>
          </a:p>
          <a:p>
            <a:pPr lvl="1"/>
            <a:r>
              <a:rPr lang="en-US" dirty="0"/>
              <a:t>Criticality</a:t>
            </a:r>
          </a:p>
          <a:p>
            <a:pPr lvl="1"/>
            <a:r>
              <a:rPr lang="en-US" dirty="0"/>
              <a:t>Reactivity Worth</a:t>
            </a:r>
          </a:p>
          <a:p>
            <a:pPr lvl="1"/>
            <a:r>
              <a:rPr lang="en-US" dirty="0"/>
              <a:t>Reactivity</a:t>
            </a:r>
            <a:br>
              <a:rPr lang="en-US" dirty="0"/>
            </a:br>
            <a:r>
              <a:rPr lang="en-US" dirty="0"/>
              <a:t>Coefficients</a:t>
            </a:r>
          </a:p>
          <a:p>
            <a:r>
              <a:rPr lang="en-US" dirty="0"/>
              <a:t>Criticality</a:t>
            </a:r>
          </a:p>
          <a:p>
            <a:pPr lvl="1"/>
            <a:r>
              <a:rPr lang="en-US" dirty="0"/>
              <a:t>MCNP6 and ENDF/B-VIII.0</a:t>
            </a:r>
          </a:p>
          <a:p>
            <a:pPr lvl="2"/>
            <a:r>
              <a:rPr lang="en-US" dirty="0"/>
              <a:t>Within 0.5 %</a:t>
            </a:r>
          </a:p>
          <a:p>
            <a:pPr lvl="1"/>
            <a:r>
              <a:rPr lang="en-US" dirty="0"/>
              <a:t>SCALE 6.2.3 and ENDF/B-VII.1</a:t>
            </a:r>
          </a:p>
          <a:p>
            <a:pPr lvl="2"/>
            <a:r>
              <a:rPr lang="en-US" dirty="0"/>
              <a:t>Within 0.7 %</a:t>
            </a:r>
          </a:p>
          <a:p>
            <a:pPr lvl="1"/>
            <a:r>
              <a:rPr lang="en-US" dirty="0"/>
              <a:t>MONK 11A DEV and ENDF/B-VII.1</a:t>
            </a:r>
          </a:p>
          <a:p>
            <a:pPr lvl="2"/>
            <a:r>
              <a:rPr lang="en-US" dirty="0"/>
              <a:t>Within 0.7 %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36178-A6C2-4F1E-9A14-CDE8678F2A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Results</a:t>
            </a:r>
          </a:p>
        </p:txBody>
      </p:sp>
      <p:pic>
        <p:nvPicPr>
          <p:cNvPr id="8" name="Bildobjekt 52036">
            <a:extLst>
              <a:ext uri="{FF2B5EF4-FFF2-40B4-BE49-F238E27FC236}">
                <a16:creationId xmlns:a16="http://schemas.microsoft.com/office/drawing/2014/main" id="{1379C4F8-2FDA-D041-8C5E-F4E12E6193D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55746"/>
            <a:ext cx="5374077" cy="4059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1315873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Approved Evaluation 4: </a:t>
            </a:r>
            <a:br>
              <a:rPr lang="en-US" dirty="0"/>
            </a:br>
            <a:r>
              <a:rPr lang="en-US" dirty="0"/>
              <a:t>MSRE-MSR-RESR-001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7" y="1447800"/>
            <a:ext cx="3910811" cy="4454523"/>
          </a:xfrm>
        </p:spPr>
        <p:txBody>
          <a:bodyPr>
            <a:normAutofit/>
          </a:bodyPr>
          <a:lstStyle/>
          <a:p>
            <a:r>
              <a:rPr lang="en-US" dirty="0"/>
              <a:t>Molten Salt Reactor Experiment – ORNL</a:t>
            </a:r>
          </a:p>
          <a:p>
            <a:pPr lvl="1"/>
            <a:r>
              <a:rPr lang="en-US" dirty="0"/>
              <a:t>U.C. Berkeley &amp; ORNL (US)</a:t>
            </a:r>
          </a:p>
          <a:p>
            <a:pPr lvl="1"/>
            <a:r>
              <a:rPr lang="en-US" dirty="0"/>
              <a:t>62.5LiF-31.6BeF</a:t>
            </a:r>
            <a:r>
              <a:rPr lang="en-US" baseline="-25000" dirty="0"/>
              <a:t>2</a:t>
            </a:r>
            <a:r>
              <a:rPr lang="en-US" dirty="0"/>
              <a:t>-5.1ZrF</a:t>
            </a:r>
            <a:r>
              <a:rPr lang="en-US" baseline="-25000" dirty="0"/>
              <a:t>4</a:t>
            </a:r>
            <a:r>
              <a:rPr lang="en-US" dirty="0"/>
              <a:t>-0.8UF</a:t>
            </a:r>
            <a:r>
              <a:rPr lang="en-US" baseline="-25000" dirty="0"/>
              <a:t>4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1.408 wt.% </a:t>
            </a:r>
            <a:r>
              <a:rPr lang="en-US" baseline="30000" dirty="0"/>
              <a:t>235</a:t>
            </a:r>
            <a:r>
              <a:rPr lang="en-US" dirty="0"/>
              <a:t>U</a:t>
            </a:r>
          </a:p>
          <a:p>
            <a:pPr lvl="1"/>
            <a:r>
              <a:rPr lang="en-US" dirty="0"/>
              <a:t>Graphite moderated</a:t>
            </a:r>
          </a:p>
          <a:p>
            <a:r>
              <a:rPr lang="en-US" dirty="0"/>
              <a:t>First MSR benchmark in </a:t>
            </a:r>
            <a:r>
              <a:rPr lang="en-US" dirty="0" err="1"/>
              <a:t>IRPhEP</a:t>
            </a:r>
            <a:r>
              <a:rPr lang="en-US" dirty="0"/>
              <a:t> Handbook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36178-A6C2-4F1E-9A14-CDE8678F2A6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86583088-D84F-0D47-8988-AF5AB3C4120E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437" y="1447800"/>
            <a:ext cx="3784820" cy="457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C4F0AA-E2EA-F942-B9BE-71D5C3108175}"/>
              </a:ext>
            </a:extLst>
          </p:cNvPr>
          <p:cNvSpPr/>
          <p:nvPr/>
        </p:nvSpPr>
        <p:spPr>
          <a:xfrm>
            <a:off x="3739643" y="6443704"/>
            <a:ext cx="5408532" cy="467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6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DOE-NE NEUP MS-NE-1</a:t>
            </a:r>
          </a:p>
        </p:txBody>
      </p:sp>
    </p:spTree>
    <p:extLst>
      <p:ext uri="{BB962C8B-B14F-4D97-AF65-F5344CB8AC3E}">
        <p14:creationId xmlns:p14="http://schemas.microsoft.com/office/powerpoint/2010/main" val="1641658581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Approved Evaluation 4: </a:t>
            </a:r>
            <a:br>
              <a:rPr lang="en-US" dirty="0"/>
            </a:br>
            <a:r>
              <a:rPr lang="en-US" dirty="0"/>
              <a:t>MSRE-MSR-RESR-001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7" y="1447800"/>
            <a:ext cx="3910811" cy="4454523"/>
          </a:xfrm>
        </p:spPr>
        <p:txBody>
          <a:bodyPr>
            <a:normAutofit/>
          </a:bodyPr>
          <a:lstStyle/>
          <a:p>
            <a:r>
              <a:rPr lang="en-US" dirty="0"/>
              <a:t>Evaluated</a:t>
            </a:r>
          </a:p>
          <a:p>
            <a:pPr lvl="1"/>
            <a:r>
              <a:rPr lang="en-US" dirty="0"/>
              <a:t>Criticality</a:t>
            </a:r>
          </a:p>
          <a:p>
            <a:r>
              <a:rPr lang="en-US" dirty="0"/>
              <a:t>Most sensitive uncertainties</a:t>
            </a:r>
          </a:p>
          <a:p>
            <a:pPr lvl="1"/>
            <a:r>
              <a:rPr lang="en-US" dirty="0"/>
              <a:t>Graphite density</a:t>
            </a:r>
          </a:p>
          <a:p>
            <a:pPr lvl="1"/>
            <a:r>
              <a:rPr lang="en-US" dirty="0"/>
              <a:t>Li-6 enrichment</a:t>
            </a:r>
          </a:p>
          <a:p>
            <a:pPr lvl="1"/>
            <a:r>
              <a:rPr lang="en-US" dirty="0"/>
              <a:t>Fuel salt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36178-A6C2-4F1E-9A14-CDE8678F2A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C0A994-0C7D-214B-B5D5-86BD72B7AB3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Sensitive to graphite thermal scattering law data</a:t>
            </a:r>
          </a:p>
          <a:p>
            <a:r>
              <a:rPr lang="en-US" dirty="0"/>
              <a:t>Unknown if missing significant data biasing the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6A4C42-2AEA-7440-B3C0-688FD1274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56" y="5053482"/>
            <a:ext cx="8794287" cy="148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92538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Approved Evaluation 5: </a:t>
            </a:r>
            <a:br>
              <a:rPr lang="en-US" dirty="0"/>
            </a:br>
            <a:r>
              <a:rPr lang="en-US" dirty="0"/>
              <a:t>TREAT-FUND-RESR-002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Transient Reactor Test Facility – INL</a:t>
            </a:r>
          </a:p>
          <a:p>
            <a:pPr lvl="1"/>
            <a:r>
              <a:rPr lang="en-US" dirty="0"/>
              <a:t>U. Michigan (US)</a:t>
            </a:r>
          </a:p>
          <a:p>
            <a:pPr lvl="1"/>
            <a:r>
              <a:rPr lang="en-US" dirty="0"/>
              <a:t>M8CAL Series</a:t>
            </a:r>
          </a:p>
          <a:p>
            <a:pPr lvl="1"/>
            <a:r>
              <a:rPr lang="en-US" dirty="0"/>
              <a:t>Dilute HEU in graphite</a:t>
            </a:r>
          </a:p>
          <a:p>
            <a:pPr lvl="1"/>
            <a:r>
              <a:rPr lang="en-US" dirty="0"/>
              <a:t>CP-2 graphite reflected</a:t>
            </a:r>
          </a:p>
          <a:p>
            <a:pPr lvl="1"/>
            <a:r>
              <a:rPr lang="en-US" dirty="0"/>
              <a:t>Relevant to current TREAT core configurations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36178-A6C2-4F1E-9A14-CDE8678F2A6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image49.jpg" descr="Perspective View (Recent).jpg">
            <a:extLst>
              <a:ext uri="{FF2B5EF4-FFF2-40B4-BE49-F238E27FC236}">
                <a16:creationId xmlns:a16="http://schemas.microsoft.com/office/drawing/2014/main" id="{6A906CAC-FCE6-9343-A806-4E2D0628B001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81400" y="1242147"/>
            <a:ext cx="5302161" cy="5105400"/>
          </a:xfrm>
          <a:prstGeom prst="rect">
            <a:avLst/>
          </a:prstGeom>
          <a:ln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1C8656-8026-364F-A4E5-0E3814F02708}"/>
              </a:ext>
            </a:extLst>
          </p:cNvPr>
          <p:cNvSpPr/>
          <p:nvPr/>
        </p:nvSpPr>
        <p:spPr>
          <a:xfrm>
            <a:off x="5005053" y="6443704"/>
            <a:ext cx="2877711" cy="467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36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DOE-NE IRP</a:t>
            </a:r>
          </a:p>
        </p:txBody>
      </p:sp>
    </p:spTree>
    <p:extLst>
      <p:ext uri="{BB962C8B-B14F-4D97-AF65-F5344CB8AC3E}">
        <p14:creationId xmlns:p14="http://schemas.microsoft.com/office/powerpoint/2010/main" val="2903609287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Approved Evaluation 5: </a:t>
            </a:r>
            <a:br>
              <a:rPr lang="en-US" dirty="0"/>
            </a:br>
            <a:r>
              <a:rPr lang="en-US" dirty="0"/>
              <a:t>TREAT-FUND-RESR-002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447800"/>
            <a:ext cx="4106862" cy="4221163"/>
          </a:xfrm>
        </p:spPr>
        <p:txBody>
          <a:bodyPr>
            <a:normAutofit/>
          </a:bodyPr>
          <a:lstStyle/>
          <a:p>
            <a:r>
              <a:rPr lang="en-US" dirty="0"/>
              <a:t>Evaluated</a:t>
            </a:r>
          </a:p>
          <a:p>
            <a:pPr lvl="1"/>
            <a:r>
              <a:rPr lang="en-US" dirty="0"/>
              <a:t>Criticality</a:t>
            </a:r>
          </a:p>
          <a:p>
            <a:pPr lvl="1"/>
            <a:r>
              <a:rPr lang="en-US" dirty="0"/>
              <a:t>Serpent w/ ENDF/B-VII.1 results within 1</a:t>
            </a:r>
            <a:r>
              <a:rPr lang="en-US" dirty="0">
                <a:latin typeface="Symbol" pitchFamily="2" charset="2"/>
              </a:rPr>
              <a:t>s</a:t>
            </a:r>
          </a:p>
          <a:p>
            <a:pPr lvl="1"/>
            <a:r>
              <a:rPr lang="en-US" dirty="0"/>
              <a:t>Large uncertainties in graphite boron and hydrogen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36178-A6C2-4F1E-9A14-CDE8678F2A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3AD99F-4D75-354B-BBE6-F2E4ABA2D51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Also sensitive to thermal scattering law data for graphite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BDE61-F85D-964A-8141-6128A7C78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10" y="4536281"/>
            <a:ext cx="8540135" cy="178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48172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24B5-4075-C047-A3D3-E064C504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21975-10B5-A147-8BD8-792629EEA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ICSBEP Handbook available Sep 2019</a:t>
            </a:r>
          </a:p>
          <a:p>
            <a:r>
              <a:rPr lang="en-US" dirty="0" err="1"/>
              <a:t>IRPhEP</a:t>
            </a:r>
            <a:r>
              <a:rPr lang="en-US" dirty="0"/>
              <a:t> Handbook available Dec 2019</a:t>
            </a:r>
          </a:p>
          <a:p>
            <a:r>
              <a:rPr lang="en-US" dirty="0"/>
              <a:t>Key benchmarks of interest to nuclear data:</a:t>
            </a:r>
          </a:p>
          <a:p>
            <a:pPr lvl="1"/>
            <a:r>
              <a:rPr lang="en-US" dirty="0"/>
              <a:t>LCT099 – </a:t>
            </a:r>
            <a:r>
              <a:rPr lang="en-US" dirty="0" err="1"/>
              <a:t>Ti</a:t>
            </a:r>
            <a:r>
              <a:rPr lang="en-US" dirty="0"/>
              <a:t> cross section</a:t>
            </a:r>
          </a:p>
          <a:p>
            <a:pPr lvl="1"/>
            <a:r>
              <a:rPr lang="en-US" dirty="0"/>
              <a:t>LCT103 – U7Mo (~20% </a:t>
            </a:r>
            <a:r>
              <a:rPr lang="en-US" baseline="30000" dirty="0"/>
              <a:t>235</a:t>
            </a:r>
            <a:r>
              <a:rPr lang="en-US" dirty="0"/>
              <a:t>U) plates</a:t>
            </a:r>
          </a:p>
          <a:p>
            <a:pPr lvl="1"/>
            <a:r>
              <a:rPr lang="en-US" dirty="0"/>
              <a:t>KRITZ-LWR-RESR-004 – Rod lattices 20 – 250 ºC</a:t>
            </a:r>
          </a:p>
          <a:p>
            <a:pPr lvl="1"/>
            <a:r>
              <a:rPr lang="en-US" dirty="0"/>
              <a:t>MSRE-MSR-RESR-001 – Molten salt &amp; graphite</a:t>
            </a:r>
          </a:p>
          <a:p>
            <a:pPr lvl="1"/>
            <a:r>
              <a:rPr lang="en-US" dirty="0"/>
              <a:t>TREAT-FUND-RESR-002 – Graphite &amp; hydrogen sensitivity in fuel</a:t>
            </a:r>
          </a:p>
          <a:p>
            <a:r>
              <a:rPr lang="en-US" dirty="0"/>
              <a:t>See additional slide-pairs for slight additional information as desired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A460A-34F6-044B-95D5-3BF499CA90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36178-A6C2-4F1E-9A14-CDE8678F2A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4788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188" y="1619515"/>
            <a:ext cx="8126412" cy="909638"/>
          </a:xfrm>
        </p:spPr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36178-A6C2-4F1E-9A14-CDE8678F2A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 descr="http://www.gzhaihaikeji.com/UploadFile/Picture/2018-1/20180117153344282.jpg">
            <a:extLst>
              <a:ext uri="{FF2B5EF4-FFF2-40B4-BE49-F238E27FC236}">
                <a16:creationId xmlns:a16="http://schemas.microsoft.com/office/drawing/2014/main" id="{8BD63876-FCC2-7A41-8617-677B283FC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4572000" cy="3386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38359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Handbook of Evaluated Criticality Safety Benchmark Experiments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September 2019 Edition</a:t>
            </a:r>
          </a:p>
          <a:p>
            <a:pPr>
              <a:lnSpc>
                <a:spcPct val="120000"/>
              </a:lnSpc>
            </a:pPr>
            <a:r>
              <a:rPr lang="en-US" dirty="0"/>
              <a:t>22 Contributing Countries</a:t>
            </a:r>
          </a:p>
          <a:p>
            <a:pPr>
              <a:lnSpc>
                <a:spcPct val="120000"/>
              </a:lnSpc>
            </a:pPr>
            <a:r>
              <a:rPr lang="en-US" dirty="0"/>
              <a:t>~70,000 Pages</a:t>
            </a:r>
          </a:p>
          <a:p>
            <a:pPr>
              <a:lnSpc>
                <a:spcPct val="120000"/>
              </a:lnSpc>
            </a:pPr>
            <a:r>
              <a:rPr lang="en-US" dirty="0"/>
              <a:t>577 Evaluations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4,973 Critical, Near-Critical, or Subcritical Configurations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45 Criticality-Alarm-Placement/Shielding Configurations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237 Configurations with Fundamental Physics Measurements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838 Unacceptable Experiment Configurations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36178-A6C2-4F1E-9A14-CDE8678F2A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85094" y="5902325"/>
            <a:ext cx="6324600" cy="59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u="sng" dirty="0">
                <a:solidFill>
                  <a:srgbClr val="0000FF"/>
                </a:solidFill>
              </a:rPr>
              <a:t>http://icsbep.inl.gov/</a:t>
            </a:r>
          </a:p>
          <a:p>
            <a:pPr algn="ctr">
              <a:buNone/>
            </a:pPr>
            <a:r>
              <a:rPr lang="en-US" u="sng" dirty="0">
                <a:solidFill>
                  <a:srgbClr val="0000FF"/>
                </a:solidFill>
              </a:rPr>
              <a:t>https://www.oecd-nea.org/science/wpncs/icsbep/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A8FB426-15BF-3840-B28F-64B2974EAD27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4800600" y="1760616"/>
            <a:ext cx="3802063" cy="35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2682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Handbook of Evaluated Reactor Physics Benchmark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447800"/>
            <a:ext cx="4411662" cy="4221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2019 Edition</a:t>
            </a:r>
          </a:p>
          <a:p>
            <a:r>
              <a:rPr lang="en-US" dirty="0"/>
              <a:t>21 Participating Countries</a:t>
            </a:r>
          </a:p>
          <a:p>
            <a:r>
              <a:rPr lang="en-US" dirty="0"/>
              <a:t>56 Reactor Facilities</a:t>
            </a:r>
          </a:p>
          <a:p>
            <a:r>
              <a:rPr lang="en-US" dirty="0"/>
              <a:t>Data from 166 Experimental Series</a:t>
            </a:r>
          </a:p>
          <a:p>
            <a:pPr lvl="1"/>
            <a:r>
              <a:rPr lang="en-US" dirty="0"/>
              <a:t>162 Approved Benchmarks</a:t>
            </a:r>
          </a:p>
          <a:p>
            <a:pPr lvl="1"/>
            <a:r>
              <a:rPr lang="en-US" dirty="0"/>
              <a:t>4 DRAFT Benchmarks</a:t>
            </a:r>
          </a:p>
          <a:p>
            <a:r>
              <a:rPr lang="en-US" dirty="0"/>
              <a:t>Available ~Dec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36178-A6C2-4F1E-9A14-CDE8678F2A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5994" y="5678488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u="sng" dirty="0">
                <a:solidFill>
                  <a:schemeClr val="accent2"/>
                </a:solidFill>
              </a:rPr>
              <a:t>http://irphep.inl.gov/</a:t>
            </a:r>
            <a:endParaRPr lang="en-US" u="sng" dirty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en-US" u="sng" dirty="0">
                <a:solidFill>
                  <a:srgbClr val="0000FF"/>
                </a:solidFill>
                <a:latin typeface="Arial" pitchFamily="34" charset="0"/>
              </a:rPr>
              <a:t>http://www.oecd-nea.org/science/wprs/irphe/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51BB10-EC7C-0C46-B348-A66DE2747931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4800600" y="1669775"/>
            <a:ext cx="3802063" cy="377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82229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Approved Evaluation 1:</a:t>
            </a:r>
            <a:br>
              <a:rPr lang="en-US" dirty="0"/>
            </a:br>
            <a:r>
              <a:rPr lang="en-US" dirty="0"/>
              <a:t>LEU-COMP-THERM-99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Sandia National Lab</a:t>
            </a:r>
          </a:p>
          <a:p>
            <a:pPr lvl="1"/>
            <a:r>
              <a:rPr lang="en-US" dirty="0"/>
              <a:t>UO</a:t>
            </a:r>
            <a:r>
              <a:rPr lang="en-US" baseline="-25000" dirty="0"/>
              <a:t>2</a:t>
            </a:r>
            <a:r>
              <a:rPr lang="en-US" dirty="0"/>
              <a:t> fuel in water</a:t>
            </a:r>
          </a:p>
          <a:p>
            <a:pPr lvl="1"/>
            <a:r>
              <a:rPr lang="en-US" dirty="0"/>
              <a:t>4.31 wt.% U-235</a:t>
            </a:r>
          </a:p>
          <a:p>
            <a:pPr lvl="1"/>
            <a:r>
              <a:rPr lang="en-US" dirty="0"/>
              <a:t>17 critical configurations</a:t>
            </a:r>
          </a:p>
          <a:p>
            <a:pPr lvl="1"/>
            <a:r>
              <a:rPr lang="en-US" dirty="0" err="1"/>
              <a:t>Ti</a:t>
            </a:r>
            <a:r>
              <a:rPr lang="en-US" dirty="0"/>
              <a:t> and/or Al sleeves around fuel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Calculations with various modern codes/libraries within 1𝝈 to 2𝝈.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36178-A6C2-4F1E-9A14-CDE8678F2A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88AC68C5-E9A7-624E-84E5-AFAA7873930F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9600" y="2061335"/>
            <a:ext cx="2351726" cy="4552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D3C664-9DC1-3B48-8E89-1AC9EF0DAC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5463" y="304800"/>
            <a:ext cx="3454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49939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C296F-31EE-A94A-A174-0DFF16EE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Titanium</a:t>
            </a:r>
            <a:br>
              <a:rPr lang="en-US" dirty="0"/>
            </a:br>
            <a:r>
              <a:rPr lang="en-US" dirty="0"/>
              <a:t>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29346-4EBF-674B-B5A3-F4C3DFA6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  <a:p>
            <a:pPr lvl="1"/>
            <a:r>
              <a:rPr lang="en-US" dirty="0"/>
              <a:t>Calculations with various modern codes/libraries within 1𝝈 to 2𝝈.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DF168-40D4-9640-BF5F-3DC9D80DB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36178-A6C2-4F1E-9A14-CDE8678F2A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984E12-3B48-1A4B-9FF3-54C651637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77051"/>
            <a:ext cx="5080000" cy="298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803CD-60F1-304F-BB60-D2A9C2D75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507549"/>
            <a:ext cx="5080000" cy="3073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9814C5-E783-4947-89B1-48E3F2DAC72D}"/>
              </a:ext>
            </a:extLst>
          </p:cNvPr>
          <p:cNvSpPr/>
          <p:nvPr/>
        </p:nvSpPr>
        <p:spPr>
          <a:xfrm>
            <a:off x="6727381" y="1172936"/>
            <a:ext cx="2064988" cy="3424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ENDF/B-VII.0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E9D6B8-EADA-9748-9CEF-08F2FE818821}"/>
              </a:ext>
            </a:extLst>
          </p:cNvPr>
          <p:cNvSpPr/>
          <p:nvPr/>
        </p:nvSpPr>
        <p:spPr>
          <a:xfrm>
            <a:off x="6742620" y="5067799"/>
            <a:ext cx="2064989" cy="34240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ENDF/B-VII.1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A14580-5F27-AB47-80E8-68FAB361602E}"/>
              </a:ext>
            </a:extLst>
          </p:cNvPr>
          <p:cNvSpPr/>
          <p:nvPr/>
        </p:nvSpPr>
        <p:spPr bwMode="auto">
          <a:xfrm>
            <a:off x="4800600" y="457200"/>
            <a:ext cx="1942020" cy="4953000"/>
          </a:xfrm>
          <a:prstGeom prst="rect">
            <a:avLst/>
          </a:prstGeom>
          <a:noFill/>
          <a:ln w="31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6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1" i="0" u="none" strike="noStrike" cap="none" normalizeH="0" baseline="0">
              <a:ln w="28575">
                <a:solidFill>
                  <a:srgbClr val="C0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D26B27-DE97-AB4D-9B63-83B40BE820E9}"/>
              </a:ext>
            </a:extLst>
          </p:cNvPr>
          <p:cNvSpPr/>
          <p:nvPr/>
        </p:nvSpPr>
        <p:spPr>
          <a:xfrm>
            <a:off x="5181600" y="2278649"/>
            <a:ext cx="787716" cy="6550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1" cap="none" spc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Ti</a:t>
            </a:r>
            <a:endParaRPr lang="en-US" sz="5400" b="1" cap="none" spc="0" dirty="0">
              <a:ln w="22225">
                <a:solidFill>
                  <a:srgbClr val="7030A0"/>
                </a:solidFill>
                <a:prstDash val="solid"/>
              </a:ln>
              <a:solidFill>
                <a:srgbClr val="FF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2183339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Approved Evaluation 2: </a:t>
            </a:r>
            <a:br>
              <a:rPr lang="en-US" dirty="0"/>
            </a:br>
            <a:r>
              <a:rPr lang="en-US" dirty="0"/>
              <a:t>LEU-COMP-THERM-103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MB-01 Reactor</a:t>
            </a:r>
          </a:p>
          <a:p>
            <a:pPr lvl="1"/>
            <a:r>
              <a:rPr lang="en-US" dirty="0"/>
              <a:t>IPEN (Brazil)</a:t>
            </a:r>
          </a:p>
          <a:p>
            <a:pPr lvl="1"/>
            <a:r>
              <a:rPr lang="en-US" dirty="0"/>
              <a:t>LWR w/ UO</a:t>
            </a:r>
            <a:r>
              <a:rPr lang="en-US" baseline="-25000" dirty="0"/>
              <a:t>2</a:t>
            </a:r>
            <a:r>
              <a:rPr lang="en-US" dirty="0"/>
              <a:t> rods (4.346 wt.% </a:t>
            </a:r>
            <a:r>
              <a:rPr lang="en-US" baseline="30000" dirty="0"/>
              <a:t>235</a:t>
            </a:r>
            <a:r>
              <a:rPr lang="en-US" dirty="0"/>
              <a:t>U)</a:t>
            </a:r>
          </a:p>
          <a:p>
            <a:pPr lvl="1"/>
            <a:r>
              <a:rPr lang="en-US" dirty="0"/>
              <a:t>U7Mo (19.80 wt.% </a:t>
            </a:r>
            <a:r>
              <a:rPr lang="en-US" baseline="30000" dirty="0"/>
              <a:t>235</a:t>
            </a:r>
            <a:r>
              <a:rPr lang="en-US" dirty="0"/>
              <a:t>U) plates in core center</a:t>
            </a:r>
          </a:p>
          <a:p>
            <a:r>
              <a:rPr lang="en-US" dirty="0"/>
              <a:t>Part of an extensive series of benchmarks for this reactor facility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36178-A6C2-4F1E-9A14-CDE8678F2A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Imagem 21" descr="C:\Publico\ICSBEP\ICSBEP_2018\figurafinal2dispplaca.jpeg">
            <a:extLst>
              <a:ext uri="{FF2B5EF4-FFF2-40B4-BE49-F238E27FC236}">
                <a16:creationId xmlns:a16="http://schemas.microsoft.com/office/drawing/2014/main" id="{1ED277B0-78AD-0B4E-88EC-5BDA9EAD378A}"/>
              </a:ext>
            </a:extLst>
          </p:cNvPr>
          <p:cNvPicPr>
            <a:picLocks noGrp="1"/>
          </p:cNvPicPr>
          <p:nvPr>
            <p:ph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2438"/>
            <a:ext cx="3802063" cy="4071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105456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Evaluated</a:t>
            </a:r>
          </a:p>
          <a:p>
            <a:pPr lvl="1"/>
            <a:r>
              <a:rPr lang="en-US" dirty="0"/>
              <a:t>3 critical configurations</a:t>
            </a:r>
          </a:p>
          <a:p>
            <a:pPr lvl="1"/>
            <a:r>
              <a:rPr lang="en-US" dirty="0"/>
              <a:t>MCNP5.1 w/ ENDF/B-VII.0 results within 1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dirty="0"/>
              <a:t>-2</a:t>
            </a:r>
            <a:r>
              <a:rPr lang="en-US" dirty="0">
                <a:latin typeface="Symbol" pitchFamily="2" charset="2"/>
              </a:rPr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D36178-A6C2-4F1E-9A14-CDE8678F2A6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Imagem 3">
            <a:extLst>
              <a:ext uri="{FF2B5EF4-FFF2-40B4-BE49-F238E27FC236}">
                <a16:creationId xmlns:a16="http://schemas.microsoft.com/office/drawing/2014/main" id="{D3931DB1-E7E0-D548-8300-AB0093EF8AB4}"/>
              </a:ext>
            </a:extLst>
          </p:cNvPr>
          <p:cNvPicPr>
            <a:picLocks noGrp="1"/>
          </p:cNvPicPr>
          <p:nvPr>
            <p:ph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7747"/>
            <a:ext cx="2882900" cy="3797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3B7EED-3693-6E45-8F6C-60A81391F6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4" r="6712" b="8076"/>
          <a:stretch/>
        </p:blipFill>
        <p:spPr>
          <a:xfrm>
            <a:off x="109011" y="4336035"/>
            <a:ext cx="8925978" cy="19748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42259265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1_EVMS-template">
  <a:themeElements>
    <a:clrScheme name="1_EVMS-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1AD49"/>
      </a:accent1>
      <a:accent2>
        <a:srgbClr val="005995"/>
      </a:accent2>
      <a:accent3>
        <a:srgbClr val="FFFFFF"/>
      </a:accent3>
      <a:accent4>
        <a:srgbClr val="000000"/>
      </a:accent4>
      <a:accent5>
        <a:srgbClr val="B0D3B1"/>
      </a:accent5>
      <a:accent6>
        <a:srgbClr val="005087"/>
      </a:accent6>
      <a:hlink>
        <a:srgbClr val="1A75CF"/>
      </a:hlink>
      <a:folHlink>
        <a:srgbClr val="B2B2B2"/>
      </a:folHlink>
    </a:clrScheme>
    <a:fontScheme name="1_EVMS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14" rIns="91429" bIns="4571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65000"/>
          </a:lnSpc>
          <a:spcBef>
            <a:spcPct val="3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14" rIns="91429" bIns="4571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65000"/>
          </a:lnSpc>
          <a:spcBef>
            <a:spcPct val="3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VMS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VMS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VMS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VMS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VMS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VMS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VMS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VMS-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1AD49"/>
        </a:accent1>
        <a:accent2>
          <a:srgbClr val="005995"/>
        </a:accent2>
        <a:accent3>
          <a:srgbClr val="FFFFFF"/>
        </a:accent3>
        <a:accent4>
          <a:srgbClr val="000000"/>
        </a:accent4>
        <a:accent5>
          <a:srgbClr val="B0D3B1"/>
        </a:accent5>
        <a:accent6>
          <a:srgbClr val="005087"/>
        </a:accent6>
        <a:hlink>
          <a:srgbClr val="1A75C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final-template-Mousseau</Template>
  <TotalTime>11180</TotalTime>
  <Words>630</Words>
  <Application>Microsoft Macintosh PowerPoint</Application>
  <PresentationFormat>On-screen Show (4:3)</PresentationFormat>
  <Paragraphs>135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Courier New</vt:lpstr>
      <vt:lpstr>Symbol</vt:lpstr>
      <vt:lpstr>Times New Roman</vt:lpstr>
      <vt:lpstr>Wingdings</vt:lpstr>
      <vt:lpstr>1_EVMS-template</vt:lpstr>
      <vt:lpstr>The 2019 Editions of the ICSBEP and IRPhEP Handbooks</vt:lpstr>
      <vt:lpstr>Summary</vt:lpstr>
      <vt:lpstr>Extra Slides</vt:lpstr>
      <vt:lpstr>International Handbook of Evaluated Criticality Safety Benchmark Experiments</vt:lpstr>
      <vt:lpstr>International Handbook of Evaluated Reactor Physics Benchmark Experiments</vt:lpstr>
      <vt:lpstr>New Approved Evaluation 1: LEU-COMP-THERM-99</vt:lpstr>
      <vt:lpstr>Titanium Improvements</vt:lpstr>
      <vt:lpstr>New Approved Evaluation 2:  LEU-COMP-THERM-103</vt:lpstr>
      <vt:lpstr>Results</vt:lpstr>
      <vt:lpstr>New Approved Evaluation 3:  LEU-COMP-THERM-104</vt:lpstr>
      <vt:lpstr>Example Results</vt:lpstr>
      <vt:lpstr>New Approved Evaluation 4:  MSRE-MSR-RESR-001</vt:lpstr>
      <vt:lpstr>New Approved Evaluation 4:  MSRE-MSR-RESR-001</vt:lpstr>
      <vt:lpstr>New Approved Evaluation 5:  TREAT-FUND-RESR-002</vt:lpstr>
      <vt:lpstr>New Approved Evaluation 5:  TREAT-FUND-RESR-002</vt:lpstr>
    </vt:vector>
  </TitlesOfParts>
  <Company>INEEL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Criticality Safety Benchmark Evaluation Project (ICSBEP)</dc:title>
  <dc:creator>Christine White</dc:creator>
  <cp:lastModifiedBy>John D. Bess</cp:lastModifiedBy>
  <cp:revision>1021</cp:revision>
  <cp:lastPrinted>2001-10-24T18:44:39Z</cp:lastPrinted>
  <dcterms:created xsi:type="dcterms:W3CDTF">2001-10-23T20:27:22Z</dcterms:created>
  <dcterms:modified xsi:type="dcterms:W3CDTF">2019-10-26T14:44:24Z</dcterms:modified>
</cp:coreProperties>
</file>