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0" r:id="rId1"/>
  </p:sldMasterIdLst>
  <p:notesMasterIdLst>
    <p:notesMasterId r:id="rId9"/>
  </p:notesMasterIdLst>
  <p:handoutMasterIdLst>
    <p:handoutMasterId r:id="rId10"/>
  </p:handoutMasterIdLst>
  <p:sldIdLst>
    <p:sldId id="275" r:id="rId2"/>
    <p:sldId id="276" r:id="rId3"/>
    <p:sldId id="277" r:id="rId4"/>
    <p:sldId id="279" r:id="rId5"/>
    <p:sldId id="278" r:id="rId6"/>
    <p:sldId id="280" r:id="rId7"/>
    <p:sldId id="28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32396F"/>
    <a:srgbClr val="CC6600"/>
    <a:srgbClr val="CC9900"/>
    <a:srgbClr val="FF33CC"/>
    <a:srgbClr val="FF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88394" autoAdjust="0"/>
  </p:normalViewPr>
  <p:slideViewPr>
    <p:cSldViewPr snapToGrid="0" snapToObjects="1">
      <p:cViewPr varScale="1">
        <p:scale>
          <a:sx n="114" d="100"/>
          <a:sy n="114" d="100"/>
        </p:scale>
        <p:origin x="9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952" y="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40557" y="9119173"/>
            <a:ext cx="872987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A38E589-E830-6D4A-933C-2A254D4640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1"/>
          <p:cNvSpPr txBox="1">
            <a:spLocks/>
          </p:cNvSpPr>
          <p:nvPr/>
        </p:nvSpPr>
        <p:spPr>
          <a:xfrm>
            <a:off x="2" y="0"/>
            <a:ext cx="7315199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ctr">
              <a:defRPr sz="1400" b="1"/>
            </a:lvl1pPr>
          </a:lstStyle>
          <a:p>
            <a:pPr defTabSz="948507">
              <a:defRPr/>
            </a:pPr>
            <a:r>
              <a:rPr lang="en-US" sz="1500" dirty="0"/>
              <a:t>CLASSIFICATION MARKING</a:t>
            </a:r>
          </a:p>
        </p:txBody>
      </p:sp>
      <p:sp>
        <p:nvSpPr>
          <p:cNvPr id="7" name="Header Placeholder 1"/>
          <p:cNvSpPr txBox="1">
            <a:spLocks/>
          </p:cNvSpPr>
          <p:nvPr/>
        </p:nvSpPr>
        <p:spPr>
          <a:xfrm>
            <a:off x="1" y="9119173"/>
            <a:ext cx="731354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ctr">
              <a:defRPr sz="1400" b="1"/>
            </a:lvl1pPr>
          </a:lstStyle>
          <a:p>
            <a:pPr defTabSz="948507">
              <a:defRPr/>
            </a:pPr>
            <a:r>
              <a:rPr lang="en-US" sz="1500" dirty="0"/>
              <a:t>CLASSIFICATION MARKING</a:t>
            </a:r>
          </a:p>
        </p:txBody>
      </p:sp>
      <p:pic>
        <p:nvPicPr>
          <p:cNvPr id="8" name="Picture 7" descr="NNL_Core_2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62" y="158265"/>
            <a:ext cx="1377567" cy="61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52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315200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ctr">
              <a:defRPr sz="1500" b="1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82534" y="9119173"/>
            <a:ext cx="931010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E246A71E-A300-0C4C-9825-5DEB8E5666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Header Placeholder 1"/>
          <p:cNvSpPr txBox="1">
            <a:spLocks/>
          </p:cNvSpPr>
          <p:nvPr/>
        </p:nvSpPr>
        <p:spPr>
          <a:xfrm>
            <a:off x="0" y="9120812"/>
            <a:ext cx="7315200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ctr">
              <a:defRPr sz="1400" b="1"/>
            </a:lvl1pPr>
          </a:lstStyle>
          <a:p>
            <a:pPr marL="0" marR="0" lvl="0" indent="0" algn="ctr" defTabSz="948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1438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A71E-A300-0C4C-9825-5DEB8E56668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5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597981"/>
            <a:ext cx="8258174" cy="2445275"/>
          </a:xfrm>
        </p:spPr>
        <p:txBody>
          <a:bodyPr anchor="b"/>
          <a:lstStyle>
            <a:lvl1pPr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edit: AVOID ALL CAPS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4059936"/>
            <a:ext cx="9143999" cy="1282202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342138"/>
            <a:ext cx="9144000" cy="463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smtClean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The Naval Nuclear Laboratory is operated for the U.S. Department of Energy and the U.S. Department of the Navy by Bechtel Marine Propulsion Corporation,</a:t>
            </a:r>
          </a:p>
          <a:p>
            <a:r>
              <a:rPr lang="en-US" dirty="0" smtClean="0"/>
              <a:t>a wholly owned subsidiary of Bechtel National, Inc.</a:t>
            </a:r>
            <a:endParaRPr lang="en-US" dirty="0"/>
          </a:p>
        </p:txBody>
      </p:sp>
      <p:pic>
        <p:nvPicPr>
          <p:cNvPr id="8" name="Picture 7" descr="NNL_Core_2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25114" y="5922512"/>
            <a:ext cx="1562969" cy="700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558"/>
            <a:ext cx="8258174" cy="418497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08401" y="6623437"/>
            <a:ext cx="831273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NNL_Core_2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25114" y="5922512"/>
            <a:ext cx="1562969" cy="700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057"/>
            <a:ext cx="3982080" cy="4182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065" y="1387058"/>
            <a:ext cx="3982079" cy="41824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8308401" y="6623437"/>
            <a:ext cx="831273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NNL_Core_2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25114" y="5922512"/>
            <a:ext cx="1562969" cy="700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84705"/>
            <a:ext cx="392898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4468"/>
            <a:ext cx="3928982" cy="35569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8774" y="1384705"/>
            <a:ext cx="396537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8774" y="2024468"/>
            <a:ext cx="3965370" cy="35569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8308401" y="6623437"/>
            <a:ext cx="831273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NNL_Core_2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25114" y="5922512"/>
            <a:ext cx="1562969" cy="700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08401" y="6623437"/>
            <a:ext cx="831273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NNL_Core_2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25114" y="5922512"/>
            <a:ext cx="1562969" cy="700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08401" y="6623437"/>
            <a:ext cx="831273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NNL_Core_2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25114" y="5922512"/>
            <a:ext cx="1562969" cy="700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3450" y="551481"/>
            <a:ext cx="8286944" cy="497054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08401" y="6623437"/>
            <a:ext cx="831273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NNL_Core_2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25114" y="5922512"/>
            <a:ext cx="1562969" cy="700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449" y="518058"/>
            <a:ext cx="8286945" cy="5015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08401" y="6623437"/>
            <a:ext cx="831273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NNL_Core_2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25114" y="5922512"/>
            <a:ext cx="1562969" cy="70092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NL_PPT_master_bottom_02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1" y="5742320"/>
            <a:ext cx="7543800" cy="1123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1788"/>
            <a:ext cx="8258174" cy="725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2682"/>
            <a:ext cx="8258174" cy="4385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08401" y="6623437"/>
            <a:ext cx="831273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33069"/>
            <a:ext cx="8258174" cy="1309671"/>
          </a:xfrm>
        </p:spPr>
        <p:txBody>
          <a:bodyPr anchor="t"/>
          <a:lstStyle/>
          <a:p>
            <a:r>
              <a:rPr lang="en-US" sz="3200" dirty="0" smtClean="0"/>
              <a:t>Validation of H-H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at Elevated Temperatures using Diffusion Experiments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24566"/>
            <a:ext cx="9143999" cy="3107836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en-US" sz="2400" dirty="0" smtClean="0"/>
              <a:t>Mike </a:t>
            </a:r>
            <a:r>
              <a:rPr lang="en-US" sz="2400" dirty="0" err="1" smtClean="0"/>
              <a:t>Zerkle</a:t>
            </a:r>
            <a:endParaRPr lang="en-US" sz="2400" dirty="0" smtClean="0"/>
          </a:p>
          <a:p>
            <a:pPr>
              <a:lnSpc>
                <a:spcPts val="2000"/>
              </a:lnSpc>
            </a:pPr>
            <a:r>
              <a:rPr lang="en-US" sz="2400" dirty="0" smtClean="0"/>
              <a:t>Jesse Holmes</a:t>
            </a:r>
          </a:p>
          <a:p>
            <a:pPr>
              <a:lnSpc>
                <a:spcPct val="150000"/>
              </a:lnSpc>
            </a:pP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Cross Section Evaluation Working Group</a:t>
            </a:r>
            <a:endParaRPr lang="en-US" sz="1400" dirty="0" smtClean="0"/>
          </a:p>
          <a:p>
            <a:r>
              <a:rPr lang="en-US" sz="1600" dirty="0" smtClean="0"/>
              <a:t>Brookhaven National Laboratory</a:t>
            </a:r>
          </a:p>
          <a:p>
            <a:endParaRPr lang="en-US" sz="1600" dirty="0" smtClean="0"/>
          </a:p>
          <a:p>
            <a:r>
              <a:rPr lang="en-US" sz="1600" dirty="0"/>
              <a:t>November </a:t>
            </a:r>
            <a:r>
              <a:rPr lang="en-US" sz="1600" dirty="0" smtClean="0"/>
              <a:t>4-6, 2019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4287" y="5183164"/>
            <a:ext cx="9144000" cy="463138"/>
          </a:xfrm>
        </p:spPr>
        <p:txBody>
          <a:bodyPr/>
          <a:lstStyle/>
          <a:p>
            <a:r>
              <a:rPr lang="en-US" sz="1000" dirty="0" smtClean="0"/>
              <a:t>The Naval Nuclear Laboratory is operated for the U.S. Department of Energy by </a:t>
            </a:r>
          </a:p>
          <a:p>
            <a:r>
              <a:rPr lang="en-US" sz="1000" dirty="0" smtClean="0"/>
              <a:t>Fluor Marine Propulsion (FMP), LLC, a wholly owned subsidiary of Fluor Corporation.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120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Compilation of Historical Thermal Neutron </a:t>
            </a:r>
            <a:br>
              <a:rPr lang="en-US" sz="2700" dirty="0" smtClean="0"/>
            </a:br>
            <a:r>
              <a:rPr lang="en-US" sz="2700" dirty="0" smtClean="0"/>
              <a:t>Diffusion Length (L) Measurements for Water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133474"/>
            <a:ext cx="8009467" cy="46884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2201" y="1445736"/>
            <a:ext cx="3285066" cy="161582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0000"/>
                </a:solidFill>
              </a:rPr>
              <a:t>These experimental results are a based on either the pulsed-neutron die-away (PNDA) method or the static relaxation length method.  </a:t>
            </a:r>
          </a:p>
          <a:p>
            <a:endParaRPr lang="en-US" sz="1100" b="1" dirty="0">
              <a:solidFill>
                <a:srgbClr val="000000"/>
              </a:solidFill>
            </a:endParaRPr>
          </a:p>
          <a:p>
            <a:r>
              <a:rPr lang="en-US" sz="1100" b="1" dirty="0" smtClean="0">
                <a:solidFill>
                  <a:srgbClr val="000000"/>
                </a:solidFill>
              </a:rPr>
              <a:t>Both </a:t>
            </a:r>
            <a:r>
              <a:rPr lang="en-US" sz="1100" b="1" dirty="0">
                <a:solidFill>
                  <a:srgbClr val="000000"/>
                </a:solidFill>
              </a:rPr>
              <a:t>methods (in theory) should give the same result for L.</a:t>
            </a:r>
          </a:p>
          <a:p>
            <a:endParaRPr lang="en-US" sz="1100" b="1" dirty="0" smtClean="0">
              <a:solidFill>
                <a:srgbClr val="000000"/>
              </a:solidFill>
            </a:endParaRPr>
          </a:p>
          <a:p>
            <a:r>
              <a:rPr lang="en-US" sz="1100" b="1" dirty="0" smtClean="0">
                <a:solidFill>
                  <a:srgbClr val="000000"/>
                </a:solidFill>
              </a:rPr>
              <a:t>Quoted uncertainties are approximately the widths of the markers and are not shown.  </a:t>
            </a:r>
            <a:endParaRPr lang="en-US" sz="11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3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Linear and Power Fit Based on 24 Publications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948585"/>
            <a:ext cx="5985934" cy="48994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86287" y="4193047"/>
            <a:ext cx="2667003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</a:rPr>
              <a:t>The experimental scatter greatly exceeds that which would be consistent with quoted uncertainties alone.  </a:t>
            </a:r>
          </a:p>
          <a:p>
            <a:endParaRPr lang="en-US" sz="1000" b="1" dirty="0" smtClean="0">
              <a:solidFill>
                <a:srgbClr val="000000"/>
              </a:solidFill>
            </a:endParaRPr>
          </a:p>
          <a:p>
            <a:r>
              <a:rPr lang="en-US" sz="1000" b="1" dirty="0" smtClean="0">
                <a:solidFill>
                  <a:srgbClr val="000000"/>
                </a:solidFill>
              </a:rPr>
              <a:t>However, fitting over data from 24 different publications likely greatly reduces any net methods bias in the fit.   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1934" y="1397146"/>
            <a:ext cx="1015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LINEAR FIT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5331" y="2448048"/>
            <a:ext cx="2810935" cy="70788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</a:rPr>
              <a:t>The parameter R was iteratively adjusted in T</a:t>
            </a:r>
            <a:r>
              <a:rPr lang="en-US" sz="1000" baseline="30000" dirty="0" smtClean="0">
                <a:solidFill>
                  <a:srgbClr val="000000"/>
                </a:solidFill>
              </a:rPr>
              <a:t>R</a:t>
            </a:r>
            <a:r>
              <a:rPr lang="en-US" sz="1000" dirty="0" smtClean="0">
                <a:solidFill>
                  <a:srgbClr val="000000"/>
                </a:solidFill>
              </a:rPr>
              <a:t> so that the theoretical </a:t>
            </a:r>
            <a:r>
              <a:rPr lang="el-G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</a:t>
            </a:r>
            <a:r>
              <a:rPr lang="en-US" sz="1000" dirty="0" smtClean="0">
                <a:solidFill>
                  <a:srgbClr val="000000"/>
                </a:solidFill>
              </a:rPr>
              <a:t>T</a:t>
            </a:r>
            <a:r>
              <a:rPr lang="en-US" sz="1000" baseline="30000" dirty="0" smtClean="0">
                <a:solidFill>
                  <a:srgbClr val="000000"/>
                </a:solidFill>
              </a:rPr>
              <a:t>R</a:t>
            </a:r>
            <a:r>
              <a:rPr lang="en-US" sz="1000" dirty="0" smtClean="0">
                <a:solidFill>
                  <a:srgbClr val="000000"/>
                </a:solidFill>
              </a:rPr>
              <a:t> curve matched the linear best fit of experimental data plotted as </a:t>
            </a:r>
            <a:r>
              <a:rPr lang="el-GR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</a:t>
            </a:r>
            <a:r>
              <a:rPr lang="en-US" sz="1000" dirty="0" smtClean="0">
                <a:solidFill>
                  <a:srgbClr val="000000"/>
                </a:solidFill>
              </a:rPr>
              <a:t>T</a:t>
            </a:r>
            <a:r>
              <a:rPr lang="en-US" sz="1000" baseline="30000" dirty="0" smtClean="0">
                <a:solidFill>
                  <a:srgbClr val="000000"/>
                </a:solidFill>
              </a:rPr>
              <a:t>R</a:t>
            </a:r>
            <a:r>
              <a:rPr lang="en-US" sz="1000" dirty="0" smtClean="0">
                <a:solidFill>
                  <a:srgbClr val="000000"/>
                </a:solidFill>
              </a:rPr>
              <a:t>.  The best solution for R is 0.474.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6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Experimental Data Compared to Power Fit</a:t>
            </a:r>
            <a:endParaRPr lang="en-US" sz="2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6" y="1185334"/>
            <a:ext cx="8758873" cy="4425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7867" y="1835202"/>
            <a:ext cx="322579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0000"/>
                </a:solidFill>
              </a:rPr>
              <a:t>Theoretical fit for </a:t>
            </a:r>
            <a:r>
              <a:rPr lang="el-GR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L=T(K)</a:t>
            </a:r>
            <a:r>
              <a:rPr lang="en-US" sz="11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0.474</a:t>
            </a:r>
            <a:r>
              <a:rPr 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curve</a:t>
            </a:r>
          </a:p>
          <a:p>
            <a:r>
              <a:rPr 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“pinned” at 22 C based on the weighted mean</a:t>
            </a:r>
          </a:p>
          <a:p>
            <a:r>
              <a:rPr 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diffusion length measurements from 11</a:t>
            </a:r>
          </a:p>
          <a:p>
            <a:r>
              <a:rPr 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publications (L = 2.770 cm).</a:t>
            </a:r>
            <a:endParaRPr lang="en-US" sz="1100" b="1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83666" y="2133600"/>
            <a:ext cx="1371601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81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Calculating L with MC21 PNDA Simulations 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72891"/>
                <a:ext cx="8365067" cy="4660642"/>
              </a:xfrm>
            </p:spPr>
            <p:txBody>
              <a:bodyPr>
                <a:noAutofit/>
              </a:bodyPr>
              <a:lstStyle/>
              <a:p>
                <a:r>
                  <a:rPr lang="en-GB" sz="1400" dirty="0" smtClean="0"/>
                  <a:t>PNDA flux decay: 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1" i="1" dirty="0" err="1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GB" sz="1400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1400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GB" sz="1400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14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400" dirty="0" smtClean="0"/>
                  <a:t>; </a:t>
                </a:r>
                <a:r>
                  <a:rPr lang="en-US" sz="1400" u="sng" dirty="0" smtClean="0"/>
                  <a:t>fundamental eigenvalue </a:t>
                </a:r>
                <a:r>
                  <a:rPr lang="el-GR" sz="1400" u="sng" dirty="0" smtClean="0"/>
                  <a:t>α</a:t>
                </a:r>
                <a:r>
                  <a:rPr lang="en-US" sz="1400" u="sng" dirty="0" smtClean="0"/>
                  <a:t> computed with MC21 simulations</a:t>
                </a:r>
                <a:r>
                  <a:rPr lang="en-US" sz="1400" b="1" u="sng" dirty="0" smtClean="0"/>
                  <a:t> </a:t>
                </a:r>
              </a:p>
              <a:p>
                <a:pPr marL="114300" indent="0">
                  <a:lnSpc>
                    <a:spcPct val="50000"/>
                  </a:lnSpc>
                  <a:buNone/>
                </a:pPr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m:rPr>
                        <m:sty m:val="p"/>
                      </m:rPr>
                      <a:rPr lang="en-GB" sz="1400" i="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1400" i="1" baseline="-25000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𝑣𝐷</m:t>
                    </m:r>
                    <m:sSubSup>
                      <m:sSubSupPr>
                        <m:ctrlPr>
                          <a:rPr lang="en-GB" sz="14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sz="1400" i="1" dirty="0">
                        <a:latin typeface="Cambria Math" panose="02040503050406030204" pitchFamily="18" charset="0"/>
                      </a:rPr>
                      <m:t> –</m:t>
                    </m:r>
                    <m:sSubSup>
                      <m:sSub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bSup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bSup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)≈</m:t>
                    </m:r>
                    <m:sSub>
                      <m:sSub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sSub>
                                      <m:sSub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rad>
                          </m:e>
                        </m:d>
                      </m:e>
                    </m:rad>
                    <m:r>
                      <a:rPr lang="en-US" sz="1400" i="1">
                        <a:latin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US" sz="1400" i="1" smtClean="0">
                        <a:latin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1400" dirty="0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GB" sz="1400" i="1" baseline="-25000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endParaRPr lang="en-US" sz="1400" b="0" dirty="0" smtClean="0"/>
              </a:p>
              <a:p>
                <a:r>
                  <a:rPr lang="en-US" sz="1400" b="0" dirty="0" smtClean="0"/>
                  <a:t>Geometric buckling for spheres: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  <m:sup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1400" i="1" dirty="0" smtClean="0">
                                    <a:latin typeface="Cambria Math" panose="02040503050406030204" pitchFamily="18" charset="0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 smtClean="0"/>
                  <a:t>.</a:t>
                </a:r>
              </a:p>
              <a:p>
                <a:pPr marL="114300" indent="0">
                  <a:lnSpc>
                    <a:spcPct val="50000"/>
                  </a:lnSpc>
                  <a:buNone/>
                </a:pPr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/>
                  <a:t> </a:t>
                </a:r>
                <a:r>
                  <a:rPr lang="en-US" sz="1400" dirty="0" smtClean="0"/>
                  <a:t>is approximately proportional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40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b="0" i="0" dirty="0" smtClean="0">
                            <a:latin typeface="Cambria Math" panose="02040503050406030204" pitchFamily="18" charset="0"/>
                          </a:rPr>
                          <m:t>tr</m:t>
                        </m:r>
                      </m:sub>
                    </m:sSub>
                  </m:oMath>
                </a14:m>
                <a:r>
                  <a:rPr lang="en-US" sz="1400" dirty="0" smtClean="0"/>
                  <a:t> and is computed at 22 C by </a:t>
                </a:r>
                <a:r>
                  <a:rPr lang="en-US" sz="1400" dirty="0" err="1" smtClean="0"/>
                  <a:t>Sjostrand</a:t>
                </a:r>
                <a:r>
                  <a:rPr lang="en-US" sz="1400" dirty="0" smtClean="0"/>
                  <a:t> (1977) for water spheres (with corrections for small geometries).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400" i="1" dirty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dirty="0">
                            <a:latin typeface="Cambria Math" panose="02040503050406030204" pitchFamily="18" charset="0"/>
                          </a:rPr>
                          <m:t>tr</m:t>
                        </m:r>
                      </m:sub>
                    </m:sSub>
                  </m:oMath>
                </a14:m>
                <a:r>
                  <a:rPr lang="en-US" sz="1400" dirty="0" smtClean="0"/>
                  <a:t> is approximately proportional to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4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1400" dirty="0">
                                <a:latin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GB" sz="1400" i="1" baseline="-25000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400" dirty="0" smtClean="0"/>
                  <a:t>.  </a:t>
                </a:r>
              </a:p>
              <a:p>
                <a:r>
                  <a:rPr lang="en-US" sz="1400" dirty="0" smtClean="0"/>
                  <a:t>The ratio of L at an arbitrary temperature to L at 22 C can be computed from the previously given fit.</a:t>
                </a:r>
              </a:p>
              <a:p>
                <a:pPr marL="114300" indent="0">
                  <a:lnSpc>
                    <a:spcPct val="40000"/>
                  </a:lnSpc>
                  <a:buNone/>
                </a:pPr>
                <a:r>
                  <a:rPr lang="en-US" sz="1400" dirty="0" smtClean="0"/>
                  <a:t>  </a:t>
                </a:r>
              </a:p>
              <a:p>
                <a:r>
                  <a:rPr lang="en-US" sz="1400" dirty="0" smtClean="0"/>
                  <a:t>The expected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400" i="1" dirty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dirty="0">
                            <a:latin typeface="Cambria Math" panose="02040503050406030204" pitchFamily="18" charset="0"/>
                          </a:rPr>
                          <m:t>tr</m:t>
                        </m:r>
                      </m:sub>
                    </m:sSub>
                  </m:oMath>
                </a14:m>
                <a:r>
                  <a:rPr lang="en-US" sz="14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 smtClean="0"/>
                  <a:t> for any temperature can now be computed (accounting for density change), allowing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400" dirty="0" smtClean="0"/>
                  <a:t> to be determined for water spheres of arbitrary radii and temperature.</a:t>
                </a:r>
              </a:p>
              <a:p>
                <a:pPr marL="114300" indent="0">
                  <a:lnSpc>
                    <a:spcPct val="40000"/>
                  </a:lnSpc>
                  <a:buNone/>
                </a:pPr>
                <a:endParaRPr lang="en-US" sz="1400" dirty="0" smtClean="0"/>
              </a:p>
              <a:p>
                <a:r>
                  <a:rPr lang="en-US" sz="1400" b="1" dirty="0" smtClean="0"/>
                  <a:t>Finally, calculated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1400" b="1" dirty="0" smtClean="0"/>
                  <a:t> can be plotted vs.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  <m:sup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sz="1400" b="1" dirty="0" smtClean="0"/>
                  <a:t> for many water spheres of varying radii, and then L can be computed by solving for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400" b="1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sz="14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400" b="1" dirty="0" smtClean="0"/>
                  <a:t>, and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1400" b="1" dirty="0" smtClean="0"/>
                  <a:t> with a quadratic fit.</a:t>
                </a:r>
                <a:r>
                  <a:rPr lang="en-US" sz="1400" dirty="0" smtClean="0"/>
                  <a:t>  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72891"/>
                <a:ext cx="8365067" cy="4660642"/>
              </a:xfrm>
              <a:blipFill>
                <a:blip r:embed="rId2"/>
                <a:stretch>
                  <a:fillRect t="-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3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6868" y="5170870"/>
            <a:ext cx="715239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Difference between MC21 result and pure experimental fit result for 500 K is </a:t>
            </a:r>
            <a:r>
              <a:rPr lang="en-US" sz="1500" dirty="0" smtClean="0">
                <a:solidFill>
                  <a:srgbClr val="FF0000"/>
                </a:solidFill>
              </a:rPr>
              <a:t>0.5%</a:t>
            </a:r>
            <a:r>
              <a:rPr lang="en-US" sz="1500" dirty="0" smtClean="0"/>
              <a:t>.</a:t>
            </a:r>
          </a:p>
          <a:p>
            <a:pPr>
              <a:lnSpc>
                <a:spcPct val="25000"/>
              </a:lnSpc>
            </a:pPr>
            <a:r>
              <a:rPr lang="en-US" sz="1500" dirty="0" smtClean="0"/>
              <a:t>  </a:t>
            </a:r>
          </a:p>
          <a:p>
            <a:r>
              <a:rPr lang="en-US" sz="1500" dirty="0" smtClean="0"/>
              <a:t>The uncertainty in MC21-calculated L due to ENDF uncertainty in </a:t>
            </a:r>
            <a:r>
              <a:rPr lang="el-G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sz="15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5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H) is </a:t>
            </a:r>
            <a:r>
              <a:rPr lang="en-US" sz="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0.9%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500" dirty="0" smtClean="0"/>
              <a:t>  </a:t>
            </a:r>
            <a:endParaRPr lang="en-US" sz="15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3979" y="233344"/>
            <a:ext cx="8258174" cy="725487"/>
          </a:xfrm>
        </p:spPr>
        <p:txBody>
          <a:bodyPr/>
          <a:lstStyle/>
          <a:p>
            <a:r>
              <a:rPr lang="en-US" sz="2500" dirty="0" smtClean="0"/>
              <a:t>500 K MC21 Calculation Compared to </a:t>
            </a:r>
            <a:br>
              <a:rPr lang="en-US" sz="2500" dirty="0" smtClean="0"/>
            </a:br>
            <a:r>
              <a:rPr lang="en-US" sz="2500" dirty="0" smtClean="0"/>
              <a:t>Prediction by Pure Experimental Fit  </a:t>
            </a:r>
            <a:endParaRPr lang="en-US" sz="25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52" y="958831"/>
            <a:ext cx="6166428" cy="421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7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Room Temperature and 500 K Results</a:t>
            </a:r>
            <a:br>
              <a:rPr lang="en-US" sz="2700" dirty="0" smtClean="0"/>
            </a:br>
            <a:r>
              <a:rPr lang="en-US" sz="2700" dirty="0" smtClean="0"/>
              <a:t>for Several H-H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O TSL Evaluations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263468" cy="4637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433" y="4034972"/>
            <a:ext cx="3301436" cy="11762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1261534" y="1405466"/>
            <a:ext cx="3932900" cy="199813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722104"/>
              </p:ext>
            </p:extLst>
          </p:nvPr>
        </p:nvGraphicFramePr>
        <p:xfrm>
          <a:off x="1261535" y="1405466"/>
          <a:ext cx="3932899" cy="1998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809">
                  <a:extLst>
                    <a:ext uri="{9D8B030D-6E8A-4147-A177-3AD203B41FA5}">
                      <a16:colId xmlns:a16="http://schemas.microsoft.com/office/drawing/2014/main" val="2976850193"/>
                    </a:ext>
                  </a:extLst>
                </a:gridCol>
                <a:gridCol w="1352840">
                  <a:extLst>
                    <a:ext uri="{9D8B030D-6E8A-4147-A177-3AD203B41FA5}">
                      <a16:colId xmlns:a16="http://schemas.microsoft.com/office/drawing/2014/main" val="713673656"/>
                    </a:ext>
                  </a:extLst>
                </a:gridCol>
                <a:gridCol w="946989">
                  <a:extLst>
                    <a:ext uri="{9D8B030D-6E8A-4147-A177-3AD203B41FA5}">
                      <a16:colId xmlns:a16="http://schemas.microsoft.com/office/drawing/2014/main" val="2885824949"/>
                    </a:ext>
                  </a:extLst>
                </a:gridCol>
                <a:gridCol w="1111261">
                  <a:extLst>
                    <a:ext uri="{9D8B030D-6E8A-4147-A177-3AD203B41FA5}">
                      <a16:colId xmlns:a16="http://schemas.microsoft.com/office/drawing/2014/main" val="1019428404"/>
                    </a:ext>
                  </a:extLst>
                </a:gridCol>
              </a:tblGrid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 (C)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TSL evaluation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L (cm)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% diff. from exper.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667885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0520066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EXPERIMENTAL FIT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2.770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3553038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ENDF/B-VII.1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2.714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-2.0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881535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ENDF/B-VIII.0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2.738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-1.2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9369116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NCSU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-1.3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0906976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FREE GAS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3.532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27.5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6181533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6415956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EXPERIMENTAL FIT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4.267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11020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ENDF/B-VII.1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4.232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-0.8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8547250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ENDF/B-VIII.0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4.287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505791"/>
                  </a:ext>
                </a:extLst>
              </a:tr>
              <a:tr h="166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NCSU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4.283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09372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66869" y="4186106"/>
            <a:ext cx="80316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b="1" dirty="0" smtClean="0">
                <a:solidFill>
                  <a:srgbClr val="000000"/>
                </a:solidFill>
              </a:rPr>
              <a:t>T^0.474</a:t>
            </a:r>
            <a:endParaRPr lang="en-US" sz="95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922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om5Nautilus_PPT_master_draft">
  <a:themeElements>
    <a:clrScheme name="Naval Nuclear Laboratory Custom">
      <a:dk1>
        <a:srgbClr val="32396F"/>
      </a:dk1>
      <a:lt1>
        <a:srgbClr val="FFFFFF"/>
      </a:lt1>
      <a:dk2>
        <a:srgbClr val="40AE49"/>
      </a:dk2>
      <a:lt2>
        <a:srgbClr val="FFFFFF"/>
      </a:lt2>
      <a:accent1>
        <a:srgbClr val="32396F"/>
      </a:accent1>
      <a:accent2>
        <a:srgbClr val="849EAA"/>
      </a:accent2>
      <a:accent3>
        <a:srgbClr val="40AE49"/>
      </a:accent3>
      <a:accent4>
        <a:srgbClr val="75D078"/>
      </a:accent4>
      <a:accent5>
        <a:srgbClr val="B1A089"/>
      </a:accent5>
      <a:accent6>
        <a:srgbClr val="D0C5B8"/>
      </a:accent6>
      <a:hlink>
        <a:srgbClr val="0000FF"/>
      </a:hlink>
      <a:folHlink>
        <a:srgbClr val="800080"/>
      </a:folHlink>
    </a:clrScheme>
    <a:fontScheme name="Naval Nuclear Laboratory 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Naval Nuclear Laboratory Custom">
      <a:dk1>
        <a:srgbClr val="32396F"/>
      </a:dk1>
      <a:lt1>
        <a:srgbClr val="FFFFFF"/>
      </a:lt1>
      <a:dk2>
        <a:srgbClr val="40AE49"/>
      </a:dk2>
      <a:lt2>
        <a:srgbClr val="FFFFFF"/>
      </a:lt2>
      <a:accent1>
        <a:srgbClr val="32396F"/>
      </a:accent1>
      <a:accent2>
        <a:srgbClr val="849EAA"/>
      </a:accent2>
      <a:accent3>
        <a:srgbClr val="40AE49"/>
      </a:accent3>
      <a:accent4>
        <a:srgbClr val="75D078"/>
      </a:accent4>
      <a:accent5>
        <a:srgbClr val="B1A089"/>
      </a:accent5>
      <a:accent6>
        <a:srgbClr val="D0C5B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349</Words>
  <Application>Microsoft Office PowerPoint</Application>
  <PresentationFormat>On-screen Show (4:3)</PresentationFormat>
  <Paragraphs>92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Atom5Nautilus_PPT_master_draft</vt:lpstr>
      <vt:lpstr>Validation of H-H2O at Elevated Temperatures using Diffusion Experiments </vt:lpstr>
      <vt:lpstr>Compilation of Historical Thermal Neutron  Diffusion Length (L) Measurements for Water</vt:lpstr>
      <vt:lpstr>Linear and Power Fit Based on 24 Publications</vt:lpstr>
      <vt:lpstr>Experimental Data Compared to Power Fit</vt:lpstr>
      <vt:lpstr>Calculating L with MC21 PNDA Simulations </vt:lpstr>
      <vt:lpstr>500 K MC21 Calculation Compared to  Prediction by Pure Experimental Fit  </vt:lpstr>
      <vt:lpstr>Room Temperature and 500 K Results for Several H-H2O TSL Evaluations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2017-11-03T17:39:22Z</dcterms:created>
  <dcterms:modified xsi:type="dcterms:W3CDTF">2019-11-01T19:17:45Z</dcterms:modified>
</cp:coreProperties>
</file>