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22"/>
  </p:notesMasterIdLst>
  <p:handoutMasterIdLst>
    <p:handoutMasterId r:id="rId23"/>
  </p:handoutMasterIdLst>
  <p:sldIdLst>
    <p:sldId id="493" r:id="rId2"/>
    <p:sldId id="634" r:id="rId3"/>
    <p:sldId id="663" r:id="rId4"/>
    <p:sldId id="653" r:id="rId5"/>
    <p:sldId id="660" r:id="rId6"/>
    <p:sldId id="661" r:id="rId7"/>
    <p:sldId id="561" r:id="rId8"/>
    <p:sldId id="554" r:id="rId9"/>
    <p:sldId id="665" r:id="rId10"/>
    <p:sldId id="666" r:id="rId11"/>
    <p:sldId id="521" r:id="rId12"/>
    <p:sldId id="556" r:id="rId13"/>
    <p:sldId id="667" r:id="rId14"/>
    <p:sldId id="662" r:id="rId15"/>
    <p:sldId id="547" r:id="rId16"/>
    <p:sldId id="549" r:id="rId17"/>
    <p:sldId id="555" r:id="rId18"/>
    <p:sldId id="551" r:id="rId19"/>
    <p:sldId id="560" r:id="rId20"/>
    <p:sldId id="537" r:id="rId2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orient="horz" pos="4002" userDrawn="1">
          <p15:clr>
            <a:srgbClr val="A4A3A4"/>
          </p15:clr>
        </p15:guide>
        <p15:guide id="3"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CF2F91"/>
    <a:srgbClr val="081AF5"/>
    <a:srgbClr val="0F4F97"/>
    <a:srgbClr val="F6CE86"/>
    <a:srgbClr val="AEF8E5"/>
    <a:srgbClr val="0A8464"/>
    <a:srgbClr val="0DB78A"/>
    <a:srgbClr val="D68F10"/>
    <a:srgbClr val="F1B13D"/>
    <a:srgbClr val="10D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65" autoAdjust="0"/>
    <p:restoredTop sz="95732" autoAdjust="0"/>
  </p:normalViewPr>
  <p:slideViewPr>
    <p:cSldViewPr snapToGrid="0">
      <p:cViewPr varScale="1">
        <p:scale>
          <a:sx n="112" d="100"/>
          <a:sy n="112" d="100"/>
        </p:scale>
        <p:origin x="1968" y="200"/>
      </p:cViewPr>
      <p:guideLst>
        <p:guide orient="horz" pos="912"/>
        <p:guide orient="horz" pos="400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11/4/19</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11/4/19</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448349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9144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378" y="3193257"/>
            <a:ext cx="9144378"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457200" y="565126"/>
            <a:ext cx="82296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457201" y="2024863"/>
            <a:ext cx="5629274"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68386" y="6416000"/>
            <a:ext cx="4503614"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57062" y="6446832"/>
            <a:ext cx="1865376" cy="314705"/>
          </a:xfrm>
          <a:prstGeom prst="rect">
            <a:avLst/>
          </a:prstGeom>
        </p:spPr>
      </p:pic>
      <p:sp>
        <p:nvSpPr>
          <p:cNvPr id="20" name="Rectangle 19"/>
          <p:cNvSpPr/>
          <p:nvPr userDrawn="1"/>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4572001" y="3096715"/>
            <a:ext cx="4572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736" cy="60780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2"/>
          <p:cNvSpPr>
            <a:spLocks noGrp="1"/>
          </p:cNvSpPr>
          <p:nvPr>
            <p:ph type="sldNum" sz="quarter" idx="4"/>
          </p:nvPr>
        </p:nvSpPr>
        <p:spPr>
          <a:xfrm>
            <a:off x="8686800" y="6705600"/>
            <a:ext cx="457200" cy="152400"/>
          </a:xfrm>
          <a:prstGeom prst="rect">
            <a:avLst/>
          </a:prstGeom>
        </p:spPr>
        <p:txBody>
          <a:bodyPr vert="horz" lIns="91440" tIns="45720" rIns="91440" bIns="45720" rtlCol="0" anchor="ctr"/>
          <a:lstStyle>
            <a:lvl1pPr algn="r">
              <a:defRPr sz="800">
                <a:solidFill>
                  <a:schemeClr val="tx1"/>
                </a:solidFill>
                <a:latin typeface="Arial" pitchFamily="34" charset="0"/>
                <a:cs typeface="Arial" pitchFamily="34" charset="0"/>
              </a:defRPr>
            </a:lvl1pPr>
          </a:lstStyle>
          <a:p>
            <a:fld id="{675658CD-8464-4987-906E-006271C3A4BE}" type="slidenum">
              <a:rPr lang="en-US" smtClean="0"/>
              <a:pPr/>
              <a:t>‹#›</a:t>
            </a:fld>
            <a:endParaRPr lang="en-US" dirty="0"/>
          </a:p>
        </p:txBody>
      </p:sp>
    </p:spTree>
    <p:extLst>
      <p:ext uri="{BB962C8B-B14F-4D97-AF65-F5344CB8AC3E}">
        <p14:creationId xmlns:p14="http://schemas.microsoft.com/office/powerpoint/2010/main" val="58365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457200" y="219509"/>
            <a:ext cx="82296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4718649"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endParaRPr lang="en-US" dirty="0"/>
          </a:p>
        </p:txBody>
      </p:sp>
      <p:sp>
        <p:nvSpPr>
          <p:cNvPr id="6" name="Title 5"/>
          <p:cNvSpPr>
            <a:spLocks noGrp="1"/>
          </p:cNvSpPr>
          <p:nvPr>
            <p:ph type="title"/>
          </p:nvPr>
        </p:nvSpPr>
        <p:spPr>
          <a:xfrm>
            <a:off x="1" y="2"/>
            <a:ext cx="9143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9144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28016" y="6492240"/>
            <a:ext cx="2743200" cy="283464"/>
          </a:xfrm>
          <a:prstGeom prst="rect">
            <a:avLst/>
          </a:prstGeom>
        </p:spPr>
      </p:pic>
      <p:sp>
        <p:nvSpPr>
          <p:cNvPr id="3" name="Text Placeholder 2"/>
          <p:cNvSpPr>
            <a:spLocks noGrp="1"/>
          </p:cNvSpPr>
          <p:nvPr>
            <p:ph type="body" idx="1"/>
          </p:nvPr>
        </p:nvSpPr>
        <p:spPr>
          <a:xfrm>
            <a:off x="457200" y="1441524"/>
            <a:ext cx="82296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8826124" y="6403254"/>
            <a:ext cx="317877"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84954" y="6698648"/>
            <a:ext cx="873871" cy="92333"/>
          </a:xfrm>
          <a:prstGeom prst="rect">
            <a:avLst/>
          </a:prstGeom>
          <a:noFill/>
        </p:spPr>
        <p:txBody>
          <a:bodyPr wrap="square" lIns="0" tIns="0" rIns="0" bIns="0" rtlCol="0" anchor="b" anchorCtr="0">
            <a:spAutoFit/>
          </a:bodyPr>
          <a:lstStyle/>
          <a:p>
            <a:pPr algn="l"/>
            <a:r>
              <a:rPr lang="en-US" sz="600" dirty="0">
                <a:latin typeface="Arial"/>
                <a:cs typeface="Arial"/>
              </a:rPr>
              <a:t>LLNL-PRES-</a:t>
            </a:r>
          </a:p>
        </p:txBody>
      </p:sp>
      <p:sp>
        <p:nvSpPr>
          <p:cNvPr id="2" name="Title Placeholder 1"/>
          <p:cNvSpPr>
            <a:spLocks noGrp="1"/>
          </p:cNvSpPr>
          <p:nvPr>
            <p:ph type="title"/>
          </p:nvPr>
        </p:nvSpPr>
        <p:spPr>
          <a:xfrm>
            <a:off x="457200" y="220136"/>
            <a:ext cx="82296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6058" y="1267155"/>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7909560" y="6446520"/>
            <a:ext cx="978408" cy="374904"/>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4" r:id="rId11"/>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7626" y="1436688"/>
            <a:ext cx="8368748" cy="1447576"/>
          </a:xfrm>
        </p:spPr>
        <p:txBody>
          <a:bodyPr/>
          <a:lstStyle/>
          <a:p>
            <a:r>
              <a:rPr lang="en-US" dirty="0"/>
              <a:t>Evolution of the ICSBEP and the Need for Modern Benchmarks and Experiments</a:t>
            </a:r>
            <a:br>
              <a:rPr lang="en-US"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sp>
        <p:nvSpPr>
          <p:cNvPr id="5" name="Text Placeholder 4"/>
          <p:cNvSpPr>
            <a:spLocks noGrp="1"/>
          </p:cNvSpPr>
          <p:nvPr>
            <p:ph type="body" sz="quarter" idx="14"/>
          </p:nvPr>
        </p:nvSpPr>
        <p:spPr>
          <a:xfrm>
            <a:off x="4572000" y="3429000"/>
            <a:ext cx="4572000" cy="477838"/>
          </a:xfrm>
        </p:spPr>
        <p:txBody>
          <a:bodyPr/>
          <a:lstStyle/>
          <a:p>
            <a:pPr lvl="0"/>
            <a:r>
              <a:rPr lang="en-US" dirty="0"/>
              <a:t>Catherine </a:t>
            </a:r>
            <a:r>
              <a:rPr lang="en-US" dirty="0" err="1"/>
              <a:t>Percher</a:t>
            </a:r>
            <a:endParaRPr lang="en-US" dirty="0"/>
          </a:p>
          <a:p>
            <a:pPr lvl="0"/>
            <a:r>
              <a:rPr lang="en-US" dirty="0"/>
              <a:t>Soon Kim</a:t>
            </a:r>
          </a:p>
          <a:p>
            <a:pPr lvl="0"/>
            <a:r>
              <a:rPr lang="en-US" dirty="0"/>
              <a:t>David Heinrichs</a:t>
            </a:r>
          </a:p>
        </p:txBody>
      </p:sp>
      <p:sp>
        <p:nvSpPr>
          <p:cNvPr id="9" name="Text Placeholder 10"/>
          <p:cNvSpPr txBox="1">
            <a:spLocks/>
          </p:cNvSpPr>
          <p:nvPr/>
        </p:nvSpPr>
        <p:spPr>
          <a:xfrm>
            <a:off x="188279" y="3215369"/>
            <a:ext cx="6167115" cy="397500"/>
          </a:xfrm>
          <a:prstGeom prst="rect">
            <a:avLst/>
          </a:prstGeom>
        </p:spPr>
        <p:txBody>
          <a:bodyPr vert="horz" lIns="0" tIns="91440" rIns="0" rtlCol="0" anchor="ctr" anchorCtr="0">
            <a:noAutofit/>
          </a:bodyPr>
          <a:lstStyle/>
          <a:p>
            <a:pPr algn="ctr" defTabSz="1463675">
              <a:lnSpc>
                <a:spcPct val="90000"/>
              </a:lnSpc>
            </a:pPr>
            <a:r>
              <a:rPr lang="en-US" sz="1600" b="1" dirty="0">
                <a:solidFill>
                  <a:schemeClr val="tx2"/>
                </a:solidFill>
                <a:latin typeface="Arial Narrow" pitchFamily="34" charset="0"/>
              </a:rPr>
              <a:t>Presented at the </a:t>
            </a:r>
          </a:p>
          <a:p>
            <a:pPr algn="ctr" defTabSz="1463675">
              <a:lnSpc>
                <a:spcPct val="90000"/>
              </a:lnSpc>
            </a:pPr>
            <a:r>
              <a:rPr lang="en-US" sz="1600" b="1" dirty="0">
                <a:solidFill>
                  <a:schemeClr val="tx2"/>
                </a:solidFill>
                <a:latin typeface="Arial Narrow" pitchFamily="34" charset="0"/>
              </a:rPr>
              <a:t>2019 Cross Section Evaluation Working Group</a:t>
            </a:r>
          </a:p>
          <a:p>
            <a:pPr algn="ctr" defTabSz="1463675">
              <a:lnSpc>
                <a:spcPct val="90000"/>
              </a:lnSpc>
            </a:pPr>
            <a:r>
              <a:rPr lang="en-US" sz="1600" b="1" dirty="0">
                <a:solidFill>
                  <a:schemeClr val="tx2"/>
                </a:solidFill>
                <a:latin typeface="Arial Narrow" pitchFamily="34" charset="0"/>
              </a:rPr>
              <a:t>November 4-6, 2019</a:t>
            </a:r>
          </a:p>
          <a:p>
            <a:pPr lvl="0">
              <a:lnSpc>
                <a:spcPct val="80000"/>
              </a:lnSpc>
            </a:pPr>
            <a:endParaRPr lang="en-US" sz="1600" dirty="0">
              <a:solidFill>
                <a:schemeClr val="tx2"/>
              </a:solidFill>
              <a:cs typeface="Lucida Handwriting"/>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22E0804-4A54-3147-8E42-E7949A8853A8}"/>
              </a:ext>
            </a:extLst>
          </p:cNvPr>
          <p:cNvPicPr>
            <a:picLocks noGrp="1" noChangeAspect="1"/>
          </p:cNvPicPr>
          <p:nvPr>
            <p:ph idx="1"/>
          </p:nvPr>
        </p:nvPicPr>
        <p:blipFill>
          <a:blip r:embed="rId2"/>
          <a:stretch>
            <a:fillRect/>
          </a:stretch>
        </p:blipFill>
        <p:spPr>
          <a:xfrm>
            <a:off x="279811" y="3538331"/>
            <a:ext cx="4165482" cy="2555650"/>
          </a:xfrm>
        </p:spPr>
      </p:pic>
      <p:sp>
        <p:nvSpPr>
          <p:cNvPr id="3" name="Title 2">
            <a:extLst>
              <a:ext uri="{FF2B5EF4-FFF2-40B4-BE49-F238E27FC236}">
                <a16:creationId xmlns:a16="http://schemas.microsoft.com/office/drawing/2014/main" id="{DB4705E2-F9A6-B04D-9E44-DE52AB30B96A}"/>
              </a:ext>
            </a:extLst>
          </p:cNvPr>
          <p:cNvSpPr>
            <a:spLocks noGrp="1"/>
          </p:cNvSpPr>
          <p:nvPr>
            <p:ph type="title"/>
          </p:nvPr>
        </p:nvSpPr>
        <p:spPr/>
        <p:txBody>
          <a:bodyPr/>
          <a:lstStyle/>
          <a:p>
            <a:r>
              <a:rPr lang="en-US" dirty="0"/>
              <a:t>ZPR/ZPPR Examples</a:t>
            </a:r>
          </a:p>
        </p:txBody>
      </p:sp>
      <p:pic>
        <p:nvPicPr>
          <p:cNvPr id="6" name="Picture 5">
            <a:extLst>
              <a:ext uri="{FF2B5EF4-FFF2-40B4-BE49-F238E27FC236}">
                <a16:creationId xmlns:a16="http://schemas.microsoft.com/office/drawing/2014/main" id="{07A899E7-DED9-0A40-9125-55801EC657F2}"/>
              </a:ext>
            </a:extLst>
          </p:cNvPr>
          <p:cNvPicPr>
            <a:picLocks noChangeAspect="1"/>
          </p:cNvPicPr>
          <p:nvPr/>
        </p:nvPicPr>
        <p:blipFill>
          <a:blip r:embed="rId3"/>
          <a:stretch>
            <a:fillRect/>
          </a:stretch>
        </p:blipFill>
        <p:spPr>
          <a:xfrm rot="5400000">
            <a:off x="5629870" y="2899419"/>
            <a:ext cx="2555649" cy="3833474"/>
          </a:xfrm>
          <a:prstGeom prst="rect">
            <a:avLst/>
          </a:prstGeom>
        </p:spPr>
      </p:pic>
      <p:sp>
        <p:nvSpPr>
          <p:cNvPr id="10" name="Content Placeholder 1">
            <a:extLst>
              <a:ext uri="{FF2B5EF4-FFF2-40B4-BE49-F238E27FC236}">
                <a16:creationId xmlns:a16="http://schemas.microsoft.com/office/drawing/2014/main" id="{0FC18CE0-0D69-AD48-BD19-87B297BEC70B}"/>
              </a:ext>
            </a:extLst>
          </p:cNvPr>
          <p:cNvSpPr txBox="1">
            <a:spLocks/>
          </p:cNvSpPr>
          <p:nvPr/>
        </p:nvSpPr>
        <p:spPr>
          <a:xfrm>
            <a:off x="457200" y="1342133"/>
            <a:ext cx="8229600" cy="4906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Many examples of ZPR/ZPPR benchmarks, very complicated honeycomb drawer configurations comprising thousands of fissile, diluent, and reflector plates</a:t>
            </a:r>
          </a:p>
          <a:p>
            <a:pPr lvl="1" defTabSz="914400"/>
            <a:r>
              <a:rPr lang="en-US" dirty="0"/>
              <a:t>Benchmarks use </a:t>
            </a:r>
            <a:r>
              <a:rPr lang="en-US" b="1" dirty="0"/>
              <a:t>nominal</a:t>
            </a:r>
            <a:r>
              <a:rPr lang="en-US" dirty="0"/>
              <a:t> plate sizes with simplified geometries (smeared densities, no streaming paths)</a:t>
            </a:r>
          </a:p>
          <a:p>
            <a:pPr lvl="1" defTabSz="914400"/>
            <a:r>
              <a:rPr lang="en-US" dirty="0"/>
              <a:t>No analysis of dimensional uncertainties</a:t>
            </a:r>
          </a:p>
          <a:p>
            <a:pPr marL="57150" indent="0" defTabSz="914400">
              <a:buNone/>
            </a:pPr>
            <a:endParaRPr lang="en-US" dirty="0"/>
          </a:p>
        </p:txBody>
      </p:sp>
      <p:sp>
        <p:nvSpPr>
          <p:cNvPr id="11" name="TextBox 10">
            <a:extLst>
              <a:ext uri="{FF2B5EF4-FFF2-40B4-BE49-F238E27FC236}">
                <a16:creationId xmlns:a16="http://schemas.microsoft.com/office/drawing/2014/main" id="{9DC308F4-07E5-3C4A-B760-EAC992CA1C14}"/>
              </a:ext>
            </a:extLst>
          </p:cNvPr>
          <p:cNvSpPr txBox="1"/>
          <p:nvPr/>
        </p:nvSpPr>
        <p:spPr>
          <a:xfrm>
            <a:off x="536713" y="6064356"/>
            <a:ext cx="3908580" cy="369332"/>
          </a:xfrm>
          <a:prstGeom prst="rect">
            <a:avLst/>
          </a:prstGeom>
          <a:noFill/>
        </p:spPr>
        <p:txBody>
          <a:bodyPr wrap="square" rtlCol="0">
            <a:spAutoFit/>
          </a:bodyPr>
          <a:lstStyle/>
          <a:p>
            <a:r>
              <a:rPr lang="en-US" dirty="0"/>
              <a:t>PANN Plate From PU-MET-INTER-004</a:t>
            </a:r>
          </a:p>
        </p:txBody>
      </p:sp>
      <p:sp>
        <p:nvSpPr>
          <p:cNvPr id="12" name="TextBox 11">
            <a:extLst>
              <a:ext uri="{FF2B5EF4-FFF2-40B4-BE49-F238E27FC236}">
                <a16:creationId xmlns:a16="http://schemas.microsoft.com/office/drawing/2014/main" id="{1037D578-5ED8-444D-8E71-9CC366B0EC35}"/>
              </a:ext>
            </a:extLst>
          </p:cNvPr>
          <p:cNvSpPr txBox="1"/>
          <p:nvPr/>
        </p:nvSpPr>
        <p:spPr>
          <a:xfrm>
            <a:off x="5141844" y="6064356"/>
            <a:ext cx="3908580" cy="369332"/>
          </a:xfrm>
          <a:prstGeom prst="rect">
            <a:avLst/>
          </a:prstGeom>
          <a:noFill/>
        </p:spPr>
        <p:txBody>
          <a:bodyPr wrap="square" rtlCol="0">
            <a:spAutoFit/>
          </a:bodyPr>
          <a:lstStyle/>
          <a:p>
            <a:r>
              <a:rPr lang="en-US" dirty="0"/>
              <a:t>PANN Plate From PU-MET-MIX-002</a:t>
            </a:r>
          </a:p>
        </p:txBody>
      </p:sp>
      <p:sp>
        <p:nvSpPr>
          <p:cNvPr id="13" name="TextBox 12">
            <a:extLst>
              <a:ext uri="{FF2B5EF4-FFF2-40B4-BE49-F238E27FC236}">
                <a16:creationId xmlns:a16="http://schemas.microsoft.com/office/drawing/2014/main" id="{7B939ABF-4CDE-D343-BA36-B0262836A6BD}"/>
              </a:ext>
            </a:extLst>
          </p:cNvPr>
          <p:cNvSpPr txBox="1"/>
          <p:nvPr/>
        </p:nvSpPr>
        <p:spPr>
          <a:xfrm>
            <a:off x="961593" y="3841304"/>
            <a:ext cx="3252597" cy="369332"/>
          </a:xfrm>
          <a:prstGeom prst="rect">
            <a:avLst/>
          </a:prstGeom>
          <a:noFill/>
        </p:spPr>
        <p:txBody>
          <a:bodyPr wrap="square" rtlCol="0">
            <a:spAutoFit/>
          </a:bodyPr>
          <a:lstStyle/>
          <a:p>
            <a:r>
              <a:rPr lang="en-US" dirty="0"/>
              <a:t>Modeled as 0.125” by 2” by 3”</a:t>
            </a:r>
          </a:p>
        </p:txBody>
      </p:sp>
      <p:sp>
        <p:nvSpPr>
          <p:cNvPr id="14" name="TextBox 13">
            <a:extLst>
              <a:ext uri="{FF2B5EF4-FFF2-40B4-BE49-F238E27FC236}">
                <a16:creationId xmlns:a16="http://schemas.microsoft.com/office/drawing/2014/main" id="{D4D4ED8A-E0B0-6242-BFBD-DBCC1D7F8D56}"/>
              </a:ext>
            </a:extLst>
          </p:cNvPr>
          <p:cNvSpPr txBox="1"/>
          <p:nvPr/>
        </p:nvSpPr>
        <p:spPr>
          <a:xfrm>
            <a:off x="4990957" y="3855834"/>
            <a:ext cx="3833475" cy="369332"/>
          </a:xfrm>
          <a:prstGeom prst="rect">
            <a:avLst/>
          </a:prstGeom>
          <a:noFill/>
        </p:spPr>
        <p:txBody>
          <a:bodyPr wrap="square" rtlCol="0">
            <a:spAutoFit/>
          </a:bodyPr>
          <a:lstStyle/>
          <a:p>
            <a:r>
              <a:rPr lang="en-US" dirty="0"/>
              <a:t>Modeled as 0.117” by 1.993” by 3.002”</a:t>
            </a:r>
          </a:p>
        </p:txBody>
      </p:sp>
    </p:spTree>
    <p:extLst>
      <p:ext uri="{BB962C8B-B14F-4D97-AF65-F5344CB8AC3E}">
        <p14:creationId xmlns:p14="http://schemas.microsoft.com/office/powerpoint/2010/main" val="862435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41268" y="220136"/>
            <a:ext cx="8229600" cy="1005840"/>
          </a:xfrm>
        </p:spPr>
        <p:txBody>
          <a:bodyPr/>
          <a:lstStyle/>
          <a:p>
            <a:r>
              <a:rPr lang="en-US" dirty="0"/>
              <a:t>ICSBEP- September 2019 Edition</a:t>
            </a:r>
          </a:p>
        </p:txBody>
      </p:sp>
      <p:sp>
        <p:nvSpPr>
          <p:cNvPr id="6" name="Content Placeholder 2">
            <a:extLst>
              <a:ext uri="{FF2B5EF4-FFF2-40B4-BE49-F238E27FC236}">
                <a16:creationId xmlns:a16="http://schemas.microsoft.com/office/drawing/2014/main" id="{6A14A6F9-7D9E-584E-B47B-CB74EFF07856}"/>
              </a:ext>
            </a:extLst>
          </p:cNvPr>
          <p:cNvSpPr txBox="1">
            <a:spLocks/>
          </p:cNvSpPr>
          <p:nvPr/>
        </p:nvSpPr>
        <p:spPr>
          <a:xfrm>
            <a:off x="-17001" y="724533"/>
            <a:ext cx="5259064" cy="4906889"/>
          </a:xfrm>
          <a:prstGeom prst="rect">
            <a:avLst/>
          </a:prstGeom>
        </p:spPr>
        <p:txBody>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endParaRPr lang="en-US" dirty="0"/>
          </a:p>
          <a:p>
            <a:r>
              <a:rPr lang="en-US" dirty="0"/>
              <a:t>Even with 748 Plutonium configurations, only fast and thermal regimes are well represented</a:t>
            </a:r>
          </a:p>
          <a:p>
            <a:pPr lvl="1"/>
            <a:r>
              <a:rPr lang="en-US" dirty="0"/>
              <a:t>589 are thermal plutonium solution configurations, 530 cases are &gt;80% thermal</a:t>
            </a:r>
          </a:p>
          <a:p>
            <a:pPr lvl="1"/>
            <a:r>
              <a:rPr lang="en-US" dirty="0"/>
              <a:t>116 fast metal cases, 82 are &gt;80% fast</a:t>
            </a:r>
          </a:p>
          <a:p>
            <a:pPr lvl="1"/>
            <a:r>
              <a:rPr lang="en-US" kern="0" dirty="0"/>
              <a:t>Only 35 have intermediate fission fractions &gt; 30%</a:t>
            </a:r>
          </a:p>
          <a:p>
            <a:pPr lvl="2"/>
            <a:r>
              <a:rPr lang="en-US" b="1" kern="0" dirty="0"/>
              <a:t>4 modern BFS configurations (Russia, IPPE)</a:t>
            </a:r>
          </a:p>
          <a:p>
            <a:pPr lvl="2"/>
            <a:r>
              <a:rPr lang="en-US" kern="0" dirty="0"/>
              <a:t>1 </a:t>
            </a:r>
            <a:r>
              <a:rPr lang="en-US" kern="0" dirty="0" err="1"/>
              <a:t>k</a:t>
            </a:r>
            <a:r>
              <a:rPr lang="en-US" kern="0" baseline="-25000" dirty="0" err="1"/>
              <a:t>inf</a:t>
            </a:r>
            <a:r>
              <a:rPr lang="en-US" kern="0" dirty="0"/>
              <a:t> measurement (UK, small sample reactivity measurement)</a:t>
            </a:r>
          </a:p>
          <a:p>
            <a:pPr lvl="2"/>
            <a:r>
              <a:rPr lang="en-US" kern="0" dirty="0"/>
              <a:t>3 Zero Power Reactor (ZPR) configurations (USA, Argonne Reactor Mock-ups)</a:t>
            </a:r>
          </a:p>
          <a:p>
            <a:pPr lvl="2"/>
            <a:r>
              <a:rPr lang="en-US" kern="0" dirty="0"/>
              <a:t>27 are plutonium oxide polystyrene compacts (USA, Hanford Poly Block experiments)</a:t>
            </a:r>
            <a:endParaRPr lang="en-US" dirty="0"/>
          </a:p>
          <a:p>
            <a:pPr defTabSz="914400"/>
            <a:endParaRPr lang="en-US" dirty="0"/>
          </a:p>
        </p:txBody>
      </p:sp>
      <p:sp>
        <p:nvSpPr>
          <p:cNvPr id="7" name="Content Placeholder 2">
            <a:extLst>
              <a:ext uri="{FF2B5EF4-FFF2-40B4-BE49-F238E27FC236}">
                <a16:creationId xmlns:a16="http://schemas.microsoft.com/office/drawing/2014/main" id="{F0B70F55-73B9-9044-A712-2CB81E85A2F6}"/>
              </a:ext>
            </a:extLst>
          </p:cNvPr>
          <p:cNvSpPr txBox="1">
            <a:spLocks/>
          </p:cNvSpPr>
          <p:nvPr/>
        </p:nvSpPr>
        <p:spPr>
          <a:xfrm>
            <a:off x="357582" y="3429000"/>
            <a:ext cx="5142671" cy="4906889"/>
          </a:xfrm>
          <a:prstGeom prst="rect">
            <a:avLst/>
          </a:prstGeom>
        </p:spPr>
        <p:txBody>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endParaRPr lang="en-US" dirty="0"/>
          </a:p>
        </p:txBody>
      </p:sp>
      <p:pic>
        <p:nvPicPr>
          <p:cNvPr id="3" name="Picture 2">
            <a:extLst>
              <a:ext uri="{FF2B5EF4-FFF2-40B4-BE49-F238E27FC236}">
                <a16:creationId xmlns:a16="http://schemas.microsoft.com/office/drawing/2014/main" id="{3162D297-8FBD-AD4E-89B8-4D9CF1F49D54}"/>
              </a:ext>
            </a:extLst>
          </p:cNvPr>
          <p:cNvPicPr>
            <a:picLocks noChangeAspect="1"/>
          </p:cNvPicPr>
          <p:nvPr/>
        </p:nvPicPr>
        <p:blipFill>
          <a:blip r:embed="rId2"/>
          <a:stretch>
            <a:fillRect/>
          </a:stretch>
        </p:blipFill>
        <p:spPr>
          <a:xfrm>
            <a:off x="5343663" y="1739638"/>
            <a:ext cx="3697129" cy="3674165"/>
          </a:xfrm>
          <a:prstGeom prst="rect">
            <a:avLst/>
          </a:prstGeom>
        </p:spPr>
      </p:pic>
    </p:spTree>
    <p:extLst>
      <p:ext uri="{BB962C8B-B14F-4D97-AF65-F5344CB8AC3E}">
        <p14:creationId xmlns:p14="http://schemas.microsoft.com/office/powerpoint/2010/main" val="2341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C2ED-84A2-AC4A-AAB2-84F77C817213}"/>
              </a:ext>
            </a:extLst>
          </p:cNvPr>
          <p:cNvSpPr>
            <a:spLocks noGrp="1"/>
          </p:cNvSpPr>
          <p:nvPr>
            <p:ph type="title"/>
          </p:nvPr>
        </p:nvSpPr>
        <p:spPr/>
        <p:txBody>
          <a:bodyPr/>
          <a:lstStyle/>
          <a:p>
            <a:r>
              <a:rPr lang="en-US" dirty="0"/>
              <a:t>Majority of Intermediate/Mixed Cases are Suspect</a:t>
            </a:r>
          </a:p>
        </p:txBody>
      </p:sp>
      <p:pic>
        <p:nvPicPr>
          <p:cNvPr id="6" name="Picture 5">
            <a:extLst>
              <a:ext uri="{FF2B5EF4-FFF2-40B4-BE49-F238E27FC236}">
                <a16:creationId xmlns:a16="http://schemas.microsoft.com/office/drawing/2014/main" id="{DF799D66-DBE4-8541-AAB7-0C933B63CA3E}"/>
              </a:ext>
            </a:extLst>
          </p:cNvPr>
          <p:cNvPicPr>
            <a:picLocks noChangeAspect="1"/>
          </p:cNvPicPr>
          <p:nvPr/>
        </p:nvPicPr>
        <p:blipFill rotWithShape="1">
          <a:blip r:embed="rId2"/>
          <a:srcRect t="25191" b="2506"/>
          <a:stretch/>
        </p:blipFill>
        <p:spPr>
          <a:xfrm>
            <a:off x="0" y="4071415"/>
            <a:ext cx="9144000" cy="2329385"/>
          </a:xfrm>
          <a:prstGeom prst="rect">
            <a:avLst/>
          </a:prstGeom>
        </p:spPr>
      </p:pic>
      <p:sp>
        <p:nvSpPr>
          <p:cNvPr id="7" name="Content Placeholder 2">
            <a:extLst>
              <a:ext uri="{FF2B5EF4-FFF2-40B4-BE49-F238E27FC236}">
                <a16:creationId xmlns:a16="http://schemas.microsoft.com/office/drawing/2014/main" id="{68215A7F-E6F1-174C-ABC5-D259F49D432D}"/>
              </a:ext>
            </a:extLst>
          </p:cNvPr>
          <p:cNvSpPr txBox="1">
            <a:spLocks/>
          </p:cNvSpPr>
          <p:nvPr/>
        </p:nvSpPr>
        <p:spPr>
          <a:xfrm>
            <a:off x="377978" y="1283175"/>
            <a:ext cx="8532416" cy="4906889"/>
          </a:xfrm>
          <a:prstGeom prst="rect">
            <a:avLst/>
          </a:prstGeom>
        </p:spPr>
        <p:txBody>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sz="2000" dirty="0"/>
              <a:t>Pu-Comp-Mixed-001 and -002, </a:t>
            </a:r>
            <a:r>
              <a:rPr lang="en-US" sz="2000" i="1" dirty="0" err="1"/>
              <a:t>Unreflected</a:t>
            </a:r>
            <a:r>
              <a:rPr lang="en-US" sz="2000" i="1" dirty="0"/>
              <a:t> and Plexiglass-Reflected Slabs of Polystyrene-Moderated Plutonium Oxide</a:t>
            </a:r>
          </a:p>
          <a:p>
            <a:pPr lvl="1" defTabSz="914400"/>
            <a:r>
              <a:rPr lang="en-US" sz="1800" dirty="0"/>
              <a:t>34 cases, 1960’s experiments evaluated in 1999</a:t>
            </a:r>
          </a:p>
          <a:p>
            <a:pPr lvl="1" defTabSz="914400"/>
            <a:r>
              <a:rPr lang="en-US" sz="1800" dirty="0"/>
              <a:t>Only loose Pu oxide benchmarks- considered important for criticality safety</a:t>
            </a:r>
          </a:p>
          <a:p>
            <a:pPr defTabSz="914400">
              <a:spcBef>
                <a:spcPts val="1200"/>
              </a:spcBef>
            </a:pPr>
            <a:r>
              <a:rPr lang="en-US" sz="2000" dirty="0"/>
              <a:t>These benchmarks calculate very poorly (C/E values of 1.02-1.04)</a:t>
            </a:r>
          </a:p>
          <a:p>
            <a:pPr defTabSz="914400">
              <a:spcBef>
                <a:spcPts val="1200"/>
              </a:spcBef>
            </a:pPr>
            <a:r>
              <a:rPr lang="en-US" sz="2000" dirty="0"/>
              <a:t>Likely due to unquantified uncertainties- tape around boxes, compact densities, heterogeneity, thermal expansion, loss of hydrogen due to radiolysis</a:t>
            </a:r>
          </a:p>
        </p:txBody>
      </p:sp>
    </p:spTree>
    <p:extLst>
      <p:ext uri="{BB962C8B-B14F-4D97-AF65-F5344CB8AC3E}">
        <p14:creationId xmlns:p14="http://schemas.microsoft.com/office/powerpoint/2010/main" val="325201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9228-E55B-7C47-B65F-D18D419B3F19}"/>
              </a:ext>
            </a:extLst>
          </p:cNvPr>
          <p:cNvSpPr>
            <a:spLocks noGrp="1"/>
          </p:cNvSpPr>
          <p:nvPr>
            <p:ph type="title"/>
          </p:nvPr>
        </p:nvSpPr>
        <p:spPr/>
        <p:txBody>
          <a:bodyPr/>
          <a:lstStyle/>
          <a:p>
            <a:r>
              <a:rPr lang="en-US" dirty="0"/>
              <a:t>What Does This Mean for Nuclear Data Users?</a:t>
            </a:r>
          </a:p>
        </p:txBody>
      </p:sp>
      <p:sp>
        <p:nvSpPr>
          <p:cNvPr id="3" name="Content Placeholder 1">
            <a:extLst>
              <a:ext uri="{FF2B5EF4-FFF2-40B4-BE49-F238E27FC236}">
                <a16:creationId xmlns:a16="http://schemas.microsoft.com/office/drawing/2014/main" id="{0F61ABCC-4546-B945-AE37-F2376ECEAA46}"/>
              </a:ext>
            </a:extLst>
          </p:cNvPr>
          <p:cNvSpPr txBox="1">
            <a:spLocks/>
          </p:cNvSpPr>
          <p:nvPr/>
        </p:nvSpPr>
        <p:spPr>
          <a:xfrm>
            <a:off x="457200" y="1441524"/>
            <a:ext cx="8229600" cy="4906889"/>
          </a:xfrm>
          <a:prstGeom prst="rect">
            <a:avLst/>
          </a:prstGeom>
        </p:spPr>
        <p:txBody>
          <a:bodyPr>
            <a:normAutofit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b="1" dirty="0"/>
              <a:t>Use caution when relying on a benchmark to inform nuclear data- </a:t>
            </a:r>
            <a:r>
              <a:rPr lang="en-US" dirty="0"/>
              <a:t>Read the evaluation and use your judgement</a:t>
            </a:r>
          </a:p>
          <a:p>
            <a:pPr defTabSz="914400"/>
            <a:r>
              <a:rPr lang="en-US" b="1" dirty="0"/>
              <a:t>New OECD Working Party for Nuclear Criticality Safety (WPNCS) Subgroup 8- </a:t>
            </a:r>
            <a:r>
              <a:rPr lang="en-US" dirty="0"/>
              <a:t>Preservation of Expert Knowledge and Judgement Applied to Criticality Benchmarks</a:t>
            </a:r>
          </a:p>
          <a:p>
            <a:pPr lvl="1" defTabSz="914400"/>
            <a:r>
              <a:rPr lang="en-US" dirty="0"/>
              <a:t>New Subgroup approved in Sept 2019</a:t>
            </a:r>
          </a:p>
          <a:p>
            <a:pPr lvl="1" defTabSz="914400"/>
            <a:r>
              <a:rPr lang="en-US" dirty="0"/>
              <a:t>Capture historical and tribal knowledge of benchmark issues</a:t>
            </a:r>
          </a:p>
          <a:p>
            <a:pPr lvl="1" defTabSz="914400"/>
            <a:r>
              <a:rPr lang="en-US" dirty="0"/>
              <a:t>Ultimate goal to “grade” ICSBEP benchmarks, similar to past efforts related to differential measurements</a:t>
            </a:r>
          </a:p>
          <a:p>
            <a:pPr lvl="1" defTabSz="914400"/>
            <a:r>
              <a:rPr lang="en-US" dirty="0"/>
              <a:t>Will </a:t>
            </a:r>
            <a:r>
              <a:rPr lang="en-US" dirty="0" err="1"/>
              <a:t>Wieselquist</a:t>
            </a:r>
            <a:r>
              <a:rPr lang="en-US" dirty="0"/>
              <a:t> (ORNL), Chair</a:t>
            </a:r>
          </a:p>
          <a:p>
            <a:pPr lvl="1" defTabSz="914400"/>
            <a:r>
              <a:rPr lang="en-US" dirty="0"/>
              <a:t>Will help identify candidates for re-evaluation</a:t>
            </a:r>
          </a:p>
          <a:p>
            <a:pPr defTabSz="914400"/>
            <a:r>
              <a:rPr lang="en-US" b="1" dirty="0"/>
              <a:t>Prioritize and complete new, modern experiments that can undergo full uncertainty and correlation assessment</a:t>
            </a:r>
            <a:endParaRPr lang="en-US" dirty="0"/>
          </a:p>
        </p:txBody>
      </p:sp>
    </p:spTree>
    <p:extLst>
      <p:ext uri="{BB962C8B-B14F-4D97-AF65-F5344CB8AC3E}">
        <p14:creationId xmlns:p14="http://schemas.microsoft.com/office/powerpoint/2010/main" val="2415839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1" y="219509"/>
            <a:ext cx="8530683" cy="1008771"/>
          </a:xfrm>
        </p:spPr>
        <p:txBody>
          <a:bodyPr/>
          <a:lstStyle/>
          <a:p>
            <a:r>
              <a:rPr lang="en-US" dirty="0"/>
              <a:t>New Experiment Design at LLNL: The TEX Project</a:t>
            </a:r>
            <a:br>
              <a:rPr lang="en-US" dirty="0"/>
            </a:br>
            <a:endParaRPr lang="en-US" sz="2400" b="0" dirty="0"/>
          </a:p>
        </p:txBody>
      </p:sp>
      <p:sp>
        <p:nvSpPr>
          <p:cNvPr id="7" name="Content Placeholder 2">
            <a:extLst>
              <a:ext uri="{FF2B5EF4-FFF2-40B4-BE49-F238E27FC236}">
                <a16:creationId xmlns:a16="http://schemas.microsoft.com/office/drawing/2014/main" id="{BB9B149E-AFFF-704B-85F1-73F8692A0BBA}"/>
              </a:ext>
            </a:extLst>
          </p:cNvPr>
          <p:cNvSpPr>
            <a:spLocks noGrp="1"/>
          </p:cNvSpPr>
          <p:nvPr>
            <p:ph idx="1"/>
          </p:nvPr>
        </p:nvSpPr>
        <p:spPr>
          <a:xfrm>
            <a:off x="134261" y="1436688"/>
            <a:ext cx="5912428" cy="4906889"/>
          </a:xfrm>
        </p:spPr>
        <p:txBody>
          <a:bodyPr>
            <a:normAutofit lnSpcReduction="10000"/>
          </a:bodyPr>
          <a:lstStyle/>
          <a:p>
            <a:r>
              <a:rPr lang="en-US" dirty="0"/>
              <a:t>Produce new critical benchmarks to address the nuclear data and validation needs for criticality safety</a:t>
            </a:r>
          </a:p>
          <a:p>
            <a:r>
              <a:rPr lang="en-US" dirty="0"/>
              <a:t>Concept is to provide three test bed assemblies, using plutonium, HEU, and </a:t>
            </a:r>
            <a:r>
              <a:rPr lang="en-US" baseline="30000" dirty="0"/>
              <a:t>233</a:t>
            </a:r>
            <a:r>
              <a:rPr lang="en-US" dirty="0"/>
              <a:t>U fissile materials that can be easily modified to include test materials of interest  </a:t>
            </a:r>
          </a:p>
          <a:p>
            <a:r>
              <a:rPr lang="en-US" dirty="0"/>
              <a:t>The first 10 plutonium TEX assemblies were completed in FY18:</a:t>
            </a:r>
          </a:p>
          <a:p>
            <a:pPr lvl="1"/>
            <a:r>
              <a:rPr lang="en-US" dirty="0"/>
              <a:t>Five baseline experiments, covering thermal, intermediate and fast fission energy regimes and five similar experiments that include tantalum, a material used in plutonium </a:t>
            </a:r>
            <a:r>
              <a:rPr lang="en-US" dirty="0" err="1"/>
              <a:t>pyroprocessing</a:t>
            </a:r>
            <a:r>
              <a:rPr lang="en-US" dirty="0"/>
              <a:t> that is of interest to the criticality safety community</a:t>
            </a:r>
          </a:p>
        </p:txBody>
      </p:sp>
      <p:pic>
        <p:nvPicPr>
          <p:cNvPr id="5" name="Picture 4" descr="IMG_1097.JPG">
            <a:extLst>
              <a:ext uri="{FF2B5EF4-FFF2-40B4-BE49-F238E27FC236}">
                <a16:creationId xmlns:a16="http://schemas.microsoft.com/office/drawing/2014/main" id="{613B653E-C84D-6547-A7F7-57A10B1E90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57" t="21297" r="24705" b="4770"/>
          <a:stretch/>
        </p:blipFill>
        <p:spPr>
          <a:xfrm rot="5400000">
            <a:off x="6186479" y="3638675"/>
            <a:ext cx="2747838" cy="2661967"/>
          </a:xfrm>
          <a:prstGeom prst="rect">
            <a:avLst/>
          </a:prstGeom>
        </p:spPr>
      </p:pic>
      <p:pic>
        <p:nvPicPr>
          <p:cNvPr id="11" name="Picture 10">
            <a:extLst>
              <a:ext uri="{FF2B5EF4-FFF2-40B4-BE49-F238E27FC236}">
                <a16:creationId xmlns:a16="http://schemas.microsoft.com/office/drawing/2014/main" id="{45290FB4-F865-9B40-9DAB-FA354E4F653A}"/>
              </a:ext>
            </a:extLst>
          </p:cNvPr>
          <p:cNvPicPr/>
          <p:nvPr/>
        </p:nvPicPr>
        <p:blipFill>
          <a:blip r:embed="rId3">
            <a:extLst>
              <a:ext uri="{28A0092B-C50C-407E-A947-70E740481C1C}">
                <a14:useLocalDpi xmlns:a14="http://schemas.microsoft.com/office/drawing/2010/main" val="0"/>
              </a:ext>
            </a:extLst>
          </a:blip>
          <a:stretch>
            <a:fillRect/>
          </a:stretch>
        </p:blipFill>
        <p:spPr>
          <a:xfrm>
            <a:off x="6111060" y="924715"/>
            <a:ext cx="2898679" cy="2615956"/>
          </a:xfrm>
          <a:prstGeom prst="rect">
            <a:avLst/>
          </a:prstGeom>
        </p:spPr>
      </p:pic>
    </p:spTree>
    <p:extLst>
      <p:ext uri="{BB962C8B-B14F-4D97-AF65-F5344CB8AC3E}">
        <p14:creationId xmlns:p14="http://schemas.microsoft.com/office/powerpoint/2010/main" val="245936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ED23-A60A-DE42-902F-BCC7A5AC5D2E}"/>
              </a:ext>
            </a:extLst>
          </p:cNvPr>
          <p:cNvSpPr>
            <a:spLocks noGrp="1"/>
          </p:cNvSpPr>
          <p:nvPr>
            <p:ph type="title"/>
          </p:nvPr>
        </p:nvSpPr>
        <p:spPr/>
        <p:txBody>
          <a:bodyPr/>
          <a:lstStyle/>
          <a:p>
            <a:r>
              <a:rPr lang="en-US" dirty="0"/>
              <a:t>TEX-Pu Baseline Experiment Characteristics</a:t>
            </a:r>
          </a:p>
        </p:txBody>
      </p:sp>
      <p:graphicFrame>
        <p:nvGraphicFramePr>
          <p:cNvPr id="3" name="Content Placeholder 5">
            <a:extLst>
              <a:ext uri="{FF2B5EF4-FFF2-40B4-BE49-F238E27FC236}">
                <a16:creationId xmlns:a16="http://schemas.microsoft.com/office/drawing/2014/main" id="{EC11135A-EE42-DF47-BEFE-CD8D1CFE4137}"/>
              </a:ext>
            </a:extLst>
          </p:cNvPr>
          <p:cNvGraphicFramePr>
            <a:graphicFrameLocks/>
          </p:cNvGraphicFramePr>
          <p:nvPr>
            <p:extLst>
              <p:ext uri="{D42A27DB-BD31-4B8C-83A1-F6EECF244321}">
                <p14:modId xmlns:p14="http://schemas.microsoft.com/office/powerpoint/2010/main" val="1186269466"/>
              </p:ext>
            </p:extLst>
          </p:nvPr>
        </p:nvGraphicFramePr>
        <p:xfrm>
          <a:off x="304800" y="1371600"/>
          <a:ext cx="8458203" cy="2951480"/>
        </p:xfrm>
        <a:graphic>
          <a:graphicData uri="http://schemas.openxmlformats.org/drawingml/2006/table">
            <a:tbl>
              <a:tblPr firstRow="1" bandRow="1">
                <a:tableStyleId>{9DCAF9ED-07DC-4A11-8D7F-57B35C25682E}</a:tableStyleId>
              </a:tblPr>
              <a:tblGrid>
                <a:gridCol w="1551288">
                  <a:extLst>
                    <a:ext uri="{9D8B030D-6E8A-4147-A177-3AD203B41FA5}">
                      <a16:colId xmlns:a16="http://schemas.microsoft.com/office/drawing/2014/main" val="20000"/>
                    </a:ext>
                  </a:extLst>
                </a:gridCol>
                <a:gridCol w="1366607">
                  <a:extLst>
                    <a:ext uri="{9D8B030D-6E8A-4147-A177-3AD203B41FA5}">
                      <a16:colId xmlns:a16="http://schemas.microsoft.com/office/drawing/2014/main" val="20004"/>
                    </a:ext>
                  </a:extLst>
                </a:gridCol>
                <a:gridCol w="1772904">
                  <a:extLst>
                    <a:ext uri="{9D8B030D-6E8A-4147-A177-3AD203B41FA5}">
                      <a16:colId xmlns:a16="http://schemas.microsoft.com/office/drawing/2014/main" val="20005"/>
                    </a:ext>
                  </a:extLst>
                </a:gridCol>
                <a:gridCol w="1994508">
                  <a:extLst>
                    <a:ext uri="{9D8B030D-6E8A-4147-A177-3AD203B41FA5}">
                      <a16:colId xmlns:a16="http://schemas.microsoft.com/office/drawing/2014/main" val="20006"/>
                    </a:ext>
                  </a:extLst>
                </a:gridCol>
                <a:gridCol w="1772896">
                  <a:extLst>
                    <a:ext uri="{9D8B030D-6E8A-4147-A177-3AD203B41FA5}">
                      <a16:colId xmlns:a16="http://schemas.microsoft.com/office/drawing/2014/main" val="20007"/>
                    </a:ext>
                  </a:extLst>
                </a:gridCol>
              </a:tblGrid>
              <a:tr h="370840">
                <a:tc>
                  <a:txBody>
                    <a:bodyPr/>
                    <a:lstStyle/>
                    <a:p>
                      <a:pPr marL="0" marR="0" algn="ctr">
                        <a:spcBef>
                          <a:spcPts val="0"/>
                        </a:spcBef>
                        <a:spcAft>
                          <a:spcPts val="0"/>
                        </a:spcAft>
                      </a:pPr>
                      <a:r>
                        <a:rPr lang="en-US" sz="1800" b="0" dirty="0">
                          <a:solidFill>
                            <a:srgbClr val="000000"/>
                          </a:solidFill>
                          <a:effectLst/>
                          <a:latin typeface="+mj-lt"/>
                        </a:rPr>
                        <a:t>Experiment Number</a:t>
                      </a:r>
                      <a:endParaRPr lang="en-US" sz="1800" b="0" dirty="0">
                        <a:solidFill>
                          <a:srgbClr val="000000"/>
                        </a:solidFill>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5BDE5"/>
                    </a:solidFill>
                  </a:tcPr>
                </a:tc>
                <a:tc>
                  <a:txBody>
                    <a:bodyPr/>
                    <a:lstStyle/>
                    <a:p>
                      <a:pPr marL="0" marR="0" algn="ctr">
                        <a:spcBef>
                          <a:spcPts val="0"/>
                        </a:spcBef>
                        <a:spcAft>
                          <a:spcPts val="0"/>
                        </a:spcAft>
                      </a:pPr>
                      <a:r>
                        <a:rPr lang="en-US" sz="1800" b="0" dirty="0">
                          <a:solidFill>
                            <a:srgbClr val="000000"/>
                          </a:solidFill>
                          <a:effectLst/>
                          <a:latin typeface="+mj-lt"/>
                        </a:rPr>
                        <a:t>Thickness of PE Plates (cm)</a:t>
                      </a:r>
                      <a:endParaRPr lang="en-US" sz="1800" b="0" dirty="0">
                        <a:solidFill>
                          <a:srgbClr val="000000"/>
                        </a:solidFill>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5BDE5"/>
                    </a:solidFill>
                  </a:tcPr>
                </a:tc>
                <a:tc>
                  <a:txBody>
                    <a:bodyPr/>
                    <a:lstStyle/>
                    <a:p>
                      <a:pPr marL="0" marR="0" algn="ctr">
                        <a:spcBef>
                          <a:spcPts val="0"/>
                        </a:spcBef>
                        <a:spcAft>
                          <a:spcPts val="0"/>
                        </a:spcAft>
                      </a:pPr>
                      <a:r>
                        <a:rPr lang="en-US" sz="1800" b="0" dirty="0">
                          <a:solidFill>
                            <a:srgbClr val="000000"/>
                          </a:solidFill>
                          <a:effectLst/>
                          <a:latin typeface="+mj-lt"/>
                        </a:rPr>
                        <a:t>Thermal Fission Fraction</a:t>
                      </a:r>
                    </a:p>
                    <a:p>
                      <a:pPr marL="0" marR="0" algn="ctr">
                        <a:spcBef>
                          <a:spcPts val="0"/>
                        </a:spcBef>
                        <a:spcAft>
                          <a:spcPts val="0"/>
                        </a:spcAft>
                      </a:pPr>
                      <a:r>
                        <a:rPr lang="en-US" sz="1800" b="0" dirty="0">
                          <a:solidFill>
                            <a:srgbClr val="000000"/>
                          </a:solidFill>
                          <a:effectLst/>
                          <a:latin typeface="+mj-lt"/>
                        </a:rPr>
                        <a:t>(&lt;0.625 eV)</a:t>
                      </a:r>
                      <a:endParaRPr lang="en-US" sz="1800" b="0" dirty="0">
                        <a:solidFill>
                          <a:srgbClr val="000000"/>
                        </a:solidFill>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5BDE5"/>
                    </a:solidFill>
                  </a:tcPr>
                </a:tc>
                <a:tc>
                  <a:txBody>
                    <a:bodyPr/>
                    <a:lstStyle/>
                    <a:p>
                      <a:pPr marL="0" marR="0" algn="ctr">
                        <a:spcBef>
                          <a:spcPts val="0"/>
                        </a:spcBef>
                        <a:spcAft>
                          <a:spcPts val="0"/>
                        </a:spcAft>
                      </a:pPr>
                      <a:r>
                        <a:rPr lang="en-US" sz="1800" b="0" dirty="0">
                          <a:solidFill>
                            <a:srgbClr val="000000"/>
                          </a:solidFill>
                          <a:effectLst/>
                          <a:latin typeface="+mj-lt"/>
                        </a:rPr>
                        <a:t>Intermediate Fission Fraction</a:t>
                      </a:r>
                    </a:p>
                    <a:p>
                      <a:pPr marL="0" marR="0" algn="ctr">
                        <a:spcBef>
                          <a:spcPts val="0"/>
                        </a:spcBef>
                        <a:spcAft>
                          <a:spcPts val="0"/>
                        </a:spcAft>
                      </a:pPr>
                      <a:r>
                        <a:rPr lang="en-US" sz="1800" b="0" dirty="0">
                          <a:solidFill>
                            <a:srgbClr val="000000"/>
                          </a:solidFill>
                          <a:effectLst/>
                          <a:latin typeface="+mj-lt"/>
                        </a:rPr>
                        <a:t>(0.625 eV-</a:t>
                      </a:r>
                    </a:p>
                    <a:p>
                      <a:pPr marL="0" marR="0" algn="ctr">
                        <a:spcBef>
                          <a:spcPts val="0"/>
                        </a:spcBef>
                        <a:spcAft>
                          <a:spcPts val="0"/>
                        </a:spcAft>
                      </a:pPr>
                      <a:r>
                        <a:rPr lang="en-US" sz="1800" b="0" dirty="0">
                          <a:solidFill>
                            <a:srgbClr val="000000"/>
                          </a:solidFill>
                          <a:effectLst/>
                          <a:latin typeface="+mj-lt"/>
                        </a:rPr>
                        <a:t>100 </a:t>
                      </a:r>
                      <a:r>
                        <a:rPr lang="en-US" sz="1800" b="0" dirty="0" err="1">
                          <a:solidFill>
                            <a:srgbClr val="000000"/>
                          </a:solidFill>
                          <a:effectLst/>
                          <a:latin typeface="+mj-lt"/>
                        </a:rPr>
                        <a:t>KeV</a:t>
                      </a:r>
                      <a:r>
                        <a:rPr lang="en-US" sz="1800" b="0" dirty="0">
                          <a:solidFill>
                            <a:srgbClr val="000000"/>
                          </a:solidFill>
                          <a:effectLst/>
                          <a:latin typeface="+mj-lt"/>
                        </a:rPr>
                        <a:t>)</a:t>
                      </a:r>
                      <a:endParaRPr lang="en-US" sz="1800" b="0" dirty="0">
                        <a:solidFill>
                          <a:srgbClr val="000000"/>
                        </a:solidFill>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5BDE5"/>
                    </a:solidFill>
                  </a:tcPr>
                </a:tc>
                <a:tc>
                  <a:txBody>
                    <a:bodyPr/>
                    <a:lstStyle/>
                    <a:p>
                      <a:pPr marL="0" marR="0" algn="ctr">
                        <a:spcBef>
                          <a:spcPts val="0"/>
                        </a:spcBef>
                        <a:spcAft>
                          <a:spcPts val="0"/>
                        </a:spcAft>
                      </a:pPr>
                      <a:r>
                        <a:rPr lang="en-US" sz="1800" b="0" dirty="0">
                          <a:solidFill>
                            <a:srgbClr val="000000"/>
                          </a:solidFill>
                          <a:effectLst/>
                          <a:latin typeface="+mj-lt"/>
                        </a:rPr>
                        <a:t>Fast</a:t>
                      </a:r>
                    </a:p>
                    <a:p>
                      <a:pPr marL="0" marR="0" algn="ctr">
                        <a:spcBef>
                          <a:spcPts val="0"/>
                        </a:spcBef>
                        <a:spcAft>
                          <a:spcPts val="0"/>
                        </a:spcAft>
                      </a:pPr>
                      <a:r>
                        <a:rPr lang="en-US" sz="1800" b="0" dirty="0">
                          <a:solidFill>
                            <a:srgbClr val="000000"/>
                          </a:solidFill>
                          <a:effectLst/>
                          <a:latin typeface="+mj-lt"/>
                        </a:rPr>
                        <a:t>Fission</a:t>
                      </a:r>
                    </a:p>
                    <a:p>
                      <a:pPr marL="0" marR="0" algn="ctr">
                        <a:spcBef>
                          <a:spcPts val="0"/>
                        </a:spcBef>
                        <a:spcAft>
                          <a:spcPts val="0"/>
                        </a:spcAft>
                      </a:pPr>
                      <a:r>
                        <a:rPr lang="en-US" sz="1800" b="0" dirty="0">
                          <a:solidFill>
                            <a:srgbClr val="000000"/>
                          </a:solidFill>
                          <a:effectLst/>
                          <a:latin typeface="+mj-lt"/>
                        </a:rPr>
                        <a:t>Fraction</a:t>
                      </a:r>
                    </a:p>
                    <a:p>
                      <a:pPr marL="0" marR="0" algn="ctr">
                        <a:spcBef>
                          <a:spcPts val="0"/>
                        </a:spcBef>
                        <a:spcAft>
                          <a:spcPts val="0"/>
                        </a:spcAft>
                      </a:pPr>
                      <a:r>
                        <a:rPr lang="en-US" sz="1800" b="0" dirty="0">
                          <a:solidFill>
                            <a:srgbClr val="000000"/>
                          </a:solidFill>
                          <a:effectLst/>
                          <a:latin typeface="+mj-lt"/>
                        </a:rPr>
                        <a:t>(&gt;100 </a:t>
                      </a:r>
                      <a:r>
                        <a:rPr lang="en-US" sz="1800" b="0" dirty="0" err="1">
                          <a:solidFill>
                            <a:srgbClr val="000000"/>
                          </a:solidFill>
                          <a:effectLst/>
                          <a:latin typeface="+mj-lt"/>
                        </a:rPr>
                        <a:t>KeV</a:t>
                      </a:r>
                      <a:r>
                        <a:rPr lang="en-US" sz="1800" b="0" dirty="0">
                          <a:solidFill>
                            <a:srgbClr val="000000"/>
                          </a:solidFill>
                          <a:effectLst/>
                          <a:latin typeface="+mj-lt"/>
                        </a:rPr>
                        <a:t>)</a:t>
                      </a:r>
                      <a:endParaRPr lang="en-US" sz="1800" b="0" dirty="0">
                        <a:solidFill>
                          <a:srgbClr val="000000"/>
                        </a:solidFill>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5BDE5"/>
                    </a:solidFill>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mj-lt"/>
                          <a:ea typeface="ＭＳ 明朝"/>
                          <a:cs typeface="Times New Roman"/>
                        </a:rPr>
                        <a:t>1</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 (no PE)</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0.09</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0.18</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0.73</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mj-lt"/>
                          <a:ea typeface="ＭＳ 明朝"/>
                          <a:cs typeface="Times New Roman"/>
                        </a:rPr>
                        <a:t>2</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0.159</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0.14</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0.38</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0.48</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mj-lt"/>
                          <a:ea typeface="ＭＳ 明朝"/>
                          <a:cs typeface="Times New Roman"/>
                        </a:rPr>
                        <a:t>3</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ea typeface="ＭＳ 明朝"/>
                          <a:cs typeface="Times New Roman"/>
                        </a:rPr>
                        <a:t>0.476</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0.28</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0.43</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0.29</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mj-lt"/>
                          <a:ea typeface="ＭＳ 明朝"/>
                          <a:cs typeface="Times New Roman"/>
                        </a:rPr>
                        <a:t>4</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ea typeface="ＭＳ 明朝"/>
                          <a:cs typeface="Times New Roman"/>
                        </a:rPr>
                        <a:t>1.111</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0.50</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0.32</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0.18</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dirty="0">
                          <a:effectLst/>
                          <a:latin typeface="+mj-lt"/>
                          <a:ea typeface="ＭＳ 明朝"/>
                          <a:cs typeface="Times New Roman"/>
                        </a:rPr>
                        <a:t>5</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ea typeface="ＭＳ 明朝"/>
                          <a:cs typeface="Times New Roman"/>
                        </a:rPr>
                        <a:t>2.540</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0.66</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0.21</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j-lt"/>
                        </a:rPr>
                        <a:t>0.13</a:t>
                      </a:r>
                      <a:endParaRPr lang="en-US" sz="1800" dirty="0">
                        <a:effectLst/>
                        <a:latin typeface="+mj-lt"/>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4" name="Group 3">
            <a:extLst>
              <a:ext uri="{FF2B5EF4-FFF2-40B4-BE49-F238E27FC236}">
                <a16:creationId xmlns:a16="http://schemas.microsoft.com/office/drawing/2014/main" id="{FE6E8185-EF26-2844-9151-7B198FDC5EA8}"/>
              </a:ext>
            </a:extLst>
          </p:cNvPr>
          <p:cNvGrpSpPr/>
          <p:nvPr/>
        </p:nvGrpSpPr>
        <p:grpSpPr>
          <a:xfrm>
            <a:off x="4747581" y="4650618"/>
            <a:ext cx="4167819" cy="1546050"/>
            <a:chOff x="0" y="0"/>
            <a:chExt cx="6082066" cy="2256212"/>
          </a:xfrm>
        </p:grpSpPr>
        <p:sp>
          <p:nvSpPr>
            <p:cNvPr id="5" name="Rectangle 4">
              <a:extLst>
                <a:ext uri="{FF2B5EF4-FFF2-40B4-BE49-F238E27FC236}">
                  <a16:creationId xmlns:a16="http://schemas.microsoft.com/office/drawing/2014/main" id="{CF327C0D-762B-7440-A5D1-A814054D8801}"/>
                </a:ext>
              </a:extLst>
            </p:cNvPr>
            <p:cNvSpPr/>
            <p:nvPr/>
          </p:nvSpPr>
          <p:spPr>
            <a:xfrm>
              <a:off x="1424002" y="0"/>
              <a:ext cx="3264408" cy="2020824"/>
            </a:xfrm>
            <a:prstGeom prst="rect">
              <a:avLst/>
            </a:prstGeom>
            <a:solidFill>
              <a:srgbClr val="85BDE5"/>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gn="ctr">
                <a:spcBef>
                  <a:spcPts val="0"/>
                </a:spcBef>
                <a:spcAft>
                  <a:spcPts val="0"/>
                </a:spcAft>
              </a:pPr>
              <a:r>
                <a:rPr lang="en-US" sz="1800" kern="1200">
                  <a:solidFill>
                    <a:srgbClr val="FFFFFF"/>
                  </a:solidFill>
                  <a:effectLst/>
                  <a:ea typeface="ＭＳ 明朝"/>
                  <a:cs typeface="Times New Roman"/>
                </a:rPr>
                <a:t> </a:t>
              </a:r>
              <a:endParaRPr lang="en-US" sz="1000">
                <a:effectLst/>
                <a:latin typeface="Times"/>
                <a:ea typeface="ＭＳ 明朝"/>
                <a:cs typeface="Times New Roman"/>
              </a:endParaRPr>
            </a:p>
          </p:txBody>
        </p:sp>
        <p:sp>
          <p:nvSpPr>
            <p:cNvPr id="6" name="Rectangle 5">
              <a:extLst>
                <a:ext uri="{FF2B5EF4-FFF2-40B4-BE49-F238E27FC236}">
                  <a16:creationId xmlns:a16="http://schemas.microsoft.com/office/drawing/2014/main" id="{5702C8FE-A365-3241-85CD-41D13BC362F4}"/>
                </a:ext>
              </a:extLst>
            </p:cNvPr>
            <p:cNvSpPr/>
            <p:nvPr/>
          </p:nvSpPr>
          <p:spPr>
            <a:xfrm>
              <a:off x="1716071" y="269616"/>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7" name="Rectangle 6">
              <a:extLst>
                <a:ext uri="{FF2B5EF4-FFF2-40B4-BE49-F238E27FC236}">
                  <a16:creationId xmlns:a16="http://schemas.microsoft.com/office/drawing/2014/main" id="{79E14D78-0BB6-F44F-B697-6400125C2E10}"/>
                </a:ext>
              </a:extLst>
            </p:cNvPr>
            <p:cNvSpPr/>
            <p:nvPr/>
          </p:nvSpPr>
          <p:spPr>
            <a:xfrm>
              <a:off x="2396944" y="269616"/>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8" name="Rectangle 7">
              <a:extLst>
                <a:ext uri="{FF2B5EF4-FFF2-40B4-BE49-F238E27FC236}">
                  <a16:creationId xmlns:a16="http://schemas.microsoft.com/office/drawing/2014/main" id="{3687C6C3-0C3B-D042-987F-F5867D35A4D3}"/>
                </a:ext>
              </a:extLst>
            </p:cNvPr>
            <p:cNvSpPr/>
            <p:nvPr/>
          </p:nvSpPr>
          <p:spPr>
            <a:xfrm>
              <a:off x="3071921" y="269616"/>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9" name="Rectangle 8">
              <a:extLst>
                <a:ext uri="{FF2B5EF4-FFF2-40B4-BE49-F238E27FC236}">
                  <a16:creationId xmlns:a16="http://schemas.microsoft.com/office/drawing/2014/main" id="{A5C0D049-59B4-4042-A0C6-022E22914FEE}"/>
                </a:ext>
              </a:extLst>
            </p:cNvPr>
            <p:cNvSpPr/>
            <p:nvPr/>
          </p:nvSpPr>
          <p:spPr>
            <a:xfrm>
              <a:off x="3747951" y="269616"/>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0" name="Straight Connector 9">
              <a:extLst>
                <a:ext uri="{FF2B5EF4-FFF2-40B4-BE49-F238E27FC236}">
                  <a16:creationId xmlns:a16="http://schemas.microsoft.com/office/drawing/2014/main" id="{06F2F53F-188F-9F43-867A-894192320116}"/>
                </a:ext>
              </a:extLst>
            </p:cNvPr>
            <p:cNvCxnSpPr/>
            <p:nvPr/>
          </p:nvCxnSpPr>
          <p:spPr>
            <a:xfrm>
              <a:off x="931741" y="308310"/>
              <a:ext cx="4241644" cy="4777"/>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0BC190BA-8141-C148-875F-DFAD9A792AC7}"/>
                </a:ext>
              </a:extLst>
            </p:cNvPr>
            <p:cNvGrpSpPr/>
            <p:nvPr/>
          </p:nvGrpSpPr>
          <p:grpSpPr>
            <a:xfrm>
              <a:off x="0" y="1157540"/>
              <a:ext cx="6082066" cy="231871"/>
              <a:chOff x="0" y="1157540"/>
              <a:chExt cx="6082066" cy="231871"/>
            </a:xfrm>
          </p:grpSpPr>
          <p:cxnSp>
            <p:nvCxnSpPr>
              <p:cNvPr id="39" name="Straight Connector 38">
                <a:extLst>
                  <a:ext uri="{FF2B5EF4-FFF2-40B4-BE49-F238E27FC236}">
                    <a16:creationId xmlns:a16="http://schemas.microsoft.com/office/drawing/2014/main" id="{A1A353BE-63AC-D943-920E-836ACFB8DAE4}"/>
                  </a:ext>
                </a:extLst>
              </p:cNvPr>
              <p:cNvCxnSpPr/>
              <p:nvPr/>
            </p:nvCxnSpPr>
            <p:spPr>
              <a:xfrm>
                <a:off x="860041" y="1171066"/>
                <a:ext cx="4504268"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5977CAF3-56C7-0C4B-A40D-2C7C580198F9}"/>
                  </a:ext>
                </a:extLst>
              </p:cNvPr>
              <p:cNvSpPr/>
              <p:nvPr/>
            </p:nvSpPr>
            <p:spPr>
              <a:xfrm>
                <a:off x="5277232" y="1160811"/>
                <a:ext cx="804834" cy="228600"/>
              </a:xfrm>
              <a:prstGeom prst="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41" name="Rectangle 40">
                <a:extLst>
                  <a:ext uri="{FF2B5EF4-FFF2-40B4-BE49-F238E27FC236}">
                    <a16:creationId xmlns:a16="http://schemas.microsoft.com/office/drawing/2014/main" id="{606086FB-8F7F-7F43-A7E5-6B481E38B2A0}"/>
                  </a:ext>
                </a:extLst>
              </p:cNvPr>
              <p:cNvSpPr/>
              <p:nvPr/>
            </p:nvSpPr>
            <p:spPr>
              <a:xfrm>
                <a:off x="0" y="1157540"/>
                <a:ext cx="860042" cy="228600"/>
              </a:xfrm>
              <a:prstGeom prst="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grpSp>
        <p:sp>
          <p:nvSpPr>
            <p:cNvPr id="12" name="Rectangle 11">
              <a:extLst>
                <a:ext uri="{FF2B5EF4-FFF2-40B4-BE49-F238E27FC236}">
                  <a16:creationId xmlns:a16="http://schemas.microsoft.com/office/drawing/2014/main" id="{9C09409A-D712-544D-8799-D0E12D69F0A9}"/>
                </a:ext>
              </a:extLst>
            </p:cNvPr>
            <p:cNvSpPr/>
            <p:nvPr/>
          </p:nvSpPr>
          <p:spPr>
            <a:xfrm>
              <a:off x="750448" y="2027612"/>
              <a:ext cx="4611515" cy="228600"/>
            </a:xfrm>
            <a:prstGeom prst="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3" name="Rectangle 12">
              <a:extLst>
                <a:ext uri="{FF2B5EF4-FFF2-40B4-BE49-F238E27FC236}">
                  <a16:creationId xmlns:a16="http://schemas.microsoft.com/office/drawing/2014/main" id="{C671DDA3-DFC0-A54B-80F8-AB21FAED9AEB}"/>
                </a:ext>
              </a:extLst>
            </p:cNvPr>
            <p:cNvSpPr/>
            <p:nvPr/>
          </p:nvSpPr>
          <p:spPr>
            <a:xfrm>
              <a:off x="1714906" y="559871"/>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4" name="Rectangle 13">
              <a:extLst>
                <a:ext uri="{FF2B5EF4-FFF2-40B4-BE49-F238E27FC236}">
                  <a16:creationId xmlns:a16="http://schemas.microsoft.com/office/drawing/2014/main" id="{954DCDCF-50B1-EE4D-A7F7-1CBC171E9839}"/>
                </a:ext>
              </a:extLst>
            </p:cNvPr>
            <p:cNvSpPr/>
            <p:nvPr/>
          </p:nvSpPr>
          <p:spPr>
            <a:xfrm>
              <a:off x="2395779" y="559871"/>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5" name="Rectangle 14">
              <a:extLst>
                <a:ext uri="{FF2B5EF4-FFF2-40B4-BE49-F238E27FC236}">
                  <a16:creationId xmlns:a16="http://schemas.microsoft.com/office/drawing/2014/main" id="{B34EB892-F099-A44B-9D43-A1C55C6CE461}"/>
                </a:ext>
              </a:extLst>
            </p:cNvPr>
            <p:cNvSpPr/>
            <p:nvPr/>
          </p:nvSpPr>
          <p:spPr>
            <a:xfrm>
              <a:off x="3070756" y="559871"/>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6" name="Rectangle 15">
              <a:extLst>
                <a:ext uri="{FF2B5EF4-FFF2-40B4-BE49-F238E27FC236}">
                  <a16:creationId xmlns:a16="http://schemas.microsoft.com/office/drawing/2014/main" id="{50B11054-A2E8-AE48-B41F-178FDECB8298}"/>
                </a:ext>
              </a:extLst>
            </p:cNvPr>
            <p:cNvSpPr/>
            <p:nvPr/>
          </p:nvSpPr>
          <p:spPr>
            <a:xfrm>
              <a:off x="3746786" y="559871"/>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7" name="Straight Connector 16">
              <a:extLst>
                <a:ext uri="{FF2B5EF4-FFF2-40B4-BE49-F238E27FC236}">
                  <a16:creationId xmlns:a16="http://schemas.microsoft.com/office/drawing/2014/main" id="{6568EB04-B88D-7448-9C51-9F323EA37C0E}"/>
                </a:ext>
              </a:extLst>
            </p:cNvPr>
            <p:cNvCxnSpPr/>
            <p:nvPr/>
          </p:nvCxnSpPr>
          <p:spPr>
            <a:xfrm>
              <a:off x="931741" y="596833"/>
              <a:ext cx="4241644" cy="4777"/>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3BF45774-9637-B546-9041-D4AACA9141A4}"/>
                </a:ext>
              </a:extLst>
            </p:cNvPr>
            <p:cNvSpPr/>
            <p:nvPr/>
          </p:nvSpPr>
          <p:spPr>
            <a:xfrm>
              <a:off x="1719229" y="881605"/>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9" name="Rectangle 18">
              <a:extLst>
                <a:ext uri="{FF2B5EF4-FFF2-40B4-BE49-F238E27FC236}">
                  <a16:creationId xmlns:a16="http://schemas.microsoft.com/office/drawing/2014/main" id="{CC64EA96-CF02-804C-90FC-651474C7410C}"/>
                </a:ext>
              </a:extLst>
            </p:cNvPr>
            <p:cNvSpPr/>
            <p:nvPr/>
          </p:nvSpPr>
          <p:spPr>
            <a:xfrm>
              <a:off x="2400102" y="881605"/>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0" name="Rectangle 19">
              <a:extLst>
                <a:ext uri="{FF2B5EF4-FFF2-40B4-BE49-F238E27FC236}">
                  <a16:creationId xmlns:a16="http://schemas.microsoft.com/office/drawing/2014/main" id="{65EC9841-88A3-0842-858D-FD7D227ACE38}"/>
                </a:ext>
              </a:extLst>
            </p:cNvPr>
            <p:cNvSpPr/>
            <p:nvPr/>
          </p:nvSpPr>
          <p:spPr>
            <a:xfrm>
              <a:off x="3075079" y="881605"/>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1" name="Rectangle 20">
              <a:extLst>
                <a:ext uri="{FF2B5EF4-FFF2-40B4-BE49-F238E27FC236}">
                  <a16:creationId xmlns:a16="http://schemas.microsoft.com/office/drawing/2014/main" id="{94883C94-EC3A-BC4C-91D6-E387E524FCE6}"/>
                </a:ext>
              </a:extLst>
            </p:cNvPr>
            <p:cNvSpPr/>
            <p:nvPr/>
          </p:nvSpPr>
          <p:spPr>
            <a:xfrm>
              <a:off x="3751109" y="881605"/>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22" name="Straight Connector 21">
              <a:extLst>
                <a:ext uri="{FF2B5EF4-FFF2-40B4-BE49-F238E27FC236}">
                  <a16:creationId xmlns:a16="http://schemas.microsoft.com/office/drawing/2014/main" id="{D4AC2998-87F1-9D42-8574-AB829707ABF7}"/>
                </a:ext>
              </a:extLst>
            </p:cNvPr>
            <p:cNvCxnSpPr/>
            <p:nvPr/>
          </p:nvCxnSpPr>
          <p:spPr>
            <a:xfrm>
              <a:off x="931741" y="922801"/>
              <a:ext cx="4241644" cy="4777"/>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994A804F-06C3-4549-BA7E-8E64BDA64029}"/>
                </a:ext>
              </a:extLst>
            </p:cNvPr>
            <p:cNvSpPr/>
            <p:nvPr/>
          </p:nvSpPr>
          <p:spPr>
            <a:xfrm>
              <a:off x="1714906" y="1190101"/>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4" name="Rectangle 23">
              <a:extLst>
                <a:ext uri="{FF2B5EF4-FFF2-40B4-BE49-F238E27FC236}">
                  <a16:creationId xmlns:a16="http://schemas.microsoft.com/office/drawing/2014/main" id="{89FCEBFE-F2C1-B149-8252-039183A87AEB}"/>
                </a:ext>
              </a:extLst>
            </p:cNvPr>
            <p:cNvSpPr/>
            <p:nvPr/>
          </p:nvSpPr>
          <p:spPr>
            <a:xfrm>
              <a:off x="2395779" y="1190101"/>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5" name="Rectangle 24">
              <a:extLst>
                <a:ext uri="{FF2B5EF4-FFF2-40B4-BE49-F238E27FC236}">
                  <a16:creationId xmlns:a16="http://schemas.microsoft.com/office/drawing/2014/main" id="{E93ABC5D-1BB3-964F-980C-C2AA2081BB1A}"/>
                </a:ext>
              </a:extLst>
            </p:cNvPr>
            <p:cNvSpPr/>
            <p:nvPr/>
          </p:nvSpPr>
          <p:spPr>
            <a:xfrm>
              <a:off x="3070756" y="1190101"/>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6" name="Rectangle 25">
              <a:extLst>
                <a:ext uri="{FF2B5EF4-FFF2-40B4-BE49-F238E27FC236}">
                  <a16:creationId xmlns:a16="http://schemas.microsoft.com/office/drawing/2014/main" id="{75BEB864-B432-6640-BFC0-3293A9BEDD93}"/>
                </a:ext>
              </a:extLst>
            </p:cNvPr>
            <p:cNvSpPr/>
            <p:nvPr/>
          </p:nvSpPr>
          <p:spPr>
            <a:xfrm>
              <a:off x="3746786" y="1190101"/>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27" name="Straight Connector 26">
              <a:extLst>
                <a:ext uri="{FF2B5EF4-FFF2-40B4-BE49-F238E27FC236}">
                  <a16:creationId xmlns:a16="http://schemas.microsoft.com/office/drawing/2014/main" id="{21E55FC8-B0A1-7348-B2BA-C38F5585FF92}"/>
                </a:ext>
              </a:extLst>
            </p:cNvPr>
            <p:cNvCxnSpPr/>
            <p:nvPr/>
          </p:nvCxnSpPr>
          <p:spPr>
            <a:xfrm>
              <a:off x="931741" y="1174474"/>
              <a:ext cx="4241644" cy="4777"/>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7F720EE4-731F-484B-A01D-BE80FB240EF3}"/>
                </a:ext>
              </a:extLst>
            </p:cNvPr>
            <p:cNvSpPr/>
            <p:nvPr/>
          </p:nvSpPr>
          <p:spPr>
            <a:xfrm>
              <a:off x="1720393" y="1487653"/>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9" name="Rectangle 28">
              <a:extLst>
                <a:ext uri="{FF2B5EF4-FFF2-40B4-BE49-F238E27FC236}">
                  <a16:creationId xmlns:a16="http://schemas.microsoft.com/office/drawing/2014/main" id="{49FFE928-1AF4-9141-B992-F0D8215BB7AA}"/>
                </a:ext>
              </a:extLst>
            </p:cNvPr>
            <p:cNvSpPr/>
            <p:nvPr/>
          </p:nvSpPr>
          <p:spPr>
            <a:xfrm>
              <a:off x="2401266" y="1487653"/>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30" name="Rectangle 29">
              <a:extLst>
                <a:ext uri="{FF2B5EF4-FFF2-40B4-BE49-F238E27FC236}">
                  <a16:creationId xmlns:a16="http://schemas.microsoft.com/office/drawing/2014/main" id="{681424CF-37B0-9B48-9FF6-D972062CA4C3}"/>
                </a:ext>
              </a:extLst>
            </p:cNvPr>
            <p:cNvSpPr/>
            <p:nvPr/>
          </p:nvSpPr>
          <p:spPr>
            <a:xfrm>
              <a:off x="3076243" y="1487653"/>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31" name="Rectangle 30">
              <a:extLst>
                <a:ext uri="{FF2B5EF4-FFF2-40B4-BE49-F238E27FC236}">
                  <a16:creationId xmlns:a16="http://schemas.microsoft.com/office/drawing/2014/main" id="{DDEF97F2-813C-024D-85B9-D18CD7E9BC05}"/>
                </a:ext>
              </a:extLst>
            </p:cNvPr>
            <p:cNvSpPr/>
            <p:nvPr/>
          </p:nvSpPr>
          <p:spPr>
            <a:xfrm>
              <a:off x="3752273" y="1487653"/>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32" name="Straight Connector 31">
              <a:extLst>
                <a:ext uri="{FF2B5EF4-FFF2-40B4-BE49-F238E27FC236}">
                  <a16:creationId xmlns:a16="http://schemas.microsoft.com/office/drawing/2014/main" id="{7702F5E0-43E5-2D41-AD91-5496E928CFAB}"/>
                </a:ext>
              </a:extLst>
            </p:cNvPr>
            <p:cNvCxnSpPr/>
            <p:nvPr/>
          </p:nvCxnSpPr>
          <p:spPr>
            <a:xfrm>
              <a:off x="931741" y="1226438"/>
              <a:ext cx="4241644" cy="4777"/>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53C931E2-05D3-D646-AB29-72565608AE37}"/>
                </a:ext>
              </a:extLst>
            </p:cNvPr>
            <p:cNvSpPr/>
            <p:nvPr/>
          </p:nvSpPr>
          <p:spPr>
            <a:xfrm>
              <a:off x="1723551" y="1777908"/>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34" name="Rectangle 33">
              <a:extLst>
                <a:ext uri="{FF2B5EF4-FFF2-40B4-BE49-F238E27FC236}">
                  <a16:creationId xmlns:a16="http://schemas.microsoft.com/office/drawing/2014/main" id="{F793452C-338A-B041-811D-CEA2D5284E0C}"/>
                </a:ext>
              </a:extLst>
            </p:cNvPr>
            <p:cNvSpPr/>
            <p:nvPr/>
          </p:nvSpPr>
          <p:spPr>
            <a:xfrm>
              <a:off x="2404424" y="1777908"/>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35" name="Rectangle 34">
              <a:extLst>
                <a:ext uri="{FF2B5EF4-FFF2-40B4-BE49-F238E27FC236}">
                  <a16:creationId xmlns:a16="http://schemas.microsoft.com/office/drawing/2014/main" id="{AA2BE63B-3272-5645-A3A9-2FB394629E00}"/>
                </a:ext>
              </a:extLst>
            </p:cNvPr>
            <p:cNvSpPr/>
            <p:nvPr/>
          </p:nvSpPr>
          <p:spPr>
            <a:xfrm>
              <a:off x="3079401" y="1777908"/>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36" name="Rectangle 35">
              <a:extLst>
                <a:ext uri="{FF2B5EF4-FFF2-40B4-BE49-F238E27FC236}">
                  <a16:creationId xmlns:a16="http://schemas.microsoft.com/office/drawing/2014/main" id="{61FD505B-C57E-5F4E-A67E-A313DF01F09C}"/>
                </a:ext>
              </a:extLst>
            </p:cNvPr>
            <p:cNvSpPr/>
            <p:nvPr/>
          </p:nvSpPr>
          <p:spPr>
            <a:xfrm>
              <a:off x="3755431" y="1777908"/>
              <a:ext cx="660718" cy="30228"/>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37" name="Straight Connector 36">
              <a:extLst>
                <a:ext uri="{FF2B5EF4-FFF2-40B4-BE49-F238E27FC236}">
                  <a16:creationId xmlns:a16="http://schemas.microsoft.com/office/drawing/2014/main" id="{844C0EEB-A78E-2440-8134-0CA237333602}"/>
                </a:ext>
              </a:extLst>
            </p:cNvPr>
            <p:cNvCxnSpPr/>
            <p:nvPr/>
          </p:nvCxnSpPr>
          <p:spPr>
            <a:xfrm>
              <a:off x="936064" y="1818483"/>
              <a:ext cx="4241644" cy="4777"/>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CD23BDD-A9E2-F342-BF31-88F4117D0F4C}"/>
                </a:ext>
              </a:extLst>
            </p:cNvPr>
            <p:cNvCxnSpPr/>
            <p:nvPr/>
          </p:nvCxnSpPr>
          <p:spPr>
            <a:xfrm>
              <a:off x="931741" y="1523452"/>
              <a:ext cx="4241644" cy="4777"/>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31B59CA6-1BF1-7043-BAEB-BBAA6DDA0B82}"/>
              </a:ext>
            </a:extLst>
          </p:cNvPr>
          <p:cNvGrpSpPr/>
          <p:nvPr/>
        </p:nvGrpSpPr>
        <p:grpSpPr>
          <a:xfrm>
            <a:off x="304800" y="5098825"/>
            <a:ext cx="4191000" cy="1071033"/>
            <a:chOff x="0" y="0"/>
            <a:chExt cx="6082066" cy="1554480"/>
          </a:xfrm>
        </p:grpSpPr>
        <p:sp>
          <p:nvSpPr>
            <p:cNvPr id="43" name="Rectangle 42">
              <a:extLst>
                <a:ext uri="{FF2B5EF4-FFF2-40B4-BE49-F238E27FC236}">
                  <a16:creationId xmlns:a16="http://schemas.microsoft.com/office/drawing/2014/main" id="{5EC6815F-9055-1D4E-B368-66E5C4D3F6FE}"/>
                </a:ext>
              </a:extLst>
            </p:cNvPr>
            <p:cNvSpPr/>
            <p:nvPr/>
          </p:nvSpPr>
          <p:spPr>
            <a:xfrm>
              <a:off x="1420091" y="0"/>
              <a:ext cx="3264408" cy="1325880"/>
            </a:xfrm>
            <a:prstGeom prst="rect">
              <a:avLst/>
            </a:prstGeom>
            <a:solidFill>
              <a:srgbClr val="85BDE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gn="ctr">
                <a:spcBef>
                  <a:spcPts val="0"/>
                </a:spcBef>
                <a:spcAft>
                  <a:spcPts val="0"/>
                </a:spcAft>
              </a:pPr>
              <a:r>
                <a:rPr lang="en-US" sz="1800" kern="1200">
                  <a:solidFill>
                    <a:srgbClr val="FFFFFF"/>
                  </a:solidFill>
                  <a:effectLst/>
                  <a:ea typeface="ＭＳ 明朝"/>
                  <a:cs typeface="Times New Roman"/>
                </a:rPr>
                <a:t> </a:t>
              </a:r>
              <a:endParaRPr lang="en-US" sz="1000">
                <a:effectLst/>
                <a:latin typeface="Times"/>
                <a:ea typeface="ＭＳ 明朝"/>
                <a:cs typeface="Times New Roman"/>
              </a:endParaRPr>
            </a:p>
          </p:txBody>
        </p:sp>
        <p:sp>
          <p:nvSpPr>
            <p:cNvPr id="44" name="Rectangle 43">
              <a:extLst>
                <a:ext uri="{FF2B5EF4-FFF2-40B4-BE49-F238E27FC236}">
                  <a16:creationId xmlns:a16="http://schemas.microsoft.com/office/drawing/2014/main" id="{D4E79B81-018E-B840-B7B3-8C24CAF45E4F}"/>
                </a:ext>
              </a:extLst>
            </p:cNvPr>
            <p:cNvSpPr/>
            <p:nvPr/>
          </p:nvSpPr>
          <p:spPr>
            <a:xfrm>
              <a:off x="744738" y="1325880"/>
              <a:ext cx="4611515" cy="228600"/>
            </a:xfrm>
            <a:prstGeom prst="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grpSp>
          <p:nvGrpSpPr>
            <p:cNvPr id="45" name="Group 44">
              <a:extLst>
                <a:ext uri="{FF2B5EF4-FFF2-40B4-BE49-F238E27FC236}">
                  <a16:creationId xmlns:a16="http://schemas.microsoft.com/office/drawing/2014/main" id="{61BB168F-1631-4A4B-8766-E9673667E4D7}"/>
                </a:ext>
              </a:extLst>
            </p:cNvPr>
            <p:cNvGrpSpPr/>
            <p:nvPr/>
          </p:nvGrpSpPr>
          <p:grpSpPr>
            <a:xfrm>
              <a:off x="0" y="643121"/>
              <a:ext cx="6082066" cy="231871"/>
              <a:chOff x="0" y="643121"/>
              <a:chExt cx="6082066" cy="231871"/>
            </a:xfrm>
          </p:grpSpPr>
          <p:cxnSp>
            <p:nvCxnSpPr>
              <p:cNvPr id="190" name="Straight Connector 189">
                <a:extLst>
                  <a:ext uri="{FF2B5EF4-FFF2-40B4-BE49-F238E27FC236}">
                    <a16:creationId xmlns:a16="http://schemas.microsoft.com/office/drawing/2014/main" id="{5334AF9B-5BE3-8240-8841-45E8CD87E923}"/>
                  </a:ext>
                </a:extLst>
              </p:cNvPr>
              <p:cNvCxnSpPr/>
              <p:nvPr/>
            </p:nvCxnSpPr>
            <p:spPr>
              <a:xfrm>
                <a:off x="860041" y="656647"/>
                <a:ext cx="4504268"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1" name="Rectangle 190">
                <a:extLst>
                  <a:ext uri="{FF2B5EF4-FFF2-40B4-BE49-F238E27FC236}">
                    <a16:creationId xmlns:a16="http://schemas.microsoft.com/office/drawing/2014/main" id="{101891D5-2085-1942-B352-77197A4CFF88}"/>
                  </a:ext>
                </a:extLst>
              </p:cNvPr>
              <p:cNvSpPr/>
              <p:nvPr/>
            </p:nvSpPr>
            <p:spPr>
              <a:xfrm>
                <a:off x="5277232" y="646392"/>
                <a:ext cx="804834" cy="228600"/>
              </a:xfrm>
              <a:prstGeom prst="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92" name="Rectangle 191">
                <a:extLst>
                  <a:ext uri="{FF2B5EF4-FFF2-40B4-BE49-F238E27FC236}">
                    <a16:creationId xmlns:a16="http://schemas.microsoft.com/office/drawing/2014/main" id="{67A74D9C-5AF8-4E40-B39E-074973874B1B}"/>
                  </a:ext>
                </a:extLst>
              </p:cNvPr>
              <p:cNvSpPr/>
              <p:nvPr/>
            </p:nvSpPr>
            <p:spPr>
              <a:xfrm>
                <a:off x="0" y="643121"/>
                <a:ext cx="860042" cy="228600"/>
              </a:xfrm>
              <a:prstGeom prst="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grpSp>
        <p:grpSp>
          <p:nvGrpSpPr>
            <p:cNvPr id="46" name="Group 45">
              <a:extLst>
                <a:ext uri="{FF2B5EF4-FFF2-40B4-BE49-F238E27FC236}">
                  <a16:creationId xmlns:a16="http://schemas.microsoft.com/office/drawing/2014/main" id="{116CEC41-D785-6040-BE08-A0D87AE80A7A}"/>
                </a:ext>
              </a:extLst>
            </p:cNvPr>
            <p:cNvGrpSpPr/>
            <p:nvPr/>
          </p:nvGrpSpPr>
          <p:grpSpPr>
            <a:xfrm>
              <a:off x="879754" y="191861"/>
              <a:ext cx="4258577" cy="450475"/>
              <a:chOff x="879754" y="191858"/>
              <a:chExt cx="4258577" cy="552049"/>
            </a:xfrm>
          </p:grpSpPr>
          <p:sp>
            <p:nvSpPr>
              <p:cNvPr id="119" name="Rectangle 118">
                <a:extLst>
                  <a:ext uri="{FF2B5EF4-FFF2-40B4-BE49-F238E27FC236}">
                    <a16:creationId xmlns:a16="http://schemas.microsoft.com/office/drawing/2014/main" id="{117A1AC9-20BE-D746-B883-4AA69CA25C68}"/>
                  </a:ext>
                </a:extLst>
              </p:cNvPr>
              <p:cNvSpPr/>
              <p:nvPr/>
            </p:nvSpPr>
            <p:spPr>
              <a:xfrm>
                <a:off x="2349523" y="19185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20" name="Rectangle 119">
                <a:extLst>
                  <a:ext uri="{FF2B5EF4-FFF2-40B4-BE49-F238E27FC236}">
                    <a16:creationId xmlns:a16="http://schemas.microsoft.com/office/drawing/2014/main" id="{6B35F160-8B50-7946-850C-CDEC281C674F}"/>
                  </a:ext>
                </a:extLst>
              </p:cNvPr>
              <p:cNvSpPr/>
              <p:nvPr/>
            </p:nvSpPr>
            <p:spPr>
              <a:xfrm>
                <a:off x="3025848" y="19185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21" name="Rectangle 120">
                <a:extLst>
                  <a:ext uri="{FF2B5EF4-FFF2-40B4-BE49-F238E27FC236}">
                    <a16:creationId xmlns:a16="http://schemas.microsoft.com/office/drawing/2014/main" id="{BFF9D788-3CE3-2A44-96CA-9AD1858476A7}"/>
                  </a:ext>
                </a:extLst>
              </p:cNvPr>
              <p:cNvSpPr/>
              <p:nvPr/>
            </p:nvSpPr>
            <p:spPr>
              <a:xfrm>
                <a:off x="3703227" y="19185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grpSp>
            <p:nvGrpSpPr>
              <p:cNvPr id="122" name="Group 121">
                <a:extLst>
                  <a:ext uri="{FF2B5EF4-FFF2-40B4-BE49-F238E27FC236}">
                    <a16:creationId xmlns:a16="http://schemas.microsoft.com/office/drawing/2014/main" id="{5B17CDEB-4C15-9D41-91FC-725F71830364}"/>
                  </a:ext>
                </a:extLst>
              </p:cNvPr>
              <p:cNvGrpSpPr/>
              <p:nvPr/>
            </p:nvGrpSpPr>
            <p:grpSpPr>
              <a:xfrm>
                <a:off x="879754" y="236631"/>
                <a:ext cx="4250111" cy="42671"/>
                <a:chOff x="879754" y="236631"/>
                <a:chExt cx="4250111" cy="42671"/>
              </a:xfrm>
            </p:grpSpPr>
            <p:sp>
              <p:nvSpPr>
                <p:cNvPr id="185" name="Rectangle 184">
                  <a:extLst>
                    <a:ext uri="{FF2B5EF4-FFF2-40B4-BE49-F238E27FC236}">
                      <a16:creationId xmlns:a16="http://schemas.microsoft.com/office/drawing/2014/main" id="{68CD748B-C406-A641-8E19-51CC78C6D5E5}"/>
                    </a:ext>
                  </a:extLst>
                </p:cNvPr>
                <p:cNvSpPr/>
                <p:nvPr/>
              </p:nvSpPr>
              <p:spPr>
                <a:xfrm>
                  <a:off x="1664483" y="23663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86" name="Rectangle 185">
                  <a:extLst>
                    <a:ext uri="{FF2B5EF4-FFF2-40B4-BE49-F238E27FC236}">
                      <a16:creationId xmlns:a16="http://schemas.microsoft.com/office/drawing/2014/main" id="{BA8DFD2C-033F-AD4F-A75B-E645D6A9D8D7}"/>
                    </a:ext>
                  </a:extLst>
                </p:cNvPr>
                <p:cNvSpPr/>
                <p:nvPr/>
              </p:nvSpPr>
              <p:spPr>
                <a:xfrm>
                  <a:off x="2346714" y="23663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87" name="Rectangle 186">
                  <a:extLst>
                    <a:ext uri="{FF2B5EF4-FFF2-40B4-BE49-F238E27FC236}">
                      <a16:creationId xmlns:a16="http://schemas.microsoft.com/office/drawing/2014/main" id="{C3A1AE9E-3C7E-E948-AABB-1F44B70FFC10}"/>
                    </a:ext>
                  </a:extLst>
                </p:cNvPr>
                <p:cNvSpPr/>
                <p:nvPr/>
              </p:nvSpPr>
              <p:spPr>
                <a:xfrm>
                  <a:off x="3023039" y="23663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88" name="Rectangle 187">
                  <a:extLst>
                    <a:ext uri="{FF2B5EF4-FFF2-40B4-BE49-F238E27FC236}">
                      <a16:creationId xmlns:a16="http://schemas.microsoft.com/office/drawing/2014/main" id="{AA07D5F7-C46D-2B4F-BFB0-8F2648F6E98F}"/>
                    </a:ext>
                  </a:extLst>
                </p:cNvPr>
                <p:cNvSpPr/>
                <p:nvPr/>
              </p:nvSpPr>
              <p:spPr>
                <a:xfrm>
                  <a:off x="3700418" y="23663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89" name="Straight Connector 188">
                  <a:extLst>
                    <a:ext uri="{FF2B5EF4-FFF2-40B4-BE49-F238E27FC236}">
                      <a16:creationId xmlns:a16="http://schemas.microsoft.com/office/drawing/2014/main" id="{876060AC-1199-ED46-AD76-13081FDEE779}"/>
                    </a:ext>
                  </a:extLst>
                </p:cNvPr>
                <p:cNvCxnSpPr/>
                <p:nvPr/>
              </p:nvCxnSpPr>
              <p:spPr>
                <a:xfrm>
                  <a:off x="879754" y="274486"/>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23" name="Group 122">
                <a:extLst>
                  <a:ext uri="{FF2B5EF4-FFF2-40B4-BE49-F238E27FC236}">
                    <a16:creationId xmlns:a16="http://schemas.microsoft.com/office/drawing/2014/main" id="{C0153C9C-C4FD-1E4E-8B9D-7FB089D36578}"/>
                  </a:ext>
                </a:extLst>
              </p:cNvPr>
              <p:cNvGrpSpPr/>
              <p:nvPr/>
            </p:nvGrpSpPr>
            <p:grpSpPr>
              <a:xfrm>
                <a:off x="884259" y="283535"/>
                <a:ext cx="4250111" cy="42671"/>
                <a:chOff x="884259" y="283535"/>
                <a:chExt cx="4250111" cy="42671"/>
              </a:xfrm>
            </p:grpSpPr>
            <p:sp>
              <p:nvSpPr>
                <p:cNvPr id="180" name="Rectangle 179">
                  <a:extLst>
                    <a:ext uri="{FF2B5EF4-FFF2-40B4-BE49-F238E27FC236}">
                      <a16:creationId xmlns:a16="http://schemas.microsoft.com/office/drawing/2014/main" id="{853A9FAA-431B-0240-8893-81FC01232844}"/>
                    </a:ext>
                  </a:extLst>
                </p:cNvPr>
                <p:cNvSpPr/>
                <p:nvPr/>
              </p:nvSpPr>
              <p:spPr>
                <a:xfrm>
                  <a:off x="1668988" y="283535"/>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81" name="Rectangle 180">
                  <a:extLst>
                    <a:ext uri="{FF2B5EF4-FFF2-40B4-BE49-F238E27FC236}">
                      <a16:creationId xmlns:a16="http://schemas.microsoft.com/office/drawing/2014/main" id="{28E5AED5-134F-1141-AC2B-86FE07ECE1C5}"/>
                    </a:ext>
                  </a:extLst>
                </p:cNvPr>
                <p:cNvSpPr/>
                <p:nvPr/>
              </p:nvSpPr>
              <p:spPr>
                <a:xfrm>
                  <a:off x="2351219" y="283535"/>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82" name="Rectangle 181">
                  <a:extLst>
                    <a:ext uri="{FF2B5EF4-FFF2-40B4-BE49-F238E27FC236}">
                      <a16:creationId xmlns:a16="http://schemas.microsoft.com/office/drawing/2014/main" id="{D72A6673-C00B-F149-B481-FBF68B78F712}"/>
                    </a:ext>
                  </a:extLst>
                </p:cNvPr>
                <p:cNvSpPr/>
                <p:nvPr/>
              </p:nvSpPr>
              <p:spPr>
                <a:xfrm>
                  <a:off x="3027544" y="283535"/>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83" name="Rectangle 182">
                  <a:extLst>
                    <a:ext uri="{FF2B5EF4-FFF2-40B4-BE49-F238E27FC236}">
                      <a16:creationId xmlns:a16="http://schemas.microsoft.com/office/drawing/2014/main" id="{174CFF20-39B3-CE40-BE9D-FDC0D8BDC347}"/>
                    </a:ext>
                  </a:extLst>
                </p:cNvPr>
                <p:cNvSpPr/>
                <p:nvPr/>
              </p:nvSpPr>
              <p:spPr>
                <a:xfrm>
                  <a:off x="3704923" y="283535"/>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84" name="Straight Connector 183">
                  <a:extLst>
                    <a:ext uri="{FF2B5EF4-FFF2-40B4-BE49-F238E27FC236}">
                      <a16:creationId xmlns:a16="http://schemas.microsoft.com/office/drawing/2014/main" id="{50E4090D-1D4B-1C48-A6B5-65A341B021B7}"/>
                    </a:ext>
                  </a:extLst>
                </p:cNvPr>
                <p:cNvCxnSpPr/>
                <p:nvPr/>
              </p:nvCxnSpPr>
              <p:spPr>
                <a:xfrm>
                  <a:off x="884259" y="321390"/>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24" name="Group 123">
                <a:extLst>
                  <a:ext uri="{FF2B5EF4-FFF2-40B4-BE49-F238E27FC236}">
                    <a16:creationId xmlns:a16="http://schemas.microsoft.com/office/drawing/2014/main" id="{EC7D9700-27A9-BF46-8714-56D09F024DF4}"/>
                  </a:ext>
                </a:extLst>
              </p:cNvPr>
              <p:cNvGrpSpPr/>
              <p:nvPr/>
            </p:nvGrpSpPr>
            <p:grpSpPr>
              <a:xfrm>
                <a:off x="883987" y="331259"/>
                <a:ext cx="4250111" cy="42671"/>
                <a:chOff x="883987" y="331259"/>
                <a:chExt cx="4250111" cy="42671"/>
              </a:xfrm>
            </p:grpSpPr>
            <p:sp>
              <p:nvSpPr>
                <p:cNvPr id="175" name="Rectangle 174">
                  <a:extLst>
                    <a:ext uri="{FF2B5EF4-FFF2-40B4-BE49-F238E27FC236}">
                      <a16:creationId xmlns:a16="http://schemas.microsoft.com/office/drawing/2014/main" id="{89EA0C49-FEFD-9845-9A7E-EBA7F7049E19}"/>
                    </a:ext>
                  </a:extLst>
                </p:cNvPr>
                <p:cNvSpPr/>
                <p:nvPr/>
              </p:nvSpPr>
              <p:spPr>
                <a:xfrm>
                  <a:off x="1668716" y="3312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76" name="Rectangle 175">
                  <a:extLst>
                    <a:ext uri="{FF2B5EF4-FFF2-40B4-BE49-F238E27FC236}">
                      <a16:creationId xmlns:a16="http://schemas.microsoft.com/office/drawing/2014/main" id="{75D06C00-4274-A149-9394-EE0386966F41}"/>
                    </a:ext>
                  </a:extLst>
                </p:cNvPr>
                <p:cNvSpPr/>
                <p:nvPr/>
              </p:nvSpPr>
              <p:spPr>
                <a:xfrm>
                  <a:off x="2350947" y="3312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77" name="Rectangle 176">
                  <a:extLst>
                    <a:ext uri="{FF2B5EF4-FFF2-40B4-BE49-F238E27FC236}">
                      <a16:creationId xmlns:a16="http://schemas.microsoft.com/office/drawing/2014/main" id="{EB13B365-AD10-D541-B0C2-3899A96EB141}"/>
                    </a:ext>
                  </a:extLst>
                </p:cNvPr>
                <p:cNvSpPr/>
                <p:nvPr/>
              </p:nvSpPr>
              <p:spPr>
                <a:xfrm>
                  <a:off x="3027272" y="3312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78" name="Rectangle 177">
                  <a:extLst>
                    <a:ext uri="{FF2B5EF4-FFF2-40B4-BE49-F238E27FC236}">
                      <a16:creationId xmlns:a16="http://schemas.microsoft.com/office/drawing/2014/main" id="{2CF8C2FC-90C3-F44C-8FBF-326F09BEC985}"/>
                    </a:ext>
                  </a:extLst>
                </p:cNvPr>
                <p:cNvSpPr/>
                <p:nvPr/>
              </p:nvSpPr>
              <p:spPr>
                <a:xfrm>
                  <a:off x="3704651" y="3312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79" name="Straight Connector 178">
                  <a:extLst>
                    <a:ext uri="{FF2B5EF4-FFF2-40B4-BE49-F238E27FC236}">
                      <a16:creationId xmlns:a16="http://schemas.microsoft.com/office/drawing/2014/main" id="{F77645E3-C944-7046-AA9A-C6D4D6EF711D}"/>
                    </a:ext>
                  </a:extLst>
                </p:cNvPr>
                <p:cNvCxnSpPr/>
                <p:nvPr/>
              </p:nvCxnSpPr>
              <p:spPr>
                <a:xfrm>
                  <a:off x="883987" y="369114"/>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6BD1B2B3-6CFA-0249-A561-28BD127D46D5}"/>
                  </a:ext>
                </a:extLst>
              </p:cNvPr>
              <p:cNvGrpSpPr/>
              <p:nvPr/>
            </p:nvGrpSpPr>
            <p:grpSpPr>
              <a:xfrm>
                <a:off x="883860" y="380877"/>
                <a:ext cx="4250111" cy="42671"/>
                <a:chOff x="883860" y="380877"/>
                <a:chExt cx="4250111" cy="42671"/>
              </a:xfrm>
            </p:grpSpPr>
            <p:sp>
              <p:nvSpPr>
                <p:cNvPr id="170" name="Rectangle 169">
                  <a:extLst>
                    <a:ext uri="{FF2B5EF4-FFF2-40B4-BE49-F238E27FC236}">
                      <a16:creationId xmlns:a16="http://schemas.microsoft.com/office/drawing/2014/main" id="{AC0C163C-8282-CE41-BE16-4B72BD5EA3E0}"/>
                    </a:ext>
                  </a:extLst>
                </p:cNvPr>
                <p:cNvSpPr/>
                <p:nvPr/>
              </p:nvSpPr>
              <p:spPr>
                <a:xfrm>
                  <a:off x="1668589" y="380877"/>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71" name="Rectangle 170">
                  <a:extLst>
                    <a:ext uri="{FF2B5EF4-FFF2-40B4-BE49-F238E27FC236}">
                      <a16:creationId xmlns:a16="http://schemas.microsoft.com/office/drawing/2014/main" id="{E346FE01-6D6B-8842-92F8-6AA0E0117CED}"/>
                    </a:ext>
                  </a:extLst>
                </p:cNvPr>
                <p:cNvSpPr/>
                <p:nvPr/>
              </p:nvSpPr>
              <p:spPr>
                <a:xfrm>
                  <a:off x="2350820" y="380877"/>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72" name="Rectangle 171">
                  <a:extLst>
                    <a:ext uri="{FF2B5EF4-FFF2-40B4-BE49-F238E27FC236}">
                      <a16:creationId xmlns:a16="http://schemas.microsoft.com/office/drawing/2014/main" id="{ADC30EBE-689E-A346-BC17-B799EC794100}"/>
                    </a:ext>
                  </a:extLst>
                </p:cNvPr>
                <p:cNvSpPr/>
                <p:nvPr/>
              </p:nvSpPr>
              <p:spPr>
                <a:xfrm>
                  <a:off x="3027145" y="380877"/>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73" name="Rectangle 172">
                  <a:extLst>
                    <a:ext uri="{FF2B5EF4-FFF2-40B4-BE49-F238E27FC236}">
                      <a16:creationId xmlns:a16="http://schemas.microsoft.com/office/drawing/2014/main" id="{F08A8F75-DF4D-194D-9F0E-0DE041EC0A7E}"/>
                    </a:ext>
                  </a:extLst>
                </p:cNvPr>
                <p:cNvSpPr/>
                <p:nvPr/>
              </p:nvSpPr>
              <p:spPr>
                <a:xfrm>
                  <a:off x="3704524" y="380877"/>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74" name="Straight Connector 173">
                  <a:extLst>
                    <a:ext uri="{FF2B5EF4-FFF2-40B4-BE49-F238E27FC236}">
                      <a16:creationId xmlns:a16="http://schemas.microsoft.com/office/drawing/2014/main" id="{0531C31B-D720-B644-8793-BEFDA70260BA}"/>
                    </a:ext>
                  </a:extLst>
                </p:cNvPr>
                <p:cNvCxnSpPr/>
                <p:nvPr/>
              </p:nvCxnSpPr>
              <p:spPr>
                <a:xfrm>
                  <a:off x="883860" y="418732"/>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26" name="Group 125">
                <a:extLst>
                  <a:ext uri="{FF2B5EF4-FFF2-40B4-BE49-F238E27FC236}">
                    <a16:creationId xmlns:a16="http://schemas.microsoft.com/office/drawing/2014/main" id="{F698FC03-1CDF-8448-8AD3-5701EF33D387}"/>
                  </a:ext>
                </a:extLst>
              </p:cNvPr>
              <p:cNvGrpSpPr/>
              <p:nvPr/>
            </p:nvGrpSpPr>
            <p:grpSpPr>
              <a:xfrm>
                <a:off x="885595" y="427198"/>
                <a:ext cx="4250111" cy="42671"/>
                <a:chOff x="885595" y="427198"/>
                <a:chExt cx="4250111" cy="42671"/>
              </a:xfrm>
            </p:grpSpPr>
            <p:sp>
              <p:nvSpPr>
                <p:cNvPr id="165" name="Rectangle 164">
                  <a:extLst>
                    <a:ext uri="{FF2B5EF4-FFF2-40B4-BE49-F238E27FC236}">
                      <a16:creationId xmlns:a16="http://schemas.microsoft.com/office/drawing/2014/main" id="{4F78537D-E860-244C-8833-E225856BEC70}"/>
                    </a:ext>
                  </a:extLst>
                </p:cNvPr>
                <p:cNvSpPr/>
                <p:nvPr/>
              </p:nvSpPr>
              <p:spPr>
                <a:xfrm>
                  <a:off x="1670324" y="42719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66" name="Rectangle 165">
                  <a:extLst>
                    <a:ext uri="{FF2B5EF4-FFF2-40B4-BE49-F238E27FC236}">
                      <a16:creationId xmlns:a16="http://schemas.microsoft.com/office/drawing/2014/main" id="{9550396E-8220-114A-A68F-37222C83B552}"/>
                    </a:ext>
                  </a:extLst>
                </p:cNvPr>
                <p:cNvSpPr/>
                <p:nvPr/>
              </p:nvSpPr>
              <p:spPr>
                <a:xfrm>
                  <a:off x="2352555" y="42719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67" name="Rectangle 166">
                  <a:extLst>
                    <a:ext uri="{FF2B5EF4-FFF2-40B4-BE49-F238E27FC236}">
                      <a16:creationId xmlns:a16="http://schemas.microsoft.com/office/drawing/2014/main" id="{F580AE4E-2A5B-AC4C-955E-39C102B3192A}"/>
                    </a:ext>
                  </a:extLst>
                </p:cNvPr>
                <p:cNvSpPr/>
                <p:nvPr/>
              </p:nvSpPr>
              <p:spPr>
                <a:xfrm>
                  <a:off x="3028880" y="42719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68" name="Rectangle 167">
                  <a:extLst>
                    <a:ext uri="{FF2B5EF4-FFF2-40B4-BE49-F238E27FC236}">
                      <a16:creationId xmlns:a16="http://schemas.microsoft.com/office/drawing/2014/main" id="{4B6E0B24-9BA5-8D40-AB9C-87226A4BFC1D}"/>
                    </a:ext>
                  </a:extLst>
                </p:cNvPr>
                <p:cNvSpPr/>
                <p:nvPr/>
              </p:nvSpPr>
              <p:spPr>
                <a:xfrm>
                  <a:off x="3706259" y="42719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69" name="Straight Connector 168">
                  <a:extLst>
                    <a:ext uri="{FF2B5EF4-FFF2-40B4-BE49-F238E27FC236}">
                      <a16:creationId xmlns:a16="http://schemas.microsoft.com/office/drawing/2014/main" id="{3D8C7BEF-961C-FF44-9CE6-79DF452D5587}"/>
                    </a:ext>
                  </a:extLst>
                </p:cNvPr>
                <p:cNvCxnSpPr/>
                <p:nvPr/>
              </p:nvCxnSpPr>
              <p:spPr>
                <a:xfrm>
                  <a:off x="885595" y="465053"/>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185DA33E-B928-0641-95E5-7AB816DACEF2}"/>
                  </a:ext>
                </a:extLst>
              </p:cNvPr>
              <p:cNvGrpSpPr/>
              <p:nvPr/>
            </p:nvGrpSpPr>
            <p:grpSpPr>
              <a:xfrm>
                <a:off x="888220" y="474726"/>
                <a:ext cx="4250111" cy="42671"/>
                <a:chOff x="888220" y="474726"/>
                <a:chExt cx="4250111" cy="42671"/>
              </a:xfrm>
            </p:grpSpPr>
            <p:sp>
              <p:nvSpPr>
                <p:cNvPr id="160" name="Rectangle 159">
                  <a:extLst>
                    <a:ext uri="{FF2B5EF4-FFF2-40B4-BE49-F238E27FC236}">
                      <a16:creationId xmlns:a16="http://schemas.microsoft.com/office/drawing/2014/main" id="{DA19EA63-08B9-A44F-9AD3-B99CB5ED0A4F}"/>
                    </a:ext>
                  </a:extLst>
                </p:cNvPr>
                <p:cNvSpPr/>
                <p:nvPr/>
              </p:nvSpPr>
              <p:spPr>
                <a:xfrm>
                  <a:off x="1672949" y="47472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61" name="Rectangle 160">
                  <a:extLst>
                    <a:ext uri="{FF2B5EF4-FFF2-40B4-BE49-F238E27FC236}">
                      <a16:creationId xmlns:a16="http://schemas.microsoft.com/office/drawing/2014/main" id="{8B3C7A64-B0C7-484A-9B95-43C2711AD9CB}"/>
                    </a:ext>
                  </a:extLst>
                </p:cNvPr>
                <p:cNvSpPr/>
                <p:nvPr/>
              </p:nvSpPr>
              <p:spPr>
                <a:xfrm>
                  <a:off x="2355180" y="47472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62" name="Rectangle 161">
                  <a:extLst>
                    <a:ext uri="{FF2B5EF4-FFF2-40B4-BE49-F238E27FC236}">
                      <a16:creationId xmlns:a16="http://schemas.microsoft.com/office/drawing/2014/main" id="{3A0AF29A-1DCD-394D-BD78-2CC8F8170DE4}"/>
                    </a:ext>
                  </a:extLst>
                </p:cNvPr>
                <p:cNvSpPr/>
                <p:nvPr/>
              </p:nvSpPr>
              <p:spPr>
                <a:xfrm>
                  <a:off x="3031505" y="47472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63" name="Rectangle 162">
                  <a:extLst>
                    <a:ext uri="{FF2B5EF4-FFF2-40B4-BE49-F238E27FC236}">
                      <a16:creationId xmlns:a16="http://schemas.microsoft.com/office/drawing/2014/main" id="{D159C502-A5EC-EF4D-A228-12E5242AD30B}"/>
                    </a:ext>
                  </a:extLst>
                </p:cNvPr>
                <p:cNvSpPr/>
                <p:nvPr/>
              </p:nvSpPr>
              <p:spPr>
                <a:xfrm>
                  <a:off x="3708884" y="47472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64" name="Straight Connector 163">
                  <a:extLst>
                    <a:ext uri="{FF2B5EF4-FFF2-40B4-BE49-F238E27FC236}">
                      <a16:creationId xmlns:a16="http://schemas.microsoft.com/office/drawing/2014/main" id="{450DBB93-DC9F-B441-9CC7-82428F6EFFF4}"/>
                    </a:ext>
                  </a:extLst>
                </p:cNvPr>
                <p:cNvCxnSpPr/>
                <p:nvPr/>
              </p:nvCxnSpPr>
              <p:spPr>
                <a:xfrm>
                  <a:off x="888220" y="512581"/>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28" name="Group 127">
                <a:extLst>
                  <a:ext uri="{FF2B5EF4-FFF2-40B4-BE49-F238E27FC236}">
                    <a16:creationId xmlns:a16="http://schemas.microsoft.com/office/drawing/2014/main" id="{60D127E9-EE2B-BD43-BE21-5A70717D386D}"/>
                  </a:ext>
                </a:extLst>
              </p:cNvPr>
              <p:cNvGrpSpPr/>
              <p:nvPr/>
            </p:nvGrpSpPr>
            <p:grpSpPr>
              <a:xfrm>
                <a:off x="888220" y="522254"/>
                <a:ext cx="4250111" cy="42671"/>
                <a:chOff x="888220" y="522254"/>
                <a:chExt cx="4250111" cy="42671"/>
              </a:xfrm>
            </p:grpSpPr>
            <p:sp>
              <p:nvSpPr>
                <p:cNvPr id="155" name="Rectangle 154">
                  <a:extLst>
                    <a:ext uri="{FF2B5EF4-FFF2-40B4-BE49-F238E27FC236}">
                      <a16:creationId xmlns:a16="http://schemas.microsoft.com/office/drawing/2014/main" id="{1D5E79BD-8E19-DD49-9C54-3E3939C2C121}"/>
                    </a:ext>
                  </a:extLst>
                </p:cNvPr>
                <p:cNvSpPr/>
                <p:nvPr/>
              </p:nvSpPr>
              <p:spPr>
                <a:xfrm>
                  <a:off x="1672949" y="522254"/>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56" name="Rectangle 155">
                  <a:extLst>
                    <a:ext uri="{FF2B5EF4-FFF2-40B4-BE49-F238E27FC236}">
                      <a16:creationId xmlns:a16="http://schemas.microsoft.com/office/drawing/2014/main" id="{E4AE531E-24DC-F244-A9A0-F8D55DDDE86D}"/>
                    </a:ext>
                  </a:extLst>
                </p:cNvPr>
                <p:cNvSpPr/>
                <p:nvPr/>
              </p:nvSpPr>
              <p:spPr>
                <a:xfrm>
                  <a:off x="2355180" y="522254"/>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57" name="Rectangle 156">
                  <a:extLst>
                    <a:ext uri="{FF2B5EF4-FFF2-40B4-BE49-F238E27FC236}">
                      <a16:creationId xmlns:a16="http://schemas.microsoft.com/office/drawing/2014/main" id="{E4223A2F-358C-3A42-A29C-48E1801B64BD}"/>
                    </a:ext>
                  </a:extLst>
                </p:cNvPr>
                <p:cNvSpPr/>
                <p:nvPr/>
              </p:nvSpPr>
              <p:spPr>
                <a:xfrm>
                  <a:off x="3031505" y="522254"/>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58" name="Rectangle 157">
                  <a:extLst>
                    <a:ext uri="{FF2B5EF4-FFF2-40B4-BE49-F238E27FC236}">
                      <a16:creationId xmlns:a16="http://schemas.microsoft.com/office/drawing/2014/main" id="{FE61ACFC-1808-4B4D-98DD-B54D6D087CD1}"/>
                    </a:ext>
                  </a:extLst>
                </p:cNvPr>
                <p:cNvSpPr/>
                <p:nvPr/>
              </p:nvSpPr>
              <p:spPr>
                <a:xfrm>
                  <a:off x="3708884" y="522254"/>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59" name="Straight Connector 158">
                  <a:extLst>
                    <a:ext uri="{FF2B5EF4-FFF2-40B4-BE49-F238E27FC236}">
                      <a16:creationId xmlns:a16="http://schemas.microsoft.com/office/drawing/2014/main" id="{4C08F568-E323-5B43-8471-A0CC02C9AFB7}"/>
                    </a:ext>
                  </a:extLst>
                </p:cNvPr>
                <p:cNvCxnSpPr/>
                <p:nvPr/>
              </p:nvCxnSpPr>
              <p:spPr>
                <a:xfrm>
                  <a:off x="888220" y="560109"/>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1D893BAA-F85F-1640-81BD-23ADD75D0628}"/>
                  </a:ext>
                </a:extLst>
              </p:cNvPr>
              <p:cNvGrpSpPr/>
              <p:nvPr/>
            </p:nvGrpSpPr>
            <p:grpSpPr>
              <a:xfrm>
                <a:off x="887928" y="569782"/>
                <a:ext cx="4250111" cy="42671"/>
                <a:chOff x="887928" y="569782"/>
                <a:chExt cx="4250111" cy="42671"/>
              </a:xfrm>
            </p:grpSpPr>
            <p:sp>
              <p:nvSpPr>
                <p:cNvPr id="150" name="Rectangle 149">
                  <a:extLst>
                    <a:ext uri="{FF2B5EF4-FFF2-40B4-BE49-F238E27FC236}">
                      <a16:creationId xmlns:a16="http://schemas.microsoft.com/office/drawing/2014/main" id="{0DE858D0-7DBE-8E48-B0F4-925082230FBF}"/>
                    </a:ext>
                  </a:extLst>
                </p:cNvPr>
                <p:cNvSpPr/>
                <p:nvPr/>
              </p:nvSpPr>
              <p:spPr>
                <a:xfrm>
                  <a:off x="1672657" y="569782"/>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51" name="Rectangle 150">
                  <a:extLst>
                    <a:ext uri="{FF2B5EF4-FFF2-40B4-BE49-F238E27FC236}">
                      <a16:creationId xmlns:a16="http://schemas.microsoft.com/office/drawing/2014/main" id="{837D2581-52B5-EA4F-A2EF-74BB918CF8E7}"/>
                    </a:ext>
                  </a:extLst>
                </p:cNvPr>
                <p:cNvSpPr/>
                <p:nvPr/>
              </p:nvSpPr>
              <p:spPr>
                <a:xfrm>
                  <a:off x="2354888" y="569782"/>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52" name="Rectangle 151">
                  <a:extLst>
                    <a:ext uri="{FF2B5EF4-FFF2-40B4-BE49-F238E27FC236}">
                      <a16:creationId xmlns:a16="http://schemas.microsoft.com/office/drawing/2014/main" id="{3F15A2A5-834B-6D43-9851-7A5CAD312D2E}"/>
                    </a:ext>
                  </a:extLst>
                </p:cNvPr>
                <p:cNvSpPr/>
                <p:nvPr/>
              </p:nvSpPr>
              <p:spPr>
                <a:xfrm>
                  <a:off x="3031213" y="569782"/>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53" name="Rectangle 152">
                  <a:extLst>
                    <a:ext uri="{FF2B5EF4-FFF2-40B4-BE49-F238E27FC236}">
                      <a16:creationId xmlns:a16="http://schemas.microsoft.com/office/drawing/2014/main" id="{87B0E0E5-8203-FA42-A3D3-D735DE917416}"/>
                    </a:ext>
                  </a:extLst>
                </p:cNvPr>
                <p:cNvSpPr/>
                <p:nvPr/>
              </p:nvSpPr>
              <p:spPr>
                <a:xfrm>
                  <a:off x="3708592" y="569782"/>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54" name="Straight Connector 153">
                  <a:extLst>
                    <a:ext uri="{FF2B5EF4-FFF2-40B4-BE49-F238E27FC236}">
                      <a16:creationId xmlns:a16="http://schemas.microsoft.com/office/drawing/2014/main" id="{1F628FCE-5D20-F84E-8D0C-0A1DD75ABDF8}"/>
                    </a:ext>
                  </a:extLst>
                </p:cNvPr>
                <p:cNvCxnSpPr/>
                <p:nvPr/>
              </p:nvCxnSpPr>
              <p:spPr>
                <a:xfrm>
                  <a:off x="887928" y="607637"/>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F9FD3C54-BEB3-9C46-B9B4-614B3B0BC8EB}"/>
                  </a:ext>
                </a:extLst>
              </p:cNvPr>
              <p:cNvGrpSpPr/>
              <p:nvPr/>
            </p:nvGrpSpPr>
            <p:grpSpPr>
              <a:xfrm>
                <a:off x="888220" y="616686"/>
                <a:ext cx="4250111" cy="42671"/>
                <a:chOff x="888220" y="616686"/>
                <a:chExt cx="4250111" cy="42671"/>
              </a:xfrm>
            </p:grpSpPr>
            <p:sp>
              <p:nvSpPr>
                <p:cNvPr id="145" name="Rectangle 144">
                  <a:extLst>
                    <a:ext uri="{FF2B5EF4-FFF2-40B4-BE49-F238E27FC236}">
                      <a16:creationId xmlns:a16="http://schemas.microsoft.com/office/drawing/2014/main" id="{D63E35B7-08C5-1A47-AA7E-22F394A2597B}"/>
                    </a:ext>
                  </a:extLst>
                </p:cNvPr>
                <p:cNvSpPr/>
                <p:nvPr/>
              </p:nvSpPr>
              <p:spPr>
                <a:xfrm>
                  <a:off x="1672949" y="61668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46" name="Rectangle 145">
                  <a:extLst>
                    <a:ext uri="{FF2B5EF4-FFF2-40B4-BE49-F238E27FC236}">
                      <a16:creationId xmlns:a16="http://schemas.microsoft.com/office/drawing/2014/main" id="{2862A12C-31EC-5A41-9BC2-CEE35CA12BC6}"/>
                    </a:ext>
                  </a:extLst>
                </p:cNvPr>
                <p:cNvSpPr/>
                <p:nvPr/>
              </p:nvSpPr>
              <p:spPr>
                <a:xfrm>
                  <a:off x="2355180" y="61668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47" name="Rectangle 146">
                  <a:extLst>
                    <a:ext uri="{FF2B5EF4-FFF2-40B4-BE49-F238E27FC236}">
                      <a16:creationId xmlns:a16="http://schemas.microsoft.com/office/drawing/2014/main" id="{71A49FE1-CF57-DE41-961F-6A741DC637D8}"/>
                    </a:ext>
                  </a:extLst>
                </p:cNvPr>
                <p:cNvSpPr/>
                <p:nvPr/>
              </p:nvSpPr>
              <p:spPr>
                <a:xfrm>
                  <a:off x="3031505" y="61668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48" name="Rectangle 147">
                  <a:extLst>
                    <a:ext uri="{FF2B5EF4-FFF2-40B4-BE49-F238E27FC236}">
                      <a16:creationId xmlns:a16="http://schemas.microsoft.com/office/drawing/2014/main" id="{4F8B981A-A604-6A41-A0E9-6EDE6FEBED2D}"/>
                    </a:ext>
                  </a:extLst>
                </p:cNvPr>
                <p:cNvSpPr/>
                <p:nvPr/>
              </p:nvSpPr>
              <p:spPr>
                <a:xfrm>
                  <a:off x="3708884" y="61668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49" name="Straight Connector 148">
                  <a:extLst>
                    <a:ext uri="{FF2B5EF4-FFF2-40B4-BE49-F238E27FC236}">
                      <a16:creationId xmlns:a16="http://schemas.microsoft.com/office/drawing/2014/main" id="{8B5792A8-30B2-A04D-91FA-F884C084C0AA}"/>
                    </a:ext>
                  </a:extLst>
                </p:cNvPr>
                <p:cNvCxnSpPr/>
                <p:nvPr/>
              </p:nvCxnSpPr>
              <p:spPr>
                <a:xfrm>
                  <a:off x="888220" y="654541"/>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8FC22191-BF11-B649-B44C-D59E5F808BA5}"/>
                  </a:ext>
                </a:extLst>
              </p:cNvPr>
              <p:cNvGrpSpPr/>
              <p:nvPr/>
            </p:nvGrpSpPr>
            <p:grpSpPr>
              <a:xfrm>
                <a:off x="888220" y="658736"/>
                <a:ext cx="4250111" cy="42671"/>
                <a:chOff x="888220" y="658736"/>
                <a:chExt cx="4250111" cy="42671"/>
              </a:xfrm>
            </p:grpSpPr>
            <p:sp>
              <p:nvSpPr>
                <p:cNvPr id="140" name="Rectangle 139">
                  <a:extLst>
                    <a:ext uri="{FF2B5EF4-FFF2-40B4-BE49-F238E27FC236}">
                      <a16:creationId xmlns:a16="http://schemas.microsoft.com/office/drawing/2014/main" id="{9B86F7A6-05D5-A24C-9A8D-6268C6EAF574}"/>
                    </a:ext>
                  </a:extLst>
                </p:cNvPr>
                <p:cNvSpPr/>
                <p:nvPr/>
              </p:nvSpPr>
              <p:spPr>
                <a:xfrm>
                  <a:off x="1672949" y="65873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41" name="Rectangle 140">
                  <a:extLst>
                    <a:ext uri="{FF2B5EF4-FFF2-40B4-BE49-F238E27FC236}">
                      <a16:creationId xmlns:a16="http://schemas.microsoft.com/office/drawing/2014/main" id="{89E66524-691B-F040-8054-D53C071BBF01}"/>
                    </a:ext>
                  </a:extLst>
                </p:cNvPr>
                <p:cNvSpPr/>
                <p:nvPr/>
              </p:nvSpPr>
              <p:spPr>
                <a:xfrm>
                  <a:off x="2355180" y="65873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42" name="Rectangle 141">
                  <a:extLst>
                    <a:ext uri="{FF2B5EF4-FFF2-40B4-BE49-F238E27FC236}">
                      <a16:creationId xmlns:a16="http://schemas.microsoft.com/office/drawing/2014/main" id="{51CB5490-B6F3-644B-B32B-EF27D1300F13}"/>
                    </a:ext>
                  </a:extLst>
                </p:cNvPr>
                <p:cNvSpPr/>
                <p:nvPr/>
              </p:nvSpPr>
              <p:spPr>
                <a:xfrm>
                  <a:off x="3031505" y="65873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43" name="Rectangle 142">
                  <a:extLst>
                    <a:ext uri="{FF2B5EF4-FFF2-40B4-BE49-F238E27FC236}">
                      <a16:creationId xmlns:a16="http://schemas.microsoft.com/office/drawing/2014/main" id="{18F891CE-4283-6E49-848D-A2E05069DDF3}"/>
                    </a:ext>
                  </a:extLst>
                </p:cNvPr>
                <p:cNvSpPr/>
                <p:nvPr/>
              </p:nvSpPr>
              <p:spPr>
                <a:xfrm>
                  <a:off x="3708884" y="65873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44" name="Straight Connector 143">
                  <a:extLst>
                    <a:ext uri="{FF2B5EF4-FFF2-40B4-BE49-F238E27FC236}">
                      <a16:creationId xmlns:a16="http://schemas.microsoft.com/office/drawing/2014/main" id="{07BB810F-2F8D-4341-9090-4AB6CF702BF1}"/>
                    </a:ext>
                  </a:extLst>
                </p:cNvPr>
                <p:cNvCxnSpPr/>
                <p:nvPr/>
              </p:nvCxnSpPr>
              <p:spPr>
                <a:xfrm>
                  <a:off x="888220" y="696591"/>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132" name="Rectangle 131">
                <a:extLst>
                  <a:ext uri="{FF2B5EF4-FFF2-40B4-BE49-F238E27FC236}">
                    <a16:creationId xmlns:a16="http://schemas.microsoft.com/office/drawing/2014/main" id="{254B7509-E573-AF43-8AB0-D5B263BBFBFF}"/>
                  </a:ext>
                </a:extLst>
              </p:cNvPr>
              <p:cNvSpPr/>
              <p:nvPr/>
            </p:nvSpPr>
            <p:spPr>
              <a:xfrm>
                <a:off x="1666307" y="192437"/>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33" name="Straight Connector 132">
                <a:extLst>
                  <a:ext uri="{FF2B5EF4-FFF2-40B4-BE49-F238E27FC236}">
                    <a16:creationId xmlns:a16="http://schemas.microsoft.com/office/drawing/2014/main" id="{978ACE27-6EAD-F442-9CCB-8673FD0DD405}"/>
                  </a:ext>
                </a:extLst>
              </p:cNvPr>
              <p:cNvCxnSpPr/>
              <p:nvPr/>
            </p:nvCxnSpPr>
            <p:spPr>
              <a:xfrm>
                <a:off x="882563" y="227596"/>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nvGrpSpPr>
              <p:cNvPr id="134" name="Group 133">
                <a:extLst>
                  <a:ext uri="{FF2B5EF4-FFF2-40B4-BE49-F238E27FC236}">
                    <a16:creationId xmlns:a16="http://schemas.microsoft.com/office/drawing/2014/main" id="{E1638CB0-7814-E049-8439-59640ED99E10}"/>
                  </a:ext>
                </a:extLst>
              </p:cNvPr>
              <p:cNvGrpSpPr/>
              <p:nvPr/>
            </p:nvGrpSpPr>
            <p:grpSpPr>
              <a:xfrm>
                <a:off x="888220" y="701236"/>
                <a:ext cx="4250111" cy="42671"/>
                <a:chOff x="888220" y="701236"/>
                <a:chExt cx="4250111" cy="42671"/>
              </a:xfrm>
            </p:grpSpPr>
            <p:sp>
              <p:nvSpPr>
                <p:cNvPr id="135" name="Rectangle 134">
                  <a:extLst>
                    <a:ext uri="{FF2B5EF4-FFF2-40B4-BE49-F238E27FC236}">
                      <a16:creationId xmlns:a16="http://schemas.microsoft.com/office/drawing/2014/main" id="{80D596D2-9E2F-CC49-AF3C-A63E6749D86A}"/>
                    </a:ext>
                  </a:extLst>
                </p:cNvPr>
                <p:cNvSpPr/>
                <p:nvPr/>
              </p:nvSpPr>
              <p:spPr>
                <a:xfrm>
                  <a:off x="1672949" y="70123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36" name="Rectangle 135">
                  <a:extLst>
                    <a:ext uri="{FF2B5EF4-FFF2-40B4-BE49-F238E27FC236}">
                      <a16:creationId xmlns:a16="http://schemas.microsoft.com/office/drawing/2014/main" id="{6070FBA6-2DA6-A743-82B5-82EC231A0EF7}"/>
                    </a:ext>
                  </a:extLst>
                </p:cNvPr>
                <p:cNvSpPr/>
                <p:nvPr/>
              </p:nvSpPr>
              <p:spPr>
                <a:xfrm>
                  <a:off x="2355180" y="70123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37" name="Rectangle 136">
                  <a:extLst>
                    <a:ext uri="{FF2B5EF4-FFF2-40B4-BE49-F238E27FC236}">
                      <a16:creationId xmlns:a16="http://schemas.microsoft.com/office/drawing/2014/main" id="{C50BB606-418B-0241-8935-E75DA877B1C0}"/>
                    </a:ext>
                  </a:extLst>
                </p:cNvPr>
                <p:cNvSpPr/>
                <p:nvPr/>
              </p:nvSpPr>
              <p:spPr>
                <a:xfrm>
                  <a:off x="3031505" y="70123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38" name="Rectangle 137">
                  <a:extLst>
                    <a:ext uri="{FF2B5EF4-FFF2-40B4-BE49-F238E27FC236}">
                      <a16:creationId xmlns:a16="http://schemas.microsoft.com/office/drawing/2014/main" id="{B54746A1-687F-D648-BAF2-467C84193C69}"/>
                    </a:ext>
                  </a:extLst>
                </p:cNvPr>
                <p:cNvSpPr/>
                <p:nvPr/>
              </p:nvSpPr>
              <p:spPr>
                <a:xfrm>
                  <a:off x="3708884" y="701236"/>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39" name="Straight Connector 138">
                  <a:extLst>
                    <a:ext uri="{FF2B5EF4-FFF2-40B4-BE49-F238E27FC236}">
                      <a16:creationId xmlns:a16="http://schemas.microsoft.com/office/drawing/2014/main" id="{2FDF4F05-E61D-DE46-BAB5-2D1162E7EFAE}"/>
                    </a:ext>
                  </a:extLst>
                </p:cNvPr>
                <p:cNvCxnSpPr/>
                <p:nvPr/>
              </p:nvCxnSpPr>
              <p:spPr>
                <a:xfrm>
                  <a:off x="888220" y="739091"/>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grpSp>
          <p:nvGrpSpPr>
            <p:cNvPr id="47" name="Group 46">
              <a:extLst>
                <a:ext uri="{FF2B5EF4-FFF2-40B4-BE49-F238E27FC236}">
                  <a16:creationId xmlns:a16="http://schemas.microsoft.com/office/drawing/2014/main" id="{CCA5987D-C64D-814A-997E-F1289A9E0540}"/>
                </a:ext>
              </a:extLst>
            </p:cNvPr>
            <p:cNvGrpSpPr/>
            <p:nvPr/>
          </p:nvGrpSpPr>
          <p:grpSpPr>
            <a:xfrm>
              <a:off x="885284" y="673286"/>
              <a:ext cx="4258577" cy="450475"/>
              <a:chOff x="885284" y="673281"/>
              <a:chExt cx="4258577" cy="552049"/>
            </a:xfrm>
          </p:grpSpPr>
          <p:sp>
            <p:nvSpPr>
              <p:cNvPr id="48" name="Rectangle 47">
                <a:extLst>
                  <a:ext uri="{FF2B5EF4-FFF2-40B4-BE49-F238E27FC236}">
                    <a16:creationId xmlns:a16="http://schemas.microsoft.com/office/drawing/2014/main" id="{B075C704-F39E-C743-A8FA-DE0CDC306ED4}"/>
                  </a:ext>
                </a:extLst>
              </p:cNvPr>
              <p:cNvSpPr/>
              <p:nvPr/>
            </p:nvSpPr>
            <p:spPr>
              <a:xfrm>
                <a:off x="2355053" y="67328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49" name="Rectangle 48">
                <a:extLst>
                  <a:ext uri="{FF2B5EF4-FFF2-40B4-BE49-F238E27FC236}">
                    <a16:creationId xmlns:a16="http://schemas.microsoft.com/office/drawing/2014/main" id="{6443B764-DAEB-E942-81FE-9078618E083F}"/>
                  </a:ext>
                </a:extLst>
              </p:cNvPr>
              <p:cNvSpPr/>
              <p:nvPr/>
            </p:nvSpPr>
            <p:spPr>
              <a:xfrm>
                <a:off x="3031378" y="67328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50" name="Rectangle 49">
                <a:extLst>
                  <a:ext uri="{FF2B5EF4-FFF2-40B4-BE49-F238E27FC236}">
                    <a16:creationId xmlns:a16="http://schemas.microsoft.com/office/drawing/2014/main" id="{4218D7A8-3674-D441-950A-051E66974C0D}"/>
                  </a:ext>
                </a:extLst>
              </p:cNvPr>
              <p:cNvSpPr/>
              <p:nvPr/>
            </p:nvSpPr>
            <p:spPr>
              <a:xfrm>
                <a:off x="3708757" y="67328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grpSp>
            <p:nvGrpSpPr>
              <p:cNvPr id="51" name="Group 50">
                <a:extLst>
                  <a:ext uri="{FF2B5EF4-FFF2-40B4-BE49-F238E27FC236}">
                    <a16:creationId xmlns:a16="http://schemas.microsoft.com/office/drawing/2014/main" id="{D3E135F9-3D2E-4541-9FA0-1646EC4A248A}"/>
                  </a:ext>
                </a:extLst>
              </p:cNvPr>
              <p:cNvGrpSpPr/>
              <p:nvPr/>
            </p:nvGrpSpPr>
            <p:grpSpPr>
              <a:xfrm>
                <a:off x="885284" y="718054"/>
                <a:ext cx="4250111" cy="42671"/>
                <a:chOff x="885284" y="718054"/>
                <a:chExt cx="4250111" cy="42671"/>
              </a:xfrm>
            </p:grpSpPr>
            <p:sp>
              <p:nvSpPr>
                <p:cNvPr id="114" name="Rectangle 113">
                  <a:extLst>
                    <a:ext uri="{FF2B5EF4-FFF2-40B4-BE49-F238E27FC236}">
                      <a16:creationId xmlns:a16="http://schemas.microsoft.com/office/drawing/2014/main" id="{424D18F3-951A-624D-A090-2E3D4E978E32}"/>
                    </a:ext>
                  </a:extLst>
                </p:cNvPr>
                <p:cNvSpPr/>
                <p:nvPr/>
              </p:nvSpPr>
              <p:spPr>
                <a:xfrm>
                  <a:off x="1670013" y="718054"/>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15" name="Rectangle 114">
                  <a:extLst>
                    <a:ext uri="{FF2B5EF4-FFF2-40B4-BE49-F238E27FC236}">
                      <a16:creationId xmlns:a16="http://schemas.microsoft.com/office/drawing/2014/main" id="{8D109860-96A1-E049-8256-C20020AAFE12}"/>
                    </a:ext>
                  </a:extLst>
                </p:cNvPr>
                <p:cNvSpPr/>
                <p:nvPr/>
              </p:nvSpPr>
              <p:spPr>
                <a:xfrm>
                  <a:off x="2352244" y="718054"/>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16" name="Rectangle 115">
                  <a:extLst>
                    <a:ext uri="{FF2B5EF4-FFF2-40B4-BE49-F238E27FC236}">
                      <a16:creationId xmlns:a16="http://schemas.microsoft.com/office/drawing/2014/main" id="{5B91DF41-3AE7-2144-A903-B1D78AD42F2B}"/>
                    </a:ext>
                  </a:extLst>
                </p:cNvPr>
                <p:cNvSpPr/>
                <p:nvPr/>
              </p:nvSpPr>
              <p:spPr>
                <a:xfrm>
                  <a:off x="3028569" y="718054"/>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17" name="Rectangle 116">
                  <a:extLst>
                    <a:ext uri="{FF2B5EF4-FFF2-40B4-BE49-F238E27FC236}">
                      <a16:creationId xmlns:a16="http://schemas.microsoft.com/office/drawing/2014/main" id="{0ADA20A2-0D3D-9045-95D7-A8D63C8AACF0}"/>
                    </a:ext>
                  </a:extLst>
                </p:cNvPr>
                <p:cNvSpPr/>
                <p:nvPr/>
              </p:nvSpPr>
              <p:spPr>
                <a:xfrm>
                  <a:off x="3705948" y="718054"/>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18" name="Straight Connector 117">
                  <a:extLst>
                    <a:ext uri="{FF2B5EF4-FFF2-40B4-BE49-F238E27FC236}">
                      <a16:creationId xmlns:a16="http://schemas.microsoft.com/office/drawing/2014/main" id="{06538D8A-DED5-0A4E-9BCD-EA4A135D484E}"/>
                    </a:ext>
                  </a:extLst>
                </p:cNvPr>
                <p:cNvCxnSpPr/>
                <p:nvPr/>
              </p:nvCxnSpPr>
              <p:spPr>
                <a:xfrm>
                  <a:off x="885284" y="755909"/>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BA1605DC-C52C-C04F-B2B7-A6FD68D12B77}"/>
                  </a:ext>
                </a:extLst>
              </p:cNvPr>
              <p:cNvGrpSpPr/>
              <p:nvPr/>
            </p:nvGrpSpPr>
            <p:grpSpPr>
              <a:xfrm>
                <a:off x="889789" y="764958"/>
                <a:ext cx="4250111" cy="42671"/>
                <a:chOff x="889789" y="764958"/>
                <a:chExt cx="4250111" cy="42671"/>
              </a:xfrm>
            </p:grpSpPr>
            <p:sp>
              <p:nvSpPr>
                <p:cNvPr id="109" name="Rectangle 108">
                  <a:extLst>
                    <a:ext uri="{FF2B5EF4-FFF2-40B4-BE49-F238E27FC236}">
                      <a16:creationId xmlns:a16="http://schemas.microsoft.com/office/drawing/2014/main" id="{A90DCC5E-AADB-8446-8739-96C012AD7A63}"/>
                    </a:ext>
                  </a:extLst>
                </p:cNvPr>
                <p:cNvSpPr/>
                <p:nvPr/>
              </p:nvSpPr>
              <p:spPr>
                <a:xfrm>
                  <a:off x="1674518" y="76495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10" name="Rectangle 109">
                  <a:extLst>
                    <a:ext uri="{FF2B5EF4-FFF2-40B4-BE49-F238E27FC236}">
                      <a16:creationId xmlns:a16="http://schemas.microsoft.com/office/drawing/2014/main" id="{B4F2F17A-7830-0149-8CAB-73B176CB98B2}"/>
                    </a:ext>
                  </a:extLst>
                </p:cNvPr>
                <p:cNvSpPr/>
                <p:nvPr/>
              </p:nvSpPr>
              <p:spPr>
                <a:xfrm>
                  <a:off x="2356749" y="76495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11" name="Rectangle 110">
                  <a:extLst>
                    <a:ext uri="{FF2B5EF4-FFF2-40B4-BE49-F238E27FC236}">
                      <a16:creationId xmlns:a16="http://schemas.microsoft.com/office/drawing/2014/main" id="{E56BAA01-BC82-694C-904A-9DE43D29C813}"/>
                    </a:ext>
                  </a:extLst>
                </p:cNvPr>
                <p:cNvSpPr/>
                <p:nvPr/>
              </p:nvSpPr>
              <p:spPr>
                <a:xfrm>
                  <a:off x="3033074" y="76495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12" name="Rectangle 111">
                  <a:extLst>
                    <a:ext uri="{FF2B5EF4-FFF2-40B4-BE49-F238E27FC236}">
                      <a16:creationId xmlns:a16="http://schemas.microsoft.com/office/drawing/2014/main" id="{7AAF1224-8259-104D-BB04-972DF1C23AEE}"/>
                    </a:ext>
                  </a:extLst>
                </p:cNvPr>
                <p:cNvSpPr/>
                <p:nvPr/>
              </p:nvSpPr>
              <p:spPr>
                <a:xfrm>
                  <a:off x="3710453" y="764958"/>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13" name="Straight Connector 112">
                  <a:extLst>
                    <a:ext uri="{FF2B5EF4-FFF2-40B4-BE49-F238E27FC236}">
                      <a16:creationId xmlns:a16="http://schemas.microsoft.com/office/drawing/2014/main" id="{87E68E3C-52E2-DD43-AF68-A116FBED4EE5}"/>
                    </a:ext>
                  </a:extLst>
                </p:cNvPr>
                <p:cNvCxnSpPr/>
                <p:nvPr/>
              </p:nvCxnSpPr>
              <p:spPr>
                <a:xfrm>
                  <a:off x="889789" y="802813"/>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AF1BF698-07CA-3942-B03A-2F7D3F2DF86F}"/>
                  </a:ext>
                </a:extLst>
              </p:cNvPr>
              <p:cNvGrpSpPr/>
              <p:nvPr/>
            </p:nvGrpSpPr>
            <p:grpSpPr>
              <a:xfrm>
                <a:off x="889517" y="812682"/>
                <a:ext cx="4250111" cy="42671"/>
                <a:chOff x="889517" y="812682"/>
                <a:chExt cx="4250111" cy="42671"/>
              </a:xfrm>
            </p:grpSpPr>
            <p:sp>
              <p:nvSpPr>
                <p:cNvPr id="104" name="Rectangle 103">
                  <a:extLst>
                    <a:ext uri="{FF2B5EF4-FFF2-40B4-BE49-F238E27FC236}">
                      <a16:creationId xmlns:a16="http://schemas.microsoft.com/office/drawing/2014/main" id="{E3C2E10B-7468-1740-BD40-4EC878AF36BE}"/>
                    </a:ext>
                  </a:extLst>
                </p:cNvPr>
                <p:cNvSpPr/>
                <p:nvPr/>
              </p:nvSpPr>
              <p:spPr>
                <a:xfrm>
                  <a:off x="1674246" y="812682"/>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05" name="Rectangle 104">
                  <a:extLst>
                    <a:ext uri="{FF2B5EF4-FFF2-40B4-BE49-F238E27FC236}">
                      <a16:creationId xmlns:a16="http://schemas.microsoft.com/office/drawing/2014/main" id="{ABE08A10-0C6F-4949-A4DF-A64C941E73A2}"/>
                    </a:ext>
                  </a:extLst>
                </p:cNvPr>
                <p:cNvSpPr/>
                <p:nvPr/>
              </p:nvSpPr>
              <p:spPr>
                <a:xfrm>
                  <a:off x="2356477" y="812682"/>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06" name="Rectangle 105">
                  <a:extLst>
                    <a:ext uri="{FF2B5EF4-FFF2-40B4-BE49-F238E27FC236}">
                      <a16:creationId xmlns:a16="http://schemas.microsoft.com/office/drawing/2014/main" id="{A53C818A-F11F-AD47-9E45-05A25533D18D}"/>
                    </a:ext>
                  </a:extLst>
                </p:cNvPr>
                <p:cNvSpPr/>
                <p:nvPr/>
              </p:nvSpPr>
              <p:spPr>
                <a:xfrm>
                  <a:off x="3032802" y="812682"/>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07" name="Rectangle 106">
                  <a:extLst>
                    <a:ext uri="{FF2B5EF4-FFF2-40B4-BE49-F238E27FC236}">
                      <a16:creationId xmlns:a16="http://schemas.microsoft.com/office/drawing/2014/main" id="{901BA660-D026-FE47-9173-8CA04A127558}"/>
                    </a:ext>
                  </a:extLst>
                </p:cNvPr>
                <p:cNvSpPr/>
                <p:nvPr/>
              </p:nvSpPr>
              <p:spPr>
                <a:xfrm>
                  <a:off x="3710181" y="812682"/>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08" name="Straight Connector 107">
                  <a:extLst>
                    <a:ext uri="{FF2B5EF4-FFF2-40B4-BE49-F238E27FC236}">
                      <a16:creationId xmlns:a16="http://schemas.microsoft.com/office/drawing/2014/main" id="{DE10A37F-6FBA-1A4B-BABA-BD83F83CE87B}"/>
                    </a:ext>
                  </a:extLst>
                </p:cNvPr>
                <p:cNvCxnSpPr/>
                <p:nvPr/>
              </p:nvCxnSpPr>
              <p:spPr>
                <a:xfrm>
                  <a:off x="889517" y="850537"/>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9F6FCB65-BDB5-8141-B199-D1FA8A2F448D}"/>
                  </a:ext>
                </a:extLst>
              </p:cNvPr>
              <p:cNvGrpSpPr/>
              <p:nvPr/>
            </p:nvGrpSpPr>
            <p:grpSpPr>
              <a:xfrm>
                <a:off x="889390" y="862300"/>
                <a:ext cx="4250111" cy="42671"/>
                <a:chOff x="889390" y="862300"/>
                <a:chExt cx="4250111" cy="42671"/>
              </a:xfrm>
            </p:grpSpPr>
            <p:sp>
              <p:nvSpPr>
                <p:cNvPr id="99" name="Rectangle 98">
                  <a:extLst>
                    <a:ext uri="{FF2B5EF4-FFF2-40B4-BE49-F238E27FC236}">
                      <a16:creationId xmlns:a16="http://schemas.microsoft.com/office/drawing/2014/main" id="{3CF7AC8F-991B-BC49-AEC3-3499BA8C2CC6}"/>
                    </a:ext>
                  </a:extLst>
                </p:cNvPr>
                <p:cNvSpPr/>
                <p:nvPr/>
              </p:nvSpPr>
              <p:spPr>
                <a:xfrm>
                  <a:off x="1674119" y="862300"/>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00" name="Rectangle 99">
                  <a:extLst>
                    <a:ext uri="{FF2B5EF4-FFF2-40B4-BE49-F238E27FC236}">
                      <a16:creationId xmlns:a16="http://schemas.microsoft.com/office/drawing/2014/main" id="{B1BAF590-34AB-5146-A4B6-43E4217E54EC}"/>
                    </a:ext>
                  </a:extLst>
                </p:cNvPr>
                <p:cNvSpPr/>
                <p:nvPr/>
              </p:nvSpPr>
              <p:spPr>
                <a:xfrm>
                  <a:off x="2356350" y="862300"/>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01" name="Rectangle 100">
                  <a:extLst>
                    <a:ext uri="{FF2B5EF4-FFF2-40B4-BE49-F238E27FC236}">
                      <a16:creationId xmlns:a16="http://schemas.microsoft.com/office/drawing/2014/main" id="{0D75C86C-3D40-CA49-9DCD-3FA0B8626D16}"/>
                    </a:ext>
                  </a:extLst>
                </p:cNvPr>
                <p:cNvSpPr/>
                <p:nvPr/>
              </p:nvSpPr>
              <p:spPr>
                <a:xfrm>
                  <a:off x="3032675" y="862300"/>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102" name="Rectangle 101">
                  <a:extLst>
                    <a:ext uri="{FF2B5EF4-FFF2-40B4-BE49-F238E27FC236}">
                      <a16:creationId xmlns:a16="http://schemas.microsoft.com/office/drawing/2014/main" id="{96DFD946-0C77-4B4A-86A0-0AFFF4E8C239}"/>
                    </a:ext>
                  </a:extLst>
                </p:cNvPr>
                <p:cNvSpPr/>
                <p:nvPr/>
              </p:nvSpPr>
              <p:spPr>
                <a:xfrm>
                  <a:off x="3710054" y="862300"/>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103" name="Straight Connector 102">
                  <a:extLst>
                    <a:ext uri="{FF2B5EF4-FFF2-40B4-BE49-F238E27FC236}">
                      <a16:creationId xmlns:a16="http://schemas.microsoft.com/office/drawing/2014/main" id="{9FB020F0-E408-BE4C-A99B-07B80DF15DB6}"/>
                    </a:ext>
                  </a:extLst>
                </p:cNvPr>
                <p:cNvCxnSpPr/>
                <p:nvPr/>
              </p:nvCxnSpPr>
              <p:spPr>
                <a:xfrm>
                  <a:off x="889390" y="900155"/>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9E173746-7ACF-0F4F-8CEA-C18B2305774F}"/>
                  </a:ext>
                </a:extLst>
              </p:cNvPr>
              <p:cNvGrpSpPr/>
              <p:nvPr/>
            </p:nvGrpSpPr>
            <p:grpSpPr>
              <a:xfrm>
                <a:off x="891125" y="908621"/>
                <a:ext cx="4250111" cy="42671"/>
                <a:chOff x="891125" y="908621"/>
                <a:chExt cx="4250111" cy="42671"/>
              </a:xfrm>
            </p:grpSpPr>
            <p:sp>
              <p:nvSpPr>
                <p:cNvPr id="94" name="Rectangle 93">
                  <a:extLst>
                    <a:ext uri="{FF2B5EF4-FFF2-40B4-BE49-F238E27FC236}">
                      <a16:creationId xmlns:a16="http://schemas.microsoft.com/office/drawing/2014/main" id="{15F655B2-01A7-9640-9DB6-F64D17F42A09}"/>
                    </a:ext>
                  </a:extLst>
                </p:cNvPr>
                <p:cNvSpPr/>
                <p:nvPr/>
              </p:nvSpPr>
              <p:spPr>
                <a:xfrm>
                  <a:off x="1675854" y="90862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95" name="Rectangle 94">
                  <a:extLst>
                    <a:ext uri="{FF2B5EF4-FFF2-40B4-BE49-F238E27FC236}">
                      <a16:creationId xmlns:a16="http://schemas.microsoft.com/office/drawing/2014/main" id="{FFB764AB-D8D1-E644-8E09-E4040FA7AD84}"/>
                    </a:ext>
                  </a:extLst>
                </p:cNvPr>
                <p:cNvSpPr/>
                <p:nvPr/>
              </p:nvSpPr>
              <p:spPr>
                <a:xfrm>
                  <a:off x="2358085" y="90862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96" name="Rectangle 95">
                  <a:extLst>
                    <a:ext uri="{FF2B5EF4-FFF2-40B4-BE49-F238E27FC236}">
                      <a16:creationId xmlns:a16="http://schemas.microsoft.com/office/drawing/2014/main" id="{933B52CC-992E-3A46-8F20-A1F6E714EF9A}"/>
                    </a:ext>
                  </a:extLst>
                </p:cNvPr>
                <p:cNvSpPr/>
                <p:nvPr/>
              </p:nvSpPr>
              <p:spPr>
                <a:xfrm>
                  <a:off x="3034410" y="90862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97" name="Rectangle 96">
                  <a:extLst>
                    <a:ext uri="{FF2B5EF4-FFF2-40B4-BE49-F238E27FC236}">
                      <a16:creationId xmlns:a16="http://schemas.microsoft.com/office/drawing/2014/main" id="{21BAA10C-F5CB-3648-BD4D-EA2255A8F985}"/>
                    </a:ext>
                  </a:extLst>
                </p:cNvPr>
                <p:cNvSpPr/>
                <p:nvPr/>
              </p:nvSpPr>
              <p:spPr>
                <a:xfrm>
                  <a:off x="3711789" y="908621"/>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98" name="Straight Connector 97">
                  <a:extLst>
                    <a:ext uri="{FF2B5EF4-FFF2-40B4-BE49-F238E27FC236}">
                      <a16:creationId xmlns:a16="http://schemas.microsoft.com/office/drawing/2014/main" id="{6379664F-76B6-4443-98CB-A0DE04E2CC85}"/>
                    </a:ext>
                  </a:extLst>
                </p:cNvPr>
                <p:cNvCxnSpPr/>
                <p:nvPr/>
              </p:nvCxnSpPr>
              <p:spPr>
                <a:xfrm>
                  <a:off x="891125" y="946476"/>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4DC3B2AD-E9B6-C043-A2A9-CF5A326AEC77}"/>
                  </a:ext>
                </a:extLst>
              </p:cNvPr>
              <p:cNvGrpSpPr/>
              <p:nvPr/>
            </p:nvGrpSpPr>
            <p:grpSpPr>
              <a:xfrm>
                <a:off x="893750" y="956149"/>
                <a:ext cx="4250111" cy="42671"/>
                <a:chOff x="893750" y="956149"/>
                <a:chExt cx="4250111" cy="42671"/>
              </a:xfrm>
            </p:grpSpPr>
            <p:sp>
              <p:nvSpPr>
                <p:cNvPr id="89" name="Rectangle 88">
                  <a:extLst>
                    <a:ext uri="{FF2B5EF4-FFF2-40B4-BE49-F238E27FC236}">
                      <a16:creationId xmlns:a16="http://schemas.microsoft.com/office/drawing/2014/main" id="{0070B95C-D210-DA47-8883-64EBCE0401BF}"/>
                    </a:ext>
                  </a:extLst>
                </p:cNvPr>
                <p:cNvSpPr/>
                <p:nvPr/>
              </p:nvSpPr>
              <p:spPr>
                <a:xfrm>
                  <a:off x="1678479" y="95614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90" name="Rectangle 89">
                  <a:extLst>
                    <a:ext uri="{FF2B5EF4-FFF2-40B4-BE49-F238E27FC236}">
                      <a16:creationId xmlns:a16="http://schemas.microsoft.com/office/drawing/2014/main" id="{32734A5A-57D8-CA49-A7E6-538606C965C9}"/>
                    </a:ext>
                  </a:extLst>
                </p:cNvPr>
                <p:cNvSpPr/>
                <p:nvPr/>
              </p:nvSpPr>
              <p:spPr>
                <a:xfrm>
                  <a:off x="2360710" y="95614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91" name="Rectangle 90">
                  <a:extLst>
                    <a:ext uri="{FF2B5EF4-FFF2-40B4-BE49-F238E27FC236}">
                      <a16:creationId xmlns:a16="http://schemas.microsoft.com/office/drawing/2014/main" id="{ACCBE930-0E41-0841-BE9C-41B9FC19F095}"/>
                    </a:ext>
                  </a:extLst>
                </p:cNvPr>
                <p:cNvSpPr/>
                <p:nvPr/>
              </p:nvSpPr>
              <p:spPr>
                <a:xfrm>
                  <a:off x="3037035" y="95614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92" name="Rectangle 91">
                  <a:extLst>
                    <a:ext uri="{FF2B5EF4-FFF2-40B4-BE49-F238E27FC236}">
                      <a16:creationId xmlns:a16="http://schemas.microsoft.com/office/drawing/2014/main" id="{FC449F06-B52F-674A-B8DE-DE9159965542}"/>
                    </a:ext>
                  </a:extLst>
                </p:cNvPr>
                <p:cNvSpPr/>
                <p:nvPr/>
              </p:nvSpPr>
              <p:spPr>
                <a:xfrm>
                  <a:off x="3714414" y="95614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93" name="Straight Connector 92">
                  <a:extLst>
                    <a:ext uri="{FF2B5EF4-FFF2-40B4-BE49-F238E27FC236}">
                      <a16:creationId xmlns:a16="http://schemas.microsoft.com/office/drawing/2014/main" id="{7C2ECA94-0D1B-4C43-B4EC-7F484A1C787D}"/>
                    </a:ext>
                  </a:extLst>
                </p:cNvPr>
                <p:cNvCxnSpPr/>
                <p:nvPr/>
              </p:nvCxnSpPr>
              <p:spPr>
                <a:xfrm>
                  <a:off x="893750" y="994004"/>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E72618D6-2442-2443-85A6-AB175C9767E8}"/>
                  </a:ext>
                </a:extLst>
              </p:cNvPr>
              <p:cNvGrpSpPr/>
              <p:nvPr/>
            </p:nvGrpSpPr>
            <p:grpSpPr>
              <a:xfrm>
                <a:off x="893750" y="1003677"/>
                <a:ext cx="4250111" cy="42671"/>
                <a:chOff x="893750" y="1003677"/>
                <a:chExt cx="4250111" cy="42671"/>
              </a:xfrm>
            </p:grpSpPr>
            <p:sp>
              <p:nvSpPr>
                <p:cNvPr id="84" name="Rectangle 83">
                  <a:extLst>
                    <a:ext uri="{FF2B5EF4-FFF2-40B4-BE49-F238E27FC236}">
                      <a16:creationId xmlns:a16="http://schemas.microsoft.com/office/drawing/2014/main" id="{B83582B6-58C1-CB45-9949-F2706793D976}"/>
                    </a:ext>
                  </a:extLst>
                </p:cNvPr>
                <p:cNvSpPr/>
                <p:nvPr/>
              </p:nvSpPr>
              <p:spPr>
                <a:xfrm>
                  <a:off x="1678479" y="1003677"/>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85" name="Rectangle 84">
                  <a:extLst>
                    <a:ext uri="{FF2B5EF4-FFF2-40B4-BE49-F238E27FC236}">
                      <a16:creationId xmlns:a16="http://schemas.microsoft.com/office/drawing/2014/main" id="{3489CB0D-EB3E-E144-8F4D-2E32193B3941}"/>
                    </a:ext>
                  </a:extLst>
                </p:cNvPr>
                <p:cNvSpPr/>
                <p:nvPr/>
              </p:nvSpPr>
              <p:spPr>
                <a:xfrm>
                  <a:off x="2360710" y="1003677"/>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86" name="Rectangle 85">
                  <a:extLst>
                    <a:ext uri="{FF2B5EF4-FFF2-40B4-BE49-F238E27FC236}">
                      <a16:creationId xmlns:a16="http://schemas.microsoft.com/office/drawing/2014/main" id="{3AA885AE-C4F1-A146-9841-25FE459807AB}"/>
                    </a:ext>
                  </a:extLst>
                </p:cNvPr>
                <p:cNvSpPr/>
                <p:nvPr/>
              </p:nvSpPr>
              <p:spPr>
                <a:xfrm>
                  <a:off x="3037035" y="1003677"/>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87" name="Rectangle 86">
                  <a:extLst>
                    <a:ext uri="{FF2B5EF4-FFF2-40B4-BE49-F238E27FC236}">
                      <a16:creationId xmlns:a16="http://schemas.microsoft.com/office/drawing/2014/main" id="{F0C9C2A4-6981-B841-A6A1-213048E9EB91}"/>
                    </a:ext>
                  </a:extLst>
                </p:cNvPr>
                <p:cNvSpPr/>
                <p:nvPr/>
              </p:nvSpPr>
              <p:spPr>
                <a:xfrm>
                  <a:off x="3714414" y="1003677"/>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88" name="Straight Connector 87">
                  <a:extLst>
                    <a:ext uri="{FF2B5EF4-FFF2-40B4-BE49-F238E27FC236}">
                      <a16:creationId xmlns:a16="http://schemas.microsoft.com/office/drawing/2014/main" id="{AED0EA45-31D7-A34E-9183-D504C0BD8035}"/>
                    </a:ext>
                  </a:extLst>
                </p:cNvPr>
                <p:cNvCxnSpPr/>
                <p:nvPr/>
              </p:nvCxnSpPr>
              <p:spPr>
                <a:xfrm>
                  <a:off x="893750" y="1041532"/>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42F1640D-1649-9C40-9EE1-B53945593BA3}"/>
                  </a:ext>
                </a:extLst>
              </p:cNvPr>
              <p:cNvGrpSpPr/>
              <p:nvPr/>
            </p:nvGrpSpPr>
            <p:grpSpPr>
              <a:xfrm>
                <a:off x="893458" y="1051205"/>
                <a:ext cx="4250111" cy="42671"/>
                <a:chOff x="893458" y="1051205"/>
                <a:chExt cx="4250111" cy="42671"/>
              </a:xfrm>
            </p:grpSpPr>
            <p:sp>
              <p:nvSpPr>
                <p:cNvPr id="79" name="Rectangle 78">
                  <a:extLst>
                    <a:ext uri="{FF2B5EF4-FFF2-40B4-BE49-F238E27FC236}">
                      <a16:creationId xmlns:a16="http://schemas.microsoft.com/office/drawing/2014/main" id="{57EF8B24-CD87-1B49-B4DB-C69ACFBA69B6}"/>
                    </a:ext>
                  </a:extLst>
                </p:cNvPr>
                <p:cNvSpPr/>
                <p:nvPr/>
              </p:nvSpPr>
              <p:spPr>
                <a:xfrm>
                  <a:off x="1678187" y="1051205"/>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80" name="Rectangle 79">
                  <a:extLst>
                    <a:ext uri="{FF2B5EF4-FFF2-40B4-BE49-F238E27FC236}">
                      <a16:creationId xmlns:a16="http://schemas.microsoft.com/office/drawing/2014/main" id="{F9696156-7028-D64A-A0D6-6DB09B90B1E5}"/>
                    </a:ext>
                  </a:extLst>
                </p:cNvPr>
                <p:cNvSpPr/>
                <p:nvPr/>
              </p:nvSpPr>
              <p:spPr>
                <a:xfrm>
                  <a:off x="2360418" y="1051205"/>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81" name="Rectangle 80">
                  <a:extLst>
                    <a:ext uri="{FF2B5EF4-FFF2-40B4-BE49-F238E27FC236}">
                      <a16:creationId xmlns:a16="http://schemas.microsoft.com/office/drawing/2014/main" id="{1ED0D7A8-3564-F940-B980-5FEA8DF121C3}"/>
                    </a:ext>
                  </a:extLst>
                </p:cNvPr>
                <p:cNvSpPr/>
                <p:nvPr/>
              </p:nvSpPr>
              <p:spPr>
                <a:xfrm>
                  <a:off x="3036743" y="1051205"/>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82" name="Rectangle 81">
                  <a:extLst>
                    <a:ext uri="{FF2B5EF4-FFF2-40B4-BE49-F238E27FC236}">
                      <a16:creationId xmlns:a16="http://schemas.microsoft.com/office/drawing/2014/main" id="{B4108572-5E56-8A44-81FA-0ABE3181FC5A}"/>
                    </a:ext>
                  </a:extLst>
                </p:cNvPr>
                <p:cNvSpPr/>
                <p:nvPr/>
              </p:nvSpPr>
              <p:spPr>
                <a:xfrm>
                  <a:off x="3714122" y="1051205"/>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83" name="Straight Connector 82">
                  <a:extLst>
                    <a:ext uri="{FF2B5EF4-FFF2-40B4-BE49-F238E27FC236}">
                      <a16:creationId xmlns:a16="http://schemas.microsoft.com/office/drawing/2014/main" id="{CB2C7FDD-3B6F-EA46-97BB-8F25F74AA097}"/>
                    </a:ext>
                  </a:extLst>
                </p:cNvPr>
                <p:cNvCxnSpPr/>
                <p:nvPr/>
              </p:nvCxnSpPr>
              <p:spPr>
                <a:xfrm>
                  <a:off x="893458" y="1089060"/>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DF665AA8-BBA0-D34E-B555-C91353E3847A}"/>
                  </a:ext>
                </a:extLst>
              </p:cNvPr>
              <p:cNvGrpSpPr/>
              <p:nvPr/>
            </p:nvGrpSpPr>
            <p:grpSpPr>
              <a:xfrm>
                <a:off x="893750" y="1098109"/>
                <a:ext cx="4250111" cy="42671"/>
                <a:chOff x="893750" y="1098109"/>
                <a:chExt cx="4250111" cy="42671"/>
              </a:xfrm>
            </p:grpSpPr>
            <p:sp>
              <p:nvSpPr>
                <p:cNvPr id="74" name="Rectangle 73">
                  <a:extLst>
                    <a:ext uri="{FF2B5EF4-FFF2-40B4-BE49-F238E27FC236}">
                      <a16:creationId xmlns:a16="http://schemas.microsoft.com/office/drawing/2014/main" id="{051A2F48-238F-0146-88C3-3E57C859FE23}"/>
                    </a:ext>
                  </a:extLst>
                </p:cNvPr>
                <p:cNvSpPr/>
                <p:nvPr/>
              </p:nvSpPr>
              <p:spPr>
                <a:xfrm>
                  <a:off x="1678479" y="109810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75" name="Rectangle 74">
                  <a:extLst>
                    <a:ext uri="{FF2B5EF4-FFF2-40B4-BE49-F238E27FC236}">
                      <a16:creationId xmlns:a16="http://schemas.microsoft.com/office/drawing/2014/main" id="{022C1A4F-9CBA-E646-95D9-C74ECE6BDE52}"/>
                    </a:ext>
                  </a:extLst>
                </p:cNvPr>
                <p:cNvSpPr/>
                <p:nvPr/>
              </p:nvSpPr>
              <p:spPr>
                <a:xfrm>
                  <a:off x="2360710" y="109810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76" name="Rectangle 75">
                  <a:extLst>
                    <a:ext uri="{FF2B5EF4-FFF2-40B4-BE49-F238E27FC236}">
                      <a16:creationId xmlns:a16="http://schemas.microsoft.com/office/drawing/2014/main" id="{2278E541-C7B0-2A4E-A5D0-79D46D2BE474}"/>
                    </a:ext>
                  </a:extLst>
                </p:cNvPr>
                <p:cNvSpPr/>
                <p:nvPr/>
              </p:nvSpPr>
              <p:spPr>
                <a:xfrm>
                  <a:off x="3037035" y="109810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77" name="Rectangle 76">
                  <a:extLst>
                    <a:ext uri="{FF2B5EF4-FFF2-40B4-BE49-F238E27FC236}">
                      <a16:creationId xmlns:a16="http://schemas.microsoft.com/office/drawing/2014/main" id="{26BA150C-64C8-2643-A5D3-6A2013FED629}"/>
                    </a:ext>
                  </a:extLst>
                </p:cNvPr>
                <p:cNvSpPr/>
                <p:nvPr/>
              </p:nvSpPr>
              <p:spPr>
                <a:xfrm>
                  <a:off x="3714414" y="109810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78" name="Straight Connector 77">
                  <a:extLst>
                    <a:ext uri="{FF2B5EF4-FFF2-40B4-BE49-F238E27FC236}">
                      <a16:creationId xmlns:a16="http://schemas.microsoft.com/office/drawing/2014/main" id="{E7B574E0-B7FB-D548-A4BB-2F4923E27D38}"/>
                    </a:ext>
                  </a:extLst>
                </p:cNvPr>
                <p:cNvCxnSpPr/>
                <p:nvPr/>
              </p:nvCxnSpPr>
              <p:spPr>
                <a:xfrm>
                  <a:off x="893750" y="1135964"/>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a16="http://schemas.microsoft.com/office/drawing/2014/main" id="{DB4EE6F3-8B57-534A-8547-7A428977305F}"/>
                  </a:ext>
                </a:extLst>
              </p:cNvPr>
              <p:cNvGrpSpPr/>
              <p:nvPr/>
            </p:nvGrpSpPr>
            <p:grpSpPr>
              <a:xfrm>
                <a:off x="893750" y="1140159"/>
                <a:ext cx="4250111" cy="42671"/>
                <a:chOff x="893750" y="1140159"/>
                <a:chExt cx="4250111" cy="42671"/>
              </a:xfrm>
            </p:grpSpPr>
            <p:sp>
              <p:nvSpPr>
                <p:cNvPr id="69" name="Rectangle 68">
                  <a:extLst>
                    <a:ext uri="{FF2B5EF4-FFF2-40B4-BE49-F238E27FC236}">
                      <a16:creationId xmlns:a16="http://schemas.microsoft.com/office/drawing/2014/main" id="{54B8311D-F370-DF40-87AB-C8A0C3AE12FE}"/>
                    </a:ext>
                  </a:extLst>
                </p:cNvPr>
                <p:cNvSpPr/>
                <p:nvPr/>
              </p:nvSpPr>
              <p:spPr>
                <a:xfrm>
                  <a:off x="1678479" y="11401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70" name="Rectangle 69">
                  <a:extLst>
                    <a:ext uri="{FF2B5EF4-FFF2-40B4-BE49-F238E27FC236}">
                      <a16:creationId xmlns:a16="http://schemas.microsoft.com/office/drawing/2014/main" id="{260886BC-CEAB-6043-A80D-7A346E095BB6}"/>
                    </a:ext>
                  </a:extLst>
                </p:cNvPr>
                <p:cNvSpPr/>
                <p:nvPr/>
              </p:nvSpPr>
              <p:spPr>
                <a:xfrm>
                  <a:off x="2360710" y="11401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71" name="Rectangle 70">
                  <a:extLst>
                    <a:ext uri="{FF2B5EF4-FFF2-40B4-BE49-F238E27FC236}">
                      <a16:creationId xmlns:a16="http://schemas.microsoft.com/office/drawing/2014/main" id="{BBF8FCD3-10D1-2146-8489-28975090C390}"/>
                    </a:ext>
                  </a:extLst>
                </p:cNvPr>
                <p:cNvSpPr/>
                <p:nvPr/>
              </p:nvSpPr>
              <p:spPr>
                <a:xfrm>
                  <a:off x="3037035" y="11401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72" name="Rectangle 71">
                  <a:extLst>
                    <a:ext uri="{FF2B5EF4-FFF2-40B4-BE49-F238E27FC236}">
                      <a16:creationId xmlns:a16="http://schemas.microsoft.com/office/drawing/2014/main" id="{05C86A82-2B40-9549-874E-5ED4A5D9090E}"/>
                    </a:ext>
                  </a:extLst>
                </p:cNvPr>
                <p:cNvSpPr/>
                <p:nvPr/>
              </p:nvSpPr>
              <p:spPr>
                <a:xfrm>
                  <a:off x="3714414" y="11401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73" name="Straight Connector 72">
                  <a:extLst>
                    <a:ext uri="{FF2B5EF4-FFF2-40B4-BE49-F238E27FC236}">
                      <a16:creationId xmlns:a16="http://schemas.microsoft.com/office/drawing/2014/main" id="{9D2E971A-9947-FB41-97A7-36EF2B5B297A}"/>
                    </a:ext>
                  </a:extLst>
                </p:cNvPr>
                <p:cNvCxnSpPr/>
                <p:nvPr/>
              </p:nvCxnSpPr>
              <p:spPr>
                <a:xfrm>
                  <a:off x="893750" y="1178014"/>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61" name="Rectangle 60">
                <a:extLst>
                  <a:ext uri="{FF2B5EF4-FFF2-40B4-BE49-F238E27FC236}">
                    <a16:creationId xmlns:a16="http://schemas.microsoft.com/office/drawing/2014/main" id="{2B6059D2-691E-9844-875F-8C54089E86B5}"/>
                  </a:ext>
                </a:extLst>
              </p:cNvPr>
              <p:cNvSpPr/>
              <p:nvPr/>
            </p:nvSpPr>
            <p:spPr>
              <a:xfrm>
                <a:off x="1671837" y="673860"/>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62" name="Straight Connector 61">
                <a:extLst>
                  <a:ext uri="{FF2B5EF4-FFF2-40B4-BE49-F238E27FC236}">
                    <a16:creationId xmlns:a16="http://schemas.microsoft.com/office/drawing/2014/main" id="{C8B87E0E-73FB-2D40-9606-D96BE50DF859}"/>
                  </a:ext>
                </a:extLst>
              </p:cNvPr>
              <p:cNvCxnSpPr/>
              <p:nvPr/>
            </p:nvCxnSpPr>
            <p:spPr>
              <a:xfrm>
                <a:off x="888093" y="709019"/>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nvGrpSpPr>
              <p:cNvPr id="63" name="Group 62">
                <a:extLst>
                  <a:ext uri="{FF2B5EF4-FFF2-40B4-BE49-F238E27FC236}">
                    <a16:creationId xmlns:a16="http://schemas.microsoft.com/office/drawing/2014/main" id="{EBE7DF99-4EC1-8343-AA86-E8363FF3D41C}"/>
                  </a:ext>
                </a:extLst>
              </p:cNvPr>
              <p:cNvGrpSpPr/>
              <p:nvPr/>
            </p:nvGrpSpPr>
            <p:grpSpPr>
              <a:xfrm>
                <a:off x="893750" y="1182659"/>
                <a:ext cx="4250111" cy="42671"/>
                <a:chOff x="893750" y="1182659"/>
                <a:chExt cx="4250111" cy="42671"/>
              </a:xfrm>
            </p:grpSpPr>
            <p:sp>
              <p:nvSpPr>
                <p:cNvPr id="64" name="Rectangle 63">
                  <a:extLst>
                    <a:ext uri="{FF2B5EF4-FFF2-40B4-BE49-F238E27FC236}">
                      <a16:creationId xmlns:a16="http://schemas.microsoft.com/office/drawing/2014/main" id="{F56D9133-D82C-4A42-ADC4-1FF88132804C}"/>
                    </a:ext>
                  </a:extLst>
                </p:cNvPr>
                <p:cNvSpPr/>
                <p:nvPr/>
              </p:nvSpPr>
              <p:spPr>
                <a:xfrm>
                  <a:off x="1678479" y="11826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65" name="Rectangle 64">
                  <a:extLst>
                    <a:ext uri="{FF2B5EF4-FFF2-40B4-BE49-F238E27FC236}">
                      <a16:creationId xmlns:a16="http://schemas.microsoft.com/office/drawing/2014/main" id="{44389BE6-09B4-4548-8960-54188440D4DD}"/>
                    </a:ext>
                  </a:extLst>
                </p:cNvPr>
                <p:cNvSpPr/>
                <p:nvPr/>
              </p:nvSpPr>
              <p:spPr>
                <a:xfrm>
                  <a:off x="2360710" y="11826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66" name="Rectangle 65">
                  <a:extLst>
                    <a:ext uri="{FF2B5EF4-FFF2-40B4-BE49-F238E27FC236}">
                      <a16:creationId xmlns:a16="http://schemas.microsoft.com/office/drawing/2014/main" id="{2069936A-81D8-C849-AF74-775FD23236BF}"/>
                    </a:ext>
                  </a:extLst>
                </p:cNvPr>
                <p:cNvSpPr/>
                <p:nvPr/>
              </p:nvSpPr>
              <p:spPr>
                <a:xfrm>
                  <a:off x="3037035" y="11826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67" name="Rectangle 66">
                  <a:extLst>
                    <a:ext uri="{FF2B5EF4-FFF2-40B4-BE49-F238E27FC236}">
                      <a16:creationId xmlns:a16="http://schemas.microsoft.com/office/drawing/2014/main" id="{D1AC2175-2559-0148-B434-5B579A267F3E}"/>
                    </a:ext>
                  </a:extLst>
                </p:cNvPr>
                <p:cNvSpPr/>
                <p:nvPr/>
              </p:nvSpPr>
              <p:spPr>
                <a:xfrm>
                  <a:off x="3714414" y="1182659"/>
                  <a:ext cx="662037" cy="30480"/>
                </a:xfrm>
                <a:prstGeom prst="rect">
                  <a:avLst/>
                </a:prstGeom>
                <a:solidFill>
                  <a:srgbClr val="A857C7"/>
                </a:solidFill>
                <a:ln w="63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cxnSp>
              <p:nvCxnSpPr>
                <p:cNvPr id="68" name="Straight Connector 67">
                  <a:extLst>
                    <a:ext uri="{FF2B5EF4-FFF2-40B4-BE49-F238E27FC236}">
                      <a16:creationId xmlns:a16="http://schemas.microsoft.com/office/drawing/2014/main" id="{42B765EE-0E07-EE4E-9619-F4B1230DF2A9}"/>
                    </a:ext>
                  </a:extLst>
                </p:cNvPr>
                <p:cNvCxnSpPr/>
                <p:nvPr/>
              </p:nvCxnSpPr>
              <p:spPr>
                <a:xfrm>
                  <a:off x="893750" y="1220514"/>
                  <a:ext cx="4250111" cy="4816"/>
                </a:xfrm>
                <a:prstGeom prst="line">
                  <a:avLst/>
                </a:prstGeom>
                <a:ln w="63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1716601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086C-B9B1-E54D-AD6F-22AD963BCB3D}"/>
              </a:ext>
            </a:extLst>
          </p:cNvPr>
          <p:cNvSpPr>
            <a:spLocks noGrp="1"/>
          </p:cNvSpPr>
          <p:nvPr>
            <p:ph type="title"/>
          </p:nvPr>
        </p:nvSpPr>
        <p:spPr/>
        <p:txBody>
          <a:bodyPr/>
          <a:lstStyle/>
          <a:p>
            <a:r>
              <a:rPr lang="en-US" dirty="0"/>
              <a:t>Experiment Photos</a:t>
            </a:r>
          </a:p>
        </p:txBody>
      </p:sp>
      <p:pic>
        <p:nvPicPr>
          <p:cNvPr id="6" name="Content Placeholder 5">
            <a:extLst>
              <a:ext uri="{FF2B5EF4-FFF2-40B4-BE49-F238E27FC236}">
                <a16:creationId xmlns:a16="http://schemas.microsoft.com/office/drawing/2014/main" id="{2C990356-65DD-E044-8C1B-83470310F5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0089" y="1380540"/>
            <a:ext cx="3496950" cy="2331300"/>
          </a:xfrm>
        </p:spPr>
      </p:pic>
      <p:pic>
        <p:nvPicPr>
          <p:cNvPr id="3078" name="Picture 6" descr="/var/folders/bp/c6s76_kx1kv6m1fqb66m_jtr001m2h/T/com.microsoft.Powerpoint/WebArchiveCopyPasteTempFiles/cidii_jeqhackv4_162226177add860e">
            <a:extLst>
              <a:ext uri="{FF2B5EF4-FFF2-40B4-BE49-F238E27FC236}">
                <a16:creationId xmlns:a16="http://schemas.microsoft.com/office/drawing/2014/main" id="{C56F6D21-39F4-604D-8F75-DC836F2F00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2" t="203" r="2684" b="-203"/>
          <a:stretch/>
        </p:blipFill>
        <p:spPr bwMode="auto">
          <a:xfrm>
            <a:off x="689113" y="3866541"/>
            <a:ext cx="3463960" cy="246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B4ECDEA-4ADE-224D-859D-C5E62C22F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12" y="1380540"/>
            <a:ext cx="3463961" cy="2309307"/>
          </a:xfrm>
          <a:prstGeom prst="rect">
            <a:avLst/>
          </a:prstGeom>
        </p:spPr>
      </p:pic>
      <p:pic>
        <p:nvPicPr>
          <p:cNvPr id="10" name="Picture 9">
            <a:extLst>
              <a:ext uri="{FF2B5EF4-FFF2-40B4-BE49-F238E27FC236}">
                <a16:creationId xmlns:a16="http://schemas.microsoft.com/office/drawing/2014/main" id="{D2B5034A-4B58-F246-BE9C-873D5272D454}"/>
              </a:ext>
            </a:extLst>
          </p:cNvPr>
          <p:cNvPicPr>
            <a:picLocks noChangeAspect="1"/>
          </p:cNvPicPr>
          <p:nvPr/>
        </p:nvPicPr>
        <p:blipFill rotWithShape="1">
          <a:blip r:embed="rId5">
            <a:extLst>
              <a:ext uri="{28A0092B-C50C-407E-A947-70E740481C1C}">
                <a14:useLocalDpi xmlns:a14="http://schemas.microsoft.com/office/drawing/2010/main" val="0"/>
              </a:ext>
            </a:extLst>
          </a:blip>
          <a:srcRect t="2335"/>
          <a:stretch/>
        </p:blipFill>
        <p:spPr>
          <a:xfrm>
            <a:off x="4896181" y="3866405"/>
            <a:ext cx="3480858" cy="2466975"/>
          </a:xfrm>
          <a:prstGeom prst="rect">
            <a:avLst/>
          </a:prstGeom>
        </p:spPr>
      </p:pic>
    </p:spTree>
    <p:extLst>
      <p:ext uri="{BB962C8B-B14F-4D97-AF65-F5344CB8AC3E}">
        <p14:creationId xmlns:p14="http://schemas.microsoft.com/office/powerpoint/2010/main" val="4093767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A276-7BDF-6046-8138-592BC5AA01B5}"/>
              </a:ext>
            </a:extLst>
          </p:cNvPr>
          <p:cNvSpPr>
            <a:spLocks noGrp="1"/>
          </p:cNvSpPr>
          <p:nvPr>
            <p:ph type="title"/>
          </p:nvPr>
        </p:nvSpPr>
        <p:spPr/>
        <p:txBody>
          <a:bodyPr/>
          <a:lstStyle/>
          <a:p>
            <a:r>
              <a:rPr lang="en-US" dirty="0"/>
              <a:t>TEX-Pu Experimental Results (Colored Markers)</a:t>
            </a:r>
            <a:br>
              <a:rPr lang="en-US" dirty="0"/>
            </a:br>
            <a:r>
              <a:rPr lang="en-US" sz="2400" dirty="0"/>
              <a:t>Overlaid on Existing ICSBEP Pu Benchmarks</a:t>
            </a:r>
          </a:p>
        </p:txBody>
      </p:sp>
      <p:pic>
        <p:nvPicPr>
          <p:cNvPr id="16" name="Content Placeholder 17">
            <a:extLst>
              <a:ext uri="{FF2B5EF4-FFF2-40B4-BE49-F238E27FC236}">
                <a16:creationId xmlns:a16="http://schemas.microsoft.com/office/drawing/2014/main" id="{C4C3C99F-5315-EA4A-AC30-6BEE72DBC5EF}"/>
              </a:ext>
            </a:extLst>
          </p:cNvPr>
          <p:cNvPicPr>
            <a:picLocks noGrp="1" noChangeAspect="1"/>
          </p:cNvPicPr>
          <p:nvPr>
            <p:ph idx="1"/>
          </p:nvPr>
        </p:nvPicPr>
        <p:blipFill>
          <a:blip r:embed="rId2"/>
          <a:stretch>
            <a:fillRect/>
          </a:stretch>
        </p:blipFill>
        <p:spPr>
          <a:xfrm>
            <a:off x="768784" y="1316727"/>
            <a:ext cx="7235872" cy="5036448"/>
          </a:xfrm>
        </p:spPr>
      </p:pic>
      <p:sp>
        <p:nvSpPr>
          <p:cNvPr id="18" name="TextBox 17">
            <a:extLst>
              <a:ext uri="{FF2B5EF4-FFF2-40B4-BE49-F238E27FC236}">
                <a16:creationId xmlns:a16="http://schemas.microsoft.com/office/drawing/2014/main" id="{CA655142-FD10-3341-B7CD-AB71283DA3C8}"/>
              </a:ext>
            </a:extLst>
          </p:cNvPr>
          <p:cNvSpPr txBox="1"/>
          <p:nvPr/>
        </p:nvSpPr>
        <p:spPr>
          <a:xfrm>
            <a:off x="2282663" y="5108773"/>
            <a:ext cx="140163" cy="307777"/>
          </a:xfrm>
          <a:prstGeom prst="rect">
            <a:avLst/>
          </a:prstGeom>
          <a:noFill/>
        </p:spPr>
        <p:txBody>
          <a:bodyPr wrap="square" rtlCol="0">
            <a:spAutoFit/>
          </a:bodyPr>
          <a:lstStyle/>
          <a:p>
            <a:r>
              <a:rPr lang="en-US" sz="1400" dirty="0"/>
              <a:t>5</a:t>
            </a:r>
          </a:p>
        </p:txBody>
      </p:sp>
      <p:sp>
        <p:nvSpPr>
          <p:cNvPr id="19" name="TextBox 18">
            <a:extLst>
              <a:ext uri="{FF2B5EF4-FFF2-40B4-BE49-F238E27FC236}">
                <a16:creationId xmlns:a16="http://schemas.microsoft.com/office/drawing/2014/main" id="{D746524E-2514-1844-83A2-94C82CD6927C}"/>
              </a:ext>
            </a:extLst>
          </p:cNvPr>
          <p:cNvSpPr txBox="1"/>
          <p:nvPr/>
        </p:nvSpPr>
        <p:spPr>
          <a:xfrm>
            <a:off x="3114723" y="4628949"/>
            <a:ext cx="140163" cy="307777"/>
          </a:xfrm>
          <a:prstGeom prst="rect">
            <a:avLst/>
          </a:prstGeom>
          <a:noFill/>
        </p:spPr>
        <p:txBody>
          <a:bodyPr wrap="square" rtlCol="0">
            <a:spAutoFit/>
          </a:bodyPr>
          <a:lstStyle/>
          <a:p>
            <a:r>
              <a:rPr lang="en-US" sz="1400" dirty="0"/>
              <a:t>4</a:t>
            </a:r>
          </a:p>
        </p:txBody>
      </p:sp>
      <p:sp>
        <p:nvSpPr>
          <p:cNvPr id="20" name="TextBox 19">
            <a:extLst>
              <a:ext uri="{FF2B5EF4-FFF2-40B4-BE49-F238E27FC236}">
                <a16:creationId xmlns:a16="http://schemas.microsoft.com/office/drawing/2014/main" id="{AC567603-ED2C-524C-A794-4ED6F8326FDE}"/>
              </a:ext>
            </a:extLst>
          </p:cNvPr>
          <p:cNvSpPr txBox="1"/>
          <p:nvPr/>
        </p:nvSpPr>
        <p:spPr>
          <a:xfrm>
            <a:off x="4139195" y="4321172"/>
            <a:ext cx="140163" cy="307777"/>
          </a:xfrm>
          <a:prstGeom prst="rect">
            <a:avLst/>
          </a:prstGeom>
          <a:noFill/>
        </p:spPr>
        <p:txBody>
          <a:bodyPr wrap="square" rtlCol="0">
            <a:spAutoFit/>
          </a:bodyPr>
          <a:lstStyle/>
          <a:p>
            <a:r>
              <a:rPr lang="en-US" sz="1400" dirty="0"/>
              <a:t>3</a:t>
            </a:r>
          </a:p>
        </p:txBody>
      </p:sp>
      <p:sp>
        <p:nvSpPr>
          <p:cNvPr id="21" name="TextBox 20">
            <a:extLst>
              <a:ext uri="{FF2B5EF4-FFF2-40B4-BE49-F238E27FC236}">
                <a16:creationId xmlns:a16="http://schemas.microsoft.com/office/drawing/2014/main" id="{D3BB158C-B37D-854C-AAAF-DBCD1A05188E}"/>
              </a:ext>
            </a:extLst>
          </p:cNvPr>
          <p:cNvSpPr txBox="1"/>
          <p:nvPr/>
        </p:nvSpPr>
        <p:spPr>
          <a:xfrm>
            <a:off x="6047976" y="4616517"/>
            <a:ext cx="140163" cy="307777"/>
          </a:xfrm>
          <a:prstGeom prst="rect">
            <a:avLst/>
          </a:prstGeom>
          <a:noFill/>
        </p:spPr>
        <p:txBody>
          <a:bodyPr wrap="square" rtlCol="0">
            <a:spAutoFit/>
          </a:bodyPr>
          <a:lstStyle/>
          <a:p>
            <a:r>
              <a:rPr lang="en-US" sz="1400" dirty="0"/>
              <a:t>2</a:t>
            </a:r>
          </a:p>
        </p:txBody>
      </p:sp>
      <p:sp>
        <p:nvSpPr>
          <p:cNvPr id="22" name="TextBox 21">
            <a:extLst>
              <a:ext uri="{FF2B5EF4-FFF2-40B4-BE49-F238E27FC236}">
                <a16:creationId xmlns:a16="http://schemas.microsoft.com/office/drawing/2014/main" id="{15834E46-E5EB-424C-8480-8695CAE06908}"/>
              </a:ext>
            </a:extLst>
          </p:cNvPr>
          <p:cNvSpPr txBox="1"/>
          <p:nvPr/>
        </p:nvSpPr>
        <p:spPr>
          <a:xfrm>
            <a:off x="7061406" y="4770406"/>
            <a:ext cx="51170" cy="307777"/>
          </a:xfrm>
          <a:prstGeom prst="rect">
            <a:avLst/>
          </a:prstGeom>
          <a:noFill/>
        </p:spPr>
        <p:txBody>
          <a:bodyPr wrap="square" rtlCol="0">
            <a:spAutoFit/>
          </a:bodyPr>
          <a:lstStyle/>
          <a:p>
            <a:r>
              <a:rPr lang="en-US" sz="1400" dirty="0"/>
              <a:t>1</a:t>
            </a:r>
          </a:p>
        </p:txBody>
      </p:sp>
    </p:spTree>
    <p:extLst>
      <p:ext uri="{BB962C8B-B14F-4D97-AF65-F5344CB8AC3E}">
        <p14:creationId xmlns:p14="http://schemas.microsoft.com/office/powerpoint/2010/main" val="3667315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B2E7-34F4-F140-ACBD-9E2E65BB5DEE}"/>
              </a:ext>
            </a:extLst>
          </p:cNvPr>
          <p:cNvSpPr>
            <a:spLocks noGrp="1"/>
          </p:cNvSpPr>
          <p:nvPr>
            <p:ph type="title"/>
          </p:nvPr>
        </p:nvSpPr>
        <p:spPr/>
        <p:txBody>
          <a:bodyPr/>
          <a:lstStyle/>
          <a:p>
            <a:r>
              <a:rPr lang="en-US" dirty="0"/>
              <a:t>TEX-Pu Conclusions</a:t>
            </a:r>
          </a:p>
        </p:txBody>
      </p:sp>
      <p:sp>
        <p:nvSpPr>
          <p:cNvPr id="3" name="Content Placeholder 2">
            <a:extLst>
              <a:ext uri="{FF2B5EF4-FFF2-40B4-BE49-F238E27FC236}">
                <a16:creationId xmlns:a16="http://schemas.microsoft.com/office/drawing/2014/main" id="{10E92B28-DF95-E344-8DCC-807BC3540564}"/>
              </a:ext>
            </a:extLst>
          </p:cNvPr>
          <p:cNvSpPr>
            <a:spLocks noGrp="1"/>
          </p:cNvSpPr>
          <p:nvPr>
            <p:ph idx="1"/>
          </p:nvPr>
        </p:nvSpPr>
        <p:spPr/>
        <p:txBody>
          <a:bodyPr>
            <a:normAutofit/>
          </a:bodyPr>
          <a:lstStyle/>
          <a:p>
            <a:r>
              <a:rPr lang="en-US" dirty="0"/>
              <a:t>Large differences seen in ENDF/B-VII.1 versus ENDF/B-VIII.0, on the order of 0.5% in </a:t>
            </a:r>
            <a:r>
              <a:rPr lang="en-US" dirty="0" err="1"/>
              <a:t>k</a:t>
            </a:r>
            <a:r>
              <a:rPr lang="en-US" baseline="-25000" dirty="0" err="1"/>
              <a:t>eff</a:t>
            </a:r>
            <a:endParaRPr lang="en-US" baseline="-25000" dirty="0"/>
          </a:p>
          <a:p>
            <a:pPr lvl="1"/>
            <a:r>
              <a:rPr lang="en-US" dirty="0"/>
              <a:t>ENDF/B-VII.1:  All cases calculate within 2σ</a:t>
            </a:r>
          </a:p>
          <a:p>
            <a:pPr lvl="1"/>
            <a:r>
              <a:rPr lang="en-US" dirty="0"/>
              <a:t>ENDF/B-VIII.0:  Cases 3 (most intermediate) and 5 (thermal) outside of 2σ</a:t>
            </a:r>
          </a:p>
          <a:p>
            <a:r>
              <a:rPr lang="en-US" dirty="0"/>
              <a:t>Baseline cases generally calculate well- worst was most intermediate case (Experiment 3) which was 1.0% high with ENDF/B-VIII.0- much better prediction than current benchmarks</a:t>
            </a:r>
          </a:p>
          <a:p>
            <a:r>
              <a:rPr lang="en-US" dirty="0"/>
              <a:t>Benchmark work is ongoing, but experimental uncertainties are currently evaluated to be 0.00180-0.00280 (in </a:t>
            </a:r>
            <a:r>
              <a:rPr lang="en-US" dirty="0" err="1"/>
              <a:t>k</a:t>
            </a:r>
            <a:r>
              <a:rPr lang="en-US" baseline="-25000" dirty="0" err="1"/>
              <a:t>eff</a:t>
            </a:r>
            <a:r>
              <a:rPr lang="en-US" dirty="0"/>
              <a:t>)</a:t>
            </a:r>
          </a:p>
          <a:p>
            <a:r>
              <a:rPr lang="en-US" dirty="0"/>
              <a:t>Expected to be included in 2020 Version of ICSBEP Handbook as PU-MET-MIX-002- HEU and U233 TEX in coming years</a:t>
            </a:r>
          </a:p>
          <a:p>
            <a:pPr lvl="1"/>
            <a:endParaRPr lang="en-US" dirty="0"/>
          </a:p>
        </p:txBody>
      </p:sp>
    </p:spTree>
    <p:extLst>
      <p:ext uri="{BB962C8B-B14F-4D97-AF65-F5344CB8AC3E}">
        <p14:creationId xmlns:p14="http://schemas.microsoft.com/office/powerpoint/2010/main" val="2300349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10B5-D1EB-FC4B-AD45-B3A20301E2F6}"/>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C40ACDE-5E1D-F64D-BA8A-6C565397FA0C}"/>
              </a:ext>
            </a:extLst>
          </p:cNvPr>
          <p:cNvSpPr>
            <a:spLocks noGrp="1"/>
          </p:cNvSpPr>
          <p:nvPr>
            <p:ph idx="1"/>
          </p:nvPr>
        </p:nvSpPr>
        <p:spPr/>
        <p:txBody>
          <a:bodyPr/>
          <a:lstStyle/>
          <a:p>
            <a:r>
              <a:rPr lang="en-US" dirty="0"/>
              <a:t>This work was funded by the United States Department of Energy’s Nuclear Criticality Safety Program (NA-511).</a:t>
            </a:r>
          </a:p>
          <a:p>
            <a:r>
              <a:rPr lang="en-US" dirty="0"/>
              <a:t>The experiments were a joint effort by Lawrence Livermore National Laboratory and Los Alamos National Laboratory and were completed at National Critical Experiments Research Center (NCERC).</a:t>
            </a:r>
          </a:p>
          <a:p>
            <a:r>
              <a:rPr lang="fr" dirty="0"/>
              <a:t>Institut de Radioprotection et de Sûreté Nucléaire (IRSN) </a:t>
            </a:r>
            <a:r>
              <a:rPr lang="fr" dirty="0" err="1"/>
              <a:t>provided</a:t>
            </a:r>
            <a:r>
              <a:rPr lang="fr" dirty="0"/>
              <a:t> design and </a:t>
            </a:r>
            <a:r>
              <a:rPr lang="fr" dirty="0" err="1"/>
              <a:t>review</a:t>
            </a:r>
            <a:r>
              <a:rPr lang="fr" dirty="0"/>
              <a:t> assistance for the TEX </a:t>
            </a:r>
            <a:r>
              <a:rPr lang="fr" dirty="0" err="1"/>
              <a:t>experiments</a:t>
            </a:r>
            <a:r>
              <a:rPr lang="fr" dirty="0"/>
              <a:t>.</a:t>
            </a:r>
            <a:endParaRPr lang="en-US" dirty="0"/>
          </a:p>
          <a:p>
            <a:endParaRPr lang="en-US" dirty="0"/>
          </a:p>
        </p:txBody>
      </p:sp>
    </p:spTree>
    <p:extLst>
      <p:ext uri="{BB962C8B-B14F-4D97-AF65-F5344CB8AC3E}">
        <p14:creationId xmlns:p14="http://schemas.microsoft.com/office/powerpoint/2010/main" val="2476664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a:off x="457199" y="219507"/>
            <a:ext cx="8530683"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r>
              <a:rPr lang="en-US" dirty="0"/>
              <a:t>International Criticality Safety Benchmark Evaluation Project </a:t>
            </a:r>
          </a:p>
        </p:txBody>
      </p:sp>
      <p:sp>
        <p:nvSpPr>
          <p:cNvPr id="9" name="Title 12"/>
          <p:cNvSpPr txBox="1">
            <a:spLocks/>
          </p:cNvSpPr>
          <p:nvPr/>
        </p:nvSpPr>
        <p:spPr>
          <a:xfrm>
            <a:off x="454918" y="4170444"/>
            <a:ext cx="4055206"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endParaRPr lang="en-US" sz="2000" dirty="0"/>
          </a:p>
        </p:txBody>
      </p:sp>
      <p:sp>
        <p:nvSpPr>
          <p:cNvPr id="12" name="Content Placeholder 1">
            <a:extLst>
              <a:ext uri="{FF2B5EF4-FFF2-40B4-BE49-F238E27FC236}">
                <a16:creationId xmlns:a16="http://schemas.microsoft.com/office/drawing/2014/main" id="{9E1DBB73-D2C0-6141-BC1C-9A6AE155FC30}"/>
              </a:ext>
            </a:extLst>
          </p:cNvPr>
          <p:cNvSpPr>
            <a:spLocks noGrp="1"/>
          </p:cNvSpPr>
          <p:nvPr>
            <p:ph idx="1"/>
          </p:nvPr>
        </p:nvSpPr>
        <p:spPr>
          <a:xfrm>
            <a:off x="459357" y="1272232"/>
            <a:ext cx="8229600" cy="2615571"/>
          </a:xfrm>
        </p:spPr>
        <p:txBody>
          <a:bodyPr>
            <a:normAutofit/>
          </a:bodyPr>
          <a:lstStyle/>
          <a:p>
            <a:pPr>
              <a:spcBef>
                <a:spcPts val="0"/>
              </a:spcBef>
            </a:pPr>
            <a:r>
              <a:rPr lang="en-US" dirty="0"/>
              <a:t>1992- Criticality Safety Benchmark Evaluation Project (CSBEP) </a:t>
            </a:r>
          </a:p>
          <a:p>
            <a:pPr lvl="1"/>
            <a:r>
              <a:rPr lang="en-US" dirty="0"/>
              <a:t>Founded by DOE Defense Programs to provide standardized benchmarks for </a:t>
            </a:r>
            <a:r>
              <a:rPr lang="en-US" b="1" dirty="0"/>
              <a:t>criticality safety validation</a:t>
            </a:r>
          </a:p>
          <a:p>
            <a:pPr>
              <a:spcBef>
                <a:spcPts val="0"/>
              </a:spcBef>
            </a:pPr>
            <a:r>
              <a:rPr lang="en-US" dirty="0"/>
              <a:t>1995- CSBEP became ICSBEP </a:t>
            </a:r>
          </a:p>
          <a:p>
            <a:pPr lvl="1"/>
            <a:r>
              <a:rPr lang="en-US" dirty="0"/>
              <a:t>Official activity of the Organization for Economic Cooperation and Development’s (OECD) Nuclear Energy Agency</a:t>
            </a:r>
          </a:p>
        </p:txBody>
      </p:sp>
      <p:sp>
        <p:nvSpPr>
          <p:cNvPr id="13" name="Content Placeholder 1">
            <a:extLst>
              <a:ext uri="{FF2B5EF4-FFF2-40B4-BE49-F238E27FC236}">
                <a16:creationId xmlns:a16="http://schemas.microsoft.com/office/drawing/2014/main" id="{B43B5CD1-10D3-2244-86ED-0E9318ADB00E}"/>
              </a:ext>
            </a:extLst>
          </p:cNvPr>
          <p:cNvSpPr txBox="1">
            <a:spLocks/>
          </p:cNvSpPr>
          <p:nvPr/>
        </p:nvSpPr>
        <p:spPr>
          <a:xfrm>
            <a:off x="454918" y="3297499"/>
            <a:ext cx="6035334" cy="4906889"/>
          </a:xfrm>
          <a:prstGeom prst="rect">
            <a:avLst/>
          </a:prstGeom>
        </p:spPr>
        <p:txBody>
          <a:bodyPr lIns="0" bIns="0"/>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4973 critical, near-critical, and subcritical configurations</a:t>
            </a:r>
          </a:p>
          <a:p>
            <a:pPr>
              <a:spcBef>
                <a:spcPts val="0"/>
              </a:spcBef>
            </a:pPr>
            <a:r>
              <a:rPr lang="en-US" dirty="0"/>
              <a:t>748 Plutonium configurations</a:t>
            </a:r>
          </a:p>
          <a:p>
            <a:pPr lvl="1"/>
            <a:r>
              <a:rPr lang="en-US" dirty="0"/>
              <a:t>589 are thermal plutonium solution cases</a:t>
            </a:r>
          </a:p>
          <a:p>
            <a:pPr lvl="1"/>
            <a:r>
              <a:rPr lang="en-US" dirty="0"/>
              <a:t>116 fast metal cases</a:t>
            </a:r>
          </a:p>
          <a:p>
            <a:pPr>
              <a:spcBef>
                <a:spcPts val="0"/>
              </a:spcBef>
            </a:pPr>
            <a:r>
              <a:rPr lang="en-US" dirty="0"/>
              <a:t>1426 HEU configurations</a:t>
            </a:r>
          </a:p>
          <a:p>
            <a:pPr lvl="1"/>
            <a:r>
              <a:rPr lang="en-US" dirty="0"/>
              <a:t>886 are thermal uranium solution cases </a:t>
            </a:r>
          </a:p>
          <a:p>
            <a:pPr lvl="1"/>
            <a:r>
              <a:rPr lang="en-US" dirty="0"/>
              <a:t>424 fast metal cases</a:t>
            </a:r>
          </a:p>
        </p:txBody>
      </p:sp>
      <p:pic>
        <p:nvPicPr>
          <p:cNvPr id="3" name="Picture 2">
            <a:extLst>
              <a:ext uri="{FF2B5EF4-FFF2-40B4-BE49-F238E27FC236}">
                <a16:creationId xmlns:a16="http://schemas.microsoft.com/office/drawing/2014/main" id="{ECFDCC74-FAA8-A948-A49C-C296575E4B06}"/>
              </a:ext>
            </a:extLst>
          </p:cNvPr>
          <p:cNvPicPr>
            <a:picLocks noChangeAspect="1"/>
          </p:cNvPicPr>
          <p:nvPr/>
        </p:nvPicPr>
        <p:blipFill>
          <a:blip r:embed="rId2"/>
          <a:stretch>
            <a:fillRect/>
          </a:stretch>
        </p:blipFill>
        <p:spPr>
          <a:xfrm>
            <a:off x="5837225" y="3150704"/>
            <a:ext cx="3150657" cy="3131087"/>
          </a:xfrm>
          <a:prstGeom prst="rect">
            <a:avLst/>
          </a:prstGeom>
        </p:spPr>
      </p:pic>
    </p:spTree>
    <p:extLst>
      <p:ext uri="{BB962C8B-B14F-4D97-AF65-F5344CB8AC3E}">
        <p14:creationId xmlns:p14="http://schemas.microsoft.com/office/powerpoint/2010/main" val="3692178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4527171"/>
            <a:ext cx="4399351" cy="1569660"/>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77AB19-5593-064D-A3AF-D1DCAF596C4E}"/>
              </a:ext>
            </a:extLst>
          </p:cNvPr>
          <p:cNvSpPr>
            <a:spLocks noGrp="1"/>
          </p:cNvSpPr>
          <p:nvPr>
            <p:ph idx="1"/>
          </p:nvPr>
        </p:nvSpPr>
        <p:spPr/>
        <p:txBody>
          <a:bodyPr>
            <a:normAutofit lnSpcReduction="10000"/>
          </a:bodyPr>
          <a:lstStyle/>
          <a:p>
            <a:r>
              <a:rPr lang="en-US" b="1" dirty="0"/>
              <a:t>Critical Experiments-</a:t>
            </a:r>
            <a:r>
              <a:rPr lang="en-US" dirty="0"/>
              <a:t> Controlled assemblies of nuclear material designed to just achieve the critical point (or slightly lower/higher)</a:t>
            </a:r>
          </a:p>
          <a:p>
            <a:r>
              <a:rPr lang="en-US" b="1" dirty="0"/>
              <a:t>Critical Benchmarks-</a:t>
            </a:r>
            <a:r>
              <a:rPr lang="en-US" dirty="0"/>
              <a:t> Computer simulations of the real critical experiment</a:t>
            </a:r>
          </a:p>
          <a:p>
            <a:r>
              <a:rPr lang="en-US" b="1" dirty="0"/>
              <a:t>Uncertainties </a:t>
            </a:r>
          </a:p>
          <a:p>
            <a:pPr lvl="1"/>
            <a:r>
              <a:rPr lang="en-US" b="1" dirty="0"/>
              <a:t>Experimental:</a:t>
            </a:r>
            <a:r>
              <a:rPr lang="en-US" dirty="0"/>
              <a:t>  How certain are the experimenters of the </a:t>
            </a:r>
            <a:r>
              <a:rPr lang="en-US" dirty="0" err="1"/>
              <a:t>k</a:t>
            </a:r>
            <a:r>
              <a:rPr lang="en-US" baseline="-25000" dirty="0" err="1"/>
              <a:t>eff</a:t>
            </a:r>
            <a:r>
              <a:rPr lang="en-US" dirty="0"/>
              <a:t> reported?  </a:t>
            </a:r>
          </a:p>
          <a:p>
            <a:pPr lvl="2"/>
            <a:r>
              <a:rPr lang="en-US" dirty="0"/>
              <a:t>Uncertainty in measurement technique, reproducibility measurements, </a:t>
            </a:r>
            <a:r>
              <a:rPr lang="en-US" dirty="0" err="1"/>
              <a:t>etc</a:t>
            </a:r>
            <a:r>
              <a:rPr lang="en-US" dirty="0"/>
              <a:t>  </a:t>
            </a:r>
          </a:p>
          <a:p>
            <a:pPr lvl="2"/>
            <a:r>
              <a:rPr lang="en-US" dirty="0"/>
              <a:t>Usually small contribution</a:t>
            </a:r>
          </a:p>
          <a:p>
            <a:pPr lvl="1"/>
            <a:r>
              <a:rPr lang="en-US" b="1" dirty="0"/>
              <a:t>Benchmark Model Uncertainties:  </a:t>
            </a:r>
            <a:r>
              <a:rPr lang="en-US" dirty="0"/>
              <a:t>How certain are the evaluators of the benchmark model </a:t>
            </a:r>
            <a:r>
              <a:rPr lang="en-US" dirty="0" err="1"/>
              <a:t>k</a:t>
            </a:r>
            <a:r>
              <a:rPr lang="en-US" baseline="-25000" dirty="0" err="1"/>
              <a:t>eff</a:t>
            </a:r>
            <a:r>
              <a:rPr lang="en-US" dirty="0"/>
              <a:t>?  Model vs. Reality</a:t>
            </a:r>
          </a:p>
          <a:p>
            <a:pPr lvl="2"/>
            <a:r>
              <a:rPr lang="en-US" dirty="0"/>
              <a:t>Uncertainties from mass (are all masses or densities well known?), dimensions (were all parts measured? How do they fit together?), and composition (what are the constituents of all parts, including impurities?)</a:t>
            </a:r>
          </a:p>
          <a:p>
            <a:pPr lvl="2"/>
            <a:r>
              <a:rPr lang="en-US" dirty="0"/>
              <a:t>Usually majority contribution</a:t>
            </a:r>
          </a:p>
          <a:p>
            <a:pPr lvl="2"/>
            <a:endParaRPr lang="en-US" dirty="0"/>
          </a:p>
        </p:txBody>
      </p:sp>
      <p:sp>
        <p:nvSpPr>
          <p:cNvPr id="3" name="Title 2">
            <a:extLst>
              <a:ext uri="{FF2B5EF4-FFF2-40B4-BE49-F238E27FC236}">
                <a16:creationId xmlns:a16="http://schemas.microsoft.com/office/drawing/2014/main" id="{AF88E0DB-46E0-F943-B5E7-71A1CC0C464F}"/>
              </a:ext>
            </a:extLst>
          </p:cNvPr>
          <p:cNvSpPr>
            <a:spLocks noGrp="1"/>
          </p:cNvSpPr>
          <p:nvPr>
            <p:ph type="title"/>
          </p:nvPr>
        </p:nvSpPr>
        <p:spPr/>
        <p:txBody>
          <a:bodyPr/>
          <a:lstStyle/>
          <a:p>
            <a:r>
              <a:rPr lang="en-US" dirty="0"/>
              <a:t>Critical Benchmarks and Sources of Uncertainty</a:t>
            </a:r>
          </a:p>
        </p:txBody>
      </p:sp>
    </p:spTree>
    <p:extLst>
      <p:ext uri="{BB962C8B-B14F-4D97-AF65-F5344CB8AC3E}">
        <p14:creationId xmlns:p14="http://schemas.microsoft.com/office/powerpoint/2010/main" val="113309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txBox="1">
            <a:spLocks/>
          </p:cNvSpPr>
          <p:nvPr/>
        </p:nvSpPr>
        <p:spPr>
          <a:xfrm>
            <a:off x="457199" y="219507"/>
            <a:ext cx="8530683"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r>
              <a:rPr lang="en-US" dirty="0"/>
              <a:t>Not All Benchmarks are Created Equal</a:t>
            </a:r>
            <a:endParaRPr lang="en-US" sz="2400" b="0" dirty="0"/>
          </a:p>
        </p:txBody>
      </p:sp>
      <p:sp>
        <p:nvSpPr>
          <p:cNvPr id="4" name="Content Placeholder 1">
            <a:extLst>
              <a:ext uri="{FF2B5EF4-FFF2-40B4-BE49-F238E27FC236}">
                <a16:creationId xmlns:a16="http://schemas.microsoft.com/office/drawing/2014/main" id="{E103F384-86CB-0840-9373-018C0ECA1434}"/>
              </a:ext>
            </a:extLst>
          </p:cNvPr>
          <p:cNvSpPr>
            <a:spLocks noGrp="1"/>
          </p:cNvSpPr>
          <p:nvPr>
            <p:ph idx="1"/>
          </p:nvPr>
        </p:nvSpPr>
        <p:spPr>
          <a:xfrm>
            <a:off x="459356" y="1272232"/>
            <a:ext cx="8398275" cy="2615571"/>
          </a:xfrm>
        </p:spPr>
        <p:txBody>
          <a:bodyPr/>
          <a:lstStyle/>
          <a:p>
            <a:r>
              <a:rPr lang="en-US" dirty="0"/>
              <a:t>Criticality safety validation driving force behind evaluations</a:t>
            </a:r>
          </a:p>
          <a:p>
            <a:pPr lvl="1"/>
            <a:r>
              <a:rPr lang="en-US" dirty="0"/>
              <a:t>Most experiments evaluated decades later by non-experimentalists</a:t>
            </a:r>
          </a:p>
          <a:p>
            <a:r>
              <a:rPr lang="en-US" dirty="0"/>
              <a:t>ICSBEP expectations have evolved over time</a:t>
            </a:r>
          </a:p>
          <a:p>
            <a:pPr lvl="1"/>
            <a:r>
              <a:rPr lang="en-US" dirty="0"/>
              <a:t>Earlier evaluated benchmarks tend to be more brief</a:t>
            </a:r>
          </a:p>
          <a:p>
            <a:pPr lvl="1"/>
            <a:r>
              <a:rPr lang="en-US" dirty="0"/>
              <a:t>Many evaluated benchmarks are missing major sources of uncertainties</a:t>
            </a:r>
          </a:p>
          <a:p>
            <a:pPr lvl="1"/>
            <a:r>
              <a:rPr lang="en-US" dirty="0"/>
              <a:t>Computer power was limited, more reliance on simplified geometries</a:t>
            </a:r>
          </a:p>
        </p:txBody>
      </p:sp>
      <p:graphicFrame>
        <p:nvGraphicFramePr>
          <p:cNvPr id="2" name="Table 1">
            <a:extLst>
              <a:ext uri="{FF2B5EF4-FFF2-40B4-BE49-F238E27FC236}">
                <a16:creationId xmlns:a16="http://schemas.microsoft.com/office/drawing/2014/main" id="{AAAD9377-64ED-EB49-B03A-39097162488A}"/>
              </a:ext>
            </a:extLst>
          </p:cNvPr>
          <p:cNvGraphicFramePr>
            <a:graphicFrameLocks noGrp="1"/>
          </p:cNvGraphicFramePr>
          <p:nvPr>
            <p:extLst>
              <p:ext uri="{D42A27DB-BD31-4B8C-83A1-F6EECF244321}">
                <p14:modId xmlns:p14="http://schemas.microsoft.com/office/powerpoint/2010/main" val="601232830"/>
              </p:ext>
            </p:extLst>
          </p:nvPr>
        </p:nvGraphicFramePr>
        <p:xfrm>
          <a:off x="372862" y="3535680"/>
          <a:ext cx="8398276" cy="2744966"/>
        </p:xfrm>
        <a:graphic>
          <a:graphicData uri="http://schemas.openxmlformats.org/drawingml/2006/table">
            <a:tbl>
              <a:tblPr firstRow="1" bandRow="1">
                <a:tableStyleId>{5C22544A-7EE6-4342-B048-85BDC9FD1C3A}</a:tableStyleId>
              </a:tblPr>
              <a:tblGrid>
                <a:gridCol w="3466731">
                  <a:extLst>
                    <a:ext uri="{9D8B030D-6E8A-4147-A177-3AD203B41FA5}">
                      <a16:colId xmlns:a16="http://schemas.microsoft.com/office/drawing/2014/main" val="266304643"/>
                    </a:ext>
                  </a:extLst>
                </a:gridCol>
                <a:gridCol w="1624614">
                  <a:extLst>
                    <a:ext uri="{9D8B030D-6E8A-4147-A177-3AD203B41FA5}">
                      <a16:colId xmlns:a16="http://schemas.microsoft.com/office/drawing/2014/main" val="1024005839"/>
                    </a:ext>
                  </a:extLst>
                </a:gridCol>
                <a:gridCol w="1571347">
                  <a:extLst>
                    <a:ext uri="{9D8B030D-6E8A-4147-A177-3AD203B41FA5}">
                      <a16:colId xmlns:a16="http://schemas.microsoft.com/office/drawing/2014/main" val="4173919427"/>
                    </a:ext>
                  </a:extLst>
                </a:gridCol>
                <a:gridCol w="1735584">
                  <a:extLst>
                    <a:ext uri="{9D8B030D-6E8A-4147-A177-3AD203B41FA5}">
                      <a16:colId xmlns:a16="http://schemas.microsoft.com/office/drawing/2014/main" val="3353578901"/>
                    </a:ext>
                  </a:extLst>
                </a:gridCol>
              </a:tblGrid>
              <a:tr h="420671">
                <a:tc>
                  <a:txBody>
                    <a:bodyPr/>
                    <a:lstStyle/>
                    <a:p>
                      <a:r>
                        <a:rPr lang="en-US" sz="1600" dirty="0"/>
                        <a:t>Example:  PU-MET-FAST-001 (Jezebel) Section</a:t>
                      </a:r>
                    </a:p>
                  </a:txBody>
                  <a:tcPr/>
                </a:tc>
                <a:tc>
                  <a:txBody>
                    <a:bodyPr/>
                    <a:lstStyle/>
                    <a:p>
                      <a:pPr algn="ctr"/>
                      <a:r>
                        <a:rPr lang="en-US" sz="1600" dirty="0"/>
                        <a:t>Revision 2 pages (2007)</a:t>
                      </a:r>
                    </a:p>
                  </a:txBody>
                  <a:tcPr/>
                </a:tc>
                <a:tc>
                  <a:txBody>
                    <a:bodyPr/>
                    <a:lstStyle/>
                    <a:p>
                      <a:pPr algn="ctr"/>
                      <a:r>
                        <a:rPr lang="en-US" sz="1600" dirty="0"/>
                        <a:t>Revision 4 pages (2016)</a:t>
                      </a:r>
                    </a:p>
                  </a:txBody>
                  <a:tcPr/>
                </a:tc>
                <a:tc>
                  <a:txBody>
                    <a:bodyPr/>
                    <a:lstStyle/>
                    <a:p>
                      <a:pPr algn="ctr"/>
                      <a:r>
                        <a:rPr lang="en-US" sz="1600" dirty="0"/>
                        <a:t>Increase</a:t>
                      </a:r>
                    </a:p>
                  </a:txBody>
                  <a:tcPr/>
                </a:tc>
                <a:extLst>
                  <a:ext uri="{0D108BD9-81ED-4DB2-BD59-A6C34878D82A}">
                    <a16:rowId xmlns:a16="http://schemas.microsoft.com/office/drawing/2014/main" val="1407208580"/>
                  </a:ext>
                </a:extLst>
              </a:tr>
              <a:tr h="367427">
                <a:tc>
                  <a:txBody>
                    <a:bodyPr/>
                    <a:lstStyle/>
                    <a:p>
                      <a:r>
                        <a:rPr lang="en-US" sz="1600" dirty="0"/>
                        <a:t>1 (Experimental Data)</a:t>
                      </a:r>
                    </a:p>
                  </a:txBody>
                  <a:tcPr/>
                </a:tc>
                <a:tc>
                  <a:txBody>
                    <a:bodyPr/>
                    <a:lstStyle/>
                    <a:p>
                      <a:pPr algn="ctr"/>
                      <a:r>
                        <a:rPr lang="en-US" sz="1600" dirty="0"/>
                        <a:t>6</a:t>
                      </a:r>
                    </a:p>
                  </a:txBody>
                  <a:tcPr/>
                </a:tc>
                <a:tc>
                  <a:txBody>
                    <a:bodyPr/>
                    <a:lstStyle/>
                    <a:p>
                      <a:pPr algn="ctr"/>
                      <a:r>
                        <a:rPr lang="en-US" sz="1600" dirty="0"/>
                        <a:t>33</a:t>
                      </a:r>
                    </a:p>
                  </a:txBody>
                  <a:tcPr/>
                </a:tc>
                <a:tc>
                  <a:txBody>
                    <a:bodyPr/>
                    <a:lstStyle/>
                    <a:p>
                      <a:pPr algn="ctr"/>
                      <a:r>
                        <a:rPr lang="en-US" sz="1600" dirty="0"/>
                        <a:t>x5</a:t>
                      </a:r>
                    </a:p>
                  </a:txBody>
                  <a:tcPr/>
                </a:tc>
                <a:extLst>
                  <a:ext uri="{0D108BD9-81ED-4DB2-BD59-A6C34878D82A}">
                    <a16:rowId xmlns:a16="http://schemas.microsoft.com/office/drawing/2014/main" val="2646839118"/>
                  </a:ext>
                </a:extLst>
              </a:tr>
              <a:tr h="587884">
                <a:tc>
                  <a:txBody>
                    <a:bodyPr/>
                    <a:lstStyle/>
                    <a:p>
                      <a:r>
                        <a:rPr lang="en-US" sz="1600" dirty="0"/>
                        <a:t>2 (Experiment and Uncertainty Evaluation)</a:t>
                      </a:r>
                    </a:p>
                  </a:txBody>
                  <a:tcPr/>
                </a:tc>
                <a:tc>
                  <a:txBody>
                    <a:bodyPr/>
                    <a:lstStyle/>
                    <a:p>
                      <a:pPr algn="ctr"/>
                      <a:r>
                        <a:rPr lang="en-US" sz="1600" dirty="0"/>
                        <a:t>&lt; 1</a:t>
                      </a:r>
                    </a:p>
                  </a:txBody>
                  <a:tcPr/>
                </a:tc>
                <a:tc>
                  <a:txBody>
                    <a:bodyPr/>
                    <a:lstStyle/>
                    <a:p>
                      <a:pPr algn="ctr"/>
                      <a:r>
                        <a:rPr lang="en-US" sz="1600" dirty="0"/>
                        <a:t>40</a:t>
                      </a:r>
                    </a:p>
                  </a:txBody>
                  <a:tcPr/>
                </a:tc>
                <a:tc>
                  <a:txBody>
                    <a:bodyPr/>
                    <a:lstStyle/>
                    <a:p>
                      <a:pPr algn="ctr"/>
                      <a:r>
                        <a:rPr lang="en-US" sz="1600" dirty="0"/>
                        <a:t>x40</a:t>
                      </a:r>
                    </a:p>
                  </a:txBody>
                  <a:tcPr/>
                </a:tc>
                <a:extLst>
                  <a:ext uri="{0D108BD9-81ED-4DB2-BD59-A6C34878D82A}">
                    <a16:rowId xmlns:a16="http://schemas.microsoft.com/office/drawing/2014/main" val="470467701"/>
                  </a:ext>
                </a:extLst>
              </a:tr>
              <a:tr h="367427">
                <a:tc>
                  <a:txBody>
                    <a:bodyPr/>
                    <a:lstStyle/>
                    <a:p>
                      <a:r>
                        <a:rPr lang="en-US" sz="1600" dirty="0"/>
                        <a:t>3 (Benchmark Model)</a:t>
                      </a:r>
                    </a:p>
                  </a:txBody>
                  <a:tcPr/>
                </a:tc>
                <a:tc>
                  <a:txBody>
                    <a:bodyPr/>
                    <a:lstStyle/>
                    <a:p>
                      <a:pPr algn="ctr"/>
                      <a:r>
                        <a:rPr lang="en-US" sz="1600" dirty="0"/>
                        <a:t>3</a:t>
                      </a:r>
                    </a:p>
                  </a:txBody>
                  <a:tcPr/>
                </a:tc>
                <a:tc>
                  <a:txBody>
                    <a:bodyPr/>
                    <a:lstStyle/>
                    <a:p>
                      <a:pPr algn="ctr"/>
                      <a:r>
                        <a:rPr lang="en-US" sz="1600" dirty="0"/>
                        <a:t>46</a:t>
                      </a:r>
                    </a:p>
                  </a:txBody>
                  <a:tcPr/>
                </a:tc>
                <a:tc>
                  <a:txBody>
                    <a:bodyPr/>
                    <a:lstStyle/>
                    <a:p>
                      <a:pPr algn="ctr"/>
                      <a:r>
                        <a:rPr lang="en-US" sz="1600" dirty="0"/>
                        <a:t>x15</a:t>
                      </a:r>
                    </a:p>
                  </a:txBody>
                  <a:tcPr/>
                </a:tc>
                <a:extLst>
                  <a:ext uri="{0D108BD9-81ED-4DB2-BD59-A6C34878D82A}">
                    <a16:rowId xmlns:a16="http://schemas.microsoft.com/office/drawing/2014/main" val="3675816381"/>
                  </a:ext>
                </a:extLst>
              </a:tr>
              <a:tr h="290187">
                <a:tc>
                  <a:txBody>
                    <a:bodyPr/>
                    <a:lstStyle/>
                    <a:p>
                      <a:r>
                        <a:rPr lang="en-US" sz="1600" dirty="0"/>
                        <a:t>4 (Sample Calculations)</a:t>
                      </a:r>
                    </a:p>
                  </a:txBody>
                  <a:tcPr/>
                </a:tc>
                <a:tc>
                  <a:txBody>
                    <a:bodyPr/>
                    <a:lstStyle/>
                    <a:p>
                      <a:pPr algn="ctr"/>
                      <a:r>
                        <a:rPr lang="en-US" sz="1600" dirty="0"/>
                        <a:t>1</a:t>
                      </a:r>
                    </a:p>
                  </a:txBody>
                  <a:tcPr/>
                </a:tc>
                <a:tc>
                  <a:txBody>
                    <a:bodyPr/>
                    <a:lstStyle/>
                    <a:p>
                      <a:pPr algn="ctr"/>
                      <a:r>
                        <a:rPr lang="en-US" sz="1600" dirty="0"/>
                        <a:t>8</a:t>
                      </a:r>
                    </a:p>
                  </a:txBody>
                  <a:tcPr/>
                </a:tc>
                <a:tc>
                  <a:txBody>
                    <a:bodyPr/>
                    <a:lstStyle/>
                    <a:p>
                      <a:pPr algn="ctr"/>
                      <a:r>
                        <a:rPr lang="en-US" sz="1600" dirty="0"/>
                        <a:t>x8</a:t>
                      </a:r>
                    </a:p>
                  </a:txBody>
                  <a:tcPr/>
                </a:tc>
                <a:extLst>
                  <a:ext uri="{0D108BD9-81ED-4DB2-BD59-A6C34878D82A}">
                    <a16:rowId xmlns:a16="http://schemas.microsoft.com/office/drawing/2014/main" val="4156990193"/>
                  </a:ext>
                </a:extLst>
              </a:tr>
              <a:tr h="507828">
                <a:tc>
                  <a:txBody>
                    <a:bodyPr/>
                    <a:lstStyle/>
                    <a:p>
                      <a:r>
                        <a:rPr lang="en-US" sz="1600" dirty="0"/>
                        <a:t>Appendix (Supporting Documentation)</a:t>
                      </a:r>
                    </a:p>
                  </a:txBody>
                  <a:tcPr/>
                </a:tc>
                <a:tc>
                  <a:txBody>
                    <a:bodyPr/>
                    <a:lstStyle/>
                    <a:p>
                      <a:pPr algn="ctr"/>
                      <a:r>
                        <a:rPr lang="en-US" sz="1600" dirty="0"/>
                        <a:t>5</a:t>
                      </a:r>
                    </a:p>
                  </a:txBody>
                  <a:tcPr/>
                </a:tc>
                <a:tc>
                  <a:txBody>
                    <a:bodyPr/>
                    <a:lstStyle/>
                    <a:p>
                      <a:pPr algn="ctr"/>
                      <a:r>
                        <a:rPr lang="en-US" sz="1600" dirty="0"/>
                        <a:t>46</a:t>
                      </a:r>
                    </a:p>
                  </a:txBody>
                  <a:tcPr/>
                </a:tc>
                <a:tc>
                  <a:txBody>
                    <a:bodyPr/>
                    <a:lstStyle/>
                    <a:p>
                      <a:pPr algn="ctr"/>
                      <a:r>
                        <a:rPr lang="en-US" sz="1600" dirty="0"/>
                        <a:t>x9</a:t>
                      </a:r>
                    </a:p>
                  </a:txBody>
                  <a:tcPr/>
                </a:tc>
                <a:extLst>
                  <a:ext uri="{0D108BD9-81ED-4DB2-BD59-A6C34878D82A}">
                    <a16:rowId xmlns:a16="http://schemas.microsoft.com/office/drawing/2014/main" val="1539260480"/>
                  </a:ext>
                </a:extLst>
              </a:tr>
            </a:tbl>
          </a:graphicData>
        </a:graphic>
      </p:graphicFrame>
    </p:spTree>
    <p:extLst>
      <p:ext uri="{BB962C8B-B14F-4D97-AF65-F5344CB8AC3E}">
        <p14:creationId xmlns:p14="http://schemas.microsoft.com/office/powerpoint/2010/main" val="355578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4210D-7047-8B4D-AB14-F265689F5EF1}"/>
              </a:ext>
            </a:extLst>
          </p:cNvPr>
          <p:cNvSpPr>
            <a:spLocks noGrp="1"/>
          </p:cNvSpPr>
          <p:nvPr>
            <p:ph type="title"/>
          </p:nvPr>
        </p:nvSpPr>
        <p:spPr>
          <a:xfrm>
            <a:off x="457200" y="226572"/>
            <a:ext cx="8229600" cy="1008771"/>
          </a:xfrm>
        </p:spPr>
        <p:txBody>
          <a:bodyPr/>
          <a:lstStyle/>
          <a:p>
            <a:r>
              <a:rPr lang="en-US" sz="2800" dirty="0"/>
              <a:t>Total Page Count for Fast Pu Metal Cases over Time</a:t>
            </a:r>
            <a:br>
              <a:rPr lang="en-US" dirty="0"/>
            </a:br>
            <a:r>
              <a:rPr lang="en-US" sz="2000" dirty="0"/>
              <a:t>(excluding appendices- sample inputs, </a:t>
            </a:r>
            <a:r>
              <a:rPr lang="en-US" sz="2000" dirty="0" err="1"/>
              <a:t>etc</a:t>
            </a:r>
            <a:r>
              <a:rPr lang="en-US" sz="2000" dirty="0"/>
              <a:t>)</a:t>
            </a:r>
          </a:p>
        </p:txBody>
      </p:sp>
      <p:pic>
        <p:nvPicPr>
          <p:cNvPr id="5" name="Picture 4">
            <a:extLst>
              <a:ext uri="{FF2B5EF4-FFF2-40B4-BE49-F238E27FC236}">
                <a16:creationId xmlns:a16="http://schemas.microsoft.com/office/drawing/2014/main" id="{1FC21476-9249-C34E-8B55-D06BC1695E75}"/>
              </a:ext>
            </a:extLst>
          </p:cNvPr>
          <p:cNvPicPr>
            <a:picLocks noChangeAspect="1"/>
          </p:cNvPicPr>
          <p:nvPr/>
        </p:nvPicPr>
        <p:blipFill>
          <a:blip r:embed="rId2"/>
          <a:stretch>
            <a:fillRect/>
          </a:stretch>
        </p:blipFill>
        <p:spPr>
          <a:xfrm>
            <a:off x="979553" y="1377371"/>
            <a:ext cx="6869036" cy="4975804"/>
          </a:xfrm>
          <a:prstGeom prst="rect">
            <a:avLst/>
          </a:prstGeom>
        </p:spPr>
      </p:pic>
    </p:spTree>
    <p:extLst>
      <p:ext uri="{BB962C8B-B14F-4D97-AF65-F5344CB8AC3E}">
        <p14:creationId xmlns:p14="http://schemas.microsoft.com/office/powerpoint/2010/main" val="3699845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4210D-7047-8B4D-AB14-F265689F5EF1}"/>
              </a:ext>
            </a:extLst>
          </p:cNvPr>
          <p:cNvSpPr>
            <a:spLocks noGrp="1"/>
          </p:cNvSpPr>
          <p:nvPr>
            <p:ph type="title"/>
          </p:nvPr>
        </p:nvSpPr>
        <p:spPr/>
        <p:txBody>
          <a:bodyPr/>
          <a:lstStyle/>
          <a:p>
            <a:r>
              <a:rPr lang="en-US" sz="2800" dirty="0"/>
              <a:t>Uncertainty Analysis for Fast Pu Metal Cases over Time</a:t>
            </a:r>
            <a:br>
              <a:rPr lang="en-US" dirty="0"/>
            </a:br>
            <a:r>
              <a:rPr lang="en-US" sz="2000" dirty="0"/>
              <a:t>(Length of Section 2)</a:t>
            </a:r>
          </a:p>
        </p:txBody>
      </p:sp>
      <p:pic>
        <p:nvPicPr>
          <p:cNvPr id="4" name="Picture 3">
            <a:extLst>
              <a:ext uri="{FF2B5EF4-FFF2-40B4-BE49-F238E27FC236}">
                <a16:creationId xmlns:a16="http://schemas.microsoft.com/office/drawing/2014/main" id="{2BA29C30-AE5F-B44B-987E-51ACFCD79E05}"/>
              </a:ext>
            </a:extLst>
          </p:cNvPr>
          <p:cNvPicPr>
            <a:picLocks noChangeAspect="1"/>
          </p:cNvPicPr>
          <p:nvPr/>
        </p:nvPicPr>
        <p:blipFill>
          <a:blip r:embed="rId2"/>
          <a:stretch>
            <a:fillRect/>
          </a:stretch>
        </p:blipFill>
        <p:spPr>
          <a:xfrm>
            <a:off x="1127447" y="1409229"/>
            <a:ext cx="6889105" cy="4943946"/>
          </a:xfrm>
          <a:prstGeom prst="rect">
            <a:avLst/>
          </a:prstGeom>
        </p:spPr>
      </p:pic>
    </p:spTree>
    <p:extLst>
      <p:ext uri="{BB962C8B-B14F-4D97-AF65-F5344CB8AC3E}">
        <p14:creationId xmlns:p14="http://schemas.microsoft.com/office/powerpoint/2010/main" val="2092674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B5DC02-661B-0442-B4D4-AF05B607111D}"/>
              </a:ext>
            </a:extLst>
          </p:cNvPr>
          <p:cNvPicPr>
            <a:picLocks noChangeAspect="1"/>
          </p:cNvPicPr>
          <p:nvPr/>
        </p:nvPicPr>
        <p:blipFill>
          <a:blip r:embed="rId2"/>
          <a:stretch>
            <a:fillRect/>
          </a:stretch>
        </p:blipFill>
        <p:spPr>
          <a:xfrm>
            <a:off x="239446" y="1040547"/>
            <a:ext cx="8436508" cy="5312628"/>
          </a:xfrm>
          <a:prstGeom prst="rect">
            <a:avLst/>
          </a:prstGeom>
        </p:spPr>
      </p:pic>
      <p:sp>
        <p:nvSpPr>
          <p:cNvPr id="3" name="TextBox 2">
            <a:extLst>
              <a:ext uri="{FF2B5EF4-FFF2-40B4-BE49-F238E27FC236}">
                <a16:creationId xmlns:a16="http://schemas.microsoft.com/office/drawing/2014/main" id="{74562A44-1245-7E49-8F93-06AFB923E89C}"/>
              </a:ext>
            </a:extLst>
          </p:cNvPr>
          <p:cNvSpPr txBox="1"/>
          <p:nvPr/>
        </p:nvSpPr>
        <p:spPr>
          <a:xfrm>
            <a:off x="1113183" y="1225976"/>
            <a:ext cx="1416433" cy="4524315"/>
          </a:xfrm>
          <a:prstGeom prst="rect">
            <a:avLst/>
          </a:prstGeom>
          <a:solidFill>
            <a:schemeClr val="tx2">
              <a:lumMod val="40000"/>
              <a:lumOff val="60000"/>
              <a:alpha val="18000"/>
            </a:schemeClr>
          </a:solidFill>
          <a:ln w="19050">
            <a:solidFill>
              <a:schemeClr val="accent1"/>
            </a:solidFill>
          </a:ln>
        </p:spPr>
        <p:txBody>
          <a:bodyPr wrap="square" rtlCol="0">
            <a:spAutoFit/>
          </a:bodyPr>
          <a:lstStyle/>
          <a:p>
            <a:pPr algn="ctr"/>
            <a:r>
              <a:rPr lang="en-US" b="1" dirty="0">
                <a:solidFill>
                  <a:srgbClr val="0F4F97"/>
                </a:solidFill>
              </a:rPr>
              <a:t>Thermal</a:t>
            </a:r>
          </a:p>
          <a:p>
            <a:pPr algn="ctr"/>
            <a:r>
              <a:rPr lang="en-US" b="1" dirty="0">
                <a:solidFill>
                  <a:srgbClr val="0F4F97"/>
                </a:solidFill>
              </a:rPr>
              <a:t>886 Cases</a:t>
            </a: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r>
              <a:rPr lang="en-US" b="1" dirty="0">
                <a:solidFill>
                  <a:srgbClr val="0F4F97"/>
                </a:solidFill>
              </a:rPr>
              <a:t>7% Spread</a:t>
            </a:r>
          </a:p>
        </p:txBody>
      </p:sp>
      <p:sp>
        <p:nvSpPr>
          <p:cNvPr id="5" name="TextBox 4">
            <a:extLst>
              <a:ext uri="{FF2B5EF4-FFF2-40B4-BE49-F238E27FC236}">
                <a16:creationId xmlns:a16="http://schemas.microsoft.com/office/drawing/2014/main" id="{D763FDAC-8EBC-5442-87FB-294B6F9F172B}"/>
              </a:ext>
            </a:extLst>
          </p:cNvPr>
          <p:cNvSpPr txBox="1"/>
          <p:nvPr/>
        </p:nvSpPr>
        <p:spPr>
          <a:xfrm>
            <a:off x="6781247" y="1225976"/>
            <a:ext cx="1034537" cy="4524315"/>
          </a:xfrm>
          <a:prstGeom prst="rect">
            <a:avLst/>
          </a:prstGeom>
          <a:solidFill>
            <a:schemeClr val="tx2">
              <a:lumMod val="40000"/>
              <a:lumOff val="60000"/>
              <a:alpha val="18000"/>
            </a:schemeClr>
          </a:solidFill>
          <a:ln w="19050">
            <a:solidFill>
              <a:schemeClr val="accent1"/>
            </a:solidFill>
          </a:ln>
        </p:spPr>
        <p:txBody>
          <a:bodyPr wrap="square" rtlCol="0">
            <a:spAutoFit/>
          </a:bodyPr>
          <a:lstStyle/>
          <a:p>
            <a:pPr algn="ctr"/>
            <a:r>
              <a:rPr lang="en-US" b="1" dirty="0">
                <a:solidFill>
                  <a:srgbClr val="0F4F97"/>
                </a:solidFill>
              </a:rPr>
              <a:t>Fast </a:t>
            </a:r>
          </a:p>
          <a:p>
            <a:pPr algn="ctr"/>
            <a:r>
              <a:rPr lang="en-US" b="1" dirty="0">
                <a:solidFill>
                  <a:srgbClr val="0F4F97"/>
                </a:solidFill>
              </a:rPr>
              <a:t>424 Cases</a:t>
            </a: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b="1" dirty="0">
              <a:solidFill>
                <a:srgbClr val="0F4F97"/>
              </a:solidFill>
            </a:endParaRPr>
          </a:p>
          <a:p>
            <a:pPr algn="ctr"/>
            <a:endParaRPr lang="en-US" b="1" dirty="0">
              <a:solidFill>
                <a:srgbClr val="0F4F97"/>
              </a:solidFill>
            </a:endParaRPr>
          </a:p>
          <a:p>
            <a:pPr algn="ctr"/>
            <a:r>
              <a:rPr lang="en-US" b="1" dirty="0">
                <a:solidFill>
                  <a:srgbClr val="0F4F97"/>
                </a:solidFill>
              </a:rPr>
              <a:t>4% Spread</a:t>
            </a:r>
          </a:p>
        </p:txBody>
      </p:sp>
      <p:sp>
        <p:nvSpPr>
          <p:cNvPr id="6" name="TextBox 5">
            <a:extLst>
              <a:ext uri="{FF2B5EF4-FFF2-40B4-BE49-F238E27FC236}">
                <a16:creationId xmlns:a16="http://schemas.microsoft.com/office/drawing/2014/main" id="{8D3EDE3D-EED3-A648-BA09-AB0B93067213}"/>
              </a:ext>
            </a:extLst>
          </p:cNvPr>
          <p:cNvSpPr txBox="1"/>
          <p:nvPr/>
        </p:nvSpPr>
        <p:spPr>
          <a:xfrm>
            <a:off x="2529617" y="1225976"/>
            <a:ext cx="4233207" cy="3416320"/>
          </a:xfrm>
          <a:prstGeom prst="rect">
            <a:avLst/>
          </a:prstGeom>
          <a:solidFill>
            <a:schemeClr val="tx2">
              <a:lumMod val="40000"/>
              <a:lumOff val="60000"/>
              <a:alpha val="18000"/>
            </a:schemeClr>
          </a:solidFill>
          <a:ln w="19050">
            <a:solidFill>
              <a:schemeClr val="accent1"/>
            </a:solidFill>
          </a:ln>
        </p:spPr>
        <p:txBody>
          <a:bodyPr wrap="square" rtlCol="0">
            <a:spAutoFit/>
          </a:bodyPr>
          <a:lstStyle/>
          <a:p>
            <a:pPr algn="ctr"/>
            <a:r>
              <a:rPr lang="en-US" b="1" dirty="0">
                <a:solidFill>
                  <a:srgbClr val="0F4F97"/>
                </a:solidFill>
              </a:rPr>
              <a:t>116 Intermediate/Mixed</a:t>
            </a: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b="1" dirty="0">
              <a:solidFill>
                <a:srgbClr val="0F4F97"/>
              </a:solidFill>
            </a:endParaRPr>
          </a:p>
          <a:p>
            <a:pPr algn="ctr"/>
            <a:endParaRPr lang="en-US" b="1" dirty="0">
              <a:solidFill>
                <a:srgbClr val="0F4F97"/>
              </a:solidFill>
            </a:endParaRPr>
          </a:p>
          <a:p>
            <a:pPr algn="ctr"/>
            <a:endParaRPr lang="en-US" b="1" dirty="0">
              <a:solidFill>
                <a:srgbClr val="0F4F97"/>
              </a:solidFill>
            </a:endParaRPr>
          </a:p>
          <a:p>
            <a:pPr algn="ctr"/>
            <a:endParaRPr lang="en-US" b="1" dirty="0">
              <a:solidFill>
                <a:srgbClr val="0F4F97"/>
              </a:solidFill>
            </a:endParaRPr>
          </a:p>
          <a:p>
            <a:pPr algn="ctr"/>
            <a:r>
              <a:rPr lang="en-US" b="1" dirty="0">
                <a:solidFill>
                  <a:srgbClr val="0F4F97"/>
                </a:solidFill>
              </a:rPr>
              <a:t>3% Spread</a:t>
            </a:r>
          </a:p>
        </p:txBody>
      </p:sp>
      <p:sp>
        <p:nvSpPr>
          <p:cNvPr id="10" name="Title 1">
            <a:extLst>
              <a:ext uri="{FF2B5EF4-FFF2-40B4-BE49-F238E27FC236}">
                <a16:creationId xmlns:a16="http://schemas.microsoft.com/office/drawing/2014/main" id="{F196F3F5-C97F-5A41-B15E-B50CDED8AE78}"/>
              </a:ext>
            </a:extLst>
          </p:cNvPr>
          <p:cNvSpPr>
            <a:spLocks noGrp="1"/>
          </p:cNvSpPr>
          <p:nvPr>
            <p:ph type="title"/>
          </p:nvPr>
        </p:nvSpPr>
        <p:spPr>
          <a:xfrm>
            <a:off x="342900" y="99996"/>
            <a:ext cx="8229600" cy="1005840"/>
          </a:xfrm>
        </p:spPr>
        <p:txBody>
          <a:bodyPr/>
          <a:lstStyle/>
          <a:p>
            <a:r>
              <a:rPr lang="en-US" dirty="0"/>
              <a:t>ICSBEP HEU Benchmarks Overview</a:t>
            </a:r>
          </a:p>
        </p:txBody>
      </p:sp>
    </p:spTree>
    <p:extLst>
      <p:ext uri="{BB962C8B-B14F-4D97-AF65-F5344CB8AC3E}">
        <p14:creationId xmlns:p14="http://schemas.microsoft.com/office/powerpoint/2010/main" val="894236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4C0286-603C-644A-A267-A8174499283D}"/>
              </a:ext>
            </a:extLst>
          </p:cNvPr>
          <p:cNvPicPr>
            <a:picLocks noChangeAspect="1"/>
          </p:cNvPicPr>
          <p:nvPr/>
        </p:nvPicPr>
        <p:blipFill rotWithShape="1">
          <a:blip r:embed="rId2"/>
          <a:srcRect t="2542"/>
          <a:stretch/>
        </p:blipFill>
        <p:spPr>
          <a:xfrm>
            <a:off x="457200" y="1043225"/>
            <a:ext cx="8001000" cy="5309950"/>
          </a:xfrm>
          <a:prstGeom prst="rect">
            <a:avLst/>
          </a:prstGeom>
        </p:spPr>
      </p:pic>
      <p:sp>
        <p:nvSpPr>
          <p:cNvPr id="3" name="TextBox 2">
            <a:extLst>
              <a:ext uri="{FF2B5EF4-FFF2-40B4-BE49-F238E27FC236}">
                <a16:creationId xmlns:a16="http://schemas.microsoft.com/office/drawing/2014/main" id="{74562A44-1245-7E49-8F93-06AFB923E89C}"/>
              </a:ext>
            </a:extLst>
          </p:cNvPr>
          <p:cNvSpPr txBox="1"/>
          <p:nvPr/>
        </p:nvSpPr>
        <p:spPr>
          <a:xfrm>
            <a:off x="1113184" y="1225976"/>
            <a:ext cx="1249572" cy="4524315"/>
          </a:xfrm>
          <a:prstGeom prst="rect">
            <a:avLst/>
          </a:prstGeom>
          <a:solidFill>
            <a:schemeClr val="tx2">
              <a:lumMod val="40000"/>
              <a:lumOff val="60000"/>
              <a:alpha val="18000"/>
            </a:schemeClr>
          </a:solidFill>
          <a:ln w="19050">
            <a:solidFill>
              <a:schemeClr val="accent1"/>
            </a:solidFill>
          </a:ln>
        </p:spPr>
        <p:txBody>
          <a:bodyPr wrap="square" rtlCol="0">
            <a:spAutoFit/>
          </a:bodyPr>
          <a:lstStyle/>
          <a:p>
            <a:pPr algn="ctr"/>
            <a:r>
              <a:rPr lang="en-US" b="1" dirty="0">
                <a:solidFill>
                  <a:srgbClr val="0F4F97"/>
                </a:solidFill>
              </a:rPr>
              <a:t>Thermal</a:t>
            </a:r>
          </a:p>
          <a:p>
            <a:pPr algn="ctr"/>
            <a:r>
              <a:rPr lang="en-US" b="1" dirty="0">
                <a:solidFill>
                  <a:srgbClr val="0F4F97"/>
                </a:solidFill>
              </a:rPr>
              <a:t>589 Cases</a:t>
            </a: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r>
              <a:rPr lang="en-US" b="1" dirty="0">
                <a:solidFill>
                  <a:srgbClr val="0F4F97"/>
                </a:solidFill>
              </a:rPr>
              <a:t>3% Spread</a:t>
            </a:r>
          </a:p>
        </p:txBody>
      </p:sp>
      <p:sp>
        <p:nvSpPr>
          <p:cNvPr id="5" name="TextBox 4">
            <a:extLst>
              <a:ext uri="{FF2B5EF4-FFF2-40B4-BE49-F238E27FC236}">
                <a16:creationId xmlns:a16="http://schemas.microsoft.com/office/drawing/2014/main" id="{D763FDAC-8EBC-5442-87FB-294B6F9F172B}"/>
              </a:ext>
            </a:extLst>
          </p:cNvPr>
          <p:cNvSpPr txBox="1"/>
          <p:nvPr/>
        </p:nvSpPr>
        <p:spPr>
          <a:xfrm>
            <a:off x="7121641" y="1225976"/>
            <a:ext cx="1068201" cy="4524315"/>
          </a:xfrm>
          <a:prstGeom prst="rect">
            <a:avLst/>
          </a:prstGeom>
          <a:solidFill>
            <a:schemeClr val="tx2">
              <a:lumMod val="40000"/>
              <a:lumOff val="60000"/>
              <a:alpha val="18000"/>
            </a:schemeClr>
          </a:solidFill>
          <a:ln w="19050">
            <a:solidFill>
              <a:schemeClr val="accent1"/>
            </a:solidFill>
          </a:ln>
        </p:spPr>
        <p:txBody>
          <a:bodyPr wrap="square" rtlCol="0">
            <a:spAutoFit/>
          </a:bodyPr>
          <a:lstStyle/>
          <a:p>
            <a:pPr algn="ctr"/>
            <a:r>
              <a:rPr lang="en-US" b="1" dirty="0">
                <a:solidFill>
                  <a:srgbClr val="0F4F97"/>
                </a:solidFill>
              </a:rPr>
              <a:t>Fast </a:t>
            </a:r>
          </a:p>
          <a:p>
            <a:pPr algn="ctr"/>
            <a:r>
              <a:rPr lang="en-US" b="1" dirty="0">
                <a:solidFill>
                  <a:srgbClr val="0F4F97"/>
                </a:solidFill>
              </a:rPr>
              <a:t>116 Cases</a:t>
            </a: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b="1" dirty="0">
              <a:solidFill>
                <a:srgbClr val="0F4F97"/>
              </a:solidFill>
            </a:endParaRPr>
          </a:p>
          <a:p>
            <a:pPr algn="ctr"/>
            <a:endParaRPr lang="en-US" b="1" dirty="0">
              <a:solidFill>
                <a:srgbClr val="0F4F97"/>
              </a:solidFill>
            </a:endParaRPr>
          </a:p>
          <a:p>
            <a:pPr algn="ctr"/>
            <a:r>
              <a:rPr lang="en-US" b="1" dirty="0">
                <a:solidFill>
                  <a:srgbClr val="0F4F97"/>
                </a:solidFill>
              </a:rPr>
              <a:t>2% Spread</a:t>
            </a:r>
          </a:p>
        </p:txBody>
      </p:sp>
      <p:sp>
        <p:nvSpPr>
          <p:cNvPr id="6" name="TextBox 5">
            <a:extLst>
              <a:ext uri="{FF2B5EF4-FFF2-40B4-BE49-F238E27FC236}">
                <a16:creationId xmlns:a16="http://schemas.microsoft.com/office/drawing/2014/main" id="{8D3EDE3D-EED3-A648-BA09-AB0B93067213}"/>
              </a:ext>
            </a:extLst>
          </p:cNvPr>
          <p:cNvSpPr txBox="1"/>
          <p:nvPr/>
        </p:nvSpPr>
        <p:spPr>
          <a:xfrm>
            <a:off x="2362757" y="1225976"/>
            <a:ext cx="4758884" cy="3416320"/>
          </a:xfrm>
          <a:prstGeom prst="rect">
            <a:avLst/>
          </a:prstGeom>
          <a:solidFill>
            <a:schemeClr val="tx2">
              <a:lumMod val="40000"/>
              <a:lumOff val="60000"/>
              <a:alpha val="18000"/>
            </a:schemeClr>
          </a:solidFill>
          <a:ln w="19050">
            <a:solidFill>
              <a:schemeClr val="accent1"/>
            </a:solidFill>
          </a:ln>
        </p:spPr>
        <p:txBody>
          <a:bodyPr wrap="square" rtlCol="0">
            <a:spAutoFit/>
          </a:bodyPr>
          <a:lstStyle/>
          <a:p>
            <a:pPr algn="ctr"/>
            <a:r>
              <a:rPr lang="en-US" b="1" dirty="0">
                <a:solidFill>
                  <a:srgbClr val="0F4F97"/>
                </a:solidFill>
              </a:rPr>
              <a:t>43 Intermediate/Mixed</a:t>
            </a: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dirty="0">
              <a:solidFill>
                <a:srgbClr val="0F4F97"/>
              </a:solidFill>
            </a:endParaRPr>
          </a:p>
          <a:p>
            <a:pPr algn="ctr"/>
            <a:endParaRPr lang="en-US" b="1" dirty="0">
              <a:solidFill>
                <a:srgbClr val="0F4F97"/>
              </a:solidFill>
            </a:endParaRPr>
          </a:p>
          <a:p>
            <a:pPr algn="ctr"/>
            <a:endParaRPr lang="en-US" b="1" dirty="0">
              <a:solidFill>
                <a:srgbClr val="0F4F97"/>
              </a:solidFill>
            </a:endParaRPr>
          </a:p>
          <a:p>
            <a:pPr algn="ctr"/>
            <a:endParaRPr lang="en-US" b="1" dirty="0">
              <a:solidFill>
                <a:srgbClr val="0F4F97"/>
              </a:solidFill>
            </a:endParaRPr>
          </a:p>
          <a:p>
            <a:pPr algn="ctr"/>
            <a:endParaRPr lang="en-US" b="1" dirty="0">
              <a:solidFill>
                <a:srgbClr val="0F4F97"/>
              </a:solidFill>
            </a:endParaRPr>
          </a:p>
          <a:p>
            <a:pPr algn="ctr"/>
            <a:r>
              <a:rPr lang="en-US" b="1" dirty="0">
                <a:solidFill>
                  <a:srgbClr val="0F4F97"/>
                </a:solidFill>
              </a:rPr>
              <a:t>4% Spread- Very Sparse Coverage</a:t>
            </a:r>
          </a:p>
        </p:txBody>
      </p:sp>
      <p:sp>
        <p:nvSpPr>
          <p:cNvPr id="10" name="Title 1">
            <a:extLst>
              <a:ext uri="{FF2B5EF4-FFF2-40B4-BE49-F238E27FC236}">
                <a16:creationId xmlns:a16="http://schemas.microsoft.com/office/drawing/2014/main" id="{F196F3F5-C97F-5A41-B15E-B50CDED8AE78}"/>
              </a:ext>
            </a:extLst>
          </p:cNvPr>
          <p:cNvSpPr>
            <a:spLocks noGrp="1"/>
          </p:cNvSpPr>
          <p:nvPr>
            <p:ph type="title"/>
          </p:nvPr>
        </p:nvSpPr>
        <p:spPr>
          <a:xfrm>
            <a:off x="342900" y="99996"/>
            <a:ext cx="8229600" cy="1005840"/>
          </a:xfrm>
        </p:spPr>
        <p:txBody>
          <a:bodyPr/>
          <a:lstStyle/>
          <a:p>
            <a:r>
              <a:rPr lang="en-US" dirty="0"/>
              <a:t>ICSBEP Pu Benchmarks Overview</a:t>
            </a:r>
          </a:p>
        </p:txBody>
      </p:sp>
    </p:spTree>
    <p:extLst>
      <p:ext uri="{BB962C8B-B14F-4D97-AF65-F5344CB8AC3E}">
        <p14:creationId xmlns:p14="http://schemas.microsoft.com/office/powerpoint/2010/main" val="372441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9FA336-20DD-FA41-97AB-EB230FD0116C}"/>
              </a:ext>
            </a:extLst>
          </p:cNvPr>
          <p:cNvSpPr>
            <a:spLocks noGrp="1"/>
          </p:cNvSpPr>
          <p:nvPr>
            <p:ph idx="1"/>
          </p:nvPr>
        </p:nvSpPr>
        <p:spPr>
          <a:xfrm>
            <a:off x="247827" y="1436688"/>
            <a:ext cx="4447593" cy="4906889"/>
          </a:xfrm>
        </p:spPr>
        <p:txBody>
          <a:bodyPr>
            <a:normAutofit lnSpcReduction="10000"/>
          </a:bodyPr>
          <a:lstStyle/>
          <a:p>
            <a:r>
              <a:rPr lang="en-US" dirty="0"/>
              <a:t>Benchmark is subcritical shell experiments completed to inform Lady Godiva design</a:t>
            </a:r>
          </a:p>
          <a:p>
            <a:r>
              <a:rPr lang="en-US" dirty="0"/>
              <a:t>“Uncertainties” are only experimental- from extrapolation to idealized critical sphere from subcritical shells</a:t>
            </a:r>
          </a:p>
          <a:p>
            <a:pPr lvl="1"/>
            <a:r>
              <a:rPr lang="en-US" dirty="0"/>
              <a:t>Shell radii were not well known!</a:t>
            </a:r>
          </a:p>
          <a:p>
            <a:r>
              <a:rPr lang="en-US" dirty="0"/>
              <a:t>Missing </a:t>
            </a:r>
            <a:r>
              <a:rPr lang="en-US" b="1" dirty="0"/>
              <a:t>MAJOR</a:t>
            </a:r>
            <a:r>
              <a:rPr lang="en-US" dirty="0"/>
              <a:t> Uncertainties:</a:t>
            </a:r>
          </a:p>
          <a:p>
            <a:pPr lvl="1"/>
            <a:r>
              <a:rPr lang="en-US" dirty="0"/>
              <a:t>Uranium Mass</a:t>
            </a:r>
          </a:p>
          <a:p>
            <a:pPr lvl="1"/>
            <a:r>
              <a:rPr lang="en-US" dirty="0"/>
              <a:t>Dimensions of shells</a:t>
            </a:r>
          </a:p>
          <a:p>
            <a:pPr lvl="1"/>
            <a:r>
              <a:rPr lang="en-US" dirty="0"/>
              <a:t>Uranium composition</a:t>
            </a:r>
          </a:p>
          <a:p>
            <a:pPr lvl="1"/>
            <a:r>
              <a:rPr lang="en-US" dirty="0"/>
              <a:t>100 pcm uncertainty is likely not right</a:t>
            </a:r>
          </a:p>
        </p:txBody>
      </p:sp>
      <p:sp>
        <p:nvSpPr>
          <p:cNvPr id="3" name="Title 2">
            <a:extLst>
              <a:ext uri="{FF2B5EF4-FFF2-40B4-BE49-F238E27FC236}">
                <a16:creationId xmlns:a16="http://schemas.microsoft.com/office/drawing/2014/main" id="{401D772D-B7EB-5E47-982E-711DD7466C51}"/>
              </a:ext>
            </a:extLst>
          </p:cNvPr>
          <p:cNvSpPr>
            <a:spLocks noGrp="1"/>
          </p:cNvSpPr>
          <p:nvPr>
            <p:ph type="title"/>
          </p:nvPr>
        </p:nvSpPr>
        <p:spPr/>
        <p:txBody>
          <a:bodyPr/>
          <a:lstStyle/>
          <a:p>
            <a:r>
              <a:rPr lang="en-US" dirty="0"/>
              <a:t>HMF-001, “Godiva”</a:t>
            </a:r>
          </a:p>
        </p:txBody>
      </p:sp>
      <p:pic>
        <p:nvPicPr>
          <p:cNvPr id="7" name="Picture 6">
            <a:extLst>
              <a:ext uri="{FF2B5EF4-FFF2-40B4-BE49-F238E27FC236}">
                <a16:creationId xmlns:a16="http://schemas.microsoft.com/office/drawing/2014/main" id="{10D7CB8C-826C-364D-9A72-7C6C18A29F37}"/>
              </a:ext>
            </a:extLst>
          </p:cNvPr>
          <p:cNvPicPr>
            <a:picLocks noChangeAspect="1"/>
          </p:cNvPicPr>
          <p:nvPr/>
        </p:nvPicPr>
        <p:blipFill>
          <a:blip r:embed="rId2"/>
          <a:stretch>
            <a:fillRect/>
          </a:stretch>
        </p:blipFill>
        <p:spPr>
          <a:xfrm>
            <a:off x="4695421" y="1394923"/>
            <a:ext cx="4431980" cy="4681137"/>
          </a:xfrm>
          <a:prstGeom prst="rect">
            <a:avLst/>
          </a:prstGeom>
        </p:spPr>
      </p:pic>
      <p:sp>
        <p:nvSpPr>
          <p:cNvPr id="8" name="TextBox 7">
            <a:extLst>
              <a:ext uri="{FF2B5EF4-FFF2-40B4-BE49-F238E27FC236}">
                <a16:creationId xmlns:a16="http://schemas.microsoft.com/office/drawing/2014/main" id="{52977808-9B38-A94A-B29D-418F5C0748E4}"/>
              </a:ext>
            </a:extLst>
          </p:cNvPr>
          <p:cNvSpPr txBox="1"/>
          <p:nvPr/>
        </p:nvSpPr>
        <p:spPr>
          <a:xfrm>
            <a:off x="9460194" y="607606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3040749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114F82E-376B-4ACC-A94E-6CC45E223DFA}" vid="{F6807AF6-4644-4B72-BCA3-01426733B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2015_PPT_UNC_V7</Template>
  <TotalTime>6183</TotalTime>
  <Words>1382</Words>
  <Application>Microsoft Macintosh PowerPoint</Application>
  <PresentationFormat>On-screen Show (4:3)</PresentationFormat>
  <Paragraphs>381</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Narrow</vt:lpstr>
      <vt:lpstr>Calibri</vt:lpstr>
      <vt:lpstr>Lucida Grande</vt:lpstr>
      <vt:lpstr>Open Sans</vt:lpstr>
      <vt:lpstr>Times</vt:lpstr>
      <vt:lpstr>Wingdings</vt:lpstr>
      <vt:lpstr>Wingdings 2</vt:lpstr>
      <vt:lpstr>2015_PPT_UNC_V7.06 (1)</vt:lpstr>
      <vt:lpstr>Evolution of the ICSBEP and the Need for Modern Benchmarks and Experiments </vt:lpstr>
      <vt:lpstr>PowerPoint Presentation</vt:lpstr>
      <vt:lpstr>Critical Benchmarks and Sources of Uncertainty</vt:lpstr>
      <vt:lpstr>PowerPoint Presentation</vt:lpstr>
      <vt:lpstr>Total Page Count for Fast Pu Metal Cases over Time (excluding appendices- sample inputs, etc)</vt:lpstr>
      <vt:lpstr>Uncertainty Analysis for Fast Pu Metal Cases over Time (Length of Section 2)</vt:lpstr>
      <vt:lpstr>ICSBEP HEU Benchmarks Overview</vt:lpstr>
      <vt:lpstr>ICSBEP Pu Benchmarks Overview</vt:lpstr>
      <vt:lpstr>HMF-001, “Godiva”</vt:lpstr>
      <vt:lpstr>ZPR/ZPPR Examples</vt:lpstr>
      <vt:lpstr>ICSBEP- September 2019 Edition</vt:lpstr>
      <vt:lpstr>Majority of Intermediate/Mixed Cases are Suspect</vt:lpstr>
      <vt:lpstr>What Does This Mean for Nuclear Data Users?</vt:lpstr>
      <vt:lpstr>New Experiment Design at LLNL: The TEX Project </vt:lpstr>
      <vt:lpstr>TEX-Pu Baseline Experiment Characteristics</vt:lpstr>
      <vt:lpstr>Experiment Photos</vt:lpstr>
      <vt:lpstr>TEX-Pu Experimental Results (Colored Markers) Overlaid on Existing ICSBEP Pu Benchmarks</vt:lpstr>
      <vt:lpstr>TEX-Pu Conclusions</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Percher, Catherine Goff</dc:creator>
  <cp:lastModifiedBy>Catherine Percher</cp:lastModifiedBy>
  <cp:revision>64</cp:revision>
  <cp:lastPrinted>2019-11-01T18:57:44Z</cp:lastPrinted>
  <dcterms:created xsi:type="dcterms:W3CDTF">2019-05-06T22:10:50Z</dcterms:created>
  <dcterms:modified xsi:type="dcterms:W3CDTF">2019-11-04T16:11:14Z</dcterms:modified>
</cp:coreProperties>
</file>