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  <p:sldMasterId id="2147484757" r:id="rId2"/>
    <p:sldMasterId id="2147484766" r:id="rId3"/>
  </p:sldMasterIdLst>
  <p:notesMasterIdLst>
    <p:notesMasterId r:id="rId31"/>
  </p:notesMasterIdLst>
  <p:handoutMasterIdLst>
    <p:handoutMasterId r:id="rId32"/>
  </p:handoutMasterIdLst>
  <p:sldIdLst>
    <p:sldId id="365" r:id="rId4"/>
    <p:sldId id="826" r:id="rId5"/>
    <p:sldId id="842" r:id="rId6"/>
    <p:sldId id="860" r:id="rId7"/>
    <p:sldId id="785" r:id="rId8"/>
    <p:sldId id="865" r:id="rId9"/>
    <p:sldId id="873" r:id="rId10"/>
    <p:sldId id="795" r:id="rId11"/>
    <p:sldId id="866" r:id="rId12"/>
    <p:sldId id="814" r:id="rId13"/>
    <p:sldId id="804" r:id="rId14"/>
    <p:sldId id="805" r:id="rId15"/>
    <p:sldId id="867" r:id="rId16"/>
    <p:sldId id="806" r:id="rId17"/>
    <p:sldId id="815" r:id="rId18"/>
    <p:sldId id="645" r:id="rId19"/>
    <p:sldId id="626" r:id="rId20"/>
    <p:sldId id="816" r:id="rId21"/>
    <p:sldId id="817" r:id="rId22"/>
    <p:sldId id="818" r:id="rId23"/>
    <p:sldId id="869" r:id="rId24"/>
    <p:sldId id="870" r:id="rId25"/>
    <p:sldId id="871" r:id="rId26"/>
    <p:sldId id="868" r:id="rId27"/>
    <p:sldId id="872" r:id="rId28"/>
    <p:sldId id="874" r:id="rId29"/>
    <p:sldId id="810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FF"/>
    <a:srgbClr val="003399"/>
    <a:srgbClr val="FF00FF"/>
    <a:srgbClr val="0033CC"/>
    <a:srgbClr val="0000FF"/>
    <a:srgbClr val="FFFF66"/>
    <a:srgbClr val="33CCFF"/>
    <a:srgbClr val="042B7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143" autoAdjust="0"/>
  </p:normalViewPr>
  <p:slideViewPr>
    <p:cSldViewPr>
      <p:cViewPr varScale="1">
        <p:scale>
          <a:sx n="92" d="100"/>
          <a:sy n="92" d="100"/>
        </p:scale>
        <p:origin x="885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95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7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E9D29-5C9F-4B5C-B05B-E727A1184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0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23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8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8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0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E9D29-5C9F-4B5C-B05B-E727A11842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3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7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4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 defTabSz="457200"/>
            <a:r>
              <a:rPr lang="en-US" sz="85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 defTabSz="457200"/>
            <a:r>
              <a:rPr lang="en-US" sz="85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2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6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0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4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0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2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7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1465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>
                <a:solidFill>
                  <a:schemeClr val="accent5">
                    <a:lumMod val="75000"/>
                  </a:schemeClr>
                </a:solidFill>
              </a:rPr>
              <a:t> Sonzogni – CSEWG 2019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latin typeface="Arial" pitchFamily="34" charset="0"/>
              </a:rPr>
              <a:t>, Slide </a:t>
            </a:r>
            <a:fld id="{D30A2C6D-39BC-4576-856C-8743CF76CCF1}" type="slidenum">
              <a:rPr lang="en-US">
                <a:latin typeface="Arial" pitchFamily="34" charset="0"/>
              </a:rPr>
              <a:pPr defTabSz="457200"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1465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>
                <a:solidFill>
                  <a:schemeClr val="accent5">
                    <a:lumMod val="75000"/>
                  </a:schemeClr>
                </a:solidFill>
              </a:rPr>
              <a:t> Sonzogni – WANDA 2019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534400" cy="863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</a:rPr>
              <a:t>Cumulative Fission Yield Correlations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0" y="3657600"/>
            <a:ext cx="9143999" cy="16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G. Fabricante, R. </a:t>
            </a:r>
            <a:r>
              <a:rPr lang="en-US" sz="2400" b="1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Lorek, A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. Mattera, E.A. McCutchan, </a:t>
            </a:r>
            <a:r>
              <a:rPr lang="en-US" sz="2400" b="1" u="sng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A.A. Sonzogni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  M. Vorabbi, S. Zhu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EA890-7265-4186-8D40-6B9EF0F6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4" y="990600"/>
            <a:ext cx="7606146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130776" y="1371600"/>
            <a:ext cx="1553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Some examples of correlations will be given for the most important contributors to the IBD antineutrino spectrum:</a:t>
            </a:r>
          </a:p>
          <a:p>
            <a:r>
              <a:rPr lang="en-US" sz="1800" b="1" baseline="30000" dirty="0"/>
              <a:t>92</a:t>
            </a:r>
            <a:r>
              <a:rPr lang="en-US" sz="1800" b="1" dirty="0"/>
              <a:t>Rb,</a:t>
            </a:r>
          </a:p>
          <a:p>
            <a:r>
              <a:rPr lang="en-US" sz="1800" b="1" baseline="30000" dirty="0"/>
              <a:t>96</a:t>
            </a:r>
            <a:r>
              <a:rPr lang="en-US" sz="1800" b="1" dirty="0"/>
              <a:t>Y,</a:t>
            </a:r>
          </a:p>
          <a:p>
            <a:r>
              <a:rPr lang="en-US" sz="1800" b="1" dirty="0"/>
              <a:t>and so on</a:t>
            </a:r>
          </a:p>
        </p:txBody>
      </p:sp>
    </p:spTree>
    <p:extLst>
      <p:ext uri="{BB962C8B-B14F-4D97-AF65-F5344CB8AC3E}">
        <p14:creationId xmlns:p14="http://schemas.microsoft.com/office/powerpoint/2010/main" val="177528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CD704-F6B8-435C-993B-B21DA4CF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802586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74E58D-C404-40A0-B717-10A1C7E1962E}"/>
              </a:ext>
            </a:extLst>
          </p:cNvPr>
          <p:cNvSpPr txBox="1"/>
          <p:nvPr/>
        </p:nvSpPr>
        <p:spPr>
          <a:xfrm>
            <a:off x="6400800" y="1524000"/>
            <a:ext cx="2652584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The largest correlations will be for nearby nuclides as well as for nuclides with Z=92-37 and A=236-92-2.</a:t>
            </a:r>
          </a:p>
          <a:p>
            <a:endParaRPr lang="en-US" sz="900" dirty="0"/>
          </a:p>
          <a:p>
            <a:r>
              <a:rPr lang="en-US" sz="1800" dirty="0"/>
              <a:t>Positive correlations among nuclides in the same fission mode: symmetric, asymmetric (S1), very asymmetric (S2).</a:t>
            </a:r>
          </a:p>
          <a:p>
            <a:endParaRPr lang="en-US" sz="900" dirty="0"/>
          </a:p>
          <a:p>
            <a:r>
              <a:rPr lang="en-US" sz="1800" dirty="0"/>
              <a:t>Negative correlations among different fission modes.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A90126-C8B2-4A12-8CBC-1702561DAD97}"/>
              </a:ext>
            </a:extLst>
          </p:cNvPr>
          <p:cNvSpPr txBox="1"/>
          <p:nvPr/>
        </p:nvSpPr>
        <p:spPr>
          <a:xfrm>
            <a:off x="228600" y="683037"/>
            <a:ext cx="7086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Independent fission yield correlations for </a:t>
            </a:r>
            <a:r>
              <a:rPr lang="en-US" sz="1800" b="1" baseline="30000" dirty="0"/>
              <a:t>92</a:t>
            </a:r>
            <a:r>
              <a:rPr lang="en-US" sz="1800" b="1" dirty="0"/>
              <a:t>Rb in </a:t>
            </a:r>
            <a:r>
              <a:rPr lang="en-US" sz="1800" b="1" baseline="30000" dirty="0"/>
              <a:t>235</a:t>
            </a:r>
            <a:r>
              <a:rPr lang="en-US" sz="1800" b="1" dirty="0"/>
              <a:t>U(</a:t>
            </a:r>
            <a:r>
              <a:rPr lang="en-US" sz="1800" b="1" dirty="0" err="1"/>
              <a:t>n,f</a:t>
            </a:r>
            <a:r>
              <a:rPr lang="en-US" sz="18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32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122538" y="767501"/>
            <a:ext cx="27498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Using ENDF/B-VIII.0 decay data, we can calculate cumulative yield correlations:</a:t>
            </a:r>
          </a:p>
          <a:p>
            <a:r>
              <a:rPr lang="en-US" sz="1800" b="1" i="1" dirty="0">
                <a:solidFill>
                  <a:srgbClr val="003399"/>
                </a:solidFill>
              </a:rPr>
              <a:t>C</a:t>
            </a:r>
            <a:r>
              <a:rPr lang="en-US" sz="1800" b="1" i="1" baseline="-25000" dirty="0">
                <a:solidFill>
                  <a:srgbClr val="003399"/>
                </a:solidFill>
              </a:rPr>
              <a:t>i</a:t>
            </a:r>
            <a:r>
              <a:rPr lang="en-US" sz="1800" b="1" i="1" dirty="0">
                <a:solidFill>
                  <a:srgbClr val="003399"/>
                </a:solidFill>
              </a:rPr>
              <a:t> = I</a:t>
            </a:r>
            <a:r>
              <a:rPr lang="en-US" sz="1800" b="1" i="1" baseline="-25000" dirty="0">
                <a:solidFill>
                  <a:srgbClr val="003399"/>
                </a:solidFill>
              </a:rPr>
              <a:t>i</a:t>
            </a:r>
            <a:r>
              <a:rPr lang="en-US" sz="1800" b="1" i="1" dirty="0">
                <a:solidFill>
                  <a:srgbClr val="003399"/>
                </a:solidFill>
              </a:rPr>
              <a:t> + </a:t>
            </a:r>
            <a:r>
              <a:rPr lang="en-US" sz="2400" b="1" i="1" dirty="0">
                <a:solidFill>
                  <a:srgbClr val="003399"/>
                </a:solidFill>
                <a:latin typeface="Symbol" panose="05050102010706020507" pitchFamily="18" charset="2"/>
              </a:rPr>
              <a:t>S</a:t>
            </a:r>
            <a:r>
              <a:rPr lang="en-US" sz="1800" b="1" i="1" dirty="0">
                <a:solidFill>
                  <a:srgbClr val="003399"/>
                </a:solidFill>
              </a:rPr>
              <a:t> </a:t>
            </a:r>
            <a:r>
              <a:rPr lang="en-US" sz="1800" b="1" i="1" dirty="0" err="1">
                <a:solidFill>
                  <a:srgbClr val="003399"/>
                </a:solidFill>
              </a:rPr>
              <a:t>b</a:t>
            </a:r>
            <a:r>
              <a:rPr lang="en-US" sz="1800" b="1" i="1" baseline="-25000" dirty="0" err="1">
                <a:solidFill>
                  <a:srgbClr val="003399"/>
                </a:solidFill>
              </a:rPr>
              <a:t>ik</a:t>
            </a:r>
            <a:r>
              <a:rPr lang="en-US" sz="1800" b="1" i="1" dirty="0">
                <a:solidFill>
                  <a:srgbClr val="003399"/>
                </a:solidFill>
              </a:rPr>
              <a:t> </a:t>
            </a:r>
            <a:r>
              <a:rPr lang="en-US" sz="1800" b="1" i="1" dirty="0" err="1">
                <a:solidFill>
                  <a:srgbClr val="003399"/>
                </a:solidFill>
              </a:rPr>
              <a:t>I</a:t>
            </a:r>
            <a:r>
              <a:rPr lang="en-US" sz="1800" b="1" i="1" baseline="-25000" dirty="0" err="1">
                <a:solidFill>
                  <a:srgbClr val="003399"/>
                </a:solidFill>
              </a:rPr>
              <a:t>k</a:t>
            </a:r>
            <a:r>
              <a:rPr lang="en-US" sz="1800" b="1" i="1" dirty="0">
                <a:solidFill>
                  <a:srgbClr val="003399"/>
                </a:solidFill>
              </a:rPr>
              <a:t> </a:t>
            </a:r>
            <a:r>
              <a:rPr lang="en-US" sz="1800" dirty="0"/>
              <a:t>,  where </a:t>
            </a:r>
            <a:r>
              <a:rPr lang="en-US" sz="1800" b="1" i="1" dirty="0" err="1">
                <a:solidFill>
                  <a:srgbClr val="003399"/>
                </a:solidFill>
              </a:rPr>
              <a:t>b</a:t>
            </a:r>
            <a:r>
              <a:rPr lang="en-US" sz="1800" b="1" i="1" baseline="-25000" dirty="0" err="1">
                <a:solidFill>
                  <a:srgbClr val="003399"/>
                </a:solidFill>
              </a:rPr>
              <a:t>ik</a:t>
            </a:r>
            <a:r>
              <a:rPr lang="en-US" sz="1800" dirty="0"/>
              <a:t> are decay probabilities and </a:t>
            </a:r>
            <a:r>
              <a:rPr lang="en-US" sz="1800" b="1" i="1" dirty="0" err="1">
                <a:solidFill>
                  <a:srgbClr val="003399"/>
                </a:solidFill>
              </a:rPr>
              <a:t>I</a:t>
            </a:r>
            <a:r>
              <a:rPr lang="en-US" sz="1800" b="1" i="1" baseline="-25000" dirty="0" err="1">
                <a:solidFill>
                  <a:srgbClr val="003399"/>
                </a:solidFill>
              </a:rPr>
              <a:t>k</a:t>
            </a:r>
            <a:r>
              <a:rPr lang="en-US" sz="1800" dirty="0"/>
              <a:t> are independent yields.  </a:t>
            </a:r>
          </a:p>
          <a:p>
            <a:endParaRPr lang="en-US" sz="900" dirty="0"/>
          </a:p>
          <a:p>
            <a:r>
              <a:rPr lang="en-US" sz="1800" dirty="0"/>
              <a:t>For instance, </a:t>
            </a:r>
            <a:r>
              <a:rPr lang="en-US" sz="1800" b="1" i="1" dirty="0">
                <a:solidFill>
                  <a:srgbClr val="003399"/>
                </a:solidFill>
              </a:rPr>
              <a:t>C(</a:t>
            </a:r>
            <a:r>
              <a:rPr lang="en-US" sz="1800" b="1" i="1" baseline="30000" dirty="0">
                <a:solidFill>
                  <a:srgbClr val="003399"/>
                </a:solidFill>
              </a:rPr>
              <a:t>92</a:t>
            </a:r>
            <a:r>
              <a:rPr lang="en-US" sz="1800" b="1" i="1" dirty="0">
                <a:solidFill>
                  <a:srgbClr val="003399"/>
                </a:solidFill>
              </a:rPr>
              <a:t>Rb) = I(</a:t>
            </a:r>
            <a:r>
              <a:rPr lang="en-US" sz="1800" b="1" i="1" baseline="30000" dirty="0">
                <a:solidFill>
                  <a:srgbClr val="003399"/>
                </a:solidFill>
              </a:rPr>
              <a:t>92</a:t>
            </a:r>
            <a:r>
              <a:rPr lang="en-US" sz="1800" b="1" i="1" dirty="0">
                <a:solidFill>
                  <a:srgbClr val="003399"/>
                </a:solidFill>
              </a:rPr>
              <a:t>Rb)+I(</a:t>
            </a:r>
            <a:r>
              <a:rPr lang="en-US" sz="1800" b="1" i="1" baseline="30000" dirty="0">
                <a:solidFill>
                  <a:srgbClr val="003399"/>
                </a:solidFill>
              </a:rPr>
              <a:t>92</a:t>
            </a:r>
            <a:r>
              <a:rPr lang="en-US" sz="1800" b="1" i="1" dirty="0">
                <a:solidFill>
                  <a:srgbClr val="003399"/>
                </a:solidFill>
              </a:rPr>
              <a:t>Kr)+0.0195 x I(</a:t>
            </a:r>
            <a:r>
              <a:rPr lang="en-US" sz="1800" b="1" i="1" baseline="30000" dirty="0">
                <a:solidFill>
                  <a:srgbClr val="003399"/>
                </a:solidFill>
              </a:rPr>
              <a:t>93</a:t>
            </a:r>
            <a:r>
              <a:rPr lang="en-US" sz="1800" b="1" i="1" dirty="0">
                <a:solidFill>
                  <a:srgbClr val="003399"/>
                </a:solidFill>
              </a:rPr>
              <a:t>Kr)+0.67 x I(</a:t>
            </a:r>
            <a:r>
              <a:rPr lang="en-US" sz="1800" b="1" i="1" baseline="30000" dirty="0">
                <a:solidFill>
                  <a:srgbClr val="003399"/>
                </a:solidFill>
              </a:rPr>
              <a:t>92</a:t>
            </a:r>
            <a:r>
              <a:rPr lang="en-US" sz="1800" b="1" i="1" dirty="0">
                <a:solidFill>
                  <a:srgbClr val="003399"/>
                </a:solidFill>
              </a:rPr>
              <a:t>Br) + 0.68 x I(</a:t>
            </a:r>
            <a:r>
              <a:rPr lang="en-US" sz="1800" b="1" i="1" baseline="30000" dirty="0">
                <a:solidFill>
                  <a:srgbClr val="003399"/>
                </a:solidFill>
              </a:rPr>
              <a:t>93</a:t>
            </a:r>
            <a:r>
              <a:rPr lang="en-US" sz="1800" b="1" i="1" dirty="0">
                <a:solidFill>
                  <a:srgbClr val="003399"/>
                </a:solidFill>
              </a:rPr>
              <a:t>Br)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45F10-1EC0-44B2-85B6-6C5D8BD7F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42" y="533400"/>
            <a:ext cx="579448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335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3EEBCB-2C94-436C-8DCB-817751CAF9D5}"/>
              </a:ext>
            </a:extLst>
          </p:cNvPr>
          <p:cNvSpPr txBox="1"/>
          <p:nvPr/>
        </p:nvSpPr>
        <p:spPr>
          <a:xfrm>
            <a:off x="164175" y="1371600"/>
            <a:ext cx="2708231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CFY correlation matrix for fission products that contribute to the IBD antineutrino yield.</a:t>
            </a:r>
          </a:p>
          <a:p>
            <a:endParaRPr lang="en-US" sz="1800" b="1" dirty="0"/>
          </a:p>
          <a:p>
            <a:r>
              <a:rPr lang="en-US" sz="1800" b="1" dirty="0"/>
              <a:t>The grey areas are due to statistics issues for very low fission yield values in JEFF-3.3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BD949-E5F9-4DB3-96A0-EED956E50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233"/>
          <a:stretch/>
        </p:blipFill>
        <p:spPr>
          <a:xfrm>
            <a:off x="3048000" y="304800"/>
            <a:ext cx="5542547" cy="5343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E10C4-6F70-40E3-9592-9453BBA5C702}"/>
              </a:ext>
            </a:extLst>
          </p:cNvPr>
          <p:cNvSpPr txBox="1"/>
          <p:nvPr/>
        </p:nvSpPr>
        <p:spPr>
          <a:xfrm rot="19254255">
            <a:off x="5092509" y="3813600"/>
            <a:ext cx="329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1901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159608" y="79357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Yield results (10</a:t>
            </a:r>
            <a:r>
              <a:rPr lang="en-US" sz="2000" baseline="30000" dirty="0"/>
              <a:t>-43</a:t>
            </a:r>
            <a:r>
              <a:rPr lang="en-US" sz="2000" dirty="0"/>
              <a:t> cm</a:t>
            </a:r>
            <a:r>
              <a:rPr lang="en-US" sz="2000" baseline="30000" dirty="0"/>
              <a:t>2</a:t>
            </a:r>
            <a:r>
              <a:rPr lang="en-US" sz="2000" dirty="0"/>
              <a:t>) using ENDF/B-VIII.0 decay data, JEFF-3.3 yields and GEF IFY correlations.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6B1422-8F7C-4057-B68B-147A706F4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23056"/>
              </p:ext>
            </p:extLst>
          </p:nvPr>
        </p:nvGraphicFramePr>
        <p:xfrm>
          <a:off x="1371600" y="2123278"/>
          <a:ext cx="626333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62">
                  <a:extLst>
                    <a:ext uri="{9D8B030D-6E8A-4147-A177-3AD203B41FA5}">
                      <a16:colId xmlns:a16="http://schemas.microsoft.com/office/drawing/2014/main" val="2110299224"/>
                    </a:ext>
                  </a:extLst>
                </a:gridCol>
                <a:gridCol w="1966268">
                  <a:extLst>
                    <a:ext uri="{9D8B030D-6E8A-4147-A177-3AD203B41FA5}">
                      <a16:colId xmlns:a16="http://schemas.microsoft.com/office/drawing/2014/main" val="19231445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4924111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9773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Summation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Sum.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/>
                        <a:t>Yield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Sum.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/>
                        <a:t>yield</a:t>
                      </a: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Corrs.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235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238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6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239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241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36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E34C32-090F-46FB-995F-1D9B317F45E1}"/>
              </a:ext>
            </a:extLst>
          </p:cNvPr>
          <p:cNvSpPr txBox="1"/>
          <p:nvPr/>
        </p:nvSpPr>
        <p:spPr>
          <a:xfrm>
            <a:off x="633284" y="485534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Conclusion:</a:t>
            </a:r>
            <a:r>
              <a:rPr lang="en-US" sz="2400" dirty="0"/>
              <a:t>  summation calculations </a:t>
            </a:r>
            <a:r>
              <a:rPr lang="en-US" sz="2400" b="1" dirty="0">
                <a:solidFill>
                  <a:srgbClr val="003399"/>
                </a:solidFill>
              </a:rPr>
              <a:t>must include the correlations</a:t>
            </a:r>
            <a:r>
              <a:rPr lang="en-US" sz="2400" dirty="0"/>
              <a:t> among Cumulative Fission Yields!</a:t>
            </a:r>
          </a:p>
        </p:txBody>
      </p:sp>
    </p:spTree>
    <p:extLst>
      <p:ext uri="{BB962C8B-B14F-4D97-AF65-F5344CB8AC3E}">
        <p14:creationId xmlns:p14="http://schemas.microsoft.com/office/powerpoint/2010/main" val="4834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1ED7D-AAB5-4268-9471-D89ECD5A9CD4}"/>
              </a:ext>
            </a:extLst>
          </p:cNvPr>
          <p:cNvSpPr txBox="1"/>
          <p:nvPr/>
        </p:nvSpPr>
        <p:spPr>
          <a:xfrm>
            <a:off x="159608" y="79357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can use the same technique for other delayed radiation types, for instance delayed neutron multiplicity per fission, AKA delayed nu-bar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467CA05-D312-4C5D-A942-3215ED9F8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07828"/>
              </p:ext>
            </p:extLst>
          </p:nvPr>
        </p:nvGraphicFramePr>
        <p:xfrm>
          <a:off x="1104900" y="2209800"/>
          <a:ext cx="6934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724">
                  <a:extLst>
                    <a:ext uri="{9D8B030D-6E8A-4147-A177-3AD203B41FA5}">
                      <a16:colId xmlns:a16="http://schemas.microsoft.com/office/drawing/2014/main" val="2110299224"/>
                    </a:ext>
                  </a:extLst>
                </a:gridCol>
                <a:gridCol w="1563582">
                  <a:extLst>
                    <a:ext uri="{9D8B030D-6E8A-4147-A177-3AD203B41FA5}">
                      <a16:colId xmlns:a16="http://schemas.microsoft.com/office/drawing/2014/main" val="1923144571"/>
                    </a:ext>
                  </a:extLst>
                </a:gridCol>
                <a:gridCol w="1195680">
                  <a:extLst>
                    <a:ext uri="{9D8B030D-6E8A-4147-A177-3AD203B41FA5}">
                      <a16:colId xmlns:a16="http://schemas.microsoft.com/office/drawing/2014/main" val="2249241114"/>
                    </a:ext>
                  </a:extLst>
                </a:gridCol>
                <a:gridCol w="1471607">
                  <a:extLst>
                    <a:ext uri="{9D8B030D-6E8A-4147-A177-3AD203B41FA5}">
                      <a16:colId xmlns:a16="http://schemas.microsoft.com/office/drawing/2014/main" val="2497736336"/>
                    </a:ext>
                  </a:extLst>
                </a:gridCol>
                <a:gridCol w="1471607">
                  <a:extLst>
                    <a:ext uri="{9D8B030D-6E8A-4147-A177-3AD203B41FA5}">
                      <a16:colId xmlns:a16="http://schemas.microsoft.com/office/drawing/2014/main" val="2503216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/>
                        <a:t>Sum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/>
                        <a:t>Sum</a:t>
                      </a:r>
                      <a:r>
                        <a:rPr lang="en-US" dirty="0"/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Corrs.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ENDF/B-VIII.0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235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1.567E-2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1.585E-2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238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4.01E-2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4.4E-2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6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239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6.767E-3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6.45E-3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241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1.454E-2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1.62E-2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36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59FEBE-EEAC-46BA-A539-A4D334B01BD2}"/>
              </a:ext>
            </a:extLst>
          </p:cNvPr>
          <p:cNvSpPr txBox="1"/>
          <p:nvPr/>
        </p:nvSpPr>
        <p:spPr>
          <a:xfrm>
            <a:off x="533400" y="4876800"/>
            <a:ext cx="8458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 effects seem to be stronger in IBD antineutrino yields than in delayed nu-bars.   Do we understand that? </a:t>
            </a:r>
          </a:p>
        </p:txBody>
      </p:sp>
    </p:spTree>
    <p:extLst>
      <p:ext uri="{BB962C8B-B14F-4D97-AF65-F5344CB8AC3E}">
        <p14:creationId xmlns:p14="http://schemas.microsoft.com/office/powerpoint/2010/main" val="2881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550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Systematics for all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fissioning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 systems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5" y="1371600"/>
            <a:ext cx="4436076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76" y="609600"/>
            <a:ext cx="4168943" cy="588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328022-7840-43E1-85A2-4787660E4305}"/>
              </a:ext>
            </a:extLst>
          </p:cNvPr>
          <p:cNvSpPr txBox="1"/>
          <p:nvPr/>
        </p:nvSpPr>
        <p:spPr>
          <a:xfrm>
            <a:off x="1752600" y="5420380"/>
            <a:ext cx="1447800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3Z-A</a:t>
            </a:r>
          </a:p>
        </p:txBody>
      </p:sp>
    </p:spTree>
    <p:extLst>
      <p:ext uri="{BB962C8B-B14F-4D97-AF65-F5344CB8AC3E}">
        <p14:creationId xmlns:p14="http://schemas.microsoft.com/office/powerpoint/2010/main" val="20645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Delayed nu-bar vs (3Z-A)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7999" r="11084" b="4543"/>
          <a:stretch/>
        </p:blipFill>
        <p:spPr bwMode="auto">
          <a:xfrm>
            <a:off x="59675" y="517545"/>
            <a:ext cx="5045725" cy="40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8966" r="11089" b="4870"/>
          <a:stretch/>
        </p:blipFill>
        <p:spPr bwMode="auto">
          <a:xfrm>
            <a:off x="4038600" y="2795837"/>
            <a:ext cx="5105400" cy="4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3AF3D-10A5-477C-BB1D-D625DD827719}"/>
              </a:ext>
            </a:extLst>
          </p:cNvPr>
          <p:cNvSpPr txBox="1"/>
          <p:nvPr/>
        </p:nvSpPr>
        <p:spPr>
          <a:xfrm>
            <a:off x="381000" y="4772350"/>
            <a:ext cx="2819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More selectivity in IBD antineutrino yield than in delayed nu-bars</a:t>
            </a:r>
          </a:p>
        </p:txBody>
      </p:sp>
    </p:spTree>
    <p:extLst>
      <p:ext uri="{BB962C8B-B14F-4D97-AF65-F5344CB8AC3E}">
        <p14:creationId xmlns:p14="http://schemas.microsoft.com/office/powerpoint/2010/main" val="41802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Summation Calculation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228600" y="705697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99"/>
                </a:solidFill>
              </a:rPr>
              <a:t>E</a:t>
            </a:r>
            <a:r>
              <a:rPr lang="en-US" sz="2400" b="1" baseline="-25000" dirty="0" err="1">
                <a:solidFill>
                  <a:srgbClr val="003399"/>
                </a:solidFill>
              </a:rPr>
              <a:t>i</a:t>
            </a:r>
            <a:r>
              <a:rPr lang="en-US" sz="2400" dirty="0"/>
              <a:t>: Energy converted into heat in the reactor following fission, used to calculate a nuclear reactor’s antineutrino spectrum: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7C1389-9343-4F52-BE20-F96935470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" y="1701023"/>
            <a:ext cx="9144000" cy="25483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FC6E0D-CBFC-4608-A8EB-73AD9180AEC1}"/>
              </a:ext>
            </a:extLst>
          </p:cNvPr>
          <p:cNvSpPr/>
          <p:nvPr/>
        </p:nvSpPr>
        <p:spPr>
          <a:xfrm>
            <a:off x="3048000" y="2746209"/>
            <a:ext cx="838200" cy="830997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39D77C-F027-4948-BA82-6E8510D23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13832"/>
              </p:ext>
            </p:extLst>
          </p:nvPr>
        </p:nvGraphicFramePr>
        <p:xfrm>
          <a:off x="533400" y="3577206"/>
          <a:ext cx="83058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35382885"/>
                    </a:ext>
                  </a:extLst>
                </a:gridCol>
                <a:gridCol w="2369820">
                  <a:extLst>
                    <a:ext uri="{9D8B030D-6E8A-4147-A177-3AD203B41FA5}">
                      <a16:colId xmlns:a16="http://schemas.microsoft.com/office/drawing/2014/main" val="1603037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1116791314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568450019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775909853"/>
                    </a:ext>
                  </a:extLst>
                </a:gridCol>
              </a:tblGrid>
              <a:tr h="219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</a:t>
                      </a:r>
                      <a:r>
                        <a:rPr lang="en-US" sz="2000" baseline="-25000" dirty="0" err="1"/>
                        <a:t>i</a:t>
                      </a:r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Kopeikin</a:t>
                      </a:r>
                      <a:r>
                        <a:rPr lang="en-US" sz="2000" dirty="0"/>
                        <a:t> 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r>
                        <a:rPr lang="en-US" sz="2000" dirty="0">
                          <a:latin typeface="Symbol" panose="05050102010706020507" pitchFamily="18" charset="2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</a:t>
                      </a:r>
                      <a:r>
                        <a:rPr lang="en-US" sz="2000" baseline="-25000" dirty="0" err="1"/>
                        <a:t>i</a:t>
                      </a:r>
                      <a:r>
                        <a:rPr lang="en-US" sz="2000" dirty="0"/>
                        <a:t>(Ma 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  <a:r>
                        <a:rPr lang="en-US" sz="2000" dirty="0">
                          <a:latin typeface="Symbol" panose="05050102010706020507" pitchFamily="18" charset="2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63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235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201.92+-0.46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202.36+-0.26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79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238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205.52+-0.96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205.99+-0.52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6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239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209.99+-0.60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211.12+-0.34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1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241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213.60+-0.65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214.26+-0.33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284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14B044-4F46-4D61-9408-B800C1B07B34}"/>
              </a:ext>
            </a:extLst>
          </p:cNvPr>
          <p:cNvSpPr txBox="1"/>
          <p:nvPr/>
        </p:nvSpPr>
        <p:spPr>
          <a:xfrm>
            <a:off x="1866900" y="6035460"/>
            <a:ext cx="5410200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E</a:t>
            </a:r>
            <a:r>
              <a:rPr lang="en-US" sz="2000" b="1" baseline="-25000" dirty="0" err="1">
                <a:solidFill>
                  <a:schemeClr val="bg1"/>
                </a:solidFill>
              </a:rPr>
              <a:t>i</a:t>
            </a:r>
            <a:r>
              <a:rPr lang="en-US" sz="2000" b="1" dirty="0" err="1">
                <a:solidFill>
                  <a:schemeClr val="bg1"/>
                </a:solidFill>
              </a:rPr>
              <a:t>s</a:t>
            </a:r>
            <a:r>
              <a:rPr lang="en-US" sz="2000" b="1" dirty="0">
                <a:solidFill>
                  <a:schemeClr val="bg1"/>
                </a:solidFill>
              </a:rPr>
              <a:t> are derived using nuclear data.   Uncertainties seem unreasonably low.</a:t>
            </a:r>
          </a:p>
        </p:txBody>
      </p:sp>
    </p:spTree>
    <p:extLst>
      <p:ext uri="{BB962C8B-B14F-4D97-AF65-F5344CB8AC3E}">
        <p14:creationId xmlns:p14="http://schemas.microsoft.com/office/powerpoint/2010/main" val="8139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Summation Calculation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228600" y="705697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99"/>
                </a:solidFill>
              </a:rPr>
              <a:t>E</a:t>
            </a:r>
            <a:r>
              <a:rPr lang="en-US" sz="2400" b="1" baseline="-25000" dirty="0" err="1">
                <a:solidFill>
                  <a:srgbClr val="003399"/>
                </a:solidFill>
              </a:rPr>
              <a:t>i</a:t>
            </a:r>
            <a:r>
              <a:rPr lang="en-US" sz="2400" b="1" baseline="-25000" dirty="0">
                <a:solidFill>
                  <a:srgbClr val="003399"/>
                </a:solidFill>
              </a:rPr>
              <a:t> </a:t>
            </a:r>
            <a:r>
              <a:rPr lang="en-US" sz="2400" dirty="0"/>
              <a:t>is calculated 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48CD4-87C7-468F-8D3E-A2BBBA901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543800" cy="1609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B2AF6-566C-4A91-A7E4-2C4532715093}"/>
              </a:ext>
            </a:extLst>
          </p:cNvPr>
          <p:cNvSpPr txBox="1"/>
          <p:nvPr/>
        </p:nvSpPr>
        <p:spPr>
          <a:xfrm>
            <a:off x="838200" y="3204098"/>
            <a:ext cx="7543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M: mass excess</a:t>
            </a:r>
          </a:p>
          <a:p>
            <a:r>
              <a:rPr lang="en-US" dirty="0"/>
              <a:t>C: cumulative fission yield for the most stable fission product</a:t>
            </a:r>
          </a:p>
          <a:p>
            <a:r>
              <a:rPr lang="en-US" dirty="0"/>
              <a:t>N</a:t>
            </a:r>
            <a:r>
              <a:rPr lang="en-US" baseline="-25000" dirty="0"/>
              <a:t>p</a:t>
            </a:r>
            <a:r>
              <a:rPr lang="en-US" dirty="0"/>
              <a:t>: prompt neutron multiplicity</a:t>
            </a:r>
          </a:p>
          <a:p>
            <a:r>
              <a:rPr lang="en-US" dirty="0"/>
              <a:t>E</a:t>
            </a:r>
            <a:r>
              <a:rPr lang="en-US" baseline="-25000" dirty="0">
                <a:latin typeface="Symbol" panose="05050102010706020507" pitchFamily="18" charset="2"/>
              </a:rPr>
              <a:t>n</a:t>
            </a:r>
            <a:r>
              <a:rPr lang="en-US" baseline="-25000" dirty="0"/>
              <a:t>i</a:t>
            </a:r>
            <a:r>
              <a:rPr lang="en-US" dirty="0"/>
              <a:t>: energy carried away by the antineutrinos</a:t>
            </a:r>
          </a:p>
          <a:p>
            <a:endParaRPr lang="en-US" dirty="0"/>
          </a:p>
          <a:p>
            <a:r>
              <a:rPr lang="en-US" dirty="0"/>
              <a:t>Will briefly discuss  </a:t>
            </a:r>
            <a:r>
              <a:rPr lang="en-US" sz="3200" dirty="0">
                <a:latin typeface="Symbol" panose="05050102010706020507" pitchFamily="18" charset="2"/>
              </a:rPr>
              <a:t>S</a:t>
            </a:r>
            <a:r>
              <a:rPr lang="en-US" dirty="0"/>
              <a:t> CM next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295D95-9836-4AC7-8509-6A439BB27ABA}"/>
              </a:ext>
            </a:extLst>
          </p:cNvPr>
          <p:cNvGrpSpPr/>
          <p:nvPr/>
        </p:nvGrpSpPr>
        <p:grpSpPr>
          <a:xfrm>
            <a:off x="2667000" y="914400"/>
            <a:ext cx="4495800" cy="1447800"/>
            <a:chOff x="2667000" y="914400"/>
            <a:chExt cx="4495800" cy="14478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4C9ECD1-2D30-4741-B5A1-AC6D82CF77B6}"/>
                </a:ext>
              </a:extLst>
            </p:cNvPr>
            <p:cNvSpPr/>
            <p:nvPr/>
          </p:nvSpPr>
          <p:spPr>
            <a:xfrm>
              <a:off x="2667000" y="1226728"/>
              <a:ext cx="1905000" cy="1135472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6F300-6BAC-4A65-8E61-C933090E2F49}"/>
                </a:ext>
              </a:extLst>
            </p:cNvPr>
            <p:cNvSpPr txBox="1"/>
            <p:nvPr/>
          </p:nvSpPr>
          <p:spPr>
            <a:xfrm>
              <a:off x="4800600" y="9144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Summation!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62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987C5B-8E54-4BF0-9113-10B29F97D9D0}"/>
              </a:ext>
            </a:extLst>
          </p:cNvPr>
          <p:cNvSpPr txBox="1"/>
          <p:nvPr/>
        </p:nvSpPr>
        <p:spPr>
          <a:xfrm>
            <a:off x="381000" y="3048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Cumulative fission yields</a:t>
            </a:r>
          </a:p>
          <a:p>
            <a:endParaRPr lang="en-US" dirty="0"/>
          </a:p>
          <a:p>
            <a:r>
              <a:rPr lang="en-US" sz="2400" dirty="0"/>
              <a:t>In a reactor, the fission products form a decay network satisfying</a:t>
            </a:r>
          </a:p>
          <a:p>
            <a:endParaRPr lang="en-US" sz="2400" dirty="0"/>
          </a:p>
          <a:p>
            <a:r>
              <a:rPr lang="en-US" sz="2400" b="1" dirty="0" err="1">
                <a:solidFill>
                  <a:srgbClr val="003399"/>
                </a:solidFill>
              </a:rPr>
              <a:t>dN</a:t>
            </a:r>
            <a:r>
              <a:rPr lang="en-US" sz="2400" b="1" baseline="-25000" dirty="0" err="1">
                <a:solidFill>
                  <a:srgbClr val="003399"/>
                </a:solidFill>
              </a:rPr>
              <a:t>i</a:t>
            </a:r>
            <a:r>
              <a:rPr lang="en-US" sz="2400" b="1" baseline="-25000" dirty="0">
                <a:solidFill>
                  <a:srgbClr val="003399"/>
                </a:solidFill>
              </a:rPr>
              <a:t> </a:t>
            </a:r>
            <a:r>
              <a:rPr lang="en-US" sz="2400" b="1" dirty="0">
                <a:solidFill>
                  <a:srgbClr val="003399"/>
                </a:solidFill>
              </a:rPr>
              <a:t>/ dt = -</a:t>
            </a:r>
            <a:r>
              <a:rPr lang="en-US" sz="2400" b="1" dirty="0">
                <a:solidFill>
                  <a:srgbClr val="003399"/>
                </a:solidFill>
                <a:latin typeface="Symbol" panose="05050102010706020507" pitchFamily="18" charset="2"/>
              </a:rPr>
              <a:t>l</a:t>
            </a:r>
            <a:r>
              <a:rPr lang="en-US" sz="2400" b="1" baseline="-25000" dirty="0">
                <a:solidFill>
                  <a:srgbClr val="003399"/>
                </a:solidFill>
              </a:rPr>
              <a:t>i</a:t>
            </a:r>
            <a:r>
              <a:rPr lang="en-US" sz="2400" b="1" dirty="0">
                <a:solidFill>
                  <a:srgbClr val="003399"/>
                </a:solidFill>
              </a:rPr>
              <a:t> N</a:t>
            </a:r>
            <a:r>
              <a:rPr lang="en-US" sz="2400" b="1" baseline="-25000" dirty="0">
                <a:solidFill>
                  <a:srgbClr val="003399"/>
                </a:solidFill>
              </a:rPr>
              <a:t>i</a:t>
            </a:r>
            <a:r>
              <a:rPr lang="en-US" sz="2400" b="1" dirty="0">
                <a:solidFill>
                  <a:srgbClr val="003399"/>
                </a:solidFill>
              </a:rPr>
              <a:t> + r </a:t>
            </a:r>
            <a:r>
              <a:rPr lang="en-US" sz="2400" b="1" dirty="0" err="1">
                <a:solidFill>
                  <a:srgbClr val="003399"/>
                </a:solidFill>
              </a:rPr>
              <a:t>IFY</a:t>
            </a:r>
            <a:r>
              <a:rPr lang="en-US" sz="2400" b="1" baseline="-25000" dirty="0" err="1">
                <a:solidFill>
                  <a:srgbClr val="003399"/>
                </a:solidFill>
              </a:rPr>
              <a:t>i</a:t>
            </a:r>
            <a:r>
              <a:rPr lang="en-US" sz="2400" b="1" dirty="0">
                <a:solidFill>
                  <a:srgbClr val="003399"/>
                </a:solidFill>
              </a:rPr>
              <a:t> + </a:t>
            </a:r>
            <a:r>
              <a:rPr lang="en-US" b="1" dirty="0">
                <a:solidFill>
                  <a:srgbClr val="003399"/>
                </a:solidFill>
                <a:latin typeface="Symbol" panose="05050102010706020507" pitchFamily="18" charset="2"/>
              </a:rPr>
              <a:t>S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Symbol" panose="05050102010706020507" pitchFamily="18" charset="2"/>
              </a:rPr>
              <a:t>l</a:t>
            </a:r>
            <a:r>
              <a:rPr lang="en-US" sz="2400" b="1" baseline="-25000" dirty="0" err="1">
                <a:solidFill>
                  <a:srgbClr val="003399"/>
                </a:solidFill>
              </a:rPr>
              <a:t>k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p</a:t>
            </a:r>
            <a:r>
              <a:rPr lang="en-US" sz="2400" b="1" baseline="-25000" dirty="0" err="1">
                <a:solidFill>
                  <a:srgbClr val="003399"/>
                </a:solidFill>
              </a:rPr>
              <a:t>ki</a:t>
            </a:r>
            <a:r>
              <a:rPr lang="en-US" sz="2400" b="1" dirty="0">
                <a:solidFill>
                  <a:srgbClr val="003399"/>
                </a:solidFill>
              </a:rPr>
              <a:t> </a:t>
            </a:r>
            <a:r>
              <a:rPr lang="en-US" sz="2400" b="1" dirty="0" err="1">
                <a:solidFill>
                  <a:srgbClr val="003399"/>
                </a:solidFill>
              </a:rPr>
              <a:t>N</a:t>
            </a:r>
            <a:r>
              <a:rPr lang="en-US" sz="2400" b="1" baseline="-25000" dirty="0" err="1">
                <a:solidFill>
                  <a:srgbClr val="003399"/>
                </a:solidFill>
              </a:rPr>
              <a:t>k</a:t>
            </a:r>
            <a:r>
              <a:rPr lang="en-US" sz="2400" dirty="0"/>
              <a:t>,</a:t>
            </a:r>
          </a:p>
          <a:p>
            <a:endParaRPr lang="en-US" sz="2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B5210-AB3B-4F52-B53C-CC20A619B07C}"/>
              </a:ext>
            </a:extLst>
          </p:cNvPr>
          <p:cNvSpPr txBox="1"/>
          <p:nvPr/>
        </p:nvSpPr>
        <p:spPr>
          <a:xfrm>
            <a:off x="346982" y="4865537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Under equilibrium, that is </a:t>
            </a:r>
            <a:r>
              <a:rPr lang="en-US" sz="2400" b="1" dirty="0" err="1">
                <a:solidFill>
                  <a:srgbClr val="003399"/>
                </a:solidFill>
              </a:rPr>
              <a:t>dN</a:t>
            </a:r>
            <a:r>
              <a:rPr lang="en-US" sz="2400" b="1" baseline="-25000" dirty="0" err="1">
                <a:solidFill>
                  <a:srgbClr val="003399"/>
                </a:solidFill>
              </a:rPr>
              <a:t>i</a:t>
            </a:r>
            <a:r>
              <a:rPr lang="en-US" sz="2400" b="1" baseline="-25000" dirty="0">
                <a:solidFill>
                  <a:srgbClr val="003399"/>
                </a:solidFill>
              </a:rPr>
              <a:t> </a:t>
            </a:r>
            <a:r>
              <a:rPr lang="en-US" sz="2400" b="1" dirty="0">
                <a:solidFill>
                  <a:srgbClr val="003399"/>
                </a:solidFill>
              </a:rPr>
              <a:t>/ dt = 0</a:t>
            </a:r>
            <a:r>
              <a:rPr lang="en-US" sz="2400" dirty="0"/>
              <a:t>, then</a:t>
            </a:r>
          </a:p>
          <a:p>
            <a:endParaRPr lang="en-US" sz="2400" dirty="0"/>
          </a:p>
          <a:p>
            <a:pPr algn="ctr"/>
            <a:r>
              <a:rPr lang="en-US" sz="3200" b="1" dirty="0">
                <a:solidFill>
                  <a:srgbClr val="003399"/>
                </a:solidFill>
              </a:rPr>
              <a:t>N</a:t>
            </a:r>
            <a:r>
              <a:rPr lang="en-US" sz="3200" b="1" baseline="-25000" dirty="0">
                <a:solidFill>
                  <a:srgbClr val="003399"/>
                </a:solidFill>
              </a:rPr>
              <a:t>i</a:t>
            </a:r>
            <a:r>
              <a:rPr lang="en-US" sz="3200" b="1" dirty="0">
                <a:solidFill>
                  <a:srgbClr val="003399"/>
                </a:solidFill>
              </a:rPr>
              <a:t>= r </a:t>
            </a:r>
            <a:r>
              <a:rPr lang="en-US" sz="3200" b="1" dirty="0" err="1">
                <a:solidFill>
                  <a:srgbClr val="003399"/>
                </a:solidFill>
              </a:rPr>
              <a:t>CFY</a:t>
            </a:r>
            <a:r>
              <a:rPr lang="en-US" sz="3200" b="1" baseline="-25000" dirty="0" err="1">
                <a:solidFill>
                  <a:srgbClr val="003399"/>
                </a:solidFill>
              </a:rPr>
              <a:t>i</a:t>
            </a:r>
            <a:r>
              <a:rPr lang="en-US" sz="3200" b="1" baseline="-25000" dirty="0">
                <a:solidFill>
                  <a:srgbClr val="003399"/>
                </a:solidFill>
              </a:rPr>
              <a:t> </a:t>
            </a:r>
            <a:r>
              <a:rPr lang="en-US" sz="3200" b="1" dirty="0">
                <a:solidFill>
                  <a:srgbClr val="003399"/>
                </a:solidFill>
              </a:rPr>
              <a:t>/</a:t>
            </a:r>
            <a:r>
              <a:rPr lang="en-US" sz="3200" b="1" dirty="0">
                <a:solidFill>
                  <a:srgbClr val="003399"/>
                </a:solidFill>
                <a:latin typeface="Symbol" panose="05050102010706020507" pitchFamily="18" charset="2"/>
              </a:rPr>
              <a:t> l</a:t>
            </a:r>
            <a:r>
              <a:rPr lang="en-US" sz="3200" b="1" baseline="-25000" dirty="0">
                <a:solidFill>
                  <a:srgbClr val="003399"/>
                </a:solidFill>
              </a:rPr>
              <a:t>i</a:t>
            </a:r>
            <a:r>
              <a:rPr lang="en-US" sz="3200" b="1" dirty="0">
                <a:solidFill>
                  <a:srgbClr val="003399"/>
                </a:solidFill>
              </a:rPr>
              <a:t> </a:t>
            </a:r>
            <a:endParaRPr lang="en-US" sz="32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011567-B81A-40F9-AE9D-787042634CD5}"/>
              </a:ext>
            </a:extLst>
          </p:cNvPr>
          <p:cNvGrpSpPr/>
          <p:nvPr/>
        </p:nvGrpSpPr>
        <p:grpSpPr>
          <a:xfrm>
            <a:off x="104775" y="2796575"/>
            <a:ext cx="7515225" cy="1925828"/>
            <a:chOff x="104775" y="2796575"/>
            <a:chExt cx="7515225" cy="19258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2521D3-F77E-423C-B03D-70C3E96FDB14}"/>
                </a:ext>
              </a:extLst>
            </p:cNvPr>
            <p:cNvSpPr txBox="1"/>
            <p:nvPr/>
          </p:nvSpPr>
          <p:spPr>
            <a:xfrm>
              <a:off x="1952625" y="3573351"/>
              <a:ext cx="1295400" cy="83099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Fission rate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0746DE-6177-4C28-BCBC-FABE656E6E4D}"/>
                </a:ext>
              </a:extLst>
            </p:cNvPr>
            <p:cNvSpPr txBox="1"/>
            <p:nvPr/>
          </p:nvSpPr>
          <p:spPr>
            <a:xfrm>
              <a:off x="3600450" y="3505200"/>
              <a:ext cx="1943100" cy="83099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Independent fission yield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E15521-5219-426B-A6D2-0813524722DC}"/>
                </a:ext>
              </a:extLst>
            </p:cNvPr>
            <p:cNvSpPr txBox="1"/>
            <p:nvPr/>
          </p:nvSpPr>
          <p:spPr>
            <a:xfrm>
              <a:off x="6019800" y="3152743"/>
              <a:ext cx="1600200" cy="156966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Decay probability from k to I product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9EBCA4-A441-4AF4-93C1-D6A4A6D04DF9}"/>
                </a:ext>
              </a:extLst>
            </p:cNvPr>
            <p:cNvSpPr txBox="1"/>
            <p:nvPr/>
          </p:nvSpPr>
          <p:spPr>
            <a:xfrm>
              <a:off x="104775" y="3352325"/>
              <a:ext cx="1638300" cy="46166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ln(2)/T</a:t>
              </a:r>
              <a:r>
                <a:rPr lang="en-US" sz="2400" baseline="-25000" dirty="0"/>
                <a:t>1/2i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7211792-E08C-45B8-BB5B-2D421E2DB388}"/>
                </a:ext>
              </a:extLst>
            </p:cNvPr>
            <p:cNvCxnSpPr>
              <a:stCxn id="8" idx="0"/>
            </p:cNvCxnSpPr>
            <p:nvPr/>
          </p:nvCxnSpPr>
          <p:spPr>
            <a:xfrm flipV="1">
              <a:off x="923925" y="2819400"/>
              <a:ext cx="981075" cy="532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3C3CAEF-BDA2-436E-8EBA-BCFE592C57BB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600325" y="2796575"/>
              <a:ext cx="261937" cy="7767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A9A6DA-80FE-4B9E-9932-52DF6B1682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0906" y="2819400"/>
              <a:ext cx="1058976" cy="684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6850EE-0D5B-4BE6-AA25-AFA3A42CA3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9303" y="2831915"/>
              <a:ext cx="1250497" cy="3141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Summation Calculation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CD9CE-7BC8-44E2-B2BF-A759343B1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46331"/>
            <a:ext cx="2362200" cy="976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F9463-417E-4E2D-9768-51B196CE2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44" y="1292662"/>
            <a:ext cx="5666345" cy="256630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AB82E-8B10-42BF-B813-C3C064D3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04077"/>
              </p:ext>
            </p:extLst>
          </p:nvPr>
        </p:nvGraphicFramePr>
        <p:xfrm>
          <a:off x="304800" y="3858968"/>
          <a:ext cx="5791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361">
                  <a:extLst>
                    <a:ext uri="{9D8B030D-6E8A-4147-A177-3AD203B41FA5}">
                      <a16:colId xmlns:a16="http://schemas.microsoft.com/office/drawing/2014/main" val="1283338562"/>
                    </a:ext>
                  </a:extLst>
                </a:gridCol>
                <a:gridCol w="1765610">
                  <a:extLst>
                    <a:ext uri="{9D8B030D-6E8A-4147-A177-3AD203B41FA5}">
                      <a16:colId xmlns:a16="http://schemas.microsoft.com/office/drawing/2014/main" val="3299262217"/>
                    </a:ext>
                  </a:extLst>
                </a:gridCol>
                <a:gridCol w="2401229">
                  <a:extLst>
                    <a:ext uri="{9D8B030D-6E8A-4147-A177-3AD203B41FA5}">
                      <a16:colId xmlns:a16="http://schemas.microsoft.com/office/drawing/2014/main" val="3689321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 (MeV)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no CFY </a:t>
                      </a:r>
                      <a:r>
                        <a:rPr lang="en-US" sz="2000" b="1" dirty="0" err="1"/>
                        <a:t>cors</a:t>
                      </a:r>
                      <a:r>
                        <a:rPr lang="en-US" sz="20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4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235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-173.27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1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238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-173.06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239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-173.56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3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241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-173.57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37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6BF93C-58AA-46BF-8B2F-B7535FDA5610}"/>
              </a:ext>
            </a:extLst>
          </p:cNvPr>
          <p:cNvSpPr txBox="1"/>
          <p:nvPr/>
        </p:nvSpPr>
        <p:spPr>
          <a:xfrm>
            <a:off x="6400800" y="3581400"/>
            <a:ext cx="2547811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You will need strong anticorrelations to bring down diagonal uncertainties by a factor of 10!</a:t>
            </a:r>
          </a:p>
        </p:txBody>
      </p:sp>
    </p:spTree>
    <p:extLst>
      <p:ext uri="{BB962C8B-B14F-4D97-AF65-F5344CB8AC3E}">
        <p14:creationId xmlns:p14="http://schemas.microsoft.com/office/powerpoint/2010/main" val="21121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Calculations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DAB82E-8B10-42BF-B813-C3C064D3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54607"/>
              </p:ext>
            </p:extLst>
          </p:nvPr>
        </p:nvGraphicFramePr>
        <p:xfrm>
          <a:off x="609600" y="3649398"/>
          <a:ext cx="7391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128333856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68932136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4560475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237030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97059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JEFF-3.3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ENDF/B-VIII.0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 err="1"/>
                        <a:t>Kopeikin</a:t>
                      </a:r>
                      <a:r>
                        <a:rPr lang="en-US" sz="2000" b="1" dirty="0"/>
                        <a:t> 04</a:t>
                      </a:r>
                    </a:p>
                    <a:p>
                      <a:pPr algn="ctr"/>
                      <a:r>
                        <a:rPr lang="en-US" sz="2000" b="1" dirty="0"/>
                        <a:t>(E&amp;R)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Ma 13</a:t>
                      </a:r>
                    </a:p>
                    <a:p>
                      <a:pPr algn="ctr"/>
                      <a:r>
                        <a:rPr lang="en-US" sz="2000" b="1" dirty="0"/>
                        <a:t>(JEFF-3.1)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4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235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1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238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239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3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241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37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366EE5-42CE-4B32-AF30-9F2952B16F3E}"/>
              </a:ext>
            </a:extLst>
          </p:cNvPr>
          <p:cNvSpPr txBox="1"/>
          <p:nvPr/>
        </p:nvSpPr>
        <p:spPr>
          <a:xfrm>
            <a:off x="381000" y="762000"/>
            <a:ext cx="8077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Kopeikin</a:t>
            </a:r>
            <a:r>
              <a:rPr lang="en-US" sz="2000" dirty="0"/>
              <a:t> came up with a clever way to obtain uncertainties, from mass conservation:</a:t>
            </a:r>
          </a:p>
          <a:p>
            <a:endParaRPr lang="en-US" sz="2000" dirty="0"/>
          </a:p>
          <a:p>
            <a:pPr algn="ctr"/>
            <a:r>
              <a:rPr lang="en-US" b="1" i="1" dirty="0">
                <a:solidFill>
                  <a:srgbClr val="003399"/>
                </a:solidFill>
              </a:rPr>
              <a:t>M</a:t>
            </a:r>
            <a:r>
              <a:rPr lang="en-US" b="1" i="1" baseline="-25000" dirty="0">
                <a:solidFill>
                  <a:srgbClr val="003399"/>
                </a:solidFill>
              </a:rPr>
              <a:t>t</a:t>
            </a:r>
            <a:r>
              <a:rPr lang="en-US" b="1" i="1" dirty="0">
                <a:solidFill>
                  <a:srgbClr val="003399"/>
                </a:solidFill>
              </a:rPr>
              <a:t> + 1 =</a:t>
            </a:r>
            <a:r>
              <a:rPr lang="en-US" sz="3200" b="1" i="1" dirty="0">
                <a:solidFill>
                  <a:srgbClr val="003399"/>
                </a:solidFill>
              </a:rPr>
              <a:t> </a:t>
            </a:r>
            <a:r>
              <a:rPr lang="en-US" sz="3200" b="1" i="1" dirty="0">
                <a:solidFill>
                  <a:srgbClr val="003399"/>
                </a:solidFill>
                <a:latin typeface="Symbol" panose="05050102010706020507" pitchFamily="18" charset="2"/>
              </a:rPr>
              <a:t>S</a:t>
            </a:r>
            <a:r>
              <a:rPr lang="en-US" sz="3200" b="1" i="1" dirty="0">
                <a:solidFill>
                  <a:srgbClr val="003399"/>
                </a:solidFill>
              </a:rPr>
              <a:t> </a:t>
            </a:r>
            <a:r>
              <a:rPr lang="en-US" b="1" i="1" dirty="0">
                <a:solidFill>
                  <a:srgbClr val="003399"/>
                </a:solidFill>
              </a:rPr>
              <a:t>C</a:t>
            </a:r>
            <a:r>
              <a:rPr lang="en-US" b="1" i="1" baseline="-25000" dirty="0">
                <a:solidFill>
                  <a:srgbClr val="003399"/>
                </a:solidFill>
              </a:rPr>
              <a:t>i</a:t>
            </a:r>
            <a:r>
              <a:rPr lang="en-US" b="1" i="1" dirty="0">
                <a:solidFill>
                  <a:srgbClr val="003399"/>
                </a:solidFill>
              </a:rPr>
              <a:t> A</a:t>
            </a:r>
            <a:r>
              <a:rPr lang="en-US" b="1" i="1" baseline="-25000" dirty="0">
                <a:solidFill>
                  <a:srgbClr val="003399"/>
                </a:solidFill>
              </a:rPr>
              <a:t>i</a:t>
            </a:r>
            <a:r>
              <a:rPr lang="en-US" b="1" i="1" dirty="0">
                <a:solidFill>
                  <a:srgbClr val="003399"/>
                </a:solidFill>
              </a:rPr>
              <a:t> + nu-bar</a:t>
            </a:r>
          </a:p>
          <a:p>
            <a:endParaRPr lang="en-US" sz="2000" dirty="0"/>
          </a:p>
          <a:p>
            <a:pPr algn="just"/>
            <a:r>
              <a:rPr lang="en-US" sz="2000" dirty="0"/>
              <a:t>Then perform an uncorrelated Monte Carlo simulation varying C</a:t>
            </a:r>
            <a:r>
              <a:rPr lang="en-US" sz="2000" baseline="-25000" dirty="0"/>
              <a:t>i</a:t>
            </a:r>
            <a:r>
              <a:rPr lang="en-US" sz="2000" dirty="0"/>
              <a:t>s assuming a Gaussian shape, and keep those events that give nu-bar within its known, low uncertainties. </a:t>
            </a:r>
          </a:p>
        </p:txBody>
      </p:sp>
    </p:spTree>
    <p:extLst>
      <p:ext uri="{BB962C8B-B14F-4D97-AF65-F5344CB8AC3E}">
        <p14:creationId xmlns:p14="http://schemas.microsoft.com/office/powerpoint/2010/main" val="231020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366EE5-42CE-4B32-AF30-9F2952B16F3E}"/>
              </a:ext>
            </a:extLst>
          </p:cNvPr>
          <p:cNvSpPr txBox="1"/>
          <p:nvPr/>
        </p:nvSpPr>
        <p:spPr>
          <a:xfrm>
            <a:off x="76200" y="7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Reason for disagreement between </a:t>
            </a:r>
            <a:r>
              <a:rPr lang="en-US" sz="2000" b="1" dirty="0" err="1">
                <a:solidFill>
                  <a:schemeClr val="tx2"/>
                </a:solidFill>
              </a:rPr>
              <a:t>Kopeiking</a:t>
            </a:r>
            <a:r>
              <a:rPr lang="en-US" sz="2000" b="1" dirty="0">
                <a:solidFill>
                  <a:schemeClr val="tx2"/>
                </a:solidFill>
              </a:rPr>
              <a:t> and ENDF/B-VIII.0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4561A-97C3-458E-81B2-57631159D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1157"/>
            <a:ext cx="8229600" cy="617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C3FDD-6BC7-4059-9006-2DE046860C47}"/>
              </a:ext>
            </a:extLst>
          </p:cNvPr>
          <p:cNvSpPr txBox="1"/>
          <p:nvPr/>
        </p:nvSpPr>
        <p:spPr>
          <a:xfrm>
            <a:off x="6858000" y="1905000"/>
            <a:ext cx="2133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Large uncertainties for </a:t>
            </a:r>
            <a:r>
              <a:rPr lang="en-US" sz="2400" b="1" baseline="30000" dirty="0">
                <a:solidFill>
                  <a:schemeClr val="tx2"/>
                </a:solidFill>
              </a:rPr>
              <a:t>90</a:t>
            </a:r>
            <a:r>
              <a:rPr lang="en-US" sz="2400" b="1" dirty="0">
                <a:solidFill>
                  <a:schemeClr val="tx2"/>
                </a:solidFill>
              </a:rPr>
              <a:t>Zr and </a:t>
            </a:r>
            <a:r>
              <a:rPr lang="en-US" sz="2400" b="1" baseline="30000" dirty="0">
                <a:solidFill>
                  <a:schemeClr val="tx2"/>
                </a:solidFill>
              </a:rPr>
              <a:t>135</a:t>
            </a:r>
            <a:r>
              <a:rPr lang="en-US" sz="2400" b="1" dirty="0">
                <a:solidFill>
                  <a:schemeClr val="tx2"/>
                </a:solidFill>
              </a:rPr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9325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366EE5-42CE-4B32-AF30-9F2952B16F3E}"/>
              </a:ext>
            </a:extLst>
          </p:cNvPr>
          <p:cNvSpPr txBox="1"/>
          <p:nvPr/>
        </p:nvSpPr>
        <p:spPr>
          <a:xfrm>
            <a:off x="76200" y="762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Reason for disagreement between </a:t>
            </a:r>
            <a:r>
              <a:rPr lang="en-US" sz="2000" b="1" dirty="0" err="1">
                <a:solidFill>
                  <a:schemeClr val="tx2"/>
                </a:solidFill>
              </a:rPr>
              <a:t>Kopeiking</a:t>
            </a:r>
            <a:r>
              <a:rPr lang="en-US" sz="2000" b="1" dirty="0">
                <a:solidFill>
                  <a:schemeClr val="tx2"/>
                </a:solidFill>
              </a:rPr>
              <a:t> and ENDF/B-VIII.0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F71B3-02A6-42D6-BBDB-CF02E55D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310"/>
            <a:ext cx="7620000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09D666-8A69-4A99-B7F5-7FB3F0A0FC5C}"/>
              </a:ext>
            </a:extLst>
          </p:cNvPr>
          <p:cNvSpPr txBox="1"/>
          <p:nvPr/>
        </p:nvSpPr>
        <p:spPr>
          <a:xfrm>
            <a:off x="6858000" y="1697773"/>
            <a:ext cx="2133600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Isomeric ratios uncertainties were not propagated well</a:t>
            </a:r>
          </a:p>
          <a:p>
            <a:pPr algn="ctr"/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Issue appears in ENDF/B-VI.8, was absent in ENDF/B-V.2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9C96B-7769-4107-B54F-666590DA4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31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E3AF48-9E8E-4C25-AB38-1C484E12C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93285"/>
              </p:ext>
            </p:extLst>
          </p:nvPr>
        </p:nvGraphicFramePr>
        <p:xfrm>
          <a:off x="190500" y="762000"/>
          <a:ext cx="8763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833385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8932136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4560475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653145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2370303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97059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JEFF-3.3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ENDF/B-VIII.0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ENDF/B-VIII.0</a:t>
                      </a:r>
                    </a:p>
                    <a:p>
                      <a:pPr algn="ctr"/>
                      <a:r>
                        <a:rPr lang="en-US" sz="2000" b="1" dirty="0"/>
                        <a:t>Corrected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 err="1"/>
                        <a:t>Kopeikin</a:t>
                      </a:r>
                      <a:r>
                        <a:rPr lang="en-US" sz="2000" b="1" dirty="0"/>
                        <a:t> 04</a:t>
                      </a:r>
                    </a:p>
                    <a:p>
                      <a:pPr algn="ctr"/>
                      <a:r>
                        <a:rPr lang="en-US" sz="2000" b="1" dirty="0"/>
                        <a:t>(E&amp;R)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2000" b="1" dirty="0"/>
                        <a:t>Y (MeV)</a:t>
                      </a:r>
                    </a:p>
                    <a:p>
                      <a:pPr algn="ctr"/>
                      <a:r>
                        <a:rPr lang="en-US" sz="2000" b="1" dirty="0"/>
                        <a:t>Ma 13</a:t>
                      </a:r>
                    </a:p>
                    <a:p>
                      <a:pPr algn="ctr"/>
                      <a:r>
                        <a:rPr lang="en-US" sz="2000" b="1" dirty="0"/>
                        <a:t>(JEFF-3.1)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24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235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1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238</a:t>
                      </a:r>
                      <a:r>
                        <a:rPr lang="en-US" sz="20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0.593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55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239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63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30000" dirty="0"/>
                        <a:t>241</a:t>
                      </a:r>
                      <a:r>
                        <a:rPr lang="en-US" sz="2000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376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B097251-F580-4489-AF2B-0D912DBFC4AC}"/>
              </a:ext>
            </a:extLst>
          </p:cNvPr>
          <p:cNvSpPr txBox="1"/>
          <p:nvPr/>
        </p:nvSpPr>
        <p:spPr>
          <a:xfrm>
            <a:off x="76200" y="0"/>
            <a:ext cx="906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Propagating IR uncertainties properly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3BE02-1B4B-48EE-BAC7-746FDB87CB23}"/>
              </a:ext>
            </a:extLst>
          </p:cNvPr>
          <p:cNvSpPr txBox="1"/>
          <p:nvPr/>
        </p:nvSpPr>
        <p:spPr>
          <a:xfrm>
            <a:off x="609600" y="3962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99FF"/>
                </a:solidFill>
              </a:rPr>
              <a:t>Is it possible that CFY and </a:t>
            </a:r>
            <a:r>
              <a:rPr lang="en-US" sz="2400" b="1" dirty="0">
                <a:solidFill>
                  <a:srgbClr val="3399FF"/>
                </a:solidFill>
                <a:latin typeface="Symbol" panose="05050102010706020507" pitchFamily="18" charset="2"/>
              </a:rPr>
              <a:t>D</a:t>
            </a:r>
            <a:r>
              <a:rPr lang="en-US" sz="2400" b="1" dirty="0">
                <a:solidFill>
                  <a:srgbClr val="3399FF"/>
                </a:solidFill>
              </a:rPr>
              <a:t>CFY in ENDF/B-V.2 were adjusted to the nu-bar uncertainties?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8000"/>
                </a:solidFill>
              </a:rPr>
              <a:t>This Monte Carlo method also yields correlation matrices, which should never be taken as true fission yield correlation matrices!</a:t>
            </a:r>
          </a:p>
        </p:txBody>
      </p:sp>
    </p:spTree>
    <p:extLst>
      <p:ext uri="{BB962C8B-B14F-4D97-AF65-F5344CB8AC3E}">
        <p14:creationId xmlns:p14="http://schemas.microsoft.com/office/powerpoint/2010/main" val="36296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7F096-8EAD-4288-B701-D61F491A2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333"/>
          <a:stretch/>
        </p:blipFill>
        <p:spPr>
          <a:xfrm>
            <a:off x="1143000" y="76200"/>
            <a:ext cx="713602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6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357FDC-220B-47DF-A4DB-EB06DD66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04" y="1295400"/>
            <a:ext cx="7092192" cy="3716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111879-B3ED-47F9-AF14-BECAC9FF175F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Spin-off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D5796-388C-47C4-813F-A0B270996C6B}"/>
              </a:ext>
            </a:extLst>
          </p:cNvPr>
          <p:cNvSpPr txBox="1"/>
          <p:nvPr/>
        </p:nvSpPr>
        <p:spPr>
          <a:xfrm>
            <a:off x="990600" y="672229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Energy values in </a:t>
            </a:r>
            <a:r>
              <a:rPr lang="en-US" sz="2400" dirty="0" err="1"/>
              <a:t>Mf</a:t>
            </a:r>
            <a:r>
              <a:rPr lang="en-US" sz="2400" dirty="0"/>
              <a:t>=1 Mt=458 for </a:t>
            </a:r>
            <a:r>
              <a:rPr lang="en-US" sz="2400" baseline="30000" dirty="0"/>
              <a:t>238</a:t>
            </a:r>
            <a:r>
              <a:rPr lang="en-US" sz="2400" dirty="0"/>
              <a:t>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60334-EBFD-495C-AC08-C0D884BB4D51}"/>
              </a:ext>
            </a:extLst>
          </p:cNvPr>
          <p:cNvSpPr txBox="1"/>
          <p:nvPr/>
        </p:nvSpPr>
        <p:spPr>
          <a:xfrm>
            <a:off x="990600" y="5331767"/>
            <a:ext cx="723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1.07 MeV reduction in prompt gamma energy has improved the agreement with the summation calculation</a:t>
            </a:r>
          </a:p>
        </p:txBody>
      </p:sp>
    </p:spTree>
    <p:extLst>
      <p:ext uri="{BB962C8B-B14F-4D97-AF65-F5344CB8AC3E}">
        <p14:creationId xmlns:p14="http://schemas.microsoft.com/office/powerpoint/2010/main" val="39148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7A2BB9-565C-4D9D-AE3D-EC4523455AC8}"/>
              </a:ext>
            </a:extLst>
          </p:cNvPr>
          <p:cNvSpPr txBox="1"/>
          <p:nvPr/>
        </p:nvSpPr>
        <p:spPr>
          <a:xfrm>
            <a:off x="533400" y="762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99"/>
                </a:solidFill>
              </a:rPr>
              <a:t>Conclusions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We introduced fission yield correlation matrices in summation calculations. 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We observe sensible changes in the uncertainties if these matrices are included.  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Only low-fidelity, best model based correlations could be developed for ENDF/B-VIII.0 (also perhaps for JEFF-3.3) as correlations induced by the experimental data used to obtain the library are not available.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These correlations </a:t>
            </a:r>
            <a:r>
              <a:rPr lang="en-US" sz="2400" b="1" dirty="0">
                <a:solidFill>
                  <a:schemeClr val="tx2"/>
                </a:solidFill>
              </a:rPr>
              <a:t>should be thoroughly tested</a:t>
            </a:r>
            <a:r>
              <a:rPr lang="en-US" sz="2400" dirty="0"/>
              <a:t> in uncertainty calculations.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69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443F4-39DF-453E-93AE-2F020EFCA2AF}"/>
              </a:ext>
            </a:extLst>
          </p:cNvPr>
          <p:cNvSpPr txBox="1"/>
          <p:nvPr/>
        </p:nvSpPr>
        <p:spPr>
          <a:xfrm>
            <a:off x="304800" y="2286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Fission as a tool to study weak interactions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4A340-51E8-4F73-9D31-7612E8ED4188}"/>
              </a:ext>
            </a:extLst>
          </p:cNvPr>
          <p:cNvSpPr txBox="1"/>
          <p:nvPr/>
        </p:nvSpPr>
        <p:spPr>
          <a:xfrm>
            <a:off x="281272" y="1921394"/>
            <a:ext cx="4299387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It was realized early on that the large antineutrino flux generated by a nuclear reactor, &gt; 10</a:t>
            </a:r>
            <a:r>
              <a:rPr lang="en-US" sz="2000" baseline="30000" dirty="0">
                <a:latin typeface="+mn-lt"/>
                <a:ea typeface="+mn-ea"/>
                <a:cs typeface="+mn-cs"/>
              </a:rPr>
              <a:t>20</a:t>
            </a:r>
            <a:r>
              <a:rPr lang="en-US" sz="2000" dirty="0">
                <a:latin typeface="+mn-lt"/>
                <a:ea typeface="+mn-ea"/>
                <a:cs typeface="+mn-cs"/>
              </a:rPr>
              <a:t>/second, could be used to detect antineutrinos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Detection of the Free Neutrino: a Confirmation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i="1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C.L. Cowan, F. </a:t>
            </a:r>
            <a:r>
              <a:rPr lang="en-US" sz="2000" dirty="0" err="1">
                <a:latin typeface="+mn-lt"/>
                <a:ea typeface="+mn-ea"/>
                <a:cs typeface="+mn-cs"/>
              </a:rPr>
              <a:t>Reines</a:t>
            </a:r>
            <a:r>
              <a:rPr lang="en-US" sz="2000" dirty="0">
                <a:latin typeface="+mn-lt"/>
                <a:ea typeface="+mn-ea"/>
                <a:cs typeface="+mn-cs"/>
              </a:rPr>
              <a:t>, F.B. Harrison, H.W. Kruse, A.D. McGuire, Science 124, 3212 (1956).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LANL team working at the Savannah River Site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25 years after first postulated by Pauli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F3E932-5B49-435E-92E8-38198FB65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r="34378" b="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F0F11E-9606-494A-B2B1-38302A1042C1}"/>
              </a:ext>
            </a:extLst>
          </p:cNvPr>
          <p:cNvCxnSpPr/>
          <p:nvPr/>
        </p:nvCxnSpPr>
        <p:spPr>
          <a:xfrm>
            <a:off x="378898" y="1917930"/>
            <a:ext cx="37659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80C902-2311-4021-961C-96394922BF35}"/>
              </a:ext>
            </a:extLst>
          </p:cNvPr>
          <p:cNvSpPr txBox="1"/>
          <p:nvPr/>
        </p:nvSpPr>
        <p:spPr>
          <a:xfrm>
            <a:off x="50223" y="6400800"/>
            <a:ext cx="9067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3399"/>
                </a:solidFill>
              </a:rPr>
              <a:t>Antineutrinos are produced in the </a:t>
            </a:r>
            <a:r>
              <a:rPr lang="en-US" sz="1800" b="1" dirty="0">
                <a:solidFill>
                  <a:srgbClr val="003399"/>
                </a:solidFill>
                <a:latin typeface="Symbol" panose="05050102010706020507" pitchFamily="18" charset="2"/>
              </a:rPr>
              <a:t>b</a:t>
            </a:r>
            <a:r>
              <a:rPr lang="en-US" sz="1800" b="1" dirty="0">
                <a:solidFill>
                  <a:srgbClr val="003399"/>
                </a:solidFill>
              </a:rPr>
              <a:t>-minus decay of neutron rich fission products</a:t>
            </a:r>
          </a:p>
        </p:txBody>
      </p:sp>
    </p:spTree>
    <p:extLst>
      <p:ext uri="{BB962C8B-B14F-4D97-AF65-F5344CB8AC3E}">
        <p14:creationId xmlns:p14="http://schemas.microsoft.com/office/powerpoint/2010/main" val="5964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D3B65-6FE7-4E2F-BE00-0FBA18E9E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r="-1" b="-1"/>
          <a:stretch/>
        </p:blipFill>
        <p:spPr>
          <a:xfrm>
            <a:off x="20" y="3579"/>
            <a:ext cx="9141694" cy="6854421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7236" y="0"/>
            <a:ext cx="4576763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6763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3443F4-39DF-453E-93AE-2F020EFCA2AF}"/>
              </a:ext>
            </a:extLst>
          </p:cNvPr>
          <p:cNvSpPr txBox="1"/>
          <p:nvPr/>
        </p:nvSpPr>
        <p:spPr>
          <a:xfrm>
            <a:off x="4801838" y="244577"/>
            <a:ext cx="4114800" cy="237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Reactor Antineutrino Anomaly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charset="0"/>
              </a:rPr>
              <a:t>Since 2011 we learned that we are missing about 6% of electron antineutrinos near the reactor  (model dependent)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charset="0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A80331-75DA-4F56-AA28-5A72C0D51E43}"/>
              </a:ext>
            </a:extLst>
          </p:cNvPr>
          <p:cNvGrpSpPr/>
          <p:nvPr/>
        </p:nvGrpSpPr>
        <p:grpSpPr>
          <a:xfrm>
            <a:off x="685800" y="2518179"/>
            <a:ext cx="7625383" cy="4416021"/>
            <a:chOff x="1143000" y="3090442"/>
            <a:chExt cx="6510348" cy="3701780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1529B22-2672-4059-A00F-F027066F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090442"/>
              <a:ext cx="6510348" cy="3297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A15672-393B-4343-A480-E08C9EA06D02}"/>
                </a:ext>
              </a:extLst>
            </p:cNvPr>
            <p:cNvSpPr txBox="1"/>
            <p:nvPr/>
          </p:nvSpPr>
          <p:spPr>
            <a:xfrm>
              <a:off x="2700336" y="6453668"/>
              <a:ext cx="373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F.P. An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et al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,  PRL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116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 charset="0"/>
                </a:rPr>
                <a:t>, 061801 (2016).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438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707886"/>
            <a:ext cx="4245589" cy="338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3845" r="4809" b="3196"/>
          <a:stretch/>
        </p:blipFill>
        <p:spPr bwMode="auto">
          <a:xfrm>
            <a:off x="145076" y="850563"/>
            <a:ext cx="4530505" cy="273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2476" y="1524000"/>
            <a:ext cx="259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0.2% precision points!!!!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" y="0"/>
            <a:ext cx="975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42B7F"/>
                </a:solidFill>
                <a:latin typeface="Calibri" panose="020F0502020204030204" pitchFamily="34" charset="0"/>
              </a:rPr>
              <a:t>IBD Antineutrino Yield measurements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45076" y="685800"/>
            <a:ext cx="694152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205640" y="3664802"/>
            <a:ext cx="520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n-lt"/>
              </a:rPr>
              <a:t>Daya</a:t>
            </a:r>
            <a:r>
              <a:rPr lang="en-US" sz="2000" dirty="0">
                <a:latin typeface="+mn-lt"/>
              </a:rPr>
              <a:t> Bay, F.P. An </a:t>
            </a:r>
            <a:r>
              <a:rPr lang="en-US" sz="2000" i="1" dirty="0">
                <a:latin typeface="+mn-lt"/>
              </a:rPr>
              <a:t>et al</a:t>
            </a:r>
            <a:r>
              <a:rPr lang="en-US" sz="2000" dirty="0">
                <a:latin typeface="+mn-lt"/>
              </a:rPr>
              <a:t>, PRL </a:t>
            </a:r>
            <a:r>
              <a:rPr lang="en-US" sz="2000" b="1" dirty="0">
                <a:latin typeface="+mn-lt"/>
              </a:rPr>
              <a:t>118</a:t>
            </a:r>
            <a:r>
              <a:rPr lang="en-US" sz="2000" dirty="0">
                <a:latin typeface="+mn-lt"/>
              </a:rPr>
              <a:t>, 251801  (2017).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71" y="56050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solidFill>
                  <a:srgbClr val="FF0000"/>
                </a:solidFill>
                <a:latin typeface="+mj-lt"/>
              </a:rPr>
              <a:t>239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Pu DB value agrees with Huber-Mueller value, </a:t>
            </a:r>
            <a:r>
              <a:rPr lang="en-US" sz="2400" b="1" baseline="30000" dirty="0">
                <a:solidFill>
                  <a:srgbClr val="FF0000"/>
                </a:solidFill>
                <a:latin typeface="+mj-lt"/>
              </a:rPr>
              <a:t>235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U does not, therefore no sterile neutrinos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1E36B5A-D97D-4AC5-9D3D-045C6E4B6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87570"/>
              </p:ext>
            </p:extLst>
          </p:nvPr>
        </p:nvGraphicFramePr>
        <p:xfrm>
          <a:off x="1066800" y="4265750"/>
          <a:ext cx="643066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7">
                  <a:extLst>
                    <a:ext uri="{9D8B030D-6E8A-4147-A177-3AD203B41FA5}">
                      <a16:colId xmlns:a16="http://schemas.microsoft.com/office/drawing/2014/main" val="2110299224"/>
                    </a:ext>
                  </a:extLst>
                </a:gridCol>
                <a:gridCol w="1906415">
                  <a:extLst>
                    <a:ext uri="{9D8B030D-6E8A-4147-A177-3AD203B41FA5}">
                      <a16:colId xmlns:a16="http://schemas.microsoft.com/office/drawing/2014/main" val="1923144571"/>
                    </a:ext>
                  </a:extLst>
                </a:gridCol>
                <a:gridCol w="829751">
                  <a:extLst>
                    <a:ext uri="{9D8B030D-6E8A-4147-A177-3AD203B41FA5}">
                      <a16:colId xmlns:a16="http://schemas.microsoft.com/office/drawing/2014/main" val="4236232307"/>
                    </a:ext>
                  </a:extLst>
                </a:gridCol>
                <a:gridCol w="1494871">
                  <a:extLst>
                    <a:ext uri="{9D8B030D-6E8A-4147-A177-3AD203B41FA5}">
                      <a16:colId xmlns:a16="http://schemas.microsoft.com/office/drawing/2014/main" val="496933282"/>
                    </a:ext>
                  </a:extLst>
                </a:gridCol>
                <a:gridCol w="1162311">
                  <a:extLst>
                    <a:ext uri="{9D8B030D-6E8A-4147-A177-3AD203B41FA5}">
                      <a16:colId xmlns:a16="http://schemas.microsoft.com/office/drawing/2014/main" val="1609108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Daya</a:t>
                      </a:r>
                      <a:r>
                        <a:rPr lang="en-US" dirty="0"/>
                        <a:t> Bay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H-M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235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239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4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898252-B463-49B0-9039-A5414D859557}"/>
              </a:ext>
            </a:extLst>
          </p:cNvPr>
          <p:cNvSpPr txBox="1"/>
          <p:nvPr/>
        </p:nvSpPr>
        <p:spPr>
          <a:xfrm>
            <a:off x="7543800" y="4267200"/>
            <a:ext cx="150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Yields in 10</a:t>
            </a:r>
            <a:r>
              <a:rPr lang="en-US" sz="2000" baseline="30000" dirty="0"/>
              <a:t>-43</a:t>
            </a:r>
            <a:r>
              <a:rPr lang="en-US" sz="2000" dirty="0"/>
              <a:t> cm</a:t>
            </a:r>
            <a:r>
              <a:rPr lang="en-US" sz="2000" baseline="30000" dirty="0"/>
              <a:t>2</a:t>
            </a:r>
            <a:r>
              <a:rPr lang="en-US" sz="2000" dirty="0"/>
              <a:t>/fission units</a:t>
            </a:r>
          </a:p>
        </p:txBody>
      </p:sp>
    </p:spTree>
    <p:extLst>
      <p:ext uri="{BB962C8B-B14F-4D97-AF65-F5344CB8AC3E}">
        <p14:creationId xmlns:p14="http://schemas.microsoft.com/office/powerpoint/2010/main" val="905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39979E-154D-4F89-8BD9-EA55C5868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" t="2141" b="2214"/>
          <a:stretch/>
        </p:blipFill>
        <p:spPr>
          <a:xfrm>
            <a:off x="3146976" y="725270"/>
            <a:ext cx="5101312" cy="3313312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145076" y="685800"/>
            <a:ext cx="694152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-76200" y="55779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</a:rPr>
              <a:t>RENO contradicts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Daya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Bay, sterile neutrinos back in the market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1E36B5A-D97D-4AC5-9D3D-045C6E4B6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44200"/>
              </p:ext>
            </p:extLst>
          </p:nvPr>
        </p:nvGraphicFramePr>
        <p:xfrm>
          <a:off x="666387" y="4117408"/>
          <a:ext cx="758190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110299224"/>
                    </a:ext>
                  </a:extLst>
                </a:gridCol>
                <a:gridCol w="1041661">
                  <a:extLst>
                    <a:ext uri="{9D8B030D-6E8A-4147-A177-3AD203B41FA5}">
                      <a16:colId xmlns:a16="http://schemas.microsoft.com/office/drawing/2014/main" val="3832641264"/>
                    </a:ext>
                  </a:extLst>
                </a:gridCol>
                <a:gridCol w="741837">
                  <a:extLst>
                    <a:ext uri="{9D8B030D-6E8A-4147-A177-3AD203B41FA5}">
                      <a16:colId xmlns:a16="http://schemas.microsoft.com/office/drawing/2014/main" val="167921796"/>
                    </a:ext>
                  </a:extLst>
                </a:gridCol>
                <a:gridCol w="1699440">
                  <a:extLst>
                    <a:ext uri="{9D8B030D-6E8A-4147-A177-3AD203B41FA5}">
                      <a16:colId xmlns:a16="http://schemas.microsoft.com/office/drawing/2014/main" val="1923144571"/>
                    </a:ext>
                  </a:extLst>
                </a:gridCol>
                <a:gridCol w="739667">
                  <a:extLst>
                    <a:ext uri="{9D8B030D-6E8A-4147-A177-3AD203B41FA5}">
                      <a16:colId xmlns:a16="http://schemas.microsoft.com/office/drawing/2014/main" val="4236232307"/>
                    </a:ext>
                  </a:extLst>
                </a:gridCol>
                <a:gridCol w="1332575">
                  <a:extLst>
                    <a:ext uri="{9D8B030D-6E8A-4147-A177-3AD203B41FA5}">
                      <a16:colId xmlns:a16="http://schemas.microsoft.com/office/drawing/2014/main" val="496933282"/>
                    </a:ext>
                  </a:extLst>
                </a:gridCol>
                <a:gridCol w="1036121">
                  <a:extLst>
                    <a:ext uri="{9D8B030D-6E8A-4147-A177-3AD203B41FA5}">
                      <a16:colId xmlns:a16="http://schemas.microsoft.com/office/drawing/2014/main" val="1609108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RENO</a:t>
                      </a:r>
                    </a:p>
                    <a:p>
                      <a:pPr algn="ctr"/>
                      <a:r>
                        <a:rPr lang="en-US" dirty="0"/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ymbol" panose="05050102010706020507" pitchFamily="18" charset="2"/>
                        </a:rPr>
                        <a:t>D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Daya</a:t>
                      </a:r>
                      <a:r>
                        <a:rPr lang="en-US" dirty="0"/>
                        <a:t> Bay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H-M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235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239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406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0866" y="2535861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G. </a:t>
            </a:r>
            <a:r>
              <a:rPr lang="en-US" sz="2000" dirty="0" err="1">
                <a:latin typeface="+mn-lt"/>
              </a:rPr>
              <a:t>Bak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et al</a:t>
            </a:r>
            <a:r>
              <a:rPr lang="en-US" sz="2000" dirty="0">
                <a:latin typeface="+mn-lt"/>
              </a:rPr>
              <a:t>, PRL </a:t>
            </a:r>
            <a:r>
              <a:rPr lang="en-US" sz="2000" b="1" dirty="0">
                <a:latin typeface="+mn-lt"/>
              </a:rPr>
              <a:t>122</a:t>
            </a:r>
            <a:r>
              <a:rPr lang="en-US" sz="2000" dirty="0">
                <a:latin typeface="+mn-lt"/>
              </a:rPr>
              <a:t>, 232501 (2019).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" y="0"/>
            <a:ext cx="975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42B7F"/>
                </a:solidFill>
                <a:latin typeface="Calibri" panose="020F0502020204030204" pitchFamily="34" charset="0"/>
              </a:rPr>
              <a:t>IBD Antineutrino Yield measurements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798B9-7E14-4167-B051-4681C8A96A05}"/>
              </a:ext>
            </a:extLst>
          </p:cNvPr>
          <p:cNvSpPr txBox="1"/>
          <p:nvPr/>
        </p:nvSpPr>
        <p:spPr>
          <a:xfrm>
            <a:off x="685800" y="1361311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RENO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C7348-CCBF-48DE-B1D6-0785A0592E79}"/>
              </a:ext>
            </a:extLst>
          </p:cNvPr>
          <p:cNvSpPr txBox="1"/>
          <p:nvPr/>
        </p:nvSpPr>
        <p:spPr>
          <a:xfrm>
            <a:off x="1447800" y="6071851"/>
            <a:ext cx="585561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Can we use our databases to shed some light?</a:t>
            </a:r>
          </a:p>
        </p:txBody>
      </p:sp>
    </p:spTree>
    <p:extLst>
      <p:ext uri="{BB962C8B-B14F-4D97-AF65-F5344CB8AC3E}">
        <p14:creationId xmlns:p14="http://schemas.microsoft.com/office/powerpoint/2010/main" val="26323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145076" y="685800"/>
            <a:ext cx="6941524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" y="0"/>
            <a:ext cx="975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42B7F"/>
                </a:solidFill>
                <a:latin typeface="Calibri" panose="020F0502020204030204" pitchFamily="34" charset="0"/>
              </a:rPr>
              <a:t>Sterile antineutrinos?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A22E4-59EF-4459-BA58-B9CFA8895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746419"/>
            <a:ext cx="5849116" cy="5495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E25A6D-CB4D-44F7-9BF1-DCCAA43EA2D0}"/>
              </a:ext>
            </a:extLst>
          </p:cNvPr>
          <p:cNvSpPr txBox="1"/>
          <p:nvPr/>
        </p:nvSpPr>
        <p:spPr>
          <a:xfrm>
            <a:off x="228600" y="1524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Production cross section for the Z </a:t>
            </a:r>
            <a:r>
              <a:rPr lang="en-US" sz="2400" dirty="0" err="1">
                <a:solidFill>
                  <a:schemeClr val="tx2"/>
                </a:solidFill>
              </a:rPr>
              <a:t>boson,a</a:t>
            </a:r>
            <a:r>
              <a:rPr lang="en-US" sz="2400" dirty="0">
                <a:solidFill>
                  <a:schemeClr val="tx2"/>
                </a:solidFill>
              </a:rPr>
              <a:t> resonance, is only compatible with </a:t>
            </a:r>
            <a:r>
              <a:rPr lang="en-US" sz="2400" b="1" dirty="0">
                <a:solidFill>
                  <a:srgbClr val="C00000"/>
                </a:solidFill>
              </a:rPr>
              <a:t>3 active neutrino families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92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1497-2DEA-4F48-B78A-3005FA693128}"/>
              </a:ext>
            </a:extLst>
          </p:cNvPr>
          <p:cNvSpPr txBox="1"/>
          <p:nvPr/>
        </p:nvSpPr>
        <p:spPr>
          <a:xfrm>
            <a:off x="122538" y="7675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Using nuclear databases, the </a:t>
            </a:r>
            <a:r>
              <a:rPr lang="en-US" sz="1800" b="1" dirty="0">
                <a:solidFill>
                  <a:srgbClr val="0000FF"/>
                </a:solidFill>
              </a:rPr>
              <a:t>IBD antineutrino yield</a:t>
            </a:r>
            <a:r>
              <a:rPr lang="en-US" sz="1800" dirty="0"/>
              <a:t> under equilibrium conditions can be calculated 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5964F-F6BE-4D8C-B9E7-7F7B349C0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00" b="9700"/>
          <a:stretch/>
        </p:blipFill>
        <p:spPr>
          <a:xfrm>
            <a:off x="1638300" y="1476042"/>
            <a:ext cx="5867400" cy="76531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2FBD2A-9D55-4886-9414-A63ABAD76169}"/>
              </a:ext>
            </a:extLst>
          </p:cNvPr>
          <p:cNvSpPr txBox="1"/>
          <p:nvPr/>
        </p:nvSpPr>
        <p:spPr>
          <a:xfrm>
            <a:off x="152401" y="237780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where </a:t>
            </a:r>
            <a:r>
              <a:rPr lang="en-US" sz="1800" b="1" i="1" dirty="0">
                <a:solidFill>
                  <a:srgbClr val="0000FF"/>
                </a:solidFill>
              </a:rPr>
              <a:t>Ci</a:t>
            </a:r>
            <a:r>
              <a:rPr lang="en-US" sz="1800" dirty="0"/>
              <a:t> is the cumulative fission yield and </a:t>
            </a:r>
            <a:r>
              <a:rPr lang="en-US" sz="1800" b="1" i="1" dirty="0">
                <a:solidFill>
                  <a:srgbClr val="0000FF"/>
                </a:solidFill>
              </a:rPr>
              <a:t>Si(E)</a:t>
            </a:r>
            <a:r>
              <a:rPr lang="en-US" sz="1800" dirty="0"/>
              <a:t> the antineutrino spectrum for the fission products.    The uncertainty can be calculated 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2558F-1863-4A0B-9D09-D524C02EC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10" b="53251"/>
          <a:stretch/>
        </p:blipFill>
        <p:spPr>
          <a:xfrm>
            <a:off x="2438400" y="3145304"/>
            <a:ext cx="4445155" cy="772539"/>
          </a:xfrm>
          <a:prstGeom prst="rect">
            <a:avLst/>
          </a:prstGeom>
          <a:ln>
            <a:solidFill>
              <a:schemeClr val="tx2"/>
            </a:solidFill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156EE6A-7DE3-45C1-8D9B-63EA0745A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46630"/>
              </p:ext>
            </p:extLst>
          </p:nvPr>
        </p:nvGraphicFramePr>
        <p:xfrm>
          <a:off x="533400" y="4114800"/>
          <a:ext cx="592467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110299224"/>
                    </a:ext>
                  </a:extLst>
                </a:gridCol>
                <a:gridCol w="2190871">
                  <a:extLst>
                    <a:ext uri="{9D8B030D-6E8A-4147-A177-3AD203B41FA5}">
                      <a16:colId xmlns:a16="http://schemas.microsoft.com/office/drawing/2014/main" val="192314457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49773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Nucleus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Summation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Sum.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/>
                        <a:t>yield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85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235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2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238</a:t>
                      </a:r>
                      <a:r>
                        <a:rPr lang="en-US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63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239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8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baseline="30000" dirty="0"/>
                        <a:t>241</a:t>
                      </a:r>
                      <a:r>
                        <a:rPr lang="en-US" b="1" dirty="0"/>
                        <a:t>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636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D0D3E6-10F1-439E-9E22-423A45864563}"/>
              </a:ext>
            </a:extLst>
          </p:cNvPr>
          <p:cNvSpPr txBox="1"/>
          <p:nvPr/>
        </p:nvSpPr>
        <p:spPr>
          <a:xfrm>
            <a:off x="6705600" y="4124131"/>
            <a:ext cx="203184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use the </a:t>
            </a:r>
            <a:r>
              <a:rPr lang="en-US" sz="2000" b="1" dirty="0"/>
              <a:t>ENDF/B-VIII.0 </a:t>
            </a:r>
            <a:r>
              <a:rPr lang="en-US" sz="2000" dirty="0"/>
              <a:t>decay data and </a:t>
            </a:r>
            <a:r>
              <a:rPr lang="en-US" sz="2000" b="1" dirty="0"/>
              <a:t>JEFF-3.3</a:t>
            </a:r>
            <a:r>
              <a:rPr lang="en-US" sz="2000" dirty="0"/>
              <a:t> yields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D450C0-8E7D-4D15-AC9D-D38FC80C7F17}"/>
              </a:ext>
            </a:extLst>
          </p:cNvPr>
          <p:cNvSpPr txBox="1"/>
          <p:nvPr/>
        </p:nvSpPr>
        <p:spPr>
          <a:xfrm>
            <a:off x="1371600" y="6248400"/>
            <a:ext cx="61341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Uncertainties are unrealistically low</a:t>
            </a:r>
          </a:p>
        </p:txBody>
      </p:sp>
    </p:spTree>
    <p:extLst>
      <p:ext uri="{BB962C8B-B14F-4D97-AF65-F5344CB8AC3E}">
        <p14:creationId xmlns:p14="http://schemas.microsoft.com/office/powerpoint/2010/main" val="13307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2FBD2A-9D55-4886-9414-A63ABAD76169}"/>
              </a:ext>
            </a:extLst>
          </p:cNvPr>
          <p:cNvSpPr txBox="1"/>
          <p:nvPr/>
        </p:nvSpPr>
        <p:spPr>
          <a:xfrm>
            <a:off x="228600" y="72133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Uncertainties can be calculated 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2558F-1863-4A0B-9D09-D524C02E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540"/>
            <a:ext cx="5658695" cy="16764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1B9165-DA3C-4010-B095-9F54B5D11A34}"/>
              </a:ext>
            </a:extLst>
          </p:cNvPr>
          <p:cNvSpPr txBox="1"/>
          <p:nvPr/>
        </p:nvSpPr>
        <p:spPr>
          <a:xfrm>
            <a:off x="228600" y="3810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Unfortunately, the fission yield databases </a:t>
            </a:r>
            <a:r>
              <a:rPr lang="en-US" sz="2000" b="1" dirty="0">
                <a:solidFill>
                  <a:srgbClr val="0000FF"/>
                </a:solidFill>
              </a:rPr>
              <a:t>don’t contain any correlation data</a:t>
            </a:r>
            <a:r>
              <a:rPr lang="en-US" sz="2000" dirty="0"/>
              <a:t>.  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003399"/>
                </a:solidFill>
              </a:rPr>
              <a:t>GEF</a:t>
            </a:r>
            <a:r>
              <a:rPr lang="en-US" sz="2000" baseline="30000" dirty="0"/>
              <a:t>1</a:t>
            </a:r>
            <a:r>
              <a:rPr lang="en-US" sz="2000" dirty="0"/>
              <a:t> code will be used to obtain Y(Z,A) correlations, which will be converted to Y(Z,A,FPS) correlations, and then using decay data, we will obtain </a:t>
            </a:r>
            <a:r>
              <a:rPr lang="en-US" sz="2000" b="1" i="1" dirty="0">
                <a:solidFill>
                  <a:srgbClr val="0000FF"/>
                </a:solidFill>
              </a:rPr>
              <a:t>Cor(</a:t>
            </a:r>
            <a:r>
              <a:rPr lang="en-US" sz="2000" b="1" i="1" dirty="0" err="1">
                <a:solidFill>
                  <a:srgbClr val="0000FF"/>
                </a:solidFill>
              </a:rPr>
              <a:t>Ci,Cj</a:t>
            </a:r>
            <a:r>
              <a:rPr lang="en-US" sz="2000" b="1" i="1" dirty="0">
                <a:solidFill>
                  <a:srgbClr val="0000FF"/>
                </a:solidFill>
              </a:rPr>
              <a:t>) 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B28D9-264E-485E-BA09-D280310AFBAB}"/>
              </a:ext>
            </a:extLst>
          </p:cNvPr>
          <p:cNvSpPr txBox="1"/>
          <p:nvPr/>
        </p:nvSpPr>
        <p:spPr>
          <a:xfrm>
            <a:off x="284415" y="5943600"/>
            <a:ext cx="865137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"General Description of Fission Observables: GEF Model Code", K.-H. Schmidt, B. Jurado, C. </a:t>
            </a:r>
            <a:r>
              <a:rPr lang="en-US" sz="1400" dirty="0" err="1"/>
              <a:t>Amouroux</a:t>
            </a:r>
            <a:r>
              <a:rPr lang="en-US" sz="1400" dirty="0"/>
              <a:t>, C. Schmitt, </a:t>
            </a:r>
            <a:r>
              <a:rPr lang="en-US" sz="1400" dirty="0" err="1"/>
              <a:t>Nucl</a:t>
            </a:r>
            <a:r>
              <a:rPr lang="en-US" sz="1400" dirty="0"/>
              <a:t>. Data Sheets </a:t>
            </a:r>
            <a:r>
              <a:rPr lang="en-US" sz="1400" b="1" dirty="0"/>
              <a:t>131</a:t>
            </a:r>
            <a:r>
              <a:rPr lang="en-US" sz="1400" dirty="0"/>
              <a:t>, 107 (2016).</a:t>
            </a:r>
          </a:p>
        </p:txBody>
      </p:sp>
    </p:spTree>
    <p:extLst>
      <p:ext uri="{BB962C8B-B14F-4D97-AF65-F5344CB8AC3E}">
        <p14:creationId xmlns:p14="http://schemas.microsoft.com/office/powerpoint/2010/main" val="28814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14DBDF93-7CAA-490A-BF73-387AA491C278}" vid="{58CB5C52-4659-4369-A474-094E63AC0D6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1595</Words>
  <Application>Microsoft Office PowerPoint</Application>
  <PresentationFormat>On-screen Show (4:3)</PresentationFormat>
  <Paragraphs>358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Helvetica</vt:lpstr>
      <vt:lpstr>Lucida Grande</vt:lpstr>
      <vt:lpstr>Symbol</vt:lpstr>
      <vt:lpstr>Wingdings</vt:lpstr>
      <vt:lpstr>Office Theme</vt:lpstr>
      <vt:lpstr>FRIB3</vt:lpstr>
      <vt:lpstr>1_Office Theme</vt:lpstr>
      <vt:lpstr>Cumulative Fission Yield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Quantification in the Summation Method for Nuclear Reactor Antineutrinos</dc:title>
  <dc:creator>Sonzogni, Alejandro A.</dc:creator>
  <cp:lastModifiedBy>Sonzogni, Alejandro A.</cp:lastModifiedBy>
  <cp:revision>98</cp:revision>
  <dcterms:created xsi:type="dcterms:W3CDTF">2019-04-14T14:10:05Z</dcterms:created>
  <dcterms:modified xsi:type="dcterms:W3CDTF">2019-11-05T20:59:16Z</dcterms:modified>
</cp:coreProperties>
</file>