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60" r:id="rId4"/>
    <p:sldId id="261" r:id="rId5"/>
    <p:sldId id="266" r:id="rId6"/>
    <p:sldId id="268" r:id="rId7"/>
    <p:sldId id="297" r:id="rId8"/>
    <p:sldId id="298" r:id="rId9"/>
    <p:sldId id="25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p:restoredTop sz="94694"/>
  </p:normalViewPr>
  <p:slideViewPr>
    <p:cSldViewPr snapToGrid="0" snapToObjects="1">
      <p:cViewPr varScale="1">
        <p:scale>
          <a:sx n="109" d="100"/>
          <a:sy n="109" d="100"/>
        </p:scale>
        <p:origin x="216" y="6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3827" y="987611"/>
            <a:ext cx="11118573" cy="2387600"/>
          </a:xfrm>
        </p:spPr>
        <p:txBody>
          <a:bodyPr anchor="b">
            <a:normAutofit/>
          </a:bodyPr>
          <a:lstStyle>
            <a:lvl1pPr algn="l">
              <a:defRPr sz="4800" b="1" i="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463827" y="3467286"/>
            <a:ext cx="11118573" cy="1655762"/>
          </a:xfrm>
        </p:spPr>
        <p:txBody>
          <a:bodyPr/>
          <a:lstStyle>
            <a:lvl1pPr marL="0" indent="0" algn="l">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845504"/>
            <a:ext cx="10972800" cy="39206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857500" cy="52849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1" y="365125"/>
            <a:ext cx="7962900" cy="528490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0573" y="1709740"/>
            <a:ext cx="11131827"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450573" y="4589465"/>
            <a:ext cx="11131827" cy="12348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7079" y="1825625"/>
            <a:ext cx="54864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6000" y="1825625"/>
            <a:ext cx="54864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7079" y="365127"/>
            <a:ext cx="10878309"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7079" y="1681163"/>
            <a:ext cx="5486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77079" y="2505075"/>
            <a:ext cx="54864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0" y="1681163"/>
            <a:ext cx="5486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96000" y="2505075"/>
            <a:ext cx="54864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827" y="457200"/>
            <a:ext cx="430819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7" y="987427"/>
            <a:ext cx="63992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3827" y="2057400"/>
            <a:ext cx="430819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7" y="987427"/>
            <a:ext cx="6399212"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8" name="Title 1"/>
          <p:cNvSpPr>
            <a:spLocks noGrp="1"/>
          </p:cNvSpPr>
          <p:nvPr>
            <p:ph type="title"/>
          </p:nvPr>
        </p:nvSpPr>
        <p:spPr>
          <a:xfrm>
            <a:off x="463827" y="457200"/>
            <a:ext cx="4308199" cy="1600200"/>
          </a:xfrm>
        </p:spPr>
        <p:txBody>
          <a:bodyPr anchor="b"/>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463827" y="2057400"/>
            <a:ext cx="430819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7080" y="365127"/>
            <a:ext cx="11105321"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77080" y="1825625"/>
            <a:ext cx="11105321" cy="39291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4724400" y="63371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16D9922-87B3-6043-9531-5184EA303DC1}" type="slidenum">
              <a:rPr lang="en-US" smtClean="0"/>
              <a:pPr/>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nds.iaea.org/exfor-master/x4compil/"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r"/>
            <a:r>
              <a:rPr lang="en-US" dirty="0">
                <a:solidFill>
                  <a:srgbClr val="FF0000"/>
                </a:solidFill>
              </a:rPr>
              <a:t>NSR &amp; EXFOR Compilations</a:t>
            </a:r>
          </a:p>
        </p:txBody>
      </p:sp>
      <p:sp>
        <p:nvSpPr>
          <p:cNvPr id="3" name="Subtitle 2"/>
          <p:cNvSpPr>
            <a:spLocks noGrp="1"/>
          </p:cNvSpPr>
          <p:nvPr>
            <p:ph type="subTitle" idx="1"/>
          </p:nvPr>
        </p:nvSpPr>
        <p:spPr/>
        <p:txBody>
          <a:bodyPr/>
          <a:lstStyle/>
          <a:p>
            <a:pPr algn="r"/>
            <a:r>
              <a:rPr lang="en-US" i="1" dirty="0"/>
              <a:t>Boris </a:t>
            </a:r>
            <a:r>
              <a:rPr lang="en-US" i="1" dirty="0" err="1"/>
              <a:t>Pritychenko</a:t>
            </a:r>
            <a:endParaRPr lang="en-US" i="1" dirty="0"/>
          </a:p>
          <a:p>
            <a:pPr algn="r"/>
            <a:r>
              <a:rPr lang="en-US" i="1" dirty="0"/>
              <a:t>National Nuclear Data Center, BNL, Upton, NY 11973</a:t>
            </a:r>
          </a:p>
          <a:p>
            <a:endParaRPr lang="en-US" dirty="0"/>
          </a:p>
        </p:txBody>
      </p:sp>
    </p:spTree>
    <p:extLst>
      <p:ext uri="{BB962C8B-B14F-4D97-AF65-F5344CB8AC3E}">
        <p14:creationId xmlns:p14="http://schemas.microsoft.com/office/powerpoint/2010/main" val="76914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Compilation Databases</a:t>
            </a:r>
          </a:p>
        </p:txBody>
      </p:sp>
      <p:sp>
        <p:nvSpPr>
          <p:cNvPr id="3" name="Content Placeholder 2"/>
          <p:cNvSpPr>
            <a:spLocks noGrp="1"/>
          </p:cNvSpPr>
          <p:nvPr>
            <p:ph idx="1"/>
          </p:nvPr>
        </p:nvSpPr>
        <p:spPr/>
        <p:txBody>
          <a:bodyPr/>
          <a:lstStyle/>
          <a:p>
            <a:r>
              <a:rPr lang="en-US" sz="1800" dirty="0"/>
              <a:t>There are three major and two minor compilation databases at NNDC: NSR, EXFOR, XUNDL and B(E2)↑, </a:t>
            </a:r>
            <a:r>
              <a:rPr lang="en-US" sz="1800" dirty="0">
                <a:latin typeface="Symbol" panose="05050102010706020507" pitchFamily="18" charset="2"/>
              </a:rPr>
              <a:t>bb</a:t>
            </a:r>
            <a:r>
              <a:rPr lang="en-US" sz="1800" dirty="0"/>
              <a:t>-decay.</a:t>
            </a:r>
          </a:p>
          <a:p>
            <a:r>
              <a:rPr lang="en-US" sz="1800" dirty="0"/>
              <a:t>In </a:t>
            </a:r>
            <a:r>
              <a:rPr lang="en-US" sz="1800"/>
              <a:t>this presentation, we </a:t>
            </a:r>
            <a:r>
              <a:rPr lang="en-US" sz="1800" dirty="0"/>
              <a:t>will concentrate on NSR and EXFOR databases:</a:t>
            </a:r>
          </a:p>
          <a:p>
            <a:pPr lvl="1"/>
            <a:r>
              <a:rPr lang="en-US" sz="1600" dirty="0"/>
              <a:t>Nuclear Science References (NSR): all low- and intermediate-energy references for a broad use, not just nuclear structure and decay as before 90ies. </a:t>
            </a:r>
          </a:p>
          <a:p>
            <a:pPr lvl="1"/>
            <a:r>
              <a:rPr lang="en-US" sz="1600" dirty="0"/>
              <a:t>Experimental Nuclear Reaction Data (EXFOR): all low- and intermediate-energy  reaction data sets for neutron-, charged- and photo-induced reactions, not just neutron-induced as before 80ies.</a:t>
            </a:r>
          </a:p>
          <a:p>
            <a:r>
              <a:rPr lang="en-US" sz="1800" dirty="0"/>
              <a:t>The compilation scope and quality controls for NSR and EXFOR database have evolved over the many years of operation. These facts plus lack of advanced computer tools in the past are responsible for missing references and data sets.</a:t>
            </a:r>
          </a:p>
        </p:txBody>
      </p:sp>
      <p:pic>
        <p:nvPicPr>
          <p:cNvPr id="5" name="Picture 4">
            <a:extLst>
              <a:ext uri="{FF2B5EF4-FFF2-40B4-BE49-F238E27FC236}">
                <a16:creationId xmlns:a16="http://schemas.microsoft.com/office/drawing/2014/main" id="{CEB4DE03-409B-9C4E-A82E-8704C59162A2}"/>
              </a:ext>
            </a:extLst>
          </p:cNvPr>
          <p:cNvPicPr>
            <a:picLocks noChangeAspect="1"/>
          </p:cNvPicPr>
          <p:nvPr/>
        </p:nvPicPr>
        <p:blipFill>
          <a:blip r:embed="rId2"/>
          <a:stretch>
            <a:fillRect/>
          </a:stretch>
        </p:blipFill>
        <p:spPr>
          <a:xfrm>
            <a:off x="9896926" y="-3175"/>
            <a:ext cx="2284410" cy="1828800"/>
          </a:xfrm>
          <a:prstGeom prst="rect">
            <a:avLst/>
          </a:prstGeom>
        </p:spPr>
      </p:pic>
    </p:spTree>
    <p:extLst>
      <p:ext uri="{BB962C8B-B14F-4D97-AF65-F5344CB8AC3E}">
        <p14:creationId xmlns:p14="http://schemas.microsoft.com/office/powerpoint/2010/main" val="979214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NSR Compilations</a:t>
            </a:r>
          </a:p>
        </p:txBody>
      </p:sp>
      <p:sp>
        <p:nvSpPr>
          <p:cNvPr id="3" name="Content Placeholder 2"/>
          <p:cNvSpPr>
            <a:spLocks noGrp="1"/>
          </p:cNvSpPr>
          <p:nvPr>
            <p:ph idx="1"/>
          </p:nvPr>
        </p:nvSpPr>
        <p:spPr/>
        <p:txBody>
          <a:bodyPr>
            <a:normAutofit/>
          </a:bodyPr>
          <a:lstStyle/>
          <a:p>
            <a:r>
              <a:rPr lang="en-US" sz="1800" dirty="0"/>
              <a:t>Nuclear Science References compilation creates a foundation for nuclear structure, decay and reaction data efforts and impacts research activities.</a:t>
            </a:r>
          </a:p>
          <a:p>
            <a:r>
              <a:rPr lang="en-US" sz="1800" dirty="0"/>
              <a:t>FY 2019 NSR team: 1.5 NNDC (B. </a:t>
            </a:r>
            <a:r>
              <a:rPr lang="en-US" sz="1800" dirty="0" err="1"/>
              <a:t>Pritychenko</a:t>
            </a:r>
            <a:r>
              <a:rPr lang="en-US" sz="1800" dirty="0"/>
              <a:t>, J. </a:t>
            </a:r>
            <a:r>
              <a:rPr lang="en-US" sz="1800" dirty="0" err="1"/>
              <a:t>Totans</a:t>
            </a:r>
            <a:r>
              <a:rPr lang="en-US" sz="1800" dirty="0"/>
              <a:t>), 2 contractors (B. Singh, E. </a:t>
            </a:r>
            <a:r>
              <a:rPr lang="en-US" sz="1800" dirty="0" err="1"/>
              <a:t>Betak</a:t>
            </a:r>
            <a:r>
              <a:rPr lang="en-US" sz="1800" dirty="0"/>
              <a:t>), 1 Berkeley collaborator (J. Batchelder)  and 1 IAEA collaborator (V. </a:t>
            </a:r>
            <a:r>
              <a:rPr lang="en-US" sz="1800" dirty="0" err="1"/>
              <a:t>Zerkin</a:t>
            </a:r>
            <a:r>
              <a:rPr lang="en-US" sz="1800" dirty="0"/>
              <a:t>).</a:t>
            </a:r>
          </a:p>
          <a:p>
            <a:r>
              <a:rPr lang="en-US" sz="1800" dirty="0"/>
              <a:t>Our goal is provide the coverage for current publications; we are also proactively recovering previously missed references.</a:t>
            </a:r>
          </a:p>
          <a:p>
            <a:r>
              <a:rPr lang="en-US" sz="1800" dirty="0"/>
              <a:t>One of our major requirement is speed, prompt creation of entries and quality keywords for ENSDF:   NSR is always up-to-date (it is updated 2-3 times a week).</a:t>
            </a:r>
          </a:p>
          <a:p>
            <a:r>
              <a:rPr lang="en-US" sz="1800" dirty="0"/>
              <a:t>NSR Quality Assurance: Manager + Users + Evaluators + Compilers inputs. We do not have a bug database, we just fix bugs immediately.</a:t>
            </a:r>
          </a:p>
          <a:p>
            <a:r>
              <a:rPr lang="en-US" sz="1800" dirty="0"/>
              <a:t>Direct communication with Phys. Rev. C: ~10% of authors submit keywords to NSR.</a:t>
            </a:r>
          </a:p>
        </p:txBody>
      </p:sp>
    </p:spTree>
    <p:extLst>
      <p:ext uri="{BB962C8B-B14F-4D97-AF65-F5344CB8AC3E}">
        <p14:creationId xmlns:p14="http://schemas.microsoft.com/office/powerpoint/2010/main" val="218431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D8241-29A5-D34B-8F81-A4419CFBC9FB}"/>
              </a:ext>
            </a:extLst>
          </p:cNvPr>
          <p:cNvSpPr>
            <a:spLocks noGrp="1"/>
          </p:cNvSpPr>
          <p:nvPr>
            <p:ph type="title"/>
          </p:nvPr>
        </p:nvSpPr>
        <p:spPr/>
        <p:txBody>
          <a:bodyPr/>
          <a:lstStyle/>
          <a:p>
            <a:pPr algn="ctr"/>
            <a:r>
              <a:rPr lang="en-US" dirty="0"/>
              <a:t>FY 2019 NSR Statistics</a:t>
            </a:r>
          </a:p>
        </p:txBody>
      </p:sp>
      <p:sp>
        <p:nvSpPr>
          <p:cNvPr id="3" name="Content Placeholder 2">
            <a:extLst>
              <a:ext uri="{FF2B5EF4-FFF2-40B4-BE49-F238E27FC236}">
                <a16:creationId xmlns:a16="http://schemas.microsoft.com/office/drawing/2014/main" id="{01306756-FF0F-1540-B167-5DCC78D9185B}"/>
              </a:ext>
            </a:extLst>
          </p:cNvPr>
          <p:cNvSpPr>
            <a:spLocks noGrp="1"/>
          </p:cNvSpPr>
          <p:nvPr>
            <p:ph idx="1"/>
          </p:nvPr>
        </p:nvSpPr>
        <p:spPr/>
        <p:txBody>
          <a:bodyPr>
            <a:normAutofit fontScale="92500" lnSpcReduction="20000"/>
          </a:bodyPr>
          <a:lstStyle/>
          <a:p>
            <a:r>
              <a:rPr lang="en-US" sz="1800" dirty="0"/>
              <a:t>NSR References:</a:t>
            </a:r>
          </a:p>
          <a:p>
            <a:pPr lvl="1"/>
            <a:r>
              <a:rPr lang="en-US" sz="1800" dirty="0"/>
              <a:t>3,337 new article entries. </a:t>
            </a:r>
          </a:p>
          <a:p>
            <a:pPr lvl="1"/>
            <a:r>
              <a:rPr lang="en-US" sz="1800" dirty="0"/>
              <a:t>265 modified (corrected) article entries.</a:t>
            </a:r>
          </a:p>
          <a:p>
            <a:pPr lvl="1"/>
            <a:r>
              <a:rPr lang="en-US" sz="1800" dirty="0"/>
              <a:t>1,632 keyworded article abstracts (September 30, 2019) =&gt; </a:t>
            </a:r>
          </a:p>
          <a:p>
            <a:pPr marL="457200" lvl="1" indent="0">
              <a:buNone/>
            </a:pPr>
            <a:r>
              <a:rPr lang="en-US" sz="1800" dirty="0"/>
              <a:t>    1,703 (November 5, 2019), takes time to prepare the keywords.</a:t>
            </a:r>
          </a:p>
          <a:p>
            <a:r>
              <a:rPr lang="en-US" sz="1800" dirty="0"/>
              <a:t>NSR Dictionaries updates:</a:t>
            </a:r>
          </a:p>
          <a:p>
            <a:pPr lvl="1"/>
            <a:r>
              <a:rPr lang="en-US" sz="1800" dirty="0"/>
              <a:t>1,000 new authors</a:t>
            </a:r>
          </a:p>
          <a:p>
            <a:pPr lvl="1"/>
            <a:r>
              <a:rPr lang="en-US" sz="1800" dirty="0"/>
              <a:t>12 new journals</a:t>
            </a:r>
          </a:p>
          <a:p>
            <a:pPr lvl="1"/>
            <a:r>
              <a:rPr lang="en-US" sz="1800" dirty="0"/>
              <a:t>160 new reactions</a:t>
            </a:r>
          </a:p>
          <a:p>
            <a:pPr lvl="1"/>
            <a:r>
              <a:rPr lang="en-US" sz="1800" dirty="0"/>
              <a:t>689 new nuclides</a:t>
            </a:r>
          </a:p>
          <a:p>
            <a:pPr lvl="1"/>
            <a:r>
              <a:rPr lang="en-US" sz="1800" dirty="0"/>
              <a:t>16 new decays</a:t>
            </a:r>
          </a:p>
          <a:p>
            <a:r>
              <a:rPr lang="en-US" sz="1800" dirty="0"/>
              <a:t>NSR Database updates: 129 in FY 2019.</a:t>
            </a:r>
          </a:p>
          <a:p>
            <a:r>
              <a:rPr lang="en-US" sz="1800" dirty="0"/>
              <a:t>NSR Web retrievals: 316,494, or 64 references/retrieval.</a:t>
            </a:r>
          </a:p>
          <a:p>
            <a:r>
              <a:rPr lang="en-US" sz="1800" dirty="0"/>
              <a:t>Total number of retrieved references was 20,335,439.</a:t>
            </a:r>
          </a:p>
        </p:txBody>
      </p:sp>
      <p:pic>
        <p:nvPicPr>
          <p:cNvPr id="18" name="Picture 17">
            <a:extLst>
              <a:ext uri="{FF2B5EF4-FFF2-40B4-BE49-F238E27FC236}">
                <a16:creationId xmlns:a16="http://schemas.microsoft.com/office/drawing/2014/main" id="{07DB584F-BA96-C84A-BD4B-BE11359E13D3}"/>
              </a:ext>
            </a:extLst>
          </p:cNvPr>
          <p:cNvPicPr>
            <a:picLocks noChangeAspect="1"/>
          </p:cNvPicPr>
          <p:nvPr/>
        </p:nvPicPr>
        <p:blipFill>
          <a:blip r:embed="rId2"/>
          <a:stretch>
            <a:fillRect/>
          </a:stretch>
        </p:blipFill>
        <p:spPr>
          <a:xfrm>
            <a:off x="9421018" y="-3319"/>
            <a:ext cx="2766060" cy="2743200"/>
          </a:xfrm>
          <a:prstGeom prst="rect">
            <a:avLst/>
          </a:prstGeom>
        </p:spPr>
      </p:pic>
      <p:pic>
        <p:nvPicPr>
          <p:cNvPr id="5" name="Picture 4">
            <a:extLst>
              <a:ext uri="{FF2B5EF4-FFF2-40B4-BE49-F238E27FC236}">
                <a16:creationId xmlns:a16="http://schemas.microsoft.com/office/drawing/2014/main" id="{AF3083C2-C960-FC47-815B-15A5453C6DDE}"/>
              </a:ext>
            </a:extLst>
          </p:cNvPr>
          <p:cNvPicPr>
            <a:picLocks noChangeAspect="1"/>
          </p:cNvPicPr>
          <p:nvPr/>
        </p:nvPicPr>
        <p:blipFill>
          <a:blip r:embed="rId3"/>
          <a:stretch>
            <a:fillRect/>
          </a:stretch>
        </p:blipFill>
        <p:spPr>
          <a:xfrm>
            <a:off x="2879888" y="0"/>
            <a:ext cx="7924160" cy="6858000"/>
          </a:xfrm>
          <a:prstGeom prst="rect">
            <a:avLst/>
          </a:prstGeom>
          <a:ln>
            <a:solidFill>
              <a:schemeClr val="bg1">
                <a:lumMod val="85000"/>
              </a:schemeClr>
            </a:solidFill>
          </a:ln>
        </p:spPr>
      </p:pic>
      <p:sp>
        <p:nvSpPr>
          <p:cNvPr id="9" name="TextBox 8">
            <a:extLst>
              <a:ext uri="{FF2B5EF4-FFF2-40B4-BE49-F238E27FC236}">
                <a16:creationId xmlns:a16="http://schemas.microsoft.com/office/drawing/2014/main" id="{6048E7FB-CD99-634A-B69C-F7A6F892C0F8}"/>
              </a:ext>
            </a:extLst>
          </p:cNvPr>
          <p:cNvSpPr txBox="1"/>
          <p:nvPr/>
        </p:nvSpPr>
        <p:spPr>
          <a:xfrm>
            <a:off x="2966676" y="3220408"/>
            <a:ext cx="6569209" cy="3456432"/>
          </a:xfrm>
          <a:prstGeom prst="rect">
            <a:avLst/>
          </a:prstGeom>
          <a:noFill/>
          <a:ln>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412641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EXFOR Effort in the U.S. and Canada</a:t>
            </a:r>
          </a:p>
        </p:txBody>
      </p:sp>
      <p:sp>
        <p:nvSpPr>
          <p:cNvPr id="3" name="Content Placeholder 2"/>
          <p:cNvSpPr>
            <a:spLocks noGrp="1"/>
          </p:cNvSpPr>
          <p:nvPr>
            <p:ph idx="1"/>
          </p:nvPr>
        </p:nvSpPr>
        <p:spPr>
          <a:xfrm>
            <a:off x="477080" y="1825625"/>
            <a:ext cx="8291363" cy="3929132"/>
          </a:xfrm>
        </p:spPr>
        <p:txBody>
          <a:bodyPr>
            <a:normAutofit fontScale="92500"/>
          </a:bodyPr>
          <a:lstStyle/>
          <a:p>
            <a:r>
              <a:rPr lang="en-US" sz="1800" dirty="0"/>
              <a:t>Nuclear Reaction Data Centers (NRDC) is responsible for EXFOR compilations worldwide, NNDC is responsible for the Area #1 (USA &amp; Canada).</a:t>
            </a:r>
          </a:p>
          <a:p>
            <a:r>
              <a:rPr lang="en-US" sz="1800" dirty="0"/>
              <a:t>EXFOR Team: B. </a:t>
            </a:r>
            <a:r>
              <a:rPr lang="en-US" sz="1800" dirty="0" err="1"/>
              <a:t>Pritychenko</a:t>
            </a:r>
            <a:r>
              <a:rPr lang="en-US" sz="1800" dirty="0"/>
              <a:t>, S. </a:t>
            </a:r>
            <a:r>
              <a:rPr lang="en-US" sz="1800" dirty="0" err="1"/>
              <a:t>Hlavac</a:t>
            </a:r>
            <a:r>
              <a:rPr lang="en-US" sz="1800" dirty="0"/>
              <a:t>, O. </a:t>
            </a:r>
            <a:r>
              <a:rPr lang="en-US" sz="1800" dirty="0" err="1"/>
              <a:t>Schwerer</a:t>
            </a:r>
            <a:r>
              <a:rPr lang="en-US" sz="1800" dirty="0"/>
              <a:t>, O. </a:t>
            </a:r>
            <a:r>
              <a:rPr lang="en-US" sz="1800" dirty="0" err="1"/>
              <a:t>Gritzay</a:t>
            </a:r>
            <a:r>
              <a:rPr lang="en-US" sz="1800" dirty="0"/>
              <a:t> and V. </a:t>
            </a:r>
            <a:r>
              <a:rPr lang="en-US" sz="1800" dirty="0" err="1"/>
              <a:t>Zerkin</a:t>
            </a:r>
            <a:r>
              <a:rPr lang="en-US" sz="1800" dirty="0"/>
              <a:t> (IAEA).</a:t>
            </a:r>
          </a:p>
          <a:p>
            <a:pPr lvl="1"/>
            <a:r>
              <a:rPr lang="en-US" sz="1800" dirty="0"/>
              <a:t>NNDC: Overall database and contracts management, website support, compilation and correction of missing and older references.</a:t>
            </a:r>
          </a:p>
          <a:p>
            <a:pPr lvl="1"/>
            <a:r>
              <a:rPr lang="en-US" sz="1800" dirty="0"/>
              <a:t>Bratislava: Mainly new references compilation.</a:t>
            </a:r>
          </a:p>
          <a:p>
            <a:pPr lvl="1"/>
            <a:r>
              <a:rPr lang="en-US" sz="1800" dirty="0"/>
              <a:t>Kyiv: Fission </a:t>
            </a:r>
            <a:r>
              <a:rPr lang="en-US" sz="1800"/>
              <a:t>yields compilation.</a:t>
            </a:r>
            <a:endParaRPr lang="en-US" sz="1800" dirty="0"/>
          </a:p>
          <a:p>
            <a:pPr lvl="1"/>
            <a:r>
              <a:rPr lang="en-US" sz="1800" dirty="0"/>
              <a:t>Vienna: Overall quality assurance and transmission handling.</a:t>
            </a:r>
          </a:p>
          <a:p>
            <a:pPr lvl="1"/>
            <a:r>
              <a:rPr lang="en-US" sz="1800" dirty="0"/>
              <a:t>IAEA: Web and database software development.</a:t>
            </a:r>
          </a:p>
          <a:p>
            <a:r>
              <a:rPr lang="en-US" sz="1800" dirty="0"/>
              <a:t>Smooth operation based on efforts of BNL stuff, contractors and collaborators.</a:t>
            </a:r>
          </a:p>
          <a:p>
            <a:r>
              <a:rPr lang="en-US" sz="1800" dirty="0"/>
              <a:t>Contractors (S. </a:t>
            </a:r>
            <a:r>
              <a:rPr lang="en-US" sz="1800" dirty="0" err="1"/>
              <a:t>Hlavac</a:t>
            </a:r>
            <a:r>
              <a:rPr lang="en-US" sz="1800" dirty="0"/>
              <a:t>, O. </a:t>
            </a:r>
            <a:r>
              <a:rPr lang="en-US" sz="1800" dirty="0" err="1"/>
              <a:t>Gritzay</a:t>
            </a:r>
            <a:r>
              <a:rPr lang="en-US" sz="1800" dirty="0"/>
              <a:t> and O. </a:t>
            </a:r>
            <a:r>
              <a:rPr lang="en-US" sz="1800" dirty="0" err="1"/>
              <a:t>Schwerer</a:t>
            </a:r>
            <a:r>
              <a:rPr lang="en-US" sz="1800" dirty="0"/>
              <a:t>) are essential for the overall success of the NNDC EXFOR effort.</a:t>
            </a:r>
          </a:p>
        </p:txBody>
      </p:sp>
      <p:pic>
        <p:nvPicPr>
          <p:cNvPr id="4" name="Picture 2" descr="nrdc map">
            <a:extLst>
              <a:ext uri="{FF2B5EF4-FFF2-40B4-BE49-F238E27FC236}">
                <a16:creationId xmlns:a16="http://schemas.microsoft.com/office/drawing/2014/main" id="{DD360F01-C7DC-8E4F-A404-949724D72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6852" y="1825625"/>
            <a:ext cx="3030146" cy="1828800"/>
          </a:xfrm>
          <a:prstGeom prst="rect">
            <a:avLst/>
          </a:prstGeom>
          <a:noFill/>
          <a:ln>
            <a:solidFill>
              <a:schemeClr val="bg1">
                <a:lumMod val="85000"/>
              </a:schemeClr>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56001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3F07-9FDF-8A40-8AC6-3D5BA799E38C}"/>
              </a:ext>
            </a:extLst>
          </p:cNvPr>
          <p:cNvSpPr>
            <a:spLocks noGrp="1"/>
          </p:cNvSpPr>
          <p:nvPr>
            <p:ph type="title"/>
          </p:nvPr>
        </p:nvSpPr>
        <p:spPr/>
        <p:txBody>
          <a:bodyPr/>
          <a:lstStyle/>
          <a:p>
            <a:pPr algn="ctr"/>
            <a:r>
              <a:rPr lang="en-US" dirty="0"/>
              <a:t>Area #1 EXFOR Statistics</a:t>
            </a:r>
          </a:p>
        </p:txBody>
      </p:sp>
      <p:sp>
        <p:nvSpPr>
          <p:cNvPr id="3" name="Content Placeholder 2">
            <a:extLst>
              <a:ext uri="{FF2B5EF4-FFF2-40B4-BE49-F238E27FC236}">
                <a16:creationId xmlns:a16="http://schemas.microsoft.com/office/drawing/2014/main" id="{811F3EF3-2167-B04F-9352-67E94A5C2F36}"/>
              </a:ext>
            </a:extLst>
          </p:cNvPr>
          <p:cNvSpPr>
            <a:spLocks noGrp="1"/>
          </p:cNvSpPr>
          <p:nvPr>
            <p:ph idx="1"/>
          </p:nvPr>
        </p:nvSpPr>
        <p:spPr>
          <a:xfrm>
            <a:off x="477080" y="1864535"/>
            <a:ext cx="11105321" cy="3929132"/>
          </a:xfrm>
        </p:spPr>
        <p:txBody>
          <a:bodyPr>
            <a:normAutofit/>
          </a:bodyPr>
          <a:lstStyle/>
          <a:p>
            <a:r>
              <a:rPr lang="en-US" sz="1800" dirty="0"/>
              <a:t>New entries: 63 + 62 (BNL) = 125.</a:t>
            </a:r>
          </a:p>
          <a:p>
            <a:r>
              <a:rPr lang="en-US" sz="1800" dirty="0"/>
              <a:t>Corrected entries: 174 + 46 (BNL) = 220.</a:t>
            </a:r>
          </a:p>
          <a:p>
            <a:r>
              <a:rPr lang="en-US" sz="1800" dirty="0"/>
              <a:t>26 Preliminary and 28 final data transmissions (Preliminary transmissions go through the NRDC network quality assurance system, after implemented corrections final transmission are loaded into the database).</a:t>
            </a:r>
          </a:p>
          <a:p>
            <a:r>
              <a:rPr lang="en-US" sz="1800" dirty="0"/>
              <a:t>EXFOR database was updated 30 times.</a:t>
            </a:r>
          </a:p>
          <a:p>
            <a:r>
              <a:rPr lang="en-US" sz="1800" dirty="0"/>
              <a:t>EXFOR Web retrievals in FY2019: 40,391.</a:t>
            </a:r>
          </a:p>
          <a:p>
            <a:r>
              <a:rPr lang="en-US" sz="1800" dirty="0"/>
              <a:t>More compilation details in the IAEA system based on calendar years: </a:t>
            </a:r>
            <a:r>
              <a:rPr lang="en-GB" sz="1800" u="sng" dirty="0">
                <a:hlinkClick r:id="rId2"/>
              </a:rPr>
              <a:t>http://www-nds.iaea.org/exfor-master/x4compil/</a:t>
            </a:r>
            <a:r>
              <a:rPr lang="en-GB" sz="1800" dirty="0"/>
              <a:t>.</a:t>
            </a:r>
          </a:p>
          <a:p>
            <a:r>
              <a:rPr lang="en-US" sz="1800" dirty="0"/>
              <a:t>Fission yields compilation project is underway.</a:t>
            </a:r>
          </a:p>
        </p:txBody>
      </p:sp>
      <p:pic>
        <p:nvPicPr>
          <p:cNvPr id="4" name="Picture 2" descr="Image result for image nuclear reaction">
            <a:extLst>
              <a:ext uri="{FF2B5EF4-FFF2-40B4-BE49-F238E27FC236}">
                <a16:creationId xmlns:a16="http://schemas.microsoft.com/office/drawing/2014/main" id="{60D7D6B6-64E4-6D45-9CDC-ED6669510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0" y="-2222"/>
            <a:ext cx="2540000" cy="1765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F1DCB38-DCE3-A84D-A6E0-472BF22BBBCD}"/>
              </a:ext>
            </a:extLst>
          </p:cNvPr>
          <p:cNvPicPr>
            <a:picLocks noChangeAspect="1"/>
          </p:cNvPicPr>
          <p:nvPr/>
        </p:nvPicPr>
        <p:blipFill>
          <a:blip r:embed="rId4"/>
          <a:stretch>
            <a:fillRect/>
          </a:stretch>
        </p:blipFill>
        <p:spPr>
          <a:xfrm>
            <a:off x="6029740" y="-2222"/>
            <a:ext cx="3967009" cy="6858000"/>
          </a:xfrm>
          <a:prstGeom prst="rect">
            <a:avLst/>
          </a:prstGeom>
          <a:ln>
            <a:solidFill>
              <a:schemeClr val="bg1">
                <a:lumMod val="85000"/>
              </a:schemeClr>
            </a:solidFill>
          </a:ln>
        </p:spPr>
      </p:pic>
      <p:sp>
        <p:nvSpPr>
          <p:cNvPr id="7" name="Frame 6">
            <a:extLst>
              <a:ext uri="{FF2B5EF4-FFF2-40B4-BE49-F238E27FC236}">
                <a16:creationId xmlns:a16="http://schemas.microsoft.com/office/drawing/2014/main" id="{E2B32059-D52B-C140-A3C2-13DD2CA0F451}"/>
              </a:ext>
            </a:extLst>
          </p:cNvPr>
          <p:cNvSpPr/>
          <p:nvPr/>
        </p:nvSpPr>
        <p:spPr>
          <a:xfrm>
            <a:off x="6029740" y="2432957"/>
            <a:ext cx="1416089" cy="179614"/>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706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3EFF-8E8A-364B-A64B-FA37C8C4D446}"/>
              </a:ext>
            </a:extLst>
          </p:cNvPr>
          <p:cNvSpPr>
            <a:spLocks noGrp="1"/>
          </p:cNvSpPr>
          <p:nvPr>
            <p:ph type="title"/>
          </p:nvPr>
        </p:nvSpPr>
        <p:spPr/>
        <p:txBody>
          <a:bodyPr/>
          <a:lstStyle/>
          <a:p>
            <a:r>
              <a:rPr lang="en-US" dirty="0"/>
              <a:t>Missing Data Collection I</a:t>
            </a:r>
          </a:p>
        </p:txBody>
      </p:sp>
      <p:sp>
        <p:nvSpPr>
          <p:cNvPr id="3" name="Content Placeholder 2">
            <a:extLst>
              <a:ext uri="{FF2B5EF4-FFF2-40B4-BE49-F238E27FC236}">
                <a16:creationId xmlns:a16="http://schemas.microsoft.com/office/drawing/2014/main" id="{5B9CE6A8-1A0E-1A44-81A8-998E69014569}"/>
              </a:ext>
            </a:extLst>
          </p:cNvPr>
          <p:cNvSpPr>
            <a:spLocks noGrp="1"/>
          </p:cNvSpPr>
          <p:nvPr>
            <p:ph idx="1"/>
          </p:nvPr>
        </p:nvSpPr>
        <p:spPr>
          <a:xfrm>
            <a:off x="477081" y="1825625"/>
            <a:ext cx="5021751" cy="3929132"/>
          </a:xfrm>
        </p:spPr>
        <p:txBody>
          <a:bodyPr>
            <a:normAutofit/>
          </a:bodyPr>
          <a:lstStyle/>
          <a:p>
            <a:r>
              <a:rPr lang="en-US" sz="1800" dirty="0"/>
              <a:t>NNDC: Donald Hughes library.</a:t>
            </a:r>
          </a:p>
          <a:p>
            <a:r>
              <a:rPr lang="en-US" sz="1800" dirty="0"/>
              <a:t>July 30, 2019: Crate from South West.</a:t>
            </a:r>
          </a:p>
          <a:p>
            <a:r>
              <a:rPr lang="en-US" sz="1800" dirty="0"/>
              <a:t>Los Alamos collection of microfiches will be processed by NNDC librarian J. </a:t>
            </a:r>
            <a:r>
              <a:rPr lang="en-US" sz="1800" dirty="0" err="1"/>
              <a:t>Totans</a:t>
            </a:r>
            <a:r>
              <a:rPr lang="en-US" sz="1800" dirty="0"/>
              <a:t>.</a:t>
            </a:r>
          </a:p>
          <a:p>
            <a:r>
              <a:rPr lang="en-US" sz="1800" dirty="0"/>
              <a:t>More valuable contents than raiders of the lost ark of the covenant.</a:t>
            </a:r>
          </a:p>
          <a:p>
            <a:r>
              <a:rPr lang="en-US" sz="1800" dirty="0"/>
              <a:t>A typical cost of one-week measurement is $1 M: LBNL charges $2,500 per hour or $420 K per week to IBM for cyclotron beam time.</a:t>
            </a:r>
          </a:p>
        </p:txBody>
      </p:sp>
      <p:pic>
        <p:nvPicPr>
          <p:cNvPr id="7" name="Picture 6">
            <a:extLst>
              <a:ext uri="{FF2B5EF4-FFF2-40B4-BE49-F238E27FC236}">
                <a16:creationId xmlns:a16="http://schemas.microsoft.com/office/drawing/2014/main" id="{8A6CC4F7-9C36-7C4F-B6EA-05E0192117A7}"/>
              </a:ext>
            </a:extLst>
          </p:cNvPr>
          <p:cNvPicPr>
            <a:picLocks noChangeAspect="1"/>
          </p:cNvPicPr>
          <p:nvPr/>
        </p:nvPicPr>
        <p:blipFill>
          <a:blip r:embed="rId2"/>
          <a:stretch>
            <a:fillRect/>
          </a:stretch>
        </p:blipFill>
        <p:spPr>
          <a:xfrm rot="5400000">
            <a:off x="5912983" y="2303986"/>
            <a:ext cx="4876800" cy="2743200"/>
          </a:xfrm>
          <a:prstGeom prst="rect">
            <a:avLst/>
          </a:prstGeom>
          <a:ln>
            <a:solidFill>
              <a:schemeClr val="bg1">
                <a:lumMod val="85000"/>
              </a:schemeClr>
            </a:solidFill>
          </a:ln>
        </p:spPr>
      </p:pic>
      <p:pic>
        <p:nvPicPr>
          <p:cNvPr id="14" name="Picture 13">
            <a:extLst>
              <a:ext uri="{FF2B5EF4-FFF2-40B4-BE49-F238E27FC236}">
                <a16:creationId xmlns:a16="http://schemas.microsoft.com/office/drawing/2014/main" id="{81FCA614-30DF-6046-A815-9CC2409B7AF6}"/>
              </a:ext>
            </a:extLst>
          </p:cNvPr>
          <p:cNvPicPr>
            <a:picLocks noChangeAspect="1"/>
          </p:cNvPicPr>
          <p:nvPr/>
        </p:nvPicPr>
        <p:blipFill>
          <a:blip r:embed="rId3"/>
          <a:stretch>
            <a:fillRect/>
          </a:stretch>
        </p:blipFill>
        <p:spPr>
          <a:xfrm>
            <a:off x="5727862" y="-1"/>
            <a:ext cx="4689188" cy="6858000"/>
          </a:xfrm>
          <a:prstGeom prst="rect">
            <a:avLst/>
          </a:prstGeom>
        </p:spPr>
      </p:pic>
      <p:pic>
        <p:nvPicPr>
          <p:cNvPr id="6" name="Picture 5">
            <a:extLst>
              <a:ext uri="{FF2B5EF4-FFF2-40B4-BE49-F238E27FC236}">
                <a16:creationId xmlns:a16="http://schemas.microsoft.com/office/drawing/2014/main" id="{CD5A208A-5C70-E742-BE4E-1661AB684737}"/>
              </a:ext>
            </a:extLst>
          </p:cNvPr>
          <p:cNvPicPr>
            <a:picLocks noChangeAspect="1"/>
          </p:cNvPicPr>
          <p:nvPr/>
        </p:nvPicPr>
        <p:blipFill>
          <a:blip r:embed="rId4"/>
          <a:stretch>
            <a:fillRect/>
          </a:stretch>
        </p:blipFill>
        <p:spPr>
          <a:xfrm rot="5400000">
            <a:off x="6444900" y="1500186"/>
            <a:ext cx="6858000" cy="3857625"/>
          </a:xfrm>
          <a:prstGeom prst="rect">
            <a:avLst/>
          </a:prstGeom>
        </p:spPr>
      </p:pic>
      <p:pic>
        <p:nvPicPr>
          <p:cNvPr id="9" name="Picture 8">
            <a:extLst>
              <a:ext uri="{FF2B5EF4-FFF2-40B4-BE49-F238E27FC236}">
                <a16:creationId xmlns:a16="http://schemas.microsoft.com/office/drawing/2014/main" id="{D54776FD-B145-334A-B4F5-64C76CFD1F48}"/>
              </a:ext>
            </a:extLst>
          </p:cNvPr>
          <p:cNvPicPr>
            <a:picLocks noChangeAspect="1"/>
          </p:cNvPicPr>
          <p:nvPr/>
        </p:nvPicPr>
        <p:blipFill>
          <a:blip r:embed="rId5"/>
          <a:stretch>
            <a:fillRect/>
          </a:stretch>
        </p:blipFill>
        <p:spPr>
          <a:xfrm rot="5400000">
            <a:off x="6834187" y="1500184"/>
            <a:ext cx="6858000" cy="3857625"/>
          </a:xfrm>
          <a:prstGeom prst="rect">
            <a:avLst/>
          </a:prstGeom>
        </p:spPr>
      </p:pic>
    </p:spTree>
    <p:extLst>
      <p:ext uri="{BB962C8B-B14F-4D97-AF65-F5344CB8AC3E}">
        <p14:creationId xmlns:p14="http://schemas.microsoft.com/office/powerpoint/2010/main" val="230324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C3D4C-E4D5-6848-83FD-F4340B52F841}"/>
              </a:ext>
            </a:extLst>
          </p:cNvPr>
          <p:cNvSpPr>
            <a:spLocks noGrp="1"/>
          </p:cNvSpPr>
          <p:nvPr>
            <p:ph type="title"/>
          </p:nvPr>
        </p:nvSpPr>
        <p:spPr/>
        <p:txBody>
          <a:bodyPr/>
          <a:lstStyle/>
          <a:p>
            <a:r>
              <a:rPr lang="en-US" dirty="0"/>
              <a:t>Missing Data Collection II</a:t>
            </a:r>
          </a:p>
        </p:txBody>
      </p:sp>
      <p:sp>
        <p:nvSpPr>
          <p:cNvPr id="3" name="Content Placeholder 2">
            <a:extLst>
              <a:ext uri="{FF2B5EF4-FFF2-40B4-BE49-F238E27FC236}">
                <a16:creationId xmlns:a16="http://schemas.microsoft.com/office/drawing/2014/main" id="{271DD041-AB56-7C42-B5E9-F166DCE9484A}"/>
              </a:ext>
            </a:extLst>
          </p:cNvPr>
          <p:cNvSpPr>
            <a:spLocks noGrp="1"/>
          </p:cNvSpPr>
          <p:nvPr>
            <p:ph idx="1"/>
          </p:nvPr>
        </p:nvSpPr>
        <p:spPr>
          <a:xfrm>
            <a:off x="477080" y="1825625"/>
            <a:ext cx="5560305" cy="3929132"/>
          </a:xfrm>
        </p:spPr>
        <p:txBody>
          <a:bodyPr/>
          <a:lstStyle/>
          <a:p>
            <a:r>
              <a:rPr lang="en-US" sz="1800" dirty="0"/>
              <a:t>NNDC: Donald Hughes library.</a:t>
            </a:r>
          </a:p>
          <a:p>
            <a:r>
              <a:rPr lang="en-US" sz="1800" dirty="0"/>
              <a:t>August 13, 2019: FedEx from Texas.</a:t>
            </a:r>
          </a:p>
          <a:p>
            <a:endParaRPr lang="en-US" dirty="0"/>
          </a:p>
        </p:txBody>
      </p:sp>
      <p:pic>
        <p:nvPicPr>
          <p:cNvPr id="5" name="Picture 4">
            <a:extLst>
              <a:ext uri="{FF2B5EF4-FFF2-40B4-BE49-F238E27FC236}">
                <a16:creationId xmlns:a16="http://schemas.microsoft.com/office/drawing/2014/main" id="{DC1DD4DE-0CB3-9E4C-AEA8-1AF6ADF5C949}"/>
              </a:ext>
            </a:extLst>
          </p:cNvPr>
          <p:cNvPicPr>
            <a:picLocks noChangeAspect="1"/>
          </p:cNvPicPr>
          <p:nvPr/>
        </p:nvPicPr>
        <p:blipFill>
          <a:blip r:embed="rId2"/>
          <a:stretch>
            <a:fillRect/>
          </a:stretch>
        </p:blipFill>
        <p:spPr>
          <a:xfrm>
            <a:off x="6534961" y="1182757"/>
            <a:ext cx="5657039" cy="4572000"/>
          </a:xfrm>
          <a:prstGeom prst="rect">
            <a:avLst/>
          </a:prstGeom>
          <a:ln>
            <a:solidFill>
              <a:schemeClr val="bg1">
                <a:lumMod val="85000"/>
              </a:schemeClr>
            </a:solidFill>
          </a:ln>
        </p:spPr>
      </p:pic>
      <p:pic>
        <p:nvPicPr>
          <p:cNvPr id="8" name="Picture 7">
            <a:extLst>
              <a:ext uri="{FF2B5EF4-FFF2-40B4-BE49-F238E27FC236}">
                <a16:creationId xmlns:a16="http://schemas.microsoft.com/office/drawing/2014/main" id="{759AD097-F391-6540-BCC5-2BA8A7A02B19}"/>
              </a:ext>
            </a:extLst>
          </p:cNvPr>
          <p:cNvPicPr>
            <a:picLocks noChangeAspect="1"/>
          </p:cNvPicPr>
          <p:nvPr/>
        </p:nvPicPr>
        <p:blipFill>
          <a:blip r:embed="rId3"/>
          <a:stretch>
            <a:fillRect/>
          </a:stretch>
        </p:blipFill>
        <p:spPr>
          <a:xfrm>
            <a:off x="5053609" y="2265599"/>
            <a:ext cx="5901483" cy="4572000"/>
          </a:xfrm>
          <a:prstGeom prst="rect">
            <a:avLst/>
          </a:prstGeom>
          <a:ln>
            <a:solidFill>
              <a:schemeClr val="bg2"/>
            </a:solidFill>
          </a:ln>
        </p:spPr>
      </p:pic>
      <p:pic>
        <p:nvPicPr>
          <p:cNvPr id="7" name="Picture 6">
            <a:extLst>
              <a:ext uri="{FF2B5EF4-FFF2-40B4-BE49-F238E27FC236}">
                <a16:creationId xmlns:a16="http://schemas.microsoft.com/office/drawing/2014/main" id="{D0D06093-38E1-F345-96DF-19F497197C82}"/>
              </a:ext>
            </a:extLst>
          </p:cNvPr>
          <p:cNvPicPr>
            <a:picLocks noChangeAspect="1"/>
          </p:cNvPicPr>
          <p:nvPr/>
        </p:nvPicPr>
        <p:blipFill>
          <a:blip r:embed="rId4"/>
          <a:stretch>
            <a:fillRect/>
          </a:stretch>
        </p:blipFill>
        <p:spPr>
          <a:xfrm rot="5400000">
            <a:off x="5358068" y="3027599"/>
            <a:ext cx="4876800" cy="2743200"/>
          </a:xfrm>
          <a:prstGeom prst="rect">
            <a:avLst/>
          </a:prstGeom>
          <a:ln>
            <a:solidFill>
              <a:schemeClr val="bg1">
                <a:lumMod val="85000"/>
              </a:schemeClr>
            </a:solidFill>
          </a:ln>
        </p:spPr>
      </p:pic>
      <p:pic>
        <p:nvPicPr>
          <p:cNvPr id="9" name="Picture 8">
            <a:extLst>
              <a:ext uri="{FF2B5EF4-FFF2-40B4-BE49-F238E27FC236}">
                <a16:creationId xmlns:a16="http://schemas.microsoft.com/office/drawing/2014/main" id="{A402605E-9E5D-3646-B5F2-891E83B069DE}"/>
              </a:ext>
            </a:extLst>
          </p:cNvPr>
          <p:cNvPicPr>
            <a:picLocks noChangeAspect="1"/>
          </p:cNvPicPr>
          <p:nvPr/>
        </p:nvPicPr>
        <p:blipFill>
          <a:blip r:embed="rId5"/>
          <a:stretch>
            <a:fillRect/>
          </a:stretch>
        </p:blipFill>
        <p:spPr>
          <a:xfrm rot="5400000">
            <a:off x="6459463" y="3027599"/>
            <a:ext cx="4876800" cy="2743200"/>
          </a:xfrm>
          <a:prstGeom prst="rect">
            <a:avLst/>
          </a:prstGeom>
          <a:ln>
            <a:solidFill>
              <a:schemeClr val="bg1">
                <a:lumMod val="85000"/>
              </a:schemeClr>
            </a:solidFill>
          </a:ln>
        </p:spPr>
      </p:pic>
    </p:spTree>
    <p:extLst>
      <p:ext uri="{BB962C8B-B14F-4D97-AF65-F5344CB8AC3E}">
        <p14:creationId xmlns:p14="http://schemas.microsoft.com/office/powerpoint/2010/main" val="164161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image nuclear reaction">
            <a:extLst>
              <a:ext uri="{FF2B5EF4-FFF2-40B4-BE49-F238E27FC236}">
                <a16:creationId xmlns:a16="http://schemas.microsoft.com/office/drawing/2014/main" id="{75818D99-DE9F-E647-B9CC-4E52B85A3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2386" y="2833690"/>
            <a:ext cx="1973525"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9567337-E52B-134D-8947-7A166182F89F}"/>
              </a:ext>
            </a:extLst>
          </p:cNvPr>
          <p:cNvSpPr>
            <a:spLocks noGrp="1"/>
          </p:cNvSpPr>
          <p:nvPr>
            <p:ph type="title"/>
          </p:nvPr>
        </p:nvSpPr>
        <p:spPr/>
        <p:txBody>
          <a:bodyPr/>
          <a:lstStyle/>
          <a:p>
            <a:pPr algn="ctr"/>
            <a:r>
              <a:rPr lang="en-US" dirty="0"/>
              <a:t>Takeaways</a:t>
            </a:r>
          </a:p>
        </p:txBody>
      </p:sp>
      <p:sp>
        <p:nvSpPr>
          <p:cNvPr id="3" name="Content Placeholder 2">
            <a:extLst>
              <a:ext uri="{FF2B5EF4-FFF2-40B4-BE49-F238E27FC236}">
                <a16:creationId xmlns:a16="http://schemas.microsoft.com/office/drawing/2014/main" id="{673E26C0-CB0B-F444-8EDC-A49A42E1ED70}"/>
              </a:ext>
            </a:extLst>
          </p:cNvPr>
          <p:cNvSpPr>
            <a:spLocks noGrp="1"/>
          </p:cNvSpPr>
          <p:nvPr>
            <p:ph idx="1"/>
          </p:nvPr>
        </p:nvSpPr>
        <p:spPr>
          <a:xfrm>
            <a:off x="477080" y="1825625"/>
            <a:ext cx="5560305" cy="3929132"/>
          </a:xfrm>
        </p:spPr>
        <p:txBody>
          <a:bodyPr>
            <a:normAutofit/>
          </a:bodyPr>
          <a:lstStyle/>
          <a:p>
            <a:r>
              <a:rPr lang="en-US" sz="1800" dirty="0"/>
              <a:t>NSR &amp; EXFOR projects are in a good shape, and we collaborate with the IAEA on these projects.</a:t>
            </a:r>
          </a:p>
          <a:p>
            <a:r>
              <a:rPr lang="en-US" sz="1800" dirty="0"/>
              <a:t>We will continue compilation support for nuclear structure and reaction research, evaluations, and theory.</a:t>
            </a:r>
          </a:p>
          <a:p>
            <a:r>
              <a:rPr lang="en-US" sz="1800" dirty="0"/>
              <a:t>We  add new and previously missing references &amp; experiments to NSR &amp; EXFOR databases:</a:t>
            </a:r>
          </a:p>
          <a:p>
            <a:pPr lvl="1"/>
            <a:r>
              <a:rPr lang="en-US" sz="1600" dirty="0"/>
              <a:t>R. Height: Los Alamos Laboratory microfiches.</a:t>
            </a:r>
          </a:p>
          <a:p>
            <a:pPr lvl="1"/>
            <a:r>
              <a:rPr lang="en-US" sz="1600" dirty="0"/>
              <a:t>J. Hardy: Texas A&amp;M University proceedings.</a:t>
            </a:r>
          </a:p>
        </p:txBody>
      </p:sp>
      <p:pic>
        <p:nvPicPr>
          <p:cNvPr id="4" name="Picture 3">
            <a:extLst>
              <a:ext uri="{FF2B5EF4-FFF2-40B4-BE49-F238E27FC236}">
                <a16:creationId xmlns:a16="http://schemas.microsoft.com/office/drawing/2014/main" id="{A2C3C969-2738-4345-9D94-65D955686087}"/>
              </a:ext>
            </a:extLst>
          </p:cNvPr>
          <p:cNvPicPr>
            <a:picLocks noChangeAspect="1"/>
          </p:cNvPicPr>
          <p:nvPr/>
        </p:nvPicPr>
        <p:blipFill>
          <a:blip r:embed="rId3"/>
          <a:stretch>
            <a:fillRect/>
          </a:stretch>
        </p:blipFill>
        <p:spPr>
          <a:xfrm>
            <a:off x="8000432" y="1690690"/>
            <a:ext cx="1844040" cy="1828800"/>
          </a:xfrm>
          <a:prstGeom prst="rect">
            <a:avLst/>
          </a:prstGeom>
        </p:spPr>
      </p:pic>
      <p:pic>
        <p:nvPicPr>
          <p:cNvPr id="6" name="Picture 5">
            <a:extLst>
              <a:ext uri="{FF2B5EF4-FFF2-40B4-BE49-F238E27FC236}">
                <a16:creationId xmlns:a16="http://schemas.microsoft.com/office/drawing/2014/main" id="{B4408322-8D10-4C43-9D12-0931440A5A7B}"/>
              </a:ext>
            </a:extLst>
          </p:cNvPr>
          <p:cNvPicPr>
            <a:picLocks noChangeAspect="1"/>
          </p:cNvPicPr>
          <p:nvPr/>
        </p:nvPicPr>
        <p:blipFill>
          <a:blip r:embed="rId4"/>
          <a:stretch>
            <a:fillRect/>
          </a:stretch>
        </p:blipFill>
        <p:spPr>
          <a:xfrm>
            <a:off x="7865638" y="3519490"/>
            <a:ext cx="1250450" cy="1828800"/>
          </a:xfrm>
          <a:prstGeom prst="rect">
            <a:avLst/>
          </a:prstGeom>
        </p:spPr>
      </p:pic>
      <p:pic>
        <p:nvPicPr>
          <p:cNvPr id="7" name="Picture 6">
            <a:extLst>
              <a:ext uri="{FF2B5EF4-FFF2-40B4-BE49-F238E27FC236}">
                <a16:creationId xmlns:a16="http://schemas.microsoft.com/office/drawing/2014/main" id="{8ED45DF0-D147-EB46-AF19-0672DD5FCC35}"/>
              </a:ext>
            </a:extLst>
          </p:cNvPr>
          <p:cNvPicPr>
            <a:picLocks noChangeAspect="1"/>
          </p:cNvPicPr>
          <p:nvPr/>
        </p:nvPicPr>
        <p:blipFill>
          <a:blip r:embed="rId5"/>
          <a:stretch>
            <a:fillRect/>
          </a:stretch>
        </p:blipFill>
        <p:spPr>
          <a:xfrm>
            <a:off x="9472386" y="4205290"/>
            <a:ext cx="2262816" cy="1828800"/>
          </a:xfrm>
          <a:prstGeom prst="rect">
            <a:avLst/>
          </a:prstGeom>
          <a:ln>
            <a:solidFill>
              <a:schemeClr val="bg1">
                <a:lumMod val="85000"/>
              </a:schemeClr>
            </a:solidFill>
          </a:ln>
        </p:spPr>
      </p:pic>
    </p:spTree>
    <p:extLst>
      <p:ext uri="{BB962C8B-B14F-4D97-AF65-F5344CB8AC3E}">
        <p14:creationId xmlns:p14="http://schemas.microsoft.com/office/powerpoint/2010/main" val="100485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Widescreen_Update_2018_Gray" id="{6D5D0459-A709-304C-9DB0-42D07B8396B5}" vid="{5BA428CC-F424-DA43-AB00-D1F12DEF8F49}"/>
    </a:ext>
  </a:extLst>
</a:theme>
</file>

<file path=docProps/app.xml><?xml version="1.0" encoding="utf-8"?>
<Properties xmlns="http://schemas.openxmlformats.org/officeDocument/2006/extended-properties" xmlns:vt="http://schemas.openxmlformats.org/officeDocument/2006/docPropsVTypes">
  <Template>Office Theme</Template>
  <TotalTime>454</TotalTime>
  <Words>836</Words>
  <Application>Microsoft Macintosh PowerPoint</Application>
  <PresentationFormat>Widescreen</PresentationFormat>
  <Paragraphs>64</Paragraphs>
  <Slides>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Symbol</vt:lpstr>
      <vt:lpstr>Office Theme</vt:lpstr>
      <vt:lpstr>NSR &amp; EXFOR Compilations</vt:lpstr>
      <vt:lpstr>Compilation Databases</vt:lpstr>
      <vt:lpstr>NSR Compilations</vt:lpstr>
      <vt:lpstr>FY 2019 NSR Statistics</vt:lpstr>
      <vt:lpstr>EXFOR Effort in the U.S. and Canada</vt:lpstr>
      <vt:lpstr>Area #1 EXFOR Statistics</vt:lpstr>
      <vt:lpstr>Missing Data Collection I</vt:lpstr>
      <vt:lpstr>Missing Data Collection II</vt:lpstr>
      <vt:lpstr>Takeaways</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Pritychenko, Boris</dc:creator>
  <cp:keywords/>
  <dc:description/>
  <cp:lastModifiedBy>Pritychenko, Boris</cp:lastModifiedBy>
  <cp:revision>133</cp:revision>
  <dcterms:created xsi:type="dcterms:W3CDTF">2018-10-19T17:14:03Z</dcterms:created>
  <dcterms:modified xsi:type="dcterms:W3CDTF">2019-11-08T13:17:02Z</dcterms:modified>
  <cp:category/>
</cp:coreProperties>
</file>