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1"/>
  </p:sldMasterIdLst>
  <p:notesMasterIdLst>
    <p:notesMasterId r:id="rId29"/>
  </p:notesMasterIdLst>
  <p:handoutMasterIdLst>
    <p:handoutMasterId r:id="rId30"/>
  </p:handoutMasterIdLst>
  <p:sldIdLst>
    <p:sldId id="256" r:id="rId2"/>
    <p:sldId id="488" r:id="rId3"/>
    <p:sldId id="490" r:id="rId4"/>
    <p:sldId id="491" r:id="rId5"/>
    <p:sldId id="508" r:id="rId6"/>
    <p:sldId id="509" r:id="rId7"/>
    <p:sldId id="510" r:id="rId8"/>
    <p:sldId id="511" r:id="rId9"/>
    <p:sldId id="495" r:id="rId10"/>
    <p:sldId id="496" r:id="rId11"/>
    <p:sldId id="498" r:id="rId12"/>
    <p:sldId id="506" r:id="rId13"/>
    <p:sldId id="296" r:id="rId14"/>
    <p:sldId id="513" r:id="rId15"/>
    <p:sldId id="514" r:id="rId16"/>
    <p:sldId id="280" r:id="rId17"/>
    <p:sldId id="281" r:id="rId18"/>
    <p:sldId id="441" r:id="rId19"/>
    <p:sldId id="444" r:id="rId20"/>
    <p:sldId id="290" r:id="rId21"/>
    <p:sldId id="450" r:id="rId22"/>
    <p:sldId id="457" r:id="rId23"/>
    <p:sldId id="672" r:id="rId24"/>
    <p:sldId id="451" r:id="rId25"/>
    <p:sldId id="670" r:id="rId26"/>
    <p:sldId id="489" r:id="rId27"/>
    <p:sldId id="486" r:id="rId2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60" userDrawn="1">
          <p15:clr>
            <a:srgbClr val="A4A3A4"/>
          </p15:clr>
        </p15:guide>
        <p15:guide id="2" pos="5759"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84581"/>
    <a:srgbClr val="477DC2"/>
    <a:srgbClr val="174581"/>
    <a:srgbClr val="003F7A"/>
    <a:srgbClr val="2D637F"/>
    <a:srgbClr val="E09E19"/>
    <a:srgbClr val="B88114"/>
    <a:srgbClr val="FF99FF"/>
    <a:srgbClr val="FDD9F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780" autoAdjust="0"/>
    <p:restoredTop sz="95055" autoAdjust="0"/>
  </p:normalViewPr>
  <p:slideViewPr>
    <p:cSldViewPr snapToGrid="0" snapToObjects="1">
      <p:cViewPr varScale="1">
        <p:scale>
          <a:sx n="108" d="100"/>
          <a:sy n="108" d="100"/>
        </p:scale>
        <p:origin x="1480" y="192"/>
      </p:cViewPr>
      <p:guideLst>
        <p:guide orient="horz" pos="360"/>
        <p:guide pos="5759"/>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snapToObjects="1">
      <p:cViewPr varScale="1">
        <p:scale>
          <a:sx n="92" d="100"/>
          <a:sy n="92" d="100"/>
        </p:scale>
        <p:origin x="-3780"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7CB1905-1EEB-6545-B5E2-B70E8868255E}" type="datetimeFigureOut">
              <a:rPr lang="en-US" smtClean="0"/>
              <a:pPr/>
              <a:t>11/8/19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261A396-5F67-764F-9A9A-305152EBE086}" type="slidenum">
              <a:rPr lang="en-US" smtClean="0"/>
              <a:pPr/>
              <a:t>‹#›</a:t>
            </a:fld>
            <a:endParaRPr lang="en-US" dirty="0"/>
          </a:p>
        </p:txBody>
      </p:sp>
    </p:spTree>
    <p:extLst>
      <p:ext uri="{BB962C8B-B14F-4D97-AF65-F5344CB8AC3E}">
        <p14:creationId xmlns:p14="http://schemas.microsoft.com/office/powerpoint/2010/main" val="3427985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F53F6BF-7462-9046-A2B6-90C29244BD27}" type="datetimeFigureOut">
              <a:rPr lang="en-US" smtClean="0"/>
              <a:pPr/>
              <a:t>11/8/19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B7DBC5-2A13-CA47-B9EE-6017A92B6B18}" type="slidenum">
              <a:rPr lang="en-US" smtClean="0"/>
              <a:pPr/>
              <a:t>‹#›</a:t>
            </a:fld>
            <a:endParaRPr lang="en-US" dirty="0"/>
          </a:p>
        </p:txBody>
      </p:sp>
    </p:spTree>
    <p:extLst>
      <p:ext uri="{BB962C8B-B14F-4D97-AF65-F5344CB8AC3E}">
        <p14:creationId xmlns:p14="http://schemas.microsoft.com/office/powerpoint/2010/main" val="373436860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342900" indent="-342900">
              <a:spcBef>
                <a:spcPct val="20000"/>
              </a:spcBef>
              <a:buFont typeface="Arial"/>
              <a:buChar char="•"/>
            </a:pPr>
            <a:r>
              <a:rPr lang="en-US" sz="2200" dirty="0">
                <a:solidFill>
                  <a:srgbClr val="2D637F"/>
                </a:solidFill>
                <a:latin typeface="Lucida Grande"/>
                <a:cs typeface="Lucida Grande"/>
              </a:rPr>
              <a:t>Emerging trends for next-generation (targeted &amp; personalized) nuclear medicine:</a:t>
            </a:r>
          </a:p>
          <a:p>
            <a:pPr marL="800100" lvl="1" indent="-342900">
              <a:spcBef>
                <a:spcPct val="20000"/>
              </a:spcBef>
              <a:buFont typeface="Arial"/>
              <a:buChar char="•"/>
            </a:pPr>
            <a:r>
              <a:rPr lang="en-US" sz="2200" dirty="0">
                <a:solidFill>
                  <a:srgbClr val="2D637F"/>
                </a:solidFill>
                <a:latin typeface="Lucida Grande"/>
                <a:cs typeface="Lucida Grande"/>
              </a:rPr>
              <a:t>Targeted alpha therapy (5-10 MeV)</a:t>
            </a:r>
          </a:p>
          <a:p>
            <a:pPr marL="1257300" lvl="2" indent="-342900">
              <a:spcBef>
                <a:spcPct val="20000"/>
              </a:spcBef>
              <a:buFont typeface="Arial"/>
              <a:buChar char="•"/>
            </a:pPr>
            <a:r>
              <a:rPr lang="en-US" sz="2000" dirty="0">
                <a:solidFill>
                  <a:srgbClr val="2D637F"/>
                </a:solidFill>
                <a:latin typeface="Lucida Grande"/>
                <a:cs typeface="Lucida Grande"/>
              </a:rPr>
              <a:t>40-80 </a:t>
            </a:r>
            <a:r>
              <a:rPr lang="el-GR" sz="2000" dirty="0">
                <a:solidFill>
                  <a:srgbClr val="2D637F"/>
                </a:solidFill>
                <a:latin typeface="Calibri" panose="020F0502020204030204" pitchFamily="34" charset="0"/>
                <a:cs typeface="Lucida Grande"/>
              </a:rPr>
              <a:t>μ</a:t>
            </a:r>
            <a:r>
              <a:rPr lang="en-US" sz="2000" dirty="0">
                <a:solidFill>
                  <a:srgbClr val="2D637F"/>
                </a:solidFill>
                <a:latin typeface="Lucida Grande"/>
                <a:cs typeface="Lucida Grande"/>
              </a:rPr>
              <a:t>m range </a:t>
            </a:r>
            <a:r>
              <a:rPr lang="en-US" sz="2000" dirty="0">
                <a:solidFill>
                  <a:srgbClr val="2D637F"/>
                </a:solidFill>
                <a:latin typeface="Lucida Grande"/>
                <a:cs typeface="Lucida Grande"/>
                <a:sym typeface="Wingdings" panose="05000000000000000000" pitchFamily="2" charset="2"/>
              </a:rPr>
              <a:t> single cell</a:t>
            </a:r>
            <a:endParaRPr lang="en-US" sz="2000" dirty="0">
              <a:solidFill>
                <a:srgbClr val="2D637F"/>
              </a:solidFill>
              <a:latin typeface="Lucida Grande"/>
              <a:cs typeface="Lucida Grande"/>
            </a:endParaRPr>
          </a:p>
          <a:p>
            <a:pPr marL="800100" lvl="1" indent="-342900">
              <a:spcBef>
                <a:spcPct val="20000"/>
              </a:spcBef>
              <a:buFont typeface="Arial"/>
              <a:buChar char="•"/>
            </a:pPr>
            <a:r>
              <a:rPr lang="en-US" sz="2200" dirty="0">
                <a:solidFill>
                  <a:srgbClr val="2D637F"/>
                </a:solidFill>
                <a:latin typeface="Lucida Grande"/>
                <a:cs typeface="Lucida Grande"/>
              </a:rPr>
              <a:t>Targeted Auger therapy (20 eV – 1 keV)</a:t>
            </a:r>
          </a:p>
          <a:p>
            <a:pPr marL="1257300" lvl="2" indent="-342900">
              <a:spcBef>
                <a:spcPct val="20000"/>
              </a:spcBef>
              <a:buFont typeface="Arial"/>
              <a:buChar char="•"/>
            </a:pPr>
            <a:r>
              <a:rPr lang="en-US" sz="2000" dirty="0">
                <a:solidFill>
                  <a:srgbClr val="2D637F"/>
                </a:solidFill>
                <a:latin typeface="Lucida Grande"/>
                <a:cs typeface="Lucida Grande"/>
              </a:rPr>
              <a:t>1 nm – 2 </a:t>
            </a:r>
            <a:r>
              <a:rPr lang="el-GR" sz="2000" dirty="0">
                <a:solidFill>
                  <a:srgbClr val="2D637F"/>
                </a:solidFill>
                <a:latin typeface="Calibri" panose="020F0502020204030204" pitchFamily="34" charset="0"/>
                <a:cs typeface="Lucida Grande"/>
              </a:rPr>
              <a:t>μ</a:t>
            </a:r>
            <a:r>
              <a:rPr lang="en-US" sz="2000" dirty="0">
                <a:solidFill>
                  <a:srgbClr val="2D637F"/>
                </a:solidFill>
                <a:latin typeface="Lucida Grande"/>
                <a:cs typeface="Lucida Grande"/>
              </a:rPr>
              <a:t>m </a:t>
            </a:r>
            <a:r>
              <a:rPr lang="en-US" sz="2000" dirty="0">
                <a:solidFill>
                  <a:srgbClr val="2D637F"/>
                </a:solidFill>
                <a:latin typeface="Lucida Grande"/>
                <a:cs typeface="Lucida Grande"/>
                <a:sym typeface="Wingdings" panose="05000000000000000000" pitchFamily="2" charset="2"/>
              </a:rPr>
              <a:t> cellular nucleus</a:t>
            </a:r>
            <a:endParaRPr lang="en-US" sz="2000" dirty="0">
              <a:solidFill>
                <a:srgbClr val="2D637F"/>
              </a:solidFill>
              <a:latin typeface="Lucida Grande"/>
              <a:cs typeface="Lucida Grande"/>
            </a:endParaRPr>
          </a:p>
          <a:p>
            <a:pPr marL="800100" lvl="1" indent="-342900">
              <a:spcBef>
                <a:spcPct val="20000"/>
              </a:spcBef>
              <a:buFont typeface="Arial"/>
              <a:buChar char="•"/>
            </a:pPr>
            <a:r>
              <a:rPr lang="en-US" sz="2200" dirty="0">
                <a:solidFill>
                  <a:srgbClr val="2D637F"/>
                </a:solidFill>
                <a:latin typeface="Lucida Grande"/>
                <a:cs typeface="Lucida Grande"/>
              </a:rPr>
              <a:t>Theranostic medicine</a:t>
            </a:r>
          </a:p>
          <a:p>
            <a:pPr marL="1257300" lvl="2" indent="-342900">
              <a:spcBef>
                <a:spcPct val="20000"/>
              </a:spcBef>
              <a:buFont typeface="Arial"/>
              <a:buChar char="•"/>
            </a:pPr>
            <a:r>
              <a:rPr lang="en-US" sz="2000" dirty="0">
                <a:solidFill>
                  <a:srgbClr val="2D637F"/>
                </a:solidFill>
                <a:latin typeface="Lucida Grande"/>
                <a:cs typeface="Lucida Grande"/>
              </a:rPr>
              <a:t>Simultaneous imaging and therapy</a:t>
            </a:r>
          </a:p>
        </p:txBody>
      </p:sp>
      <p:sp>
        <p:nvSpPr>
          <p:cNvPr id="4" name="Slide Number Placeholder 3"/>
          <p:cNvSpPr>
            <a:spLocks noGrp="1"/>
          </p:cNvSpPr>
          <p:nvPr>
            <p:ph type="sldNum" sz="quarter" idx="10"/>
          </p:nvPr>
        </p:nvSpPr>
        <p:spPr/>
        <p:txBody>
          <a:bodyPr/>
          <a:lstStyle/>
          <a:p>
            <a:fld id="{84B7DBC5-2A13-CA47-B9EE-6017A92B6B18}" type="slidenum">
              <a:rPr lang="en-US" smtClean="0"/>
              <a:pPr/>
              <a:t>1</a:t>
            </a:fld>
            <a:endParaRPr lang="en-US" dirty="0"/>
          </a:p>
        </p:txBody>
      </p:sp>
    </p:spTree>
    <p:extLst>
      <p:ext uri="{BB962C8B-B14F-4D97-AF65-F5344CB8AC3E}">
        <p14:creationId xmlns:p14="http://schemas.microsoft.com/office/powerpoint/2010/main" val="2939564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4425" y="696913"/>
            <a:ext cx="4649788" cy="3487737"/>
          </a:xfrm>
        </p:spPr>
      </p:sp>
      <p:sp>
        <p:nvSpPr>
          <p:cNvPr id="3" name="Notes Placeholder 2"/>
          <p:cNvSpPr>
            <a:spLocks noGrp="1"/>
          </p:cNvSpPr>
          <p:nvPr>
            <p:ph type="body" idx="1"/>
          </p:nvPr>
        </p:nvSpPr>
        <p:spPr/>
        <p:txBody>
          <a:bodyPr/>
          <a:lstStyle/>
          <a:p>
            <a:r>
              <a:rPr lang="en-US" dirty="0"/>
              <a:t>One example of this is the check that we did on the MB flux shape, where the ratios for several other f-p shell nuclei were calculated with Talys and compared to the ATLAS values. The new MB shape uniformly improved the ratios for all of the nuclei</a:t>
            </a:r>
          </a:p>
        </p:txBody>
      </p:sp>
      <p:sp>
        <p:nvSpPr>
          <p:cNvPr id="4" name="Slide Number Placeholder 3"/>
          <p:cNvSpPr>
            <a:spLocks noGrp="1"/>
          </p:cNvSpPr>
          <p:nvPr>
            <p:ph type="sldNum" sz="quarter" idx="5"/>
          </p:nvPr>
        </p:nvSpPr>
        <p:spPr/>
        <p:txBody>
          <a:bodyPr/>
          <a:lstStyle/>
          <a:p>
            <a:fld id="{84B7DBC5-2A13-CA47-B9EE-6017A92B6B18}" type="slidenum">
              <a:rPr lang="en-US" smtClean="0"/>
              <a:t>23</a:t>
            </a:fld>
            <a:endParaRPr lang="en-US" dirty="0"/>
          </a:p>
        </p:txBody>
      </p:sp>
    </p:spTree>
    <p:extLst>
      <p:ext uri="{BB962C8B-B14F-4D97-AF65-F5344CB8AC3E}">
        <p14:creationId xmlns:p14="http://schemas.microsoft.com/office/powerpoint/2010/main" val="3684728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4425" y="696913"/>
            <a:ext cx="4649788" cy="3487737"/>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Now that we trust the flux shape, we can start treating this like a benchmark and testing the modeling of codes like TALYS.</a:t>
            </a:r>
          </a:p>
          <a:p>
            <a:endParaRPr lang="en-US" dirty="0"/>
          </a:p>
        </p:txBody>
      </p:sp>
      <p:sp>
        <p:nvSpPr>
          <p:cNvPr id="4" name="Slide Number Placeholder 3"/>
          <p:cNvSpPr>
            <a:spLocks noGrp="1"/>
          </p:cNvSpPr>
          <p:nvPr>
            <p:ph type="sldNum" sz="quarter" idx="5"/>
          </p:nvPr>
        </p:nvSpPr>
        <p:spPr/>
        <p:txBody>
          <a:bodyPr/>
          <a:lstStyle/>
          <a:p>
            <a:fld id="{84B7DBC5-2A13-CA47-B9EE-6017A92B6B18}" type="slidenum">
              <a:rPr lang="en-US" smtClean="0"/>
              <a:t>24</a:t>
            </a:fld>
            <a:endParaRPr lang="en-US" dirty="0"/>
          </a:p>
        </p:txBody>
      </p:sp>
    </p:spTree>
    <p:extLst>
      <p:ext uri="{BB962C8B-B14F-4D97-AF65-F5344CB8AC3E}">
        <p14:creationId xmlns:p14="http://schemas.microsoft.com/office/powerpoint/2010/main" val="442335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PlaceHolder 1"/>
          <p:cNvSpPr>
            <a:spLocks noGrp="1" noRot="1" noChangeAspect="1"/>
          </p:cNvSpPr>
          <p:nvPr>
            <p:ph type="sldImg"/>
          </p:nvPr>
        </p:nvSpPr>
        <p:spPr>
          <a:xfrm>
            <a:off x="1114425" y="696913"/>
            <a:ext cx="4649788" cy="3487737"/>
          </a:xfrm>
          <a:prstGeom prst="rect">
            <a:avLst/>
          </a:prstGeom>
        </p:spPr>
      </p:sp>
      <p:sp>
        <p:nvSpPr>
          <p:cNvPr id="57" name="PlaceHolder 2"/>
          <p:cNvSpPr>
            <a:spLocks noGrp="1"/>
          </p:cNvSpPr>
          <p:nvPr>
            <p:ph type="body"/>
          </p:nvPr>
        </p:nvSpPr>
        <p:spPr>
          <a:xfrm>
            <a:off x="914400" y="4414680"/>
            <a:ext cx="5028840" cy="4184280"/>
          </a:xfrm>
          <a:prstGeom prst="rect">
            <a:avLst/>
          </a:prstGeom>
        </p:spPr>
        <p:txBody>
          <a:bodyPr lIns="93240" tIns="46440" rIns="93240" bIns="46440">
            <a:noAutofit/>
          </a:bodyPr>
          <a:lstStyle/>
          <a:p>
            <a:endParaRPr lang="en-US" sz="2000" b="0" strike="noStrike" spc="-1" dirty="0">
              <a:latin typeface="Arial"/>
            </a:endParaRPr>
          </a:p>
        </p:txBody>
      </p:sp>
      <p:sp>
        <p:nvSpPr>
          <p:cNvPr id="58" name="TextShape 3"/>
          <p:cNvSpPr txBox="1"/>
          <p:nvPr/>
        </p:nvSpPr>
        <p:spPr>
          <a:xfrm>
            <a:off x="3889440" y="8832960"/>
            <a:ext cx="2968200" cy="463320"/>
          </a:xfrm>
          <a:prstGeom prst="rect">
            <a:avLst/>
          </a:prstGeom>
          <a:noFill/>
          <a:ln>
            <a:noFill/>
          </a:ln>
        </p:spPr>
        <p:txBody>
          <a:bodyPr lIns="93240" tIns="46440" rIns="93240" bIns="46440" anchor="b">
            <a:noAutofit/>
          </a:bodyPr>
          <a:lstStyle/>
          <a:p>
            <a:pPr algn="r">
              <a:lnSpc>
                <a:spcPct val="100000"/>
              </a:lnSpc>
            </a:pPr>
            <a:fld id="{F8FEC344-3F95-4F45-837E-58990EC4252A}" type="slidenum">
              <a:rPr lang="en-US" sz="1400" b="0" strike="noStrike" spc="-1">
                <a:latin typeface="Times New Roman"/>
              </a:rPr>
              <a:t>25</a:t>
            </a:fld>
            <a:endParaRPr lang="en-US" sz="1400" b="0" strike="noStrike" spc="-1" dirty="0">
              <a:latin typeface="Times New Roman"/>
            </a:endParaRPr>
          </a:p>
        </p:txBody>
      </p:sp>
    </p:spTree>
    <p:extLst>
      <p:ext uri="{BB962C8B-B14F-4D97-AF65-F5344CB8AC3E}">
        <p14:creationId xmlns:p14="http://schemas.microsoft.com/office/powerpoint/2010/main" val="1808998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Emphasis</a:t>
            </a:r>
            <a:r>
              <a:rPr lang="en-US" baseline="0" dirty="0"/>
              <a:t> on the last sentence</a:t>
            </a:r>
            <a:endParaRPr lang="en-US" dirty="0"/>
          </a:p>
        </p:txBody>
      </p:sp>
      <p:sp>
        <p:nvSpPr>
          <p:cNvPr id="4" name="Slide Number Placeholder 3"/>
          <p:cNvSpPr>
            <a:spLocks noGrp="1"/>
          </p:cNvSpPr>
          <p:nvPr>
            <p:ph type="sldNum" sz="quarter" idx="10"/>
          </p:nvPr>
        </p:nvSpPr>
        <p:spPr/>
        <p:txBody>
          <a:bodyPr/>
          <a:lstStyle/>
          <a:p>
            <a:fld id="{A0BD29B5-A7BA-884E-BD13-B6F37FBFF9E7}" type="slidenum">
              <a:rPr lang="en-US" smtClean="0"/>
              <a:t>12</a:t>
            </a:fld>
            <a:endParaRPr lang="en-US" dirty="0"/>
          </a:p>
        </p:txBody>
      </p:sp>
    </p:spTree>
    <p:extLst>
      <p:ext uri="{BB962C8B-B14F-4D97-AF65-F5344CB8AC3E}">
        <p14:creationId xmlns:p14="http://schemas.microsoft.com/office/powerpoint/2010/main" val="1379079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Emphasis</a:t>
            </a:r>
            <a:r>
              <a:rPr lang="en-US" baseline="0" dirty="0"/>
              <a:t> on the last sentence</a:t>
            </a:r>
            <a:endParaRPr lang="en-US" dirty="0"/>
          </a:p>
        </p:txBody>
      </p:sp>
      <p:sp>
        <p:nvSpPr>
          <p:cNvPr id="4" name="Slide Number Placeholder 3"/>
          <p:cNvSpPr>
            <a:spLocks noGrp="1"/>
          </p:cNvSpPr>
          <p:nvPr>
            <p:ph type="sldNum" sz="quarter" idx="10"/>
          </p:nvPr>
        </p:nvSpPr>
        <p:spPr/>
        <p:txBody>
          <a:bodyPr/>
          <a:lstStyle/>
          <a:p>
            <a:fld id="{A0BD29B5-A7BA-884E-BD13-B6F37FBFF9E7}" type="slidenum">
              <a:rPr lang="en-US" smtClean="0"/>
              <a:t>13</a:t>
            </a:fld>
            <a:endParaRPr lang="en-US" dirty="0"/>
          </a:p>
        </p:txBody>
      </p:sp>
    </p:spTree>
    <p:extLst>
      <p:ext uri="{BB962C8B-B14F-4D97-AF65-F5344CB8AC3E}">
        <p14:creationId xmlns:p14="http://schemas.microsoft.com/office/powerpoint/2010/main" val="36710804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Emphasis</a:t>
            </a:r>
            <a:r>
              <a:rPr lang="en-US" baseline="0" dirty="0"/>
              <a:t> on the last sentence</a:t>
            </a:r>
            <a:endParaRPr lang="en-US" dirty="0"/>
          </a:p>
        </p:txBody>
      </p:sp>
      <p:sp>
        <p:nvSpPr>
          <p:cNvPr id="4" name="Slide Number Placeholder 3"/>
          <p:cNvSpPr>
            <a:spLocks noGrp="1"/>
          </p:cNvSpPr>
          <p:nvPr>
            <p:ph type="sldNum" sz="quarter" idx="10"/>
          </p:nvPr>
        </p:nvSpPr>
        <p:spPr/>
        <p:txBody>
          <a:bodyPr/>
          <a:lstStyle/>
          <a:p>
            <a:fld id="{A0BD29B5-A7BA-884E-BD13-B6F37FBFF9E7}" type="slidenum">
              <a:rPr lang="en-US" smtClean="0"/>
              <a:t>14</a:t>
            </a:fld>
            <a:endParaRPr lang="en-US" dirty="0"/>
          </a:p>
        </p:txBody>
      </p:sp>
    </p:spTree>
    <p:extLst>
      <p:ext uri="{BB962C8B-B14F-4D97-AF65-F5344CB8AC3E}">
        <p14:creationId xmlns:p14="http://schemas.microsoft.com/office/powerpoint/2010/main" val="2327667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Emphasis</a:t>
            </a:r>
            <a:r>
              <a:rPr lang="en-US" baseline="0" dirty="0"/>
              <a:t> on the last sentence</a:t>
            </a:r>
            <a:endParaRPr lang="en-US" dirty="0"/>
          </a:p>
        </p:txBody>
      </p:sp>
      <p:sp>
        <p:nvSpPr>
          <p:cNvPr id="4" name="Slide Number Placeholder 3"/>
          <p:cNvSpPr>
            <a:spLocks noGrp="1"/>
          </p:cNvSpPr>
          <p:nvPr>
            <p:ph type="sldNum" sz="quarter" idx="10"/>
          </p:nvPr>
        </p:nvSpPr>
        <p:spPr/>
        <p:txBody>
          <a:bodyPr/>
          <a:lstStyle/>
          <a:p>
            <a:fld id="{A0BD29B5-A7BA-884E-BD13-B6F37FBFF9E7}" type="slidenum">
              <a:rPr lang="en-US" smtClean="0"/>
              <a:t>15</a:t>
            </a:fld>
            <a:endParaRPr lang="en-US" dirty="0"/>
          </a:p>
        </p:txBody>
      </p:sp>
    </p:spTree>
    <p:extLst>
      <p:ext uri="{BB962C8B-B14F-4D97-AF65-F5344CB8AC3E}">
        <p14:creationId xmlns:p14="http://schemas.microsoft.com/office/powerpoint/2010/main" val="3714904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4425" y="696913"/>
            <a:ext cx="4649788" cy="3487737"/>
          </a:xfrm>
        </p:spPr>
      </p:sp>
      <p:sp>
        <p:nvSpPr>
          <p:cNvPr id="3" name="Notes Placeholder 2"/>
          <p:cNvSpPr>
            <a:spLocks noGrp="1"/>
          </p:cNvSpPr>
          <p:nvPr>
            <p:ph type="body" idx="1"/>
          </p:nvPr>
        </p:nvSpPr>
        <p:spPr/>
        <p:txBody>
          <a:bodyPr/>
          <a:lstStyle/>
          <a:p>
            <a:r>
              <a:rPr lang="en-US" dirty="0"/>
              <a:t>And now I’m going to use a couple of Lee’s slides to describe a data set that we are working on turning to a new benchmark with sensitivities to inelastic scattering gammas.</a:t>
            </a:r>
          </a:p>
        </p:txBody>
      </p:sp>
      <p:sp>
        <p:nvSpPr>
          <p:cNvPr id="4" name="Slide Number Placeholder 3"/>
          <p:cNvSpPr>
            <a:spLocks noGrp="1"/>
          </p:cNvSpPr>
          <p:nvPr>
            <p:ph type="sldNum" sz="quarter" idx="5"/>
          </p:nvPr>
        </p:nvSpPr>
        <p:spPr/>
        <p:txBody>
          <a:bodyPr/>
          <a:lstStyle/>
          <a:p>
            <a:fld id="{84B7DBC5-2A13-CA47-B9EE-6017A92B6B18}" type="slidenum">
              <a:rPr lang="en-US" smtClean="0"/>
              <a:t>18</a:t>
            </a:fld>
            <a:endParaRPr lang="en-US" dirty="0"/>
          </a:p>
        </p:txBody>
      </p:sp>
    </p:spTree>
    <p:extLst>
      <p:ext uri="{BB962C8B-B14F-4D97-AF65-F5344CB8AC3E}">
        <p14:creationId xmlns:p14="http://schemas.microsoft.com/office/powerpoint/2010/main" val="3816598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4425" y="696913"/>
            <a:ext cx="4649788" cy="3487737"/>
          </a:xfrm>
        </p:spPr>
      </p:sp>
      <p:sp>
        <p:nvSpPr>
          <p:cNvPr id="3" name="Notes Placeholder 2"/>
          <p:cNvSpPr>
            <a:spLocks noGrp="1"/>
          </p:cNvSpPr>
          <p:nvPr>
            <p:ph type="body" idx="1"/>
          </p:nvPr>
        </p:nvSpPr>
        <p:spPr/>
        <p:txBody>
          <a:bodyPr/>
          <a:lstStyle/>
          <a:p>
            <a:r>
              <a:rPr lang="en-US" dirty="0"/>
              <a:t>Another source of uncertainty in the use of the benchmarks is in the modeling. In this case, the ATLAS values are integrated over the neutron spectrum at the Baghdad reactor, so it is critical to have a good understanding of that spectrum shape.</a:t>
            </a:r>
          </a:p>
          <a:p>
            <a:r>
              <a:rPr lang="en-US" dirty="0"/>
              <a:t>In a 1974 paper describing measurements at the reactor, an exponential </a:t>
            </a:r>
          </a:p>
        </p:txBody>
      </p:sp>
      <p:sp>
        <p:nvSpPr>
          <p:cNvPr id="4" name="Slide Number Placeholder 3"/>
          <p:cNvSpPr>
            <a:spLocks noGrp="1"/>
          </p:cNvSpPr>
          <p:nvPr>
            <p:ph type="sldNum" sz="quarter" idx="5"/>
          </p:nvPr>
        </p:nvSpPr>
        <p:spPr/>
        <p:txBody>
          <a:bodyPr/>
          <a:lstStyle/>
          <a:p>
            <a:fld id="{84B7DBC5-2A13-CA47-B9EE-6017A92B6B18}" type="slidenum">
              <a:rPr lang="en-US" smtClean="0"/>
              <a:t>19</a:t>
            </a:fld>
            <a:endParaRPr lang="en-US" dirty="0"/>
          </a:p>
        </p:txBody>
      </p:sp>
    </p:spTree>
    <p:extLst>
      <p:ext uri="{BB962C8B-B14F-4D97-AF65-F5344CB8AC3E}">
        <p14:creationId xmlns:p14="http://schemas.microsoft.com/office/powerpoint/2010/main" val="977582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4425" y="696913"/>
            <a:ext cx="4649788" cy="34877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4B7DBC5-2A13-CA47-B9EE-6017A92B6B18}" type="slidenum">
              <a:rPr lang="en-US" smtClean="0"/>
              <a:t>20</a:t>
            </a:fld>
            <a:endParaRPr lang="en-US" dirty="0"/>
          </a:p>
        </p:txBody>
      </p:sp>
    </p:spTree>
    <p:extLst>
      <p:ext uri="{BB962C8B-B14F-4D97-AF65-F5344CB8AC3E}">
        <p14:creationId xmlns:p14="http://schemas.microsoft.com/office/powerpoint/2010/main" val="4405929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4425" y="696913"/>
            <a:ext cx="4649788" cy="3487737"/>
          </a:xfrm>
        </p:spPr>
      </p:sp>
      <p:sp>
        <p:nvSpPr>
          <p:cNvPr id="3" name="Notes Placeholder 2"/>
          <p:cNvSpPr>
            <a:spLocks noGrp="1"/>
          </p:cNvSpPr>
          <p:nvPr>
            <p:ph type="body" idx="1"/>
          </p:nvPr>
        </p:nvSpPr>
        <p:spPr/>
        <p:txBody>
          <a:bodyPr/>
          <a:lstStyle/>
          <a:p>
            <a:r>
              <a:rPr lang="en-US" dirty="0"/>
              <a:t>Exponential falls off much faster, is a softer spectrum than the MB – lower ratios</a:t>
            </a:r>
          </a:p>
        </p:txBody>
      </p:sp>
      <p:sp>
        <p:nvSpPr>
          <p:cNvPr id="4" name="Slide Number Placeholder 3"/>
          <p:cNvSpPr>
            <a:spLocks noGrp="1"/>
          </p:cNvSpPr>
          <p:nvPr>
            <p:ph type="sldNum" sz="quarter" idx="5"/>
          </p:nvPr>
        </p:nvSpPr>
        <p:spPr/>
        <p:txBody>
          <a:bodyPr/>
          <a:lstStyle/>
          <a:p>
            <a:fld id="{84B7DBC5-2A13-CA47-B9EE-6017A92B6B18}" type="slidenum">
              <a:rPr lang="en-US" smtClean="0"/>
              <a:t>21</a:t>
            </a:fld>
            <a:endParaRPr lang="en-US" dirty="0"/>
          </a:p>
        </p:txBody>
      </p:sp>
    </p:spTree>
    <p:extLst>
      <p:ext uri="{BB962C8B-B14F-4D97-AF65-F5344CB8AC3E}">
        <p14:creationId xmlns:p14="http://schemas.microsoft.com/office/powerpoint/2010/main" val="3702176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F2FD4-9539-4880-9D59-CB646920C561}"/>
              </a:ext>
            </a:extLst>
          </p:cNvPr>
          <p:cNvSpPr>
            <a:spLocks noGrp="1"/>
          </p:cNvSpPr>
          <p:nvPr>
            <p:ph type="title"/>
          </p:nvPr>
        </p:nvSpPr>
        <p:spPr>
          <a:xfrm>
            <a:off x="0" y="0"/>
            <a:ext cx="9144000" cy="914400"/>
          </a:xfrm>
        </p:spPr>
        <p:txBody>
          <a:bodyPr/>
          <a:lstStyle>
            <a:lvl1pPr algn="ctr">
              <a:defRPr/>
            </a:lvl1pPr>
          </a:lstStyle>
          <a:p>
            <a:r>
              <a:rPr lang="en-US" dirty="0"/>
              <a:t>Click to edit Master title style</a:t>
            </a:r>
          </a:p>
        </p:txBody>
      </p:sp>
      <p:pic>
        <p:nvPicPr>
          <p:cNvPr id="3" name="Picture 2"/>
          <p:cNvPicPr>
            <a:picLocks noChangeAspect="1"/>
          </p:cNvPicPr>
          <p:nvPr userDrawn="1"/>
        </p:nvPicPr>
        <p:blipFill>
          <a:blip r:embed="rId2"/>
          <a:stretch>
            <a:fillRect/>
          </a:stretch>
        </p:blipFill>
        <p:spPr>
          <a:xfrm>
            <a:off x="606810" y="6432046"/>
            <a:ext cx="319466" cy="425955"/>
          </a:xfrm>
          <a:prstGeom prst="rect">
            <a:avLst/>
          </a:prstGeom>
        </p:spPr>
      </p:pic>
    </p:spTree>
    <p:extLst>
      <p:ext uri="{BB962C8B-B14F-4D97-AF65-F5344CB8AC3E}">
        <p14:creationId xmlns:p14="http://schemas.microsoft.com/office/powerpoint/2010/main" val="12651018"/>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userDrawn="1">
  <p:cSld name="Blank">
    <p:spTree>
      <p:nvGrpSpPr>
        <p:cNvPr id="1" name="Shape 16"/>
        <p:cNvGrpSpPr/>
        <p:nvPr/>
      </p:nvGrpSpPr>
      <p:grpSpPr>
        <a:xfrm>
          <a:off x="0" y="0"/>
          <a:ext cx="0" cy="0"/>
          <a:chOff x="0" y="0"/>
          <a:chExt cx="0" cy="0"/>
        </a:xfrm>
      </p:grpSpPr>
      <p:sp>
        <p:nvSpPr>
          <p:cNvPr id="2" name="Title Placeholder 1">
            <a:extLst>
              <a:ext uri="{FF2B5EF4-FFF2-40B4-BE49-F238E27FC236}">
                <a16:creationId xmlns:a16="http://schemas.microsoft.com/office/drawing/2014/main" id="{7B08DE74-0614-AA40-8597-0A5390EE47D1}"/>
              </a:ext>
            </a:extLst>
          </p:cNvPr>
          <p:cNvSpPr>
            <a:spLocks noGrp="1"/>
          </p:cNvSpPr>
          <p:nvPr>
            <p:ph type="title"/>
          </p:nvPr>
        </p:nvSpPr>
        <p:spPr bwMode="auto">
          <a:xfrm>
            <a:off x="5" y="2"/>
            <a:ext cx="9143999" cy="836613"/>
          </a:xfrm>
          <a:prstGeom prst="rect">
            <a:avLst/>
          </a:prstGeom>
          <a:solidFill>
            <a:srgbClr val="1F497D"/>
          </a:solidFill>
          <a:ln w="9525">
            <a:solidFill>
              <a:srgbClr val="1F497D"/>
            </a:solidFill>
            <a:miter lim="800000"/>
            <a:headEnd/>
            <a:tailEnd/>
          </a:ln>
        </p:spPr>
        <p:txBody>
          <a:bodyPr vert="horz" wrap="square" lIns="91416" tIns="45709" rIns="91416" bIns="45709"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7095657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dirty="0"/>
          </a:p>
        </p:txBody>
      </p:sp>
      <p:sp>
        <p:nvSpPr>
          <p:cNvPr id="6" name="Title 1">
            <a:extLst>
              <a:ext uri="{FF2B5EF4-FFF2-40B4-BE49-F238E27FC236}">
                <a16:creationId xmlns:a16="http://schemas.microsoft.com/office/drawing/2014/main" id="{7CA17B0D-3486-0C4D-A191-DD65AFFF2ECD}"/>
              </a:ext>
            </a:extLst>
          </p:cNvPr>
          <p:cNvSpPr txBox="1">
            <a:spLocks/>
          </p:cNvSpPr>
          <p:nvPr userDrawn="1"/>
        </p:nvSpPr>
        <p:spPr>
          <a:xfrm>
            <a:off x="0" y="-41569"/>
            <a:ext cx="9144000" cy="793139"/>
          </a:xfrm>
          <a:prstGeom prst="rect">
            <a:avLst/>
          </a:prstGeom>
          <a:solidFill>
            <a:srgbClr val="184581"/>
          </a:solidFill>
        </p:spPr>
        <p:txBody>
          <a:bodyPr vert="horz" lIns="91440" tIns="45720" rIns="91440" bIns="45720" rtlCol="0" anchor="ctr">
            <a:noAutofit/>
          </a:bodyPr>
          <a:lstStyle>
            <a:lvl1pPr algn="l" defTabSz="342900" rtl="0" eaLnBrk="1" latinLnBrk="0" hangingPunct="1">
              <a:spcBef>
                <a:spcPct val="0"/>
              </a:spcBef>
              <a:buNone/>
              <a:defRPr sz="3750" b="1" kern="1200">
                <a:solidFill>
                  <a:srgbClr val="E09E19"/>
                </a:solidFill>
                <a:latin typeface="Georgia"/>
                <a:ea typeface="+mj-ea"/>
                <a:cs typeface="Georgia"/>
              </a:defRPr>
            </a:lvl1pPr>
          </a:lstStyle>
          <a:p>
            <a:pPr algn="ctr"/>
            <a:endParaRPr lang="en-US" sz="3200" b="0" dirty="0">
              <a:solidFill>
                <a:schemeClr val="bg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1740376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1" y="824333"/>
            <a:ext cx="6813884" cy="1639468"/>
          </a:xfrm>
          <a:prstGeom prst="rect">
            <a:avLst/>
          </a:prstGeom>
        </p:spPr>
        <p:txBody>
          <a:bodyPr>
            <a:noAutofit/>
          </a:bodyPr>
          <a:lstStyle>
            <a:lvl1pPr algn="l">
              <a:defRPr sz="3750">
                <a:solidFill>
                  <a:srgbClr val="E09E19"/>
                </a:solidFill>
              </a:defRPr>
            </a:lvl1pPr>
          </a:lstStyle>
          <a:p>
            <a:r>
              <a:rPr lang="en-US" dirty="0"/>
              <a:t>Click to edit Master title style</a:t>
            </a:r>
          </a:p>
        </p:txBody>
      </p:sp>
      <p:sp>
        <p:nvSpPr>
          <p:cNvPr id="3" name="Subtitle 2"/>
          <p:cNvSpPr>
            <a:spLocks noGrp="1"/>
          </p:cNvSpPr>
          <p:nvPr>
            <p:ph type="subTitle" idx="1"/>
          </p:nvPr>
        </p:nvSpPr>
        <p:spPr>
          <a:xfrm>
            <a:off x="685800" y="2575258"/>
            <a:ext cx="6400800" cy="1113590"/>
          </a:xfrm>
          <a:prstGeom prst="rect">
            <a:avLst/>
          </a:prstGeom>
        </p:spPr>
        <p:txBody>
          <a:bodyPr/>
          <a:lstStyle>
            <a:lvl1pPr marL="0" indent="0" algn="l">
              <a:buNone/>
              <a:defRPr>
                <a:solidFill>
                  <a:srgbClr val="2D637F"/>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69053943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50033"/>
            <a:ext cx="7766050" cy="1150353"/>
          </a:xfrm>
          <a:prstGeom prst="rect">
            <a:avLst/>
          </a:prstGeom>
        </p:spPr>
        <p:txBody>
          <a:bodyPr>
            <a:normAutofit/>
          </a:bodyPr>
          <a:lstStyle>
            <a:lvl1pPr>
              <a:defRPr sz="3150"/>
            </a:lvl1pPr>
          </a:lstStyle>
          <a:p>
            <a:r>
              <a:rPr lang="en-US" dirty="0"/>
              <a:t>Click to edit Master title style</a:t>
            </a:r>
          </a:p>
        </p:txBody>
      </p:sp>
      <p:sp>
        <p:nvSpPr>
          <p:cNvPr id="3" name="Content Placeholder 2"/>
          <p:cNvSpPr>
            <a:spLocks noGrp="1"/>
          </p:cNvSpPr>
          <p:nvPr>
            <p:ph idx="1"/>
          </p:nvPr>
        </p:nvSpPr>
        <p:spPr>
          <a:xfrm>
            <a:off x="482602" y="2518953"/>
            <a:ext cx="7740650" cy="2064669"/>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idx="13" hasCustomPrompt="1"/>
          </p:nvPr>
        </p:nvSpPr>
        <p:spPr>
          <a:xfrm>
            <a:off x="457202" y="316792"/>
            <a:ext cx="3495675" cy="488017"/>
          </a:xfrm>
          <a:prstGeom prst="rect">
            <a:avLst/>
          </a:prstGeom>
        </p:spPr>
        <p:txBody>
          <a:bodyPr>
            <a:normAutofit/>
          </a:bodyPr>
          <a:lstStyle>
            <a:lvl1pPr marL="0" indent="0">
              <a:buNone/>
              <a:defRPr sz="1350" b="1">
                <a:solidFill>
                  <a:srgbClr val="E09E19"/>
                </a:solidFill>
                <a:latin typeface="Georgia"/>
                <a:cs typeface="Georgia"/>
              </a:defRPr>
            </a:lvl1pPr>
          </a:lstStyle>
          <a:p>
            <a:pPr lvl="0"/>
            <a:r>
              <a:rPr lang="en-US" dirty="0"/>
              <a:t>CLICK TO EDIT MASTER  |</a:t>
            </a:r>
          </a:p>
        </p:txBody>
      </p:sp>
      <p:sp>
        <p:nvSpPr>
          <p:cNvPr id="10" name="Content Placeholder 2"/>
          <p:cNvSpPr>
            <a:spLocks noGrp="1"/>
          </p:cNvSpPr>
          <p:nvPr>
            <p:ph idx="14" hasCustomPrompt="1"/>
          </p:nvPr>
        </p:nvSpPr>
        <p:spPr>
          <a:xfrm>
            <a:off x="3797033" y="312444"/>
            <a:ext cx="2238375" cy="492365"/>
          </a:xfrm>
          <a:prstGeom prst="rect">
            <a:avLst/>
          </a:prstGeom>
        </p:spPr>
        <p:txBody>
          <a:bodyPr>
            <a:normAutofit/>
          </a:bodyPr>
          <a:lstStyle>
            <a:lvl1pPr marL="0" indent="0">
              <a:buNone/>
              <a:defRPr sz="1350" b="1">
                <a:solidFill>
                  <a:srgbClr val="2D637F"/>
                </a:solidFill>
                <a:latin typeface="Georgia"/>
                <a:cs typeface="Georgia"/>
              </a:defRPr>
            </a:lvl1pPr>
          </a:lstStyle>
          <a:p>
            <a:pPr lvl="0"/>
            <a:r>
              <a:rPr lang="en-US" dirty="0"/>
              <a:t>CLICK TO EDIT</a:t>
            </a:r>
          </a:p>
        </p:txBody>
      </p:sp>
    </p:spTree>
    <p:extLst>
      <p:ext uri="{BB962C8B-B14F-4D97-AF65-F5344CB8AC3E}">
        <p14:creationId xmlns:p14="http://schemas.microsoft.com/office/powerpoint/2010/main" val="358130390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68325" y="2017305"/>
            <a:ext cx="7772400" cy="1996573"/>
          </a:xfrm>
          <a:prstGeom prst="rect">
            <a:avLst/>
          </a:prstGeom>
        </p:spPr>
        <p:txBody>
          <a:bodyPr anchor="t">
            <a:noAutofit/>
          </a:bodyPr>
          <a:lstStyle>
            <a:lvl1pPr algn="l">
              <a:defRPr sz="3150" b="0" cap="none"/>
            </a:lvl1pPr>
          </a:lstStyle>
          <a:p>
            <a:r>
              <a:rPr lang="en-US" dirty="0"/>
              <a:t>Click to edit master title style</a:t>
            </a:r>
          </a:p>
        </p:txBody>
      </p:sp>
      <p:sp>
        <p:nvSpPr>
          <p:cNvPr id="3" name="Text Placeholder 2"/>
          <p:cNvSpPr>
            <a:spLocks noGrp="1"/>
          </p:cNvSpPr>
          <p:nvPr>
            <p:ph type="body" idx="1"/>
          </p:nvPr>
        </p:nvSpPr>
        <p:spPr>
          <a:xfrm>
            <a:off x="568325" y="1019351"/>
            <a:ext cx="7772400" cy="895685"/>
          </a:xfrm>
          <a:prstGeom prst="rect">
            <a:avLst/>
          </a:prstGeom>
        </p:spPr>
        <p:txBody>
          <a:bodyPr anchor="b">
            <a:normAutofit/>
          </a:bodyPr>
          <a:lstStyle>
            <a:lvl1pPr marL="0" indent="0">
              <a:buNone/>
              <a:defRPr sz="1650">
                <a:solidFill>
                  <a:srgbClr val="2D637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sp>
        <p:nvSpPr>
          <p:cNvPr id="6" name="Content Placeholder 2"/>
          <p:cNvSpPr>
            <a:spLocks noGrp="1"/>
          </p:cNvSpPr>
          <p:nvPr>
            <p:ph idx="13" hasCustomPrompt="1"/>
          </p:nvPr>
        </p:nvSpPr>
        <p:spPr>
          <a:xfrm>
            <a:off x="457202" y="316792"/>
            <a:ext cx="3495675" cy="488017"/>
          </a:xfrm>
          <a:prstGeom prst="rect">
            <a:avLst/>
          </a:prstGeom>
        </p:spPr>
        <p:txBody>
          <a:bodyPr>
            <a:normAutofit/>
          </a:bodyPr>
          <a:lstStyle>
            <a:lvl1pPr marL="0" indent="0">
              <a:buNone/>
              <a:defRPr sz="1350" b="1">
                <a:solidFill>
                  <a:srgbClr val="E09E19"/>
                </a:solidFill>
                <a:latin typeface="Georgia"/>
                <a:cs typeface="Georgia"/>
              </a:defRPr>
            </a:lvl1pPr>
          </a:lstStyle>
          <a:p>
            <a:pPr lvl="0"/>
            <a:r>
              <a:rPr lang="en-US" dirty="0"/>
              <a:t>CLICK TO EDIT MASTER  |</a:t>
            </a:r>
          </a:p>
        </p:txBody>
      </p:sp>
      <p:sp>
        <p:nvSpPr>
          <p:cNvPr id="7" name="Content Placeholder 2"/>
          <p:cNvSpPr>
            <a:spLocks noGrp="1"/>
          </p:cNvSpPr>
          <p:nvPr>
            <p:ph idx="14" hasCustomPrompt="1"/>
          </p:nvPr>
        </p:nvSpPr>
        <p:spPr>
          <a:xfrm>
            <a:off x="3797033" y="312444"/>
            <a:ext cx="2238375" cy="492365"/>
          </a:xfrm>
          <a:prstGeom prst="rect">
            <a:avLst/>
          </a:prstGeom>
        </p:spPr>
        <p:txBody>
          <a:bodyPr>
            <a:normAutofit/>
          </a:bodyPr>
          <a:lstStyle>
            <a:lvl1pPr marL="0" indent="0">
              <a:buNone/>
              <a:defRPr sz="1350" b="1">
                <a:solidFill>
                  <a:srgbClr val="2D637F"/>
                </a:solidFill>
                <a:latin typeface="Georgia"/>
                <a:cs typeface="Georgia"/>
              </a:defRPr>
            </a:lvl1pPr>
          </a:lstStyle>
          <a:p>
            <a:pPr lvl="0"/>
            <a:r>
              <a:rPr lang="en-US" dirty="0"/>
              <a:t>CLICK TO EDIT</a:t>
            </a:r>
          </a:p>
        </p:txBody>
      </p:sp>
    </p:spTree>
    <p:extLst>
      <p:ext uri="{BB962C8B-B14F-4D97-AF65-F5344CB8AC3E}">
        <p14:creationId xmlns:p14="http://schemas.microsoft.com/office/powerpoint/2010/main" val="168753676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5" y="972051"/>
            <a:ext cx="7464425" cy="1143000"/>
          </a:xfrm>
          <a:prstGeom prst="rect">
            <a:avLst/>
          </a:prstGeom>
        </p:spPr>
        <p:txBody>
          <a:bodyPr>
            <a:normAutofit/>
          </a:bodyPr>
          <a:lstStyle>
            <a:lvl1pPr>
              <a:defRPr sz="3150"/>
            </a:lvl1pPr>
          </a:lstStyle>
          <a:p>
            <a:r>
              <a:rPr lang="en-US" dirty="0"/>
              <a:t>Click to edit Master</a:t>
            </a:r>
          </a:p>
        </p:txBody>
      </p:sp>
      <p:sp>
        <p:nvSpPr>
          <p:cNvPr id="3" name="Content Placeholder 2"/>
          <p:cNvSpPr>
            <a:spLocks noGrp="1"/>
          </p:cNvSpPr>
          <p:nvPr>
            <p:ph sz="half" idx="1"/>
          </p:nvPr>
        </p:nvSpPr>
        <p:spPr>
          <a:xfrm>
            <a:off x="457205" y="2097755"/>
            <a:ext cx="3717925" cy="2823496"/>
          </a:xfrm>
          <a:prstGeom prst="rect">
            <a:avLst/>
          </a:prstGeom>
        </p:spPr>
        <p:txBody>
          <a:bodyPr/>
          <a:lstStyle>
            <a:lvl1pPr>
              <a:defRPr sz="1650"/>
            </a:lvl1pPr>
            <a:lvl2pPr>
              <a:defRPr sz="1500"/>
            </a:lvl2pPr>
            <a:lvl3pPr>
              <a:defRPr sz="1350"/>
            </a:lvl3pPr>
            <a:lvl4pPr>
              <a:defRPr sz="1200"/>
            </a:lvl4pPr>
            <a:lvl5pPr>
              <a:defRPr sz="10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p:cNvSpPr>
            <a:spLocks noGrp="1"/>
          </p:cNvSpPr>
          <p:nvPr>
            <p:ph sz="half" idx="10"/>
          </p:nvPr>
        </p:nvSpPr>
        <p:spPr>
          <a:xfrm>
            <a:off x="4175127" y="2097761"/>
            <a:ext cx="3746500" cy="2823497"/>
          </a:xfrm>
          <a:prstGeom prst="rect">
            <a:avLst/>
          </a:prstGeom>
        </p:spPr>
        <p:txBody>
          <a:bodyPr/>
          <a:lstStyle>
            <a:lvl1pPr>
              <a:defRPr sz="1650">
                <a:solidFill>
                  <a:srgbClr val="2D637F"/>
                </a:solidFill>
              </a:defRPr>
            </a:lvl1pPr>
            <a:lvl2pPr>
              <a:defRPr sz="1500">
                <a:solidFill>
                  <a:srgbClr val="2D637F"/>
                </a:solidFill>
              </a:defRPr>
            </a:lvl2pPr>
            <a:lvl3pPr>
              <a:defRPr sz="1350">
                <a:solidFill>
                  <a:srgbClr val="2D637F"/>
                </a:solidFill>
              </a:defRPr>
            </a:lvl3pPr>
            <a:lvl4pPr>
              <a:defRPr sz="1200">
                <a:solidFill>
                  <a:srgbClr val="2D637F"/>
                </a:solidFill>
              </a:defRPr>
            </a:lvl4pPr>
            <a:lvl5pPr>
              <a:defRPr sz="1050">
                <a:solidFill>
                  <a:srgbClr val="2D637F"/>
                </a:solidFill>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p:cNvSpPr>
            <a:spLocks noGrp="1"/>
          </p:cNvSpPr>
          <p:nvPr>
            <p:ph idx="13" hasCustomPrompt="1"/>
          </p:nvPr>
        </p:nvSpPr>
        <p:spPr>
          <a:xfrm>
            <a:off x="457202" y="316792"/>
            <a:ext cx="3495675" cy="488017"/>
          </a:xfrm>
          <a:prstGeom prst="rect">
            <a:avLst/>
          </a:prstGeom>
        </p:spPr>
        <p:txBody>
          <a:bodyPr>
            <a:normAutofit/>
          </a:bodyPr>
          <a:lstStyle>
            <a:lvl1pPr marL="0" indent="0">
              <a:buNone/>
              <a:defRPr sz="1350" b="1">
                <a:solidFill>
                  <a:srgbClr val="E09E19"/>
                </a:solidFill>
                <a:latin typeface="Georgia"/>
                <a:cs typeface="Georgia"/>
              </a:defRPr>
            </a:lvl1pPr>
          </a:lstStyle>
          <a:p>
            <a:pPr lvl="0"/>
            <a:r>
              <a:rPr lang="en-US" dirty="0"/>
              <a:t>CLICK TO EDIT MASTER  |</a:t>
            </a:r>
          </a:p>
        </p:txBody>
      </p:sp>
      <p:sp>
        <p:nvSpPr>
          <p:cNvPr id="7" name="Content Placeholder 2"/>
          <p:cNvSpPr>
            <a:spLocks noGrp="1"/>
          </p:cNvSpPr>
          <p:nvPr>
            <p:ph idx="14" hasCustomPrompt="1"/>
          </p:nvPr>
        </p:nvSpPr>
        <p:spPr>
          <a:xfrm>
            <a:off x="3797033" y="312444"/>
            <a:ext cx="2238375" cy="492365"/>
          </a:xfrm>
          <a:prstGeom prst="rect">
            <a:avLst/>
          </a:prstGeom>
        </p:spPr>
        <p:txBody>
          <a:bodyPr>
            <a:normAutofit/>
          </a:bodyPr>
          <a:lstStyle>
            <a:lvl1pPr marL="0" indent="0">
              <a:buNone/>
              <a:defRPr sz="1350" b="1">
                <a:solidFill>
                  <a:srgbClr val="2D637F"/>
                </a:solidFill>
                <a:latin typeface="Georgia"/>
                <a:cs typeface="Georgia"/>
              </a:defRPr>
            </a:lvl1pPr>
          </a:lstStyle>
          <a:p>
            <a:pPr lvl="0"/>
            <a:r>
              <a:rPr lang="en-US" dirty="0"/>
              <a:t>CLICK TO EDIT</a:t>
            </a:r>
          </a:p>
        </p:txBody>
      </p:sp>
    </p:spTree>
    <p:extLst>
      <p:ext uri="{BB962C8B-B14F-4D97-AF65-F5344CB8AC3E}">
        <p14:creationId xmlns:p14="http://schemas.microsoft.com/office/powerpoint/2010/main" val="113313837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1000" y="3729789"/>
            <a:ext cx="5486400" cy="566738"/>
          </a:xfrm>
          <a:prstGeom prst="rect">
            <a:avLst/>
          </a:prstGeom>
        </p:spPr>
        <p:txBody>
          <a:bodyPr anchor="b"/>
          <a:lstStyle>
            <a:lvl1pPr algn="l">
              <a:defRPr sz="1500" b="1"/>
            </a:lvl1pPr>
          </a:lstStyle>
          <a:p>
            <a:r>
              <a:rPr lang="en-US" dirty="0"/>
              <a:t>Click to edit Master title style</a:t>
            </a:r>
          </a:p>
        </p:txBody>
      </p:sp>
      <p:sp>
        <p:nvSpPr>
          <p:cNvPr id="3" name="Picture Placeholder 2"/>
          <p:cNvSpPr>
            <a:spLocks noGrp="1"/>
          </p:cNvSpPr>
          <p:nvPr>
            <p:ph type="pic" idx="1"/>
          </p:nvPr>
        </p:nvSpPr>
        <p:spPr>
          <a:xfrm>
            <a:off x="381000" y="358775"/>
            <a:ext cx="5486400" cy="3371014"/>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381000" y="4296527"/>
            <a:ext cx="5486400" cy="477294"/>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a:t>Click to edit Master text styles</a:t>
            </a:r>
          </a:p>
        </p:txBody>
      </p:sp>
    </p:spTree>
    <p:extLst>
      <p:ext uri="{BB962C8B-B14F-4D97-AF65-F5344CB8AC3E}">
        <p14:creationId xmlns:p14="http://schemas.microsoft.com/office/powerpoint/2010/main" val="362645037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2" y="1041995"/>
            <a:ext cx="3008313" cy="404988"/>
          </a:xfrm>
        </p:spPr>
        <p:txBody>
          <a:bodyPr anchor="b"/>
          <a:lstStyle>
            <a:lvl1pPr algn="l">
              <a:defRPr sz="1500" b="1"/>
            </a:lvl1pPr>
          </a:lstStyle>
          <a:p>
            <a:r>
              <a:rPr lang="en-US" dirty="0" err="1"/>
              <a:t>Lorem</a:t>
            </a:r>
            <a:r>
              <a:rPr lang="en-US" dirty="0"/>
              <a:t> </a:t>
            </a:r>
            <a:r>
              <a:rPr lang="en-US" dirty="0" err="1"/>
              <a:t>ipsum</a:t>
            </a:r>
            <a:endParaRPr lang="en-US" dirty="0"/>
          </a:p>
        </p:txBody>
      </p:sp>
      <p:sp>
        <p:nvSpPr>
          <p:cNvPr id="8" name="Content Placeholder 2"/>
          <p:cNvSpPr>
            <a:spLocks noGrp="1"/>
          </p:cNvSpPr>
          <p:nvPr>
            <p:ph idx="1"/>
          </p:nvPr>
        </p:nvSpPr>
        <p:spPr>
          <a:xfrm>
            <a:off x="3575055" y="1042005"/>
            <a:ext cx="4537075" cy="3657005"/>
          </a:xfrm>
        </p:spPr>
        <p:txBody>
          <a:bodyPr/>
          <a:lstStyle>
            <a:lvl1pPr>
              <a:defRPr sz="1500"/>
            </a:lvl1pPr>
            <a:lvl2pPr>
              <a:defRPr sz="1350"/>
            </a:lvl2pPr>
            <a:lvl3pPr>
              <a:defRPr sz="1350"/>
            </a:lvl3pPr>
            <a:lvl4pPr>
              <a:defRPr sz="1200"/>
            </a:lvl4pPr>
            <a:lvl5pPr>
              <a:defRPr sz="105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ext Placeholder 3"/>
          <p:cNvSpPr>
            <a:spLocks noGrp="1"/>
          </p:cNvSpPr>
          <p:nvPr>
            <p:ph type="body" sz="half" idx="2" hasCustomPrompt="1"/>
          </p:nvPr>
        </p:nvSpPr>
        <p:spPr>
          <a:xfrm>
            <a:off x="457202" y="1531661"/>
            <a:ext cx="3008313" cy="316734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dirty="0" err="1"/>
              <a:t>Lorem</a:t>
            </a:r>
            <a:r>
              <a:rPr lang="en-US" dirty="0"/>
              <a:t> </a:t>
            </a:r>
            <a:r>
              <a:rPr lang="en-US" dirty="0" err="1"/>
              <a:t>ipsum</a:t>
            </a:r>
            <a:endParaRPr lang="en-US" dirty="0"/>
          </a:p>
        </p:txBody>
      </p:sp>
      <p:sp>
        <p:nvSpPr>
          <p:cNvPr id="6" name="Content Placeholder 2"/>
          <p:cNvSpPr>
            <a:spLocks noGrp="1"/>
          </p:cNvSpPr>
          <p:nvPr>
            <p:ph idx="13" hasCustomPrompt="1"/>
          </p:nvPr>
        </p:nvSpPr>
        <p:spPr>
          <a:xfrm>
            <a:off x="457202" y="316792"/>
            <a:ext cx="3495675" cy="488017"/>
          </a:xfrm>
          <a:prstGeom prst="rect">
            <a:avLst/>
          </a:prstGeom>
        </p:spPr>
        <p:txBody>
          <a:bodyPr>
            <a:normAutofit/>
          </a:bodyPr>
          <a:lstStyle>
            <a:lvl1pPr marL="0" indent="0">
              <a:buNone/>
              <a:defRPr sz="1350" b="1">
                <a:solidFill>
                  <a:srgbClr val="E09E19"/>
                </a:solidFill>
                <a:latin typeface="Georgia"/>
                <a:cs typeface="Georgia"/>
              </a:defRPr>
            </a:lvl1pPr>
          </a:lstStyle>
          <a:p>
            <a:pPr lvl="0"/>
            <a:r>
              <a:rPr lang="en-US" dirty="0"/>
              <a:t>CLICK TO EDIT MASTER  |</a:t>
            </a:r>
          </a:p>
        </p:txBody>
      </p:sp>
      <p:sp>
        <p:nvSpPr>
          <p:cNvPr id="10" name="Content Placeholder 2"/>
          <p:cNvSpPr>
            <a:spLocks noGrp="1"/>
          </p:cNvSpPr>
          <p:nvPr>
            <p:ph idx="14" hasCustomPrompt="1"/>
          </p:nvPr>
        </p:nvSpPr>
        <p:spPr>
          <a:xfrm>
            <a:off x="3797033" y="312444"/>
            <a:ext cx="2238375" cy="492365"/>
          </a:xfrm>
          <a:prstGeom prst="rect">
            <a:avLst/>
          </a:prstGeom>
        </p:spPr>
        <p:txBody>
          <a:bodyPr>
            <a:normAutofit/>
          </a:bodyPr>
          <a:lstStyle>
            <a:lvl1pPr marL="0" indent="0">
              <a:buNone/>
              <a:defRPr sz="1350" b="1">
                <a:solidFill>
                  <a:srgbClr val="2D637F"/>
                </a:solidFill>
                <a:latin typeface="Georgia"/>
                <a:cs typeface="Georgia"/>
              </a:defRPr>
            </a:lvl1pPr>
          </a:lstStyle>
          <a:p>
            <a:pPr lvl="0"/>
            <a:r>
              <a:rPr lang="en-US" dirty="0"/>
              <a:t>CLICK TO EDIT</a:t>
            </a:r>
          </a:p>
        </p:txBody>
      </p:sp>
    </p:spTree>
    <p:extLst>
      <p:ext uri="{BB962C8B-B14F-4D97-AF65-F5344CB8AC3E}">
        <p14:creationId xmlns:p14="http://schemas.microsoft.com/office/powerpoint/2010/main" val="233369943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9442928"/>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86536" y="1160564"/>
            <a:ext cx="7740650" cy="2064669"/>
          </a:xfrm>
          <a:prstGeom prst="rect">
            <a:avLst/>
          </a:prstGeom>
        </p:spPr>
        <p:txBody>
          <a:bodyPr>
            <a:normAutofit/>
          </a:bodyPr>
          <a:lstStyle>
            <a:lvl1pPr>
              <a:defRPr sz="2000">
                <a:latin typeface="Calibri Light" panose="020F0302020204030204" pitchFamily="34" charset="0"/>
                <a:cs typeface="Calibri Light" panose="020F0302020204030204" pitchFamily="34" charset="0"/>
              </a:defRPr>
            </a:lvl1pPr>
            <a:lvl2pPr>
              <a:defRPr sz="1800">
                <a:latin typeface="Calibri Light" panose="020F0302020204030204" pitchFamily="34" charset="0"/>
                <a:cs typeface="Calibri Light" panose="020F0302020204030204" pitchFamily="34" charset="0"/>
              </a:defRPr>
            </a:lvl2pPr>
            <a:lvl3pPr>
              <a:defRPr sz="1600">
                <a:latin typeface="Calibri Light" panose="020F0302020204030204" pitchFamily="34" charset="0"/>
                <a:cs typeface="Calibri Light" panose="020F0302020204030204" pitchFamily="34" charset="0"/>
              </a:defRPr>
            </a:lvl3pPr>
            <a:lvl4pPr>
              <a:defRPr sz="1400">
                <a:latin typeface="Calibri Light" panose="020F0302020204030204" pitchFamily="34" charset="0"/>
                <a:cs typeface="Calibri Light" panose="020F0302020204030204" pitchFamily="34" charset="0"/>
              </a:defRPr>
            </a:lvl4pPr>
            <a:lvl5pPr>
              <a:defRPr sz="1200">
                <a:latin typeface="Calibri Light" panose="020F0302020204030204" pitchFamily="34" charset="0"/>
                <a:cs typeface="Calibri Light" panose="020F03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ext Placeholder 16">
            <a:extLst>
              <a:ext uri="{FF2B5EF4-FFF2-40B4-BE49-F238E27FC236}">
                <a16:creationId xmlns:a16="http://schemas.microsoft.com/office/drawing/2014/main" id="{7E211841-640D-4E50-9A1A-4EE70F21451A}"/>
              </a:ext>
            </a:extLst>
          </p:cNvPr>
          <p:cNvSpPr>
            <a:spLocks noGrp="1"/>
          </p:cNvSpPr>
          <p:nvPr>
            <p:ph type="body" sz="quarter" idx="13" hasCustomPrompt="1"/>
          </p:nvPr>
        </p:nvSpPr>
        <p:spPr>
          <a:xfrm>
            <a:off x="8439332" y="6307138"/>
            <a:ext cx="569174" cy="442913"/>
          </a:xfrm>
        </p:spPr>
        <p:txBody>
          <a:bodyPr>
            <a:normAutofit/>
          </a:bodyPr>
          <a:lstStyle>
            <a:lvl1pPr marL="0" indent="0" algn="ctr">
              <a:buNone/>
              <a:defRPr sz="2000">
                <a:solidFill>
                  <a:schemeClr val="bg1"/>
                </a:solidFill>
                <a:latin typeface="Georgia" panose="02040502050405020303" pitchFamily="18" charset="0"/>
              </a:defRPr>
            </a:lvl1pPr>
            <a:lvl2pPr marL="457200" indent="0">
              <a:buNone/>
              <a:defRPr/>
            </a:lvl2pPr>
            <a:lvl3pPr marL="914400" indent="0">
              <a:buNone/>
              <a:defRPr/>
            </a:lvl3pPr>
            <a:lvl4pPr marL="1371600" indent="0">
              <a:buNone/>
              <a:defRPr/>
            </a:lvl4pPr>
          </a:lstStyle>
          <a:p>
            <a:pPr lvl="0"/>
            <a:r>
              <a:rPr lang="en-US" dirty="0"/>
              <a:t>#</a:t>
            </a:r>
          </a:p>
        </p:txBody>
      </p:sp>
      <p:sp>
        <p:nvSpPr>
          <p:cNvPr id="5" name="Title 1">
            <a:extLst>
              <a:ext uri="{FF2B5EF4-FFF2-40B4-BE49-F238E27FC236}">
                <a16:creationId xmlns:a16="http://schemas.microsoft.com/office/drawing/2014/main" id="{8C164B06-22CF-7D4C-A9F3-DEFFC5C88B36}"/>
              </a:ext>
            </a:extLst>
          </p:cNvPr>
          <p:cNvSpPr txBox="1">
            <a:spLocks/>
          </p:cNvSpPr>
          <p:nvPr userDrawn="1"/>
        </p:nvSpPr>
        <p:spPr>
          <a:xfrm>
            <a:off x="0" y="0"/>
            <a:ext cx="9144000" cy="984738"/>
          </a:xfrm>
          <a:prstGeom prst="rect">
            <a:avLst/>
          </a:prstGeom>
          <a:solidFill>
            <a:srgbClr val="184581"/>
          </a:solidFill>
        </p:spPr>
        <p:txBody>
          <a:bodyPr vert="horz" lIns="91440" tIns="45720" rIns="91440" bIns="45720" rtlCol="0" anchor="ctr">
            <a:noAutofit/>
          </a:bodyPr>
          <a:lstStyle>
            <a:lvl1pPr algn="l" defTabSz="342900" rtl="0" eaLnBrk="1" latinLnBrk="0" hangingPunct="1">
              <a:spcBef>
                <a:spcPct val="0"/>
              </a:spcBef>
              <a:buNone/>
              <a:defRPr sz="2800" b="1" kern="1200">
                <a:solidFill>
                  <a:schemeClr val="bg1"/>
                </a:solidFill>
                <a:latin typeface="Times New Roman" panose="02020603050405020304" pitchFamily="18" charset="0"/>
                <a:ea typeface="+mj-ea"/>
                <a:cs typeface="Times New Roman" panose="02020603050405020304" pitchFamily="18" charset="0"/>
              </a:defRPr>
            </a:lvl1pPr>
          </a:lstStyle>
          <a:p>
            <a:pPr algn="ctr"/>
            <a:endParaRPr lang="en-US" sz="2400" b="0" dirty="0">
              <a:latin typeface="Times New Roman"/>
              <a:cs typeface="Times New Roman"/>
            </a:endParaRPr>
          </a:p>
        </p:txBody>
      </p:sp>
    </p:spTree>
    <p:extLst>
      <p:ext uri="{BB962C8B-B14F-4D97-AF65-F5344CB8AC3E}">
        <p14:creationId xmlns:p14="http://schemas.microsoft.com/office/powerpoint/2010/main" val="425294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tif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extBox 6"/>
          <p:cNvSpPr txBox="1"/>
          <p:nvPr userDrawn="1"/>
        </p:nvSpPr>
        <p:spPr>
          <a:xfrm>
            <a:off x="267373" y="5307263"/>
            <a:ext cx="184731" cy="300082"/>
          </a:xfrm>
          <a:prstGeom prst="rect">
            <a:avLst/>
          </a:prstGeom>
          <a:noFill/>
        </p:spPr>
        <p:txBody>
          <a:bodyPr wrap="none" rtlCol="0">
            <a:spAutoFit/>
          </a:bodyPr>
          <a:lstStyle/>
          <a:p>
            <a:endParaRPr lang="en-US" sz="1350" dirty="0"/>
          </a:p>
        </p:txBody>
      </p:sp>
      <p:sp>
        <p:nvSpPr>
          <p:cNvPr id="9" name="Text Placeholder 2"/>
          <p:cNvSpPr>
            <a:spLocks noGrp="1"/>
          </p:cNvSpPr>
          <p:nvPr>
            <p:ph type="body" idx="1"/>
          </p:nvPr>
        </p:nvSpPr>
        <p:spPr>
          <a:xfrm>
            <a:off x="457200" y="1808079"/>
            <a:ext cx="8229600" cy="2526418"/>
          </a:xfrm>
          <a:prstGeom prst="rect">
            <a:avLst/>
          </a:prstGeom>
        </p:spPr>
        <p:txBody>
          <a:bodyPr vert="horz" lIns="91440" tIns="45720" rIns="91440" bIns="45720" rtlCol="0">
            <a:normAutofit/>
          </a:bodyPr>
          <a:lstStyle/>
          <a:p>
            <a:pPr lvl="0"/>
            <a:r>
              <a:rPr lang="en-US" dirty="0" err="1"/>
              <a:t>Lorem</a:t>
            </a:r>
            <a:r>
              <a:rPr lang="en-US" dirty="0"/>
              <a:t> </a:t>
            </a:r>
            <a:r>
              <a:rPr lang="en-US" dirty="0" err="1"/>
              <a:t>Ipsum</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p:cNvPicPr>
            <a:picLocks noChangeAspect="1"/>
          </p:cNvPicPr>
          <p:nvPr userDrawn="1"/>
        </p:nvPicPr>
        <p:blipFill>
          <a:blip r:embed="rId13"/>
          <a:stretch>
            <a:fillRect/>
          </a:stretch>
        </p:blipFill>
        <p:spPr>
          <a:xfrm>
            <a:off x="6274509" y="10"/>
            <a:ext cx="2869492" cy="2379579"/>
          </a:xfrm>
          <a:prstGeom prst="rect">
            <a:avLst/>
          </a:prstGeom>
        </p:spPr>
      </p:pic>
      <p:sp>
        <p:nvSpPr>
          <p:cNvPr id="8" name="Title Placeholder 1"/>
          <p:cNvSpPr>
            <a:spLocks noGrp="1"/>
          </p:cNvSpPr>
          <p:nvPr>
            <p:ph type="title"/>
          </p:nvPr>
        </p:nvSpPr>
        <p:spPr>
          <a:xfrm>
            <a:off x="0" y="-232259"/>
            <a:ext cx="8229600" cy="1143000"/>
          </a:xfrm>
          <a:prstGeom prst="rect">
            <a:avLst/>
          </a:prstGeom>
        </p:spPr>
        <p:txBody>
          <a:bodyPr vert="horz" lIns="91440" tIns="45720" rIns="91440" bIns="45720" rtlCol="0" anchor="ctr">
            <a:normAutofit/>
          </a:bodyPr>
          <a:lstStyle/>
          <a:p>
            <a:r>
              <a:rPr lang="en-US" dirty="0"/>
              <a:t>Project Title</a:t>
            </a:r>
          </a:p>
        </p:txBody>
      </p:sp>
      <p:sp>
        <p:nvSpPr>
          <p:cNvPr id="20" name="TextBox 11"/>
          <p:cNvSpPr txBox="1">
            <a:spLocks noChangeArrowheads="1"/>
          </p:cNvSpPr>
          <p:nvPr userDrawn="1"/>
        </p:nvSpPr>
        <p:spPr bwMode="auto">
          <a:xfrm>
            <a:off x="3289697" y="6581776"/>
            <a:ext cx="279527" cy="207733"/>
          </a:xfrm>
          <a:prstGeom prst="rect">
            <a:avLst/>
          </a:prstGeom>
          <a:noFill/>
          <a:ln>
            <a:noFill/>
          </a:ln>
        </p:spPr>
        <p:txBody>
          <a:bodyPr wrap="none" lIns="68562" tIns="34282" rIns="68562" bIns="34282">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defTabSz="342812" eaLnBrk="1" fontAlgn="base" hangingPunct="1">
              <a:spcBef>
                <a:spcPct val="0"/>
              </a:spcBef>
              <a:spcAft>
                <a:spcPct val="0"/>
              </a:spcAft>
              <a:defRPr/>
            </a:pPr>
            <a:fld id="{62B45342-D41F-3246-BC88-9305F376649F}" type="slidenum">
              <a:rPr lang="en-US" sz="900" smtClean="0">
                <a:solidFill>
                  <a:srgbClr val="FFFFFF"/>
                </a:solidFill>
              </a:rPr>
              <a:pPr defTabSz="342812" eaLnBrk="1" fontAlgn="base" hangingPunct="1">
                <a:spcBef>
                  <a:spcPct val="0"/>
                </a:spcBef>
                <a:spcAft>
                  <a:spcPct val="0"/>
                </a:spcAft>
                <a:defRPr/>
              </a:pPr>
              <a:t>‹#›</a:t>
            </a:fld>
            <a:endParaRPr lang="en-US" sz="900" dirty="0">
              <a:solidFill>
                <a:srgbClr val="FFFFFF"/>
              </a:solidFill>
            </a:endParaRPr>
          </a:p>
        </p:txBody>
      </p:sp>
      <p:sp>
        <p:nvSpPr>
          <p:cNvPr id="21" name="Rectangle 20"/>
          <p:cNvSpPr/>
          <p:nvPr userDrawn="1"/>
        </p:nvSpPr>
        <p:spPr>
          <a:xfrm>
            <a:off x="0" y="6400800"/>
            <a:ext cx="9144000" cy="457200"/>
          </a:xfrm>
          <a:prstGeom prst="rect">
            <a:avLst/>
          </a:prstGeom>
          <a:solidFill>
            <a:srgbClr val="1F497D"/>
          </a:solidFill>
          <a:ln>
            <a:solidFill>
              <a:srgbClr val="4D72A9"/>
            </a:solidFill>
          </a:ln>
          <a:effectLst/>
        </p:spPr>
        <p:style>
          <a:lnRef idx="1">
            <a:schemeClr val="accent1"/>
          </a:lnRef>
          <a:fillRef idx="3">
            <a:schemeClr val="accent1"/>
          </a:fillRef>
          <a:effectRef idx="2">
            <a:schemeClr val="accent1"/>
          </a:effectRef>
          <a:fontRef idx="minor">
            <a:schemeClr val="lt1"/>
          </a:fontRef>
        </p:style>
        <p:txBody>
          <a:bodyPr lIns="68562" tIns="34282" rIns="68562" bIns="34282" anchor="ctr"/>
          <a:lstStyle/>
          <a:p>
            <a:pPr algn="ctr" defTabSz="342812" fontAlgn="base">
              <a:spcBef>
                <a:spcPct val="0"/>
              </a:spcBef>
              <a:spcAft>
                <a:spcPct val="0"/>
              </a:spcAft>
              <a:defRPr/>
            </a:pPr>
            <a:endParaRPr lang="en-US" sz="1350" dirty="0">
              <a:solidFill>
                <a:srgbClr val="FFFFFF"/>
              </a:solidFill>
              <a:latin typeface="Arial" charset="0"/>
              <a:ea typeface="ＭＳ Ｐゴシック" charset="0"/>
              <a:cs typeface="ＭＳ Ｐゴシック" charset="0"/>
            </a:endParaRPr>
          </a:p>
          <a:p>
            <a:pPr algn="ctr" defTabSz="342812" fontAlgn="base">
              <a:spcBef>
                <a:spcPct val="0"/>
              </a:spcBef>
              <a:spcAft>
                <a:spcPct val="0"/>
              </a:spcAft>
              <a:defRPr/>
            </a:pPr>
            <a:endParaRPr lang="en-US" sz="1350" dirty="0">
              <a:solidFill>
                <a:srgbClr val="FFFFFF"/>
              </a:solidFill>
              <a:latin typeface="Arial" charset="0"/>
              <a:ea typeface="ＭＳ Ｐゴシック" charset="0"/>
              <a:cs typeface="ＭＳ Ｐゴシック" charset="0"/>
            </a:endParaRPr>
          </a:p>
        </p:txBody>
      </p:sp>
      <p:cxnSp>
        <p:nvCxnSpPr>
          <p:cNvPr id="23" name="Straight Connector 22"/>
          <p:cNvCxnSpPr/>
          <p:nvPr userDrawn="1"/>
        </p:nvCxnSpPr>
        <p:spPr>
          <a:xfrm>
            <a:off x="1219735" y="6448431"/>
            <a:ext cx="0" cy="366713"/>
          </a:xfrm>
          <a:prstGeom prst="line">
            <a:avLst/>
          </a:prstGeom>
          <a:ln w="127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userDrawn="1"/>
        </p:nvSpPr>
        <p:spPr>
          <a:xfrm>
            <a:off x="1289110" y="6453203"/>
            <a:ext cx="4666662" cy="230832"/>
          </a:xfrm>
          <a:prstGeom prst="rect">
            <a:avLst/>
          </a:prstGeom>
          <a:noFill/>
        </p:spPr>
        <p:txBody>
          <a:bodyPr wrap="none" rtlCol="0">
            <a:spAutoFit/>
          </a:bodyPr>
          <a:lstStyle/>
          <a:p>
            <a:r>
              <a:rPr lang="en-US" sz="900" dirty="0">
                <a:solidFill>
                  <a:prstClr val="white"/>
                </a:solidFill>
                <a:latin typeface="Helvetica Light"/>
                <a:cs typeface="Calibri"/>
              </a:rPr>
              <a:t>Lee Bernstein			     		USNDP Nuclear Data Week 2019</a:t>
            </a:r>
          </a:p>
        </p:txBody>
      </p:sp>
      <p:pic>
        <p:nvPicPr>
          <p:cNvPr id="25" name="Picture 12"/>
          <p:cNvPicPr>
            <a:picLocks noChangeAspect="1"/>
          </p:cNvPicPr>
          <p:nvPr userDrawn="1"/>
        </p:nvPicPr>
        <p:blipFill>
          <a:blip r:embed="rId14" cstate="hqprint">
            <a:extLst>
              <a:ext uri="{28A0092B-C50C-407E-A947-70E740481C1C}">
                <a14:useLocalDpi xmlns:a14="http://schemas.microsoft.com/office/drawing/2010/main"/>
              </a:ext>
            </a:extLst>
          </a:blip>
          <a:srcRect l="6667" t="8601" r="7967" b="18398"/>
          <a:stretch>
            <a:fillRect/>
          </a:stretch>
        </p:blipFill>
        <p:spPr bwMode="auto">
          <a:xfrm>
            <a:off x="52389" y="6430441"/>
            <a:ext cx="400728" cy="3900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 name="Picture 25"/>
          <p:cNvPicPr>
            <a:picLocks noChangeAspect="1"/>
          </p:cNvPicPr>
          <p:nvPr userDrawn="1"/>
        </p:nvPicPr>
        <p:blipFill>
          <a:blip r:embed="rId15"/>
          <a:stretch>
            <a:fillRect/>
          </a:stretch>
        </p:blipFill>
        <p:spPr>
          <a:xfrm>
            <a:off x="606810" y="6432046"/>
            <a:ext cx="433320" cy="425955"/>
          </a:xfrm>
          <a:prstGeom prst="rect">
            <a:avLst/>
          </a:prstGeom>
        </p:spPr>
      </p:pic>
    </p:spTree>
    <p:extLst>
      <p:ext uri="{BB962C8B-B14F-4D97-AF65-F5344CB8AC3E}">
        <p14:creationId xmlns:p14="http://schemas.microsoft.com/office/powerpoint/2010/main" val="3604568600"/>
      </p:ext>
    </p:extLst>
  </p:cSld>
  <p:clrMap bg1="lt1" tx1="dk1" bg2="lt2" tx2="dk2" accent1="accent1" accent2="accent2" accent3="accent3" accent4="accent4" accent5="accent5" accent6="accent6" hlink="hlink" folHlink="folHlink"/>
  <p:sldLayoutIdLst>
    <p:sldLayoutId id="2147483684" r:id="rId1"/>
    <p:sldLayoutId id="2147483673" r:id="rId2"/>
    <p:sldLayoutId id="2147483674" r:id="rId3"/>
    <p:sldLayoutId id="2147483675" r:id="rId4"/>
    <p:sldLayoutId id="2147483676" r:id="rId5"/>
    <p:sldLayoutId id="2147483681" r:id="rId6"/>
    <p:sldLayoutId id="2147483649" r:id="rId7"/>
    <p:sldLayoutId id="2147483685" r:id="rId8"/>
    <p:sldLayoutId id="2147483686" r:id="rId9"/>
    <p:sldLayoutId id="2147483687" r:id="rId10"/>
    <p:sldLayoutId id="2147483688" r:id="rId11"/>
  </p:sldLayoutIdLst>
  <p:transition>
    <p:fade/>
  </p:transition>
  <p:hf hdr="0" ftr="0" dt="0"/>
  <p:txStyles>
    <p:titleStyle>
      <a:lvl1pPr algn="l" defTabSz="342900" rtl="0" eaLnBrk="1" latinLnBrk="0" hangingPunct="1">
        <a:spcBef>
          <a:spcPct val="0"/>
        </a:spcBef>
        <a:buNone/>
        <a:defRPr sz="3750" b="1" kern="1200">
          <a:solidFill>
            <a:schemeClr val="bg1"/>
          </a:solidFill>
          <a:latin typeface="Georgia"/>
          <a:ea typeface="+mj-ea"/>
          <a:cs typeface="Georgia"/>
        </a:defRPr>
      </a:lvl1pPr>
    </p:titleStyle>
    <p:bodyStyle>
      <a:lvl1pPr marL="257175" indent="-257175" algn="l" defTabSz="342900" rtl="0" eaLnBrk="1" latinLnBrk="0" hangingPunct="1">
        <a:spcBef>
          <a:spcPct val="20000"/>
        </a:spcBef>
        <a:buFont typeface="Arial"/>
        <a:buChar char="•"/>
        <a:defRPr sz="1650" kern="1200">
          <a:solidFill>
            <a:srgbClr val="2D637F"/>
          </a:solidFill>
          <a:latin typeface="Lucida Grande"/>
          <a:ea typeface="+mn-ea"/>
          <a:cs typeface="Lucida Grande"/>
        </a:defRPr>
      </a:lvl1pPr>
      <a:lvl2pPr marL="557213" indent="-214313" algn="l" defTabSz="342900" rtl="0" eaLnBrk="1" latinLnBrk="0" hangingPunct="1">
        <a:spcBef>
          <a:spcPct val="20000"/>
        </a:spcBef>
        <a:buFont typeface="Arial"/>
        <a:buChar char="–"/>
        <a:defRPr sz="1500" kern="1200">
          <a:solidFill>
            <a:srgbClr val="2D637F"/>
          </a:solidFill>
          <a:latin typeface="Lucida Grande"/>
          <a:ea typeface="+mn-ea"/>
          <a:cs typeface="Lucida Grande"/>
        </a:defRPr>
      </a:lvl2pPr>
      <a:lvl3pPr marL="857250" indent="-171450" algn="l" defTabSz="342900" rtl="0" eaLnBrk="1" latinLnBrk="0" hangingPunct="1">
        <a:spcBef>
          <a:spcPct val="20000"/>
        </a:spcBef>
        <a:buFont typeface="Arial"/>
        <a:buChar char="•"/>
        <a:defRPr sz="1350" kern="1200">
          <a:solidFill>
            <a:srgbClr val="2D637F"/>
          </a:solidFill>
          <a:latin typeface="Lucida Grande"/>
          <a:ea typeface="+mn-ea"/>
          <a:cs typeface="Lucida Grande"/>
        </a:defRPr>
      </a:lvl3pPr>
      <a:lvl4pPr marL="1200150" indent="-171450" algn="l" defTabSz="342900" rtl="0" eaLnBrk="1" latinLnBrk="0" hangingPunct="1">
        <a:spcBef>
          <a:spcPct val="20000"/>
        </a:spcBef>
        <a:buFont typeface="Arial"/>
        <a:buChar char="–"/>
        <a:defRPr sz="1200" kern="1200">
          <a:solidFill>
            <a:srgbClr val="2D637F"/>
          </a:solidFill>
          <a:latin typeface="Lucida Grande"/>
          <a:ea typeface="+mn-ea"/>
          <a:cs typeface="Lucida Grande"/>
        </a:defRPr>
      </a:lvl4pPr>
      <a:lvl5pPr marL="1543050" indent="-171450" algn="l" defTabSz="342900" rtl="0" eaLnBrk="1" latinLnBrk="0" hangingPunct="1">
        <a:spcBef>
          <a:spcPct val="20000"/>
        </a:spcBef>
        <a:buFont typeface="Arial"/>
        <a:buChar char="»"/>
        <a:defRPr sz="1050" kern="1200">
          <a:solidFill>
            <a:srgbClr val="2D637F"/>
          </a:solidFill>
          <a:latin typeface="Lucida Grande"/>
          <a:ea typeface="+mn-ea"/>
          <a:cs typeface="Lucida Grande"/>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tif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1.tiff"/><Relationship Id="rId13" Type="http://schemas.openxmlformats.org/officeDocument/2006/relationships/image" Target="../media/image16.tiff"/><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notesSlide" Target="../notesSlides/notesSlide2.xml"/><Relationship Id="rId16" Type="http://schemas.openxmlformats.org/officeDocument/2006/relationships/image" Target="../media/image19.tiff"/><Relationship Id="rId1" Type="http://schemas.openxmlformats.org/officeDocument/2006/relationships/slideLayout" Target="../slideLayouts/slideLayout8.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tiff"/><Relationship Id="rId10" Type="http://schemas.openxmlformats.org/officeDocument/2006/relationships/image" Target="../media/image13.tiff"/><Relationship Id="rId4" Type="http://schemas.openxmlformats.org/officeDocument/2006/relationships/image" Target="../media/image7.png"/><Relationship Id="rId9" Type="http://schemas.openxmlformats.org/officeDocument/2006/relationships/image" Target="../media/image12.tiff"/><Relationship Id="rId1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hyperlink" Target="https://nucleardata.berkeley.edu/wanda/docs/WANDA_2019_Final_Report_040119.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tiff"/><Relationship Id="rId7" Type="http://schemas.openxmlformats.org/officeDocument/2006/relationships/image" Target="../media/image27.tiff"/><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6.tiff"/><Relationship Id="rId5" Type="http://schemas.openxmlformats.org/officeDocument/2006/relationships/image" Target="../media/image25.tiff"/><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34.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39.gif"/><Relationship Id="rId4" Type="http://schemas.openxmlformats.org/officeDocument/2006/relationships/image" Target="../media/image38.gif"/></Relationships>
</file>

<file path=ppt/slides/_rels/slide22.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image" Target="../media/image40.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44.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dx.doi.org/10.1016/j.nds.2018.11.001" TargetMode="External"/><Relationship Id="rId2" Type="http://schemas.openxmlformats.org/officeDocument/2006/relationships/hyperlink" Target="http://dx.doi.org/10.1016/j.nds.2019.04.002" TargetMode="External"/><Relationship Id="rId1" Type="http://schemas.openxmlformats.org/officeDocument/2006/relationships/slideLayout" Target="../slideLayouts/slideLayout2.xml"/><Relationship Id="rId4" Type="http://schemas.openxmlformats.org/officeDocument/2006/relationships/hyperlink" Target="http://dx.doi.org/10.1103/PhysRevC.99.044612"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dx.doi.org/10.1140/epja/i2019-12826-y" TargetMode="External"/><Relationship Id="rId2" Type="http://schemas.openxmlformats.org/officeDocument/2006/relationships/hyperlink" Target="http://dx.doi.org/10.1103/PhysRevLett.121.222501" TargetMode="External"/><Relationship Id="rId1" Type="http://schemas.openxmlformats.org/officeDocument/2006/relationships/slideLayout" Target="../slideLayouts/slideLayout2.xml"/><Relationship Id="rId4" Type="http://schemas.openxmlformats.org/officeDocument/2006/relationships/hyperlink" Target="http://dx.doi.org/10.1103/PhysRevC.100.024305" TargetMode="External"/></Relationships>
</file>

<file path=ppt/slides/_rels/slide6.xml.rels><?xml version="1.0" encoding="UTF-8" standalone="yes"?>
<Relationships xmlns="http://schemas.openxmlformats.org/package/2006/relationships"><Relationship Id="rId2" Type="http://schemas.openxmlformats.org/officeDocument/2006/relationships/hyperlink" Target="http://10.1103/PhysRevC.98.034309"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doi.org/10.1016/j.nima.2019.01.001" TargetMode="External"/><Relationship Id="rId2" Type="http://schemas.openxmlformats.org/officeDocument/2006/relationships/hyperlink" Target="https://doi.org/10.1016/j.nima.2019.01.049" TargetMode="External"/><Relationship Id="rId1" Type="http://schemas.openxmlformats.org/officeDocument/2006/relationships/slideLayout" Target="../slideLayouts/slideLayout2.xml"/><Relationship Id="rId4" Type="http://schemas.openxmlformats.org/officeDocument/2006/relationships/hyperlink" Target="https://doi.org/10.1016/j.measurement.2017.10.018" TargetMode="External"/></Relationships>
</file>

<file path=ppt/slides/_rels/slide8.xml.rels><?xml version="1.0" encoding="UTF-8" standalone="yes"?>
<Relationships xmlns="http://schemas.openxmlformats.org/package/2006/relationships"><Relationship Id="rId2" Type="http://schemas.openxmlformats.org/officeDocument/2006/relationships/hyperlink" Target="https://doi.org/10.1016/j.nima.2017.09.051"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inmm.org/INMM-Resources/Proceedings-Presentations/Annual-Meeting-Proceedings.aspx"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2772" y="4589147"/>
            <a:ext cx="7339442" cy="835193"/>
          </a:xfrm>
        </p:spPr>
        <p:txBody>
          <a:bodyPr>
            <a:noAutofit/>
          </a:bodyPr>
          <a:lstStyle/>
          <a:p>
            <a:r>
              <a:rPr lang="en-US" b="1" dirty="0">
                <a:solidFill>
                  <a:schemeClr val="bg1"/>
                </a:solidFill>
              </a:rPr>
              <a:t>Andrew S. Voyles</a:t>
            </a:r>
            <a:r>
              <a:rPr lang="en-US" dirty="0">
                <a:solidFill>
                  <a:schemeClr val="bg1"/>
                </a:solidFill>
              </a:rPr>
              <a:t> </a:t>
            </a:r>
          </a:p>
          <a:p>
            <a:r>
              <a:rPr lang="en-US" dirty="0">
                <a:solidFill>
                  <a:schemeClr val="bg1"/>
                </a:solidFill>
              </a:rPr>
              <a:t>13 June 2018 – Program Review for NSSC2 – TA1</a:t>
            </a:r>
            <a:endParaRPr lang="en-US" sz="1050" dirty="0">
              <a:solidFill>
                <a:schemeClr val="bg1"/>
              </a:solidFill>
            </a:endParaRPr>
          </a:p>
        </p:txBody>
      </p:sp>
      <p:cxnSp>
        <p:nvCxnSpPr>
          <p:cNvPr id="10" name="Straight Connector 9"/>
          <p:cNvCxnSpPr/>
          <p:nvPr/>
        </p:nvCxnSpPr>
        <p:spPr>
          <a:xfrm flipH="1">
            <a:off x="490100" y="228600"/>
            <a:ext cx="1390" cy="2650990"/>
          </a:xfrm>
          <a:prstGeom prst="line">
            <a:avLst/>
          </a:prstGeom>
          <a:ln w="28575" cmpd="sng">
            <a:solidFill>
              <a:srgbClr val="4F81BD"/>
            </a:solidFill>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28323" y="3379732"/>
            <a:ext cx="5215456" cy="2246769"/>
          </a:xfrm>
          <a:prstGeom prst="rect">
            <a:avLst/>
          </a:prstGeom>
          <a:noFill/>
        </p:spPr>
        <p:txBody>
          <a:bodyPr wrap="square" rtlCol="0">
            <a:spAutoFit/>
          </a:bodyPr>
          <a:lstStyle/>
          <a:p>
            <a:r>
              <a:rPr lang="en-US" sz="3200" dirty="0">
                <a:latin typeface="Times New Roman" charset="0"/>
                <a:ea typeface="Times New Roman" charset="0"/>
                <a:cs typeface="Times New Roman" charset="0"/>
              </a:rPr>
              <a:t>Lee Bernstein</a:t>
            </a:r>
          </a:p>
          <a:p>
            <a:endParaRPr lang="en-US" dirty="0">
              <a:solidFill>
                <a:schemeClr val="bg1">
                  <a:lumMod val="50000"/>
                </a:schemeClr>
              </a:solidFill>
              <a:latin typeface="Times New Roman" charset="0"/>
              <a:ea typeface="Times New Roman" charset="0"/>
              <a:cs typeface="Times New Roman" charset="0"/>
            </a:endParaRPr>
          </a:p>
          <a:p>
            <a:r>
              <a:rPr lang="en-US" dirty="0">
                <a:solidFill>
                  <a:schemeClr val="bg1">
                    <a:lumMod val="50000"/>
                  </a:schemeClr>
                </a:solidFill>
                <a:latin typeface="Times New Roman" charset="0"/>
                <a:ea typeface="Times New Roman" charset="0"/>
                <a:cs typeface="Times New Roman" charset="0"/>
              </a:rPr>
              <a:t>Nuclear Science Division</a:t>
            </a:r>
          </a:p>
          <a:p>
            <a:r>
              <a:rPr lang="en-US" dirty="0">
                <a:solidFill>
                  <a:schemeClr val="bg1">
                    <a:lumMod val="50000"/>
                  </a:schemeClr>
                </a:solidFill>
                <a:latin typeface="Times New Roman" charset="0"/>
                <a:ea typeface="Times New Roman" charset="0"/>
                <a:cs typeface="Times New Roman" charset="0"/>
              </a:rPr>
              <a:t>Lawrence Berkeley National Laboratory</a:t>
            </a:r>
          </a:p>
          <a:p>
            <a:endParaRPr lang="en-US" dirty="0">
              <a:solidFill>
                <a:schemeClr val="bg1">
                  <a:lumMod val="50000"/>
                </a:schemeClr>
              </a:solidFill>
              <a:latin typeface="Times New Roman" charset="0"/>
              <a:ea typeface="Times New Roman" charset="0"/>
              <a:cs typeface="Times New Roman" charset="0"/>
            </a:endParaRPr>
          </a:p>
          <a:p>
            <a:r>
              <a:rPr lang="en-US" dirty="0">
                <a:solidFill>
                  <a:schemeClr val="bg1">
                    <a:lumMod val="50000"/>
                  </a:schemeClr>
                </a:solidFill>
                <a:latin typeface="Times New Roman" charset="0"/>
                <a:ea typeface="Times New Roman" charset="0"/>
                <a:cs typeface="Times New Roman" charset="0"/>
              </a:rPr>
              <a:t>Department of Nuclear Engineering</a:t>
            </a:r>
          </a:p>
          <a:p>
            <a:r>
              <a:rPr lang="en-US" dirty="0">
                <a:solidFill>
                  <a:schemeClr val="bg1">
                    <a:lumMod val="50000"/>
                  </a:schemeClr>
                </a:solidFill>
                <a:latin typeface="Times New Roman" charset="0"/>
                <a:ea typeface="Times New Roman" charset="0"/>
                <a:cs typeface="Times New Roman" charset="0"/>
              </a:rPr>
              <a:t>University of California - Berkeley</a:t>
            </a:r>
          </a:p>
        </p:txBody>
      </p:sp>
      <p:pic>
        <p:nvPicPr>
          <p:cNvPr id="1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68893" y="3822631"/>
            <a:ext cx="1503450" cy="9119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16"/>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947257" y="4987059"/>
            <a:ext cx="2851759" cy="811503"/>
          </a:xfrm>
          <a:prstGeom prst="rect">
            <a:avLst/>
          </a:prstGeom>
          <a:effectLst/>
        </p:spPr>
      </p:pic>
      <p:pic>
        <p:nvPicPr>
          <p:cNvPr id="18" name="Picture 17"/>
          <p:cNvPicPr>
            <a:picLocks noChangeAspect="1"/>
          </p:cNvPicPr>
          <p:nvPr/>
        </p:nvPicPr>
        <p:blipFill>
          <a:blip r:embed="rId5"/>
          <a:stretch>
            <a:fillRect/>
          </a:stretch>
        </p:blipFill>
        <p:spPr>
          <a:xfrm>
            <a:off x="7740551" y="3822631"/>
            <a:ext cx="911929" cy="911929"/>
          </a:xfrm>
          <a:prstGeom prst="rect">
            <a:avLst/>
          </a:prstGeom>
        </p:spPr>
      </p:pic>
      <p:sp>
        <p:nvSpPr>
          <p:cNvPr id="11" name="Title 1"/>
          <p:cNvSpPr txBox="1">
            <a:spLocks/>
          </p:cNvSpPr>
          <p:nvPr/>
        </p:nvSpPr>
        <p:spPr>
          <a:xfrm>
            <a:off x="0" y="751"/>
            <a:ext cx="9144000" cy="3141195"/>
          </a:xfrm>
          <a:prstGeom prst="rect">
            <a:avLst/>
          </a:prstGeom>
          <a:solidFill>
            <a:srgbClr val="003F7A"/>
          </a:solidFill>
        </p:spPr>
        <p:txBody>
          <a:bodyPr vert="horz" lIns="68580" tIns="34290" rIns="68580" bIns="34290" rtlCol="0" anchor="ctr">
            <a:normAutofit/>
          </a:bodyPr>
          <a:lstStyle>
            <a:lvl1pPr algn="l" defTabSz="457200" rtl="0" eaLnBrk="1" latinLnBrk="0" hangingPunct="1">
              <a:spcBef>
                <a:spcPct val="0"/>
              </a:spcBef>
              <a:buNone/>
              <a:defRPr sz="5000" b="1" kern="1200">
                <a:solidFill>
                  <a:srgbClr val="E09E19"/>
                </a:solidFill>
                <a:latin typeface="Georgia"/>
                <a:ea typeface="+mj-ea"/>
                <a:cs typeface="Georgia"/>
              </a:defRPr>
            </a:lvl1pPr>
          </a:lstStyle>
          <a:p>
            <a:pPr marL="1420416"/>
            <a:r>
              <a:rPr lang="en-US" sz="3600" b="0" dirty="0">
                <a:ln w="3175">
                  <a:solidFill>
                    <a:schemeClr val="bg1">
                      <a:lumMod val="50000"/>
                    </a:schemeClr>
                  </a:solidFill>
                </a:ln>
                <a:solidFill>
                  <a:schemeClr val="bg1"/>
                </a:solidFill>
                <a:latin typeface="Times New Roman" charset="0"/>
                <a:ea typeface="Times New Roman" charset="0"/>
                <a:cs typeface="Times New Roman" charset="0"/>
              </a:rPr>
              <a:t>             LBNL/UCB Site Report</a:t>
            </a:r>
          </a:p>
        </p:txBody>
      </p:sp>
      <p:sp>
        <p:nvSpPr>
          <p:cNvPr id="2" name="Rectangle 1"/>
          <p:cNvSpPr/>
          <p:nvPr/>
        </p:nvSpPr>
        <p:spPr>
          <a:xfrm>
            <a:off x="3058510" y="1858118"/>
            <a:ext cx="4513833" cy="954107"/>
          </a:xfrm>
          <a:prstGeom prst="rect">
            <a:avLst/>
          </a:prstGeom>
        </p:spPr>
        <p:txBody>
          <a:bodyPr wrap="square">
            <a:spAutoFit/>
          </a:bodyPr>
          <a:lstStyle/>
          <a:p>
            <a:pPr marL="1420416" algn="r"/>
            <a:r>
              <a:rPr lang="en-US" sz="2800" dirty="0">
                <a:ln w="3175">
                  <a:solidFill>
                    <a:schemeClr val="bg1">
                      <a:lumMod val="50000"/>
                    </a:schemeClr>
                  </a:solidFill>
                </a:ln>
                <a:solidFill>
                  <a:schemeClr val="bg1"/>
                </a:solidFill>
                <a:latin typeface="Times New Roman" charset="0"/>
                <a:ea typeface="Times New Roman" charset="0"/>
                <a:cs typeface="Times New Roman" charset="0"/>
              </a:rPr>
              <a:t>USNDP Meeting</a:t>
            </a:r>
          </a:p>
          <a:p>
            <a:pPr marL="1420416" algn="r"/>
            <a:r>
              <a:rPr lang="en-US" sz="2800" dirty="0">
                <a:ln w="3175">
                  <a:solidFill>
                    <a:schemeClr val="bg1">
                      <a:lumMod val="50000"/>
                    </a:schemeClr>
                  </a:solidFill>
                </a:ln>
                <a:solidFill>
                  <a:schemeClr val="bg1"/>
                </a:solidFill>
                <a:latin typeface="Times New Roman" charset="0"/>
                <a:ea typeface="Times New Roman" charset="0"/>
                <a:cs typeface="Times New Roman" charset="0"/>
              </a:rPr>
              <a:t>8 November 2019</a:t>
            </a:r>
            <a:endParaRPr lang="en-US" sz="4800" dirty="0">
              <a:solidFill>
                <a:schemeClr val="bg1"/>
              </a:solidFill>
              <a:latin typeface="Times New Roman" charset="0"/>
              <a:ea typeface="Times New Roman" charset="0"/>
              <a:cs typeface="Times New Roman" charset="0"/>
            </a:endParaRPr>
          </a:p>
        </p:txBody>
      </p:sp>
    </p:spTree>
    <p:extLst>
      <p:ext uri="{BB962C8B-B14F-4D97-AF65-F5344CB8AC3E}">
        <p14:creationId xmlns:p14="http://schemas.microsoft.com/office/powerpoint/2010/main" val="127639945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a:xfrm>
            <a:off x="0" y="0"/>
            <a:ext cx="9144000" cy="1024432"/>
          </a:xfrm>
          <a:prstGeom prst="rect">
            <a:avLst/>
          </a:prstGeom>
          <a:solidFill>
            <a:srgbClr val="184581"/>
          </a:solidFill>
        </p:spPr>
        <p:txBody>
          <a:bodyPr vert="horz" lIns="91440" tIns="45720" rIns="91440" bIns="45720" rtlCol="0" anchor="ctr">
            <a:noAutofit/>
          </a:bodyPr>
          <a:lstStyle>
            <a:lvl1pPr algn="l" defTabSz="342900" rtl="0" eaLnBrk="1" latinLnBrk="0" hangingPunct="1">
              <a:spcBef>
                <a:spcPct val="0"/>
              </a:spcBef>
              <a:buNone/>
              <a:defRPr sz="3750" b="1" kern="1200">
                <a:solidFill>
                  <a:srgbClr val="E09E19"/>
                </a:solidFill>
                <a:latin typeface="Georgia"/>
                <a:ea typeface="+mj-ea"/>
                <a:cs typeface="Georgia"/>
              </a:defRPr>
            </a:lvl1pPr>
          </a:lstStyle>
          <a:p>
            <a:pPr algn="ctr"/>
            <a:r>
              <a:rPr lang="en-US" sz="3600" b="0" dirty="0">
                <a:solidFill>
                  <a:schemeClr val="bg1"/>
                </a:solidFill>
                <a:latin typeface="Times New Roman" charset="0"/>
                <a:ea typeface="Times New Roman" charset="0"/>
                <a:cs typeface="Times New Roman" charset="0"/>
              </a:rPr>
              <a:t>Invited Talks (6)</a:t>
            </a:r>
          </a:p>
        </p:txBody>
      </p:sp>
      <p:sp>
        <p:nvSpPr>
          <p:cNvPr id="2" name="Rectangle 1"/>
          <p:cNvSpPr/>
          <p:nvPr/>
        </p:nvSpPr>
        <p:spPr>
          <a:xfrm>
            <a:off x="243840" y="1024432"/>
            <a:ext cx="8656320" cy="5262979"/>
          </a:xfrm>
          <a:prstGeom prst="rect">
            <a:avLst/>
          </a:prstGeom>
        </p:spPr>
        <p:txBody>
          <a:bodyPr wrap="square">
            <a:spAutoFit/>
          </a:bodyPr>
          <a:lstStyle/>
          <a:p>
            <a:pPr marL="342900" indent="-342900">
              <a:buFont typeface="+mj-lt"/>
              <a:buAutoNum type="arabicPeriod"/>
            </a:pPr>
            <a:r>
              <a:rPr lang="en-US" sz="1600" dirty="0">
                <a:latin typeface="Times New Roman" charset="0"/>
                <a:ea typeface="Times New Roman" charset="0"/>
                <a:cs typeface="Times New Roman" charset="0"/>
              </a:rPr>
              <a:t>“ENSDF: Structure via particle spectroscopy and a few tips for evaluation” - M. S. Basunia, Joint ICTP-IAEA Workshop on Nuclear Structure and Decay Data: Experiment, Theory and Evaluation, Trieste, Italy, Oct 15 – 26, 2018.</a:t>
            </a:r>
          </a:p>
          <a:p>
            <a:pPr marL="342900" indent="-342900">
              <a:buFont typeface="+mj-lt"/>
              <a:buAutoNum type="arabicPeriod"/>
            </a:pPr>
            <a:endParaRPr lang="en-US" sz="1600" dirty="0">
              <a:latin typeface="Times New Roman" charset="0"/>
              <a:ea typeface="Times New Roman" charset="0"/>
              <a:cs typeface="Times New Roman" charset="0"/>
            </a:endParaRPr>
          </a:p>
          <a:p>
            <a:pPr marL="342900" indent="-342900">
              <a:buFont typeface="+mj-lt"/>
              <a:buAutoNum type="arabicPeriod"/>
            </a:pPr>
            <a:r>
              <a:rPr lang="en-US" sz="1600" dirty="0">
                <a:latin typeface="Times New Roman" charset="0"/>
                <a:ea typeface="Times New Roman" charset="0"/>
                <a:cs typeface="Times New Roman" charset="0"/>
              </a:rPr>
              <a:t>"Improving the double-differential 238U(n,n'gamma) cross section using neutron-gamma coincidences" – L.A. Bernstein,  Workshop on Applied Nuclear Data Activities.  Washington, DC.  January 22 - 24, 2019. http://nucleardata.berkeley.edu/wanda </a:t>
            </a:r>
          </a:p>
          <a:p>
            <a:pPr marL="342900" indent="-342900">
              <a:buFont typeface="+mj-lt"/>
              <a:buAutoNum type="arabicPeriod"/>
            </a:pPr>
            <a:endParaRPr lang="en-US" sz="1600" dirty="0">
              <a:latin typeface="Times New Roman" charset="0"/>
              <a:ea typeface="Times New Roman" charset="0"/>
              <a:cs typeface="Times New Roman" charset="0"/>
            </a:endParaRPr>
          </a:p>
          <a:p>
            <a:pPr marL="342900" indent="-342900">
              <a:buFont typeface="+mj-lt"/>
              <a:buAutoNum type="arabicPeriod"/>
            </a:pPr>
            <a:r>
              <a:rPr lang="en-US" sz="1600" dirty="0">
                <a:latin typeface="Times New Roman" charset="0"/>
                <a:ea typeface="Times New Roman" charset="0"/>
                <a:cs typeface="Times New Roman" charset="0"/>
              </a:rPr>
              <a:t>"Nuclear Data Activities in Support of Isotope Production" – L.A. Bernstein,    Isotope Program Strategy Meeting, Bethesda, MD. April 8-10, 2019.  </a:t>
            </a:r>
          </a:p>
          <a:p>
            <a:pPr marL="342900" indent="-342900">
              <a:buFont typeface="+mj-lt"/>
              <a:buAutoNum type="arabicPeriod"/>
            </a:pPr>
            <a:endParaRPr lang="en-US" sz="1600" dirty="0">
              <a:latin typeface="Times New Roman" charset="0"/>
              <a:ea typeface="Times New Roman" charset="0"/>
              <a:cs typeface="Times New Roman" charset="0"/>
            </a:endParaRPr>
          </a:p>
          <a:p>
            <a:pPr marL="342900" indent="-342900">
              <a:buFont typeface="+mj-lt"/>
              <a:buAutoNum type="arabicPeriod"/>
            </a:pPr>
            <a:r>
              <a:rPr lang="en-US" sz="1600" dirty="0">
                <a:latin typeface="Times New Roman" charset="0"/>
                <a:ea typeface="Times New Roman" charset="0"/>
                <a:cs typeface="Times New Roman" charset="0"/>
              </a:rPr>
              <a:t>"Developing a National Nuclear Data Plan for National Security" – L.A. Bernstein,    Director's Review of the Office of National and Homeland Security, LBNL.  May 8, 2019.  </a:t>
            </a:r>
          </a:p>
          <a:p>
            <a:pPr marL="342900" indent="-342900">
              <a:buFont typeface="+mj-lt"/>
              <a:buAutoNum type="arabicPeriod"/>
            </a:pPr>
            <a:endParaRPr lang="en-US" sz="1600" dirty="0">
              <a:latin typeface="Times New Roman" charset="0"/>
              <a:ea typeface="Times New Roman" charset="0"/>
              <a:cs typeface="Times New Roman" charset="0"/>
            </a:endParaRPr>
          </a:p>
          <a:p>
            <a:pPr marL="342900" indent="-342900">
              <a:buFont typeface="+mj-lt"/>
              <a:buAutoNum type="arabicPeriod"/>
            </a:pPr>
            <a:r>
              <a:rPr lang="en-US" sz="1600" dirty="0">
                <a:latin typeface="Times New Roman" charset="0"/>
                <a:ea typeface="Times New Roman" charset="0"/>
                <a:cs typeface="Times New Roman" charset="0"/>
              </a:rPr>
              <a:t>"The Bay Area Nuclear Data Group" – L.A. Bernstein,    7th  Workshop on Nuclear Level Density and Gamma Strength.  Oslo, Norway.  May 27 - 31, 2019</a:t>
            </a:r>
          </a:p>
          <a:p>
            <a:pPr marL="342900" indent="-342900">
              <a:buFont typeface="+mj-lt"/>
              <a:buAutoNum type="arabicPeriod"/>
            </a:pPr>
            <a:endParaRPr lang="en-US" sz="1600" dirty="0">
              <a:latin typeface="Times New Roman" charset="0"/>
              <a:ea typeface="Times New Roman" charset="0"/>
              <a:cs typeface="Times New Roman" charset="0"/>
            </a:endParaRPr>
          </a:p>
          <a:p>
            <a:pPr marL="342900" indent="-342900">
              <a:buFont typeface="+mj-lt"/>
              <a:buAutoNum type="arabicPeriod"/>
            </a:pPr>
            <a:r>
              <a:rPr lang="en-US" sz="1600" dirty="0">
                <a:latin typeface="Times New Roman" charset="0"/>
                <a:ea typeface="Times New Roman" charset="0"/>
                <a:cs typeface="Times New Roman" charset="0"/>
              </a:rPr>
              <a:t>“Berkeley Nuclear Database Projects” – A.M. Hurst, Exotic Beam Summer School 2019, Oak Ridge National Laboratory, Oak Ridge, Tennessee, USA, June 24-29, 2019.</a:t>
            </a:r>
          </a:p>
          <a:p>
            <a:pPr marL="342900" indent="-342900">
              <a:buFont typeface="+mj-lt"/>
              <a:buAutoNum type="arabicPeriod"/>
            </a:pPr>
            <a:endParaRPr lang="en-US" sz="1600" dirty="0">
              <a:latin typeface="Times New Roman" charset="0"/>
              <a:ea typeface="Times New Roman" charset="0"/>
              <a:cs typeface="Times New Roman" charset="0"/>
            </a:endParaRPr>
          </a:p>
          <a:p>
            <a:pPr marL="342900" indent="-342900">
              <a:buFont typeface="+mj-lt"/>
              <a:buAutoNum type="arabicPeriod"/>
            </a:pPr>
            <a:endParaRPr lang="en-US" sz="16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51356919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a:xfrm>
            <a:off x="0" y="0"/>
            <a:ext cx="9144000" cy="1024432"/>
          </a:xfrm>
          <a:prstGeom prst="rect">
            <a:avLst/>
          </a:prstGeom>
          <a:solidFill>
            <a:srgbClr val="184581"/>
          </a:solidFill>
        </p:spPr>
        <p:txBody>
          <a:bodyPr vert="horz" lIns="91440" tIns="45720" rIns="91440" bIns="45720" rtlCol="0" anchor="ctr">
            <a:noAutofit/>
          </a:bodyPr>
          <a:lstStyle>
            <a:lvl1pPr algn="l" defTabSz="342900" rtl="0" eaLnBrk="1" latinLnBrk="0" hangingPunct="1">
              <a:spcBef>
                <a:spcPct val="0"/>
              </a:spcBef>
              <a:buNone/>
              <a:defRPr sz="3750" b="1" kern="1200">
                <a:solidFill>
                  <a:srgbClr val="E09E19"/>
                </a:solidFill>
                <a:latin typeface="Georgia"/>
                <a:ea typeface="+mj-ea"/>
                <a:cs typeface="Georgia"/>
              </a:defRPr>
            </a:lvl1pPr>
          </a:lstStyle>
          <a:p>
            <a:pPr algn="ctr"/>
            <a:r>
              <a:rPr lang="en-US" sz="3600" b="0" dirty="0">
                <a:solidFill>
                  <a:schemeClr val="bg1"/>
                </a:solidFill>
                <a:latin typeface="Times New Roman" charset="0"/>
                <a:ea typeface="Times New Roman" charset="0"/>
                <a:cs typeface="Times New Roman" charset="0"/>
              </a:rPr>
              <a:t>Coordination/Community Service (8)</a:t>
            </a:r>
          </a:p>
        </p:txBody>
      </p:sp>
      <p:sp>
        <p:nvSpPr>
          <p:cNvPr id="3" name="Rectangle 2"/>
          <p:cNvSpPr/>
          <p:nvPr/>
        </p:nvSpPr>
        <p:spPr>
          <a:xfrm>
            <a:off x="503672" y="1024432"/>
            <a:ext cx="8136656" cy="4693593"/>
          </a:xfrm>
          <a:prstGeom prst="rect">
            <a:avLst/>
          </a:prstGeom>
        </p:spPr>
        <p:txBody>
          <a:bodyPr wrap="square">
            <a:spAutoFit/>
          </a:bodyPr>
          <a:lstStyle/>
          <a:p>
            <a:pPr algn="ctr"/>
            <a:r>
              <a:rPr lang="en-US" sz="2400" b="1" u="sng" dirty="0">
                <a:latin typeface="Times New Roman" charset="0"/>
                <a:ea typeface="Times New Roman" charset="0"/>
                <a:cs typeface="Times New Roman" charset="0"/>
              </a:rPr>
              <a:t>Committee/conference/workshop leadership activities: </a:t>
            </a:r>
          </a:p>
          <a:p>
            <a:pPr algn="ctr"/>
            <a:endParaRPr lang="en-US" sz="3200" b="1" u="sng" dirty="0">
              <a:latin typeface="Times New Roman" charset="0"/>
              <a:ea typeface="Times New Roman" charset="0"/>
              <a:cs typeface="Times New Roman" charset="0"/>
            </a:endParaRPr>
          </a:p>
          <a:p>
            <a:pPr marL="342900" indent="-342900">
              <a:buFont typeface="+mj-lt"/>
              <a:buAutoNum type="arabicPeriod"/>
            </a:pPr>
            <a:r>
              <a:rPr lang="en-US" sz="2400" dirty="0">
                <a:latin typeface="Times New Roman" charset="0"/>
                <a:ea typeface="Times New Roman" charset="0"/>
                <a:cs typeface="Times New Roman" charset="0"/>
              </a:rPr>
              <a:t>6</a:t>
            </a:r>
            <a:r>
              <a:rPr lang="en-US" sz="2400" baseline="30000" dirty="0">
                <a:latin typeface="Times New Roman" charset="0"/>
                <a:ea typeface="Times New Roman" charset="0"/>
                <a:cs typeface="Times New Roman" charset="0"/>
              </a:rPr>
              <a:t>th</a:t>
            </a:r>
            <a:r>
              <a:rPr lang="en-US" sz="2400" dirty="0">
                <a:latin typeface="Times New Roman" charset="0"/>
                <a:ea typeface="Times New Roman" charset="0"/>
                <a:cs typeface="Times New Roman" charset="0"/>
              </a:rPr>
              <a:t> Compound Nuclear Reactions Workshop – September 22-27, 2018, Berkeley CA – Co-organizer. – L.A. Bernstein </a:t>
            </a:r>
            <a:r>
              <a:rPr lang="mr-IN" sz="2400" dirty="0">
                <a:latin typeface="Times New Roman" charset="0"/>
                <a:ea typeface="Times New Roman" charset="0"/>
                <a:cs typeface="Times New Roman" charset="0"/>
              </a:rPr>
              <a:t>–</a:t>
            </a:r>
            <a:r>
              <a:rPr lang="en-US" sz="2400" dirty="0">
                <a:latin typeface="Times New Roman" charset="0"/>
                <a:ea typeface="Times New Roman" charset="0"/>
                <a:cs typeface="Times New Roman" charset="0"/>
              </a:rPr>
              <a:t> Member of the Organizing Committee</a:t>
            </a:r>
          </a:p>
          <a:p>
            <a:pPr marL="342900" indent="-342900">
              <a:buFont typeface="+mj-lt"/>
              <a:buAutoNum type="arabicPeriod"/>
            </a:pPr>
            <a:r>
              <a:rPr lang="en-US" sz="2400" dirty="0">
                <a:latin typeface="Times New Roman" charset="0"/>
                <a:ea typeface="Times New Roman" charset="0"/>
                <a:cs typeface="Times New Roman" charset="0"/>
              </a:rPr>
              <a:t>Workshop for Applied Nuclear Data Activities – January 22-24, 2019, Washington, DC – L.A. Bernstein – Lead Organizer</a:t>
            </a:r>
          </a:p>
          <a:p>
            <a:pPr marL="342900" indent="-342900">
              <a:buFont typeface="+mj-lt"/>
              <a:buAutoNum type="arabicPeriod"/>
            </a:pPr>
            <a:r>
              <a:rPr lang="en-US" sz="2400" dirty="0">
                <a:latin typeface="Times New Roman" charset="0"/>
                <a:ea typeface="Times New Roman" charset="0"/>
                <a:cs typeface="Times New Roman" charset="0"/>
              </a:rPr>
              <a:t>Nuclear Structure 2020 – Member of the local organizing committee – L.A. Bernstein</a:t>
            </a:r>
          </a:p>
          <a:p>
            <a:pPr marL="342900" indent="-342900">
              <a:buFont typeface="+mj-lt"/>
              <a:buAutoNum type="arabicPeriod"/>
            </a:pPr>
            <a:endParaRPr lang="en-US" sz="1100" dirty="0">
              <a:latin typeface="Times New Roman" charset="0"/>
              <a:ea typeface="Times New Roman" charset="0"/>
              <a:cs typeface="Times New Roman" charset="0"/>
            </a:endParaRPr>
          </a:p>
          <a:p>
            <a:pPr marL="342900" indent="-342900">
              <a:buFont typeface="+mj-lt"/>
              <a:buAutoNum type="arabicPeriod"/>
            </a:pPr>
            <a:endParaRPr lang="en-US" sz="3200" dirty="0">
              <a:latin typeface="Times New Roman" charset="0"/>
              <a:ea typeface="Times New Roman" charset="0"/>
              <a:cs typeface="Times New Roman" charset="0"/>
            </a:endParaRPr>
          </a:p>
          <a:p>
            <a:endParaRPr lang="en-US" sz="3200" dirty="0">
              <a:latin typeface="Times New Roman" charset="0"/>
              <a:ea typeface="Times New Roman" charset="0"/>
              <a:cs typeface="Times New Roman" charset="0"/>
            </a:endParaRPr>
          </a:p>
        </p:txBody>
      </p:sp>
    </p:spTree>
    <p:extLst>
      <p:ext uri="{BB962C8B-B14F-4D97-AF65-F5344CB8AC3E}">
        <p14:creationId xmlns:p14="http://schemas.microsoft.com/office/powerpoint/2010/main" val="33527586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 y="2"/>
            <a:ext cx="9143999" cy="1027178"/>
          </a:xfrm>
          <a:solidFill>
            <a:srgbClr val="184581"/>
          </a:solidFill>
        </p:spPr>
        <p:txBody>
          <a:bodyPr>
            <a:noAutofit/>
          </a:bodyPr>
          <a:lstStyle/>
          <a:p>
            <a:pPr algn="ctr"/>
            <a:r>
              <a:rPr lang="en-US" sz="2800" b="0" dirty="0">
                <a:latin typeface="Times New Roman" charset="0"/>
                <a:ea typeface="Times New Roman" charset="0"/>
                <a:cs typeface="Times New Roman" charset="0"/>
              </a:rPr>
              <a:t>Much of our group’s work is directed at addressing nuclear data needs that cross the “structure-reactions divide”</a:t>
            </a:r>
          </a:p>
        </p:txBody>
      </p:sp>
      <p:sp>
        <p:nvSpPr>
          <p:cNvPr id="3" name="Oval 2"/>
          <p:cNvSpPr/>
          <p:nvPr/>
        </p:nvSpPr>
        <p:spPr bwMode="auto">
          <a:xfrm>
            <a:off x="3209252" y="3295429"/>
            <a:ext cx="2917371" cy="73152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1" i="0" u="none" strike="noStrike" cap="none" normalizeH="0" baseline="0" dirty="0">
                <a:ln>
                  <a:noFill/>
                </a:ln>
                <a:solidFill>
                  <a:schemeClr val="bg1"/>
                </a:solidFill>
                <a:effectLst/>
                <a:latin typeface="Times New Roman" charset="0"/>
                <a:ea typeface="Times New Roman" charset="0"/>
                <a:cs typeface="Times New Roman" charset="0"/>
              </a:rPr>
              <a:t>Nuclear Data</a:t>
            </a:r>
          </a:p>
        </p:txBody>
      </p:sp>
      <p:grpSp>
        <p:nvGrpSpPr>
          <p:cNvPr id="13" name="Group 12"/>
          <p:cNvGrpSpPr/>
          <p:nvPr/>
        </p:nvGrpSpPr>
        <p:grpSpPr>
          <a:xfrm>
            <a:off x="4800000" y="1132544"/>
            <a:ext cx="2060621" cy="1902216"/>
            <a:chOff x="3746412" y="1007239"/>
            <a:chExt cx="2060621" cy="1902216"/>
          </a:xfrm>
        </p:grpSpPr>
        <p:pic>
          <p:nvPicPr>
            <p:cNvPr id="17" name="image25.png" descr="NDNCA_logo.png"/>
            <p:cNvPicPr/>
            <p:nvPr/>
          </p:nvPicPr>
          <p:blipFill rotWithShape="1">
            <a:blip r:embed="rId3" cstate="hqprint">
              <a:extLst>
                <a:ext uri="{28A0092B-C50C-407E-A947-70E740481C1C}">
                  <a14:useLocalDpi xmlns:a14="http://schemas.microsoft.com/office/drawing/2010/main"/>
                </a:ext>
              </a:extLst>
            </a:blip>
            <a:srcRect/>
            <a:stretch/>
          </p:blipFill>
          <p:spPr>
            <a:xfrm>
              <a:off x="3756609" y="1366729"/>
              <a:ext cx="2040227" cy="1542726"/>
            </a:xfrm>
            <a:prstGeom prst="rect">
              <a:avLst/>
            </a:prstGeom>
            <a:ln>
              <a:solidFill>
                <a:srgbClr val="71509D"/>
              </a:solidFill>
            </a:ln>
          </p:spPr>
        </p:pic>
        <p:sp>
          <p:nvSpPr>
            <p:cNvPr id="4" name="TextBox 3"/>
            <p:cNvSpPr txBox="1"/>
            <p:nvPr/>
          </p:nvSpPr>
          <p:spPr>
            <a:xfrm>
              <a:off x="3746412" y="1007239"/>
              <a:ext cx="2060621" cy="369332"/>
            </a:xfrm>
            <a:prstGeom prst="rect">
              <a:avLst/>
            </a:prstGeom>
            <a:solidFill>
              <a:schemeClr val="tx1"/>
            </a:solidFill>
            <a:ln>
              <a:solidFill>
                <a:srgbClr val="71509D"/>
              </a:solidFill>
            </a:ln>
          </p:spPr>
          <p:txBody>
            <a:bodyPr wrap="square" rtlCol="0">
              <a:spAutoFit/>
            </a:bodyPr>
            <a:lstStyle/>
            <a:p>
              <a:pPr algn="ctr"/>
              <a:r>
                <a:rPr lang="en-US" b="1" dirty="0">
                  <a:solidFill>
                    <a:schemeClr val="bg1"/>
                  </a:solidFill>
                  <a:latin typeface="Times New Roman" charset="0"/>
                  <a:ea typeface="Times New Roman" charset="0"/>
                  <a:cs typeface="Times New Roman" charset="0"/>
                </a:rPr>
                <a:t>Nonproliferation</a:t>
              </a:r>
            </a:p>
          </p:txBody>
        </p:sp>
      </p:grpSp>
      <p:grpSp>
        <p:nvGrpSpPr>
          <p:cNvPr id="6" name="Group 5"/>
          <p:cNvGrpSpPr/>
          <p:nvPr/>
        </p:nvGrpSpPr>
        <p:grpSpPr>
          <a:xfrm>
            <a:off x="417495" y="2379336"/>
            <a:ext cx="1843050" cy="1832185"/>
            <a:chOff x="684511" y="848311"/>
            <a:chExt cx="2438400" cy="2357438"/>
          </a:xfrm>
        </p:grpSpPr>
        <p:pic>
          <p:nvPicPr>
            <p:cNvPr id="32" name="Picture 3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4511" y="1214366"/>
              <a:ext cx="2438400" cy="1991383"/>
            </a:xfrm>
            <a:prstGeom prst="rect">
              <a:avLst/>
            </a:prstGeom>
            <a:ln>
              <a:solidFill>
                <a:srgbClr val="71509D"/>
              </a:solidFill>
            </a:ln>
          </p:spPr>
        </p:pic>
        <p:sp>
          <p:nvSpPr>
            <p:cNvPr id="33" name="TextBox 32"/>
            <p:cNvSpPr txBox="1"/>
            <p:nvPr/>
          </p:nvSpPr>
          <p:spPr>
            <a:xfrm>
              <a:off x="684511" y="848311"/>
              <a:ext cx="2438400" cy="475213"/>
            </a:xfrm>
            <a:prstGeom prst="rect">
              <a:avLst/>
            </a:prstGeom>
            <a:solidFill>
              <a:schemeClr val="tx1"/>
            </a:solidFill>
            <a:ln>
              <a:solidFill>
                <a:srgbClr val="71509D"/>
              </a:solidFill>
            </a:ln>
          </p:spPr>
          <p:txBody>
            <a:bodyPr wrap="square" rtlCol="0">
              <a:spAutoFit/>
            </a:bodyPr>
            <a:lstStyle/>
            <a:p>
              <a:pPr algn="ctr"/>
              <a:r>
                <a:rPr lang="en-US" b="1" dirty="0">
                  <a:solidFill>
                    <a:schemeClr val="bg1"/>
                  </a:solidFill>
                  <a:latin typeface="Times New Roman" charset="0"/>
                  <a:ea typeface="Times New Roman" charset="0"/>
                  <a:cs typeface="Times New Roman" charset="0"/>
                </a:rPr>
                <a:t>Astrophysics</a:t>
              </a:r>
            </a:p>
          </p:txBody>
        </p:sp>
      </p:grpSp>
      <p:grpSp>
        <p:nvGrpSpPr>
          <p:cNvPr id="8" name="Group 7"/>
          <p:cNvGrpSpPr/>
          <p:nvPr/>
        </p:nvGrpSpPr>
        <p:grpSpPr>
          <a:xfrm>
            <a:off x="7146736" y="2396307"/>
            <a:ext cx="1842196" cy="1829461"/>
            <a:chOff x="5983329" y="1276994"/>
            <a:chExt cx="2225292" cy="2392480"/>
          </a:xfrm>
        </p:grpSpPr>
        <p:pic>
          <p:nvPicPr>
            <p:cNvPr id="18" name="image25.png" descr="NDNCA_logo.png"/>
            <p:cNvPicPr/>
            <p:nvPr/>
          </p:nvPicPr>
          <p:blipFill rotWithShape="1">
            <a:blip r:embed="rId5" cstate="hqprint">
              <a:extLst>
                <a:ext uri="{28A0092B-C50C-407E-A947-70E740481C1C}">
                  <a14:useLocalDpi xmlns:a14="http://schemas.microsoft.com/office/drawing/2010/main"/>
                </a:ext>
              </a:extLst>
            </a:blip>
            <a:srcRect/>
            <a:stretch/>
          </p:blipFill>
          <p:spPr>
            <a:xfrm>
              <a:off x="5983329" y="1646325"/>
              <a:ext cx="2225292" cy="2023149"/>
            </a:xfrm>
            <a:prstGeom prst="rect">
              <a:avLst/>
            </a:prstGeom>
            <a:ln>
              <a:solidFill>
                <a:srgbClr val="71509D"/>
              </a:solidFill>
            </a:ln>
          </p:spPr>
        </p:pic>
        <p:sp>
          <p:nvSpPr>
            <p:cNvPr id="34" name="TextBox 33"/>
            <p:cNvSpPr txBox="1"/>
            <p:nvPr/>
          </p:nvSpPr>
          <p:spPr>
            <a:xfrm>
              <a:off x="5983329" y="1276994"/>
              <a:ext cx="2225292" cy="482994"/>
            </a:xfrm>
            <a:prstGeom prst="rect">
              <a:avLst/>
            </a:prstGeom>
            <a:solidFill>
              <a:schemeClr val="tx1"/>
            </a:solidFill>
            <a:ln>
              <a:solidFill>
                <a:srgbClr val="71509D"/>
              </a:solidFill>
            </a:ln>
          </p:spPr>
          <p:txBody>
            <a:bodyPr wrap="square" rtlCol="0">
              <a:spAutoFit/>
            </a:bodyPr>
            <a:lstStyle/>
            <a:p>
              <a:pPr algn="ctr"/>
              <a:r>
                <a:rPr lang="en-US" b="1" dirty="0">
                  <a:solidFill>
                    <a:schemeClr val="bg1"/>
                  </a:solidFill>
                  <a:latin typeface="Times New Roman" charset="0"/>
                  <a:ea typeface="Times New Roman" charset="0"/>
                  <a:cs typeface="Times New Roman" charset="0"/>
                </a:rPr>
                <a:t>Criticality</a:t>
              </a:r>
            </a:p>
          </p:txBody>
        </p:sp>
      </p:grpSp>
      <p:grpSp>
        <p:nvGrpSpPr>
          <p:cNvPr id="7" name="Group 6"/>
          <p:cNvGrpSpPr/>
          <p:nvPr/>
        </p:nvGrpSpPr>
        <p:grpSpPr>
          <a:xfrm>
            <a:off x="1037791" y="4411448"/>
            <a:ext cx="1883699" cy="1733101"/>
            <a:chOff x="799605" y="4069896"/>
            <a:chExt cx="2002971" cy="2136941"/>
          </a:xfrm>
        </p:grpSpPr>
        <p:pic>
          <p:nvPicPr>
            <p:cNvPr id="31" name="image25.png" descr="NDNCA_logo.png"/>
            <p:cNvPicPr/>
            <p:nvPr/>
          </p:nvPicPr>
          <p:blipFill rotWithShape="1">
            <a:blip r:embed="rId6" cstate="hqprint">
              <a:extLst>
                <a:ext uri="{28A0092B-C50C-407E-A947-70E740481C1C}">
                  <a14:useLocalDpi xmlns:a14="http://schemas.microsoft.com/office/drawing/2010/main"/>
                </a:ext>
              </a:extLst>
            </a:blip>
            <a:srcRect/>
            <a:stretch/>
          </p:blipFill>
          <p:spPr>
            <a:xfrm>
              <a:off x="799605" y="4543499"/>
              <a:ext cx="2002971" cy="1663338"/>
            </a:xfrm>
            <a:prstGeom prst="rect">
              <a:avLst/>
            </a:prstGeom>
            <a:ln>
              <a:solidFill>
                <a:srgbClr val="71509D"/>
              </a:solidFill>
            </a:ln>
          </p:spPr>
        </p:pic>
        <p:sp>
          <p:nvSpPr>
            <p:cNvPr id="35" name="TextBox 34"/>
            <p:cNvSpPr txBox="1"/>
            <p:nvPr/>
          </p:nvSpPr>
          <p:spPr>
            <a:xfrm>
              <a:off x="799605" y="4069896"/>
              <a:ext cx="2002971" cy="455392"/>
            </a:xfrm>
            <a:prstGeom prst="rect">
              <a:avLst/>
            </a:prstGeom>
            <a:solidFill>
              <a:schemeClr val="tx1"/>
            </a:solidFill>
            <a:ln>
              <a:solidFill>
                <a:srgbClr val="71509D"/>
              </a:solidFill>
            </a:ln>
          </p:spPr>
          <p:txBody>
            <a:bodyPr wrap="square" rtlCol="0">
              <a:spAutoFit/>
            </a:bodyPr>
            <a:lstStyle/>
            <a:p>
              <a:pPr algn="ctr"/>
              <a:r>
                <a:rPr lang="en-US" b="1" dirty="0">
                  <a:solidFill>
                    <a:schemeClr val="bg1"/>
                  </a:solidFill>
                  <a:latin typeface="Times New Roman" charset="0"/>
                  <a:ea typeface="Times New Roman" charset="0"/>
                  <a:cs typeface="Times New Roman" charset="0"/>
                </a:rPr>
                <a:t>Isotope Program</a:t>
              </a:r>
            </a:p>
          </p:txBody>
        </p:sp>
      </p:grpSp>
      <p:grpSp>
        <p:nvGrpSpPr>
          <p:cNvPr id="9" name="Group 8"/>
          <p:cNvGrpSpPr/>
          <p:nvPr/>
        </p:nvGrpSpPr>
        <p:grpSpPr>
          <a:xfrm>
            <a:off x="6270209" y="4411449"/>
            <a:ext cx="1841212" cy="1738460"/>
            <a:chOff x="5983329" y="3859466"/>
            <a:chExt cx="2225292" cy="2358817"/>
          </a:xfrm>
        </p:grpSpPr>
        <p:pic>
          <p:nvPicPr>
            <p:cNvPr id="19" name="image25.png" descr="NDNCA_logo.png"/>
            <p:cNvPicPr/>
            <p:nvPr/>
          </p:nvPicPr>
          <p:blipFill rotWithShape="1">
            <a:blip r:embed="rId7" cstate="hqprint">
              <a:extLst>
                <a:ext uri="{28A0092B-C50C-407E-A947-70E740481C1C}">
                  <a14:useLocalDpi xmlns:a14="http://schemas.microsoft.com/office/drawing/2010/main"/>
                </a:ext>
              </a:extLst>
            </a:blip>
            <a:srcRect/>
            <a:stretch/>
          </p:blipFill>
          <p:spPr>
            <a:xfrm>
              <a:off x="5983329" y="4174060"/>
              <a:ext cx="2225292" cy="2044223"/>
            </a:xfrm>
            <a:prstGeom prst="rect">
              <a:avLst/>
            </a:prstGeom>
            <a:ln>
              <a:solidFill>
                <a:srgbClr val="71509D"/>
              </a:solidFill>
            </a:ln>
          </p:spPr>
        </p:pic>
        <p:sp>
          <p:nvSpPr>
            <p:cNvPr id="36" name="TextBox 35"/>
            <p:cNvSpPr txBox="1"/>
            <p:nvPr/>
          </p:nvSpPr>
          <p:spPr>
            <a:xfrm>
              <a:off x="5983329" y="3859466"/>
              <a:ext cx="2225292" cy="501125"/>
            </a:xfrm>
            <a:prstGeom prst="rect">
              <a:avLst/>
            </a:prstGeom>
            <a:solidFill>
              <a:schemeClr val="tx1"/>
            </a:solidFill>
            <a:ln>
              <a:solidFill>
                <a:srgbClr val="71509D"/>
              </a:solidFill>
            </a:ln>
          </p:spPr>
          <p:txBody>
            <a:bodyPr wrap="square" rtlCol="0">
              <a:spAutoFit/>
            </a:bodyPr>
            <a:lstStyle/>
            <a:p>
              <a:pPr algn="ctr"/>
              <a:r>
                <a:rPr lang="en-US" b="1" dirty="0">
                  <a:solidFill>
                    <a:schemeClr val="bg1"/>
                  </a:solidFill>
                  <a:latin typeface="Times New Roman" charset="0"/>
                  <a:ea typeface="Times New Roman" charset="0"/>
                  <a:cs typeface="Times New Roman" charset="0"/>
                </a:rPr>
                <a:t>Energy</a:t>
              </a:r>
            </a:p>
          </p:txBody>
        </p:sp>
      </p:grpSp>
      <p:grpSp>
        <p:nvGrpSpPr>
          <p:cNvPr id="12" name="Group 11"/>
          <p:cNvGrpSpPr/>
          <p:nvPr/>
        </p:nvGrpSpPr>
        <p:grpSpPr>
          <a:xfrm>
            <a:off x="3662023" y="4571165"/>
            <a:ext cx="2011828" cy="1750337"/>
            <a:chOff x="3665638" y="4226783"/>
            <a:chExt cx="2011828" cy="1750337"/>
          </a:xfrm>
        </p:grpSpPr>
        <p:sp>
          <p:nvSpPr>
            <p:cNvPr id="38" name="TextBox 37"/>
            <p:cNvSpPr txBox="1"/>
            <p:nvPr/>
          </p:nvSpPr>
          <p:spPr>
            <a:xfrm>
              <a:off x="3665638" y="4226783"/>
              <a:ext cx="2011828" cy="369332"/>
            </a:xfrm>
            <a:prstGeom prst="rect">
              <a:avLst/>
            </a:prstGeom>
            <a:solidFill>
              <a:schemeClr val="tx1"/>
            </a:solidFill>
            <a:ln>
              <a:solidFill>
                <a:srgbClr val="71509D"/>
              </a:solidFill>
            </a:ln>
          </p:spPr>
          <p:txBody>
            <a:bodyPr wrap="square" rtlCol="0">
              <a:spAutoFit/>
            </a:bodyPr>
            <a:lstStyle/>
            <a:p>
              <a:pPr algn="ctr"/>
              <a:r>
                <a:rPr lang="en-US" b="1" dirty="0">
                  <a:solidFill>
                    <a:schemeClr val="bg1"/>
                  </a:solidFill>
                  <a:latin typeface="Times New Roman" charset="0"/>
                  <a:ea typeface="Times New Roman" charset="0"/>
                  <a:cs typeface="Times New Roman" charset="0"/>
                </a:rPr>
                <a:t>Nuclear Science</a:t>
              </a:r>
            </a:p>
          </p:txBody>
        </p:sp>
        <p:pic>
          <p:nvPicPr>
            <p:cNvPr id="10" name="Picture 9"/>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3665638" y="4596116"/>
              <a:ext cx="2011827" cy="1381004"/>
            </a:xfrm>
            <a:prstGeom prst="rect">
              <a:avLst/>
            </a:prstGeom>
            <a:ln>
              <a:solidFill>
                <a:srgbClr val="71509D"/>
              </a:solidFill>
            </a:ln>
          </p:spPr>
        </p:pic>
      </p:grpSp>
      <p:cxnSp>
        <p:nvCxnSpPr>
          <p:cNvPr id="40" name="Straight Arrow Connector 39"/>
          <p:cNvCxnSpPr>
            <a:stCxn id="3" idx="7"/>
            <a:endCxn id="17" idx="2"/>
          </p:cNvCxnSpPr>
          <p:nvPr/>
        </p:nvCxnSpPr>
        <p:spPr bwMode="auto">
          <a:xfrm flipV="1">
            <a:off x="5699384" y="3034760"/>
            <a:ext cx="130927" cy="367798"/>
          </a:xfrm>
          <a:prstGeom prst="straightConnector1">
            <a:avLst/>
          </a:prstGeom>
          <a:solidFill>
            <a:schemeClr val="accent1"/>
          </a:solidFill>
          <a:ln w="101600" cap="flat" cmpd="sng" algn="ctr">
            <a:solidFill>
              <a:schemeClr val="tx1"/>
            </a:solidFill>
            <a:prstDash val="solid"/>
            <a:round/>
            <a:headEnd type="none" w="med" len="med"/>
            <a:tailEnd type="triangle"/>
          </a:ln>
          <a:effectLst/>
        </p:spPr>
      </p:cxnSp>
      <p:cxnSp>
        <p:nvCxnSpPr>
          <p:cNvPr id="41" name="Straight Arrow Connector 40"/>
          <p:cNvCxnSpPr>
            <a:stCxn id="3" idx="2"/>
            <a:endCxn id="32" idx="3"/>
          </p:cNvCxnSpPr>
          <p:nvPr/>
        </p:nvCxnSpPr>
        <p:spPr bwMode="auto">
          <a:xfrm flipH="1" flipV="1">
            <a:off x="2260545" y="3437676"/>
            <a:ext cx="948707" cy="223513"/>
          </a:xfrm>
          <a:prstGeom prst="straightConnector1">
            <a:avLst/>
          </a:prstGeom>
          <a:solidFill>
            <a:schemeClr val="accent1"/>
          </a:solidFill>
          <a:ln w="101600" cap="flat" cmpd="sng" algn="ctr">
            <a:solidFill>
              <a:schemeClr val="tx1"/>
            </a:solidFill>
            <a:prstDash val="solid"/>
            <a:round/>
            <a:headEnd type="none" w="med" len="med"/>
            <a:tailEnd type="triangle"/>
          </a:ln>
          <a:effectLst/>
        </p:spPr>
      </p:cxnSp>
      <p:cxnSp>
        <p:nvCxnSpPr>
          <p:cNvPr id="44" name="Straight Arrow Connector 43"/>
          <p:cNvCxnSpPr>
            <a:stCxn id="3" idx="3"/>
            <a:endCxn id="31" idx="3"/>
          </p:cNvCxnSpPr>
          <p:nvPr/>
        </p:nvCxnSpPr>
        <p:spPr bwMode="auto">
          <a:xfrm flipH="1">
            <a:off x="2921490" y="3919820"/>
            <a:ext cx="715001" cy="1550232"/>
          </a:xfrm>
          <a:prstGeom prst="straightConnector1">
            <a:avLst/>
          </a:prstGeom>
          <a:solidFill>
            <a:schemeClr val="accent1"/>
          </a:solidFill>
          <a:ln w="101600" cap="flat" cmpd="sng" algn="ctr">
            <a:solidFill>
              <a:schemeClr val="tx1"/>
            </a:solidFill>
            <a:prstDash val="solid"/>
            <a:round/>
            <a:headEnd type="none" w="med" len="med"/>
            <a:tailEnd type="triangle"/>
          </a:ln>
          <a:effectLst/>
        </p:spPr>
      </p:cxnSp>
      <p:cxnSp>
        <p:nvCxnSpPr>
          <p:cNvPr id="48" name="Straight Arrow Connector 47"/>
          <p:cNvCxnSpPr/>
          <p:nvPr/>
        </p:nvCxnSpPr>
        <p:spPr bwMode="auto">
          <a:xfrm>
            <a:off x="4666130" y="4026949"/>
            <a:ext cx="3614" cy="544216"/>
          </a:xfrm>
          <a:prstGeom prst="straightConnector1">
            <a:avLst/>
          </a:prstGeom>
          <a:solidFill>
            <a:schemeClr val="accent1"/>
          </a:solidFill>
          <a:ln w="101600" cap="flat" cmpd="sng" algn="ctr">
            <a:solidFill>
              <a:schemeClr val="tx1"/>
            </a:solidFill>
            <a:prstDash val="solid"/>
            <a:round/>
            <a:headEnd type="none" w="med" len="med"/>
            <a:tailEnd type="triangle"/>
          </a:ln>
          <a:effectLst/>
        </p:spPr>
      </p:cxnSp>
      <p:cxnSp>
        <p:nvCxnSpPr>
          <p:cNvPr id="51" name="Straight Arrow Connector 50"/>
          <p:cNvCxnSpPr>
            <a:stCxn id="3" idx="6"/>
            <a:endCxn id="18" idx="1"/>
          </p:cNvCxnSpPr>
          <p:nvPr/>
        </p:nvCxnSpPr>
        <p:spPr bwMode="auto">
          <a:xfrm flipV="1">
            <a:off x="6126623" y="3452246"/>
            <a:ext cx="1020113" cy="208943"/>
          </a:xfrm>
          <a:prstGeom prst="straightConnector1">
            <a:avLst/>
          </a:prstGeom>
          <a:solidFill>
            <a:schemeClr val="accent1"/>
          </a:solidFill>
          <a:ln w="101600" cap="flat" cmpd="sng" algn="ctr">
            <a:solidFill>
              <a:schemeClr val="tx1"/>
            </a:solidFill>
            <a:prstDash val="solid"/>
            <a:round/>
            <a:headEnd type="none" w="med" len="med"/>
            <a:tailEnd type="triangle"/>
          </a:ln>
          <a:effectLst/>
        </p:spPr>
      </p:cxnSp>
      <p:cxnSp>
        <p:nvCxnSpPr>
          <p:cNvPr id="54" name="Straight Arrow Connector 53"/>
          <p:cNvCxnSpPr>
            <a:stCxn id="3" idx="5"/>
          </p:cNvCxnSpPr>
          <p:nvPr/>
        </p:nvCxnSpPr>
        <p:spPr bwMode="auto">
          <a:xfrm>
            <a:off x="5699384" y="3919820"/>
            <a:ext cx="570824" cy="1515958"/>
          </a:xfrm>
          <a:prstGeom prst="straightConnector1">
            <a:avLst/>
          </a:prstGeom>
          <a:solidFill>
            <a:schemeClr val="accent1"/>
          </a:solidFill>
          <a:ln w="101600" cap="flat" cmpd="sng" algn="ctr">
            <a:solidFill>
              <a:schemeClr val="tx1"/>
            </a:solidFill>
            <a:prstDash val="solid"/>
            <a:round/>
            <a:headEnd type="none" w="med" len="med"/>
            <a:tailEnd type="triangle"/>
          </a:ln>
          <a:effectLst/>
        </p:spPr>
      </p:cxnSp>
      <p:pic>
        <p:nvPicPr>
          <p:cNvPr id="11" name="Picture 10"/>
          <p:cNvPicPr>
            <a:picLocks noChangeAspect="1"/>
          </p:cNvPicPr>
          <p:nvPr/>
        </p:nvPicPr>
        <p:blipFill rotWithShape="1">
          <a:blip r:embed="rId9" cstate="hqprint">
            <a:extLst>
              <a:ext uri="{28A0092B-C50C-407E-A947-70E740481C1C}">
                <a14:useLocalDpi xmlns:a14="http://schemas.microsoft.com/office/drawing/2010/main"/>
              </a:ext>
            </a:extLst>
          </a:blip>
          <a:srcRect b="-4385"/>
          <a:stretch/>
        </p:blipFill>
        <p:spPr>
          <a:xfrm>
            <a:off x="2481515" y="1456743"/>
            <a:ext cx="2090489" cy="1625425"/>
          </a:xfrm>
          <a:prstGeom prst="rect">
            <a:avLst/>
          </a:prstGeom>
        </p:spPr>
      </p:pic>
      <p:sp>
        <p:nvSpPr>
          <p:cNvPr id="37" name="TextBox 36"/>
          <p:cNvSpPr txBox="1"/>
          <p:nvPr/>
        </p:nvSpPr>
        <p:spPr>
          <a:xfrm>
            <a:off x="2496448" y="1146607"/>
            <a:ext cx="2060621" cy="338554"/>
          </a:xfrm>
          <a:prstGeom prst="rect">
            <a:avLst/>
          </a:prstGeom>
          <a:solidFill>
            <a:schemeClr val="tx1"/>
          </a:solidFill>
          <a:ln>
            <a:solidFill>
              <a:srgbClr val="71509D"/>
            </a:solidFill>
          </a:ln>
        </p:spPr>
        <p:txBody>
          <a:bodyPr wrap="square" rtlCol="0">
            <a:spAutoFit/>
          </a:bodyPr>
          <a:lstStyle/>
          <a:p>
            <a:pPr algn="ctr"/>
            <a:r>
              <a:rPr lang="en-US" sz="1600" b="1" dirty="0">
                <a:solidFill>
                  <a:schemeClr val="bg1"/>
                </a:solidFill>
                <a:latin typeface="Times New Roman" charset="0"/>
                <a:ea typeface="Times New Roman" charset="0"/>
                <a:cs typeface="Times New Roman" charset="0"/>
              </a:rPr>
              <a:t>Stewardship Science</a:t>
            </a:r>
          </a:p>
        </p:txBody>
      </p:sp>
      <p:cxnSp>
        <p:nvCxnSpPr>
          <p:cNvPr id="39" name="Straight Arrow Connector 38"/>
          <p:cNvCxnSpPr>
            <a:stCxn id="3" idx="1"/>
          </p:cNvCxnSpPr>
          <p:nvPr/>
        </p:nvCxnSpPr>
        <p:spPr bwMode="auto">
          <a:xfrm flipH="1" flipV="1">
            <a:off x="3497580" y="2948940"/>
            <a:ext cx="138911" cy="453618"/>
          </a:xfrm>
          <a:prstGeom prst="straightConnector1">
            <a:avLst/>
          </a:prstGeom>
          <a:solidFill>
            <a:schemeClr val="accent1"/>
          </a:solidFill>
          <a:ln w="101600" cap="flat" cmpd="sng" algn="ctr">
            <a:solidFill>
              <a:schemeClr val="tx1"/>
            </a:solidFill>
            <a:prstDash val="solid"/>
            <a:round/>
            <a:headEnd type="none" w="med" len="med"/>
            <a:tailEnd type="triangle"/>
          </a:ln>
          <a:effectLst/>
        </p:spPr>
      </p:cxnSp>
      <p:grpSp>
        <p:nvGrpSpPr>
          <p:cNvPr id="14" name="Group 13"/>
          <p:cNvGrpSpPr/>
          <p:nvPr/>
        </p:nvGrpSpPr>
        <p:grpSpPr>
          <a:xfrm>
            <a:off x="2477891" y="1128942"/>
            <a:ext cx="4368909" cy="1903475"/>
            <a:chOff x="2477891" y="1128942"/>
            <a:chExt cx="4368909" cy="1903475"/>
          </a:xfrm>
        </p:grpSpPr>
        <p:sp>
          <p:nvSpPr>
            <p:cNvPr id="45" name="TextBox 44"/>
            <p:cNvSpPr txBox="1"/>
            <p:nvPr/>
          </p:nvSpPr>
          <p:spPr>
            <a:xfrm>
              <a:off x="2477891" y="1128942"/>
              <a:ext cx="4368909" cy="646331"/>
            </a:xfrm>
            <a:prstGeom prst="rect">
              <a:avLst/>
            </a:prstGeom>
            <a:solidFill>
              <a:srgbClr val="477DC2"/>
            </a:solidFill>
          </p:spPr>
          <p:txBody>
            <a:bodyPr wrap="square" rtlCol="0">
              <a:spAutoFit/>
            </a:bodyPr>
            <a:lstStyle/>
            <a:p>
              <a:pPr algn="ctr"/>
              <a:r>
                <a:rPr lang="en-US" b="1" i="1" dirty="0">
                  <a:solidFill>
                    <a:srgbClr val="FFFF00"/>
                  </a:solidFill>
                  <a:latin typeface="Times New Roman" charset="0"/>
                  <a:ea typeface="Times New Roman" charset="0"/>
                  <a:cs typeface="Times New Roman" charset="0"/>
                </a:rPr>
                <a:t>FIER &amp; FREYA codes (Matthews) </a:t>
              </a:r>
            </a:p>
            <a:p>
              <a:pPr algn="ctr"/>
              <a:r>
                <a:rPr lang="en-US" b="1" i="1" dirty="0">
                  <a:solidFill>
                    <a:srgbClr val="FFFF00"/>
                  </a:solidFill>
                  <a:latin typeface="Times New Roman" charset="0"/>
                  <a:ea typeface="Times New Roman" charset="0"/>
                  <a:cs typeface="Times New Roman" charset="0"/>
                </a:rPr>
                <a:t>FREYA event generator (Jackson/Vogt)</a:t>
              </a:r>
            </a:p>
          </p:txBody>
        </p:sp>
        <p:pic>
          <p:nvPicPr>
            <p:cNvPr id="46" name="Picture 45"/>
            <p:cNvPicPr>
              <a:picLocks noChangeAspect="1"/>
            </p:cNvPicPr>
            <p:nvPr/>
          </p:nvPicPr>
          <p:blipFill>
            <a:blip r:embed="rId10"/>
            <a:stretch>
              <a:fillRect/>
            </a:stretch>
          </p:blipFill>
          <p:spPr>
            <a:xfrm>
              <a:off x="2496448" y="1787034"/>
              <a:ext cx="2190114" cy="1245383"/>
            </a:xfrm>
            <a:prstGeom prst="rect">
              <a:avLst/>
            </a:prstGeom>
            <a:ln>
              <a:solidFill>
                <a:schemeClr val="tx1"/>
              </a:solidFill>
            </a:ln>
          </p:spPr>
        </p:pic>
        <p:pic>
          <p:nvPicPr>
            <p:cNvPr id="47" name="Picture 46"/>
            <p:cNvPicPr>
              <a:picLocks noChangeAspect="1"/>
            </p:cNvPicPr>
            <p:nvPr/>
          </p:nvPicPr>
          <p:blipFill rotWithShape="1">
            <a:blip r:embed="rId11">
              <a:extLst>
                <a:ext uri="{28A0092B-C50C-407E-A947-70E740481C1C}">
                  <a14:useLocalDpi xmlns:a14="http://schemas.microsoft.com/office/drawing/2010/main"/>
                </a:ext>
              </a:extLst>
            </a:blip>
            <a:srcRect b="12127"/>
            <a:stretch/>
          </p:blipFill>
          <p:spPr bwMode="auto">
            <a:xfrm>
              <a:off x="4695640" y="1775272"/>
              <a:ext cx="2145746" cy="125714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979936" y="4408755"/>
            <a:ext cx="1959514" cy="1912747"/>
            <a:chOff x="979936" y="4408755"/>
            <a:chExt cx="1959514" cy="1912747"/>
          </a:xfrm>
        </p:grpSpPr>
        <p:sp>
          <p:nvSpPr>
            <p:cNvPr id="49" name="TextBox 48"/>
            <p:cNvSpPr txBox="1"/>
            <p:nvPr/>
          </p:nvSpPr>
          <p:spPr>
            <a:xfrm>
              <a:off x="1013397" y="4408755"/>
              <a:ext cx="1908092" cy="584775"/>
            </a:xfrm>
            <a:prstGeom prst="rect">
              <a:avLst/>
            </a:prstGeom>
            <a:solidFill>
              <a:srgbClr val="477DC2"/>
            </a:solidFill>
          </p:spPr>
          <p:txBody>
            <a:bodyPr wrap="square" rtlCol="0">
              <a:spAutoFit/>
            </a:bodyPr>
            <a:lstStyle/>
            <a:p>
              <a:pPr algn="ctr"/>
              <a:r>
                <a:rPr lang="en-US" b="1" i="1" dirty="0">
                  <a:solidFill>
                    <a:srgbClr val="FFFF00"/>
                  </a:solidFill>
                  <a:latin typeface="Times New Roman" charset="0"/>
                  <a:ea typeface="Times New Roman" charset="0"/>
                  <a:cs typeface="Times New Roman" charset="0"/>
                </a:rPr>
                <a:t>Nb, La, As(p,x)</a:t>
              </a:r>
            </a:p>
            <a:p>
              <a:pPr algn="ctr"/>
              <a:r>
                <a:rPr lang="en-US" sz="1400" b="1" i="1" dirty="0">
                  <a:solidFill>
                    <a:srgbClr val="FFFF00"/>
                  </a:solidFill>
                  <a:latin typeface="Times New Roman" charset="0"/>
                  <a:ea typeface="Times New Roman" charset="0"/>
                  <a:cs typeface="Times New Roman" charset="0"/>
                </a:rPr>
                <a:t>(Voyles, Morrell, Fox)</a:t>
              </a:r>
            </a:p>
          </p:txBody>
        </p:sp>
        <p:pic>
          <p:nvPicPr>
            <p:cNvPr id="50" name="Picture 49">
              <a:extLst>
                <a:ext uri="{FF2B5EF4-FFF2-40B4-BE49-F238E27FC236}">
                  <a16:creationId xmlns:a16="http://schemas.microsoft.com/office/drawing/2014/main" id="{5A05946E-512C-4E42-86B8-1DA0C5DAA9F4}"/>
                </a:ext>
              </a:extLst>
            </p:cNvPr>
            <p:cNvPicPr>
              <a:picLocks noChangeAspect="1"/>
            </p:cNvPicPr>
            <p:nvPr/>
          </p:nvPicPr>
          <p:blipFill rotWithShape="1">
            <a:blip r:embed="rId12" cstate="hqprint">
              <a:extLst>
                <a:ext uri="{28A0092B-C50C-407E-A947-70E740481C1C}">
                  <a14:useLocalDpi xmlns:a14="http://schemas.microsoft.com/office/drawing/2010/main"/>
                </a:ext>
              </a:extLst>
            </a:blip>
            <a:srcRect l="5633" r="8946"/>
            <a:stretch/>
          </p:blipFill>
          <p:spPr>
            <a:xfrm>
              <a:off x="979936" y="4962657"/>
              <a:ext cx="1959514" cy="1358845"/>
            </a:xfrm>
            <a:prstGeom prst="rect">
              <a:avLst/>
            </a:prstGeom>
          </p:spPr>
        </p:pic>
      </p:grpSp>
      <p:grpSp>
        <p:nvGrpSpPr>
          <p:cNvPr id="20" name="Group 19"/>
          <p:cNvGrpSpPr/>
          <p:nvPr/>
        </p:nvGrpSpPr>
        <p:grpSpPr>
          <a:xfrm>
            <a:off x="7127754" y="2405440"/>
            <a:ext cx="1878953" cy="1875598"/>
            <a:chOff x="7127754" y="2405440"/>
            <a:chExt cx="1878953" cy="1875598"/>
          </a:xfrm>
        </p:grpSpPr>
        <p:sp>
          <p:nvSpPr>
            <p:cNvPr id="5" name="TextBox 4"/>
            <p:cNvSpPr txBox="1"/>
            <p:nvPr/>
          </p:nvSpPr>
          <p:spPr>
            <a:xfrm>
              <a:off x="7143192" y="2405440"/>
              <a:ext cx="1845740" cy="646331"/>
            </a:xfrm>
            <a:prstGeom prst="rect">
              <a:avLst/>
            </a:prstGeom>
            <a:solidFill>
              <a:srgbClr val="477DC2"/>
            </a:solidFill>
          </p:spPr>
          <p:txBody>
            <a:bodyPr wrap="square" rtlCol="0">
              <a:spAutoFit/>
            </a:bodyPr>
            <a:lstStyle/>
            <a:p>
              <a:pPr algn="ctr"/>
              <a:r>
                <a:rPr lang="en-US" b="1" i="1" dirty="0">
                  <a:solidFill>
                    <a:srgbClr val="FFFF00"/>
                  </a:solidFill>
                  <a:latin typeface="Times New Roman" charset="0"/>
                  <a:ea typeface="Times New Roman" charset="0"/>
                  <a:cs typeface="Times New Roman" charset="0"/>
                </a:rPr>
                <a:t>Baghdad Atlas (Hurst, Lewis)</a:t>
              </a:r>
            </a:p>
          </p:txBody>
        </p:sp>
        <p:pic>
          <p:nvPicPr>
            <p:cNvPr id="53" name="Picture 52"/>
            <p:cNvPicPr>
              <a:picLocks noChangeAspect="1"/>
            </p:cNvPicPr>
            <p:nvPr/>
          </p:nvPicPr>
          <p:blipFill rotWithShape="1">
            <a:blip r:embed="rId13" cstate="hqprint">
              <a:extLst>
                <a:ext uri="{28A0092B-C50C-407E-A947-70E740481C1C}">
                  <a14:useLocalDpi xmlns:a14="http://schemas.microsoft.com/office/drawing/2010/main"/>
                </a:ext>
              </a:extLst>
            </a:blip>
            <a:srcRect/>
            <a:stretch/>
          </p:blipFill>
          <p:spPr>
            <a:xfrm>
              <a:off x="7127754" y="3037571"/>
              <a:ext cx="1878953" cy="1243467"/>
            </a:xfrm>
            <a:prstGeom prst="rect">
              <a:avLst/>
            </a:prstGeom>
            <a:ln>
              <a:solidFill>
                <a:srgbClr val="477DC2"/>
              </a:solidFill>
            </a:ln>
          </p:spPr>
        </p:pic>
      </p:grpSp>
      <p:sp>
        <p:nvSpPr>
          <p:cNvPr id="56" name="TextBox 55"/>
          <p:cNvSpPr txBox="1"/>
          <p:nvPr/>
        </p:nvSpPr>
        <p:spPr>
          <a:xfrm>
            <a:off x="3662022" y="4571165"/>
            <a:ext cx="2037360" cy="1631216"/>
          </a:xfrm>
          <a:prstGeom prst="rect">
            <a:avLst/>
          </a:prstGeom>
          <a:solidFill>
            <a:srgbClr val="477DC2"/>
          </a:solidFill>
        </p:spPr>
        <p:txBody>
          <a:bodyPr wrap="square" rtlCol="0">
            <a:spAutoFit/>
          </a:bodyPr>
          <a:lstStyle/>
          <a:p>
            <a:pPr algn="ctr"/>
            <a:r>
              <a:rPr lang="en-US" sz="2000" b="1" i="1" dirty="0">
                <a:solidFill>
                  <a:srgbClr val="FFFF00"/>
                </a:solidFill>
                <a:latin typeface="Times New Roman" charset="0"/>
                <a:ea typeface="Times New Roman" charset="0"/>
                <a:cs typeface="Times New Roman" charset="0"/>
              </a:rPr>
              <a:t>ENSDF/XUNDL</a:t>
            </a:r>
          </a:p>
          <a:p>
            <a:pPr algn="ctr"/>
            <a:r>
              <a:rPr lang="en-US" sz="2000" b="1" i="1" dirty="0">
                <a:solidFill>
                  <a:srgbClr val="FFFF00"/>
                </a:solidFill>
                <a:latin typeface="Symbol" pitchFamily="2" charset="2"/>
                <a:ea typeface="Times New Roman" charset="0"/>
                <a:cs typeface="Times New Roman" charset="0"/>
              </a:rPr>
              <a:t>g</a:t>
            </a:r>
            <a:r>
              <a:rPr lang="en-US" sz="2000" b="1" i="1" dirty="0">
                <a:solidFill>
                  <a:srgbClr val="FFFF00"/>
                </a:solidFill>
                <a:latin typeface="Times New Roman" charset="0"/>
                <a:ea typeface="Times New Roman" charset="0"/>
                <a:cs typeface="Times New Roman" charset="0"/>
              </a:rPr>
              <a:t>-X database</a:t>
            </a:r>
          </a:p>
          <a:p>
            <a:pPr algn="ctr"/>
            <a:r>
              <a:rPr lang="en-US" sz="2000" b="1" i="1" dirty="0">
                <a:solidFill>
                  <a:srgbClr val="FFFF00"/>
                </a:solidFill>
                <a:latin typeface="Times New Roman" charset="0"/>
                <a:ea typeface="Times New Roman" charset="0"/>
                <a:cs typeface="Times New Roman" charset="0"/>
              </a:rPr>
              <a:t>(</a:t>
            </a:r>
            <a:r>
              <a:rPr lang="en-US" sz="2000" b="1" i="1" u="sng" dirty="0">
                <a:solidFill>
                  <a:srgbClr val="FFFF00"/>
                </a:solidFill>
                <a:latin typeface="Times New Roman" charset="0"/>
                <a:ea typeface="Times New Roman" charset="0"/>
                <a:cs typeface="Times New Roman" charset="0"/>
              </a:rPr>
              <a:t>Basunia</a:t>
            </a:r>
            <a:r>
              <a:rPr lang="en-US" sz="2000" b="1" i="1" dirty="0">
                <a:solidFill>
                  <a:srgbClr val="FFFF00"/>
                </a:solidFill>
                <a:latin typeface="Times New Roman" charset="0"/>
                <a:ea typeface="Times New Roman" charset="0"/>
                <a:cs typeface="Times New Roman" charset="0"/>
              </a:rPr>
              <a:t>, Hurst, Batchelder, Tuli, and Browne)</a:t>
            </a:r>
          </a:p>
        </p:txBody>
      </p:sp>
      <p:grpSp>
        <p:nvGrpSpPr>
          <p:cNvPr id="24" name="Group 23">
            <a:extLst>
              <a:ext uri="{FF2B5EF4-FFF2-40B4-BE49-F238E27FC236}">
                <a16:creationId xmlns:a16="http://schemas.microsoft.com/office/drawing/2014/main" id="{D56BE4C0-A763-6D43-9468-23DA587951FE}"/>
              </a:ext>
            </a:extLst>
          </p:cNvPr>
          <p:cNvGrpSpPr/>
          <p:nvPr/>
        </p:nvGrpSpPr>
        <p:grpSpPr>
          <a:xfrm>
            <a:off x="391964" y="2384346"/>
            <a:ext cx="1884628" cy="1988321"/>
            <a:chOff x="391964" y="2384346"/>
            <a:chExt cx="1884628" cy="1988321"/>
          </a:xfrm>
        </p:grpSpPr>
        <p:grpSp>
          <p:nvGrpSpPr>
            <p:cNvPr id="21" name="Group 20"/>
            <p:cNvGrpSpPr/>
            <p:nvPr/>
          </p:nvGrpSpPr>
          <p:grpSpPr>
            <a:xfrm>
              <a:off x="403311" y="2384346"/>
              <a:ext cx="1873281" cy="1877967"/>
              <a:chOff x="403311" y="2384346"/>
              <a:chExt cx="1873281" cy="1877967"/>
            </a:xfrm>
          </p:grpSpPr>
          <p:sp>
            <p:nvSpPr>
              <p:cNvPr id="55" name="TextBox 54"/>
              <p:cNvSpPr txBox="1"/>
              <p:nvPr/>
            </p:nvSpPr>
            <p:spPr>
              <a:xfrm>
                <a:off x="417495" y="2384346"/>
                <a:ext cx="1858488" cy="584775"/>
              </a:xfrm>
              <a:prstGeom prst="rect">
                <a:avLst/>
              </a:prstGeom>
              <a:solidFill>
                <a:srgbClr val="477DC2"/>
              </a:solidFill>
            </p:spPr>
            <p:txBody>
              <a:bodyPr wrap="square" rtlCol="0">
                <a:spAutoFit/>
              </a:bodyPr>
              <a:lstStyle/>
              <a:p>
                <a:pPr algn="ctr"/>
                <a:r>
                  <a:rPr lang="en-US" sz="1600" b="1" i="1" dirty="0">
                    <a:solidFill>
                      <a:srgbClr val="FFFF00"/>
                    </a:solidFill>
                    <a:latin typeface="Times New Roman" charset="0"/>
                    <a:ea typeface="Times New Roman" charset="0"/>
                    <a:cs typeface="Times New Roman" charset="0"/>
                  </a:rPr>
                  <a:t>Radiative Strengths Geochronology</a:t>
                </a:r>
              </a:p>
            </p:txBody>
          </p:sp>
          <p:pic>
            <p:nvPicPr>
              <p:cNvPr id="59" name="Picture 6" descr="cactus(1).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03311" y="3242432"/>
                <a:ext cx="1873281" cy="1019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3" name="Picture 22">
              <a:extLst>
                <a:ext uri="{FF2B5EF4-FFF2-40B4-BE49-F238E27FC236}">
                  <a16:creationId xmlns:a16="http://schemas.microsoft.com/office/drawing/2014/main" id="{46E9B372-1AA1-F540-9054-AED814DB4371}"/>
                </a:ext>
              </a:extLst>
            </p:cNvPr>
            <p:cNvPicPr>
              <a:picLocks noChangeAspect="1"/>
            </p:cNvPicPr>
            <p:nvPr/>
          </p:nvPicPr>
          <p:blipFill>
            <a:blip r:embed="rId15"/>
            <a:stretch>
              <a:fillRect/>
            </a:stretch>
          </p:blipFill>
          <p:spPr>
            <a:xfrm>
              <a:off x="391964" y="2958764"/>
              <a:ext cx="1881776" cy="1413903"/>
            </a:xfrm>
            <a:prstGeom prst="rect">
              <a:avLst/>
            </a:prstGeom>
          </p:spPr>
        </p:pic>
      </p:grpSp>
      <p:grpSp>
        <p:nvGrpSpPr>
          <p:cNvPr id="25" name="Group 24">
            <a:extLst>
              <a:ext uri="{FF2B5EF4-FFF2-40B4-BE49-F238E27FC236}">
                <a16:creationId xmlns:a16="http://schemas.microsoft.com/office/drawing/2014/main" id="{B4B59183-7754-0344-BD6F-A29308934308}"/>
              </a:ext>
            </a:extLst>
          </p:cNvPr>
          <p:cNvGrpSpPr/>
          <p:nvPr/>
        </p:nvGrpSpPr>
        <p:grpSpPr>
          <a:xfrm>
            <a:off x="6253232" y="4408019"/>
            <a:ext cx="1845740" cy="1903100"/>
            <a:chOff x="6253232" y="4408019"/>
            <a:chExt cx="1845740" cy="1903100"/>
          </a:xfrm>
        </p:grpSpPr>
        <p:sp>
          <p:nvSpPr>
            <p:cNvPr id="52" name="TextBox 51"/>
            <p:cNvSpPr txBox="1"/>
            <p:nvPr/>
          </p:nvSpPr>
          <p:spPr>
            <a:xfrm>
              <a:off x="6253232" y="4408019"/>
              <a:ext cx="1845740" cy="646331"/>
            </a:xfrm>
            <a:prstGeom prst="rect">
              <a:avLst/>
            </a:prstGeom>
            <a:solidFill>
              <a:srgbClr val="477DC2"/>
            </a:solidFill>
          </p:spPr>
          <p:txBody>
            <a:bodyPr wrap="square" rtlCol="0">
              <a:spAutoFit/>
            </a:bodyPr>
            <a:lstStyle/>
            <a:p>
              <a:pPr algn="ctr"/>
              <a:r>
                <a:rPr lang="en-US" b="1" i="1" baseline="30000" dirty="0">
                  <a:solidFill>
                    <a:srgbClr val="FFFF00"/>
                  </a:solidFill>
                  <a:latin typeface="Times New Roman" charset="0"/>
                  <a:ea typeface="Times New Roman" charset="0"/>
                  <a:cs typeface="Times New Roman" charset="0"/>
                </a:rPr>
                <a:t>35</a:t>
              </a:r>
              <a:r>
                <a:rPr lang="en-US" b="1" i="1" dirty="0">
                  <a:solidFill>
                    <a:srgbClr val="FFFF00"/>
                  </a:solidFill>
                  <a:latin typeface="Times New Roman" charset="0"/>
                  <a:ea typeface="Times New Roman" charset="0"/>
                  <a:cs typeface="Times New Roman" charset="0"/>
                </a:rPr>
                <a:t>Cl(n,p)</a:t>
              </a:r>
            </a:p>
            <a:p>
              <a:pPr algn="ctr"/>
              <a:r>
                <a:rPr lang="en-US" b="1" i="1" dirty="0">
                  <a:solidFill>
                    <a:srgbClr val="FFFF00"/>
                  </a:solidFill>
                  <a:latin typeface="Times New Roman" charset="0"/>
                  <a:ea typeface="Times New Roman" charset="0"/>
                  <a:cs typeface="Times New Roman" charset="0"/>
                </a:rPr>
                <a:t>(Batchelder)</a:t>
              </a:r>
            </a:p>
          </p:txBody>
        </p:sp>
        <p:pic>
          <p:nvPicPr>
            <p:cNvPr id="58" name="Picture 57">
              <a:extLst>
                <a:ext uri="{FF2B5EF4-FFF2-40B4-BE49-F238E27FC236}">
                  <a16:creationId xmlns:a16="http://schemas.microsoft.com/office/drawing/2014/main" id="{AB0D2C2E-696F-6844-BDA4-DE7561AB2401}"/>
                </a:ext>
              </a:extLst>
            </p:cNvPr>
            <p:cNvPicPr>
              <a:picLocks noChangeAspect="1"/>
            </p:cNvPicPr>
            <p:nvPr/>
          </p:nvPicPr>
          <p:blipFill>
            <a:blip r:embed="rId16"/>
            <a:stretch>
              <a:fillRect/>
            </a:stretch>
          </p:blipFill>
          <p:spPr>
            <a:xfrm>
              <a:off x="6253232" y="5042808"/>
              <a:ext cx="1841212" cy="1268311"/>
            </a:xfrm>
            <a:prstGeom prst="rect">
              <a:avLst/>
            </a:prstGeom>
            <a:ln>
              <a:solidFill>
                <a:schemeClr val="tx1"/>
              </a:solidFill>
            </a:ln>
          </p:spPr>
        </p:pic>
      </p:grpSp>
    </p:spTree>
    <p:extLst>
      <p:ext uri="{BB962C8B-B14F-4D97-AF65-F5344CB8AC3E}">
        <p14:creationId xmlns:p14="http://schemas.microsoft.com/office/powerpoint/2010/main" val="2134788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dissolve">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dissolve">
                                      <p:cBhvr>
                                        <p:cTn id="22" dur="500"/>
                                        <p:tgtEl>
                                          <p:spTgt spid="5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dissolve">
                                      <p:cBhvr>
                                        <p:cTn id="3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5">
            <a:extLst>
              <a:ext uri="{FF2B5EF4-FFF2-40B4-BE49-F238E27FC236}">
                <a16:creationId xmlns:a16="http://schemas.microsoft.com/office/drawing/2014/main" id="{3439339D-2A09-2B4C-A09C-30F32DB81060}"/>
              </a:ext>
            </a:extLst>
          </p:cNvPr>
          <p:cNvSpPr txBox="1">
            <a:spLocks/>
          </p:cNvSpPr>
          <p:nvPr/>
        </p:nvSpPr>
        <p:spPr>
          <a:xfrm>
            <a:off x="4612153" y="886038"/>
            <a:ext cx="4057821" cy="5059027"/>
          </a:xfrm>
          <a:prstGeom prst="rect">
            <a:avLst/>
          </a:prstGeom>
          <a:ln>
            <a:solidFill>
              <a:schemeClr val="tx1"/>
            </a:solidFill>
          </a:ln>
        </p:spPr>
        <p:txBody>
          <a:bodyPr/>
          <a:lstStyle>
            <a:lvl1pPr marL="342813" indent="-342813" algn="l" rtl="0" eaLnBrk="0" fontAlgn="base" hangingPunct="0">
              <a:spcBef>
                <a:spcPts val="900"/>
              </a:spcBef>
              <a:spcAft>
                <a:spcPct val="0"/>
              </a:spcAft>
              <a:defRPr sz="2400">
                <a:solidFill>
                  <a:srgbClr val="003366"/>
                </a:solidFill>
                <a:latin typeface="+mn-lt"/>
                <a:ea typeface="+mn-ea"/>
                <a:cs typeface="+mn-cs"/>
              </a:defRPr>
            </a:lvl1pPr>
            <a:lvl2pPr marL="288850" indent="-226954" algn="l" rtl="0" eaLnBrk="0" fontAlgn="base" hangingPunct="0">
              <a:spcBef>
                <a:spcPts val="500"/>
              </a:spcBef>
              <a:spcAft>
                <a:spcPct val="0"/>
              </a:spcAft>
              <a:buSzPct val="85000"/>
              <a:buChar char="–"/>
              <a:defRPr sz="2400">
                <a:solidFill>
                  <a:srgbClr val="003366"/>
                </a:solidFill>
                <a:latin typeface="+mn-lt"/>
                <a:ea typeface="+mn-ea"/>
                <a:cs typeface="ＭＳ Ｐゴシック"/>
              </a:defRPr>
            </a:lvl2pPr>
            <a:lvl3pPr marL="572941" indent="-117445" algn="l" rtl="0" eaLnBrk="0" fontAlgn="base" hangingPunct="0">
              <a:spcBef>
                <a:spcPts val="400"/>
              </a:spcBef>
              <a:spcAft>
                <a:spcPct val="0"/>
              </a:spcAft>
              <a:buSzPct val="75000"/>
              <a:buFont typeface="Lucida Grande"/>
              <a:buChar char="–"/>
              <a:defRPr sz="2400">
                <a:solidFill>
                  <a:srgbClr val="003366"/>
                </a:solidFill>
                <a:latin typeface="+mn-lt"/>
                <a:ea typeface="+mn-ea"/>
                <a:cs typeface="ＭＳ Ｐゴシック"/>
              </a:defRPr>
            </a:lvl3pPr>
            <a:lvl4pPr marL="909404" indent="-226954" algn="l" rtl="0" eaLnBrk="0" fontAlgn="base" hangingPunct="0">
              <a:spcBef>
                <a:spcPct val="20000"/>
              </a:spcBef>
              <a:spcAft>
                <a:spcPct val="0"/>
              </a:spcAft>
              <a:buSzPct val="75000"/>
              <a:buFont typeface="Lucida Grande"/>
              <a:buChar char="–"/>
              <a:defRPr sz="2400">
                <a:solidFill>
                  <a:srgbClr val="003366"/>
                </a:solidFill>
                <a:latin typeface="+mn-lt"/>
                <a:ea typeface="+mn-ea"/>
                <a:cs typeface="ＭＳ Ｐゴシック"/>
              </a:defRPr>
            </a:lvl4pPr>
            <a:lvl5pPr marL="1145880" indent="-236478" algn="l" rtl="0" eaLnBrk="0" fontAlgn="base" hangingPunct="0">
              <a:spcBef>
                <a:spcPct val="20000"/>
              </a:spcBef>
              <a:spcAft>
                <a:spcPct val="0"/>
              </a:spcAft>
              <a:buChar char="»"/>
              <a:defRPr sz="2400">
                <a:solidFill>
                  <a:srgbClr val="003366"/>
                </a:solidFill>
                <a:latin typeface="+mn-lt"/>
                <a:ea typeface="+mn-ea"/>
                <a:cs typeface="ＭＳ Ｐゴシック"/>
              </a:defRPr>
            </a:lvl5pPr>
            <a:lvl6pPr marL="2513959" indent="-228541" algn="l" rtl="0" fontAlgn="base">
              <a:spcBef>
                <a:spcPct val="20000"/>
              </a:spcBef>
              <a:spcAft>
                <a:spcPct val="0"/>
              </a:spcAft>
              <a:buChar char="»"/>
              <a:defRPr sz="2000">
                <a:solidFill>
                  <a:srgbClr val="2C5993"/>
                </a:solidFill>
                <a:latin typeface="+mn-lt"/>
                <a:ea typeface="+mn-ea"/>
              </a:defRPr>
            </a:lvl6pPr>
            <a:lvl7pPr marL="2971040" indent="-228541" algn="l" rtl="0" fontAlgn="base">
              <a:spcBef>
                <a:spcPct val="20000"/>
              </a:spcBef>
              <a:spcAft>
                <a:spcPct val="0"/>
              </a:spcAft>
              <a:buChar char="»"/>
              <a:defRPr sz="2000">
                <a:solidFill>
                  <a:srgbClr val="2C5993"/>
                </a:solidFill>
                <a:latin typeface="+mn-lt"/>
                <a:ea typeface="+mn-ea"/>
              </a:defRPr>
            </a:lvl7pPr>
            <a:lvl8pPr marL="3428124" indent="-228541" algn="l" rtl="0" fontAlgn="base">
              <a:spcBef>
                <a:spcPct val="20000"/>
              </a:spcBef>
              <a:spcAft>
                <a:spcPct val="0"/>
              </a:spcAft>
              <a:buChar char="»"/>
              <a:defRPr sz="2000">
                <a:solidFill>
                  <a:srgbClr val="2C5993"/>
                </a:solidFill>
                <a:latin typeface="+mn-lt"/>
                <a:ea typeface="+mn-ea"/>
              </a:defRPr>
            </a:lvl8pPr>
            <a:lvl9pPr marL="3885205" indent="-228541" algn="l" rtl="0" fontAlgn="base">
              <a:spcBef>
                <a:spcPct val="20000"/>
              </a:spcBef>
              <a:spcAft>
                <a:spcPct val="0"/>
              </a:spcAft>
              <a:buChar char="»"/>
              <a:defRPr sz="2000">
                <a:solidFill>
                  <a:srgbClr val="2C5993"/>
                </a:solidFill>
                <a:latin typeface="+mn-lt"/>
                <a:ea typeface="+mn-ea"/>
              </a:defRPr>
            </a:lvl9pPr>
          </a:lstStyle>
          <a:p>
            <a:pPr algn="ctr">
              <a:spcBef>
                <a:spcPts val="0"/>
              </a:spcBef>
            </a:pPr>
            <a:r>
              <a:rPr lang="en-US" sz="2000" dirty="0">
                <a:solidFill>
                  <a:schemeClr val="tx1"/>
                </a:solidFill>
                <a:latin typeface="Times New Roman" panose="02020603050405020304" pitchFamily="18" charset="0"/>
                <a:cs typeface="Times New Roman" panose="02020603050405020304" pitchFamily="18" charset="0"/>
              </a:rPr>
              <a:t>Workshop for Applied Nuclear Data Activities (WANDA)</a:t>
            </a:r>
          </a:p>
          <a:p>
            <a:pPr algn="ctr">
              <a:spcBef>
                <a:spcPts val="0"/>
              </a:spcBef>
            </a:pPr>
            <a:r>
              <a:rPr lang="en-US" sz="2000" dirty="0">
                <a:solidFill>
                  <a:schemeClr val="tx1"/>
                </a:solidFill>
                <a:latin typeface="Times New Roman" panose="02020603050405020304" pitchFamily="18" charset="0"/>
                <a:cs typeface="Times New Roman" panose="02020603050405020304" pitchFamily="18" charset="0"/>
              </a:rPr>
              <a:t>January 22-24, 2019 </a:t>
            </a:r>
          </a:p>
          <a:p>
            <a:pPr algn="ctr">
              <a:spcBef>
                <a:spcPts val="0"/>
              </a:spcBef>
            </a:pPr>
            <a:r>
              <a:rPr lang="en-US" sz="2000" dirty="0">
                <a:solidFill>
                  <a:schemeClr val="tx1"/>
                </a:solidFill>
                <a:latin typeface="Times New Roman" panose="02020603050405020304" pitchFamily="18" charset="0"/>
                <a:cs typeface="Times New Roman" panose="02020603050405020304" pitchFamily="18" charset="0"/>
              </a:rPr>
              <a:t>George Washington University</a:t>
            </a:r>
          </a:p>
          <a:p>
            <a:pPr algn="ctr">
              <a:spcBef>
                <a:spcPts val="0"/>
              </a:spcBef>
            </a:pPr>
            <a:endParaRPr lang="en-US" sz="2000" dirty="0">
              <a:solidFill>
                <a:schemeClr val="tx1"/>
              </a:solidFill>
              <a:latin typeface="Times New Roman" panose="02020603050405020304" pitchFamily="18" charset="0"/>
              <a:cs typeface="Times New Roman" panose="02020603050405020304" pitchFamily="18" charset="0"/>
            </a:endParaRPr>
          </a:p>
          <a:p>
            <a:pPr algn="ctr">
              <a:spcBef>
                <a:spcPts val="0"/>
              </a:spcBef>
            </a:pPr>
            <a:endParaRPr lang="en-US" sz="2000" dirty="0">
              <a:solidFill>
                <a:schemeClr val="tx1"/>
              </a:solidFill>
              <a:latin typeface="Times New Roman" panose="02020603050405020304" pitchFamily="18" charset="0"/>
              <a:cs typeface="Times New Roman" panose="02020603050405020304" pitchFamily="18" charset="0"/>
            </a:endParaRPr>
          </a:p>
          <a:p>
            <a:pPr marL="9525" indent="0" algn="ctr" defTabSz="914400">
              <a:spcBef>
                <a:spcPts val="0"/>
              </a:spcBef>
            </a:pPr>
            <a:endParaRPr lang="en-US" sz="2000" kern="0" dirty="0">
              <a:solidFill>
                <a:schemeClr val="tx1"/>
              </a:solidFill>
              <a:latin typeface="Times New Roman" panose="02020603050405020304" pitchFamily="18" charset="0"/>
              <a:cs typeface="Times New Roman" panose="02020603050405020304" pitchFamily="18" charset="0"/>
            </a:endParaRPr>
          </a:p>
          <a:p>
            <a:pPr marL="9525" indent="0" algn="ctr" defTabSz="914400">
              <a:spcBef>
                <a:spcPts val="0"/>
              </a:spcBef>
            </a:pPr>
            <a:endParaRPr lang="en-US" sz="2000" kern="0" dirty="0">
              <a:solidFill>
                <a:schemeClr val="tx1"/>
              </a:solidFill>
              <a:latin typeface="Times New Roman" panose="02020603050405020304" pitchFamily="18" charset="0"/>
              <a:cs typeface="Times New Roman" panose="02020603050405020304" pitchFamily="18" charset="0"/>
            </a:endParaRPr>
          </a:p>
          <a:p>
            <a:pPr marL="9525" indent="0" algn="ctr" defTabSz="914400">
              <a:spcBef>
                <a:spcPts val="0"/>
              </a:spcBef>
            </a:pPr>
            <a:endParaRPr lang="en-US" sz="2000" kern="0" dirty="0">
              <a:solidFill>
                <a:schemeClr val="tx1"/>
              </a:solidFill>
              <a:latin typeface="Times New Roman" panose="02020603050405020304" pitchFamily="18" charset="0"/>
              <a:cs typeface="Times New Roman" panose="02020603050405020304" pitchFamily="18" charset="0"/>
            </a:endParaRPr>
          </a:p>
          <a:p>
            <a:pPr marL="9525" indent="0" algn="ctr" defTabSz="914400">
              <a:spcBef>
                <a:spcPts val="0"/>
              </a:spcBef>
            </a:pPr>
            <a:endParaRPr lang="en-US" sz="2000" kern="0" dirty="0">
              <a:solidFill>
                <a:schemeClr val="tx1"/>
              </a:solidFill>
              <a:latin typeface="Times New Roman" panose="02020603050405020304" pitchFamily="18" charset="0"/>
              <a:cs typeface="Times New Roman" panose="02020603050405020304" pitchFamily="18" charset="0"/>
            </a:endParaRPr>
          </a:p>
          <a:p>
            <a:pPr marL="9525" indent="0" algn="ctr" defTabSz="914400">
              <a:spcBef>
                <a:spcPts val="0"/>
              </a:spcBef>
            </a:pPr>
            <a:endParaRPr lang="en-US" sz="2000" kern="0" dirty="0">
              <a:solidFill>
                <a:schemeClr val="tx1"/>
              </a:solidFill>
              <a:latin typeface="Times New Roman" panose="02020603050405020304" pitchFamily="18" charset="0"/>
              <a:cs typeface="Times New Roman" panose="02020603050405020304" pitchFamily="18" charset="0"/>
            </a:endParaRPr>
          </a:p>
          <a:p>
            <a:pPr marL="9525" indent="0" algn="ctr" defTabSz="914400">
              <a:spcBef>
                <a:spcPts val="0"/>
              </a:spcBef>
            </a:pPr>
            <a:endParaRPr lang="en-US" sz="2000" kern="0" dirty="0">
              <a:solidFill>
                <a:schemeClr val="tx1"/>
              </a:solidFill>
              <a:latin typeface="Times New Roman" panose="02020603050405020304" pitchFamily="18" charset="0"/>
              <a:cs typeface="Times New Roman" panose="02020603050405020304" pitchFamily="18" charset="0"/>
            </a:endParaRPr>
          </a:p>
          <a:p>
            <a:pPr marL="9525" indent="0" algn="ctr" defTabSz="914400">
              <a:spcBef>
                <a:spcPts val="0"/>
              </a:spcBef>
            </a:pPr>
            <a:r>
              <a:rPr lang="en-US" sz="2000" kern="0" dirty="0">
                <a:solidFill>
                  <a:schemeClr val="tx1"/>
                </a:solidFill>
                <a:latin typeface="Times New Roman" panose="02020603050405020304" pitchFamily="18" charset="0"/>
                <a:cs typeface="Times New Roman" panose="02020603050405020304" pitchFamily="18" charset="0"/>
              </a:rPr>
              <a:t>Topics covered: Nuclear Energy, Isotope Production, Materials Damage Cross Sections, Safeguards and Atomic/XRF data</a:t>
            </a:r>
          </a:p>
        </p:txBody>
      </p:sp>
      <p:pic>
        <p:nvPicPr>
          <p:cNvPr id="21" name="Picture 20" descr="WANDA 2019">
            <a:extLst>
              <a:ext uri="{FF2B5EF4-FFF2-40B4-BE49-F238E27FC236}">
                <a16:creationId xmlns:a16="http://schemas.microsoft.com/office/drawing/2014/main" id="{434D4383-41D2-9243-A00D-52ADD817E13A}"/>
              </a:ext>
            </a:extLst>
          </p:cNvPr>
          <p:cNvPicPr>
            <a:picLocks noChangeAspect="1"/>
          </p:cNvPicPr>
          <p:nvPr/>
        </p:nvPicPr>
        <p:blipFill rotWithShape="1">
          <a:blip r:embed="rId3"/>
          <a:srcRect t="9976" b="11052"/>
          <a:stretch/>
        </p:blipFill>
        <p:spPr>
          <a:xfrm>
            <a:off x="4612153" y="2205589"/>
            <a:ext cx="4057821" cy="2285457"/>
          </a:xfrm>
          <a:prstGeom prst="rect">
            <a:avLst/>
          </a:prstGeom>
        </p:spPr>
      </p:pic>
      <p:sp>
        <p:nvSpPr>
          <p:cNvPr id="22" name="Content Placeholder 5">
            <a:extLst>
              <a:ext uri="{FF2B5EF4-FFF2-40B4-BE49-F238E27FC236}">
                <a16:creationId xmlns:a16="http://schemas.microsoft.com/office/drawing/2014/main" id="{4C8DF7FC-0C67-C840-B126-B447EC22D8A6}"/>
              </a:ext>
            </a:extLst>
          </p:cNvPr>
          <p:cNvSpPr txBox="1">
            <a:spLocks/>
          </p:cNvSpPr>
          <p:nvPr/>
        </p:nvSpPr>
        <p:spPr>
          <a:xfrm>
            <a:off x="4612152" y="5784997"/>
            <a:ext cx="4057821" cy="602356"/>
          </a:xfrm>
          <a:prstGeom prst="rect">
            <a:avLst/>
          </a:prstGeom>
          <a:solidFill>
            <a:srgbClr val="FFFF00"/>
          </a:solidFill>
          <a:ln>
            <a:solidFill>
              <a:schemeClr val="tx1"/>
            </a:solidFill>
          </a:ln>
        </p:spPr>
        <p:txBody>
          <a:bodyPr/>
          <a:lstStyle>
            <a:lvl1pPr marL="342813" indent="-342813" algn="l" rtl="0" eaLnBrk="0" fontAlgn="base" hangingPunct="0">
              <a:spcBef>
                <a:spcPts val="900"/>
              </a:spcBef>
              <a:spcAft>
                <a:spcPct val="0"/>
              </a:spcAft>
              <a:defRPr sz="2400">
                <a:solidFill>
                  <a:srgbClr val="003366"/>
                </a:solidFill>
                <a:latin typeface="+mn-lt"/>
                <a:ea typeface="+mn-ea"/>
                <a:cs typeface="+mn-cs"/>
              </a:defRPr>
            </a:lvl1pPr>
            <a:lvl2pPr marL="288850" indent="-226954" algn="l" rtl="0" eaLnBrk="0" fontAlgn="base" hangingPunct="0">
              <a:spcBef>
                <a:spcPts val="500"/>
              </a:spcBef>
              <a:spcAft>
                <a:spcPct val="0"/>
              </a:spcAft>
              <a:buSzPct val="85000"/>
              <a:buChar char="–"/>
              <a:defRPr sz="2400">
                <a:solidFill>
                  <a:srgbClr val="003366"/>
                </a:solidFill>
                <a:latin typeface="+mn-lt"/>
                <a:ea typeface="+mn-ea"/>
                <a:cs typeface="ＭＳ Ｐゴシック"/>
              </a:defRPr>
            </a:lvl2pPr>
            <a:lvl3pPr marL="572941" indent="-117445" algn="l" rtl="0" eaLnBrk="0" fontAlgn="base" hangingPunct="0">
              <a:spcBef>
                <a:spcPts val="400"/>
              </a:spcBef>
              <a:spcAft>
                <a:spcPct val="0"/>
              </a:spcAft>
              <a:buSzPct val="75000"/>
              <a:buFont typeface="Lucida Grande"/>
              <a:buChar char="–"/>
              <a:defRPr sz="2400">
                <a:solidFill>
                  <a:srgbClr val="003366"/>
                </a:solidFill>
                <a:latin typeface="+mn-lt"/>
                <a:ea typeface="+mn-ea"/>
                <a:cs typeface="ＭＳ Ｐゴシック"/>
              </a:defRPr>
            </a:lvl3pPr>
            <a:lvl4pPr marL="909404" indent="-226954" algn="l" rtl="0" eaLnBrk="0" fontAlgn="base" hangingPunct="0">
              <a:spcBef>
                <a:spcPct val="20000"/>
              </a:spcBef>
              <a:spcAft>
                <a:spcPct val="0"/>
              </a:spcAft>
              <a:buSzPct val="75000"/>
              <a:buFont typeface="Lucida Grande"/>
              <a:buChar char="–"/>
              <a:defRPr sz="2400">
                <a:solidFill>
                  <a:srgbClr val="003366"/>
                </a:solidFill>
                <a:latin typeface="+mn-lt"/>
                <a:ea typeface="+mn-ea"/>
                <a:cs typeface="ＭＳ Ｐゴシック"/>
              </a:defRPr>
            </a:lvl4pPr>
            <a:lvl5pPr marL="1145880" indent="-236478" algn="l" rtl="0" eaLnBrk="0" fontAlgn="base" hangingPunct="0">
              <a:spcBef>
                <a:spcPct val="20000"/>
              </a:spcBef>
              <a:spcAft>
                <a:spcPct val="0"/>
              </a:spcAft>
              <a:buChar char="»"/>
              <a:defRPr sz="2400">
                <a:solidFill>
                  <a:srgbClr val="003366"/>
                </a:solidFill>
                <a:latin typeface="+mn-lt"/>
                <a:ea typeface="+mn-ea"/>
                <a:cs typeface="ＭＳ Ｐゴシック"/>
              </a:defRPr>
            </a:lvl5pPr>
            <a:lvl6pPr marL="2513959" indent="-228541" algn="l" rtl="0" fontAlgn="base">
              <a:spcBef>
                <a:spcPct val="20000"/>
              </a:spcBef>
              <a:spcAft>
                <a:spcPct val="0"/>
              </a:spcAft>
              <a:buChar char="»"/>
              <a:defRPr sz="2000">
                <a:solidFill>
                  <a:srgbClr val="2C5993"/>
                </a:solidFill>
                <a:latin typeface="+mn-lt"/>
                <a:ea typeface="+mn-ea"/>
              </a:defRPr>
            </a:lvl6pPr>
            <a:lvl7pPr marL="2971040" indent="-228541" algn="l" rtl="0" fontAlgn="base">
              <a:spcBef>
                <a:spcPct val="20000"/>
              </a:spcBef>
              <a:spcAft>
                <a:spcPct val="0"/>
              </a:spcAft>
              <a:buChar char="»"/>
              <a:defRPr sz="2000">
                <a:solidFill>
                  <a:srgbClr val="2C5993"/>
                </a:solidFill>
                <a:latin typeface="+mn-lt"/>
                <a:ea typeface="+mn-ea"/>
              </a:defRPr>
            </a:lvl7pPr>
            <a:lvl8pPr marL="3428124" indent="-228541" algn="l" rtl="0" fontAlgn="base">
              <a:spcBef>
                <a:spcPct val="20000"/>
              </a:spcBef>
              <a:spcAft>
                <a:spcPct val="0"/>
              </a:spcAft>
              <a:buChar char="»"/>
              <a:defRPr sz="2000">
                <a:solidFill>
                  <a:srgbClr val="2C5993"/>
                </a:solidFill>
                <a:latin typeface="+mn-lt"/>
                <a:ea typeface="+mn-ea"/>
              </a:defRPr>
            </a:lvl8pPr>
            <a:lvl9pPr marL="3885205" indent="-228541" algn="l" rtl="0" fontAlgn="base">
              <a:spcBef>
                <a:spcPct val="20000"/>
              </a:spcBef>
              <a:spcAft>
                <a:spcPct val="0"/>
              </a:spcAft>
              <a:buChar char="»"/>
              <a:defRPr sz="2000">
                <a:solidFill>
                  <a:srgbClr val="2C5993"/>
                </a:solidFill>
                <a:latin typeface="+mn-lt"/>
                <a:ea typeface="+mn-ea"/>
              </a:defRPr>
            </a:lvl9pPr>
          </a:lstStyle>
          <a:p>
            <a:pPr marL="9525" indent="0" algn="ctr" defTabSz="914400"/>
            <a:r>
              <a:rPr lang="en-US" sz="1800" kern="0" dirty="0">
                <a:solidFill>
                  <a:schemeClr val="tx1"/>
                </a:solidFill>
                <a:latin typeface="Times New Roman" panose="02020603050405020304" pitchFamily="18" charset="0"/>
                <a:cs typeface="Times New Roman" panose="02020603050405020304" pitchFamily="18" charset="0"/>
              </a:rPr>
              <a:t>139 attendees from 48 labs, institutions and companies</a:t>
            </a:r>
          </a:p>
        </p:txBody>
      </p:sp>
      <p:sp>
        <p:nvSpPr>
          <p:cNvPr id="4" name="Content Placeholder 3">
            <a:extLst>
              <a:ext uri="{FF2B5EF4-FFF2-40B4-BE49-F238E27FC236}">
                <a16:creationId xmlns:a16="http://schemas.microsoft.com/office/drawing/2014/main" id="{9BE76094-880B-0C43-8EE7-786B381C5AAA}"/>
              </a:ext>
            </a:extLst>
          </p:cNvPr>
          <p:cNvSpPr>
            <a:spLocks noGrp="1"/>
          </p:cNvSpPr>
          <p:nvPr>
            <p:ph idx="1"/>
          </p:nvPr>
        </p:nvSpPr>
        <p:spPr>
          <a:xfrm>
            <a:off x="177648" y="906083"/>
            <a:ext cx="4186517" cy="5178194"/>
          </a:xfrm>
        </p:spPr>
        <p:txBody>
          <a:bodyPr>
            <a:normAutofit lnSpcReduction="10000"/>
          </a:bodyPr>
          <a:lstStyle/>
          <a:p>
            <a:pPr marL="342900" indent="-342900">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The WANDA 2019 workshop at George Washington University in January 2019.  </a:t>
            </a:r>
          </a:p>
          <a:p>
            <a:pPr marL="342900" indent="-342900">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DOE Nuclear Energy, Isotope program and several NNSA offices needed guidance to plan nuclear data activities in FY20 forward. </a:t>
            </a:r>
          </a:p>
          <a:p>
            <a:pPr marL="342900" indent="-342900">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A whitepaper was produced</a:t>
            </a:r>
            <a:r>
              <a:rPr lang="en-US" sz="2000" baseline="30000" dirty="0">
                <a:solidFill>
                  <a:schemeClr val="tx1"/>
                </a:solidFill>
                <a:latin typeface="Times New Roman" panose="02020603050405020304" pitchFamily="18" charset="0"/>
                <a:cs typeface="Times New Roman" panose="02020603050405020304" pitchFamily="18" charset="0"/>
              </a:rPr>
              <a:t>*</a:t>
            </a:r>
            <a:r>
              <a:rPr lang="en-US" sz="2000" dirty="0">
                <a:solidFill>
                  <a:schemeClr val="tx1"/>
                </a:solidFill>
                <a:latin typeface="Times New Roman" panose="02020603050405020304" pitchFamily="18" charset="0"/>
                <a:cs typeface="Times New Roman" panose="02020603050405020304" pitchFamily="18" charset="0"/>
              </a:rPr>
              <a:t> and the input was used to provide guidance for the most recent Nuclear Data Interagency Working Group FOA (</a:t>
            </a:r>
            <a:r>
              <a:rPr lang="en-US" sz="2000" dirty="0">
                <a:solidFill>
                  <a:schemeClr val="tx1"/>
                </a:solidFill>
                <a:latin typeface="Times New Roman" panose="02020603050405020304" pitchFamily="18" charset="0"/>
                <a:cs typeface="Times New Roman" panose="02020603050405020304" pitchFamily="18" charset="0"/>
                <a:hlinkClick r:id="rId4"/>
              </a:rPr>
              <a:t>https://nucleardata.berkeley.edu/wanda/docs/WANDA_2019_Final_Report_040119.pdf</a:t>
            </a:r>
            <a:r>
              <a:rPr lang="en-US" sz="2000" dirty="0">
                <a:solidFill>
                  <a:schemeClr val="tx1"/>
                </a:solidFill>
                <a:latin typeface="Times New Roman" panose="02020603050405020304" pitchFamily="18" charset="0"/>
                <a:cs typeface="Times New Roman" panose="02020603050405020304" pitchFamily="18" charset="0"/>
              </a:rPr>
              <a:t>) </a:t>
            </a:r>
          </a:p>
          <a:p>
            <a:pPr marL="342900" indent="-342900">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We will support WANDA 2020 (Lead Organizer – Cathy Romano)</a:t>
            </a:r>
          </a:p>
        </p:txBody>
      </p:sp>
      <p:sp>
        <p:nvSpPr>
          <p:cNvPr id="9" name="Title 1">
            <a:extLst>
              <a:ext uri="{FF2B5EF4-FFF2-40B4-BE49-F238E27FC236}">
                <a16:creationId xmlns:a16="http://schemas.microsoft.com/office/drawing/2014/main" id="{E9DA1AC7-B5B6-E640-B050-1D6368653ADF}"/>
              </a:ext>
            </a:extLst>
          </p:cNvPr>
          <p:cNvSpPr txBox="1">
            <a:spLocks/>
          </p:cNvSpPr>
          <p:nvPr/>
        </p:nvSpPr>
        <p:spPr>
          <a:xfrm>
            <a:off x="0" y="-41569"/>
            <a:ext cx="9144000" cy="793139"/>
          </a:xfrm>
          <a:prstGeom prst="rect">
            <a:avLst/>
          </a:prstGeom>
          <a:solidFill>
            <a:srgbClr val="184581"/>
          </a:solidFill>
        </p:spPr>
        <p:txBody>
          <a:bodyPr vert="horz" lIns="91440" tIns="45720" rIns="91440" bIns="45720" rtlCol="0" anchor="ctr">
            <a:noAutofit/>
          </a:bodyPr>
          <a:lstStyle>
            <a:lvl1pPr algn="l" defTabSz="342900" rtl="0" eaLnBrk="1" latinLnBrk="0" hangingPunct="1">
              <a:spcBef>
                <a:spcPct val="0"/>
              </a:spcBef>
              <a:buNone/>
              <a:defRPr sz="3750" b="1" kern="1200">
                <a:solidFill>
                  <a:srgbClr val="E09E19"/>
                </a:solidFill>
                <a:latin typeface="Georgia"/>
                <a:ea typeface="+mj-ea"/>
                <a:cs typeface="Georgia"/>
              </a:defRPr>
            </a:lvl1pPr>
          </a:lstStyle>
          <a:p>
            <a:pPr algn="ctr"/>
            <a:r>
              <a:rPr lang="en-US" sz="3600" b="0" dirty="0">
                <a:solidFill>
                  <a:schemeClr val="bg1"/>
                </a:solidFill>
                <a:latin typeface="Times New Roman" charset="0"/>
                <a:ea typeface="Times New Roman" charset="0"/>
                <a:cs typeface="Times New Roman" charset="0"/>
              </a:rPr>
              <a:t>Noteworthy Event – WANDA 2019</a:t>
            </a:r>
          </a:p>
        </p:txBody>
      </p:sp>
    </p:spTree>
    <p:extLst>
      <p:ext uri="{BB962C8B-B14F-4D97-AF65-F5344CB8AC3E}">
        <p14:creationId xmlns:p14="http://schemas.microsoft.com/office/powerpoint/2010/main" val="162015655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E76094-880B-0C43-8EE7-786B381C5AAA}"/>
              </a:ext>
            </a:extLst>
          </p:cNvPr>
          <p:cNvSpPr>
            <a:spLocks noGrp="1"/>
          </p:cNvSpPr>
          <p:nvPr>
            <p:ph idx="1"/>
          </p:nvPr>
        </p:nvSpPr>
        <p:spPr>
          <a:xfrm>
            <a:off x="177647" y="906082"/>
            <a:ext cx="3268937" cy="5377485"/>
          </a:xfrm>
        </p:spPr>
        <p:txBody>
          <a:bodyPr>
            <a:normAutofit lnSpcReduction="10000"/>
          </a:bodyPr>
          <a:lstStyle/>
          <a:p>
            <a:pPr marL="342900" indent="-342900">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We were invited to submit a review article to the 69</a:t>
            </a:r>
            <a:r>
              <a:rPr lang="en-US" sz="2000" baseline="30000" dirty="0">
                <a:solidFill>
                  <a:schemeClr val="tx1"/>
                </a:solidFill>
                <a:latin typeface="Times New Roman" panose="02020603050405020304" pitchFamily="18" charset="0"/>
                <a:cs typeface="Times New Roman" panose="02020603050405020304" pitchFamily="18" charset="0"/>
              </a:rPr>
              <a:t>th</a:t>
            </a:r>
            <a:r>
              <a:rPr lang="en-US" sz="2000" dirty="0">
                <a:solidFill>
                  <a:schemeClr val="tx1"/>
                </a:solidFill>
                <a:latin typeface="Times New Roman" panose="02020603050405020304" pitchFamily="18" charset="0"/>
                <a:cs typeface="Times New Roman" panose="02020603050405020304" pitchFamily="18" charset="0"/>
              </a:rPr>
              <a:t> edition of the </a:t>
            </a:r>
            <a:r>
              <a:rPr lang="en-US" sz="2000" i="1" dirty="0">
                <a:solidFill>
                  <a:schemeClr val="tx1"/>
                </a:solidFill>
                <a:latin typeface="Times New Roman" panose="02020603050405020304" pitchFamily="18" charset="0"/>
                <a:cs typeface="Times New Roman" panose="02020603050405020304" pitchFamily="18" charset="0"/>
              </a:rPr>
              <a:t>Annual Review of Nuclear and Particle Science.  </a:t>
            </a:r>
          </a:p>
          <a:p>
            <a:pPr marL="342900" indent="-342900">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The article serves as am intro to the compilation → evaluation → dissemination process and the major databases and lists high-priority needs in reaction modeling, national security/nonproliferation isotope production and nuclear energy. </a:t>
            </a:r>
          </a:p>
          <a:p>
            <a:pPr marL="342900" indent="-342900">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Coauthors include Dave, Alejandro and Andrew  </a:t>
            </a:r>
          </a:p>
        </p:txBody>
      </p:sp>
      <p:sp>
        <p:nvSpPr>
          <p:cNvPr id="9" name="Title 1">
            <a:extLst>
              <a:ext uri="{FF2B5EF4-FFF2-40B4-BE49-F238E27FC236}">
                <a16:creationId xmlns:a16="http://schemas.microsoft.com/office/drawing/2014/main" id="{E9DA1AC7-B5B6-E640-B050-1D6368653ADF}"/>
              </a:ext>
            </a:extLst>
          </p:cNvPr>
          <p:cNvSpPr txBox="1">
            <a:spLocks/>
          </p:cNvSpPr>
          <p:nvPr/>
        </p:nvSpPr>
        <p:spPr>
          <a:xfrm>
            <a:off x="0" y="-41569"/>
            <a:ext cx="9144000" cy="793139"/>
          </a:xfrm>
          <a:prstGeom prst="rect">
            <a:avLst/>
          </a:prstGeom>
          <a:solidFill>
            <a:srgbClr val="184581"/>
          </a:solidFill>
        </p:spPr>
        <p:txBody>
          <a:bodyPr vert="horz" lIns="91440" tIns="45720" rIns="91440" bIns="45720" rtlCol="0" anchor="ctr">
            <a:noAutofit/>
          </a:bodyPr>
          <a:lstStyle>
            <a:lvl1pPr algn="l" defTabSz="342900" rtl="0" eaLnBrk="1" latinLnBrk="0" hangingPunct="1">
              <a:spcBef>
                <a:spcPct val="0"/>
              </a:spcBef>
              <a:buNone/>
              <a:defRPr sz="3750" b="1" kern="1200">
                <a:solidFill>
                  <a:srgbClr val="E09E19"/>
                </a:solidFill>
                <a:latin typeface="Georgia"/>
                <a:ea typeface="+mj-ea"/>
                <a:cs typeface="Georgia"/>
              </a:defRPr>
            </a:lvl1pPr>
          </a:lstStyle>
          <a:p>
            <a:pPr algn="ctr"/>
            <a:r>
              <a:rPr lang="en-US" sz="3200" b="0" dirty="0">
                <a:solidFill>
                  <a:schemeClr val="bg1"/>
                </a:solidFill>
                <a:latin typeface="Times New Roman" charset="0"/>
                <a:ea typeface="Times New Roman" charset="0"/>
                <a:cs typeface="Times New Roman" charset="0"/>
              </a:rPr>
              <a:t>Noteworthy Papers – Our Future Nuclear Data Needs</a:t>
            </a:r>
          </a:p>
        </p:txBody>
      </p:sp>
      <p:pic>
        <p:nvPicPr>
          <p:cNvPr id="2" name="Picture 1">
            <a:extLst>
              <a:ext uri="{FF2B5EF4-FFF2-40B4-BE49-F238E27FC236}">
                <a16:creationId xmlns:a16="http://schemas.microsoft.com/office/drawing/2014/main" id="{BD7944F6-ED56-014B-BD21-BAB6EA03E56D}"/>
              </a:ext>
            </a:extLst>
          </p:cNvPr>
          <p:cNvPicPr>
            <a:picLocks noChangeAspect="1"/>
          </p:cNvPicPr>
          <p:nvPr/>
        </p:nvPicPr>
        <p:blipFill>
          <a:blip r:embed="rId3"/>
          <a:stretch>
            <a:fillRect/>
          </a:stretch>
        </p:blipFill>
        <p:spPr>
          <a:xfrm>
            <a:off x="3792767" y="799153"/>
            <a:ext cx="5257112" cy="2459862"/>
          </a:xfrm>
          <a:prstGeom prst="rect">
            <a:avLst/>
          </a:prstGeom>
        </p:spPr>
      </p:pic>
      <p:pic>
        <p:nvPicPr>
          <p:cNvPr id="6" name="Picture 5" descr="A screenshot of a social media post&#10;&#10;Description automatically generated">
            <a:extLst>
              <a:ext uri="{FF2B5EF4-FFF2-40B4-BE49-F238E27FC236}">
                <a16:creationId xmlns:a16="http://schemas.microsoft.com/office/drawing/2014/main" id="{5739FC74-1044-004E-9D34-EC9F6C9CD886}"/>
              </a:ext>
            </a:extLst>
          </p:cNvPr>
          <p:cNvPicPr>
            <a:picLocks noChangeAspect="1"/>
          </p:cNvPicPr>
          <p:nvPr/>
        </p:nvPicPr>
        <p:blipFill>
          <a:blip r:embed="rId4"/>
          <a:stretch>
            <a:fillRect/>
          </a:stretch>
        </p:blipFill>
        <p:spPr>
          <a:xfrm>
            <a:off x="3792766" y="3306597"/>
            <a:ext cx="5371083" cy="2976971"/>
          </a:xfrm>
          <a:prstGeom prst="rect">
            <a:avLst/>
          </a:prstGeom>
        </p:spPr>
      </p:pic>
    </p:spTree>
    <p:extLst>
      <p:ext uri="{BB962C8B-B14F-4D97-AF65-F5344CB8AC3E}">
        <p14:creationId xmlns:p14="http://schemas.microsoft.com/office/powerpoint/2010/main" val="93696678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BE76094-880B-0C43-8EE7-786B381C5AAA}"/>
              </a:ext>
            </a:extLst>
          </p:cNvPr>
          <p:cNvSpPr>
            <a:spLocks noGrp="1"/>
          </p:cNvSpPr>
          <p:nvPr>
            <p:ph idx="1"/>
          </p:nvPr>
        </p:nvSpPr>
        <p:spPr>
          <a:xfrm>
            <a:off x="177647" y="1113059"/>
            <a:ext cx="6319382" cy="1108370"/>
          </a:xfrm>
        </p:spPr>
        <p:txBody>
          <a:bodyPr>
            <a:normAutofit fontScale="92500" lnSpcReduction="20000"/>
          </a:bodyPr>
          <a:lstStyle/>
          <a:p>
            <a:pPr marL="342900" indent="-342900">
              <a:buFont typeface="Arial" panose="020B0604020202020204" pitchFamily="34" charset="0"/>
              <a:buChar char="•"/>
            </a:pPr>
            <a:r>
              <a:rPr lang="en-US" sz="2000" dirty="0">
                <a:solidFill>
                  <a:schemeClr val="tx1"/>
                </a:solidFill>
                <a:latin typeface="Times New Roman" panose="02020603050405020304" pitchFamily="18" charset="0"/>
                <a:cs typeface="Times New Roman" panose="02020603050405020304" pitchFamily="18" charset="0"/>
              </a:rPr>
              <a:t>We measured the </a:t>
            </a:r>
            <a:r>
              <a:rPr lang="en-US" sz="2000" baseline="30000" dirty="0">
                <a:solidFill>
                  <a:schemeClr val="tx1"/>
                </a:solidFill>
                <a:latin typeface="Times New Roman" panose="02020603050405020304" pitchFamily="18" charset="0"/>
                <a:cs typeface="Times New Roman" panose="02020603050405020304" pitchFamily="18" charset="0"/>
              </a:rPr>
              <a:t>39</a:t>
            </a:r>
            <a:r>
              <a:rPr lang="en-US" sz="2000" dirty="0">
                <a:solidFill>
                  <a:schemeClr val="tx1"/>
                </a:solidFill>
                <a:latin typeface="Times New Roman" panose="02020603050405020304" pitchFamily="18" charset="0"/>
                <a:cs typeface="Times New Roman" panose="02020603050405020304" pitchFamily="18" charset="0"/>
              </a:rPr>
              <a:t>K(n,p)</a:t>
            </a:r>
            <a:r>
              <a:rPr lang="en-US" sz="2000" baseline="30000" dirty="0">
                <a:solidFill>
                  <a:schemeClr val="tx1"/>
                </a:solidFill>
                <a:latin typeface="Times New Roman" panose="02020603050405020304" pitchFamily="18" charset="0"/>
                <a:cs typeface="Times New Roman" panose="02020603050405020304" pitchFamily="18" charset="0"/>
              </a:rPr>
              <a:t>40</a:t>
            </a:r>
            <a:r>
              <a:rPr lang="en-US" sz="2000" dirty="0">
                <a:solidFill>
                  <a:schemeClr val="tx1"/>
                </a:solidFill>
                <a:latin typeface="Times New Roman" panose="02020603050405020304" pitchFamily="18" charset="0"/>
                <a:cs typeface="Times New Roman" panose="02020603050405020304" pitchFamily="18" charset="0"/>
              </a:rPr>
              <a:t>Ar cross section at LICORNE and the HFNG</a:t>
            </a:r>
          </a:p>
          <a:p>
            <a:pPr marL="342900" indent="-342900">
              <a:buFont typeface="Arial" panose="020B0604020202020204" pitchFamily="34" charset="0"/>
              <a:buChar char="•"/>
            </a:pPr>
            <a:r>
              <a:rPr lang="en-US" sz="2000" baseline="30000" dirty="0">
                <a:solidFill>
                  <a:schemeClr val="tx1"/>
                </a:solidFill>
                <a:latin typeface="Times New Roman" panose="02020603050405020304" pitchFamily="18" charset="0"/>
                <a:cs typeface="Times New Roman" panose="02020603050405020304" pitchFamily="18" charset="0"/>
              </a:rPr>
              <a:t>39</a:t>
            </a:r>
            <a:r>
              <a:rPr lang="en-US" sz="2000" dirty="0">
                <a:solidFill>
                  <a:schemeClr val="tx1"/>
                </a:solidFill>
                <a:latin typeface="Times New Roman" panose="02020603050405020304" pitchFamily="18" charset="0"/>
                <a:cs typeface="Times New Roman" panose="02020603050405020304" pitchFamily="18" charset="0"/>
              </a:rPr>
              <a:t>Ar from</a:t>
            </a:r>
            <a:r>
              <a:rPr lang="en-US" sz="2000" baseline="30000" dirty="0">
                <a:solidFill>
                  <a:schemeClr val="tx1"/>
                </a:solidFill>
                <a:latin typeface="Times New Roman" panose="02020603050405020304" pitchFamily="18" charset="0"/>
                <a:cs typeface="Times New Roman" panose="02020603050405020304" pitchFamily="18" charset="0"/>
              </a:rPr>
              <a:t> 39</a:t>
            </a:r>
            <a:r>
              <a:rPr lang="en-US" sz="2000" dirty="0">
                <a:solidFill>
                  <a:schemeClr val="tx1"/>
                </a:solidFill>
                <a:latin typeface="Times New Roman" panose="02020603050405020304" pitchFamily="18" charset="0"/>
                <a:cs typeface="Times New Roman" panose="02020603050405020304" pitchFamily="18" charset="0"/>
              </a:rPr>
              <a:t>K(n,p) is measured relative to </a:t>
            </a:r>
            <a:r>
              <a:rPr lang="en-US" sz="2000" baseline="30000" dirty="0">
                <a:solidFill>
                  <a:schemeClr val="tx1"/>
                </a:solidFill>
                <a:latin typeface="Times New Roman" panose="02020603050405020304" pitchFamily="18" charset="0"/>
                <a:cs typeface="Times New Roman" panose="02020603050405020304" pitchFamily="18" charset="0"/>
              </a:rPr>
              <a:t>40</a:t>
            </a:r>
            <a:r>
              <a:rPr lang="en-US" sz="2000" dirty="0">
                <a:solidFill>
                  <a:schemeClr val="tx1"/>
                </a:solidFill>
                <a:latin typeface="Times New Roman" panose="02020603050405020304" pitchFamily="18" charset="0"/>
                <a:cs typeface="Times New Roman" panose="02020603050405020304" pitchFamily="18" charset="0"/>
              </a:rPr>
              <a:t>Ar via noble gas mass spectrometry </a:t>
            </a:r>
          </a:p>
        </p:txBody>
      </p:sp>
      <p:sp>
        <p:nvSpPr>
          <p:cNvPr id="9" name="Title 1">
            <a:extLst>
              <a:ext uri="{FF2B5EF4-FFF2-40B4-BE49-F238E27FC236}">
                <a16:creationId xmlns:a16="http://schemas.microsoft.com/office/drawing/2014/main" id="{E9DA1AC7-B5B6-E640-B050-1D6368653ADF}"/>
              </a:ext>
            </a:extLst>
          </p:cNvPr>
          <p:cNvSpPr txBox="1">
            <a:spLocks/>
          </p:cNvSpPr>
          <p:nvPr/>
        </p:nvSpPr>
        <p:spPr>
          <a:xfrm>
            <a:off x="0" y="-41569"/>
            <a:ext cx="9144000" cy="1108369"/>
          </a:xfrm>
          <a:prstGeom prst="rect">
            <a:avLst/>
          </a:prstGeom>
          <a:solidFill>
            <a:srgbClr val="184581"/>
          </a:solidFill>
        </p:spPr>
        <p:txBody>
          <a:bodyPr vert="horz" lIns="91440" tIns="45720" rIns="91440" bIns="45720" rtlCol="0" anchor="ctr">
            <a:noAutofit/>
          </a:bodyPr>
          <a:lstStyle>
            <a:lvl1pPr algn="l" defTabSz="342900" rtl="0" eaLnBrk="1" latinLnBrk="0" hangingPunct="1">
              <a:spcBef>
                <a:spcPct val="0"/>
              </a:spcBef>
              <a:buNone/>
              <a:defRPr sz="3750" b="1" kern="1200">
                <a:solidFill>
                  <a:srgbClr val="E09E19"/>
                </a:solidFill>
                <a:latin typeface="Georgia"/>
                <a:ea typeface="+mj-ea"/>
                <a:cs typeface="Georgia"/>
              </a:defRPr>
            </a:lvl1pPr>
          </a:lstStyle>
          <a:p>
            <a:pPr algn="ctr"/>
            <a:r>
              <a:rPr lang="en-US" sz="3200" b="0" dirty="0">
                <a:solidFill>
                  <a:schemeClr val="bg1"/>
                </a:solidFill>
                <a:latin typeface="Times New Roman" charset="0"/>
                <a:ea typeface="Times New Roman" charset="0"/>
                <a:cs typeface="Times New Roman" charset="0"/>
              </a:rPr>
              <a:t>Noteworthy Papers – </a:t>
            </a:r>
            <a:r>
              <a:rPr lang="en-US" sz="3200" b="0" i="1" dirty="0">
                <a:solidFill>
                  <a:schemeClr val="bg1"/>
                </a:solidFill>
                <a:latin typeface="Times New Roman" charset="0"/>
                <a:ea typeface="Times New Roman" charset="0"/>
                <a:cs typeface="Times New Roman" charset="0"/>
              </a:rPr>
              <a:t>Science Advances </a:t>
            </a:r>
            <a:r>
              <a:rPr lang="en-US" sz="3200" b="0" dirty="0">
                <a:solidFill>
                  <a:schemeClr val="bg1"/>
                </a:solidFill>
                <a:latin typeface="Times New Roman" charset="0"/>
                <a:ea typeface="Times New Roman" charset="0"/>
                <a:cs typeface="Times New Roman" charset="0"/>
              </a:rPr>
              <a:t>and PRC</a:t>
            </a:r>
          </a:p>
        </p:txBody>
      </p:sp>
      <p:pic>
        <p:nvPicPr>
          <p:cNvPr id="3" name="Picture 2">
            <a:extLst>
              <a:ext uri="{FF2B5EF4-FFF2-40B4-BE49-F238E27FC236}">
                <a16:creationId xmlns:a16="http://schemas.microsoft.com/office/drawing/2014/main" id="{AECE3095-1487-D540-9BA8-4CE8A7A27B06}"/>
              </a:ext>
            </a:extLst>
          </p:cNvPr>
          <p:cNvPicPr>
            <a:picLocks noChangeAspect="1"/>
          </p:cNvPicPr>
          <p:nvPr/>
        </p:nvPicPr>
        <p:blipFill>
          <a:blip r:embed="rId3"/>
          <a:stretch>
            <a:fillRect/>
          </a:stretch>
        </p:blipFill>
        <p:spPr>
          <a:xfrm>
            <a:off x="545878" y="3771922"/>
            <a:ext cx="3632027" cy="2408192"/>
          </a:xfrm>
          <a:prstGeom prst="rect">
            <a:avLst/>
          </a:prstGeom>
          <a:ln>
            <a:solidFill>
              <a:schemeClr val="tx1"/>
            </a:solidFill>
          </a:ln>
        </p:spPr>
      </p:pic>
      <p:pic>
        <p:nvPicPr>
          <p:cNvPr id="5" name="Picture 4">
            <a:extLst>
              <a:ext uri="{FF2B5EF4-FFF2-40B4-BE49-F238E27FC236}">
                <a16:creationId xmlns:a16="http://schemas.microsoft.com/office/drawing/2014/main" id="{EE0829F1-3AF0-C342-80A6-7EDBA50CDEC2}"/>
              </a:ext>
            </a:extLst>
          </p:cNvPr>
          <p:cNvPicPr>
            <a:picLocks noChangeAspect="1"/>
          </p:cNvPicPr>
          <p:nvPr/>
        </p:nvPicPr>
        <p:blipFill rotWithShape="1">
          <a:blip r:embed="rId4"/>
          <a:srcRect b="9476"/>
          <a:stretch/>
        </p:blipFill>
        <p:spPr>
          <a:xfrm>
            <a:off x="6497029" y="1128081"/>
            <a:ext cx="2185541" cy="1139607"/>
          </a:xfrm>
          <a:prstGeom prst="rect">
            <a:avLst/>
          </a:prstGeom>
          <a:ln>
            <a:solidFill>
              <a:schemeClr val="tx1"/>
            </a:solidFill>
          </a:ln>
        </p:spPr>
      </p:pic>
      <p:pic>
        <p:nvPicPr>
          <p:cNvPr id="7" name="Picture 6">
            <a:extLst>
              <a:ext uri="{FF2B5EF4-FFF2-40B4-BE49-F238E27FC236}">
                <a16:creationId xmlns:a16="http://schemas.microsoft.com/office/drawing/2014/main" id="{F81E0E41-12A6-C247-8C9E-96F94C5DF75B}"/>
              </a:ext>
            </a:extLst>
          </p:cNvPr>
          <p:cNvPicPr>
            <a:picLocks noChangeAspect="1"/>
          </p:cNvPicPr>
          <p:nvPr/>
        </p:nvPicPr>
        <p:blipFill>
          <a:blip r:embed="rId5"/>
          <a:stretch>
            <a:fillRect/>
          </a:stretch>
        </p:blipFill>
        <p:spPr>
          <a:xfrm>
            <a:off x="306590" y="2281967"/>
            <a:ext cx="4239877" cy="1270096"/>
          </a:xfrm>
          <a:prstGeom prst="rect">
            <a:avLst/>
          </a:prstGeom>
        </p:spPr>
      </p:pic>
      <p:pic>
        <p:nvPicPr>
          <p:cNvPr id="8" name="Picture 7">
            <a:extLst>
              <a:ext uri="{FF2B5EF4-FFF2-40B4-BE49-F238E27FC236}">
                <a16:creationId xmlns:a16="http://schemas.microsoft.com/office/drawing/2014/main" id="{4890F909-9521-E94A-BB1E-81D3EBA3C039}"/>
              </a:ext>
            </a:extLst>
          </p:cNvPr>
          <p:cNvPicPr>
            <a:picLocks noChangeAspect="1"/>
          </p:cNvPicPr>
          <p:nvPr/>
        </p:nvPicPr>
        <p:blipFill>
          <a:blip r:embed="rId6"/>
          <a:stretch>
            <a:fillRect/>
          </a:stretch>
        </p:blipFill>
        <p:spPr>
          <a:xfrm>
            <a:off x="5304889" y="3716911"/>
            <a:ext cx="3129780" cy="2518214"/>
          </a:xfrm>
          <a:prstGeom prst="rect">
            <a:avLst/>
          </a:prstGeom>
          <a:ln>
            <a:solidFill>
              <a:schemeClr val="tx1"/>
            </a:solidFill>
          </a:ln>
        </p:spPr>
      </p:pic>
      <p:pic>
        <p:nvPicPr>
          <p:cNvPr id="2" name="Picture 1">
            <a:extLst>
              <a:ext uri="{FF2B5EF4-FFF2-40B4-BE49-F238E27FC236}">
                <a16:creationId xmlns:a16="http://schemas.microsoft.com/office/drawing/2014/main" id="{4FABCF52-09A7-C147-84BA-C1E829F6BCE5}"/>
              </a:ext>
            </a:extLst>
          </p:cNvPr>
          <p:cNvPicPr>
            <a:picLocks noChangeAspect="1"/>
          </p:cNvPicPr>
          <p:nvPr/>
        </p:nvPicPr>
        <p:blipFill>
          <a:blip r:embed="rId7"/>
          <a:stretch>
            <a:fillRect/>
          </a:stretch>
        </p:blipFill>
        <p:spPr>
          <a:xfrm>
            <a:off x="4546467" y="2267688"/>
            <a:ext cx="4646624" cy="1108369"/>
          </a:xfrm>
          <a:prstGeom prst="rect">
            <a:avLst/>
          </a:prstGeom>
        </p:spPr>
      </p:pic>
    </p:spTree>
    <p:extLst>
      <p:ext uri="{BB962C8B-B14F-4D97-AF65-F5344CB8AC3E}">
        <p14:creationId xmlns:p14="http://schemas.microsoft.com/office/powerpoint/2010/main" val="300508879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368135" y="-243317"/>
            <a:ext cx="8229600" cy="1143000"/>
          </a:xfrm>
        </p:spPr>
        <p:txBody>
          <a:bodyPr>
            <a:normAutofit/>
          </a:bodyPr>
          <a:lstStyle/>
          <a:p>
            <a:pPr algn="ctr"/>
            <a:r>
              <a:rPr lang="en-US" dirty="0">
                <a:latin typeface="Times New Roman" panose="02020603050405020304" pitchFamily="18" charset="0"/>
                <a:cs typeface="Times New Roman" panose="02020603050405020304" pitchFamily="18" charset="0"/>
              </a:rPr>
              <a:t>Geochronology: K-Ar Dating Method</a:t>
            </a:r>
          </a:p>
        </p:txBody>
      </p:sp>
      <p:sp>
        <p:nvSpPr>
          <p:cNvPr id="7" name="Data 6"/>
          <p:cNvSpPr/>
          <p:nvPr/>
        </p:nvSpPr>
        <p:spPr>
          <a:xfrm>
            <a:off x="546265" y="918605"/>
            <a:ext cx="2573103" cy="1699036"/>
          </a:xfrm>
          <a:prstGeom prst="flowChartInputOutp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Rocks</a:t>
            </a:r>
          </a:p>
        </p:txBody>
      </p:sp>
      <p:sp>
        <p:nvSpPr>
          <p:cNvPr id="10" name="Data 9"/>
          <p:cNvSpPr/>
          <p:nvPr/>
        </p:nvSpPr>
        <p:spPr>
          <a:xfrm>
            <a:off x="1961473" y="3063019"/>
            <a:ext cx="1286551" cy="845577"/>
          </a:xfrm>
          <a:prstGeom prst="flowChartInputOutp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aseline="30000" dirty="0">
                <a:latin typeface="Times New Roman" panose="02020603050405020304" pitchFamily="18" charset="0"/>
                <a:cs typeface="Times New Roman" panose="02020603050405020304" pitchFamily="18" charset="0"/>
              </a:rPr>
              <a:t>39</a:t>
            </a:r>
            <a:r>
              <a:rPr lang="en-US" sz="3200" dirty="0">
                <a:latin typeface="Times New Roman" panose="02020603050405020304" pitchFamily="18" charset="0"/>
                <a:cs typeface="Times New Roman" panose="02020603050405020304" pitchFamily="18" charset="0"/>
              </a:rPr>
              <a:t>K</a:t>
            </a:r>
          </a:p>
        </p:txBody>
      </p:sp>
      <p:sp>
        <p:nvSpPr>
          <p:cNvPr id="12" name="Data 11"/>
          <p:cNvSpPr/>
          <p:nvPr/>
        </p:nvSpPr>
        <p:spPr>
          <a:xfrm>
            <a:off x="1832817" y="4209089"/>
            <a:ext cx="1286551" cy="845577"/>
          </a:xfrm>
          <a:prstGeom prst="flowChartInputOutp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aseline="30000" dirty="0">
                <a:latin typeface="Times New Roman" panose="02020603050405020304" pitchFamily="18" charset="0"/>
                <a:cs typeface="Times New Roman" panose="02020603050405020304" pitchFamily="18" charset="0"/>
              </a:rPr>
              <a:t>40</a:t>
            </a:r>
            <a:r>
              <a:rPr lang="en-US" sz="3200" dirty="0">
                <a:latin typeface="Times New Roman" panose="02020603050405020304" pitchFamily="18" charset="0"/>
                <a:cs typeface="Times New Roman" panose="02020603050405020304" pitchFamily="18" charset="0"/>
              </a:rPr>
              <a:t>K</a:t>
            </a:r>
          </a:p>
        </p:txBody>
      </p:sp>
      <p:cxnSp>
        <p:nvCxnSpPr>
          <p:cNvPr id="14" name="Elbow Connector 13"/>
          <p:cNvCxnSpPr>
            <a:stCxn id="7" idx="4"/>
            <a:endCxn id="10" idx="2"/>
          </p:cNvCxnSpPr>
          <p:nvPr/>
        </p:nvCxnSpPr>
        <p:spPr>
          <a:xfrm rot="16200000" flipH="1">
            <a:off x="1527389" y="2923068"/>
            <a:ext cx="868167" cy="257311"/>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Elbow Connector 16"/>
          <p:cNvCxnSpPr>
            <a:stCxn id="7" idx="3"/>
            <a:endCxn id="12" idx="2"/>
          </p:cNvCxnSpPr>
          <p:nvPr/>
        </p:nvCxnSpPr>
        <p:spPr>
          <a:xfrm rot="16200000" flipH="1">
            <a:off x="761371" y="3431776"/>
            <a:ext cx="2014237" cy="385966"/>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Process 17"/>
          <p:cNvSpPr/>
          <p:nvPr/>
        </p:nvSpPr>
        <p:spPr>
          <a:xfrm>
            <a:off x="3894597" y="4209088"/>
            <a:ext cx="1715402" cy="845577"/>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t</a:t>
            </a:r>
            <a:r>
              <a:rPr lang="en-US" sz="2000" baseline="-25000" dirty="0">
                <a:latin typeface="Times New Roman" panose="02020603050405020304" pitchFamily="18" charset="0"/>
                <a:cs typeface="Times New Roman" panose="02020603050405020304" pitchFamily="18" charset="0"/>
              </a:rPr>
              <a:t>1/2</a:t>
            </a:r>
            <a:r>
              <a:rPr lang="en-US" sz="2000" dirty="0">
                <a:latin typeface="Times New Roman" panose="02020603050405020304" pitchFamily="18" charset="0"/>
                <a:cs typeface="Times New Roman" panose="02020603050405020304" pitchFamily="18" charset="0"/>
              </a:rPr>
              <a:t>=1.2 Gyr</a:t>
            </a:r>
          </a:p>
        </p:txBody>
      </p:sp>
      <p:cxnSp>
        <p:nvCxnSpPr>
          <p:cNvPr id="20" name="Straight Arrow Connector 19"/>
          <p:cNvCxnSpPr>
            <a:stCxn id="12" idx="5"/>
            <a:endCxn id="18" idx="1"/>
          </p:cNvCxnSpPr>
          <p:nvPr/>
        </p:nvCxnSpPr>
        <p:spPr>
          <a:xfrm flipV="1">
            <a:off x="2990713" y="4631877"/>
            <a:ext cx="903884"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Data 20"/>
          <p:cNvSpPr/>
          <p:nvPr/>
        </p:nvSpPr>
        <p:spPr>
          <a:xfrm>
            <a:off x="6547526" y="4209088"/>
            <a:ext cx="1286551" cy="845577"/>
          </a:xfrm>
          <a:prstGeom prst="flowChartInputOutp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aseline="30000" dirty="0">
                <a:latin typeface="Times New Roman" panose="02020603050405020304" pitchFamily="18" charset="0"/>
                <a:cs typeface="Times New Roman" panose="02020603050405020304" pitchFamily="18" charset="0"/>
              </a:rPr>
              <a:t>40</a:t>
            </a:r>
            <a:r>
              <a:rPr lang="en-US" sz="2400" dirty="0">
                <a:latin typeface="Times New Roman" panose="02020603050405020304" pitchFamily="18" charset="0"/>
                <a:cs typeface="Times New Roman" panose="02020603050405020304" pitchFamily="18" charset="0"/>
              </a:rPr>
              <a:t>Ar</a:t>
            </a:r>
          </a:p>
        </p:txBody>
      </p:sp>
      <p:cxnSp>
        <p:nvCxnSpPr>
          <p:cNvPr id="23" name="Straight Arrow Connector 22"/>
          <p:cNvCxnSpPr>
            <a:stCxn id="18" idx="3"/>
            <a:endCxn id="21" idx="2"/>
          </p:cNvCxnSpPr>
          <p:nvPr/>
        </p:nvCxnSpPr>
        <p:spPr>
          <a:xfrm>
            <a:off x="5609999" y="4631877"/>
            <a:ext cx="106618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Process 29"/>
          <p:cNvSpPr/>
          <p:nvPr/>
        </p:nvSpPr>
        <p:spPr>
          <a:xfrm>
            <a:off x="3894597" y="5314653"/>
            <a:ext cx="1715402" cy="775288"/>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Determine Age</a:t>
            </a:r>
          </a:p>
        </p:txBody>
      </p:sp>
      <p:sp>
        <p:nvSpPr>
          <p:cNvPr id="35" name="Content Placeholder 2"/>
          <p:cNvSpPr txBox="1">
            <a:spLocks/>
          </p:cNvSpPr>
          <p:nvPr/>
        </p:nvSpPr>
        <p:spPr>
          <a:xfrm>
            <a:off x="3248024" y="899683"/>
            <a:ext cx="5292282" cy="4718304"/>
          </a:xfrm>
          <a:prstGeom prst="rect">
            <a:avLst/>
          </a:prstGeom>
        </p:spPr>
        <p:txBody>
          <a:bodyP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2000" dirty="0">
                <a:latin typeface="Times New Roman" panose="02020603050405020304" pitchFamily="18" charset="0"/>
                <a:cs typeface="Times New Roman" panose="02020603050405020304" pitchFamily="18" charset="0"/>
              </a:rPr>
              <a:t>We have some rocks.  We want to know how old they are.</a:t>
            </a:r>
          </a:p>
          <a:p>
            <a:r>
              <a:rPr lang="en-US" sz="2000" dirty="0">
                <a:latin typeface="Times New Roman" panose="02020603050405020304" pitchFamily="18" charset="0"/>
                <a:cs typeface="Times New Roman" panose="02020603050405020304" pitchFamily="18" charset="0"/>
              </a:rPr>
              <a:t>At formation, an initial fixed quantity of potassium is trapped in each rock.</a:t>
            </a:r>
          </a:p>
          <a:p>
            <a:r>
              <a:rPr lang="en-US" sz="2000" dirty="0">
                <a:latin typeface="Times New Roman" panose="02020603050405020304" pitchFamily="18" charset="0"/>
                <a:cs typeface="Times New Roman" panose="02020603050405020304" pitchFamily="18" charset="0"/>
              </a:rPr>
              <a:t>Electron Capture Decay of </a:t>
            </a:r>
            <a:r>
              <a:rPr lang="en-US" sz="2000" baseline="30000" dirty="0">
                <a:latin typeface="Times New Roman" panose="02020603050405020304" pitchFamily="18" charset="0"/>
                <a:cs typeface="Times New Roman" panose="02020603050405020304" pitchFamily="18" charset="0"/>
              </a:rPr>
              <a:t>40</a:t>
            </a:r>
            <a:r>
              <a:rPr lang="en-US" sz="2000" dirty="0">
                <a:latin typeface="Times New Roman" panose="02020603050405020304" pitchFamily="18" charset="0"/>
                <a:cs typeface="Times New Roman" panose="02020603050405020304" pitchFamily="18" charset="0"/>
              </a:rPr>
              <a:t>K to </a:t>
            </a:r>
            <a:r>
              <a:rPr lang="en-US" sz="2000" baseline="30000" dirty="0">
                <a:latin typeface="Times New Roman" panose="02020603050405020304" pitchFamily="18" charset="0"/>
                <a:cs typeface="Times New Roman" panose="02020603050405020304" pitchFamily="18" charset="0"/>
              </a:rPr>
              <a:t>40</a:t>
            </a:r>
            <a:r>
              <a:rPr lang="en-US" sz="2000" dirty="0">
                <a:latin typeface="Times New Roman" panose="02020603050405020304" pitchFamily="18" charset="0"/>
                <a:cs typeface="Times New Roman" panose="02020603050405020304" pitchFamily="18" charset="0"/>
              </a:rPr>
              <a:t>Ar: half life of 1.2 billion years.</a:t>
            </a:r>
          </a:p>
          <a:p>
            <a:r>
              <a:rPr lang="en-US" sz="2000" dirty="0">
                <a:latin typeface="Times New Roman" panose="02020603050405020304" pitchFamily="18" charset="0"/>
                <a:cs typeface="Times New Roman" panose="02020603050405020304" pitchFamily="18" charset="0"/>
              </a:rPr>
              <a:t>By measuring </a:t>
            </a:r>
            <a:r>
              <a:rPr lang="en-US" sz="2000" baseline="30000" dirty="0">
                <a:latin typeface="Times New Roman" panose="02020603050405020304" pitchFamily="18" charset="0"/>
                <a:cs typeface="Times New Roman" panose="02020603050405020304" pitchFamily="18" charset="0"/>
              </a:rPr>
              <a:t>40</a:t>
            </a:r>
            <a:r>
              <a:rPr lang="en-US" sz="2000" dirty="0">
                <a:latin typeface="Times New Roman" panose="02020603050405020304" pitchFamily="18" charset="0"/>
                <a:cs typeface="Times New Roman" panose="02020603050405020304" pitchFamily="18" charset="0"/>
              </a:rPr>
              <a:t>K content versus </a:t>
            </a:r>
            <a:r>
              <a:rPr lang="en-US" sz="2000" baseline="30000" dirty="0">
                <a:latin typeface="Times New Roman" panose="02020603050405020304" pitchFamily="18" charset="0"/>
                <a:cs typeface="Times New Roman" panose="02020603050405020304" pitchFamily="18" charset="0"/>
              </a:rPr>
              <a:t>40</a:t>
            </a:r>
            <a:r>
              <a:rPr lang="en-US" sz="2000" dirty="0">
                <a:latin typeface="Times New Roman" panose="02020603050405020304" pitchFamily="18" charset="0"/>
                <a:cs typeface="Times New Roman" panose="02020603050405020304" pitchFamily="18" charset="0"/>
              </a:rPr>
              <a:t>Ar content, can determine age of rock sample.</a:t>
            </a:r>
          </a:p>
        </p:txBody>
      </p:sp>
      <p:sp>
        <p:nvSpPr>
          <p:cNvPr id="36" name="Decision 35"/>
          <p:cNvSpPr/>
          <p:nvPr/>
        </p:nvSpPr>
        <p:spPr>
          <a:xfrm>
            <a:off x="1222529" y="5314653"/>
            <a:ext cx="2507125" cy="775288"/>
          </a:xfrm>
          <a:prstGeom prst="flowChartDecis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Measure K Content</a:t>
            </a:r>
          </a:p>
        </p:txBody>
      </p:sp>
      <p:cxnSp>
        <p:nvCxnSpPr>
          <p:cNvPr id="38" name="Straight Arrow Connector 37"/>
          <p:cNvCxnSpPr>
            <a:stCxn id="12" idx="4"/>
            <a:endCxn id="36" idx="0"/>
          </p:cNvCxnSpPr>
          <p:nvPr/>
        </p:nvCxnSpPr>
        <p:spPr>
          <a:xfrm flipH="1">
            <a:off x="2476092" y="5054666"/>
            <a:ext cx="1" cy="2599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36" idx="3"/>
            <a:endCxn id="30" idx="1"/>
          </p:cNvCxnSpPr>
          <p:nvPr/>
        </p:nvCxnSpPr>
        <p:spPr>
          <a:xfrm>
            <a:off x="3729654" y="5702297"/>
            <a:ext cx="16494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2" name="Decision 41"/>
          <p:cNvSpPr/>
          <p:nvPr/>
        </p:nvSpPr>
        <p:spPr>
          <a:xfrm>
            <a:off x="5816746" y="5330802"/>
            <a:ext cx="2723560" cy="775288"/>
          </a:xfrm>
          <a:prstGeom prst="flowChartDecis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Measure Ar Content</a:t>
            </a:r>
          </a:p>
        </p:txBody>
      </p:sp>
      <p:cxnSp>
        <p:nvCxnSpPr>
          <p:cNvPr id="46" name="Straight Arrow Connector 45"/>
          <p:cNvCxnSpPr>
            <a:stCxn id="21" idx="4"/>
            <a:endCxn id="42" idx="0"/>
          </p:cNvCxnSpPr>
          <p:nvPr/>
        </p:nvCxnSpPr>
        <p:spPr>
          <a:xfrm flipH="1">
            <a:off x="7178526" y="5054665"/>
            <a:ext cx="12276" cy="2761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42" idx="1"/>
            <a:endCxn id="30" idx="3"/>
          </p:cNvCxnSpPr>
          <p:nvPr/>
        </p:nvCxnSpPr>
        <p:spPr>
          <a:xfrm flipH="1" flipV="1">
            <a:off x="5609999" y="5702297"/>
            <a:ext cx="206747" cy="161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238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xEl>
                                              <p:pRg st="2" end="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8" grpId="0" animBg="1"/>
      <p:bldP spid="21" grpId="0" animBg="1"/>
      <p:bldP spid="30" grpId="0" animBg="1"/>
      <p:bldP spid="35" grpId="0" uiExpand="1" build="allAtOnce"/>
      <p:bldP spid="36" grpId="0" animBg="1"/>
      <p:bldP spid="4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457200" y="-237127"/>
            <a:ext cx="8229600" cy="1143000"/>
          </a:xfrm>
        </p:spPr>
        <p:txBody>
          <a:bodyPr>
            <a:normAutofit fontScale="90000"/>
          </a:bodyPr>
          <a:lstStyle/>
          <a:p>
            <a:r>
              <a:rPr lang="en-US" dirty="0"/>
              <a:t>Geochronology: </a:t>
            </a:r>
            <a:r>
              <a:rPr lang="en-US" baseline="30000" dirty="0"/>
              <a:t>40</a:t>
            </a:r>
            <a:r>
              <a:rPr lang="en-US" dirty="0"/>
              <a:t>Ar/</a:t>
            </a:r>
            <a:r>
              <a:rPr lang="en-US" baseline="30000" dirty="0"/>
              <a:t>39</a:t>
            </a:r>
            <a:r>
              <a:rPr lang="en-US" dirty="0"/>
              <a:t>Ar Variant</a:t>
            </a:r>
          </a:p>
        </p:txBody>
      </p:sp>
      <p:sp>
        <p:nvSpPr>
          <p:cNvPr id="7" name="Data 6"/>
          <p:cNvSpPr/>
          <p:nvPr/>
        </p:nvSpPr>
        <p:spPr>
          <a:xfrm>
            <a:off x="288998" y="924795"/>
            <a:ext cx="2573103" cy="1699036"/>
          </a:xfrm>
          <a:prstGeom prst="flowChartInputOutp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Rocks</a:t>
            </a:r>
          </a:p>
        </p:txBody>
      </p:sp>
      <p:sp>
        <p:nvSpPr>
          <p:cNvPr id="10" name="Data 9"/>
          <p:cNvSpPr/>
          <p:nvPr/>
        </p:nvSpPr>
        <p:spPr>
          <a:xfrm>
            <a:off x="1704206" y="3069209"/>
            <a:ext cx="1286551" cy="845577"/>
          </a:xfrm>
          <a:prstGeom prst="flowChartInputOutp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aseline="30000" dirty="0">
                <a:latin typeface="Times New Roman" panose="02020603050405020304" pitchFamily="18" charset="0"/>
                <a:cs typeface="Times New Roman" panose="02020603050405020304" pitchFamily="18" charset="0"/>
              </a:rPr>
              <a:t>39</a:t>
            </a:r>
            <a:r>
              <a:rPr lang="en-US" sz="3200" dirty="0">
                <a:latin typeface="Times New Roman" panose="02020603050405020304" pitchFamily="18" charset="0"/>
                <a:cs typeface="Times New Roman" panose="02020603050405020304" pitchFamily="18" charset="0"/>
              </a:rPr>
              <a:t>K</a:t>
            </a:r>
          </a:p>
        </p:txBody>
      </p:sp>
      <p:sp>
        <p:nvSpPr>
          <p:cNvPr id="12" name="Data 11"/>
          <p:cNvSpPr/>
          <p:nvPr/>
        </p:nvSpPr>
        <p:spPr>
          <a:xfrm>
            <a:off x="1575550" y="4215279"/>
            <a:ext cx="1286551" cy="845577"/>
          </a:xfrm>
          <a:prstGeom prst="flowChartInputOutp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baseline="30000" dirty="0">
                <a:latin typeface="Times New Roman" panose="02020603050405020304" pitchFamily="18" charset="0"/>
                <a:cs typeface="Times New Roman" panose="02020603050405020304" pitchFamily="18" charset="0"/>
              </a:rPr>
              <a:t>40</a:t>
            </a:r>
            <a:r>
              <a:rPr lang="en-US" sz="3200" dirty="0">
                <a:latin typeface="Times New Roman" panose="02020603050405020304" pitchFamily="18" charset="0"/>
                <a:cs typeface="Times New Roman" panose="02020603050405020304" pitchFamily="18" charset="0"/>
              </a:rPr>
              <a:t>K</a:t>
            </a:r>
          </a:p>
        </p:txBody>
      </p:sp>
      <p:cxnSp>
        <p:nvCxnSpPr>
          <p:cNvPr id="14" name="Elbow Connector 13"/>
          <p:cNvCxnSpPr>
            <a:stCxn id="7" idx="4"/>
            <a:endCxn id="10" idx="2"/>
          </p:cNvCxnSpPr>
          <p:nvPr/>
        </p:nvCxnSpPr>
        <p:spPr>
          <a:xfrm rot="16200000" flipH="1">
            <a:off x="1270122" y="2929258"/>
            <a:ext cx="868167" cy="257311"/>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Elbow Connector 16"/>
          <p:cNvCxnSpPr>
            <a:stCxn id="7" idx="3"/>
            <a:endCxn id="12" idx="2"/>
          </p:cNvCxnSpPr>
          <p:nvPr/>
        </p:nvCxnSpPr>
        <p:spPr>
          <a:xfrm rot="16200000" flipH="1">
            <a:off x="504104" y="3437966"/>
            <a:ext cx="2014237" cy="385966"/>
          </a:xfrm>
          <a:prstGeom prst="bentConnector2">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Process 17"/>
          <p:cNvSpPr/>
          <p:nvPr/>
        </p:nvSpPr>
        <p:spPr>
          <a:xfrm>
            <a:off x="3637330" y="4215278"/>
            <a:ext cx="1715402" cy="845577"/>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latin typeface="Times New Roman" panose="02020603050405020304" pitchFamily="18" charset="0"/>
                <a:cs typeface="Times New Roman" panose="02020603050405020304" pitchFamily="18" charset="0"/>
              </a:rPr>
              <a:t>t</a:t>
            </a:r>
            <a:r>
              <a:rPr lang="en-US" sz="2000" baseline="-25000" dirty="0">
                <a:latin typeface="Times New Roman" panose="02020603050405020304" pitchFamily="18" charset="0"/>
                <a:cs typeface="Times New Roman" panose="02020603050405020304" pitchFamily="18" charset="0"/>
              </a:rPr>
              <a:t>1/2</a:t>
            </a:r>
            <a:r>
              <a:rPr lang="en-US" sz="2000" dirty="0">
                <a:latin typeface="Times New Roman" panose="02020603050405020304" pitchFamily="18" charset="0"/>
                <a:cs typeface="Times New Roman" panose="02020603050405020304" pitchFamily="18" charset="0"/>
              </a:rPr>
              <a:t>=1.2 Gyr</a:t>
            </a:r>
          </a:p>
        </p:txBody>
      </p:sp>
      <p:cxnSp>
        <p:nvCxnSpPr>
          <p:cNvPr id="20" name="Straight Arrow Connector 19"/>
          <p:cNvCxnSpPr>
            <a:stCxn id="12" idx="5"/>
            <a:endCxn id="18" idx="1"/>
          </p:cNvCxnSpPr>
          <p:nvPr/>
        </p:nvCxnSpPr>
        <p:spPr>
          <a:xfrm flipV="1">
            <a:off x="2733446" y="4638067"/>
            <a:ext cx="903884"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1" name="Data 20"/>
          <p:cNvSpPr/>
          <p:nvPr/>
        </p:nvSpPr>
        <p:spPr>
          <a:xfrm>
            <a:off x="6290259" y="4215278"/>
            <a:ext cx="1286551" cy="845577"/>
          </a:xfrm>
          <a:prstGeom prst="flowChartInputOutp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aseline="30000" dirty="0">
                <a:latin typeface="Times New Roman" panose="02020603050405020304" pitchFamily="18" charset="0"/>
                <a:cs typeface="Times New Roman" panose="02020603050405020304" pitchFamily="18" charset="0"/>
              </a:rPr>
              <a:t>40</a:t>
            </a:r>
            <a:r>
              <a:rPr lang="en-US" sz="2400" dirty="0">
                <a:latin typeface="Times New Roman" panose="02020603050405020304" pitchFamily="18" charset="0"/>
                <a:cs typeface="Times New Roman" panose="02020603050405020304" pitchFamily="18" charset="0"/>
              </a:rPr>
              <a:t>Ar</a:t>
            </a:r>
          </a:p>
        </p:txBody>
      </p:sp>
      <p:cxnSp>
        <p:nvCxnSpPr>
          <p:cNvPr id="23" name="Straight Arrow Connector 22"/>
          <p:cNvCxnSpPr>
            <a:stCxn id="18" idx="3"/>
            <a:endCxn id="21" idx="2"/>
          </p:cNvCxnSpPr>
          <p:nvPr/>
        </p:nvCxnSpPr>
        <p:spPr>
          <a:xfrm>
            <a:off x="5352732" y="4638067"/>
            <a:ext cx="1066182"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0" name="Process 29"/>
          <p:cNvSpPr/>
          <p:nvPr/>
        </p:nvSpPr>
        <p:spPr>
          <a:xfrm>
            <a:off x="3637330" y="5320843"/>
            <a:ext cx="1715402" cy="775288"/>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Determine Age</a:t>
            </a:r>
          </a:p>
        </p:txBody>
      </p:sp>
      <p:sp>
        <p:nvSpPr>
          <p:cNvPr id="35" name="Content Placeholder 2"/>
          <p:cNvSpPr txBox="1">
            <a:spLocks/>
          </p:cNvSpPr>
          <p:nvPr/>
        </p:nvSpPr>
        <p:spPr>
          <a:xfrm>
            <a:off x="3175491" y="905873"/>
            <a:ext cx="5107548" cy="4718304"/>
          </a:xfrm>
          <a:prstGeom prst="rect">
            <a:avLst/>
          </a:prstGeom>
        </p:spPr>
        <p:txBody>
          <a:bodyPr>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r>
              <a:rPr lang="en-US" sz="2000" dirty="0">
                <a:latin typeface="Times New Roman" panose="02020603050405020304" pitchFamily="18" charset="0"/>
                <a:cs typeface="Times New Roman" panose="02020603050405020304" pitchFamily="18" charset="0"/>
              </a:rPr>
              <a:t>Enter nuclear physics: the </a:t>
            </a:r>
            <a:r>
              <a:rPr lang="en-US" sz="2000" baseline="30000" dirty="0">
                <a:latin typeface="Times New Roman" panose="02020603050405020304" pitchFamily="18" charset="0"/>
                <a:cs typeface="Times New Roman" panose="02020603050405020304" pitchFamily="18" charset="0"/>
              </a:rPr>
              <a:t>39</a:t>
            </a:r>
            <a:r>
              <a:rPr lang="en-US" sz="2000" dirty="0">
                <a:latin typeface="Times New Roman" panose="02020603050405020304" pitchFamily="18" charset="0"/>
                <a:cs typeface="Times New Roman" panose="02020603050405020304" pitchFamily="18" charset="0"/>
              </a:rPr>
              <a:t>K(</a:t>
            </a:r>
            <a:r>
              <a:rPr lang="en-US" sz="2000" i="1" dirty="0">
                <a:latin typeface="Times New Roman" panose="02020603050405020304" pitchFamily="18" charset="0"/>
                <a:cs typeface="Times New Roman" panose="02020603050405020304" pitchFamily="18" charset="0"/>
              </a:rPr>
              <a:t>n</a:t>
            </a:r>
            <a:r>
              <a:rPr lang="en-US" sz="2000" dirty="0">
                <a:latin typeface="Times New Roman" panose="02020603050405020304" pitchFamily="18" charset="0"/>
                <a:cs typeface="Times New Roman" panose="02020603050405020304" pitchFamily="18" charset="0"/>
              </a:rPr>
              <a:t>,</a:t>
            </a:r>
            <a:r>
              <a:rPr lang="en-US" sz="2000" i="1" dirty="0">
                <a:latin typeface="Times New Roman" panose="02020603050405020304" pitchFamily="18" charset="0"/>
                <a:cs typeface="Times New Roman" panose="02020603050405020304" pitchFamily="18" charset="0"/>
              </a:rPr>
              <a:t>p</a:t>
            </a:r>
            <a:r>
              <a:rPr lang="en-US" sz="2000" dirty="0">
                <a:latin typeface="Times New Roman" panose="02020603050405020304" pitchFamily="18" charset="0"/>
                <a:cs typeface="Times New Roman" panose="02020603050405020304" pitchFamily="18" charset="0"/>
              </a:rPr>
              <a:t>)</a:t>
            </a:r>
            <a:r>
              <a:rPr lang="en-US" sz="2000" baseline="30000" dirty="0">
                <a:latin typeface="Times New Roman" panose="02020603050405020304" pitchFamily="18" charset="0"/>
                <a:cs typeface="Times New Roman" panose="02020603050405020304" pitchFamily="18" charset="0"/>
              </a:rPr>
              <a:t>39</a:t>
            </a:r>
            <a:r>
              <a:rPr lang="en-US" sz="2000" dirty="0">
                <a:latin typeface="Times New Roman" panose="02020603050405020304" pitchFamily="18" charset="0"/>
                <a:cs typeface="Times New Roman" panose="02020603050405020304" pitchFamily="18" charset="0"/>
              </a:rPr>
              <a:t>Ar reaction.</a:t>
            </a:r>
          </a:p>
          <a:p>
            <a:r>
              <a:rPr lang="en-US" sz="2000" dirty="0">
                <a:latin typeface="Times New Roman" panose="02020603050405020304" pitchFamily="18" charset="0"/>
                <a:cs typeface="Times New Roman" panose="02020603050405020304" pitchFamily="18" charset="0"/>
              </a:rPr>
              <a:t>Neutron irradiation of K-containing samples will produce </a:t>
            </a:r>
            <a:r>
              <a:rPr lang="en-US" sz="2000" baseline="30000" dirty="0">
                <a:latin typeface="Times New Roman" panose="02020603050405020304" pitchFamily="18" charset="0"/>
                <a:cs typeface="Times New Roman" panose="02020603050405020304" pitchFamily="18" charset="0"/>
              </a:rPr>
              <a:t>39</a:t>
            </a:r>
            <a:r>
              <a:rPr lang="en-US" sz="2000" dirty="0">
                <a:latin typeface="Times New Roman" panose="02020603050405020304" pitchFamily="18" charset="0"/>
                <a:cs typeface="Times New Roman" panose="02020603050405020304" pitchFamily="18" charset="0"/>
              </a:rPr>
              <a:t>Ar.</a:t>
            </a:r>
          </a:p>
          <a:p>
            <a:r>
              <a:rPr lang="en-US" sz="2000" dirty="0">
                <a:latin typeface="Times New Roman" panose="02020603050405020304" pitchFamily="18" charset="0"/>
                <a:cs typeface="Times New Roman" panose="02020603050405020304" pitchFamily="18" charset="0"/>
              </a:rPr>
              <a:t>Comparison of measurement of two Ar isotopes determines age.</a:t>
            </a:r>
          </a:p>
        </p:txBody>
      </p:sp>
      <p:sp>
        <p:nvSpPr>
          <p:cNvPr id="36" name="Decision 35"/>
          <p:cNvSpPr/>
          <p:nvPr/>
        </p:nvSpPr>
        <p:spPr>
          <a:xfrm>
            <a:off x="965262" y="5320843"/>
            <a:ext cx="2507125" cy="775288"/>
          </a:xfrm>
          <a:prstGeom prst="flowChartDecis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Measure K Cotent</a:t>
            </a:r>
          </a:p>
        </p:txBody>
      </p:sp>
      <p:cxnSp>
        <p:nvCxnSpPr>
          <p:cNvPr id="38" name="Straight Arrow Connector 37"/>
          <p:cNvCxnSpPr>
            <a:stCxn id="12" idx="4"/>
            <a:endCxn id="36" idx="0"/>
          </p:cNvCxnSpPr>
          <p:nvPr/>
        </p:nvCxnSpPr>
        <p:spPr>
          <a:xfrm flipH="1">
            <a:off x="2218825" y="5060856"/>
            <a:ext cx="1" cy="2599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a:stCxn id="36" idx="3"/>
            <a:endCxn id="30" idx="1"/>
          </p:cNvCxnSpPr>
          <p:nvPr/>
        </p:nvCxnSpPr>
        <p:spPr>
          <a:xfrm>
            <a:off x="3472387" y="5708487"/>
            <a:ext cx="164943"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2" name="Decision 41"/>
          <p:cNvSpPr/>
          <p:nvPr/>
        </p:nvSpPr>
        <p:spPr>
          <a:xfrm>
            <a:off x="5559479" y="5336992"/>
            <a:ext cx="2723560" cy="775288"/>
          </a:xfrm>
          <a:prstGeom prst="flowChartDecisio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Measure Ar Content</a:t>
            </a:r>
          </a:p>
        </p:txBody>
      </p:sp>
      <p:cxnSp>
        <p:nvCxnSpPr>
          <p:cNvPr id="46" name="Straight Arrow Connector 45"/>
          <p:cNvCxnSpPr>
            <a:stCxn id="21" idx="4"/>
            <a:endCxn id="42" idx="0"/>
          </p:cNvCxnSpPr>
          <p:nvPr/>
        </p:nvCxnSpPr>
        <p:spPr>
          <a:xfrm flipH="1">
            <a:off x="6921259" y="5060855"/>
            <a:ext cx="12276" cy="2761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42" idx="1"/>
            <a:endCxn id="30" idx="3"/>
          </p:cNvCxnSpPr>
          <p:nvPr/>
        </p:nvCxnSpPr>
        <p:spPr>
          <a:xfrm flipH="1" flipV="1">
            <a:off x="5352732" y="5708487"/>
            <a:ext cx="206747" cy="1614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2" name="Process 21"/>
          <p:cNvSpPr/>
          <p:nvPr/>
        </p:nvSpPr>
        <p:spPr>
          <a:xfrm>
            <a:off x="3703307" y="3069209"/>
            <a:ext cx="1715402" cy="845577"/>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aseline="30000" dirty="0">
                <a:latin typeface="Times New Roman" panose="02020603050405020304" pitchFamily="18" charset="0"/>
                <a:cs typeface="Times New Roman" panose="02020603050405020304" pitchFamily="18" charset="0"/>
              </a:rPr>
              <a:t>39</a:t>
            </a:r>
            <a:r>
              <a:rPr lang="en-US" sz="2000" dirty="0">
                <a:latin typeface="Times New Roman" panose="02020603050405020304" pitchFamily="18" charset="0"/>
                <a:cs typeface="Times New Roman" panose="02020603050405020304" pitchFamily="18" charset="0"/>
              </a:rPr>
              <a:t>K(</a:t>
            </a:r>
            <a:r>
              <a:rPr lang="en-US" sz="2000" i="1" dirty="0">
                <a:latin typeface="Times New Roman" panose="02020603050405020304" pitchFamily="18" charset="0"/>
                <a:cs typeface="Times New Roman" panose="02020603050405020304" pitchFamily="18" charset="0"/>
              </a:rPr>
              <a:t>n,p</a:t>
            </a:r>
            <a:r>
              <a:rPr lang="en-US" sz="2000" dirty="0">
                <a:latin typeface="Times New Roman" panose="02020603050405020304" pitchFamily="18" charset="0"/>
                <a:cs typeface="Times New Roman" panose="02020603050405020304" pitchFamily="18" charset="0"/>
              </a:rPr>
              <a:t>)</a:t>
            </a:r>
            <a:r>
              <a:rPr lang="en-US" sz="2000" baseline="30000" dirty="0">
                <a:latin typeface="Times New Roman" panose="02020603050405020304" pitchFamily="18" charset="0"/>
                <a:cs typeface="Times New Roman" panose="02020603050405020304" pitchFamily="18" charset="0"/>
              </a:rPr>
              <a:t>39</a:t>
            </a:r>
            <a:r>
              <a:rPr lang="en-US" sz="2000" dirty="0">
                <a:latin typeface="Times New Roman" panose="02020603050405020304" pitchFamily="18" charset="0"/>
                <a:cs typeface="Times New Roman" panose="02020603050405020304" pitchFamily="18" charset="0"/>
              </a:rPr>
              <a:t>Ar</a:t>
            </a:r>
          </a:p>
        </p:txBody>
      </p:sp>
      <p:cxnSp>
        <p:nvCxnSpPr>
          <p:cNvPr id="24" name="Straight Arrow Connector 23"/>
          <p:cNvCxnSpPr>
            <a:stCxn id="10" idx="5"/>
            <a:endCxn id="22" idx="1"/>
          </p:cNvCxnSpPr>
          <p:nvPr/>
        </p:nvCxnSpPr>
        <p:spPr>
          <a:xfrm>
            <a:off x="2862102" y="3491998"/>
            <a:ext cx="84120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22" idx="3"/>
            <a:endCxn id="26" idx="2"/>
          </p:cNvCxnSpPr>
          <p:nvPr/>
        </p:nvCxnSpPr>
        <p:spPr>
          <a:xfrm flipV="1">
            <a:off x="5418709" y="3491997"/>
            <a:ext cx="1000205"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6" name="Data 25"/>
          <p:cNvSpPr/>
          <p:nvPr/>
        </p:nvSpPr>
        <p:spPr>
          <a:xfrm>
            <a:off x="6290259" y="3069208"/>
            <a:ext cx="1286551" cy="845577"/>
          </a:xfrm>
          <a:prstGeom prst="flowChartInputOutpu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aseline="30000" dirty="0">
                <a:latin typeface="Times New Roman" panose="02020603050405020304" pitchFamily="18" charset="0"/>
                <a:cs typeface="Times New Roman" panose="02020603050405020304" pitchFamily="18" charset="0"/>
              </a:rPr>
              <a:t>39</a:t>
            </a:r>
            <a:r>
              <a:rPr lang="en-US" sz="2400" dirty="0">
                <a:latin typeface="Times New Roman" panose="02020603050405020304" pitchFamily="18" charset="0"/>
                <a:cs typeface="Times New Roman" panose="02020603050405020304" pitchFamily="18" charset="0"/>
              </a:rPr>
              <a:t>Ar</a:t>
            </a:r>
          </a:p>
        </p:txBody>
      </p:sp>
      <p:cxnSp>
        <p:nvCxnSpPr>
          <p:cNvPr id="8" name="Elbow Connector 7"/>
          <p:cNvCxnSpPr>
            <a:stCxn id="26" idx="5"/>
            <a:endCxn id="42" idx="3"/>
          </p:cNvCxnSpPr>
          <p:nvPr/>
        </p:nvCxnSpPr>
        <p:spPr>
          <a:xfrm>
            <a:off x="7448155" y="3491997"/>
            <a:ext cx="834884" cy="2232639"/>
          </a:xfrm>
          <a:prstGeom prst="bentConnector3">
            <a:avLst>
              <a:gd name="adj1" fmla="val 127381"/>
            </a:avLst>
          </a:prstGeom>
          <a:ln>
            <a:tailEnd type="arrow"/>
          </a:ln>
        </p:spPr>
        <p:style>
          <a:lnRef idx="2">
            <a:schemeClr val="accent1"/>
          </a:lnRef>
          <a:fillRef idx="0">
            <a:schemeClr val="accent1"/>
          </a:fillRef>
          <a:effectRef idx="1">
            <a:schemeClr val="accent1"/>
          </a:effectRef>
          <a:fontRef idx="minor">
            <a:schemeClr val="tx1"/>
          </a:fontRef>
        </p:style>
      </p:cxnSp>
      <p:sp>
        <p:nvSpPr>
          <p:cNvPr id="15" name="&quot;No&quot; Symbol 14"/>
          <p:cNvSpPr/>
          <p:nvPr/>
        </p:nvSpPr>
        <p:spPr>
          <a:xfrm>
            <a:off x="1761626" y="5251287"/>
            <a:ext cx="914400" cy="914400"/>
          </a:xfrm>
          <a:prstGeom prst="noSmoking">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595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5">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45609"/>
          </a:xfrm>
          <a:solidFill>
            <a:srgbClr val="184581"/>
          </a:solidFill>
        </p:spPr>
        <p:txBody>
          <a:bodyPr>
            <a:noAutofit/>
          </a:bodyPr>
          <a:lstStyle/>
          <a:p>
            <a:pPr lvl="0" algn="ctr"/>
            <a:r>
              <a:rPr lang="en-US" sz="3200" b="0" dirty="0">
                <a:latin typeface="Times New Roman"/>
                <a:cs typeface="Times New Roman"/>
              </a:rPr>
              <a:t>Noteworthy Project: The Baghdad Atlas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a:ext>
            </a:extLst>
          </a:blip>
          <a:srcRect l="2233" b="11645"/>
          <a:stretch/>
        </p:blipFill>
        <p:spPr>
          <a:xfrm>
            <a:off x="4087129" y="973856"/>
            <a:ext cx="4690319" cy="1347586"/>
          </a:xfrm>
          <a:prstGeom prst="rect">
            <a:avLst/>
          </a:prstGeom>
          <a:ln>
            <a:solidFill>
              <a:schemeClr val="tx1"/>
            </a:solidFill>
          </a:ln>
        </p:spPr>
      </p:pic>
      <p:pic>
        <p:nvPicPr>
          <p:cNvPr id="16" name="Picture 15"/>
          <p:cNvPicPr>
            <a:picLocks noChangeAspect="1"/>
          </p:cNvPicPr>
          <p:nvPr/>
        </p:nvPicPr>
        <p:blipFill rotWithShape="1">
          <a:blip r:embed="rId4"/>
          <a:srcRect t="5857" b="4586"/>
          <a:stretch/>
        </p:blipFill>
        <p:spPr>
          <a:xfrm>
            <a:off x="4081347" y="2338633"/>
            <a:ext cx="4696101" cy="2333728"/>
          </a:xfrm>
          <a:prstGeom prst="rect">
            <a:avLst/>
          </a:prstGeom>
          <a:ln>
            <a:solidFill>
              <a:srgbClr val="000000"/>
            </a:solidFill>
          </a:ln>
        </p:spPr>
      </p:pic>
      <p:pic>
        <p:nvPicPr>
          <p:cNvPr id="17" name="Picture 16"/>
          <p:cNvPicPr>
            <a:picLocks noChangeAspect="1"/>
          </p:cNvPicPr>
          <p:nvPr/>
        </p:nvPicPr>
        <p:blipFill>
          <a:blip r:embed="rId5"/>
          <a:stretch>
            <a:fillRect/>
          </a:stretch>
        </p:blipFill>
        <p:spPr>
          <a:xfrm>
            <a:off x="359518" y="1679365"/>
            <a:ext cx="3714795" cy="3731953"/>
          </a:xfrm>
          <a:prstGeom prst="rect">
            <a:avLst/>
          </a:prstGeom>
          <a:ln>
            <a:solidFill>
              <a:srgbClr val="000000"/>
            </a:solidFill>
          </a:ln>
        </p:spPr>
      </p:pic>
      <p:sp>
        <p:nvSpPr>
          <p:cNvPr id="18" name="TextBox 17"/>
          <p:cNvSpPr txBox="1"/>
          <p:nvPr/>
        </p:nvSpPr>
        <p:spPr>
          <a:xfrm>
            <a:off x="451554" y="2335083"/>
            <a:ext cx="85041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FF0000"/>
                </a:solidFill>
                <a:effectLst/>
                <a:uLnTx/>
                <a:uFillTx/>
                <a:latin typeface="Calibri"/>
                <a:ea typeface="+mn-ea"/>
                <a:cs typeface="+mn-cs"/>
              </a:rPr>
              <a:t>IRT-5000</a:t>
            </a:r>
          </a:p>
        </p:txBody>
      </p:sp>
      <p:cxnSp>
        <p:nvCxnSpPr>
          <p:cNvPr id="20" name="Straight Connector 19"/>
          <p:cNvCxnSpPr>
            <a:cxnSpLocks/>
          </p:cNvCxnSpPr>
          <p:nvPr/>
        </p:nvCxnSpPr>
        <p:spPr bwMode="auto">
          <a:xfrm>
            <a:off x="968686" y="2580177"/>
            <a:ext cx="1041887" cy="547300"/>
          </a:xfrm>
          <a:prstGeom prst="line">
            <a:avLst/>
          </a:prstGeom>
          <a:solidFill>
            <a:schemeClr val="accent1"/>
          </a:solidFill>
          <a:ln w="38100" cap="flat" cmpd="sng" algn="ctr">
            <a:solidFill>
              <a:srgbClr val="FF0000"/>
            </a:solidFill>
            <a:prstDash val="solid"/>
            <a:round/>
            <a:headEnd type="none" w="med" len="med"/>
            <a:tailEnd type="stealth" w="lg" len="lg"/>
          </a:ln>
          <a:effectLst/>
        </p:spPr>
      </p:cxnSp>
      <p:sp>
        <p:nvSpPr>
          <p:cNvPr id="21" name="TextBox 20"/>
          <p:cNvSpPr txBox="1"/>
          <p:nvPr/>
        </p:nvSpPr>
        <p:spPr>
          <a:xfrm>
            <a:off x="359517" y="962724"/>
            <a:ext cx="3721830" cy="707886"/>
          </a:xfrm>
          <a:prstGeom prst="rect">
            <a:avLst/>
          </a:prstGeom>
          <a:noFill/>
          <a:ln>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a:ea typeface="+mn-ea"/>
                <a:cs typeface="Times New Roman"/>
              </a:rPr>
              <a:t>Baghdad Nuclear Research Facility (Al-Tuwaitha)</a:t>
            </a:r>
          </a:p>
        </p:txBody>
      </p:sp>
      <p:pic>
        <p:nvPicPr>
          <p:cNvPr id="10" name="Picture 9">
            <a:extLst>
              <a:ext uri="{FF2B5EF4-FFF2-40B4-BE49-F238E27FC236}">
                <a16:creationId xmlns:a16="http://schemas.microsoft.com/office/drawing/2014/main" id="{060801DD-FFEE-B14E-97D0-2DEC02704B05}"/>
              </a:ext>
            </a:extLst>
          </p:cNvPr>
          <p:cNvPicPr>
            <a:picLocks noChangeAspect="1"/>
          </p:cNvPicPr>
          <p:nvPr/>
        </p:nvPicPr>
        <p:blipFill rotWithShape="1">
          <a:blip r:embed="rId6"/>
          <a:srcRect t="17123" r="71178" b="24385"/>
          <a:stretch/>
        </p:blipFill>
        <p:spPr>
          <a:xfrm>
            <a:off x="4081347" y="4684085"/>
            <a:ext cx="1598244" cy="1428108"/>
          </a:xfrm>
          <a:prstGeom prst="rect">
            <a:avLst/>
          </a:prstGeom>
          <a:ln>
            <a:solidFill>
              <a:schemeClr val="tx1"/>
            </a:solidFill>
          </a:ln>
        </p:spPr>
      </p:pic>
      <p:sp>
        <p:nvSpPr>
          <p:cNvPr id="4" name="TextBox 3">
            <a:extLst>
              <a:ext uri="{FF2B5EF4-FFF2-40B4-BE49-F238E27FC236}">
                <a16:creationId xmlns:a16="http://schemas.microsoft.com/office/drawing/2014/main" id="{D2AF2514-A6A4-754C-B47A-AC37B5186126}"/>
              </a:ext>
            </a:extLst>
          </p:cNvPr>
          <p:cNvSpPr txBox="1"/>
          <p:nvPr/>
        </p:nvSpPr>
        <p:spPr>
          <a:xfrm>
            <a:off x="359517" y="5407546"/>
            <a:ext cx="3714795" cy="707886"/>
          </a:xfrm>
          <a:prstGeom prst="rect">
            <a:avLst/>
          </a:prstGeom>
          <a:noFill/>
          <a:ln>
            <a:solidFill>
              <a:schemeClr val="tx1"/>
            </a:solidFill>
          </a:ln>
        </p:spPr>
        <p:txBody>
          <a:bodyPr wrap="square" rtlCol="0">
            <a:spAutoFit/>
          </a:bodyPr>
          <a:lstStyle/>
          <a:p>
            <a:pPr algn="ctr"/>
            <a:r>
              <a:rPr lang="en-US" sz="2000" i="1" dirty="0">
                <a:latin typeface="Times New Roman" panose="02020603050405020304" pitchFamily="18" charset="0"/>
                <a:cs typeface="Times New Roman" panose="02020603050405020304" pitchFamily="18" charset="0"/>
              </a:rPr>
              <a:t>Excellent Documentation and Consistent Measurements</a:t>
            </a:r>
          </a:p>
        </p:txBody>
      </p:sp>
      <p:pic>
        <p:nvPicPr>
          <p:cNvPr id="11" name="Picture 10">
            <a:extLst>
              <a:ext uri="{FF2B5EF4-FFF2-40B4-BE49-F238E27FC236}">
                <a16:creationId xmlns:a16="http://schemas.microsoft.com/office/drawing/2014/main" id="{7C7BA3EF-E578-4347-BB72-1024576E315D}"/>
              </a:ext>
            </a:extLst>
          </p:cNvPr>
          <p:cNvPicPr>
            <a:picLocks noChangeAspect="1"/>
          </p:cNvPicPr>
          <p:nvPr/>
        </p:nvPicPr>
        <p:blipFill rotWithShape="1">
          <a:blip r:embed="rId7"/>
          <a:srcRect l="24834" t="19661" r="17805" b="44933"/>
          <a:stretch/>
        </p:blipFill>
        <p:spPr>
          <a:xfrm>
            <a:off x="5657530" y="4672360"/>
            <a:ext cx="3126952" cy="1447581"/>
          </a:xfrm>
          <a:prstGeom prst="rect">
            <a:avLst/>
          </a:prstGeom>
          <a:ln>
            <a:solidFill>
              <a:schemeClr val="tx1"/>
            </a:solidFill>
          </a:ln>
        </p:spPr>
      </p:pic>
      <p:sp>
        <p:nvSpPr>
          <p:cNvPr id="5" name="TextBox 4">
            <a:extLst>
              <a:ext uri="{FF2B5EF4-FFF2-40B4-BE49-F238E27FC236}">
                <a16:creationId xmlns:a16="http://schemas.microsoft.com/office/drawing/2014/main" id="{5E0B1511-4319-084E-9CBC-3B3E102C1C57}"/>
              </a:ext>
            </a:extLst>
          </p:cNvPr>
          <p:cNvSpPr txBox="1"/>
          <p:nvPr/>
        </p:nvSpPr>
        <p:spPr>
          <a:xfrm>
            <a:off x="5636984" y="4684084"/>
            <a:ext cx="1122423" cy="276999"/>
          </a:xfrm>
          <a:prstGeom prst="rect">
            <a:avLst/>
          </a:prstGeom>
          <a:solidFill>
            <a:srgbClr val="000000"/>
          </a:solidFill>
        </p:spPr>
        <p:txBody>
          <a:bodyPr wrap="none" rtlCol="0">
            <a:spAutoFit/>
          </a:bodyPr>
          <a:lstStyle/>
          <a:p>
            <a:r>
              <a:rPr lang="en-US" sz="1200" dirty="0">
                <a:solidFill>
                  <a:schemeClr val="bg1"/>
                </a:solidFill>
                <a:latin typeface="Times New Roman" panose="02020603050405020304" pitchFamily="18" charset="0"/>
                <a:cs typeface="Times New Roman" panose="02020603050405020304" pitchFamily="18" charset="0"/>
              </a:rPr>
              <a:t>Amanda Lewis</a:t>
            </a:r>
          </a:p>
        </p:txBody>
      </p:sp>
      <p:sp>
        <p:nvSpPr>
          <p:cNvPr id="13" name="TextBox 12">
            <a:extLst>
              <a:ext uri="{FF2B5EF4-FFF2-40B4-BE49-F238E27FC236}">
                <a16:creationId xmlns:a16="http://schemas.microsoft.com/office/drawing/2014/main" id="{D9B7AD0F-A23F-C14E-BF84-C660F2709A1F}"/>
              </a:ext>
            </a:extLst>
          </p:cNvPr>
          <p:cNvSpPr txBox="1"/>
          <p:nvPr/>
        </p:nvSpPr>
        <p:spPr>
          <a:xfrm>
            <a:off x="7945169" y="4672359"/>
            <a:ext cx="832279" cy="276999"/>
          </a:xfrm>
          <a:prstGeom prst="rect">
            <a:avLst/>
          </a:prstGeom>
          <a:solidFill>
            <a:srgbClr val="000000"/>
          </a:solidFill>
        </p:spPr>
        <p:txBody>
          <a:bodyPr wrap="none" rtlCol="0">
            <a:spAutoFit/>
          </a:bodyPr>
          <a:lstStyle/>
          <a:p>
            <a:r>
              <a:rPr lang="en-US" sz="1200" dirty="0">
                <a:solidFill>
                  <a:schemeClr val="bg1"/>
                </a:solidFill>
                <a:latin typeface="Times New Roman" panose="02020603050405020304" pitchFamily="18" charset="0"/>
                <a:cs typeface="Times New Roman" panose="02020603050405020304" pitchFamily="18" charset="0"/>
              </a:rPr>
              <a:t>Ian Kolaja</a:t>
            </a:r>
          </a:p>
        </p:txBody>
      </p:sp>
    </p:spTree>
    <p:extLst>
      <p:ext uri="{BB962C8B-B14F-4D97-AF65-F5344CB8AC3E}">
        <p14:creationId xmlns:p14="http://schemas.microsoft.com/office/powerpoint/2010/main" val="3526310406"/>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5AD7ECB-17EB-4F40-99E7-6747A9628F5D}"/>
              </a:ext>
            </a:extLst>
          </p:cNvPr>
          <p:cNvSpPr>
            <a:spLocks noGrp="1"/>
          </p:cNvSpPr>
          <p:nvPr>
            <p:ph type="body" sz="quarter" idx="13"/>
          </p:nvPr>
        </p:nvSpPr>
        <p:spPr/>
        <p:txBody>
          <a:bodyPr/>
          <a:lstStyle/>
          <a:p>
            <a:r>
              <a:rPr lang="en-US" dirty="0"/>
              <a:t>6</a:t>
            </a:r>
          </a:p>
        </p:txBody>
      </p:sp>
      <p:pic>
        <p:nvPicPr>
          <p:cNvPr id="6" name="Picture 5">
            <a:extLst>
              <a:ext uri="{FF2B5EF4-FFF2-40B4-BE49-F238E27FC236}">
                <a16:creationId xmlns:a16="http://schemas.microsoft.com/office/drawing/2014/main" id="{C9B989C9-1CEE-411E-AAB7-6CF4959272F6}"/>
              </a:ext>
            </a:extLst>
          </p:cNvPr>
          <p:cNvPicPr>
            <a:picLocks noChangeAspect="1"/>
          </p:cNvPicPr>
          <p:nvPr/>
        </p:nvPicPr>
        <p:blipFill>
          <a:blip r:embed="rId3"/>
          <a:stretch>
            <a:fillRect/>
          </a:stretch>
        </p:blipFill>
        <p:spPr>
          <a:xfrm>
            <a:off x="187755" y="947057"/>
            <a:ext cx="3197701" cy="4782696"/>
          </a:xfrm>
          <a:prstGeom prst="rect">
            <a:avLst/>
          </a:prstGeom>
        </p:spPr>
      </p:pic>
      <p:sp>
        <p:nvSpPr>
          <p:cNvPr id="7" name="Rectangle 6">
            <a:extLst>
              <a:ext uri="{FF2B5EF4-FFF2-40B4-BE49-F238E27FC236}">
                <a16:creationId xmlns:a16="http://schemas.microsoft.com/office/drawing/2014/main" id="{F6FB24C4-9D87-48B8-988E-AD416DFE4597}"/>
              </a:ext>
            </a:extLst>
          </p:cNvPr>
          <p:cNvSpPr/>
          <p:nvPr/>
        </p:nvSpPr>
        <p:spPr>
          <a:xfrm>
            <a:off x="452077" y="5791199"/>
            <a:ext cx="2669055" cy="276999"/>
          </a:xfrm>
          <a:prstGeom prst="rect">
            <a:avLst/>
          </a:prstGeom>
        </p:spPr>
        <p:txBody>
          <a:bodyPr wrap="square">
            <a:spAutoFit/>
          </a:bodyPr>
          <a:lstStyle/>
          <a:p>
            <a:pPr marL="304800" indent="-304800"/>
            <a:r>
              <a:rPr lang="en-US" sz="1200" dirty="0">
                <a:solidFill>
                  <a:srgbClr val="003162"/>
                </a:solidFill>
                <a:latin typeface="Calibri Light" panose="020F0302020204030204" pitchFamily="34" charset="0"/>
                <a:cs typeface="Calibri Light" panose="020F0302020204030204" pitchFamily="34" charset="0"/>
              </a:rPr>
              <a:t>	Ahmed, M. R., </a:t>
            </a:r>
            <a:r>
              <a:rPr lang="en-US" sz="1200" i="1" dirty="0">
                <a:solidFill>
                  <a:srgbClr val="003162"/>
                </a:solidFill>
                <a:latin typeface="Calibri Light" panose="020F0302020204030204" pitchFamily="34" charset="0"/>
                <a:cs typeface="Calibri Light" panose="020F0302020204030204" pitchFamily="34" charset="0"/>
              </a:rPr>
              <a:t>et. al NIM</a:t>
            </a:r>
            <a:r>
              <a:rPr lang="en-US" sz="1200" dirty="0">
                <a:solidFill>
                  <a:srgbClr val="003162"/>
                </a:solidFill>
                <a:latin typeface="Calibri Light" panose="020F0302020204030204" pitchFamily="34" charset="0"/>
                <a:cs typeface="Calibri Light" panose="020F0302020204030204" pitchFamily="34" charset="0"/>
              </a:rPr>
              <a:t> </a:t>
            </a:r>
            <a:r>
              <a:rPr lang="en-US" sz="1200" i="1" dirty="0">
                <a:solidFill>
                  <a:srgbClr val="003162"/>
                </a:solidFill>
                <a:latin typeface="Calibri Light" panose="020F0302020204030204" pitchFamily="34" charset="0"/>
                <a:cs typeface="Calibri Light" panose="020F0302020204030204" pitchFamily="34" charset="0"/>
              </a:rPr>
              <a:t>117</a:t>
            </a:r>
            <a:r>
              <a:rPr lang="en-US" sz="1200" dirty="0">
                <a:solidFill>
                  <a:srgbClr val="003162"/>
                </a:solidFill>
                <a:latin typeface="Calibri Light" panose="020F0302020204030204" pitchFamily="34" charset="0"/>
                <a:cs typeface="Calibri Light" panose="020F0302020204030204" pitchFamily="34" charset="0"/>
              </a:rPr>
              <a:t>(1974)</a:t>
            </a:r>
            <a:endParaRPr lang="en-US" sz="1200" dirty="0">
              <a:solidFill>
                <a:srgbClr val="003162"/>
              </a:solidFill>
              <a:effectLst/>
              <a:latin typeface="Calibri Light" panose="020F0302020204030204" pitchFamily="34" charset="0"/>
              <a:cs typeface="Calibri Light" panose="020F0302020204030204" pitchFamily="34" charset="0"/>
            </a:endParaRPr>
          </a:p>
        </p:txBody>
      </p:sp>
      <p:grpSp>
        <p:nvGrpSpPr>
          <p:cNvPr id="11" name="Group 10">
            <a:extLst>
              <a:ext uri="{FF2B5EF4-FFF2-40B4-BE49-F238E27FC236}">
                <a16:creationId xmlns:a16="http://schemas.microsoft.com/office/drawing/2014/main" id="{35909EB1-2D8F-4273-ACAD-4987428086D5}"/>
              </a:ext>
            </a:extLst>
          </p:cNvPr>
          <p:cNvGrpSpPr/>
          <p:nvPr/>
        </p:nvGrpSpPr>
        <p:grpSpPr>
          <a:xfrm>
            <a:off x="1232785" y="1426218"/>
            <a:ext cx="2340425" cy="518851"/>
            <a:chOff x="4377157" y="1954144"/>
            <a:chExt cx="2618211" cy="518851"/>
          </a:xfrm>
        </p:grpSpPr>
        <p:sp>
          <p:nvSpPr>
            <p:cNvPr id="10" name="Rectangle 9">
              <a:extLst>
                <a:ext uri="{FF2B5EF4-FFF2-40B4-BE49-F238E27FC236}">
                  <a16:creationId xmlns:a16="http://schemas.microsoft.com/office/drawing/2014/main" id="{803CC74D-1C8D-4A58-B40B-3B5E25EF32F4}"/>
                </a:ext>
              </a:extLst>
            </p:cNvPr>
            <p:cNvSpPr/>
            <p:nvPr/>
          </p:nvSpPr>
          <p:spPr>
            <a:xfrm>
              <a:off x="4377157" y="1954144"/>
              <a:ext cx="2618211" cy="518851"/>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7C3278E9-7B06-4694-9D03-03FB171A7F33}"/>
                </a:ext>
              </a:extLst>
            </p:cNvPr>
            <p:cNvPicPr>
              <a:picLocks noChangeAspect="1"/>
            </p:cNvPicPr>
            <p:nvPr/>
          </p:nvPicPr>
          <p:blipFill>
            <a:blip r:embed="rId4"/>
            <a:stretch>
              <a:fillRect/>
            </a:stretch>
          </p:blipFill>
          <p:spPr>
            <a:xfrm>
              <a:off x="4419778" y="2032298"/>
              <a:ext cx="2532969" cy="337297"/>
            </a:xfrm>
            <a:prstGeom prst="rect">
              <a:avLst/>
            </a:prstGeom>
            <a:ln>
              <a:solidFill>
                <a:schemeClr val="bg1"/>
              </a:solidFill>
            </a:ln>
          </p:spPr>
        </p:pic>
      </p:grpSp>
      <p:sp>
        <p:nvSpPr>
          <p:cNvPr id="12" name="Content Placeholder 2">
            <a:extLst>
              <a:ext uri="{FF2B5EF4-FFF2-40B4-BE49-F238E27FC236}">
                <a16:creationId xmlns:a16="http://schemas.microsoft.com/office/drawing/2014/main" id="{FF1A3060-7A0D-4EEC-B1A5-2A6CA0335461}"/>
              </a:ext>
            </a:extLst>
          </p:cNvPr>
          <p:cNvSpPr>
            <a:spLocks noGrp="1"/>
          </p:cNvSpPr>
          <p:nvPr>
            <p:ph idx="1"/>
          </p:nvPr>
        </p:nvSpPr>
        <p:spPr>
          <a:xfrm>
            <a:off x="3665415" y="1008502"/>
            <a:ext cx="4773917" cy="4782697"/>
          </a:xfrm>
        </p:spPr>
        <p:txBody>
          <a:bodyPr>
            <a:normAutofit/>
          </a:bodyPr>
          <a:lstStyle/>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flux was measured using threshold reactions and fit to an exponential</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No data points were shown, and there was no uncertainty given on the fit parameter 0.72</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flux was therefore re-fit using information on the best known of the isotopes, </a:t>
            </a:r>
            <a:r>
              <a:rPr lang="en-US" baseline="30000" dirty="0">
                <a:latin typeface="Times New Roman" panose="02020603050405020304" pitchFamily="18" charset="0"/>
                <a:cs typeface="Times New Roman" panose="02020603050405020304" pitchFamily="18" charset="0"/>
              </a:rPr>
              <a:t>56</a:t>
            </a:r>
            <a:r>
              <a:rPr lang="en-US" dirty="0">
                <a:latin typeface="Times New Roman" panose="02020603050405020304" pitchFamily="18" charset="0"/>
                <a:cs typeface="Times New Roman" panose="02020603050405020304" pitchFamily="18" charset="0"/>
              </a:rPr>
              <a:t>Fe</a:t>
            </a:r>
          </a:p>
          <a:p>
            <a:pPr marL="0" indent="0">
              <a:buNone/>
            </a:pPr>
            <a:endParaRPr lang="en-US" dirty="0">
              <a:latin typeface="Times New Roman" panose="02020603050405020304" pitchFamily="18" charset="0"/>
              <a:cs typeface="Times New Roman" panose="02020603050405020304" pitchFamily="18" charset="0"/>
            </a:endParaRPr>
          </a:p>
        </p:txBody>
      </p:sp>
      <p:cxnSp>
        <p:nvCxnSpPr>
          <p:cNvPr id="8" name="Straight Arrow Connector 7">
            <a:extLst>
              <a:ext uri="{FF2B5EF4-FFF2-40B4-BE49-F238E27FC236}">
                <a16:creationId xmlns:a16="http://schemas.microsoft.com/office/drawing/2014/main" id="{20C8F3E0-2BCE-430C-B6D9-8DA0C73AD551}"/>
              </a:ext>
            </a:extLst>
          </p:cNvPr>
          <p:cNvCxnSpPr>
            <a:cxnSpLocks/>
            <a:stCxn id="10" idx="2"/>
          </p:cNvCxnSpPr>
          <p:nvPr/>
        </p:nvCxnSpPr>
        <p:spPr>
          <a:xfrm flipH="1">
            <a:off x="1362075" y="1945069"/>
            <a:ext cx="1040923" cy="654952"/>
          </a:xfrm>
          <a:prstGeom prst="straightConnector1">
            <a:avLst/>
          </a:prstGeom>
          <a:ln w="57150">
            <a:solidFill>
              <a:srgbClr val="E09E19"/>
            </a:solidFill>
            <a:tailEnd type="triangle"/>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4D269F69-5314-E049-A667-DA6B4C9FBAAD}"/>
              </a:ext>
            </a:extLst>
          </p:cNvPr>
          <p:cNvSpPr txBox="1"/>
          <p:nvPr/>
        </p:nvSpPr>
        <p:spPr>
          <a:xfrm>
            <a:off x="4174435" y="4775536"/>
            <a:ext cx="4121426" cy="1200329"/>
          </a:xfrm>
          <a:prstGeom prst="rect">
            <a:avLst/>
          </a:prstGeom>
          <a:solidFill>
            <a:srgbClr val="FFFF00"/>
          </a:solidFill>
          <a:ln>
            <a:solidFill>
              <a:schemeClr val="tx1"/>
            </a:solidFill>
          </a:ln>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We convolved this flux with ENDF cross sections and the result didn’t fit the data at all </a:t>
            </a:r>
            <a:r>
              <a:rPr lang="en-US" sz="2400" dirty="0">
                <a:latin typeface="Times New Roman" panose="02020603050405020304" pitchFamily="18" charset="0"/>
                <a:cs typeface="Times New Roman" panose="02020603050405020304" pitchFamily="18" charset="0"/>
                <a:sym typeface="Wingdings" pitchFamily="2" charset="2"/>
              </a:rPr>
              <a:t></a:t>
            </a:r>
            <a:r>
              <a:rPr lang="en-US" sz="2400" dirty="0">
                <a:latin typeface="Times New Roman" panose="02020603050405020304" pitchFamily="18" charset="0"/>
                <a:cs typeface="Times New Roman" panose="02020603050405020304" pitchFamily="18" charset="0"/>
              </a:rPr>
              <a:t> </a:t>
            </a:r>
          </a:p>
        </p:txBody>
      </p:sp>
      <p:sp>
        <p:nvSpPr>
          <p:cNvPr id="13" name="Title 1">
            <a:extLst>
              <a:ext uri="{FF2B5EF4-FFF2-40B4-BE49-F238E27FC236}">
                <a16:creationId xmlns:a16="http://schemas.microsoft.com/office/drawing/2014/main" id="{34361196-9A63-FF49-AF8E-D56C6944E409}"/>
              </a:ext>
            </a:extLst>
          </p:cNvPr>
          <p:cNvSpPr txBox="1">
            <a:spLocks/>
          </p:cNvSpPr>
          <p:nvPr/>
        </p:nvSpPr>
        <p:spPr>
          <a:xfrm>
            <a:off x="0" y="0"/>
            <a:ext cx="9144000" cy="845609"/>
          </a:xfrm>
          <a:prstGeom prst="rect">
            <a:avLst/>
          </a:prstGeom>
          <a:solidFill>
            <a:srgbClr val="184581"/>
          </a:solidFill>
        </p:spPr>
        <p:txBody>
          <a:bodyPr vert="horz" lIns="91440" tIns="45720" rIns="91440" bIns="45720" rtlCol="0" anchor="ctr">
            <a:noAutofit/>
          </a:bodyPr>
          <a:lstStyle>
            <a:lvl1pPr algn="l" defTabSz="342900" rtl="0" eaLnBrk="1" latinLnBrk="0" hangingPunct="1">
              <a:spcBef>
                <a:spcPct val="0"/>
              </a:spcBef>
              <a:buNone/>
              <a:defRPr sz="2800" b="1" kern="1200">
                <a:solidFill>
                  <a:schemeClr val="bg1"/>
                </a:solidFill>
                <a:latin typeface="Times New Roman" panose="02020603050405020304" pitchFamily="18" charset="0"/>
                <a:ea typeface="+mj-ea"/>
                <a:cs typeface="Times New Roman" panose="02020603050405020304" pitchFamily="18" charset="0"/>
              </a:defRPr>
            </a:lvl1pPr>
          </a:lstStyle>
          <a:p>
            <a:pPr algn="ctr"/>
            <a:r>
              <a:rPr lang="en-US" b="0" dirty="0"/>
              <a:t>The flux shape is a large source of uncertainty in the modeling, and the available information is not specific enough </a:t>
            </a:r>
            <a:endParaRPr lang="en-US" b="0" dirty="0">
              <a:latin typeface="Times New Roman"/>
              <a:cs typeface="Times New Roman"/>
            </a:endParaRPr>
          </a:p>
        </p:txBody>
      </p:sp>
    </p:spTree>
    <p:extLst>
      <p:ext uri="{BB962C8B-B14F-4D97-AF65-F5344CB8AC3E}">
        <p14:creationId xmlns:p14="http://schemas.microsoft.com/office/powerpoint/2010/main" val="1044562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9144000" cy="1024432"/>
          </a:xfrm>
          <a:prstGeom prst="rect">
            <a:avLst/>
          </a:prstGeom>
          <a:solidFill>
            <a:srgbClr val="184581"/>
          </a:solidFill>
        </p:spPr>
        <p:txBody>
          <a:bodyPr vert="horz" lIns="91440" tIns="45720" rIns="91440" bIns="45720" rtlCol="0" anchor="ctr">
            <a:noAutofit/>
          </a:bodyPr>
          <a:lstStyle>
            <a:lvl1pPr algn="l" defTabSz="342900" rtl="0" eaLnBrk="1" latinLnBrk="0" hangingPunct="1">
              <a:spcBef>
                <a:spcPct val="0"/>
              </a:spcBef>
              <a:buNone/>
              <a:defRPr sz="3750" b="1" kern="1200">
                <a:solidFill>
                  <a:srgbClr val="E09E19"/>
                </a:solidFill>
                <a:latin typeface="Georgia"/>
                <a:ea typeface="+mj-ea"/>
                <a:cs typeface="Georgia"/>
              </a:defRPr>
            </a:lvl1pPr>
          </a:lstStyle>
          <a:p>
            <a:pPr algn="ctr"/>
            <a:r>
              <a:rPr lang="en-US" sz="3600" b="0" dirty="0">
                <a:solidFill>
                  <a:schemeClr val="bg1"/>
                </a:solidFill>
                <a:latin typeface="Times New Roman" charset="0"/>
                <a:ea typeface="Times New Roman" charset="0"/>
                <a:cs typeface="Times New Roman" charset="0"/>
              </a:rPr>
              <a:t>FY19 Personnel &amp; FTE Breakdown</a:t>
            </a:r>
          </a:p>
        </p:txBody>
      </p:sp>
      <p:graphicFrame>
        <p:nvGraphicFramePr>
          <p:cNvPr id="2" name="Table 1"/>
          <p:cNvGraphicFramePr>
            <a:graphicFrameLocks noGrp="1"/>
          </p:cNvGraphicFramePr>
          <p:nvPr>
            <p:extLst>
              <p:ext uri="{D42A27DB-BD31-4B8C-83A1-F6EECF244321}">
                <p14:modId xmlns:p14="http://schemas.microsoft.com/office/powerpoint/2010/main" val="554438037"/>
              </p:ext>
            </p:extLst>
          </p:nvPr>
        </p:nvGraphicFramePr>
        <p:xfrm>
          <a:off x="149629" y="1061980"/>
          <a:ext cx="8844742" cy="4991100"/>
        </p:xfrm>
        <a:graphic>
          <a:graphicData uri="http://schemas.openxmlformats.org/drawingml/2006/table">
            <a:tbl>
              <a:tblPr firstRow="1" bandRow="1">
                <a:tableStyleId>{5C22544A-7EE6-4342-B048-85BDC9FD1C3A}</a:tableStyleId>
              </a:tblPr>
              <a:tblGrid>
                <a:gridCol w="1587731">
                  <a:extLst>
                    <a:ext uri="{9D8B030D-6E8A-4147-A177-3AD203B41FA5}">
                      <a16:colId xmlns:a16="http://schemas.microsoft.com/office/drawing/2014/main" val="20000"/>
                    </a:ext>
                  </a:extLst>
                </a:gridCol>
                <a:gridCol w="1188720">
                  <a:extLst>
                    <a:ext uri="{9D8B030D-6E8A-4147-A177-3AD203B41FA5}">
                      <a16:colId xmlns:a16="http://schemas.microsoft.com/office/drawing/2014/main" val="20001"/>
                    </a:ext>
                  </a:extLst>
                </a:gridCol>
                <a:gridCol w="2354580">
                  <a:extLst>
                    <a:ext uri="{9D8B030D-6E8A-4147-A177-3AD203B41FA5}">
                      <a16:colId xmlns:a16="http://schemas.microsoft.com/office/drawing/2014/main" val="20002"/>
                    </a:ext>
                  </a:extLst>
                </a:gridCol>
                <a:gridCol w="1405890">
                  <a:extLst>
                    <a:ext uri="{9D8B030D-6E8A-4147-A177-3AD203B41FA5}">
                      <a16:colId xmlns:a16="http://schemas.microsoft.com/office/drawing/2014/main" val="20003"/>
                    </a:ext>
                  </a:extLst>
                </a:gridCol>
                <a:gridCol w="2307821">
                  <a:extLst>
                    <a:ext uri="{9D8B030D-6E8A-4147-A177-3AD203B41FA5}">
                      <a16:colId xmlns:a16="http://schemas.microsoft.com/office/drawing/2014/main" val="20004"/>
                    </a:ext>
                  </a:extLst>
                </a:gridCol>
              </a:tblGrid>
              <a:tr h="0">
                <a:tc>
                  <a:txBody>
                    <a:bodyPr/>
                    <a:lstStyle/>
                    <a:p>
                      <a:pPr>
                        <a:lnSpc>
                          <a:spcPts val="1860"/>
                        </a:lnSpc>
                      </a:pPr>
                      <a:r>
                        <a:rPr lang="en-US" sz="1800" dirty="0">
                          <a:latin typeface="Times New Roman" charset="0"/>
                          <a:ea typeface="Times New Roman" charset="0"/>
                          <a:cs typeface="Times New Roman" charset="0"/>
                        </a:rPr>
                        <a:t>Name</a:t>
                      </a:r>
                    </a:p>
                  </a:txBody>
                  <a:tcPr/>
                </a:tc>
                <a:tc>
                  <a:txBody>
                    <a:bodyPr/>
                    <a:lstStyle/>
                    <a:p>
                      <a:pPr>
                        <a:lnSpc>
                          <a:spcPts val="1860"/>
                        </a:lnSpc>
                      </a:pPr>
                      <a:r>
                        <a:rPr lang="en-US" sz="1800" dirty="0">
                          <a:latin typeface="Times New Roman" charset="0"/>
                          <a:ea typeface="Times New Roman" charset="0"/>
                          <a:cs typeface="Times New Roman" charset="0"/>
                        </a:rPr>
                        <a:t>Position</a:t>
                      </a:r>
                    </a:p>
                  </a:txBody>
                  <a:tcPr/>
                </a:tc>
                <a:tc>
                  <a:txBody>
                    <a:bodyPr/>
                    <a:lstStyle/>
                    <a:p>
                      <a:pPr>
                        <a:lnSpc>
                          <a:spcPts val="1860"/>
                        </a:lnSpc>
                      </a:pPr>
                      <a:r>
                        <a:rPr lang="en-US" sz="1800" dirty="0">
                          <a:latin typeface="Times New Roman" charset="0"/>
                          <a:ea typeface="Times New Roman" charset="0"/>
                          <a:cs typeface="Times New Roman" charset="0"/>
                        </a:rPr>
                        <a:t>USNDP Activity</a:t>
                      </a:r>
                    </a:p>
                  </a:txBody>
                  <a:tcPr/>
                </a:tc>
                <a:tc>
                  <a:txBody>
                    <a:bodyPr/>
                    <a:lstStyle/>
                    <a:p>
                      <a:pPr>
                        <a:lnSpc>
                          <a:spcPts val="1860"/>
                        </a:lnSpc>
                      </a:pPr>
                      <a:r>
                        <a:rPr lang="en-US" sz="1800" dirty="0">
                          <a:latin typeface="Times New Roman" charset="0"/>
                          <a:ea typeface="Times New Roman" charset="0"/>
                          <a:cs typeface="Times New Roman" charset="0"/>
                        </a:rPr>
                        <a:t>USNDP % </a:t>
                      </a:r>
                    </a:p>
                  </a:txBody>
                  <a:tcPr/>
                </a:tc>
                <a:tc>
                  <a:txBody>
                    <a:bodyPr/>
                    <a:lstStyle/>
                    <a:p>
                      <a:pPr>
                        <a:lnSpc>
                          <a:spcPts val="1860"/>
                        </a:lnSpc>
                      </a:pPr>
                      <a:r>
                        <a:rPr lang="en-US" sz="1800" dirty="0">
                          <a:latin typeface="Times New Roman" charset="0"/>
                          <a:ea typeface="Times New Roman" charset="0"/>
                          <a:cs typeface="Times New Roman" charset="0"/>
                        </a:rPr>
                        <a:t>Other support</a:t>
                      </a:r>
                    </a:p>
                  </a:txBody>
                  <a:tcPr/>
                </a:tc>
                <a:extLst>
                  <a:ext uri="{0D108BD9-81ED-4DB2-BD59-A6C34878D82A}">
                    <a16:rowId xmlns:a16="http://schemas.microsoft.com/office/drawing/2014/main" val="10000"/>
                  </a:ext>
                </a:extLst>
              </a:tr>
              <a:tr h="0">
                <a:tc>
                  <a:txBody>
                    <a:bodyPr/>
                    <a:lstStyle/>
                    <a:p>
                      <a:pPr>
                        <a:lnSpc>
                          <a:spcPts val="1860"/>
                        </a:lnSpc>
                      </a:pPr>
                      <a:r>
                        <a:rPr lang="en-US" sz="1600" dirty="0">
                          <a:latin typeface="Times New Roman" charset="0"/>
                          <a:ea typeface="Times New Roman" charset="0"/>
                          <a:cs typeface="Times New Roman" charset="0"/>
                        </a:rPr>
                        <a:t>L.A. Bernstein </a:t>
                      </a:r>
                    </a:p>
                  </a:txBody>
                  <a:tcPr/>
                </a:tc>
                <a:tc>
                  <a:txBody>
                    <a:bodyPr/>
                    <a:lstStyle/>
                    <a:p>
                      <a:pPr>
                        <a:lnSpc>
                          <a:spcPts val="1860"/>
                        </a:lnSpc>
                      </a:pPr>
                      <a:r>
                        <a:rPr lang="en-US" sz="1600" dirty="0">
                          <a:latin typeface="Times New Roman" charset="0"/>
                          <a:ea typeface="Times New Roman" charset="0"/>
                          <a:cs typeface="Times New Roman" charset="0"/>
                        </a:rPr>
                        <a:t>Staff</a:t>
                      </a:r>
                    </a:p>
                  </a:txBody>
                  <a:tcPr/>
                </a:tc>
                <a:tc>
                  <a:txBody>
                    <a:bodyPr/>
                    <a:lstStyle/>
                    <a:p>
                      <a:pPr>
                        <a:lnSpc>
                          <a:spcPts val="1860"/>
                        </a:lnSpc>
                      </a:pPr>
                      <a:r>
                        <a:rPr lang="en-US" sz="1400" dirty="0">
                          <a:latin typeface="Times New Roman" charset="0"/>
                          <a:ea typeface="Times New Roman" charset="0"/>
                          <a:cs typeface="Times New Roman" charset="0"/>
                        </a:rPr>
                        <a:t>Coord, Measure., (n,n’</a:t>
                      </a:r>
                      <a:r>
                        <a:rPr lang="en-US" sz="1400" dirty="0">
                          <a:latin typeface="Symbol" charset="2"/>
                          <a:ea typeface="Symbol" charset="2"/>
                          <a:cs typeface="Symbol" charset="2"/>
                        </a:rPr>
                        <a:t>g</a:t>
                      </a:r>
                      <a:r>
                        <a:rPr lang="en-US" sz="1400" dirty="0">
                          <a:latin typeface="Times New Roman" charset="0"/>
                          <a:ea typeface="Times New Roman" charset="0"/>
                          <a:cs typeface="Times New Roman" charset="0"/>
                        </a:rPr>
                        <a:t>)</a:t>
                      </a:r>
                    </a:p>
                  </a:txBody>
                  <a:tcPr/>
                </a:tc>
                <a:tc>
                  <a:txBody>
                    <a:bodyPr/>
                    <a:lstStyle/>
                    <a:p>
                      <a:pPr>
                        <a:lnSpc>
                          <a:spcPts val="1860"/>
                        </a:lnSpc>
                      </a:pPr>
                      <a:r>
                        <a:rPr lang="en-US" sz="1600" dirty="0">
                          <a:latin typeface="Times New Roman" charset="0"/>
                          <a:ea typeface="Times New Roman" charset="0"/>
                          <a:cs typeface="Times New Roman" charset="0"/>
                        </a:rPr>
                        <a:t>85%</a:t>
                      </a:r>
                    </a:p>
                  </a:txBody>
                  <a:tcPr/>
                </a:tc>
                <a:tc>
                  <a:txBody>
                    <a:bodyPr/>
                    <a:lstStyle/>
                    <a:p>
                      <a:pPr>
                        <a:lnSpc>
                          <a:spcPts val="1860"/>
                        </a:lnSpc>
                      </a:pPr>
                      <a:r>
                        <a:rPr lang="en-US" sz="1600" dirty="0">
                          <a:latin typeface="Times New Roman" charset="0"/>
                          <a:ea typeface="Times New Roman" charset="0"/>
                          <a:cs typeface="Times New Roman" charset="0"/>
                        </a:rPr>
                        <a:t>NA-22,</a:t>
                      </a:r>
                      <a:r>
                        <a:rPr lang="en-US" sz="1600" baseline="0" dirty="0">
                          <a:latin typeface="Times New Roman" charset="0"/>
                          <a:ea typeface="Times New Roman" charset="0"/>
                          <a:cs typeface="Times New Roman" charset="0"/>
                        </a:rPr>
                        <a:t> UC, Isotopes</a:t>
                      </a:r>
                      <a:endParaRPr lang="en-US" sz="1600" dirty="0">
                        <a:latin typeface="Times New Roman" charset="0"/>
                        <a:ea typeface="Times New Roman" charset="0"/>
                        <a:cs typeface="Times New Roman" charset="0"/>
                      </a:endParaRPr>
                    </a:p>
                  </a:txBody>
                  <a:tcPr/>
                </a:tc>
                <a:extLst>
                  <a:ext uri="{0D108BD9-81ED-4DB2-BD59-A6C34878D82A}">
                    <a16:rowId xmlns:a16="http://schemas.microsoft.com/office/drawing/2014/main" val="10001"/>
                  </a:ext>
                </a:extLst>
              </a:tr>
              <a:tr h="258541">
                <a:tc>
                  <a:txBody>
                    <a:bodyPr/>
                    <a:lstStyle/>
                    <a:p>
                      <a:pPr>
                        <a:lnSpc>
                          <a:spcPts val="1860"/>
                        </a:lnSpc>
                      </a:pPr>
                      <a:r>
                        <a:rPr lang="en-US" sz="1600" dirty="0">
                          <a:latin typeface="Times New Roman" charset="0"/>
                          <a:ea typeface="Times New Roman" charset="0"/>
                          <a:cs typeface="Times New Roman" charset="0"/>
                        </a:rPr>
                        <a:t>M.S. Basunia</a:t>
                      </a:r>
                    </a:p>
                  </a:txBody>
                  <a:tcPr/>
                </a:tc>
                <a:tc>
                  <a:txBody>
                    <a:bodyPr/>
                    <a:lstStyle/>
                    <a:p>
                      <a:pPr>
                        <a:lnSpc>
                          <a:spcPts val="1860"/>
                        </a:lnSpc>
                      </a:pPr>
                      <a:r>
                        <a:rPr lang="en-US" sz="1600" dirty="0">
                          <a:latin typeface="Times New Roman" charset="0"/>
                          <a:ea typeface="Times New Roman" charset="0"/>
                          <a:cs typeface="Times New Roman" charset="0"/>
                        </a:rPr>
                        <a:t>Staff</a:t>
                      </a:r>
                    </a:p>
                  </a:txBody>
                  <a:tcPr/>
                </a:tc>
                <a:tc>
                  <a:txBody>
                    <a:bodyPr/>
                    <a:lstStyle/>
                    <a:p>
                      <a:pPr>
                        <a:lnSpc>
                          <a:spcPts val="1860"/>
                        </a:lnSpc>
                      </a:pPr>
                      <a:r>
                        <a:rPr lang="en-US" sz="1600" dirty="0">
                          <a:latin typeface="Times New Roman" charset="0"/>
                          <a:ea typeface="Times New Roman" charset="0"/>
                          <a:cs typeface="Times New Roman" charset="0"/>
                        </a:rPr>
                        <a:t>ENSDF, XUNDL </a:t>
                      </a:r>
                    </a:p>
                  </a:txBody>
                  <a:tcPr/>
                </a:tc>
                <a:tc>
                  <a:txBody>
                    <a:bodyPr/>
                    <a:lstStyle/>
                    <a:p>
                      <a:pPr>
                        <a:lnSpc>
                          <a:spcPts val="1860"/>
                        </a:lnSpc>
                      </a:pPr>
                      <a:r>
                        <a:rPr lang="en-US" sz="1600" dirty="0">
                          <a:latin typeface="Times New Roman" charset="0"/>
                          <a:ea typeface="Times New Roman" charset="0"/>
                          <a:cs typeface="Times New Roman" charset="0"/>
                        </a:rPr>
                        <a:t>95%</a:t>
                      </a:r>
                    </a:p>
                  </a:txBody>
                  <a:tcPr/>
                </a:tc>
                <a:tc>
                  <a:txBody>
                    <a:bodyPr/>
                    <a:lstStyle/>
                    <a:p>
                      <a:pPr>
                        <a:lnSpc>
                          <a:spcPts val="1860"/>
                        </a:lnSpc>
                      </a:pPr>
                      <a:r>
                        <a:rPr lang="en-US" sz="1600" dirty="0">
                          <a:latin typeface="Times New Roman" charset="0"/>
                          <a:ea typeface="Times New Roman" charset="0"/>
                          <a:cs typeface="Times New Roman" charset="0"/>
                        </a:rPr>
                        <a:t>Isotopes</a:t>
                      </a:r>
                    </a:p>
                  </a:txBody>
                  <a:tcPr/>
                </a:tc>
                <a:extLst>
                  <a:ext uri="{0D108BD9-81ED-4DB2-BD59-A6C34878D82A}">
                    <a16:rowId xmlns:a16="http://schemas.microsoft.com/office/drawing/2014/main" val="10002"/>
                  </a:ext>
                </a:extLst>
              </a:tr>
              <a:tr h="258541">
                <a:tc>
                  <a:txBody>
                    <a:bodyPr/>
                    <a:lstStyle/>
                    <a:p>
                      <a:pPr>
                        <a:lnSpc>
                          <a:spcPts val="1860"/>
                        </a:lnSpc>
                      </a:pPr>
                      <a:r>
                        <a:rPr lang="en-US" sz="1600" dirty="0">
                          <a:latin typeface="Times New Roman" charset="0"/>
                          <a:ea typeface="Times New Roman" charset="0"/>
                          <a:cs typeface="Times New Roman" charset="0"/>
                        </a:rPr>
                        <a:t>A.M. Hurst </a:t>
                      </a:r>
                    </a:p>
                  </a:txBody>
                  <a:tcPr/>
                </a:tc>
                <a:tc>
                  <a:txBody>
                    <a:bodyPr/>
                    <a:lstStyle/>
                    <a:p>
                      <a:pPr>
                        <a:lnSpc>
                          <a:spcPts val="1860"/>
                        </a:lnSpc>
                      </a:pPr>
                      <a:r>
                        <a:rPr lang="en-US" sz="1600" dirty="0">
                          <a:latin typeface="Times New Roman" charset="0"/>
                          <a:ea typeface="Times New Roman" charset="0"/>
                          <a:cs typeface="Times New Roman" charset="0"/>
                        </a:rPr>
                        <a:t>Staff (UC)</a:t>
                      </a:r>
                    </a:p>
                  </a:txBody>
                  <a:tcPr/>
                </a:tc>
                <a:tc>
                  <a:txBody>
                    <a:bodyPr/>
                    <a:lstStyle/>
                    <a:p>
                      <a:pPr>
                        <a:lnSpc>
                          <a:spcPts val="1860"/>
                        </a:lnSpc>
                      </a:pPr>
                      <a:r>
                        <a:rPr lang="en-US" sz="1600" dirty="0">
                          <a:latin typeface="Times New Roman" charset="0"/>
                          <a:ea typeface="Times New Roman" charset="0"/>
                          <a:cs typeface="Times New Roman" charset="0"/>
                        </a:rPr>
                        <a:t>(n,</a:t>
                      </a:r>
                      <a:r>
                        <a:rPr lang="en-US" sz="1600" dirty="0">
                          <a:latin typeface="Symbol" charset="2"/>
                          <a:ea typeface="Symbol" charset="2"/>
                          <a:cs typeface="Symbol" charset="2"/>
                        </a:rPr>
                        <a:t>g</a:t>
                      </a:r>
                      <a:r>
                        <a:rPr lang="en-US" sz="1600" dirty="0">
                          <a:latin typeface="Times New Roman" charset="0"/>
                          <a:ea typeface="Times New Roman" charset="0"/>
                          <a:cs typeface="Times New Roman" charset="0"/>
                        </a:rPr>
                        <a:t>), (n,n’</a:t>
                      </a:r>
                      <a:r>
                        <a:rPr lang="en-US" sz="1600" dirty="0">
                          <a:latin typeface="Symbol" charset="2"/>
                          <a:ea typeface="Symbol" charset="2"/>
                          <a:cs typeface="Symbol" charset="2"/>
                        </a:rPr>
                        <a:t>g</a:t>
                      </a:r>
                      <a:r>
                        <a:rPr lang="en-US" sz="1600" dirty="0">
                          <a:latin typeface="Times New Roman" charset="0"/>
                          <a:ea typeface="Times New Roman" charset="0"/>
                          <a:cs typeface="Times New Roman" charset="0"/>
                        </a:rPr>
                        <a:t>)</a:t>
                      </a:r>
                    </a:p>
                  </a:txBody>
                  <a:tcPr/>
                </a:tc>
                <a:tc>
                  <a:txBody>
                    <a:bodyPr/>
                    <a:lstStyle/>
                    <a:p>
                      <a:pPr>
                        <a:lnSpc>
                          <a:spcPts val="1860"/>
                        </a:lnSpc>
                      </a:pPr>
                      <a:r>
                        <a:rPr lang="en-US" sz="1600" dirty="0">
                          <a:latin typeface="Times New Roman" charset="0"/>
                          <a:ea typeface="Times New Roman" charset="0"/>
                          <a:cs typeface="Times New Roman" charset="0"/>
                        </a:rPr>
                        <a:t>40%</a:t>
                      </a:r>
                    </a:p>
                  </a:txBody>
                  <a:tcPr/>
                </a:tc>
                <a:tc>
                  <a:txBody>
                    <a:bodyPr/>
                    <a:lstStyle/>
                    <a:p>
                      <a:pPr>
                        <a:lnSpc>
                          <a:spcPts val="1860"/>
                        </a:lnSpc>
                      </a:pPr>
                      <a:r>
                        <a:rPr lang="en-US" sz="1600" dirty="0">
                          <a:latin typeface="Times New Roman" charset="0"/>
                          <a:ea typeface="Times New Roman" charset="0"/>
                          <a:cs typeface="Times New Roman" charset="0"/>
                        </a:rPr>
                        <a:t>NA-22</a:t>
                      </a:r>
                    </a:p>
                  </a:txBody>
                  <a:tcPr/>
                </a:tc>
                <a:extLst>
                  <a:ext uri="{0D108BD9-81ED-4DB2-BD59-A6C34878D82A}">
                    <a16:rowId xmlns:a16="http://schemas.microsoft.com/office/drawing/2014/main" val="10003"/>
                  </a:ext>
                </a:extLst>
              </a:tr>
              <a:tr h="258541">
                <a:tc>
                  <a:txBody>
                    <a:bodyPr/>
                    <a:lstStyle/>
                    <a:p>
                      <a:pPr>
                        <a:lnSpc>
                          <a:spcPts val="1860"/>
                        </a:lnSpc>
                      </a:pPr>
                      <a:r>
                        <a:rPr lang="en-US" sz="1600" dirty="0">
                          <a:latin typeface="Times New Roman" charset="0"/>
                          <a:ea typeface="Times New Roman" charset="0"/>
                          <a:cs typeface="Times New Roman" charset="0"/>
                        </a:rPr>
                        <a:t>J.C. Batchelder </a:t>
                      </a:r>
                    </a:p>
                  </a:txBody>
                  <a:tcPr/>
                </a:tc>
                <a:tc>
                  <a:txBody>
                    <a:bodyPr/>
                    <a:lstStyle/>
                    <a:p>
                      <a:pPr>
                        <a:lnSpc>
                          <a:spcPts val="1860"/>
                        </a:lnSpc>
                      </a:pPr>
                      <a:r>
                        <a:rPr lang="en-US" sz="1600" dirty="0">
                          <a:latin typeface="Times New Roman" charset="0"/>
                          <a:ea typeface="Times New Roman" charset="0"/>
                          <a:cs typeface="Times New Roman" charset="0"/>
                        </a:rPr>
                        <a:t>Staff (UC)</a:t>
                      </a:r>
                    </a:p>
                  </a:txBody>
                  <a:tcPr/>
                </a:tc>
                <a:tc>
                  <a:txBody>
                    <a:bodyPr/>
                    <a:lstStyle/>
                    <a:p>
                      <a:pPr>
                        <a:lnSpc>
                          <a:spcPts val="1860"/>
                        </a:lnSpc>
                      </a:pPr>
                      <a:r>
                        <a:rPr lang="en-US" sz="1600" dirty="0">
                          <a:latin typeface="Symbol" charset="2"/>
                          <a:ea typeface="Symbol" charset="2"/>
                          <a:cs typeface="Symbol" charset="2"/>
                        </a:rPr>
                        <a:t>b</a:t>
                      </a:r>
                      <a:r>
                        <a:rPr lang="en-US" sz="1600" dirty="0">
                          <a:latin typeface="Times New Roman" charset="0"/>
                          <a:ea typeface="Times New Roman" charset="0"/>
                          <a:cs typeface="Times New Roman" charset="0"/>
                        </a:rPr>
                        <a:t>-p</a:t>
                      </a:r>
                      <a:r>
                        <a:rPr lang="en-US" sz="1600" baseline="0" dirty="0">
                          <a:latin typeface="Times New Roman" charset="0"/>
                          <a:ea typeface="Times New Roman" charset="0"/>
                          <a:cs typeface="Times New Roman" charset="0"/>
                        </a:rPr>
                        <a:t> evaluation, </a:t>
                      </a:r>
                      <a:r>
                        <a:rPr lang="en-US" sz="1600" dirty="0">
                          <a:latin typeface="Times New Roman" charset="0"/>
                          <a:ea typeface="Times New Roman" charset="0"/>
                          <a:cs typeface="Times New Roman" charset="0"/>
                        </a:rPr>
                        <a:t>ENSDF</a:t>
                      </a:r>
                    </a:p>
                  </a:txBody>
                  <a:tcPr/>
                </a:tc>
                <a:tc>
                  <a:txBody>
                    <a:bodyPr/>
                    <a:lstStyle/>
                    <a:p>
                      <a:pPr>
                        <a:lnSpc>
                          <a:spcPts val="1860"/>
                        </a:lnSpc>
                      </a:pPr>
                      <a:r>
                        <a:rPr lang="en-US" sz="1600" dirty="0">
                          <a:latin typeface="Times New Roman" charset="0"/>
                          <a:ea typeface="Times New Roman" charset="0"/>
                          <a:cs typeface="Times New Roman" charset="0"/>
                        </a:rPr>
                        <a:t>75%</a:t>
                      </a:r>
                    </a:p>
                  </a:txBody>
                  <a:tcPr/>
                </a:tc>
                <a:tc>
                  <a:txBody>
                    <a:bodyPr/>
                    <a:lstStyle/>
                    <a:p>
                      <a:pPr>
                        <a:lnSpc>
                          <a:spcPts val="1860"/>
                        </a:lnSpc>
                      </a:pPr>
                      <a:r>
                        <a:rPr lang="en-US" sz="1600" dirty="0">
                          <a:latin typeface="Times New Roman" charset="0"/>
                          <a:ea typeface="Times New Roman" charset="0"/>
                          <a:cs typeface="Times New Roman" charset="0"/>
                        </a:rPr>
                        <a:t>Isotope Program</a:t>
                      </a:r>
                    </a:p>
                  </a:txBody>
                  <a:tcPr/>
                </a:tc>
                <a:extLst>
                  <a:ext uri="{0D108BD9-81ED-4DB2-BD59-A6C34878D82A}">
                    <a16:rowId xmlns:a16="http://schemas.microsoft.com/office/drawing/2014/main" val="10004"/>
                  </a:ext>
                </a:extLst>
              </a:tr>
              <a:tr h="258541">
                <a:tc>
                  <a:txBody>
                    <a:bodyPr/>
                    <a:lstStyle/>
                    <a:p>
                      <a:pPr>
                        <a:lnSpc>
                          <a:spcPts val="1860"/>
                        </a:lnSpc>
                      </a:pPr>
                      <a:r>
                        <a:rPr lang="en-US" sz="1600" dirty="0">
                          <a:latin typeface="Times New Roman" charset="0"/>
                          <a:ea typeface="Times New Roman" charset="0"/>
                          <a:cs typeface="Times New Roman" charset="0"/>
                        </a:rPr>
                        <a:t>A.S.</a:t>
                      </a:r>
                      <a:r>
                        <a:rPr lang="en-US" sz="1600" baseline="0" dirty="0">
                          <a:latin typeface="Times New Roman" charset="0"/>
                          <a:ea typeface="Times New Roman" charset="0"/>
                          <a:cs typeface="Times New Roman" charset="0"/>
                        </a:rPr>
                        <a:t> Voyles </a:t>
                      </a:r>
                    </a:p>
                  </a:txBody>
                  <a:tcPr/>
                </a:tc>
                <a:tc>
                  <a:txBody>
                    <a:bodyPr/>
                    <a:lstStyle/>
                    <a:p>
                      <a:pPr>
                        <a:lnSpc>
                          <a:spcPts val="1860"/>
                        </a:lnSpc>
                      </a:pPr>
                      <a:r>
                        <a:rPr lang="en-US" sz="1600" baseline="0" dirty="0">
                          <a:latin typeface="Times New Roman" charset="0"/>
                          <a:ea typeface="Times New Roman" charset="0"/>
                          <a:cs typeface="Times New Roman" charset="0"/>
                        </a:rPr>
                        <a:t>PD → RE</a:t>
                      </a:r>
                      <a:endParaRPr lang="en-US" sz="1600" dirty="0">
                        <a:latin typeface="Times New Roman" charset="0"/>
                        <a:ea typeface="Times New Roman" charset="0"/>
                        <a:cs typeface="Times New Roman" charset="0"/>
                      </a:endParaRPr>
                    </a:p>
                  </a:txBody>
                  <a:tcPr/>
                </a:tc>
                <a:tc>
                  <a:txBody>
                    <a:bodyPr/>
                    <a:lstStyle/>
                    <a:p>
                      <a:pPr>
                        <a:lnSpc>
                          <a:spcPts val="1860"/>
                        </a:lnSpc>
                      </a:pPr>
                      <a:r>
                        <a:rPr lang="en-US" sz="1600" dirty="0">
                          <a:latin typeface="Times New Roman" charset="0"/>
                          <a:ea typeface="Times New Roman" charset="0"/>
                          <a:cs typeface="Times New Roman" charset="0"/>
                        </a:rPr>
                        <a:t>Reac. measure.,</a:t>
                      </a:r>
                      <a:r>
                        <a:rPr lang="en-US" sz="1600" baseline="0" dirty="0">
                          <a:latin typeface="Times New Roman" charset="0"/>
                          <a:ea typeface="Times New Roman" charset="0"/>
                          <a:cs typeface="Times New Roman" charset="0"/>
                        </a:rPr>
                        <a:t> comp.</a:t>
                      </a:r>
                      <a:endParaRPr lang="en-US" sz="1600" dirty="0">
                        <a:latin typeface="Times New Roman" charset="0"/>
                        <a:ea typeface="Times New Roman" charset="0"/>
                        <a:cs typeface="Times New Roman" charset="0"/>
                      </a:endParaRPr>
                    </a:p>
                  </a:txBody>
                  <a:tcPr/>
                </a:tc>
                <a:tc>
                  <a:txBody>
                    <a:bodyPr/>
                    <a:lstStyle/>
                    <a:p>
                      <a:pPr>
                        <a:lnSpc>
                          <a:spcPts val="1860"/>
                        </a:lnSpc>
                      </a:pPr>
                      <a:r>
                        <a:rPr lang="en-US" sz="1600" dirty="0">
                          <a:latin typeface="Times New Roman" charset="0"/>
                          <a:ea typeface="Times New Roman" charset="0"/>
                          <a:cs typeface="Times New Roman" charset="0"/>
                        </a:rPr>
                        <a:t>25%</a:t>
                      </a:r>
                    </a:p>
                  </a:txBody>
                  <a:tcPr/>
                </a:tc>
                <a:tc>
                  <a:txBody>
                    <a:bodyPr/>
                    <a:lstStyle/>
                    <a:p>
                      <a:pPr>
                        <a:lnSpc>
                          <a:spcPts val="1860"/>
                        </a:lnSpc>
                      </a:pPr>
                      <a:r>
                        <a:rPr lang="en-US" sz="1600" baseline="0" dirty="0">
                          <a:latin typeface="Times New Roman" charset="0"/>
                          <a:ea typeface="Times New Roman" charset="0"/>
                          <a:cs typeface="Times New Roman" charset="0"/>
                        </a:rPr>
                        <a:t>Isotope Program</a:t>
                      </a:r>
                      <a:endParaRPr lang="en-US" sz="1600" dirty="0">
                        <a:latin typeface="Times New Roman" charset="0"/>
                        <a:ea typeface="Times New Roman" charset="0"/>
                        <a:cs typeface="Times New Roman" charset="0"/>
                      </a:endParaRPr>
                    </a:p>
                  </a:txBody>
                  <a:tcPr/>
                </a:tc>
                <a:extLst>
                  <a:ext uri="{0D108BD9-81ED-4DB2-BD59-A6C34878D82A}">
                    <a16:rowId xmlns:a16="http://schemas.microsoft.com/office/drawing/2014/main" val="10005"/>
                  </a:ext>
                </a:extLst>
              </a:tr>
              <a:tr h="258541">
                <a:tc>
                  <a:txBody>
                    <a:bodyPr/>
                    <a:lstStyle/>
                    <a:p>
                      <a:pPr>
                        <a:lnSpc>
                          <a:spcPts val="1860"/>
                        </a:lnSpc>
                      </a:pPr>
                      <a:r>
                        <a:rPr lang="en-US" sz="1600" baseline="0" dirty="0">
                          <a:latin typeface="Times New Roman" charset="0"/>
                          <a:ea typeface="Times New Roman" charset="0"/>
                          <a:cs typeface="Times New Roman" charset="0"/>
                        </a:rPr>
                        <a:t>J.A. Brown</a:t>
                      </a:r>
                    </a:p>
                  </a:txBody>
                  <a:tcPr/>
                </a:tc>
                <a:tc>
                  <a:txBody>
                    <a:bodyPr/>
                    <a:lstStyle/>
                    <a:p>
                      <a:pPr>
                        <a:lnSpc>
                          <a:spcPts val="1860"/>
                        </a:lnSpc>
                      </a:pPr>
                      <a:r>
                        <a:rPr lang="en-US" sz="1600" dirty="0">
                          <a:latin typeface="Times New Roman" charset="0"/>
                          <a:ea typeface="Times New Roman" charset="0"/>
                          <a:cs typeface="Times New Roman" charset="0"/>
                        </a:rPr>
                        <a:t>Staff (UC)</a:t>
                      </a:r>
                    </a:p>
                  </a:txBody>
                  <a:tcPr/>
                </a:tc>
                <a:tc>
                  <a:txBody>
                    <a:bodyPr/>
                    <a:lstStyle/>
                    <a:p>
                      <a:pPr>
                        <a:lnSpc>
                          <a:spcPts val="1860"/>
                        </a:lnSpc>
                      </a:pPr>
                      <a:r>
                        <a:rPr lang="en-US" sz="1600" baseline="30000" dirty="0">
                          <a:latin typeface="Times New Roman" charset="0"/>
                          <a:ea typeface="Times New Roman" charset="0"/>
                          <a:cs typeface="Times New Roman" charset="0"/>
                        </a:rPr>
                        <a:t>238</a:t>
                      </a:r>
                      <a:r>
                        <a:rPr lang="en-US" sz="1600" dirty="0">
                          <a:latin typeface="Times New Roman" charset="0"/>
                          <a:ea typeface="Times New Roman" charset="0"/>
                          <a:cs typeface="Times New Roman" charset="0"/>
                        </a:rPr>
                        <a:t>U(n,n’</a:t>
                      </a:r>
                      <a:r>
                        <a:rPr lang="en-US" sz="1600" dirty="0">
                          <a:latin typeface="Symbol" pitchFamily="2" charset="2"/>
                          <a:ea typeface="Times New Roman" charset="0"/>
                          <a:cs typeface="Times New Roman" charset="0"/>
                        </a:rPr>
                        <a:t>g</a:t>
                      </a:r>
                      <a:r>
                        <a:rPr lang="en-US" sz="1600" dirty="0">
                          <a:latin typeface="Times New Roman" charset="0"/>
                          <a:ea typeface="Times New Roman" charset="0"/>
                          <a:cs typeface="Times New Roman" charset="0"/>
                        </a:rPr>
                        <a:t>), (n,f) yields</a:t>
                      </a:r>
                    </a:p>
                  </a:txBody>
                  <a:tcPr/>
                </a:tc>
                <a:tc>
                  <a:txBody>
                    <a:bodyPr/>
                    <a:lstStyle/>
                    <a:p>
                      <a:pPr>
                        <a:lnSpc>
                          <a:spcPts val="1860"/>
                        </a:lnSpc>
                      </a:pPr>
                      <a:r>
                        <a:rPr lang="en-US" sz="1600" dirty="0">
                          <a:latin typeface="Times New Roman" charset="0"/>
                          <a:ea typeface="Times New Roman" charset="0"/>
                          <a:cs typeface="Times New Roman" charset="0"/>
                        </a:rPr>
                        <a:t>80%</a:t>
                      </a:r>
                    </a:p>
                  </a:txBody>
                  <a:tcPr/>
                </a:tc>
                <a:tc>
                  <a:txBody>
                    <a:bodyPr/>
                    <a:lstStyle/>
                    <a:p>
                      <a:pPr>
                        <a:lnSpc>
                          <a:spcPts val="1860"/>
                        </a:lnSpc>
                      </a:pPr>
                      <a:r>
                        <a:rPr lang="en-US" sz="1600" dirty="0">
                          <a:latin typeface="Times New Roman" charset="0"/>
                          <a:ea typeface="Times New Roman" charset="0"/>
                          <a:cs typeface="Times New Roman" charset="0"/>
                        </a:rPr>
                        <a:t>DOE-NE/NA-22</a:t>
                      </a:r>
                    </a:p>
                  </a:txBody>
                  <a:tcPr/>
                </a:tc>
                <a:extLst>
                  <a:ext uri="{0D108BD9-81ED-4DB2-BD59-A6C34878D82A}">
                    <a16:rowId xmlns:a16="http://schemas.microsoft.com/office/drawing/2014/main" val="780735412"/>
                  </a:ext>
                </a:extLst>
              </a:tr>
              <a:tr h="258541">
                <a:tc>
                  <a:txBody>
                    <a:bodyPr/>
                    <a:lstStyle/>
                    <a:p>
                      <a:pPr>
                        <a:lnSpc>
                          <a:spcPts val="1860"/>
                        </a:lnSpc>
                      </a:pPr>
                      <a:r>
                        <a:rPr lang="en-US" sz="1600" i="1" dirty="0">
                          <a:latin typeface="Times New Roman" charset="0"/>
                          <a:ea typeface="Times New Roman" charset="0"/>
                          <a:cs typeface="Times New Roman" charset="0"/>
                        </a:rPr>
                        <a:t>J.T. Morrell</a:t>
                      </a:r>
                    </a:p>
                  </a:txBody>
                  <a:tcPr/>
                </a:tc>
                <a:tc>
                  <a:txBody>
                    <a:bodyPr/>
                    <a:lstStyle/>
                    <a:p>
                      <a:pPr>
                        <a:lnSpc>
                          <a:spcPts val="1860"/>
                        </a:lnSpc>
                      </a:pPr>
                      <a:r>
                        <a:rPr lang="en-US" sz="1600" i="1" dirty="0">
                          <a:latin typeface="Times New Roman" charset="0"/>
                          <a:ea typeface="Times New Roman" charset="0"/>
                          <a:cs typeface="Times New Roman" charset="0"/>
                        </a:rPr>
                        <a:t>GS</a:t>
                      </a:r>
                    </a:p>
                  </a:txBody>
                  <a:tcPr/>
                </a:tc>
                <a:tc>
                  <a:txBody>
                    <a:bodyPr/>
                    <a:lstStyle/>
                    <a:p>
                      <a:pPr>
                        <a:lnSpc>
                          <a:spcPts val="1860"/>
                        </a:lnSpc>
                      </a:pPr>
                      <a:r>
                        <a:rPr lang="en-US" sz="1600" i="1" dirty="0">
                          <a:latin typeface="Times New Roman" charset="0"/>
                          <a:ea typeface="Times New Roman" charset="0"/>
                          <a:cs typeface="Times New Roman" charset="0"/>
                        </a:rPr>
                        <a:t>(n,x) Isotope Production</a:t>
                      </a:r>
                    </a:p>
                  </a:txBody>
                  <a:tcPr/>
                </a:tc>
                <a:tc>
                  <a:txBody>
                    <a:bodyPr/>
                    <a:lstStyle/>
                    <a:p>
                      <a:pPr>
                        <a:lnSpc>
                          <a:spcPts val="1860"/>
                        </a:lnSpc>
                      </a:pPr>
                      <a:r>
                        <a:rPr lang="en-US" sz="1600" i="1" dirty="0">
                          <a:latin typeface="Times New Roman" charset="0"/>
                          <a:ea typeface="Times New Roman" charset="0"/>
                          <a:cs typeface="Times New Roman" charset="0"/>
                        </a:rPr>
                        <a:t>0%</a:t>
                      </a:r>
                    </a:p>
                  </a:txBody>
                  <a:tcPr/>
                </a:tc>
                <a:tc>
                  <a:txBody>
                    <a:bodyPr/>
                    <a:lstStyle/>
                    <a:p>
                      <a:pPr>
                        <a:lnSpc>
                          <a:spcPts val="1860"/>
                        </a:lnSpc>
                      </a:pPr>
                      <a:r>
                        <a:rPr lang="en-US" sz="1600" i="1" dirty="0">
                          <a:latin typeface="Times New Roman" charset="0"/>
                          <a:ea typeface="Times New Roman" charset="0"/>
                          <a:cs typeface="Times New Roman" charset="0"/>
                        </a:rPr>
                        <a:t>Isotope Program</a:t>
                      </a:r>
                    </a:p>
                  </a:txBody>
                  <a:tcPr/>
                </a:tc>
                <a:extLst>
                  <a:ext uri="{0D108BD9-81ED-4DB2-BD59-A6C34878D82A}">
                    <a16:rowId xmlns:a16="http://schemas.microsoft.com/office/drawing/2014/main" val="10006"/>
                  </a:ext>
                </a:extLst>
              </a:tr>
              <a:tr h="258541">
                <a:tc>
                  <a:txBody>
                    <a:bodyPr/>
                    <a:lstStyle/>
                    <a:p>
                      <a:pPr>
                        <a:lnSpc>
                          <a:spcPts val="1860"/>
                        </a:lnSpc>
                      </a:pPr>
                      <a:r>
                        <a:rPr lang="en-US" sz="1600" i="1" baseline="0" dirty="0">
                          <a:latin typeface="Times New Roman" charset="0"/>
                          <a:ea typeface="Times New Roman" charset="0"/>
                          <a:cs typeface="Times New Roman" charset="0"/>
                        </a:rPr>
                        <a:t>A. Lewis</a:t>
                      </a:r>
                      <a:endParaRPr lang="en-US" sz="1600" i="1" dirty="0">
                        <a:latin typeface="Times New Roman" charset="0"/>
                        <a:ea typeface="Times New Roman" charset="0"/>
                        <a:cs typeface="Times New Roman" charset="0"/>
                      </a:endParaRPr>
                    </a:p>
                  </a:txBody>
                  <a:tcPr/>
                </a:tc>
                <a:tc>
                  <a:txBody>
                    <a:bodyPr/>
                    <a:lstStyle/>
                    <a:p>
                      <a:pPr>
                        <a:lnSpc>
                          <a:spcPts val="1860"/>
                        </a:lnSpc>
                      </a:pPr>
                      <a:r>
                        <a:rPr lang="en-US" sz="1600" i="1" dirty="0">
                          <a:latin typeface="Times New Roman" charset="0"/>
                          <a:ea typeface="Times New Roman" charset="0"/>
                          <a:cs typeface="Times New Roman" charset="0"/>
                        </a:rPr>
                        <a:t>GS</a:t>
                      </a:r>
                    </a:p>
                  </a:txBody>
                  <a:tcPr/>
                </a:tc>
                <a:tc>
                  <a:txBody>
                    <a:bodyPr/>
                    <a:lstStyle/>
                    <a:p>
                      <a:pPr>
                        <a:lnSpc>
                          <a:spcPts val="1860"/>
                        </a:lnSpc>
                      </a:pPr>
                      <a:r>
                        <a:rPr lang="en-US" sz="1600" i="1" dirty="0">
                          <a:latin typeface="Times New Roman" charset="0"/>
                          <a:ea typeface="Times New Roman" charset="0"/>
                          <a:cs typeface="Times New Roman" charset="0"/>
                        </a:rPr>
                        <a:t>Reaction</a:t>
                      </a:r>
                      <a:r>
                        <a:rPr lang="en-US" sz="1600" i="1" baseline="0" dirty="0">
                          <a:latin typeface="Times New Roman" charset="0"/>
                          <a:ea typeface="Times New Roman" charset="0"/>
                          <a:cs typeface="Times New Roman" charset="0"/>
                        </a:rPr>
                        <a:t> eval. (n,n’</a:t>
                      </a:r>
                      <a:r>
                        <a:rPr lang="en-US" sz="1600" i="1" dirty="0">
                          <a:latin typeface="Symbol" charset="2"/>
                          <a:ea typeface="Symbol" charset="2"/>
                          <a:cs typeface="Symbol" charset="2"/>
                        </a:rPr>
                        <a:t>g</a:t>
                      </a:r>
                      <a:r>
                        <a:rPr lang="en-US" sz="1600" i="1" baseline="0" dirty="0">
                          <a:latin typeface="Times New Roman" charset="0"/>
                          <a:ea typeface="Times New Roman" charset="0"/>
                          <a:cs typeface="Times New Roman" charset="0"/>
                        </a:rPr>
                        <a:t>)</a:t>
                      </a:r>
                      <a:endParaRPr lang="en-US" sz="1600" i="1" dirty="0">
                        <a:latin typeface="Times New Roman" charset="0"/>
                        <a:ea typeface="Times New Roman" charset="0"/>
                        <a:cs typeface="Times New Roman" charset="0"/>
                      </a:endParaRPr>
                    </a:p>
                  </a:txBody>
                  <a:tcPr/>
                </a:tc>
                <a:tc>
                  <a:txBody>
                    <a:bodyPr/>
                    <a:lstStyle/>
                    <a:p>
                      <a:pPr>
                        <a:lnSpc>
                          <a:spcPts val="1860"/>
                        </a:lnSpc>
                      </a:pPr>
                      <a:r>
                        <a:rPr lang="en-US" sz="1600" i="1" dirty="0">
                          <a:latin typeface="Times New Roman" charset="0"/>
                          <a:ea typeface="Times New Roman" charset="0"/>
                          <a:cs typeface="Times New Roman" charset="0"/>
                        </a:rPr>
                        <a:t>0%</a:t>
                      </a:r>
                    </a:p>
                  </a:txBody>
                  <a:tcPr/>
                </a:tc>
                <a:tc>
                  <a:txBody>
                    <a:bodyPr/>
                    <a:lstStyle/>
                    <a:p>
                      <a:pPr>
                        <a:lnSpc>
                          <a:spcPts val="1860"/>
                        </a:lnSpc>
                      </a:pPr>
                      <a:r>
                        <a:rPr lang="en-US" sz="1600" i="1" dirty="0">
                          <a:latin typeface="Times New Roman" charset="0"/>
                          <a:ea typeface="Times New Roman" charset="0"/>
                          <a:cs typeface="Times New Roman" charset="0"/>
                        </a:rPr>
                        <a:t>Rickover fellow</a:t>
                      </a:r>
                    </a:p>
                  </a:txBody>
                  <a:tcPr/>
                </a:tc>
                <a:extLst>
                  <a:ext uri="{0D108BD9-81ED-4DB2-BD59-A6C34878D82A}">
                    <a16:rowId xmlns:a16="http://schemas.microsoft.com/office/drawing/2014/main" val="10007"/>
                  </a:ext>
                </a:extLst>
              </a:tr>
              <a:tr h="258541">
                <a:tc>
                  <a:txBody>
                    <a:bodyPr/>
                    <a:lstStyle/>
                    <a:p>
                      <a:pPr>
                        <a:lnSpc>
                          <a:spcPts val="1860"/>
                        </a:lnSpc>
                      </a:pPr>
                      <a:r>
                        <a:rPr lang="en-US" sz="1600" i="1" baseline="0" dirty="0">
                          <a:latin typeface="Times New Roman" charset="0"/>
                          <a:ea typeface="Times New Roman" charset="0"/>
                          <a:cs typeface="Times New Roman" charset="0"/>
                        </a:rPr>
                        <a:t>J. Matheny </a:t>
                      </a:r>
                      <a:endParaRPr lang="en-US" sz="1600" i="1" dirty="0">
                        <a:latin typeface="Times New Roman" charset="0"/>
                        <a:ea typeface="Times New Roman" charset="0"/>
                        <a:cs typeface="Times New Roman" charset="0"/>
                      </a:endParaRPr>
                    </a:p>
                  </a:txBody>
                  <a:tcPr/>
                </a:tc>
                <a:tc>
                  <a:txBody>
                    <a:bodyPr/>
                    <a:lstStyle/>
                    <a:p>
                      <a:pPr>
                        <a:lnSpc>
                          <a:spcPts val="1860"/>
                        </a:lnSpc>
                      </a:pPr>
                      <a:r>
                        <a:rPr lang="en-US" sz="1600" i="1" dirty="0">
                          <a:latin typeface="Times New Roman" charset="0"/>
                          <a:ea typeface="Times New Roman" charset="0"/>
                          <a:cs typeface="Times New Roman" charset="0"/>
                        </a:rPr>
                        <a:t>GS</a:t>
                      </a:r>
                    </a:p>
                  </a:txBody>
                  <a:tcPr/>
                </a:tc>
                <a:tc>
                  <a:txBody>
                    <a:bodyPr/>
                    <a:lstStyle/>
                    <a:p>
                      <a:pPr>
                        <a:lnSpc>
                          <a:spcPts val="1860"/>
                        </a:lnSpc>
                      </a:pPr>
                      <a:r>
                        <a:rPr lang="en-US" sz="1600" i="1" dirty="0">
                          <a:latin typeface="Times New Roman" charset="0"/>
                          <a:ea typeface="Times New Roman" charset="0"/>
                          <a:cs typeface="Times New Roman" charset="0"/>
                        </a:rPr>
                        <a:t>Gamma-Xray Database</a:t>
                      </a:r>
                    </a:p>
                  </a:txBody>
                  <a:tcPr/>
                </a:tc>
                <a:tc>
                  <a:txBody>
                    <a:bodyPr/>
                    <a:lstStyle/>
                    <a:p>
                      <a:pPr>
                        <a:lnSpc>
                          <a:spcPts val="1860"/>
                        </a:lnSpc>
                      </a:pPr>
                      <a:r>
                        <a:rPr lang="en-US" sz="1600" i="1" dirty="0">
                          <a:latin typeface="Times New Roman" charset="0"/>
                          <a:ea typeface="Times New Roman" charset="0"/>
                          <a:cs typeface="Times New Roman" charset="0"/>
                        </a:rPr>
                        <a:t>0%</a:t>
                      </a:r>
                    </a:p>
                  </a:txBody>
                  <a:tcPr/>
                </a:tc>
                <a:tc>
                  <a:txBody>
                    <a:bodyPr/>
                    <a:lstStyle/>
                    <a:p>
                      <a:pPr>
                        <a:lnSpc>
                          <a:spcPts val="1860"/>
                        </a:lnSpc>
                      </a:pPr>
                      <a:r>
                        <a:rPr lang="en-US" sz="1600" i="1" dirty="0">
                          <a:latin typeface="Times New Roman" charset="0"/>
                          <a:ea typeface="Times New Roman" charset="0"/>
                          <a:cs typeface="Times New Roman" charset="0"/>
                        </a:rPr>
                        <a:t>DTRA-PNNL</a:t>
                      </a:r>
                    </a:p>
                  </a:txBody>
                  <a:tcPr/>
                </a:tc>
                <a:extLst>
                  <a:ext uri="{0D108BD9-81ED-4DB2-BD59-A6C34878D82A}">
                    <a16:rowId xmlns:a16="http://schemas.microsoft.com/office/drawing/2014/main" val="10008"/>
                  </a:ext>
                </a:extLst>
              </a:tr>
              <a:tr h="258541">
                <a:tc>
                  <a:txBody>
                    <a:bodyPr/>
                    <a:lstStyle/>
                    <a:p>
                      <a:pPr>
                        <a:lnSpc>
                          <a:spcPts val="1860"/>
                        </a:lnSpc>
                      </a:pPr>
                      <a:r>
                        <a:rPr lang="en-US" sz="1600" i="1" dirty="0">
                          <a:latin typeface="Times New Roman" charset="0"/>
                          <a:ea typeface="Times New Roman" charset="0"/>
                          <a:cs typeface="Times New Roman" charset="0"/>
                        </a:rPr>
                        <a:t>E.F. Matthews</a:t>
                      </a:r>
                    </a:p>
                  </a:txBody>
                  <a:tcPr/>
                </a:tc>
                <a:tc>
                  <a:txBody>
                    <a:bodyPr/>
                    <a:lstStyle/>
                    <a:p>
                      <a:pPr>
                        <a:lnSpc>
                          <a:spcPts val="1860"/>
                        </a:lnSpc>
                      </a:pPr>
                      <a:r>
                        <a:rPr lang="en-US" sz="1600" i="1" dirty="0">
                          <a:latin typeface="Times New Roman" charset="0"/>
                          <a:ea typeface="Times New Roman" charset="0"/>
                          <a:cs typeface="Times New Roman" charset="0"/>
                        </a:rPr>
                        <a:t>GS</a:t>
                      </a:r>
                    </a:p>
                  </a:txBody>
                  <a:tcPr/>
                </a:tc>
                <a:tc>
                  <a:txBody>
                    <a:bodyPr/>
                    <a:lstStyle/>
                    <a:p>
                      <a:pPr>
                        <a:lnSpc>
                          <a:spcPts val="1860"/>
                        </a:lnSpc>
                      </a:pPr>
                      <a:r>
                        <a:rPr lang="en-US" sz="1600" i="1" dirty="0">
                          <a:latin typeface="Times New Roman" charset="0"/>
                          <a:ea typeface="Times New Roman" charset="0"/>
                          <a:cs typeface="Times New Roman" charset="0"/>
                        </a:rPr>
                        <a:t>Fission</a:t>
                      </a:r>
                      <a:r>
                        <a:rPr lang="en-US" sz="1600" i="1" baseline="0" dirty="0">
                          <a:latin typeface="Times New Roman" charset="0"/>
                          <a:ea typeface="Times New Roman" charset="0"/>
                          <a:cs typeface="Times New Roman" charset="0"/>
                        </a:rPr>
                        <a:t> modeling</a:t>
                      </a:r>
                      <a:endParaRPr lang="en-US" sz="1600" i="1" dirty="0">
                        <a:latin typeface="Times New Roman" charset="0"/>
                        <a:ea typeface="Times New Roman" charset="0"/>
                        <a:cs typeface="Times New Roman" charset="0"/>
                      </a:endParaRPr>
                    </a:p>
                  </a:txBody>
                  <a:tcPr/>
                </a:tc>
                <a:tc>
                  <a:txBody>
                    <a:bodyPr/>
                    <a:lstStyle/>
                    <a:p>
                      <a:pPr>
                        <a:lnSpc>
                          <a:spcPts val="1860"/>
                        </a:lnSpc>
                      </a:pPr>
                      <a:r>
                        <a:rPr lang="en-US" sz="1600" i="1" dirty="0">
                          <a:latin typeface="Times New Roman" charset="0"/>
                          <a:ea typeface="Times New Roman" charset="0"/>
                          <a:cs typeface="Times New Roman" charset="0"/>
                        </a:rPr>
                        <a:t>10%</a:t>
                      </a:r>
                    </a:p>
                  </a:txBody>
                  <a:tcPr/>
                </a:tc>
                <a:tc>
                  <a:txBody>
                    <a:bodyPr/>
                    <a:lstStyle/>
                    <a:p>
                      <a:pPr>
                        <a:lnSpc>
                          <a:spcPts val="1860"/>
                        </a:lnSpc>
                      </a:pPr>
                      <a:r>
                        <a:rPr lang="en-US" sz="1600" i="1" dirty="0">
                          <a:latin typeface="Times New Roman" charset="0"/>
                          <a:ea typeface="Times New Roman" charset="0"/>
                          <a:cs typeface="Times New Roman" charset="0"/>
                        </a:rPr>
                        <a:t>NSSC fellow</a:t>
                      </a:r>
                    </a:p>
                  </a:txBody>
                  <a:tcPr/>
                </a:tc>
                <a:extLst>
                  <a:ext uri="{0D108BD9-81ED-4DB2-BD59-A6C34878D82A}">
                    <a16:rowId xmlns:a16="http://schemas.microsoft.com/office/drawing/2014/main" val="10009"/>
                  </a:ext>
                </a:extLst>
              </a:tr>
              <a:tr h="258541">
                <a:tc>
                  <a:txBody>
                    <a:bodyPr/>
                    <a:lstStyle/>
                    <a:p>
                      <a:pPr>
                        <a:lnSpc>
                          <a:spcPts val="1860"/>
                        </a:lnSpc>
                      </a:pPr>
                      <a:r>
                        <a:rPr lang="en-US" sz="1600" i="1" dirty="0">
                          <a:latin typeface="Times New Roman" charset="0"/>
                          <a:ea typeface="Times New Roman" charset="0"/>
                          <a:cs typeface="Times New Roman" charset="0"/>
                        </a:rPr>
                        <a:t>I.</a:t>
                      </a:r>
                      <a:r>
                        <a:rPr lang="en-US" sz="1600" i="1" baseline="0" dirty="0">
                          <a:latin typeface="Times New Roman" charset="0"/>
                          <a:ea typeface="Times New Roman" charset="0"/>
                          <a:cs typeface="Times New Roman" charset="0"/>
                        </a:rPr>
                        <a:t> Kolaja</a:t>
                      </a:r>
                      <a:endParaRPr lang="en-US" sz="1600" i="1" dirty="0">
                        <a:latin typeface="Times New Roman" charset="0"/>
                        <a:ea typeface="Times New Roman" charset="0"/>
                        <a:cs typeface="Times New Roman" charset="0"/>
                      </a:endParaRPr>
                    </a:p>
                  </a:txBody>
                  <a:tcPr/>
                </a:tc>
                <a:tc>
                  <a:txBody>
                    <a:bodyPr/>
                    <a:lstStyle/>
                    <a:p>
                      <a:pPr>
                        <a:lnSpc>
                          <a:spcPts val="1860"/>
                        </a:lnSpc>
                      </a:pPr>
                      <a:r>
                        <a:rPr lang="en-US" sz="1600" i="1" dirty="0">
                          <a:latin typeface="Times New Roman" charset="0"/>
                          <a:ea typeface="Times New Roman" charset="0"/>
                          <a:cs typeface="Times New Roman" charset="0"/>
                        </a:rPr>
                        <a:t>UG</a:t>
                      </a:r>
                    </a:p>
                  </a:txBody>
                  <a:tcPr/>
                </a:tc>
                <a:tc>
                  <a:txBody>
                    <a:bodyPr/>
                    <a:lstStyle/>
                    <a:p>
                      <a:pPr>
                        <a:lnSpc>
                          <a:spcPts val="1860"/>
                        </a:lnSpc>
                      </a:pPr>
                      <a:r>
                        <a:rPr lang="en-US" sz="1600" i="1" dirty="0">
                          <a:latin typeface="Times New Roman" charset="0"/>
                          <a:ea typeface="Times New Roman" charset="0"/>
                          <a:cs typeface="Times New Roman" charset="0"/>
                        </a:rPr>
                        <a:t>(n,n’</a:t>
                      </a:r>
                      <a:r>
                        <a:rPr lang="en-US" sz="1600" i="1" dirty="0">
                          <a:latin typeface="Symbol" charset="2"/>
                          <a:ea typeface="Symbol" charset="2"/>
                          <a:cs typeface="Symbol" charset="2"/>
                        </a:rPr>
                        <a:t>g</a:t>
                      </a:r>
                      <a:r>
                        <a:rPr lang="en-US" sz="1600" i="1" dirty="0">
                          <a:latin typeface="Times New Roman" charset="0"/>
                          <a:ea typeface="Times New Roman" charset="0"/>
                          <a:cs typeface="Times New Roman" charset="0"/>
                        </a:rPr>
                        <a:t>) </a:t>
                      </a:r>
                    </a:p>
                  </a:txBody>
                  <a:tcPr/>
                </a:tc>
                <a:tc>
                  <a:txBody>
                    <a:bodyPr/>
                    <a:lstStyle/>
                    <a:p>
                      <a:pPr>
                        <a:lnSpc>
                          <a:spcPts val="1860"/>
                        </a:lnSpc>
                      </a:pPr>
                      <a:r>
                        <a:rPr lang="en-US" sz="1600" i="1" dirty="0">
                          <a:latin typeface="Times New Roman" charset="0"/>
                          <a:ea typeface="Times New Roman" charset="0"/>
                          <a:cs typeface="Times New Roman" charset="0"/>
                        </a:rPr>
                        <a:t>10%</a:t>
                      </a:r>
                    </a:p>
                  </a:txBody>
                  <a:tcPr/>
                </a:tc>
                <a:tc>
                  <a:txBody>
                    <a:bodyPr/>
                    <a:lstStyle/>
                    <a:p>
                      <a:pPr>
                        <a:lnSpc>
                          <a:spcPts val="1860"/>
                        </a:lnSpc>
                      </a:pPr>
                      <a:r>
                        <a:rPr lang="en-US" sz="1600" i="1" dirty="0">
                          <a:latin typeface="Times New Roman" charset="0"/>
                          <a:ea typeface="Times New Roman" charset="0"/>
                          <a:cs typeface="Times New Roman" charset="0"/>
                        </a:rPr>
                        <a:t>UC</a:t>
                      </a:r>
                    </a:p>
                  </a:txBody>
                  <a:tcPr/>
                </a:tc>
                <a:extLst>
                  <a:ext uri="{0D108BD9-81ED-4DB2-BD59-A6C34878D82A}">
                    <a16:rowId xmlns:a16="http://schemas.microsoft.com/office/drawing/2014/main" val="10010"/>
                  </a:ext>
                </a:extLst>
              </a:tr>
              <a:tr h="258541">
                <a:tc>
                  <a:txBody>
                    <a:bodyPr/>
                    <a:lstStyle/>
                    <a:p>
                      <a:pPr>
                        <a:lnSpc>
                          <a:spcPts val="1860"/>
                        </a:lnSpc>
                      </a:pPr>
                      <a:r>
                        <a:rPr lang="en-US" sz="1600" i="1" dirty="0">
                          <a:latin typeface="Times New Roman" charset="0"/>
                          <a:ea typeface="Times New Roman" charset="0"/>
                          <a:cs typeface="Times New Roman" charset="0"/>
                        </a:rPr>
                        <a:t>M. Fox</a:t>
                      </a:r>
                    </a:p>
                  </a:txBody>
                  <a:tcPr/>
                </a:tc>
                <a:tc>
                  <a:txBody>
                    <a:bodyPr/>
                    <a:lstStyle/>
                    <a:p>
                      <a:pPr>
                        <a:lnSpc>
                          <a:spcPts val="1860"/>
                        </a:lnSpc>
                      </a:pPr>
                      <a:r>
                        <a:rPr lang="en-US" sz="1600" i="1" dirty="0">
                          <a:latin typeface="Times New Roman" charset="0"/>
                          <a:ea typeface="Times New Roman" charset="0"/>
                          <a:cs typeface="Times New Roman" charset="0"/>
                        </a:rPr>
                        <a:t>GS</a:t>
                      </a:r>
                    </a:p>
                  </a:txBody>
                  <a:tcPr/>
                </a:tc>
                <a:tc>
                  <a:txBody>
                    <a:bodyPr/>
                    <a:lstStyle/>
                    <a:p>
                      <a:pPr>
                        <a:lnSpc>
                          <a:spcPts val="1860"/>
                        </a:lnSpc>
                      </a:pPr>
                      <a:r>
                        <a:rPr lang="en-US" sz="1600" i="1" dirty="0">
                          <a:latin typeface="Times New Roman" charset="0"/>
                          <a:ea typeface="Times New Roman" charset="0"/>
                          <a:cs typeface="Times New Roman" charset="0"/>
                        </a:rPr>
                        <a:t>75As(p,x) to 200 MeV</a:t>
                      </a:r>
                    </a:p>
                  </a:txBody>
                  <a:tcPr/>
                </a:tc>
                <a:tc>
                  <a:txBody>
                    <a:bodyPr/>
                    <a:lstStyle/>
                    <a:p>
                      <a:pPr>
                        <a:lnSpc>
                          <a:spcPts val="1860"/>
                        </a:lnSpc>
                      </a:pPr>
                      <a:r>
                        <a:rPr lang="en-US" sz="1600" i="1" dirty="0">
                          <a:latin typeface="Times New Roman" charset="0"/>
                          <a:ea typeface="Times New Roman" charset="0"/>
                          <a:cs typeface="Times New Roman" charset="0"/>
                        </a:rPr>
                        <a:t>0%</a:t>
                      </a:r>
                    </a:p>
                  </a:txBody>
                  <a:tcPr/>
                </a:tc>
                <a:tc>
                  <a:txBody>
                    <a:bodyPr/>
                    <a:lstStyle/>
                    <a:p>
                      <a:pPr>
                        <a:lnSpc>
                          <a:spcPts val="1860"/>
                        </a:lnSpc>
                      </a:pPr>
                      <a:r>
                        <a:rPr lang="en-US" sz="1600" i="1" dirty="0">
                          <a:latin typeface="Times New Roman" charset="0"/>
                          <a:ea typeface="Times New Roman" charset="0"/>
                          <a:cs typeface="Times New Roman" charset="0"/>
                        </a:rPr>
                        <a:t>Isotope Program</a:t>
                      </a:r>
                    </a:p>
                  </a:txBody>
                  <a:tcPr/>
                </a:tc>
                <a:extLst>
                  <a:ext uri="{0D108BD9-81ED-4DB2-BD59-A6C34878D82A}">
                    <a16:rowId xmlns:a16="http://schemas.microsoft.com/office/drawing/2014/main" val="10011"/>
                  </a:ext>
                </a:extLst>
              </a:tr>
              <a:tr h="258541">
                <a:tc>
                  <a:txBody>
                    <a:bodyPr/>
                    <a:lstStyle/>
                    <a:p>
                      <a:pPr>
                        <a:lnSpc>
                          <a:spcPts val="1860"/>
                        </a:lnSpc>
                      </a:pPr>
                      <a:r>
                        <a:rPr lang="en-US" sz="1600" dirty="0">
                          <a:latin typeface="Times New Roman" charset="0"/>
                          <a:ea typeface="Times New Roman" charset="0"/>
                          <a:cs typeface="Times New Roman" charset="0"/>
                        </a:rPr>
                        <a:t>R.B. Firestone</a:t>
                      </a:r>
                    </a:p>
                  </a:txBody>
                  <a:tcPr/>
                </a:tc>
                <a:tc>
                  <a:txBody>
                    <a:bodyPr/>
                    <a:lstStyle/>
                    <a:p>
                      <a:pPr>
                        <a:lnSpc>
                          <a:spcPts val="1860"/>
                        </a:lnSpc>
                      </a:pPr>
                      <a:r>
                        <a:rPr lang="en-US" sz="1600" dirty="0">
                          <a:latin typeface="Times New Roman" charset="0"/>
                          <a:ea typeface="Times New Roman" charset="0"/>
                          <a:cs typeface="Times New Roman" charset="0"/>
                        </a:rPr>
                        <a:t>Ret.</a:t>
                      </a:r>
                    </a:p>
                  </a:txBody>
                  <a:tcPr/>
                </a:tc>
                <a:tc>
                  <a:txBody>
                    <a:bodyPr/>
                    <a:lstStyle/>
                    <a:p>
                      <a:pPr>
                        <a:lnSpc>
                          <a:spcPts val="1860"/>
                        </a:lnSpc>
                      </a:pPr>
                      <a:r>
                        <a:rPr lang="en-US" sz="1600" dirty="0">
                          <a:latin typeface="Times New Roman" charset="0"/>
                          <a:ea typeface="Times New Roman" charset="0"/>
                          <a:cs typeface="Times New Roman" charset="0"/>
                        </a:rPr>
                        <a:t>(n,n’</a:t>
                      </a:r>
                      <a:r>
                        <a:rPr lang="en-US" sz="1600" dirty="0">
                          <a:latin typeface="Symbol" charset="2"/>
                          <a:ea typeface="Symbol" charset="2"/>
                          <a:cs typeface="Symbol" charset="2"/>
                        </a:rPr>
                        <a:t>g</a:t>
                      </a:r>
                      <a:r>
                        <a:rPr lang="en-US" sz="1600" dirty="0">
                          <a:latin typeface="Times New Roman" charset="0"/>
                          <a:ea typeface="Times New Roman" charset="0"/>
                          <a:cs typeface="Times New Roman" charset="0"/>
                        </a:rPr>
                        <a:t>), (n,</a:t>
                      </a:r>
                      <a:r>
                        <a:rPr lang="en-US" sz="1600" dirty="0">
                          <a:latin typeface="Symbol" charset="2"/>
                          <a:ea typeface="Symbol" charset="2"/>
                          <a:cs typeface="Symbol" charset="2"/>
                        </a:rPr>
                        <a:t>g</a:t>
                      </a:r>
                      <a:r>
                        <a:rPr lang="en-US" sz="1600" dirty="0">
                          <a:latin typeface="Times New Roman" charset="0"/>
                          <a:ea typeface="Times New Roman" charset="0"/>
                          <a:cs typeface="Times New Roman" charset="0"/>
                        </a:rPr>
                        <a:t>), RSF-CRP</a:t>
                      </a:r>
                    </a:p>
                  </a:txBody>
                  <a:tcPr/>
                </a:tc>
                <a:tc>
                  <a:txBody>
                    <a:bodyPr/>
                    <a:lstStyle/>
                    <a:p>
                      <a:pPr>
                        <a:lnSpc>
                          <a:spcPts val="1860"/>
                        </a:lnSpc>
                      </a:pPr>
                      <a:r>
                        <a:rPr lang="en-US" sz="1600" dirty="0">
                          <a:latin typeface="Times New Roman" charset="0"/>
                          <a:ea typeface="Times New Roman" charset="0"/>
                          <a:cs typeface="Times New Roman" charset="0"/>
                        </a:rPr>
                        <a:t>23%</a:t>
                      </a:r>
                    </a:p>
                  </a:txBody>
                  <a:tcPr/>
                </a:tc>
                <a:tc>
                  <a:txBody>
                    <a:bodyPr/>
                    <a:lstStyle/>
                    <a:p>
                      <a:pPr>
                        <a:lnSpc>
                          <a:spcPts val="1860"/>
                        </a:lnSpc>
                      </a:pPr>
                      <a:endParaRPr lang="en-US" sz="1600" dirty="0">
                        <a:latin typeface="Times New Roman" charset="0"/>
                        <a:ea typeface="Times New Roman" charset="0"/>
                        <a:cs typeface="Times New Roman" charset="0"/>
                      </a:endParaRPr>
                    </a:p>
                  </a:txBody>
                  <a:tcPr/>
                </a:tc>
                <a:extLst>
                  <a:ext uri="{0D108BD9-81ED-4DB2-BD59-A6C34878D82A}">
                    <a16:rowId xmlns:a16="http://schemas.microsoft.com/office/drawing/2014/main" val="10012"/>
                  </a:ext>
                </a:extLst>
              </a:tr>
              <a:tr h="258541">
                <a:tc>
                  <a:txBody>
                    <a:bodyPr/>
                    <a:lstStyle/>
                    <a:p>
                      <a:pPr>
                        <a:lnSpc>
                          <a:spcPts val="1860"/>
                        </a:lnSpc>
                      </a:pPr>
                      <a:r>
                        <a:rPr lang="en-US" sz="1600" dirty="0">
                          <a:latin typeface="Times New Roman" charset="0"/>
                          <a:ea typeface="Times New Roman" charset="0"/>
                          <a:cs typeface="Times New Roman" charset="0"/>
                        </a:rPr>
                        <a:t>J. Tuli</a:t>
                      </a:r>
                    </a:p>
                  </a:txBody>
                  <a:tcPr/>
                </a:tc>
                <a:tc>
                  <a:txBody>
                    <a:bodyPr/>
                    <a:lstStyle/>
                    <a:p>
                      <a:pPr>
                        <a:lnSpc>
                          <a:spcPts val="1860"/>
                        </a:lnSpc>
                      </a:pPr>
                      <a:r>
                        <a:rPr lang="en-US" sz="1600" dirty="0">
                          <a:latin typeface="Times New Roman" charset="0"/>
                          <a:ea typeface="Times New Roman" charset="0"/>
                          <a:cs typeface="Times New Roman" charset="0"/>
                        </a:rPr>
                        <a:t>Ret.</a:t>
                      </a:r>
                    </a:p>
                  </a:txBody>
                  <a:tcPr/>
                </a:tc>
                <a:tc>
                  <a:txBody>
                    <a:bodyPr/>
                    <a:lstStyle/>
                    <a:p>
                      <a:pPr>
                        <a:lnSpc>
                          <a:spcPts val="1860"/>
                        </a:lnSpc>
                      </a:pPr>
                      <a:r>
                        <a:rPr lang="en-US" sz="1600" dirty="0">
                          <a:latin typeface="Times New Roman" charset="0"/>
                          <a:ea typeface="Times New Roman" charset="0"/>
                          <a:cs typeface="Times New Roman" charset="0"/>
                        </a:rPr>
                        <a:t>ENSDF</a:t>
                      </a:r>
                    </a:p>
                  </a:txBody>
                  <a:tcPr/>
                </a:tc>
                <a:tc>
                  <a:txBody>
                    <a:bodyPr/>
                    <a:lstStyle/>
                    <a:p>
                      <a:pPr>
                        <a:lnSpc>
                          <a:spcPts val="1860"/>
                        </a:lnSpc>
                      </a:pPr>
                      <a:r>
                        <a:rPr lang="en-US" sz="1600" dirty="0">
                          <a:latin typeface="Times New Roman" charset="0"/>
                          <a:ea typeface="Times New Roman" charset="0"/>
                          <a:cs typeface="Times New Roman" charset="0"/>
                        </a:rPr>
                        <a:t>35%</a:t>
                      </a:r>
                    </a:p>
                  </a:txBody>
                  <a:tcPr/>
                </a:tc>
                <a:tc>
                  <a:txBody>
                    <a:bodyPr/>
                    <a:lstStyle/>
                    <a:p>
                      <a:pPr>
                        <a:lnSpc>
                          <a:spcPts val="1860"/>
                        </a:lnSpc>
                      </a:pPr>
                      <a:endParaRPr lang="en-US" sz="1600" dirty="0">
                        <a:latin typeface="Times New Roman" charset="0"/>
                        <a:ea typeface="Times New Roman" charset="0"/>
                        <a:cs typeface="Times New Roman" charset="0"/>
                      </a:endParaRPr>
                    </a:p>
                  </a:txBody>
                  <a:tcPr/>
                </a:tc>
                <a:extLst>
                  <a:ext uri="{0D108BD9-81ED-4DB2-BD59-A6C34878D82A}">
                    <a16:rowId xmlns:a16="http://schemas.microsoft.com/office/drawing/2014/main" val="10014"/>
                  </a:ext>
                </a:extLst>
              </a:tr>
            </a:tbl>
          </a:graphicData>
        </a:graphic>
      </p:graphicFrame>
      <p:sp>
        <p:nvSpPr>
          <p:cNvPr id="4" name="TextBox 3"/>
          <p:cNvSpPr txBox="1"/>
          <p:nvPr/>
        </p:nvSpPr>
        <p:spPr>
          <a:xfrm>
            <a:off x="6238814" y="5548955"/>
            <a:ext cx="2755557" cy="707886"/>
          </a:xfrm>
          <a:prstGeom prst="rect">
            <a:avLst/>
          </a:prstGeom>
          <a:solidFill>
            <a:srgbClr val="FFFF00"/>
          </a:solidFill>
          <a:ln>
            <a:solidFill>
              <a:schemeClr val="tx1"/>
            </a:solidFill>
          </a:ln>
        </p:spPr>
        <p:txBody>
          <a:bodyPr wrap="square" rtlCol="0">
            <a:spAutoFit/>
          </a:bodyPr>
          <a:lstStyle/>
          <a:p>
            <a:pPr algn="ctr"/>
            <a:r>
              <a:rPr lang="en-US" sz="2000" i="1" dirty="0">
                <a:latin typeface="Times New Roman" charset="0"/>
                <a:ea typeface="Times New Roman" charset="0"/>
                <a:cs typeface="Times New Roman" charset="0"/>
              </a:rPr>
              <a:t>USNDP Fraction≈33%</a:t>
            </a:r>
          </a:p>
          <a:p>
            <a:pPr algn="ctr"/>
            <a:r>
              <a:rPr lang="en-US" sz="2000" i="1" dirty="0">
                <a:latin typeface="Times New Roman" charset="0"/>
                <a:ea typeface="Times New Roman" charset="0"/>
                <a:cs typeface="Times New Roman" charset="0"/>
              </a:rPr>
              <a:t>(GS limited to 50%)</a:t>
            </a:r>
          </a:p>
        </p:txBody>
      </p:sp>
    </p:spTree>
    <p:extLst>
      <p:ext uri="{BB962C8B-B14F-4D97-AF65-F5344CB8AC3E}">
        <p14:creationId xmlns:p14="http://schemas.microsoft.com/office/powerpoint/2010/main" val="786422420"/>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87C05AF1-22C5-4A48-A007-22EB8237D26C}"/>
              </a:ext>
            </a:extLst>
          </p:cNvPr>
          <p:cNvSpPr>
            <a:spLocks noGrp="1"/>
          </p:cNvSpPr>
          <p:nvPr>
            <p:ph type="body" sz="quarter" idx="13"/>
          </p:nvPr>
        </p:nvSpPr>
        <p:spPr/>
        <p:txBody>
          <a:bodyPr/>
          <a:lstStyle/>
          <a:p>
            <a:r>
              <a:rPr lang="en-US" dirty="0"/>
              <a:t>7</a:t>
            </a:r>
          </a:p>
        </p:txBody>
      </p:sp>
      <p:pic>
        <p:nvPicPr>
          <p:cNvPr id="4" name="Picture 3">
            <a:extLst>
              <a:ext uri="{FF2B5EF4-FFF2-40B4-BE49-F238E27FC236}">
                <a16:creationId xmlns:a16="http://schemas.microsoft.com/office/drawing/2014/main" id="{4C948197-5B95-437D-A9DC-604CDC4EF949}"/>
              </a:ext>
            </a:extLst>
          </p:cNvPr>
          <p:cNvPicPr>
            <a:picLocks noChangeAspect="1"/>
          </p:cNvPicPr>
          <p:nvPr/>
        </p:nvPicPr>
        <p:blipFill rotWithShape="1">
          <a:blip r:embed="rId3"/>
          <a:srcRect l="6937" t="7330" r="6645"/>
          <a:stretch/>
        </p:blipFill>
        <p:spPr>
          <a:xfrm>
            <a:off x="1599211" y="1049332"/>
            <a:ext cx="5945579" cy="1658004"/>
          </a:xfrm>
          <a:prstGeom prst="rect">
            <a:avLst/>
          </a:prstGeom>
        </p:spPr>
      </p:pic>
      <p:sp>
        <p:nvSpPr>
          <p:cNvPr id="6" name="Content Placeholder 2">
            <a:extLst>
              <a:ext uri="{FF2B5EF4-FFF2-40B4-BE49-F238E27FC236}">
                <a16:creationId xmlns:a16="http://schemas.microsoft.com/office/drawing/2014/main" id="{CDB763D1-4D41-4EF5-9103-4FA4C259F098}"/>
              </a:ext>
            </a:extLst>
          </p:cNvPr>
          <p:cNvSpPr>
            <a:spLocks noGrp="1"/>
          </p:cNvSpPr>
          <p:nvPr>
            <p:ph idx="1"/>
          </p:nvPr>
        </p:nvSpPr>
        <p:spPr>
          <a:xfrm>
            <a:off x="4977200" y="2891750"/>
            <a:ext cx="3759013" cy="3110726"/>
          </a:xfrm>
        </p:spPr>
        <p:txBody>
          <a:bodyPr>
            <a:normAutofit/>
          </a:bodyPr>
          <a:lstStyle/>
          <a:p>
            <a:r>
              <a:rPr lang="en-US" sz="1800" dirty="0">
                <a:solidFill>
                  <a:schemeClr val="tx1"/>
                </a:solidFill>
                <a:latin typeface="Times New Roman" panose="02020603050405020304" pitchFamily="18" charset="0"/>
                <a:cs typeface="Times New Roman" panose="02020603050405020304" pitchFamily="18" charset="0"/>
              </a:rPr>
              <a:t>Data for 20 gammas in EXFOR</a:t>
            </a:r>
          </a:p>
          <a:p>
            <a:endParaRPr lang="en-US" sz="1800" dirty="0">
              <a:solidFill>
                <a:schemeClr val="tx1"/>
              </a:solidFill>
              <a:latin typeface="Times New Roman" panose="02020603050405020304" pitchFamily="18" charset="0"/>
              <a:cs typeface="Times New Roman" panose="02020603050405020304" pitchFamily="18" charset="0"/>
            </a:endParaRPr>
          </a:p>
          <a:p>
            <a:r>
              <a:rPr lang="en-US" sz="1800" dirty="0">
                <a:solidFill>
                  <a:schemeClr val="tx1"/>
                </a:solidFill>
                <a:latin typeface="Times New Roman" panose="02020603050405020304" pitchFamily="18" charset="0"/>
                <a:cs typeface="Times New Roman" panose="02020603050405020304" pitchFamily="18" charset="0"/>
              </a:rPr>
              <a:t>The partial cross sections were integrated over reactor spectrum, and the ratios over the 847 were calculated for comparison with the ATLAS values</a:t>
            </a:r>
          </a:p>
          <a:p>
            <a:pPr marL="0" indent="0">
              <a:buNone/>
            </a:pPr>
            <a:endParaRPr lang="en-US" sz="1800" dirty="0">
              <a:solidFill>
                <a:schemeClr val="tx1"/>
              </a:solidFill>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3EB4D4AC-03C0-48F9-BC41-455A8DD16593}"/>
              </a:ext>
            </a:extLst>
          </p:cNvPr>
          <p:cNvPicPr>
            <a:picLocks noChangeAspect="1"/>
          </p:cNvPicPr>
          <p:nvPr/>
        </p:nvPicPr>
        <p:blipFill>
          <a:blip r:embed="rId4"/>
          <a:stretch>
            <a:fillRect/>
          </a:stretch>
        </p:blipFill>
        <p:spPr>
          <a:xfrm>
            <a:off x="367506" y="2799761"/>
            <a:ext cx="4393056" cy="3355807"/>
          </a:xfrm>
          <a:prstGeom prst="rect">
            <a:avLst/>
          </a:prstGeom>
        </p:spPr>
      </p:pic>
      <p:sp>
        <p:nvSpPr>
          <p:cNvPr id="10" name="Title 1">
            <a:extLst>
              <a:ext uri="{FF2B5EF4-FFF2-40B4-BE49-F238E27FC236}">
                <a16:creationId xmlns:a16="http://schemas.microsoft.com/office/drawing/2014/main" id="{A6FC2B6E-4A52-C94F-A871-0D1D91C0FF44}"/>
              </a:ext>
            </a:extLst>
          </p:cNvPr>
          <p:cNvSpPr txBox="1">
            <a:spLocks/>
          </p:cNvSpPr>
          <p:nvPr/>
        </p:nvSpPr>
        <p:spPr>
          <a:xfrm>
            <a:off x="0" y="0"/>
            <a:ext cx="9144000" cy="845609"/>
          </a:xfrm>
          <a:prstGeom prst="rect">
            <a:avLst/>
          </a:prstGeom>
          <a:solidFill>
            <a:srgbClr val="184581"/>
          </a:solidFill>
        </p:spPr>
        <p:txBody>
          <a:bodyPr vert="horz" lIns="91440" tIns="45720" rIns="91440" bIns="45720" rtlCol="0" anchor="ctr">
            <a:noAutofit/>
          </a:bodyPr>
          <a:lstStyle>
            <a:lvl1pPr algn="l" defTabSz="342900" rtl="0" eaLnBrk="1" latinLnBrk="0" hangingPunct="1">
              <a:spcBef>
                <a:spcPct val="0"/>
              </a:spcBef>
              <a:buNone/>
              <a:defRPr sz="2800" b="1" kern="1200">
                <a:solidFill>
                  <a:schemeClr val="bg1"/>
                </a:solidFill>
                <a:latin typeface="Times New Roman" panose="02020603050405020304" pitchFamily="18" charset="0"/>
                <a:ea typeface="+mj-ea"/>
                <a:cs typeface="Times New Roman" panose="02020603050405020304" pitchFamily="18" charset="0"/>
              </a:defRPr>
            </a:lvl1pPr>
          </a:lstStyle>
          <a:p>
            <a:pPr algn="ctr"/>
            <a:r>
              <a:rPr lang="en-US" sz="2400" b="0" dirty="0"/>
              <a:t>We used partial </a:t>
            </a:r>
            <a:r>
              <a:rPr lang="en-US" sz="2400" b="0" dirty="0">
                <a:latin typeface="Symbol" pitchFamily="2" charset="2"/>
              </a:rPr>
              <a:t>g</a:t>
            </a:r>
            <a:r>
              <a:rPr lang="en-US" sz="2400" b="0" dirty="0"/>
              <a:t>-ray cross section data for </a:t>
            </a:r>
            <a:r>
              <a:rPr lang="en-US" sz="2400" b="0" baseline="30000" dirty="0"/>
              <a:t>56</a:t>
            </a:r>
            <a:r>
              <a:rPr lang="en-US" sz="2400" b="0" dirty="0"/>
              <a:t>Fe inelastic scattering from Negret, </a:t>
            </a:r>
            <a:r>
              <a:rPr lang="en-US" sz="2400" b="0" i="1" dirty="0"/>
              <a:t>et al</a:t>
            </a:r>
            <a:r>
              <a:rPr lang="en-US" sz="2400" b="0" dirty="0"/>
              <a:t>, was used to fit the Atlas reactor flux</a:t>
            </a:r>
            <a:endParaRPr lang="en-US" sz="2400" b="0" dirty="0">
              <a:latin typeface="Times New Roman"/>
              <a:cs typeface="Times New Roman"/>
            </a:endParaRPr>
          </a:p>
        </p:txBody>
      </p:sp>
    </p:spTree>
    <p:extLst>
      <p:ext uri="{BB962C8B-B14F-4D97-AF65-F5344CB8AC3E}">
        <p14:creationId xmlns:p14="http://schemas.microsoft.com/office/powerpoint/2010/main" val="3375277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99765EB-E0A3-4818-A202-0052CB46896E}"/>
              </a:ext>
            </a:extLst>
          </p:cNvPr>
          <p:cNvPicPr>
            <a:picLocks noChangeAspect="1"/>
          </p:cNvPicPr>
          <p:nvPr/>
        </p:nvPicPr>
        <p:blipFill>
          <a:blip r:embed="rId3"/>
          <a:stretch>
            <a:fillRect/>
          </a:stretch>
        </p:blipFill>
        <p:spPr>
          <a:xfrm>
            <a:off x="1879663" y="2985621"/>
            <a:ext cx="5467816" cy="3417385"/>
          </a:xfrm>
          <a:prstGeom prst="rect">
            <a:avLst/>
          </a:prstGeom>
        </p:spPr>
      </p:pic>
      <p:sp>
        <p:nvSpPr>
          <p:cNvPr id="3" name="Content Placeholder 2">
            <a:extLst>
              <a:ext uri="{FF2B5EF4-FFF2-40B4-BE49-F238E27FC236}">
                <a16:creationId xmlns:a16="http://schemas.microsoft.com/office/drawing/2014/main" id="{5D840BB8-5CD5-484C-8262-5F7DFC2EECF7}"/>
              </a:ext>
            </a:extLst>
          </p:cNvPr>
          <p:cNvSpPr>
            <a:spLocks noGrp="1"/>
          </p:cNvSpPr>
          <p:nvPr>
            <p:ph idx="1"/>
          </p:nvPr>
        </p:nvSpPr>
        <p:spPr>
          <a:xfrm>
            <a:off x="174813" y="1238230"/>
            <a:ext cx="4397187" cy="4629170"/>
          </a:xfrm>
        </p:spPr>
        <p:txBody>
          <a:bodyPr>
            <a:normAutofit/>
          </a:bodyPr>
          <a:lstStyle/>
          <a:p>
            <a:r>
              <a:rPr lang="en-US" sz="2400" dirty="0">
                <a:solidFill>
                  <a:schemeClr val="tx1"/>
                </a:solidFill>
                <a:latin typeface="Times New Roman" panose="02020603050405020304" pitchFamily="18" charset="0"/>
                <a:cs typeface="Times New Roman" panose="02020603050405020304" pitchFamily="18" charset="0"/>
              </a:rPr>
              <a:t>Exponential</a:t>
            </a:r>
          </a:p>
          <a:p>
            <a:pPr lvl="1"/>
            <a:r>
              <a:rPr lang="en-US" sz="2000" dirty="0">
                <a:solidFill>
                  <a:schemeClr val="tx1"/>
                </a:solidFill>
                <a:latin typeface="Times New Roman" panose="02020603050405020304" pitchFamily="18" charset="0"/>
                <a:cs typeface="Times New Roman" panose="02020603050405020304" pitchFamily="18" charset="0"/>
              </a:rPr>
              <a:t>Initially fit by threshold reactions</a:t>
            </a:r>
          </a:p>
        </p:txBody>
      </p:sp>
      <p:sp>
        <p:nvSpPr>
          <p:cNvPr id="4" name="Text Placeholder 3">
            <a:extLst>
              <a:ext uri="{FF2B5EF4-FFF2-40B4-BE49-F238E27FC236}">
                <a16:creationId xmlns:a16="http://schemas.microsoft.com/office/drawing/2014/main" id="{E55D7015-9AB8-49A8-94AC-44C2B19B93FC}"/>
              </a:ext>
            </a:extLst>
          </p:cNvPr>
          <p:cNvSpPr>
            <a:spLocks noGrp="1"/>
          </p:cNvSpPr>
          <p:nvPr>
            <p:ph type="body" sz="quarter" idx="13"/>
          </p:nvPr>
        </p:nvSpPr>
        <p:spPr/>
        <p:txBody>
          <a:bodyPr/>
          <a:lstStyle/>
          <a:p>
            <a:r>
              <a:rPr lang="en-US" dirty="0"/>
              <a:t>8</a:t>
            </a:r>
          </a:p>
        </p:txBody>
      </p:sp>
      <p:sp>
        <p:nvSpPr>
          <p:cNvPr id="6" name="Content Placeholder 2">
            <a:extLst>
              <a:ext uri="{FF2B5EF4-FFF2-40B4-BE49-F238E27FC236}">
                <a16:creationId xmlns:a16="http://schemas.microsoft.com/office/drawing/2014/main" id="{D3F38507-3248-4085-80AF-9C3D332AED87}"/>
              </a:ext>
            </a:extLst>
          </p:cNvPr>
          <p:cNvSpPr txBox="1">
            <a:spLocks/>
          </p:cNvSpPr>
          <p:nvPr/>
        </p:nvSpPr>
        <p:spPr>
          <a:xfrm>
            <a:off x="4572000" y="1238230"/>
            <a:ext cx="4397187" cy="4629170"/>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000" kern="1200">
                <a:solidFill>
                  <a:srgbClr val="2D637F"/>
                </a:solidFill>
                <a:latin typeface="Calibri Light" panose="020F0302020204030204" pitchFamily="34" charset="0"/>
                <a:ea typeface="+mn-ea"/>
                <a:cs typeface="Calibri Light" panose="020F0302020204030204" pitchFamily="34" charset="0"/>
              </a:defRPr>
            </a:lvl1pPr>
            <a:lvl2pPr marL="742950" indent="-285750" algn="l" defTabSz="457200" rtl="0" eaLnBrk="1" latinLnBrk="0" hangingPunct="1">
              <a:spcBef>
                <a:spcPct val="20000"/>
              </a:spcBef>
              <a:buFont typeface="Arial"/>
              <a:buChar char="–"/>
              <a:defRPr sz="1800" kern="1200">
                <a:solidFill>
                  <a:srgbClr val="2D637F"/>
                </a:solidFill>
                <a:latin typeface="Calibri Light" panose="020F0302020204030204" pitchFamily="34" charset="0"/>
                <a:ea typeface="+mn-ea"/>
                <a:cs typeface="Calibri Light" panose="020F0302020204030204" pitchFamily="34" charset="0"/>
              </a:defRPr>
            </a:lvl2pPr>
            <a:lvl3pPr marL="1143000" indent="-228600" algn="l" defTabSz="457200" rtl="0" eaLnBrk="1" latinLnBrk="0" hangingPunct="1">
              <a:spcBef>
                <a:spcPct val="20000"/>
              </a:spcBef>
              <a:buFont typeface="Arial"/>
              <a:buChar char="•"/>
              <a:defRPr sz="1600" kern="1200">
                <a:solidFill>
                  <a:srgbClr val="2D637F"/>
                </a:solidFill>
                <a:latin typeface="Calibri Light" panose="020F0302020204030204" pitchFamily="34" charset="0"/>
                <a:ea typeface="+mn-ea"/>
                <a:cs typeface="Calibri Light" panose="020F0302020204030204" pitchFamily="34" charset="0"/>
              </a:defRPr>
            </a:lvl3pPr>
            <a:lvl4pPr marL="1600200" indent="-228600" algn="l" defTabSz="457200" rtl="0" eaLnBrk="1" latinLnBrk="0" hangingPunct="1">
              <a:spcBef>
                <a:spcPct val="20000"/>
              </a:spcBef>
              <a:buFont typeface="Arial"/>
              <a:buChar char="–"/>
              <a:defRPr sz="1400" kern="1200">
                <a:solidFill>
                  <a:srgbClr val="2D637F"/>
                </a:solidFill>
                <a:latin typeface="Calibri Light" panose="020F0302020204030204" pitchFamily="34" charset="0"/>
                <a:ea typeface="+mn-ea"/>
                <a:cs typeface="Calibri Light" panose="020F0302020204030204" pitchFamily="34" charset="0"/>
              </a:defRPr>
            </a:lvl4pPr>
            <a:lvl5pPr marL="2057400" indent="-228600" algn="l" defTabSz="457200" rtl="0" eaLnBrk="1" latinLnBrk="0" hangingPunct="1">
              <a:spcBef>
                <a:spcPct val="20000"/>
              </a:spcBef>
              <a:buFont typeface="Arial"/>
              <a:buChar char="»"/>
              <a:defRPr sz="1200" kern="1200">
                <a:solidFill>
                  <a:srgbClr val="2D637F"/>
                </a:solidFill>
                <a:latin typeface="Calibri Light" panose="020F0302020204030204" pitchFamily="34" charset="0"/>
                <a:ea typeface="+mn-ea"/>
                <a:cs typeface="Calibri Light" panose="020F030202020403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solidFill>
                  <a:schemeClr val="tx1"/>
                </a:solidFill>
                <a:latin typeface="Times New Roman" panose="02020603050405020304" pitchFamily="18" charset="0"/>
                <a:cs typeface="Times New Roman" panose="02020603050405020304" pitchFamily="18" charset="0"/>
              </a:rPr>
              <a:t>Maxwell-Boltzmann</a:t>
            </a:r>
          </a:p>
          <a:p>
            <a:pPr lvl="1"/>
            <a:r>
              <a:rPr lang="en-US" sz="2000" dirty="0">
                <a:solidFill>
                  <a:schemeClr val="tx1"/>
                </a:solidFill>
                <a:latin typeface="Times New Roman" panose="02020603050405020304" pitchFamily="18" charset="0"/>
                <a:cs typeface="Times New Roman" panose="02020603050405020304" pitchFamily="18" charset="0"/>
              </a:rPr>
              <a:t>Physically reasonable for reactor  </a:t>
            </a:r>
          </a:p>
        </p:txBody>
      </p:sp>
      <p:pic>
        <p:nvPicPr>
          <p:cNvPr id="8" name="Picture 7">
            <a:extLst>
              <a:ext uri="{FF2B5EF4-FFF2-40B4-BE49-F238E27FC236}">
                <a16:creationId xmlns:a16="http://schemas.microsoft.com/office/drawing/2014/main" id="{AA7B3C7F-AC96-47C4-9857-DD11E9961112}"/>
              </a:ext>
            </a:extLst>
          </p:cNvPr>
          <p:cNvPicPr>
            <a:picLocks noChangeAspect="1"/>
          </p:cNvPicPr>
          <p:nvPr/>
        </p:nvPicPr>
        <p:blipFill>
          <a:blip r:embed="rId4"/>
          <a:stretch>
            <a:fillRect/>
          </a:stretch>
        </p:blipFill>
        <p:spPr>
          <a:xfrm>
            <a:off x="5037777" y="2106109"/>
            <a:ext cx="3401555" cy="787313"/>
          </a:xfrm>
          <a:prstGeom prst="rect">
            <a:avLst/>
          </a:prstGeom>
        </p:spPr>
      </p:pic>
      <p:pic>
        <p:nvPicPr>
          <p:cNvPr id="10" name="Picture 9">
            <a:extLst>
              <a:ext uri="{FF2B5EF4-FFF2-40B4-BE49-F238E27FC236}">
                <a16:creationId xmlns:a16="http://schemas.microsoft.com/office/drawing/2014/main" id="{0C1F6B76-A426-4048-89C2-02C08157E602}"/>
              </a:ext>
            </a:extLst>
          </p:cNvPr>
          <p:cNvPicPr>
            <a:picLocks noChangeAspect="1"/>
          </p:cNvPicPr>
          <p:nvPr/>
        </p:nvPicPr>
        <p:blipFill>
          <a:blip r:embed="rId5"/>
          <a:stretch>
            <a:fillRect/>
          </a:stretch>
        </p:blipFill>
        <p:spPr>
          <a:xfrm>
            <a:off x="927152" y="2330193"/>
            <a:ext cx="2892507" cy="339144"/>
          </a:xfrm>
          <a:prstGeom prst="rect">
            <a:avLst/>
          </a:prstGeom>
        </p:spPr>
      </p:pic>
      <p:sp>
        <p:nvSpPr>
          <p:cNvPr id="2" name="Title 1">
            <a:extLst>
              <a:ext uri="{FF2B5EF4-FFF2-40B4-BE49-F238E27FC236}">
                <a16:creationId xmlns:a16="http://schemas.microsoft.com/office/drawing/2014/main" id="{38A650D4-DAC9-431F-980B-B2EB1A239491}"/>
              </a:ext>
            </a:extLst>
          </p:cNvPr>
          <p:cNvSpPr>
            <a:spLocks noGrp="1"/>
          </p:cNvSpPr>
          <p:nvPr>
            <p:ph type="title" idx="4294967295"/>
          </p:nvPr>
        </p:nvSpPr>
        <p:spPr>
          <a:xfrm>
            <a:off x="0" y="0"/>
            <a:ext cx="9144000" cy="1037383"/>
          </a:xfrm>
        </p:spPr>
        <p:txBody>
          <a:bodyPr>
            <a:noAutofit/>
          </a:bodyPr>
          <a:lstStyle/>
          <a:p>
            <a:pPr algn="ctr"/>
            <a:r>
              <a:rPr lang="en-US" sz="2800" b="0" dirty="0">
                <a:latin typeface="Times New Roman" panose="02020603050405020304" pitchFamily="18" charset="0"/>
                <a:cs typeface="Times New Roman" panose="02020603050405020304" pitchFamily="18" charset="0"/>
              </a:rPr>
              <a:t>Both the exponential form and a Maxwell-Boltzmann were tested, and the MB was found to fit better</a:t>
            </a:r>
          </a:p>
        </p:txBody>
      </p:sp>
    </p:spTree>
    <p:extLst>
      <p:ext uri="{BB962C8B-B14F-4D97-AF65-F5344CB8AC3E}">
        <p14:creationId xmlns:p14="http://schemas.microsoft.com/office/powerpoint/2010/main" val="4797585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650D4-DAC9-431F-980B-B2EB1A239491}"/>
              </a:ext>
            </a:extLst>
          </p:cNvPr>
          <p:cNvSpPr>
            <a:spLocks noGrp="1"/>
          </p:cNvSpPr>
          <p:nvPr>
            <p:ph type="title" idx="4294967295"/>
          </p:nvPr>
        </p:nvSpPr>
        <p:spPr>
          <a:xfrm>
            <a:off x="0" y="25626"/>
            <a:ext cx="9144000" cy="591555"/>
          </a:xfrm>
        </p:spPr>
        <p:txBody>
          <a:bodyPr>
            <a:noAutofit/>
          </a:bodyPr>
          <a:lstStyle/>
          <a:p>
            <a:pPr algn="ctr"/>
            <a:r>
              <a:rPr lang="en-US" sz="3200" b="0" dirty="0">
                <a:latin typeface="Times New Roman" panose="02020603050405020304" pitchFamily="18" charset="0"/>
                <a:cs typeface="Times New Roman" panose="02020603050405020304" pitchFamily="18" charset="0"/>
              </a:rPr>
              <a:t>The best fit was found using chi-sq minimization</a:t>
            </a:r>
          </a:p>
        </p:txBody>
      </p:sp>
      <p:sp>
        <p:nvSpPr>
          <p:cNvPr id="4" name="Text Placeholder 3">
            <a:extLst>
              <a:ext uri="{FF2B5EF4-FFF2-40B4-BE49-F238E27FC236}">
                <a16:creationId xmlns:a16="http://schemas.microsoft.com/office/drawing/2014/main" id="{E55D7015-9AB8-49A8-94AC-44C2B19B93FC}"/>
              </a:ext>
            </a:extLst>
          </p:cNvPr>
          <p:cNvSpPr>
            <a:spLocks noGrp="1"/>
          </p:cNvSpPr>
          <p:nvPr>
            <p:ph type="body" sz="quarter" idx="13"/>
          </p:nvPr>
        </p:nvSpPr>
        <p:spPr>
          <a:xfrm>
            <a:off x="8439332" y="6390265"/>
            <a:ext cx="569174" cy="442913"/>
          </a:xfrm>
        </p:spPr>
        <p:txBody>
          <a:bodyPr/>
          <a:lstStyle/>
          <a:p>
            <a:r>
              <a:rPr lang="en-US" dirty="0"/>
              <a:t>11</a:t>
            </a:r>
          </a:p>
        </p:txBody>
      </p:sp>
      <p:pic>
        <p:nvPicPr>
          <p:cNvPr id="7" name="Picture 6">
            <a:extLst>
              <a:ext uri="{FF2B5EF4-FFF2-40B4-BE49-F238E27FC236}">
                <a16:creationId xmlns:a16="http://schemas.microsoft.com/office/drawing/2014/main" id="{B4F4A405-2DAD-45FD-A949-7B4D9285AA77}"/>
              </a:ext>
            </a:extLst>
          </p:cNvPr>
          <p:cNvPicPr>
            <a:picLocks noChangeAspect="1"/>
          </p:cNvPicPr>
          <p:nvPr/>
        </p:nvPicPr>
        <p:blipFill rotWithShape="1">
          <a:blip r:embed="rId2"/>
          <a:srcRect l="2864" t="3712" r="2760" b="3664"/>
          <a:stretch/>
        </p:blipFill>
        <p:spPr>
          <a:xfrm>
            <a:off x="1011382" y="1013336"/>
            <a:ext cx="7178461" cy="5381659"/>
          </a:xfrm>
          <a:prstGeom prst="rect">
            <a:avLst/>
          </a:prstGeom>
        </p:spPr>
      </p:pic>
      <p:sp>
        <p:nvSpPr>
          <p:cNvPr id="9" name="TextBox 8">
            <a:extLst>
              <a:ext uri="{FF2B5EF4-FFF2-40B4-BE49-F238E27FC236}">
                <a16:creationId xmlns:a16="http://schemas.microsoft.com/office/drawing/2014/main" id="{F1E059DF-6901-43FA-BC8E-1E7277446AC2}"/>
              </a:ext>
            </a:extLst>
          </p:cNvPr>
          <p:cNvSpPr txBox="1"/>
          <p:nvPr/>
        </p:nvSpPr>
        <p:spPr>
          <a:xfrm>
            <a:off x="3874415" y="3265073"/>
            <a:ext cx="1536569" cy="646331"/>
          </a:xfrm>
          <a:prstGeom prst="rect">
            <a:avLst/>
          </a:prstGeom>
          <a:noFill/>
          <a:ln>
            <a:solidFill>
              <a:schemeClr val="tx1"/>
            </a:solidFill>
          </a:ln>
        </p:spPr>
        <p:txBody>
          <a:bodyPr wrap="square" rtlCol="0">
            <a:spAutoFit/>
          </a:bodyPr>
          <a:lstStyle/>
          <a:p>
            <a:pPr algn="ctr"/>
            <a:r>
              <a:rPr lang="en-US" dirty="0">
                <a:latin typeface="Calibri Light" panose="020F0302020204030204" pitchFamily="34" charset="0"/>
                <a:cs typeface="Calibri Light" panose="020F0302020204030204" pitchFamily="34" charset="0"/>
              </a:rPr>
              <a:t>kT</a:t>
            </a:r>
            <a:r>
              <a:rPr lang="en-US" baseline="-25000" dirty="0">
                <a:latin typeface="Calibri Light" panose="020F0302020204030204" pitchFamily="34" charset="0"/>
                <a:cs typeface="Calibri Light" panose="020F0302020204030204" pitchFamily="34" charset="0"/>
              </a:rPr>
              <a:t>opt</a:t>
            </a:r>
            <a:r>
              <a:rPr lang="en-US" dirty="0">
                <a:latin typeface="Calibri Light" panose="020F0302020204030204" pitchFamily="34" charset="0"/>
                <a:cs typeface="Calibri Light" panose="020F0302020204030204" pitchFamily="34" charset="0"/>
              </a:rPr>
              <a:t> = 1.44</a:t>
            </a:r>
          </a:p>
          <a:p>
            <a:pPr algn="ctr"/>
            <a:r>
              <a:rPr lang="el-GR" dirty="0">
                <a:latin typeface="Calibri Light" panose="020F0302020204030204" pitchFamily="34" charset="0"/>
                <a:cs typeface="Calibri Light" panose="020F0302020204030204" pitchFamily="34" charset="0"/>
              </a:rPr>
              <a:t>χ</a:t>
            </a:r>
            <a:r>
              <a:rPr lang="el-GR" baseline="30000" dirty="0">
                <a:latin typeface="Calibri Light" panose="020F0302020204030204" pitchFamily="34" charset="0"/>
                <a:cs typeface="Calibri Light" panose="020F0302020204030204" pitchFamily="34" charset="0"/>
              </a:rPr>
              <a:t>2</a:t>
            </a:r>
            <a:r>
              <a:rPr lang="en-US" dirty="0">
                <a:latin typeface="Calibri Light" panose="020F0302020204030204" pitchFamily="34" charset="0"/>
                <a:cs typeface="Calibri Light" panose="020F0302020204030204" pitchFamily="34" charset="0"/>
              </a:rPr>
              <a:t> = 60.5</a:t>
            </a:r>
          </a:p>
        </p:txBody>
      </p:sp>
      <p:cxnSp>
        <p:nvCxnSpPr>
          <p:cNvPr id="10" name="Straight Arrow Connector 9">
            <a:extLst>
              <a:ext uri="{FF2B5EF4-FFF2-40B4-BE49-F238E27FC236}">
                <a16:creationId xmlns:a16="http://schemas.microsoft.com/office/drawing/2014/main" id="{8ADBC97F-2E9E-4F89-A5E2-681400BB6177}"/>
              </a:ext>
            </a:extLst>
          </p:cNvPr>
          <p:cNvCxnSpPr/>
          <p:nvPr/>
        </p:nvCxnSpPr>
        <p:spPr>
          <a:xfrm flipH="1">
            <a:off x="4501299" y="3907063"/>
            <a:ext cx="141401" cy="818445"/>
          </a:xfrm>
          <a:prstGeom prst="straightConnector1">
            <a:avLst/>
          </a:prstGeom>
          <a:ln>
            <a:tailEnd type="triangle"/>
          </a:ln>
          <a:effectLst/>
        </p:spPr>
        <p:style>
          <a:lnRef idx="2">
            <a:schemeClr val="dk1"/>
          </a:lnRef>
          <a:fillRef idx="0">
            <a:schemeClr val="dk1"/>
          </a:fillRef>
          <a:effectRef idx="1">
            <a:schemeClr val="dk1"/>
          </a:effectRef>
          <a:fontRef idx="minor">
            <a:schemeClr val="tx1"/>
          </a:fontRef>
        </p:style>
      </p:cxnSp>
      <p:pic>
        <p:nvPicPr>
          <p:cNvPr id="11" name="Picture 10">
            <a:extLst>
              <a:ext uri="{FF2B5EF4-FFF2-40B4-BE49-F238E27FC236}">
                <a16:creationId xmlns:a16="http://schemas.microsoft.com/office/drawing/2014/main" id="{77D20713-20B2-3546-BD7E-4E92B2CD7FF7}"/>
              </a:ext>
            </a:extLst>
          </p:cNvPr>
          <p:cNvPicPr>
            <a:picLocks noChangeAspect="1"/>
          </p:cNvPicPr>
          <p:nvPr/>
        </p:nvPicPr>
        <p:blipFill>
          <a:blip r:embed="rId3"/>
          <a:stretch>
            <a:fillRect/>
          </a:stretch>
        </p:blipFill>
        <p:spPr>
          <a:xfrm>
            <a:off x="3424935" y="1237096"/>
            <a:ext cx="3176833" cy="402367"/>
          </a:xfrm>
          <a:prstGeom prst="rect">
            <a:avLst/>
          </a:prstGeom>
        </p:spPr>
      </p:pic>
      <p:sp>
        <p:nvSpPr>
          <p:cNvPr id="12" name="TextBox 11">
            <a:extLst>
              <a:ext uri="{FF2B5EF4-FFF2-40B4-BE49-F238E27FC236}">
                <a16:creationId xmlns:a16="http://schemas.microsoft.com/office/drawing/2014/main" id="{ECEB6392-FD39-5C44-8A7D-55F5FCBCBF12}"/>
              </a:ext>
            </a:extLst>
          </p:cNvPr>
          <p:cNvSpPr txBox="1"/>
          <p:nvPr/>
        </p:nvSpPr>
        <p:spPr>
          <a:xfrm>
            <a:off x="2480342" y="1677178"/>
            <a:ext cx="4121426" cy="1200329"/>
          </a:xfrm>
          <a:prstGeom prst="rect">
            <a:avLst/>
          </a:prstGeom>
          <a:solidFill>
            <a:srgbClr val="FFFF00"/>
          </a:solidFill>
          <a:ln>
            <a:solidFill>
              <a:schemeClr val="tx1"/>
            </a:solidFill>
          </a:ln>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We found this very “validating” since the standard used for fast reactors is a MB with </a:t>
            </a:r>
            <a:r>
              <a:rPr lang="en-US" sz="2400" i="1" dirty="0">
                <a:latin typeface="Times New Roman" panose="02020603050405020304" pitchFamily="18" charset="0"/>
                <a:cs typeface="Times New Roman" panose="02020603050405020304" pitchFamily="18" charset="0"/>
              </a:rPr>
              <a:t>kT=</a:t>
            </a:r>
            <a:r>
              <a:rPr lang="en-US" sz="2400" dirty="0">
                <a:latin typeface="Times New Roman" panose="02020603050405020304" pitchFamily="18" charset="0"/>
                <a:cs typeface="Times New Roman" panose="02020603050405020304" pitchFamily="18" charset="0"/>
              </a:rPr>
              <a:t>1.42</a:t>
            </a:r>
          </a:p>
        </p:txBody>
      </p:sp>
    </p:spTree>
    <p:extLst>
      <p:ext uri="{BB962C8B-B14F-4D97-AF65-F5344CB8AC3E}">
        <p14:creationId xmlns:p14="http://schemas.microsoft.com/office/powerpoint/2010/main" val="241458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B1F8D-90CD-4CF6-80B1-97FF864FA068}"/>
              </a:ext>
            </a:extLst>
          </p:cNvPr>
          <p:cNvSpPr>
            <a:spLocks noGrp="1"/>
          </p:cNvSpPr>
          <p:nvPr>
            <p:ph type="title" idx="4294967295"/>
          </p:nvPr>
        </p:nvSpPr>
        <p:spPr>
          <a:xfrm>
            <a:off x="0" y="0"/>
            <a:ext cx="9144000" cy="914379"/>
          </a:xfrm>
        </p:spPr>
        <p:txBody>
          <a:bodyPr>
            <a:noAutofit/>
          </a:bodyPr>
          <a:lstStyle/>
          <a:p>
            <a:pPr algn="ctr"/>
            <a:r>
              <a:rPr lang="en-US" sz="2800" b="0" dirty="0">
                <a:latin typeface="Times New Roman" panose="02020603050405020304" pitchFamily="18" charset="0"/>
                <a:cs typeface="Times New Roman" panose="02020603050405020304" pitchFamily="18" charset="0"/>
              </a:rPr>
              <a:t>Validation of the MB flux shape was seen with improved TALYS calculations for  several isotopes as well</a:t>
            </a:r>
          </a:p>
        </p:txBody>
      </p:sp>
      <p:sp>
        <p:nvSpPr>
          <p:cNvPr id="5" name="Text Placeholder 4">
            <a:extLst>
              <a:ext uri="{FF2B5EF4-FFF2-40B4-BE49-F238E27FC236}">
                <a16:creationId xmlns:a16="http://schemas.microsoft.com/office/drawing/2014/main" id="{87C05AF1-22C5-4A48-A007-22EB8237D26C}"/>
              </a:ext>
            </a:extLst>
          </p:cNvPr>
          <p:cNvSpPr>
            <a:spLocks noGrp="1"/>
          </p:cNvSpPr>
          <p:nvPr>
            <p:ph type="body" sz="quarter" idx="13"/>
          </p:nvPr>
        </p:nvSpPr>
        <p:spPr>
          <a:xfrm>
            <a:off x="8439332" y="6307138"/>
            <a:ext cx="569174" cy="442913"/>
          </a:xfrm>
        </p:spPr>
        <p:txBody>
          <a:bodyPr/>
          <a:lstStyle/>
          <a:p>
            <a:r>
              <a:rPr lang="en-US" dirty="0"/>
              <a:t>13</a:t>
            </a:r>
          </a:p>
        </p:txBody>
      </p:sp>
      <p:sp>
        <p:nvSpPr>
          <p:cNvPr id="6" name="TextBox 5">
            <a:extLst>
              <a:ext uri="{FF2B5EF4-FFF2-40B4-BE49-F238E27FC236}">
                <a16:creationId xmlns:a16="http://schemas.microsoft.com/office/drawing/2014/main" id="{B997AF86-6747-4ED9-AA56-F9D5CB0CE44D}"/>
              </a:ext>
            </a:extLst>
          </p:cNvPr>
          <p:cNvSpPr txBox="1"/>
          <p:nvPr/>
        </p:nvSpPr>
        <p:spPr>
          <a:xfrm>
            <a:off x="1608831" y="6328539"/>
            <a:ext cx="6449171" cy="400110"/>
          </a:xfrm>
          <a:prstGeom prst="rect">
            <a:avLst/>
          </a:prstGeom>
          <a:noFill/>
        </p:spPr>
        <p:txBody>
          <a:bodyPr wrap="square" rtlCol="0">
            <a:spAutoFit/>
          </a:bodyPr>
          <a:lstStyle/>
          <a:p>
            <a:r>
              <a:rPr lang="en-US" sz="2000" dirty="0">
                <a:solidFill>
                  <a:srgbClr val="E09E19"/>
                </a:solidFill>
                <a:latin typeface="Calibri Light" panose="020F0302020204030204" pitchFamily="34" charset="0"/>
                <a:cs typeface="Calibri Light" panose="020F0302020204030204" pitchFamily="34" charset="0"/>
              </a:rPr>
              <a:t>Introduction    ATLAS    Flux Fitting    </a:t>
            </a:r>
            <a:r>
              <a:rPr lang="en-US" sz="2000" b="1" dirty="0">
                <a:solidFill>
                  <a:srgbClr val="E09E19"/>
                </a:solidFill>
                <a:latin typeface="Calibri Light" panose="020F0302020204030204" pitchFamily="34" charset="0"/>
                <a:cs typeface="Calibri Light" panose="020F0302020204030204" pitchFamily="34" charset="0"/>
              </a:rPr>
              <a:t>Validation</a:t>
            </a:r>
            <a:r>
              <a:rPr lang="en-US" sz="2000" dirty="0">
                <a:solidFill>
                  <a:srgbClr val="E09E19"/>
                </a:solidFill>
                <a:latin typeface="Calibri Light" panose="020F0302020204030204" pitchFamily="34" charset="0"/>
                <a:cs typeface="Calibri Light" panose="020F0302020204030204" pitchFamily="34" charset="0"/>
              </a:rPr>
              <a:t>    Future Work    </a:t>
            </a:r>
          </a:p>
        </p:txBody>
      </p:sp>
      <p:pic>
        <p:nvPicPr>
          <p:cNvPr id="12" name="Picture 11">
            <a:extLst>
              <a:ext uri="{FF2B5EF4-FFF2-40B4-BE49-F238E27FC236}">
                <a16:creationId xmlns:a16="http://schemas.microsoft.com/office/drawing/2014/main" id="{A5179F97-DBB5-44BF-8A1F-3F4BF58AC96E}"/>
              </a:ext>
            </a:extLst>
          </p:cNvPr>
          <p:cNvPicPr>
            <a:picLocks noChangeAspect="1"/>
          </p:cNvPicPr>
          <p:nvPr/>
        </p:nvPicPr>
        <p:blipFill>
          <a:blip r:embed="rId3"/>
          <a:stretch>
            <a:fillRect/>
          </a:stretch>
        </p:blipFill>
        <p:spPr>
          <a:xfrm>
            <a:off x="554290" y="1213989"/>
            <a:ext cx="7352884" cy="4595552"/>
          </a:xfrm>
          <a:prstGeom prst="rect">
            <a:avLst/>
          </a:prstGeom>
        </p:spPr>
      </p:pic>
    </p:spTree>
    <p:extLst>
      <p:ext uri="{BB962C8B-B14F-4D97-AF65-F5344CB8AC3E}">
        <p14:creationId xmlns:p14="http://schemas.microsoft.com/office/powerpoint/2010/main" val="3105744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DB1F8D-90CD-4CF6-80B1-97FF864FA068}"/>
              </a:ext>
            </a:extLst>
          </p:cNvPr>
          <p:cNvSpPr>
            <a:spLocks noGrp="1"/>
          </p:cNvSpPr>
          <p:nvPr>
            <p:ph type="title" idx="4294967295"/>
          </p:nvPr>
        </p:nvSpPr>
        <p:spPr>
          <a:xfrm>
            <a:off x="0" y="0"/>
            <a:ext cx="9144001" cy="872106"/>
          </a:xfrm>
        </p:spPr>
        <p:txBody>
          <a:bodyPr>
            <a:noAutofit/>
          </a:bodyPr>
          <a:lstStyle/>
          <a:p>
            <a:pPr algn="ctr"/>
            <a:r>
              <a:rPr lang="en-US" sz="2800" b="0" dirty="0">
                <a:latin typeface="Times New Roman" panose="02020603050405020304" pitchFamily="18" charset="0"/>
                <a:cs typeface="Times New Roman" panose="02020603050405020304" pitchFamily="18" charset="0"/>
              </a:rPr>
              <a:t>Benchmarking of the models involved in the partial gamma cross section calculations – </a:t>
            </a:r>
            <a:r>
              <a:rPr lang="en-US" sz="2800" b="0" baseline="30000" dirty="0">
                <a:latin typeface="Times New Roman" panose="02020603050405020304" pitchFamily="18" charset="0"/>
                <a:cs typeface="Times New Roman" panose="02020603050405020304" pitchFamily="18" charset="0"/>
              </a:rPr>
              <a:t>66</a:t>
            </a:r>
            <a:r>
              <a:rPr lang="en-US" sz="2800" b="0" dirty="0">
                <a:latin typeface="Times New Roman" panose="02020603050405020304" pitchFamily="18" charset="0"/>
                <a:cs typeface="Times New Roman" panose="02020603050405020304" pitchFamily="18" charset="0"/>
              </a:rPr>
              <a:t>Zn </a:t>
            </a:r>
          </a:p>
        </p:txBody>
      </p:sp>
      <p:sp>
        <p:nvSpPr>
          <p:cNvPr id="3" name="Content Placeholder 2">
            <a:extLst>
              <a:ext uri="{FF2B5EF4-FFF2-40B4-BE49-F238E27FC236}">
                <a16:creationId xmlns:a16="http://schemas.microsoft.com/office/drawing/2014/main" id="{54B5F8F3-CDC2-4822-979A-E64647EF3D85}"/>
              </a:ext>
            </a:extLst>
          </p:cNvPr>
          <p:cNvSpPr>
            <a:spLocks noGrp="1"/>
          </p:cNvSpPr>
          <p:nvPr>
            <p:ph idx="1"/>
          </p:nvPr>
        </p:nvSpPr>
        <p:spPr>
          <a:xfrm>
            <a:off x="200210" y="1197184"/>
            <a:ext cx="8711391" cy="2064669"/>
          </a:xfrm>
        </p:spPr>
        <p:txBody>
          <a:bodyPr/>
          <a:lstStyle/>
          <a:p>
            <a:r>
              <a:rPr lang="en-US" dirty="0"/>
              <a:t>Gamma cascades involve incoming angular momentum, level density, gamma strength functions, transition from continuum to discrete levels, and structure data of the discrete states</a:t>
            </a:r>
          </a:p>
        </p:txBody>
      </p:sp>
      <p:sp>
        <p:nvSpPr>
          <p:cNvPr id="5" name="Text Placeholder 4">
            <a:extLst>
              <a:ext uri="{FF2B5EF4-FFF2-40B4-BE49-F238E27FC236}">
                <a16:creationId xmlns:a16="http://schemas.microsoft.com/office/drawing/2014/main" id="{87C05AF1-22C5-4A48-A007-22EB8237D26C}"/>
              </a:ext>
            </a:extLst>
          </p:cNvPr>
          <p:cNvSpPr>
            <a:spLocks noGrp="1"/>
          </p:cNvSpPr>
          <p:nvPr>
            <p:ph type="body" sz="quarter" idx="13"/>
          </p:nvPr>
        </p:nvSpPr>
        <p:spPr>
          <a:xfrm>
            <a:off x="8452031" y="6307138"/>
            <a:ext cx="569174" cy="442913"/>
          </a:xfrm>
        </p:spPr>
        <p:txBody>
          <a:bodyPr/>
          <a:lstStyle/>
          <a:p>
            <a:r>
              <a:rPr lang="en-US" dirty="0"/>
              <a:t>14</a:t>
            </a:r>
          </a:p>
        </p:txBody>
      </p:sp>
      <p:sp>
        <p:nvSpPr>
          <p:cNvPr id="6" name="TextBox 5">
            <a:extLst>
              <a:ext uri="{FF2B5EF4-FFF2-40B4-BE49-F238E27FC236}">
                <a16:creationId xmlns:a16="http://schemas.microsoft.com/office/drawing/2014/main" id="{B997AF86-6747-4ED9-AA56-F9D5CB0CE44D}"/>
              </a:ext>
            </a:extLst>
          </p:cNvPr>
          <p:cNvSpPr txBox="1"/>
          <p:nvPr/>
        </p:nvSpPr>
        <p:spPr>
          <a:xfrm>
            <a:off x="1621530" y="6328539"/>
            <a:ext cx="6449171" cy="400110"/>
          </a:xfrm>
          <a:prstGeom prst="rect">
            <a:avLst/>
          </a:prstGeom>
          <a:noFill/>
        </p:spPr>
        <p:txBody>
          <a:bodyPr wrap="square" rtlCol="0">
            <a:spAutoFit/>
          </a:bodyPr>
          <a:lstStyle/>
          <a:p>
            <a:r>
              <a:rPr lang="en-US" sz="2000" dirty="0">
                <a:solidFill>
                  <a:srgbClr val="E09E19"/>
                </a:solidFill>
                <a:latin typeface="Calibri Light" panose="020F0302020204030204" pitchFamily="34" charset="0"/>
                <a:cs typeface="Calibri Light" panose="020F0302020204030204" pitchFamily="34" charset="0"/>
              </a:rPr>
              <a:t>Introduction    ATLAS    Flux Fitting    </a:t>
            </a:r>
            <a:r>
              <a:rPr lang="en-US" sz="2000" b="1" dirty="0">
                <a:solidFill>
                  <a:srgbClr val="E09E19"/>
                </a:solidFill>
                <a:latin typeface="Calibri Light" panose="020F0302020204030204" pitchFamily="34" charset="0"/>
                <a:cs typeface="Calibri Light" panose="020F0302020204030204" pitchFamily="34" charset="0"/>
              </a:rPr>
              <a:t>Validation</a:t>
            </a:r>
            <a:r>
              <a:rPr lang="en-US" sz="2000" dirty="0">
                <a:solidFill>
                  <a:srgbClr val="E09E19"/>
                </a:solidFill>
                <a:latin typeface="Calibri Light" panose="020F0302020204030204" pitchFamily="34" charset="0"/>
                <a:cs typeface="Calibri Light" panose="020F0302020204030204" pitchFamily="34" charset="0"/>
              </a:rPr>
              <a:t>    Future Work    </a:t>
            </a:r>
          </a:p>
        </p:txBody>
      </p:sp>
      <p:graphicFrame>
        <p:nvGraphicFramePr>
          <p:cNvPr id="4" name="Table 3">
            <a:extLst>
              <a:ext uri="{FF2B5EF4-FFF2-40B4-BE49-F238E27FC236}">
                <a16:creationId xmlns:a16="http://schemas.microsoft.com/office/drawing/2014/main" id="{B8CF4558-ACD6-4002-910D-5C38C40BC682}"/>
              </a:ext>
            </a:extLst>
          </p:cNvPr>
          <p:cNvGraphicFramePr>
            <a:graphicFrameLocks noGrp="1"/>
          </p:cNvGraphicFramePr>
          <p:nvPr/>
        </p:nvGraphicFramePr>
        <p:xfrm>
          <a:off x="2273303" y="2669619"/>
          <a:ext cx="4093061" cy="2064666"/>
        </p:xfrm>
        <a:graphic>
          <a:graphicData uri="http://schemas.openxmlformats.org/drawingml/2006/table">
            <a:tbl>
              <a:tblPr firstRow="1" bandRow="1">
                <a:tableStyleId>{5C22544A-7EE6-4342-B048-85BDC9FD1C3A}</a:tableStyleId>
              </a:tblPr>
              <a:tblGrid>
                <a:gridCol w="1392116">
                  <a:extLst>
                    <a:ext uri="{9D8B030D-6E8A-4147-A177-3AD203B41FA5}">
                      <a16:colId xmlns:a16="http://schemas.microsoft.com/office/drawing/2014/main" val="2792544897"/>
                    </a:ext>
                  </a:extLst>
                </a:gridCol>
                <a:gridCol w="556077">
                  <a:extLst>
                    <a:ext uri="{9D8B030D-6E8A-4147-A177-3AD203B41FA5}">
                      <a16:colId xmlns:a16="http://schemas.microsoft.com/office/drawing/2014/main" val="1080241488"/>
                    </a:ext>
                  </a:extLst>
                </a:gridCol>
                <a:gridCol w="1042644">
                  <a:extLst>
                    <a:ext uri="{9D8B030D-6E8A-4147-A177-3AD203B41FA5}">
                      <a16:colId xmlns:a16="http://schemas.microsoft.com/office/drawing/2014/main" val="1074648334"/>
                    </a:ext>
                  </a:extLst>
                </a:gridCol>
                <a:gridCol w="1102224">
                  <a:extLst>
                    <a:ext uri="{9D8B030D-6E8A-4147-A177-3AD203B41FA5}">
                      <a16:colId xmlns:a16="http://schemas.microsoft.com/office/drawing/2014/main" val="1715438580"/>
                    </a:ext>
                  </a:extLst>
                </a:gridCol>
              </a:tblGrid>
              <a:tr h="344111">
                <a:tc>
                  <a:txBody>
                    <a:bodyPr/>
                    <a:lstStyle/>
                    <a:p>
                      <a:pPr algn="ctr" fontAlgn="b"/>
                      <a:r>
                        <a:rPr lang="en-US" sz="1400" b="0" i="0" u="none" strike="noStrike" dirty="0">
                          <a:solidFill>
                            <a:srgbClr val="000000"/>
                          </a:solidFill>
                          <a:effectLst/>
                          <a:latin typeface="Calibri Light" panose="020F0302020204030204" pitchFamily="34" charset="0"/>
                          <a:cs typeface="Calibri Light" panose="020F0302020204030204" pitchFamily="34" charset="0"/>
                        </a:rPr>
                        <a:t>Level Energy [keV]</a:t>
                      </a:r>
                    </a:p>
                  </a:txBody>
                  <a:tcPr marL="5443" marR="5443" marT="5443"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Light" panose="020F0302020204030204" pitchFamily="34" charset="0"/>
                          <a:cs typeface="Calibri Light" panose="020F0302020204030204" pitchFamily="34" charset="0"/>
                        </a:rPr>
                        <a:t>J</a:t>
                      </a:r>
                      <a:r>
                        <a:rPr lang="el-GR" sz="1400" b="0" i="0" u="none" strike="noStrike" baseline="30000" dirty="0">
                          <a:solidFill>
                            <a:srgbClr val="000000"/>
                          </a:solidFill>
                          <a:effectLst/>
                          <a:latin typeface="Calibri Light" panose="020F0302020204030204" pitchFamily="34" charset="0"/>
                          <a:cs typeface="Calibri Light" panose="020F0302020204030204" pitchFamily="34" charset="0"/>
                        </a:rPr>
                        <a:t>π</a:t>
                      </a:r>
                      <a:endParaRPr lang="en-US" sz="1400" b="0" i="0" u="none" strike="noStrike" baseline="30000" dirty="0">
                        <a:solidFill>
                          <a:srgbClr val="000000"/>
                        </a:solidFill>
                        <a:effectLst/>
                        <a:latin typeface="Calibri Light" panose="020F0302020204030204" pitchFamily="34" charset="0"/>
                        <a:cs typeface="Calibri Light" panose="020F0302020204030204" pitchFamily="34" charset="0"/>
                      </a:endParaRPr>
                    </a:p>
                  </a:txBody>
                  <a:tcPr marL="5443" marR="5443" marT="5443"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Light" panose="020F0302020204030204" pitchFamily="34" charset="0"/>
                          <a:cs typeface="Calibri Light" panose="020F0302020204030204" pitchFamily="34" charset="0"/>
                        </a:rPr>
                        <a:t>ATLAS Ratio</a:t>
                      </a:r>
                    </a:p>
                  </a:txBody>
                  <a:tcPr marL="5443" marR="5443" marT="5443"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Light" panose="020F0302020204030204" pitchFamily="34" charset="0"/>
                          <a:cs typeface="Calibri Light" panose="020F0302020204030204" pitchFamily="34" charset="0"/>
                        </a:rPr>
                        <a:t>Talys Ratio</a:t>
                      </a:r>
                    </a:p>
                  </a:txBody>
                  <a:tcPr marL="5443" marR="5443" marT="5443" marB="0" anchor="ct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7813078"/>
                  </a:ext>
                </a:extLst>
              </a:tr>
              <a:tr h="344111">
                <a:tc>
                  <a:txBody>
                    <a:bodyPr/>
                    <a:lstStyle/>
                    <a:p>
                      <a:pPr algn="ctr" fontAlgn="b"/>
                      <a:r>
                        <a:rPr lang="en-US" sz="1400" b="0" i="0" u="none" strike="noStrike" dirty="0">
                          <a:solidFill>
                            <a:srgbClr val="000000"/>
                          </a:solidFill>
                          <a:effectLst/>
                          <a:latin typeface="Calibri Light" panose="020F0302020204030204" pitchFamily="34" charset="0"/>
                          <a:cs typeface="Calibri Light" panose="020F0302020204030204" pitchFamily="34" charset="0"/>
                        </a:rPr>
                        <a:t>1039</a:t>
                      </a:r>
                    </a:p>
                  </a:txBody>
                  <a:tcPr marL="5443" marR="5443" marT="5443" marB="0" anchor="ctr">
                    <a:lnT w="12700" cap="flat" cmpd="sng" algn="ctr">
                      <a:solidFill>
                        <a:schemeClr val="tx1"/>
                      </a:solidFill>
                      <a:prstDash val="solid"/>
                      <a:round/>
                      <a:headEnd type="none" w="med" len="med"/>
                      <a:tailEnd type="none" w="med" len="med"/>
                    </a:lnT>
                    <a:noFill/>
                  </a:tcPr>
                </a:tc>
                <a:tc>
                  <a:txBody>
                    <a:bodyPr/>
                    <a:lstStyle/>
                    <a:p>
                      <a:pPr algn="ctr" fontAlgn="b"/>
                      <a:r>
                        <a:rPr lang="en-US" sz="1400" b="0" i="0" u="none" strike="noStrike" dirty="0">
                          <a:solidFill>
                            <a:srgbClr val="000000"/>
                          </a:solidFill>
                          <a:effectLst/>
                          <a:latin typeface="Calibri Light" panose="020F0302020204030204" pitchFamily="34" charset="0"/>
                          <a:cs typeface="Calibri Light" panose="020F0302020204030204" pitchFamily="34" charset="0"/>
                        </a:rPr>
                        <a:t>2+</a:t>
                      </a:r>
                    </a:p>
                  </a:txBody>
                  <a:tcPr marL="5443" marR="5443" marT="5443" marB="0" anchor="ctr">
                    <a:lnT w="12700" cap="flat" cmpd="sng" algn="ctr">
                      <a:solidFill>
                        <a:schemeClr val="tx1"/>
                      </a:solidFill>
                      <a:prstDash val="solid"/>
                      <a:round/>
                      <a:headEnd type="none" w="med" len="med"/>
                      <a:tailEnd type="none" w="med" len="med"/>
                    </a:lnT>
                    <a:noFill/>
                  </a:tcPr>
                </a:tc>
                <a:tc>
                  <a:txBody>
                    <a:bodyPr/>
                    <a:lstStyle/>
                    <a:p>
                      <a:pPr algn="ctr" fontAlgn="b"/>
                      <a:r>
                        <a:rPr lang="en-US" sz="1400" b="0" i="0" u="none" strike="noStrike" dirty="0">
                          <a:solidFill>
                            <a:srgbClr val="000000"/>
                          </a:solidFill>
                          <a:effectLst/>
                          <a:latin typeface="Calibri Light" panose="020F0302020204030204" pitchFamily="34" charset="0"/>
                          <a:cs typeface="Calibri Light" panose="020F0302020204030204" pitchFamily="34" charset="0"/>
                        </a:rPr>
                        <a:t>98.4456</a:t>
                      </a:r>
                    </a:p>
                  </a:txBody>
                  <a:tcPr marL="5443" marR="5443" marT="5443" marB="0" anchor="ctr">
                    <a:lnT w="12700" cap="flat" cmpd="sng" algn="ctr">
                      <a:solidFill>
                        <a:schemeClr val="tx1"/>
                      </a:solidFill>
                      <a:prstDash val="solid"/>
                      <a:round/>
                      <a:headEnd type="none" w="med" len="med"/>
                      <a:tailEnd type="none" w="med" len="med"/>
                    </a:lnT>
                    <a:noFill/>
                  </a:tcPr>
                </a:tc>
                <a:tc>
                  <a:txBody>
                    <a:bodyPr/>
                    <a:lstStyle/>
                    <a:p>
                      <a:pPr algn="ctr" fontAlgn="b"/>
                      <a:r>
                        <a:rPr lang="en-US" sz="1400" b="0" i="0" u="none" strike="noStrike" dirty="0">
                          <a:solidFill>
                            <a:srgbClr val="000000"/>
                          </a:solidFill>
                          <a:effectLst/>
                          <a:latin typeface="Calibri Light" panose="020F0302020204030204" pitchFamily="34" charset="0"/>
                          <a:cs typeface="Calibri Light" panose="020F0302020204030204" pitchFamily="34" charset="0"/>
                        </a:rPr>
                        <a:t>  99.7802</a:t>
                      </a:r>
                    </a:p>
                  </a:txBody>
                  <a:tcPr marL="5443" marR="5443" marT="5443" marB="0"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3855830905"/>
                  </a:ext>
                </a:extLst>
              </a:tr>
              <a:tr h="344111">
                <a:tc>
                  <a:txBody>
                    <a:bodyPr/>
                    <a:lstStyle/>
                    <a:p>
                      <a:pPr algn="ctr" fontAlgn="b"/>
                      <a:r>
                        <a:rPr lang="en-US" sz="1400" b="0" i="0" u="none" strike="noStrike" dirty="0">
                          <a:solidFill>
                            <a:srgbClr val="000000"/>
                          </a:solidFill>
                          <a:effectLst/>
                          <a:latin typeface="Calibri Light" panose="020F0302020204030204" pitchFamily="34" charset="0"/>
                          <a:cs typeface="Calibri Light" panose="020F0302020204030204" pitchFamily="34" charset="0"/>
                        </a:rPr>
                        <a:t>1872</a:t>
                      </a:r>
                    </a:p>
                  </a:txBody>
                  <a:tcPr marL="5443" marR="5443" marT="5443" marB="0" anchor="ctr">
                    <a:noFill/>
                  </a:tcPr>
                </a:tc>
                <a:tc>
                  <a:txBody>
                    <a:bodyPr/>
                    <a:lstStyle/>
                    <a:p>
                      <a:pPr algn="ctr" fontAlgn="b"/>
                      <a:r>
                        <a:rPr lang="en-US" sz="1400" b="0" i="0" u="none" strike="noStrike" dirty="0">
                          <a:solidFill>
                            <a:srgbClr val="000000"/>
                          </a:solidFill>
                          <a:effectLst/>
                          <a:latin typeface="Calibri Light" panose="020F0302020204030204" pitchFamily="34" charset="0"/>
                          <a:cs typeface="Calibri Light" panose="020F0302020204030204" pitchFamily="34" charset="0"/>
                        </a:rPr>
                        <a:t>2+</a:t>
                      </a:r>
                    </a:p>
                  </a:txBody>
                  <a:tcPr marL="5443" marR="5443" marT="5443" marB="0" anchor="ctr">
                    <a:noFill/>
                  </a:tcPr>
                </a:tc>
                <a:tc>
                  <a:txBody>
                    <a:bodyPr/>
                    <a:lstStyle/>
                    <a:p>
                      <a:pPr algn="ctr" fontAlgn="b"/>
                      <a:r>
                        <a:rPr lang="en-US" sz="1400" b="0" i="0" u="none" strike="noStrike" dirty="0">
                          <a:solidFill>
                            <a:srgbClr val="000000"/>
                          </a:solidFill>
                          <a:effectLst/>
                          <a:latin typeface="Calibri Light" panose="020F0302020204030204" pitchFamily="34" charset="0"/>
                          <a:cs typeface="Calibri Light" panose="020F0302020204030204" pitchFamily="34" charset="0"/>
                        </a:rPr>
                        <a:t>29.361</a:t>
                      </a:r>
                    </a:p>
                  </a:txBody>
                  <a:tcPr marL="5443" marR="5443" marT="5443" marB="0" anchor="ctr">
                    <a:noFill/>
                  </a:tcPr>
                </a:tc>
                <a:tc>
                  <a:txBody>
                    <a:bodyPr/>
                    <a:lstStyle/>
                    <a:p>
                      <a:pPr algn="ctr" fontAlgn="b"/>
                      <a:r>
                        <a:rPr lang="en-US" sz="1400" b="0" i="0" u="none" strike="noStrike" dirty="0">
                          <a:solidFill>
                            <a:srgbClr val="000000"/>
                          </a:solidFill>
                          <a:effectLst/>
                          <a:latin typeface="Calibri Light" panose="020F0302020204030204" pitchFamily="34" charset="0"/>
                          <a:cs typeface="Calibri Light" panose="020F0302020204030204" pitchFamily="34" charset="0"/>
                        </a:rPr>
                        <a:t>  26.439</a:t>
                      </a:r>
                    </a:p>
                  </a:txBody>
                  <a:tcPr marL="5443" marR="5443" marT="5443" marB="0" anchor="ctr">
                    <a:noFill/>
                  </a:tcPr>
                </a:tc>
                <a:extLst>
                  <a:ext uri="{0D108BD9-81ED-4DB2-BD59-A6C34878D82A}">
                    <a16:rowId xmlns:a16="http://schemas.microsoft.com/office/drawing/2014/main" val="4037079668"/>
                  </a:ext>
                </a:extLst>
              </a:tr>
              <a:tr h="344111">
                <a:tc>
                  <a:txBody>
                    <a:bodyPr/>
                    <a:lstStyle/>
                    <a:p>
                      <a:pPr algn="ctr" fontAlgn="b"/>
                      <a:r>
                        <a:rPr lang="en-US" sz="1400" b="0" i="0" u="none" strike="noStrike" dirty="0">
                          <a:solidFill>
                            <a:srgbClr val="000000"/>
                          </a:solidFill>
                          <a:effectLst/>
                          <a:latin typeface="Calibri Light" panose="020F0302020204030204" pitchFamily="34" charset="0"/>
                          <a:cs typeface="Calibri Light" panose="020F0302020204030204" pitchFamily="34" charset="0"/>
                        </a:rPr>
                        <a:t>2372</a:t>
                      </a:r>
                    </a:p>
                  </a:txBody>
                  <a:tcPr marL="5443" marR="5443" marT="5443" marB="0" anchor="ctr">
                    <a:noFill/>
                  </a:tcPr>
                </a:tc>
                <a:tc>
                  <a:txBody>
                    <a:bodyPr/>
                    <a:lstStyle/>
                    <a:p>
                      <a:pPr algn="ctr" fontAlgn="b"/>
                      <a:r>
                        <a:rPr lang="en-US" sz="1400" b="0" i="0" u="none" strike="noStrike" dirty="0">
                          <a:solidFill>
                            <a:srgbClr val="000000"/>
                          </a:solidFill>
                          <a:effectLst/>
                          <a:latin typeface="Calibri Light" panose="020F0302020204030204" pitchFamily="34" charset="0"/>
                          <a:cs typeface="Calibri Light" panose="020F0302020204030204" pitchFamily="34" charset="0"/>
                        </a:rPr>
                        <a:t>0+</a:t>
                      </a:r>
                    </a:p>
                  </a:txBody>
                  <a:tcPr marL="5443" marR="5443" marT="5443" marB="0" anchor="ctr">
                    <a:noFill/>
                  </a:tcPr>
                </a:tc>
                <a:tc>
                  <a:txBody>
                    <a:bodyPr/>
                    <a:lstStyle/>
                    <a:p>
                      <a:pPr algn="ctr" fontAlgn="b"/>
                      <a:r>
                        <a:rPr lang="en-US" sz="1400" b="0" i="0" u="none" strike="noStrike" dirty="0">
                          <a:solidFill>
                            <a:srgbClr val="000000"/>
                          </a:solidFill>
                          <a:effectLst/>
                          <a:latin typeface="Calibri Light" panose="020F0302020204030204" pitchFamily="34" charset="0"/>
                          <a:cs typeface="Calibri Light" panose="020F0302020204030204" pitchFamily="34" charset="0"/>
                        </a:rPr>
                        <a:t>2.59067</a:t>
                      </a:r>
                    </a:p>
                  </a:txBody>
                  <a:tcPr marL="5443" marR="5443" marT="5443" marB="0" anchor="ctr">
                    <a:noFill/>
                  </a:tcPr>
                </a:tc>
                <a:tc>
                  <a:txBody>
                    <a:bodyPr/>
                    <a:lstStyle/>
                    <a:p>
                      <a:pPr algn="ctr" fontAlgn="b"/>
                      <a:r>
                        <a:rPr lang="en-US" sz="1400" b="0" i="0" u="none" strike="noStrike" dirty="0">
                          <a:solidFill>
                            <a:srgbClr val="000000"/>
                          </a:solidFill>
                          <a:effectLst/>
                          <a:latin typeface="Calibri Light" panose="020F0302020204030204" pitchFamily="34" charset="0"/>
                          <a:cs typeface="Calibri Light" panose="020F0302020204030204" pitchFamily="34" charset="0"/>
                        </a:rPr>
                        <a:t>  3.89443</a:t>
                      </a:r>
                    </a:p>
                  </a:txBody>
                  <a:tcPr marL="5443" marR="5443" marT="5443" marB="0" anchor="ctr">
                    <a:noFill/>
                  </a:tcPr>
                </a:tc>
                <a:extLst>
                  <a:ext uri="{0D108BD9-81ED-4DB2-BD59-A6C34878D82A}">
                    <a16:rowId xmlns:a16="http://schemas.microsoft.com/office/drawing/2014/main" val="108346690"/>
                  </a:ext>
                </a:extLst>
              </a:tr>
              <a:tr h="344111">
                <a:tc>
                  <a:txBody>
                    <a:bodyPr/>
                    <a:lstStyle/>
                    <a:p>
                      <a:pPr algn="ctr" fontAlgn="b"/>
                      <a:r>
                        <a:rPr lang="en-US" sz="1400" b="0" i="0" u="none" strike="noStrike" dirty="0">
                          <a:solidFill>
                            <a:srgbClr val="000000"/>
                          </a:solidFill>
                          <a:effectLst/>
                          <a:latin typeface="Calibri Light" panose="020F0302020204030204" pitchFamily="34" charset="0"/>
                          <a:cs typeface="Calibri Light" panose="020F0302020204030204" pitchFamily="34" charset="0"/>
                        </a:rPr>
                        <a:t>2451</a:t>
                      </a:r>
                    </a:p>
                  </a:txBody>
                  <a:tcPr marL="5443" marR="5443" marT="5443" marB="0" anchor="ctr">
                    <a:lnB w="28575" cap="flat" cmpd="sng" algn="ctr">
                      <a:no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Light" panose="020F0302020204030204" pitchFamily="34" charset="0"/>
                          <a:cs typeface="Calibri Light" panose="020F0302020204030204" pitchFamily="34" charset="0"/>
                        </a:rPr>
                        <a:t>4+</a:t>
                      </a:r>
                    </a:p>
                  </a:txBody>
                  <a:tcPr marL="5443" marR="5443" marT="5443" marB="0" anchor="ctr">
                    <a:lnB w="28575" cap="flat" cmpd="sng" algn="ctr">
                      <a:no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Light" panose="020F0302020204030204" pitchFamily="34" charset="0"/>
                          <a:cs typeface="Calibri Light" panose="020F0302020204030204" pitchFamily="34" charset="0"/>
                        </a:rPr>
                        <a:t>4.83592</a:t>
                      </a:r>
                    </a:p>
                  </a:txBody>
                  <a:tcPr marL="5443" marR="5443" marT="5443" marB="0" anchor="ctr">
                    <a:lnB w="28575" cap="flat" cmpd="sng" algn="ctr">
                      <a:no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Light" panose="020F0302020204030204" pitchFamily="34" charset="0"/>
                          <a:cs typeface="Calibri Light" panose="020F0302020204030204" pitchFamily="34" charset="0"/>
                        </a:rPr>
                        <a:t>  5.83202</a:t>
                      </a:r>
                    </a:p>
                  </a:txBody>
                  <a:tcPr marL="5443" marR="5443" marT="5443" marB="0" anchor="ctr">
                    <a:lnB w="28575" cap="flat" cmpd="sng" algn="ctr">
                      <a:noFill/>
                      <a:prstDash val="solid"/>
                      <a:round/>
                      <a:headEnd type="none" w="med" len="med"/>
                      <a:tailEnd type="none" w="med" len="med"/>
                    </a:lnB>
                    <a:noFill/>
                  </a:tcPr>
                </a:tc>
                <a:extLst>
                  <a:ext uri="{0D108BD9-81ED-4DB2-BD59-A6C34878D82A}">
                    <a16:rowId xmlns:a16="http://schemas.microsoft.com/office/drawing/2014/main" val="3913044599"/>
                  </a:ext>
                </a:extLst>
              </a:tr>
              <a:tr h="344111">
                <a:tc>
                  <a:txBody>
                    <a:bodyPr/>
                    <a:lstStyle/>
                    <a:p>
                      <a:pPr algn="ctr" fontAlgn="b"/>
                      <a:r>
                        <a:rPr lang="en-US" sz="1400" b="0" i="0" u="none" strike="noStrike" dirty="0">
                          <a:solidFill>
                            <a:srgbClr val="000000"/>
                          </a:solidFill>
                          <a:effectLst/>
                          <a:latin typeface="Calibri Light" panose="020F0302020204030204" pitchFamily="34" charset="0"/>
                          <a:cs typeface="Calibri Light" panose="020F0302020204030204" pitchFamily="34" charset="0"/>
                        </a:rPr>
                        <a:t>2703</a:t>
                      </a:r>
                    </a:p>
                  </a:txBody>
                  <a:tcPr marL="5443" marR="5443" marT="5443" marB="0" anchor="ct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Light" panose="020F0302020204030204" pitchFamily="34" charset="0"/>
                          <a:cs typeface="Calibri Light" panose="020F0302020204030204" pitchFamily="34" charset="0"/>
                        </a:rPr>
                        <a:t>(3)</a:t>
                      </a:r>
                    </a:p>
                  </a:txBody>
                  <a:tcPr marL="5443" marR="5443" marT="5443" marB="0" anchor="ct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Light" panose="020F0302020204030204" pitchFamily="34" charset="0"/>
                          <a:cs typeface="Calibri Light" panose="020F0302020204030204" pitchFamily="34" charset="0"/>
                        </a:rPr>
                        <a:t>1.5544</a:t>
                      </a:r>
                    </a:p>
                  </a:txBody>
                  <a:tcPr marL="5443" marR="5443" marT="5443" marB="0" anchor="ct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tc>
                  <a:txBody>
                    <a:bodyPr/>
                    <a:lstStyle/>
                    <a:p>
                      <a:pPr algn="ctr" fontAlgn="b"/>
                      <a:r>
                        <a:rPr lang="en-US" sz="1400" b="0" i="0" u="none" strike="noStrike" dirty="0">
                          <a:solidFill>
                            <a:srgbClr val="000000"/>
                          </a:solidFill>
                          <a:effectLst/>
                          <a:latin typeface="Calibri Light" panose="020F0302020204030204" pitchFamily="34" charset="0"/>
                          <a:cs typeface="Calibri Light" panose="020F0302020204030204" pitchFamily="34" charset="0"/>
                        </a:rPr>
                        <a:t>  6.02295</a:t>
                      </a:r>
                    </a:p>
                  </a:txBody>
                  <a:tcPr marL="5443" marR="5443" marT="5443" marB="0" anchor="ctr">
                    <a:lnT w="28575"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37799200"/>
                  </a:ext>
                </a:extLst>
              </a:tr>
            </a:tbl>
          </a:graphicData>
        </a:graphic>
      </p:graphicFrame>
      <p:sp>
        <p:nvSpPr>
          <p:cNvPr id="7" name="TextBox 6">
            <a:extLst>
              <a:ext uri="{FF2B5EF4-FFF2-40B4-BE49-F238E27FC236}">
                <a16:creationId xmlns:a16="http://schemas.microsoft.com/office/drawing/2014/main" id="{A9E2BD3F-B0CA-AC4E-BC31-F6EFA84324E5}"/>
              </a:ext>
            </a:extLst>
          </p:cNvPr>
          <p:cNvSpPr txBox="1"/>
          <p:nvPr/>
        </p:nvSpPr>
        <p:spPr>
          <a:xfrm>
            <a:off x="675861" y="5176164"/>
            <a:ext cx="7792278" cy="830997"/>
          </a:xfrm>
          <a:prstGeom prst="rect">
            <a:avLst/>
          </a:prstGeom>
          <a:solidFill>
            <a:srgbClr val="FFFF00"/>
          </a:solidFill>
          <a:ln>
            <a:solidFill>
              <a:schemeClr val="tx1"/>
            </a:solidFill>
          </a:ln>
        </p:spPr>
        <p:txBody>
          <a:bodyPr wrap="square" rtlCol="0">
            <a:spAutoFit/>
          </a:bodyPr>
          <a:lstStyle/>
          <a:p>
            <a:pPr algn="ctr"/>
            <a:r>
              <a:rPr lang="en-US" sz="2400" dirty="0">
                <a:latin typeface="Times New Roman" panose="02020603050405020304" pitchFamily="18" charset="0"/>
                <a:cs typeface="Times New Roman" panose="02020603050405020304" pitchFamily="18" charset="0"/>
              </a:rPr>
              <a:t>Comparing the Atlas to model predictions will provide insight into both nuclear structure and reaction dynamics</a:t>
            </a:r>
          </a:p>
        </p:txBody>
      </p:sp>
      <p:sp>
        <p:nvSpPr>
          <p:cNvPr id="8" name="Rectangle 7">
            <a:extLst>
              <a:ext uri="{FF2B5EF4-FFF2-40B4-BE49-F238E27FC236}">
                <a16:creationId xmlns:a16="http://schemas.microsoft.com/office/drawing/2014/main" id="{D927239A-CC0D-D447-9A49-4BA86399AE82}"/>
              </a:ext>
            </a:extLst>
          </p:cNvPr>
          <p:cNvSpPr/>
          <p:nvPr/>
        </p:nvSpPr>
        <p:spPr>
          <a:xfrm>
            <a:off x="2491409" y="4358297"/>
            <a:ext cx="3776869" cy="375988"/>
          </a:xfrm>
          <a:prstGeom prst="rect">
            <a:avLst/>
          </a:prstGeom>
          <a:noFill/>
          <a:ln w="793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6996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FB91A101-A0CA-5A42-BB32-3C308C49E03E}"/>
              </a:ext>
            </a:extLst>
          </p:cNvPr>
          <p:cNvSpPr txBox="1">
            <a:spLocks/>
          </p:cNvSpPr>
          <p:nvPr/>
        </p:nvSpPr>
        <p:spPr>
          <a:xfrm>
            <a:off x="0" y="-18463"/>
            <a:ext cx="9144000" cy="926354"/>
          </a:xfrm>
          <a:prstGeom prst="rect">
            <a:avLst/>
          </a:prstGeom>
          <a:solidFill>
            <a:srgbClr val="1F497D"/>
          </a:solidFill>
        </p:spPr>
        <p:txBody>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3200" b="0" i="0" u="none" strike="noStrike" cap="none">
                <a:solidFill>
                  <a:schemeClr val="bg1"/>
                </a:solidFill>
                <a:latin typeface="Times New Roman" panose="02020603050405020304" pitchFamily="18" charset="0"/>
                <a:ea typeface="Times New Roman" panose="02020603050405020304" pitchFamily="18" charset="0"/>
                <a:cs typeface="Times New Roman" panose="02020603050405020304" pitchFamily="18"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400" spc="-1" dirty="0"/>
              <a:t>Tools that we are developing for a </a:t>
            </a:r>
            <a:r>
              <a:rPr lang="en-US" sz="2400" spc="-1" dirty="0">
                <a:latin typeface="Symbol" pitchFamily="2" charset="2"/>
              </a:rPr>
              <a:t>g</a:t>
            </a:r>
            <a:r>
              <a:rPr lang="en-US" sz="2400" spc="-1" dirty="0"/>
              <a:t>-X database with PNLL will allow us to compare (n,n’</a:t>
            </a:r>
            <a:r>
              <a:rPr lang="en-US" sz="2400" spc="-1" dirty="0">
                <a:latin typeface="Symbol" pitchFamily="2" charset="2"/>
              </a:rPr>
              <a:t>g</a:t>
            </a:r>
            <a:r>
              <a:rPr lang="en-US" sz="2400" spc="-1" dirty="0"/>
              <a:t>) from the Baghdad Atlas to ENDF</a:t>
            </a:r>
            <a:endParaRPr lang="en-US" sz="2400" spc="-1" dirty="0">
              <a:ea typeface="Arial"/>
            </a:endParaRPr>
          </a:p>
        </p:txBody>
      </p:sp>
      <p:pic>
        <p:nvPicPr>
          <p:cNvPr id="2" name="Picture 1">
            <a:extLst>
              <a:ext uri="{FF2B5EF4-FFF2-40B4-BE49-F238E27FC236}">
                <a16:creationId xmlns:a16="http://schemas.microsoft.com/office/drawing/2014/main" id="{5B448253-88AE-EC4C-B1BE-208E19B20479}"/>
              </a:ext>
            </a:extLst>
          </p:cNvPr>
          <p:cNvPicPr>
            <a:picLocks noChangeAspect="1"/>
          </p:cNvPicPr>
          <p:nvPr/>
        </p:nvPicPr>
        <p:blipFill rotWithShape="1">
          <a:blip r:embed="rId3"/>
          <a:srcRect t="4631" r="15100"/>
          <a:stretch/>
        </p:blipFill>
        <p:spPr>
          <a:xfrm>
            <a:off x="265044" y="1028562"/>
            <a:ext cx="3949148" cy="3233281"/>
          </a:xfrm>
          <a:prstGeom prst="rect">
            <a:avLst/>
          </a:prstGeom>
        </p:spPr>
      </p:pic>
      <p:pic>
        <p:nvPicPr>
          <p:cNvPr id="7" name="Picture 6">
            <a:extLst>
              <a:ext uri="{FF2B5EF4-FFF2-40B4-BE49-F238E27FC236}">
                <a16:creationId xmlns:a16="http://schemas.microsoft.com/office/drawing/2014/main" id="{0A557B9E-3842-CF4C-96A5-7E66CBBD5544}"/>
              </a:ext>
            </a:extLst>
          </p:cNvPr>
          <p:cNvPicPr>
            <a:picLocks noChangeAspect="1"/>
          </p:cNvPicPr>
          <p:nvPr/>
        </p:nvPicPr>
        <p:blipFill rotWithShape="1">
          <a:blip r:embed="rId3"/>
          <a:srcRect l="84474" t="5020" b="78953"/>
          <a:stretch/>
        </p:blipFill>
        <p:spPr>
          <a:xfrm>
            <a:off x="1517375" y="1655655"/>
            <a:ext cx="722243" cy="543340"/>
          </a:xfrm>
          <a:prstGeom prst="rect">
            <a:avLst/>
          </a:prstGeom>
        </p:spPr>
      </p:pic>
      <p:pic>
        <p:nvPicPr>
          <p:cNvPr id="6" name="Picture 5">
            <a:extLst>
              <a:ext uri="{FF2B5EF4-FFF2-40B4-BE49-F238E27FC236}">
                <a16:creationId xmlns:a16="http://schemas.microsoft.com/office/drawing/2014/main" id="{30F2F90E-FF17-774B-B8D5-E2ACD1412883}"/>
              </a:ext>
            </a:extLst>
          </p:cNvPr>
          <p:cNvPicPr>
            <a:picLocks noChangeAspect="1"/>
          </p:cNvPicPr>
          <p:nvPr/>
        </p:nvPicPr>
        <p:blipFill rotWithShape="1">
          <a:blip r:embed="rId4"/>
          <a:srcRect l="18052" t="5459" r="10775" b="11547"/>
          <a:stretch/>
        </p:blipFill>
        <p:spPr>
          <a:xfrm rot="5400000">
            <a:off x="5149682" y="244580"/>
            <a:ext cx="3102432" cy="4681868"/>
          </a:xfrm>
          <a:prstGeom prst="rect">
            <a:avLst/>
          </a:prstGeom>
        </p:spPr>
      </p:pic>
      <p:sp>
        <p:nvSpPr>
          <p:cNvPr id="10" name="TextShape 4">
            <a:extLst>
              <a:ext uri="{FF2B5EF4-FFF2-40B4-BE49-F238E27FC236}">
                <a16:creationId xmlns:a16="http://schemas.microsoft.com/office/drawing/2014/main" id="{C75F23F4-3251-EB4F-88A5-E221A9F80B33}"/>
              </a:ext>
            </a:extLst>
          </p:cNvPr>
          <p:cNvSpPr txBox="1"/>
          <p:nvPr/>
        </p:nvSpPr>
        <p:spPr>
          <a:xfrm>
            <a:off x="799466" y="4437605"/>
            <a:ext cx="7801366" cy="1014209"/>
          </a:xfrm>
          <a:prstGeom prst="rect">
            <a:avLst/>
          </a:prstGeom>
          <a:solidFill>
            <a:srgbClr val="FFFF00"/>
          </a:solidFill>
          <a:ln>
            <a:solidFill>
              <a:schemeClr val="tx1"/>
            </a:solidFill>
          </a:ln>
        </p:spPr>
        <p:txBody>
          <a:bodyPr wrap="square" lIns="90000" tIns="45000" rIns="90000" bIns="45000">
            <a:spAutoFit/>
          </a:bodyPr>
          <a:lstStyle/>
          <a:p>
            <a:pPr algn="ctr">
              <a:buClr>
                <a:srgbClr val="5983B0"/>
              </a:buClr>
              <a:buSzPct val="100000"/>
            </a:pPr>
            <a:r>
              <a:rPr lang="en-US" sz="2000" b="0" strike="noStrike" spc="-1" dirty="0">
                <a:latin typeface="Times New Roman" panose="02020603050405020304" pitchFamily="18" charset="0"/>
                <a:cs typeface="Times New Roman" panose="02020603050405020304" pitchFamily="18" charset="0"/>
              </a:rPr>
              <a:t>We can use the </a:t>
            </a:r>
            <a:r>
              <a:rPr lang="en-US" sz="2000" b="0" strike="noStrike" spc="-1" dirty="0">
                <a:latin typeface="Symbol" pitchFamily="2" charset="2"/>
                <a:cs typeface="Times New Roman" panose="02020603050405020304" pitchFamily="18" charset="0"/>
              </a:rPr>
              <a:t>g</a:t>
            </a:r>
            <a:r>
              <a:rPr lang="en-US" sz="2000" b="0" strike="noStrike" spc="-1" dirty="0">
                <a:latin typeface="Times New Roman" panose="02020603050405020304" pitchFamily="18" charset="0"/>
                <a:cs typeface="Times New Roman" panose="02020603050405020304" pitchFamily="18" charset="0"/>
              </a:rPr>
              <a:t>-X database project </a:t>
            </a:r>
            <a:r>
              <a:rPr lang="en-US" sz="2000" b="0" strike="noStrike" spc="-1" dirty="0">
                <a:latin typeface="Symbol" pitchFamily="2" charset="2"/>
                <a:cs typeface="Times New Roman" panose="02020603050405020304" pitchFamily="18" charset="0"/>
              </a:rPr>
              <a:t>g-g</a:t>
            </a:r>
            <a:r>
              <a:rPr lang="en-US" sz="2000" b="0" strike="noStrike" spc="-1" dirty="0">
                <a:latin typeface="Times New Roman" panose="02020603050405020304" pitchFamily="18" charset="0"/>
                <a:cs typeface="Times New Roman" panose="02020603050405020304" pitchFamily="18" charset="0"/>
              </a:rPr>
              <a:t> coincidence scripts to convert the (n,n’-L*) calculated using a </a:t>
            </a:r>
            <a:r>
              <a:rPr lang="en-US" sz="2000" spc="-1" dirty="0">
                <a:latin typeface="Times New Roman" panose="02020603050405020304" pitchFamily="18" charset="0"/>
                <a:cs typeface="Times New Roman" panose="02020603050405020304" pitchFamily="18" charset="0"/>
              </a:rPr>
              <a:t>model (e.g., EMPIRE, Talys, CoH etc.) to </a:t>
            </a:r>
            <a:r>
              <a:rPr lang="en-US" sz="2000" b="0" strike="noStrike" spc="-1" dirty="0">
                <a:latin typeface="Times New Roman" panose="02020603050405020304" pitchFamily="18" charset="0"/>
                <a:cs typeface="Times New Roman" panose="02020603050405020304" pitchFamily="18" charset="0"/>
              </a:rPr>
              <a:t>a given (n,n’</a:t>
            </a:r>
            <a:r>
              <a:rPr lang="en-US" sz="2000" b="0" strike="noStrike" spc="-1" dirty="0">
                <a:latin typeface="Symbol" pitchFamily="2" charset="2"/>
                <a:cs typeface="Times New Roman" panose="02020603050405020304" pitchFamily="18" charset="0"/>
              </a:rPr>
              <a:t>g</a:t>
            </a:r>
            <a:r>
              <a:rPr lang="en-US" sz="2000" b="0" strike="noStrike" spc="-1" dirty="0">
                <a:latin typeface="Times New Roman" panose="02020603050405020304" pitchFamily="18" charset="0"/>
                <a:cs typeface="Times New Roman" panose="02020603050405020304" pitchFamily="18" charset="0"/>
              </a:rPr>
              <a:t>) observed in the Atlas</a:t>
            </a:r>
          </a:p>
        </p:txBody>
      </p:sp>
      <p:sp>
        <p:nvSpPr>
          <p:cNvPr id="9" name="Rectangle 8">
            <a:extLst>
              <a:ext uri="{FF2B5EF4-FFF2-40B4-BE49-F238E27FC236}">
                <a16:creationId xmlns:a16="http://schemas.microsoft.com/office/drawing/2014/main" id="{81A90C68-F9BF-5348-A75F-18EAF7F85439}"/>
              </a:ext>
            </a:extLst>
          </p:cNvPr>
          <p:cNvSpPr/>
          <p:nvPr/>
        </p:nvSpPr>
        <p:spPr>
          <a:xfrm>
            <a:off x="902208" y="995013"/>
            <a:ext cx="3311984" cy="884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76ECF50-D9EA-CA4D-A210-459E33CB016E}"/>
              </a:ext>
            </a:extLst>
          </p:cNvPr>
          <p:cNvSpPr txBox="1"/>
          <p:nvPr/>
        </p:nvSpPr>
        <p:spPr>
          <a:xfrm>
            <a:off x="948198" y="1065659"/>
            <a:ext cx="1992853" cy="646331"/>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ENSDF Branching </a:t>
            </a:r>
          </a:p>
          <a:p>
            <a:r>
              <a:rPr lang="en-US" dirty="0">
                <a:latin typeface="Times New Roman" panose="02020603050405020304" pitchFamily="18" charset="0"/>
                <a:cs typeface="Times New Roman" panose="02020603050405020304" pitchFamily="18" charset="0"/>
              </a:rPr>
              <a:t>Ratio Data</a:t>
            </a:r>
          </a:p>
        </p:txBody>
      </p:sp>
      <p:sp>
        <p:nvSpPr>
          <p:cNvPr id="14" name="TextBox 13">
            <a:extLst>
              <a:ext uri="{FF2B5EF4-FFF2-40B4-BE49-F238E27FC236}">
                <a16:creationId xmlns:a16="http://schemas.microsoft.com/office/drawing/2014/main" id="{847DFE3D-3C00-E44C-B67B-67AE14E60D7C}"/>
              </a:ext>
            </a:extLst>
          </p:cNvPr>
          <p:cNvSpPr txBox="1"/>
          <p:nvPr/>
        </p:nvSpPr>
        <p:spPr>
          <a:xfrm>
            <a:off x="4700149" y="1171620"/>
            <a:ext cx="2520242" cy="307777"/>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ENDF MT 50-91 (n,n’-L*) Data</a:t>
            </a:r>
          </a:p>
        </p:txBody>
      </p:sp>
      <p:sp>
        <p:nvSpPr>
          <p:cNvPr id="12" name="TextShape 4">
            <a:extLst>
              <a:ext uri="{FF2B5EF4-FFF2-40B4-BE49-F238E27FC236}">
                <a16:creationId xmlns:a16="http://schemas.microsoft.com/office/drawing/2014/main" id="{FBCE8AB7-960C-214F-ABB9-63B5521DBE16}"/>
              </a:ext>
            </a:extLst>
          </p:cNvPr>
          <p:cNvSpPr txBox="1"/>
          <p:nvPr/>
        </p:nvSpPr>
        <p:spPr>
          <a:xfrm>
            <a:off x="799466" y="5602350"/>
            <a:ext cx="7801366" cy="398655"/>
          </a:xfrm>
          <a:prstGeom prst="rect">
            <a:avLst/>
          </a:prstGeom>
          <a:solidFill>
            <a:srgbClr val="FFFF00"/>
          </a:solidFill>
          <a:ln>
            <a:solidFill>
              <a:schemeClr val="tx1"/>
            </a:solidFill>
          </a:ln>
        </p:spPr>
        <p:txBody>
          <a:bodyPr wrap="square" lIns="90000" tIns="45000" rIns="90000" bIns="45000">
            <a:spAutoFit/>
          </a:bodyPr>
          <a:lstStyle/>
          <a:p>
            <a:pPr algn="ctr">
              <a:buClr>
                <a:srgbClr val="5983B0"/>
              </a:buClr>
              <a:buSzPct val="100000"/>
            </a:pPr>
            <a:r>
              <a:rPr lang="en-US" sz="2000" b="0" strike="noStrike" spc="-1" dirty="0">
                <a:latin typeface="Times New Roman" panose="02020603050405020304" pitchFamily="18" charset="0"/>
                <a:cs typeface="Times New Roman" panose="02020603050405020304" pitchFamily="18" charset="0"/>
              </a:rPr>
              <a:t>Improved (n,n’</a:t>
            </a:r>
            <a:r>
              <a:rPr lang="en-US" sz="2000" b="0" strike="noStrike" spc="-1" dirty="0">
                <a:latin typeface="Symbol" pitchFamily="2" charset="2"/>
                <a:cs typeface="Times New Roman" panose="02020603050405020304" pitchFamily="18" charset="0"/>
              </a:rPr>
              <a:t>g</a:t>
            </a:r>
            <a:r>
              <a:rPr lang="en-US" sz="2000" b="0" strike="noStrike" spc="-1" dirty="0">
                <a:latin typeface="Times New Roman" panose="02020603050405020304" pitchFamily="18" charset="0"/>
                <a:cs typeface="Times New Roman" panose="02020603050405020304" pitchFamily="18" charset="0"/>
              </a:rPr>
              <a:t>) is now an emerging top priority for DNN and others </a:t>
            </a:r>
          </a:p>
        </p:txBody>
      </p:sp>
    </p:spTree>
    <p:extLst>
      <p:ext uri="{BB962C8B-B14F-4D97-AF65-F5344CB8AC3E}">
        <p14:creationId xmlns:p14="http://schemas.microsoft.com/office/powerpoint/2010/main" val="297742069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9144000" cy="1024432"/>
          </a:xfrm>
          <a:prstGeom prst="rect">
            <a:avLst/>
          </a:prstGeom>
          <a:solidFill>
            <a:srgbClr val="184581"/>
          </a:solidFill>
        </p:spPr>
        <p:txBody>
          <a:bodyPr vert="horz" lIns="91440" tIns="45720" rIns="91440" bIns="45720" rtlCol="0" anchor="ctr">
            <a:noAutofit/>
          </a:bodyPr>
          <a:lstStyle>
            <a:lvl1pPr algn="l" defTabSz="342900" rtl="0" eaLnBrk="1" latinLnBrk="0" hangingPunct="1">
              <a:spcBef>
                <a:spcPct val="0"/>
              </a:spcBef>
              <a:buNone/>
              <a:defRPr sz="3750" b="1" kern="1200">
                <a:solidFill>
                  <a:srgbClr val="E09E19"/>
                </a:solidFill>
                <a:latin typeface="Georgia"/>
                <a:ea typeface="+mj-ea"/>
                <a:cs typeface="Georgia"/>
              </a:defRPr>
            </a:lvl1pPr>
          </a:lstStyle>
          <a:p>
            <a:pPr algn="ctr"/>
            <a:r>
              <a:rPr lang="en-US" sz="3600" b="0" dirty="0">
                <a:solidFill>
                  <a:schemeClr val="bg1"/>
                </a:solidFill>
                <a:latin typeface="Times New Roman" charset="0"/>
                <a:ea typeface="Times New Roman" charset="0"/>
                <a:cs typeface="Times New Roman" charset="0"/>
              </a:rPr>
              <a:t>Proposals</a:t>
            </a:r>
          </a:p>
        </p:txBody>
      </p:sp>
      <p:graphicFrame>
        <p:nvGraphicFramePr>
          <p:cNvPr id="2" name="Table 1"/>
          <p:cNvGraphicFramePr>
            <a:graphicFrameLocks noGrp="1"/>
          </p:cNvGraphicFramePr>
          <p:nvPr>
            <p:extLst>
              <p:ext uri="{D42A27DB-BD31-4B8C-83A1-F6EECF244321}">
                <p14:modId xmlns:p14="http://schemas.microsoft.com/office/powerpoint/2010/main" val="1682950115"/>
              </p:ext>
            </p:extLst>
          </p:nvPr>
        </p:nvGraphicFramePr>
        <p:xfrm>
          <a:off x="59400" y="3060433"/>
          <a:ext cx="8975667" cy="1899920"/>
        </p:xfrm>
        <a:graphic>
          <a:graphicData uri="http://schemas.openxmlformats.org/drawingml/2006/table">
            <a:tbl>
              <a:tblPr firstRow="1" bandRow="1">
                <a:tableStyleId>{5C22544A-7EE6-4342-B048-85BDC9FD1C3A}</a:tableStyleId>
              </a:tblPr>
              <a:tblGrid>
                <a:gridCol w="6753607">
                  <a:extLst>
                    <a:ext uri="{9D8B030D-6E8A-4147-A177-3AD203B41FA5}">
                      <a16:colId xmlns:a16="http://schemas.microsoft.com/office/drawing/2014/main" val="20000"/>
                    </a:ext>
                  </a:extLst>
                </a:gridCol>
                <a:gridCol w="1024128">
                  <a:extLst>
                    <a:ext uri="{9D8B030D-6E8A-4147-A177-3AD203B41FA5}">
                      <a16:colId xmlns:a16="http://schemas.microsoft.com/office/drawing/2014/main" val="20001"/>
                    </a:ext>
                  </a:extLst>
                </a:gridCol>
                <a:gridCol w="1197932">
                  <a:extLst>
                    <a:ext uri="{9D8B030D-6E8A-4147-A177-3AD203B41FA5}">
                      <a16:colId xmlns:a16="http://schemas.microsoft.com/office/drawing/2014/main" val="20002"/>
                    </a:ext>
                  </a:extLst>
                </a:gridCol>
              </a:tblGrid>
              <a:tr h="370840">
                <a:tc>
                  <a:txBody>
                    <a:bodyPr/>
                    <a:lstStyle/>
                    <a:p>
                      <a:r>
                        <a:rPr lang="en-US" sz="1800" dirty="0">
                          <a:latin typeface="Times New Roman" charset="0"/>
                          <a:ea typeface="Times New Roman" charset="0"/>
                          <a:cs typeface="Times New Roman" charset="0"/>
                        </a:rPr>
                        <a:t>DOE - Isotope Program</a:t>
                      </a:r>
                    </a:p>
                  </a:txBody>
                  <a:tcPr/>
                </a:tc>
                <a:tc>
                  <a:txBody>
                    <a:bodyPr/>
                    <a:lstStyle/>
                    <a:p>
                      <a:r>
                        <a:rPr lang="en-US" sz="1800" dirty="0">
                          <a:latin typeface="Times New Roman" charset="0"/>
                          <a:ea typeface="Times New Roman" charset="0"/>
                          <a:cs typeface="Times New Roman" charset="0"/>
                        </a:rPr>
                        <a:t>Funding</a:t>
                      </a:r>
                    </a:p>
                  </a:txBody>
                  <a:tcPr/>
                </a:tc>
                <a:tc>
                  <a:txBody>
                    <a:bodyPr/>
                    <a:lstStyle/>
                    <a:p>
                      <a:r>
                        <a:rPr lang="en-US" sz="1800" dirty="0">
                          <a:latin typeface="Times New Roman" charset="0"/>
                          <a:ea typeface="Times New Roman" charset="0"/>
                          <a:cs typeface="Times New Roman" charset="0"/>
                        </a:rPr>
                        <a:t>Period</a:t>
                      </a:r>
                    </a:p>
                  </a:txBody>
                  <a:tcPr/>
                </a:tc>
                <a:extLst>
                  <a:ext uri="{0D108BD9-81ED-4DB2-BD59-A6C34878D82A}">
                    <a16:rowId xmlns:a16="http://schemas.microsoft.com/office/drawing/2014/main" val="10000"/>
                  </a:ext>
                </a:extLst>
              </a:tr>
              <a:tr h="370840">
                <a:tc>
                  <a:txBody>
                    <a:bodyPr/>
                    <a:lstStyle/>
                    <a:p>
                      <a:r>
                        <a:rPr lang="en-US" sz="1600" dirty="0">
                          <a:latin typeface="Times New Roman" charset="0"/>
                          <a:ea typeface="Times New Roman" charset="0"/>
                          <a:cs typeface="Times New Roman" charset="0"/>
                        </a:rPr>
                        <a:t>Simultaneous Radionuclide Prod. using (d,2n) and</a:t>
                      </a:r>
                      <a:r>
                        <a:rPr lang="en-US" sz="1600" baseline="0" dirty="0">
                          <a:latin typeface="Times New Roman" charset="0"/>
                          <a:ea typeface="Times New Roman" charset="0"/>
                          <a:cs typeface="Times New Roman" charset="0"/>
                        </a:rPr>
                        <a:t> </a:t>
                      </a:r>
                      <a:r>
                        <a:rPr lang="en-US" sz="1600" dirty="0">
                          <a:latin typeface="Times New Roman" charset="0"/>
                          <a:ea typeface="Times New Roman" charset="0"/>
                          <a:cs typeface="Times New Roman" charset="0"/>
                        </a:rPr>
                        <a:t>Secondary (n,p) Reactions</a:t>
                      </a:r>
                    </a:p>
                  </a:txBody>
                  <a:tcPr/>
                </a:tc>
                <a:tc>
                  <a:txBody>
                    <a:bodyPr/>
                    <a:lstStyle/>
                    <a:p>
                      <a:r>
                        <a:rPr lang="en-US" sz="1600" dirty="0">
                          <a:latin typeface="Times New Roman" charset="0"/>
                          <a:ea typeface="Times New Roman" charset="0"/>
                          <a:cs typeface="Times New Roman" charset="0"/>
                        </a:rPr>
                        <a:t>$382k</a:t>
                      </a:r>
                    </a:p>
                  </a:txBody>
                  <a:tcPr/>
                </a:tc>
                <a:tc>
                  <a:txBody>
                    <a:bodyPr/>
                    <a:lstStyle/>
                    <a:p>
                      <a:r>
                        <a:rPr lang="en-US" sz="1600" dirty="0">
                          <a:latin typeface="Times New Roman" charset="0"/>
                          <a:ea typeface="Times New Roman" charset="0"/>
                          <a:cs typeface="Times New Roman" charset="0"/>
                        </a:rPr>
                        <a:t>6/18-5/20</a:t>
                      </a:r>
                    </a:p>
                  </a:txBody>
                  <a:tcPr/>
                </a:tc>
                <a:extLst>
                  <a:ext uri="{0D108BD9-81ED-4DB2-BD59-A6C34878D82A}">
                    <a16:rowId xmlns:a16="http://schemas.microsoft.com/office/drawing/2014/main" val="10002"/>
                  </a:ext>
                </a:extLst>
              </a:tr>
              <a:tr h="370840">
                <a:tc>
                  <a:txBody>
                    <a:bodyPr/>
                    <a:lstStyle/>
                    <a:p>
                      <a:r>
                        <a:rPr lang="en-US" sz="1600" dirty="0">
                          <a:latin typeface="Times New Roman" charset="0"/>
                          <a:ea typeface="Times New Roman" charset="0"/>
                          <a:cs typeface="Times New Roman" charset="0"/>
                        </a:rPr>
                        <a:t>Measurement of charged particle-induced nuclear reaction cross sections important to the Isotope Program at LBNL, LANL, &amp; BNL (Joint Program)</a:t>
                      </a:r>
                    </a:p>
                  </a:txBody>
                  <a:tcPr/>
                </a:tc>
                <a:tc>
                  <a:txBody>
                    <a:bodyPr/>
                    <a:lstStyle/>
                    <a:p>
                      <a:r>
                        <a:rPr lang="en-US" sz="1600" dirty="0">
                          <a:latin typeface="Times New Roman" charset="0"/>
                          <a:ea typeface="Times New Roman" charset="0"/>
                          <a:cs typeface="Times New Roman" charset="0"/>
                        </a:rPr>
                        <a:t>$380k*</a:t>
                      </a:r>
                    </a:p>
                  </a:txBody>
                  <a:tcPr/>
                </a:tc>
                <a:tc>
                  <a:txBody>
                    <a:bodyPr/>
                    <a:lstStyle/>
                    <a:p>
                      <a:r>
                        <a:rPr lang="en-US" sz="1600" dirty="0">
                          <a:latin typeface="Times New Roman" charset="0"/>
                          <a:ea typeface="Times New Roman" charset="0"/>
                          <a:cs typeface="Times New Roman" charset="0"/>
                        </a:rPr>
                        <a:t>10/18-9/18*</a:t>
                      </a:r>
                    </a:p>
                  </a:txBody>
                  <a:tcPr/>
                </a:tc>
                <a:extLst>
                  <a:ext uri="{0D108BD9-81ED-4DB2-BD59-A6C34878D82A}">
                    <a16:rowId xmlns:a16="http://schemas.microsoft.com/office/drawing/2014/main" val="10003"/>
                  </a:ext>
                </a:extLst>
              </a:tr>
              <a:tr h="370840">
                <a:tc>
                  <a:txBody>
                    <a:bodyPr/>
                    <a:lstStyle/>
                    <a:p>
                      <a:r>
                        <a:rPr lang="en-US" sz="1600" dirty="0">
                          <a:latin typeface="Times New Roman" charset="0"/>
                          <a:ea typeface="Times New Roman" charset="0"/>
                          <a:cs typeface="Times New Roman" charset="0"/>
                        </a:rPr>
                        <a:t>Novel Methods for Th-229 Production through Fast Neutron Irradiation of Th-230 and Charged Particle Irradiation of Th-230 and Th-232</a:t>
                      </a:r>
                    </a:p>
                  </a:txBody>
                  <a:tcPr/>
                </a:tc>
                <a:tc>
                  <a:txBody>
                    <a:bodyPr/>
                    <a:lstStyle/>
                    <a:p>
                      <a:r>
                        <a:rPr lang="en-US" sz="1600" dirty="0">
                          <a:latin typeface="Times New Roman" charset="0"/>
                          <a:ea typeface="Times New Roman" charset="0"/>
                          <a:cs typeface="Times New Roman" charset="0"/>
                        </a:rPr>
                        <a:t>$227k</a:t>
                      </a:r>
                    </a:p>
                  </a:txBody>
                  <a:tcPr/>
                </a:tc>
                <a:tc>
                  <a:txBody>
                    <a:bodyPr/>
                    <a:lstStyle/>
                    <a:p>
                      <a:r>
                        <a:rPr lang="en-US" sz="1600" dirty="0">
                          <a:latin typeface="Times New Roman" charset="0"/>
                          <a:ea typeface="Times New Roman" charset="0"/>
                          <a:cs typeface="Times New Roman" charset="0"/>
                        </a:rPr>
                        <a:t>9/19-8/21</a:t>
                      </a:r>
                    </a:p>
                  </a:txBody>
                  <a:tcPr/>
                </a:tc>
                <a:extLst>
                  <a:ext uri="{0D108BD9-81ED-4DB2-BD59-A6C34878D82A}">
                    <a16:rowId xmlns:a16="http://schemas.microsoft.com/office/drawing/2014/main" val="1996780492"/>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794713375"/>
              </p:ext>
            </p:extLst>
          </p:nvPr>
        </p:nvGraphicFramePr>
        <p:xfrm>
          <a:off x="24764" y="1076606"/>
          <a:ext cx="9044940" cy="1899920"/>
        </p:xfrm>
        <a:graphic>
          <a:graphicData uri="http://schemas.openxmlformats.org/drawingml/2006/table">
            <a:tbl>
              <a:tblPr firstRow="1" bandRow="1">
                <a:tableStyleId>{5C22544A-7EE6-4342-B048-85BDC9FD1C3A}</a:tableStyleId>
              </a:tblPr>
              <a:tblGrid>
                <a:gridCol w="6205214">
                  <a:extLst>
                    <a:ext uri="{9D8B030D-6E8A-4147-A177-3AD203B41FA5}">
                      <a16:colId xmlns:a16="http://schemas.microsoft.com/office/drawing/2014/main" val="20000"/>
                    </a:ext>
                  </a:extLst>
                </a:gridCol>
                <a:gridCol w="1633481">
                  <a:extLst>
                    <a:ext uri="{9D8B030D-6E8A-4147-A177-3AD203B41FA5}">
                      <a16:colId xmlns:a16="http://schemas.microsoft.com/office/drawing/2014/main" val="20001"/>
                    </a:ext>
                  </a:extLst>
                </a:gridCol>
                <a:gridCol w="1206245">
                  <a:extLst>
                    <a:ext uri="{9D8B030D-6E8A-4147-A177-3AD203B41FA5}">
                      <a16:colId xmlns:a16="http://schemas.microsoft.com/office/drawing/2014/main" val="20002"/>
                    </a:ext>
                  </a:extLst>
                </a:gridCol>
              </a:tblGrid>
              <a:tr h="370840">
                <a:tc>
                  <a:txBody>
                    <a:bodyPr/>
                    <a:lstStyle/>
                    <a:p>
                      <a:r>
                        <a:rPr lang="en-US" sz="1800" dirty="0">
                          <a:latin typeface="Times New Roman" charset="0"/>
                          <a:ea typeface="Times New Roman" charset="0"/>
                          <a:cs typeface="Times New Roman" charset="0"/>
                        </a:rPr>
                        <a:t>Nuclear Data Interagency Working Group</a:t>
                      </a:r>
                    </a:p>
                  </a:txBody>
                  <a:tcPr/>
                </a:tc>
                <a:tc>
                  <a:txBody>
                    <a:bodyPr/>
                    <a:lstStyle/>
                    <a:p>
                      <a:r>
                        <a:rPr lang="en-US" sz="1800" dirty="0">
                          <a:latin typeface="Times New Roman" charset="0"/>
                          <a:ea typeface="Times New Roman" charset="0"/>
                          <a:cs typeface="Times New Roman" charset="0"/>
                        </a:rPr>
                        <a:t>Funding</a:t>
                      </a:r>
                    </a:p>
                  </a:txBody>
                  <a:tcPr/>
                </a:tc>
                <a:tc>
                  <a:txBody>
                    <a:bodyPr/>
                    <a:lstStyle/>
                    <a:p>
                      <a:r>
                        <a:rPr lang="en-US" sz="1800" dirty="0">
                          <a:latin typeface="Times New Roman" charset="0"/>
                          <a:ea typeface="Times New Roman" charset="0"/>
                          <a:cs typeface="Times New Roman" charset="0"/>
                        </a:rPr>
                        <a:t>Period</a:t>
                      </a:r>
                    </a:p>
                  </a:txBody>
                  <a:tcPr/>
                </a:tc>
                <a:extLst>
                  <a:ext uri="{0D108BD9-81ED-4DB2-BD59-A6C34878D82A}">
                    <a16:rowId xmlns:a16="http://schemas.microsoft.com/office/drawing/2014/main" val="10000"/>
                  </a:ext>
                </a:extLst>
              </a:tr>
              <a:tr h="370840">
                <a:tc>
                  <a:txBody>
                    <a:bodyPr/>
                    <a:lstStyle/>
                    <a:p>
                      <a:r>
                        <a:rPr lang="en-US" sz="1600" baseline="30000" dirty="0">
                          <a:latin typeface="Times New Roman" charset="0"/>
                          <a:ea typeface="Times New Roman" charset="0"/>
                          <a:cs typeface="Times New Roman" charset="0"/>
                        </a:rPr>
                        <a:t>238</a:t>
                      </a:r>
                      <a:r>
                        <a:rPr lang="en-US" sz="1600" dirty="0">
                          <a:latin typeface="Times New Roman" charset="0"/>
                          <a:ea typeface="Times New Roman" charset="0"/>
                          <a:cs typeface="Times New Roman" charset="0"/>
                        </a:rPr>
                        <a:t>U(p,xn) &amp; </a:t>
                      </a:r>
                      <a:r>
                        <a:rPr lang="en-US" sz="1600" baseline="30000" dirty="0">
                          <a:latin typeface="Times New Roman" charset="0"/>
                          <a:ea typeface="Times New Roman" charset="0"/>
                          <a:cs typeface="Times New Roman" charset="0"/>
                        </a:rPr>
                        <a:t>235</a:t>
                      </a:r>
                      <a:r>
                        <a:rPr lang="en-US" sz="1600" dirty="0">
                          <a:latin typeface="Times New Roman" charset="0"/>
                          <a:ea typeface="Times New Roman" charset="0"/>
                          <a:cs typeface="Times New Roman" charset="0"/>
                        </a:rPr>
                        <a:t>U(d,xn) </a:t>
                      </a:r>
                      <a:r>
                        <a:rPr lang="en-US" sz="1600" baseline="30000" dirty="0">
                          <a:latin typeface="Times New Roman" charset="0"/>
                          <a:ea typeface="Times New Roman" charset="0"/>
                          <a:cs typeface="Times New Roman" charset="0"/>
                        </a:rPr>
                        <a:t>235-237</a:t>
                      </a:r>
                      <a:r>
                        <a:rPr lang="en-US" sz="1600" dirty="0">
                          <a:latin typeface="Times New Roman" charset="0"/>
                          <a:ea typeface="Times New Roman" charset="0"/>
                          <a:cs typeface="Times New Roman" charset="0"/>
                        </a:rPr>
                        <a:t>Np Nuclear Reaction Cross Sections Relevant to the Production of </a:t>
                      </a:r>
                      <a:r>
                        <a:rPr lang="en-US" sz="1600" baseline="30000" dirty="0">
                          <a:latin typeface="Times New Roman" charset="0"/>
                          <a:ea typeface="Times New Roman" charset="0"/>
                          <a:cs typeface="Times New Roman" charset="0"/>
                        </a:rPr>
                        <a:t>236g</a:t>
                      </a:r>
                      <a:r>
                        <a:rPr lang="en-US" sz="1600" dirty="0">
                          <a:latin typeface="Times New Roman" charset="0"/>
                          <a:ea typeface="Times New Roman" charset="0"/>
                          <a:cs typeface="Times New Roman" charset="0"/>
                        </a:rPr>
                        <a:t>Np (Lead PI: M. Fassbender)</a:t>
                      </a:r>
                      <a:r>
                        <a:rPr lang="en-US" sz="1600" baseline="0" dirty="0">
                          <a:latin typeface="Times New Roman" charset="0"/>
                          <a:ea typeface="Times New Roman" charset="0"/>
                          <a:cs typeface="Times New Roman" charset="0"/>
                        </a:rPr>
                        <a:t> (IP)</a:t>
                      </a:r>
                      <a:endParaRPr lang="en-US" sz="1600" dirty="0">
                        <a:latin typeface="Times New Roman" charset="0"/>
                        <a:ea typeface="Times New Roman" charset="0"/>
                        <a:cs typeface="Times New Roman" charset="0"/>
                      </a:endParaRPr>
                    </a:p>
                  </a:txBody>
                  <a:tcPr/>
                </a:tc>
                <a:tc>
                  <a:txBody>
                    <a:bodyPr/>
                    <a:lstStyle/>
                    <a:p>
                      <a:r>
                        <a:rPr lang="en-US" sz="1600" dirty="0">
                          <a:latin typeface="Times New Roman" charset="0"/>
                          <a:ea typeface="Times New Roman" charset="0"/>
                          <a:cs typeface="Times New Roman" charset="0"/>
                        </a:rPr>
                        <a:t>$225k</a:t>
                      </a:r>
                      <a:r>
                        <a:rPr lang="en-US" sz="1600" baseline="0" dirty="0">
                          <a:latin typeface="Times New Roman" charset="0"/>
                          <a:ea typeface="Times New Roman" charset="0"/>
                          <a:cs typeface="Times New Roman" charset="0"/>
                        </a:rPr>
                        <a:t> </a:t>
                      </a:r>
                      <a:r>
                        <a:rPr lang="en-US" sz="1600" dirty="0">
                          <a:latin typeface="Times New Roman" charset="0"/>
                          <a:ea typeface="Times New Roman" charset="0"/>
                          <a:cs typeface="Times New Roman" charset="0"/>
                        </a:rPr>
                        <a:t>($75k/yr)</a:t>
                      </a:r>
                    </a:p>
                  </a:txBody>
                  <a:tcPr/>
                </a:tc>
                <a:tc>
                  <a:txBody>
                    <a:bodyPr/>
                    <a:lstStyle/>
                    <a:p>
                      <a:r>
                        <a:rPr lang="en-US" sz="1600" dirty="0">
                          <a:latin typeface="Times New Roman" charset="0"/>
                          <a:ea typeface="Times New Roman" charset="0"/>
                          <a:cs typeface="Times New Roman" charset="0"/>
                        </a:rPr>
                        <a:t>6/18-5/21</a:t>
                      </a:r>
                    </a:p>
                  </a:txBody>
                  <a:tcPr/>
                </a:tc>
                <a:extLst>
                  <a:ext uri="{0D108BD9-81ED-4DB2-BD59-A6C34878D82A}">
                    <a16:rowId xmlns:a16="http://schemas.microsoft.com/office/drawing/2014/main" val="10001"/>
                  </a:ext>
                </a:extLst>
              </a:tr>
              <a:tr h="370840">
                <a:tc>
                  <a:txBody>
                    <a:bodyPr/>
                    <a:lstStyle/>
                    <a:p>
                      <a:r>
                        <a:rPr lang="en-US" sz="1600" dirty="0">
                          <a:latin typeface="Times New Roman" charset="0"/>
                          <a:ea typeface="Times New Roman" charset="0"/>
                          <a:cs typeface="Times New Roman" charset="0"/>
                        </a:rPr>
                        <a:t>Improving the double-differential </a:t>
                      </a:r>
                      <a:r>
                        <a:rPr lang="en-US" sz="1600" baseline="30000" dirty="0">
                          <a:latin typeface="Times New Roman" charset="0"/>
                          <a:ea typeface="Times New Roman" charset="0"/>
                          <a:cs typeface="Times New Roman" charset="0"/>
                        </a:rPr>
                        <a:t>238</a:t>
                      </a:r>
                      <a:r>
                        <a:rPr lang="en-US" sz="1600" dirty="0">
                          <a:latin typeface="Times New Roman" charset="0"/>
                          <a:ea typeface="Times New Roman" charset="0"/>
                          <a:cs typeface="Times New Roman" charset="0"/>
                        </a:rPr>
                        <a:t>U(n,n’</a:t>
                      </a:r>
                      <a:r>
                        <a:rPr lang="en-US" sz="1600" dirty="0">
                          <a:latin typeface="Symbol" charset="2"/>
                          <a:ea typeface="Symbol" charset="2"/>
                          <a:cs typeface="Symbol" charset="2"/>
                        </a:rPr>
                        <a:t>g)</a:t>
                      </a:r>
                      <a:r>
                        <a:rPr lang="en-US" sz="1600" dirty="0">
                          <a:latin typeface="Times New Roman" charset="0"/>
                          <a:ea typeface="Times New Roman" charset="0"/>
                          <a:cs typeface="Times New Roman" charset="0"/>
                        </a:rPr>
                        <a:t> cross section using neutron-gamma coincidences (NE+NP)</a:t>
                      </a:r>
                    </a:p>
                  </a:txBody>
                  <a:tcPr/>
                </a:tc>
                <a:tc>
                  <a:txBody>
                    <a:bodyPr/>
                    <a:lstStyle/>
                    <a:p>
                      <a:r>
                        <a:rPr lang="en-US" sz="1600" dirty="0">
                          <a:latin typeface="Times New Roman" charset="0"/>
                          <a:ea typeface="Times New Roman" charset="0"/>
                          <a:cs typeface="Times New Roman" charset="0"/>
                        </a:rPr>
                        <a:t>$600k</a:t>
                      </a:r>
                      <a:r>
                        <a:rPr lang="en-US" sz="1600" baseline="0" dirty="0">
                          <a:latin typeface="Times New Roman" charset="0"/>
                          <a:ea typeface="Times New Roman" charset="0"/>
                          <a:cs typeface="Times New Roman" charset="0"/>
                        </a:rPr>
                        <a:t> </a:t>
                      </a:r>
                      <a:r>
                        <a:rPr lang="en-US" sz="1600" dirty="0">
                          <a:latin typeface="Times New Roman" charset="0"/>
                          <a:ea typeface="Times New Roman" charset="0"/>
                          <a:cs typeface="Times New Roman" charset="0"/>
                        </a:rPr>
                        <a:t>($200k/yr)</a:t>
                      </a:r>
                    </a:p>
                  </a:txBody>
                  <a:tcPr/>
                </a:tc>
                <a:tc>
                  <a:txBody>
                    <a:bodyPr/>
                    <a:lstStyle/>
                    <a:p>
                      <a:r>
                        <a:rPr lang="en-US" sz="1600" dirty="0">
                          <a:latin typeface="Times New Roman" charset="0"/>
                          <a:ea typeface="Times New Roman" charset="0"/>
                          <a:cs typeface="Times New Roman" charset="0"/>
                        </a:rPr>
                        <a:t>11/18-10/21</a:t>
                      </a:r>
                    </a:p>
                  </a:txBody>
                  <a:tcPr/>
                </a:tc>
                <a:extLst>
                  <a:ext uri="{0D108BD9-81ED-4DB2-BD59-A6C34878D82A}">
                    <a16:rowId xmlns:a16="http://schemas.microsoft.com/office/drawing/2014/main" val="10002"/>
                  </a:ext>
                </a:extLst>
              </a:tr>
              <a:tr h="370840">
                <a:tc>
                  <a:txBody>
                    <a:bodyPr/>
                    <a:lstStyle/>
                    <a:p>
                      <a:r>
                        <a:rPr lang="en-US" sz="1600" dirty="0">
                          <a:latin typeface="Times New Roman" charset="0"/>
                          <a:ea typeface="Times New Roman" charset="0"/>
                          <a:cs typeface="Times New Roman" charset="0"/>
                        </a:rPr>
                        <a:t>Energy Dependent Fission Product Yields (NA-22) (Lead PI:</a:t>
                      </a:r>
                      <a:r>
                        <a:rPr lang="en-US" sz="1600" baseline="0" dirty="0">
                          <a:latin typeface="Times New Roman" charset="0"/>
                          <a:ea typeface="Times New Roman" charset="0"/>
                          <a:cs typeface="Times New Roman" charset="0"/>
                        </a:rPr>
                        <a:t> A. Tonchev)</a:t>
                      </a:r>
                      <a:endParaRPr lang="en-US" sz="1600" dirty="0">
                        <a:latin typeface="Times New Roman" charset="0"/>
                        <a:ea typeface="Times New Roman" charset="0"/>
                        <a:cs typeface="Times New Roman" charset="0"/>
                      </a:endParaRPr>
                    </a:p>
                  </a:txBody>
                  <a:tcPr/>
                </a:tc>
                <a:tc>
                  <a:txBody>
                    <a:bodyPr/>
                    <a:lstStyle/>
                    <a:p>
                      <a:r>
                        <a:rPr lang="en-US" sz="1600" dirty="0">
                          <a:latin typeface="Times New Roman" charset="0"/>
                          <a:ea typeface="Times New Roman" charset="0"/>
                          <a:cs typeface="Times New Roman" charset="0"/>
                        </a:rPr>
                        <a:t>$600k</a:t>
                      </a:r>
                      <a:r>
                        <a:rPr lang="en-US" sz="1600" baseline="0" dirty="0">
                          <a:latin typeface="Times New Roman" charset="0"/>
                          <a:ea typeface="Times New Roman" charset="0"/>
                          <a:cs typeface="Times New Roman" charset="0"/>
                        </a:rPr>
                        <a:t> </a:t>
                      </a:r>
                      <a:r>
                        <a:rPr lang="en-US" sz="1600" dirty="0">
                          <a:latin typeface="Times New Roman" charset="0"/>
                          <a:ea typeface="Times New Roman" charset="0"/>
                          <a:cs typeface="Times New Roman" charset="0"/>
                        </a:rPr>
                        <a:t>($200k/yr)</a:t>
                      </a:r>
                    </a:p>
                  </a:txBody>
                  <a:tcPr/>
                </a:tc>
                <a:tc>
                  <a:txBody>
                    <a:bodyPr/>
                    <a:lstStyle/>
                    <a:p>
                      <a:r>
                        <a:rPr lang="en-US" sz="1600" dirty="0">
                          <a:latin typeface="Times New Roman" charset="0"/>
                          <a:ea typeface="Times New Roman" charset="0"/>
                          <a:cs typeface="Times New Roman" charset="0"/>
                        </a:rPr>
                        <a:t>11/18-10/21</a:t>
                      </a:r>
                    </a:p>
                  </a:txBody>
                  <a:tcPr/>
                </a:tc>
                <a:extLst>
                  <a:ext uri="{0D108BD9-81ED-4DB2-BD59-A6C34878D82A}">
                    <a16:rowId xmlns:a16="http://schemas.microsoft.com/office/drawing/2014/main" val="10003"/>
                  </a:ext>
                </a:extLst>
              </a:tr>
            </a:tbl>
          </a:graphicData>
        </a:graphic>
      </p:graphicFrame>
      <p:sp>
        <p:nvSpPr>
          <p:cNvPr id="4" name="TextBox 3"/>
          <p:cNvSpPr txBox="1"/>
          <p:nvPr/>
        </p:nvSpPr>
        <p:spPr>
          <a:xfrm>
            <a:off x="6380264" y="6565671"/>
            <a:ext cx="2714205" cy="338554"/>
          </a:xfrm>
          <a:prstGeom prst="rect">
            <a:avLst/>
          </a:prstGeom>
          <a:noFill/>
        </p:spPr>
        <p:txBody>
          <a:bodyPr wrap="none" rtlCol="0">
            <a:spAutoFit/>
          </a:bodyPr>
          <a:lstStyle/>
          <a:p>
            <a:r>
              <a:rPr lang="en-US" sz="1600" dirty="0">
                <a:solidFill>
                  <a:schemeClr val="bg1"/>
                </a:solidFill>
                <a:latin typeface="Times New Roman" charset="0"/>
                <a:ea typeface="Times New Roman" charset="0"/>
                <a:cs typeface="Times New Roman" charset="0"/>
              </a:rPr>
              <a:t>*renewable up to 3 more years</a:t>
            </a:r>
          </a:p>
        </p:txBody>
      </p:sp>
      <p:graphicFrame>
        <p:nvGraphicFramePr>
          <p:cNvPr id="8" name="Table 7">
            <a:extLst>
              <a:ext uri="{FF2B5EF4-FFF2-40B4-BE49-F238E27FC236}">
                <a16:creationId xmlns:a16="http://schemas.microsoft.com/office/drawing/2014/main" id="{9D0F8561-2166-9541-813F-8CD5997F9A5F}"/>
              </a:ext>
            </a:extLst>
          </p:cNvPr>
          <p:cNvGraphicFramePr>
            <a:graphicFrameLocks noGrp="1"/>
          </p:cNvGraphicFramePr>
          <p:nvPr>
            <p:extLst>
              <p:ext uri="{D42A27DB-BD31-4B8C-83A1-F6EECF244321}">
                <p14:modId xmlns:p14="http://schemas.microsoft.com/office/powerpoint/2010/main" val="3714861699"/>
              </p:ext>
            </p:extLst>
          </p:nvPr>
        </p:nvGraphicFramePr>
        <p:xfrm>
          <a:off x="94037" y="5036452"/>
          <a:ext cx="8975667" cy="706120"/>
        </p:xfrm>
        <a:graphic>
          <a:graphicData uri="http://schemas.openxmlformats.org/drawingml/2006/table">
            <a:tbl>
              <a:tblPr firstRow="1" bandRow="1">
                <a:tableStyleId>{5C22544A-7EE6-4342-B048-85BDC9FD1C3A}</a:tableStyleId>
              </a:tblPr>
              <a:tblGrid>
                <a:gridCol w="6753607">
                  <a:extLst>
                    <a:ext uri="{9D8B030D-6E8A-4147-A177-3AD203B41FA5}">
                      <a16:colId xmlns:a16="http://schemas.microsoft.com/office/drawing/2014/main" val="20000"/>
                    </a:ext>
                  </a:extLst>
                </a:gridCol>
                <a:gridCol w="1024128">
                  <a:extLst>
                    <a:ext uri="{9D8B030D-6E8A-4147-A177-3AD203B41FA5}">
                      <a16:colId xmlns:a16="http://schemas.microsoft.com/office/drawing/2014/main" val="20001"/>
                    </a:ext>
                  </a:extLst>
                </a:gridCol>
                <a:gridCol w="1197932">
                  <a:extLst>
                    <a:ext uri="{9D8B030D-6E8A-4147-A177-3AD203B41FA5}">
                      <a16:colId xmlns:a16="http://schemas.microsoft.com/office/drawing/2014/main" val="20002"/>
                    </a:ext>
                  </a:extLst>
                </a:gridCol>
              </a:tblGrid>
              <a:tr h="370840">
                <a:tc>
                  <a:txBody>
                    <a:bodyPr/>
                    <a:lstStyle/>
                    <a:p>
                      <a:r>
                        <a:rPr lang="en-US" sz="1800" dirty="0">
                          <a:latin typeface="Times New Roman" charset="0"/>
                          <a:ea typeface="Times New Roman" charset="0"/>
                          <a:cs typeface="Times New Roman" charset="0"/>
                        </a:rPr>
                        <a:t>PNNL</a:t>
                      </a:r>
                    </a:p>
                  </a:txBody>
                  <a:tcPr/>
                </a:tc>
                <a:tc>
                  <a:txBody>
                    <a:bodyPr/>
                    <a:lstStyle/>
                    <a:p>
                      <a:r>
                        <a:rPr lang="en-US" sz="1800" dirty="0">
                          <a:latin typeface="Times New Roman" charset="0"/>
                          <a:ea typeface="Times New Roman" charset="0"/>
                          <a:cs typeface="Times New Roman" charset="0"/>
                        </a:rPr>
                        <a:t>Funding</a:t>
                      </a:r>
                    </a:p>
                  </a:txBody>
                  <a:tcPr/>
                </a:tc>
                <a:tc>
                  <a:txBody>
                    <a:bodyPr/>
                    <a:lstStyle/>
                    <a:p>
                      <a:r>
                        <a:rPr lang="en-US" sz="1800" dirty="0">
                          <a:latin typeface="Times New Roman" charset="0"/>
                          <a:ea typeface="Times New Roman" charset="0"/>
                          <a:cs typeface="Times New Roman" charset="0"/>
                        </a:rPr>
                        <a:t>Period</a:t>
                      </a:r>
                    </a:p>
                  </a:txBody>
                  <a:tcPr/>
                </a:tc>
                <a:extLst>
                  <a:ext uri="{0D108BD9-81ED-4DB2-BD59-A6C34878D82A}">
                    <a16:rowId xmlns:a16="http://schemas.microsoft.com/office/drawing/2014/main" val="10000"/>
                  </a:ext>
                </a:extLst>
              </a:tr>
              <a:tr h="0">
                <a:tc>
                  <a:txBody>
                    <a:bodyPr/>
                    <a:lstStyle/>
                    <a:p>
                      <a:r>
                        <a:rPr lang="en-US" sz="1600" dirty="0">
                          <a:latin typeface="Times New Roman" charset="0"/>
                          <a:ea typeface="Times New Roman" charset="0"/>
                          <a:cs typeface="Times New Roman" charset="0"/>
                        </a:rPr>
                        <a:t>Positron</a:t>
                      </a:r>
                      <a:r>
                        <a:rPr lang="en-US" sz="1600" baseline="0" dirty="0">
                          <a:latin typeface="Times New Roman" charset="0"/>
                          <a:ea typeface="Times New Roman" charset="0"/>
                          <a:cs typeface="Times New Roman" charset="0"/>
                        </a:rPr>
                        <a:t>-emitting analogs of </a:t>
                      </a:r>
                      <a:r>
                        <a:rPr lang="en-US" sz="1600" baseline="30000" dirty="0">
                          <a:latin typeface="Times New Roman" charset="0"/>
                          <a:ea typeface="Times New Roman" charset="0"/>
                          <a:cs typeface="Times New Roman" charset="0"/>
                        </a:rPr>
                        <a:t>225</a:t>
                      </a:r>
                      <a:r>
                        <a:rPr lang="en-US" sz="1600" baseline="0" dirty="0">
                          <a:latin typeface="Times New Roman" charset="0"/>
                          <a:ea typeface="Times New Roman" charset="0"/>
                          <a:cs typeface="Times New Roman" charset="0"/>
                        </a:rPr>
                        <a:t>Ac (Lead PI: B. Pierson)</a:t>
                      </a:r>
                      <a:endParaRPr lang="en-US" sz="1600" dirty="0">
                        <a:latin typeface="Times New Roman" charset="0"/>
                        <a:ea typeface="Times New Roman" charset="0"/>
                        <a:cs typeface="Times New Roman" charset="0"/>
                      </a:endParaRPr>
                    </a:p>
                  </a:txBody>
                  <a:tcPr/>
                </a:tc>
                <a:tc>
                  <a:txBody>
                    <a:bodyPr/>
                    <a:lstStyle/>
                    <a:p>
                      <a:r>
                        <a:rPr lang="en-US" sz="1600" dirty="0">
                          <a:latin typeface="Times New Roman" charset="0"/>
                          <a:ea typeface="Times New Roman" charset="0"/>
                          <a:cs typeface="Times New Roman" charset="0"/>
                        </a:rPr>
                        <a:t>$450k</a:t>
                      </a:r>
                    </a:p>
                  </a:txBody>
                  <a:tcPr/>
                </a:tc>
                <a:tc>
                  <a:txBody>
                    <a:bodyPr/>
                    <a:lstStyle/>
                    <a:p>
                      <a:r>
                        <a:rPr lang="en-US" sz="1600" dirty="0">
                          <a:latin typeface="Times New Roman" charset="0"/>
                          <a:ea typeface="Times New Roman" charset="0"/>
                          <a:cs typeface="Times New Roman" charset="0"/>
                        </a:rPr>
                        <a:t>8/19-8/21</a:t>
                      </a:r>
                    </a:p>
                  </a:txBody>
                  <a:tcPr/>
                </a:tc>
                <a:extLst>
                  <a:ext uri="{0D108BD9-81ED-4DB2-BD59-A6C34878D82A}">
                    <a16:rowId xmlns:a16="http://schemas.microsoft.com/office/drawing/2014/main" val="10001"/>
                  </a:ext>
                </a:extLst>
              </a:tr>
            </a:tbl>
          </a:graphicData>
        </a:graphic>
      </p:graphicFrame>
      <p:sp>
        <p:nvSpPr>
          <p:cNvPr id="6" name="TextBox 5">
            <a:extLst>
              <a:ext uri="{FF2B5EF4-FFF2-40B4-BE49-F238E27FC236}">
                <a16:creationId xmlns:a16="http://schemas.microsoft.com/office/drawing/2014/main" id="{688EEE0F-5C95-D34E-86B4-2B6E83BE40E4}"/>
              </a:ext>
            </a:extLst>
          </p:cNvPr>
          <p:cNvSpPr txBox="1"/>
          <p:nvPr/>
        </p:nvSpPr>
        <p:spPr>
          <a:xfrm>
            <a:off x="189614" y="5878288"/>
            <a:ext cx="8764772" cy="369332"/>
          </a:xfrm>
          <a:prstGeom prst="rect">
            <a:avLst/>
          </a:prstGeom>
          <a:solidFill>
            <a:srgbClr val="FFFF00"/>
          </a:solidFill>
          <a:ln>
            <a:solidFill>
              <a:schemeClr val="tx1"/>
            </a:solidFill>
          </a:ln>
        </p:spPr>
        <p:txBody>
          <a:bodyPr wrap="none" rtlCol="0">
            <a:spAutoFit/>
          </a:bodyPr>
          <a:lstStyle/>
          <a:p>
            <a:r>
              <a:rPr lang="en-US" dirty="0">
                <a:latin typeface="Times New Roman" panose="02020603050405020304" pitchFamily="18" charset="0"/>
                <a:cs typeface="Times New Roman" panose="02020603050405020304" pitchFamily="18" charset="0"/>
              </a:rPr>
              <a:t>7 proposals submitted in FY19 (3 NDIAWG, 2 NEUP, 1 UC, 1 Norwegian Research Council</a:t>
            </a:r>
          </a:p>
        </p:txBody>
      </p:sp>
    </p:spTree>
    <p:extLst>
      <p:ext uri="{BB962C8B-B14F-4D97-AF65-F5344CB8AC3E}">
        <p14:creationId xmlns:p14="http://schemas.microsoft.com/office/powerpoint/2010/main" val="1839849544"/>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9144000" cy="1024432"/>
          </a:xfrm>
          <a:prstGeom prst="rect">
            <a:avLst/>
          </a:prstGeom>
          <a:solidFill>
            <a:srgbClr val="184581"/>
          </a:solidFill>
        </p:spPr>
        <p:txBody>
          <a:bodyPr vert="horz" lIns="91440" tIns="45720" rIns="91440" bIns="45720" rtlCol="0" anchor="ctr">
            <a:noAutofit/>
          </a:bodyPr>
          <a:lstStyle>
            <a:lvl1pPr algn="l" defTabSz="342900" rtl="0" eaLnBrk="1" latinLnBrk="0" hangingPunct="1">
              <a:spcBef>
                <a:spcPct val="0"/>
              </a:spcBef>
              <a:buNone/>
              <a:defRPr sz="3750" b="1" kern="1200">
                <a:solidFill>
                  <a:srgbClr val="E09E19"/>
                </a:solidFill>
                <a:latin typeface="Georgia"/>
                <a:ea typeface="+mj-ea"/>
                <a:cs typeface="Georgia"/>
              </a:defRPr>
            </a:lvl1pPr>
          </a:lstStyle>
          <a:p>
            <a:pPr algn="ctr"/>
            <a:r>
              <a:rPr lang="en-US" sz="3600" b="0" dirty="0">
                <a:solidFill>
                  <a:schemeClr val="bg1"/>
                </a:solidFill>
                <a:latin typeface="Times New Roman" charset="0"/>
                <a:ea typeface="Times New Roman" charset="0"/>
                <a:cs typeface="Times New Roman" charset="0"/>
              </a:rPr>
              <a:t>Planning/Future</a:t>
            </a:r>
          </a:p>
        </p:txBody>
      </p:sp>
      <p:sp>
        <p:nvSpPr>
          <p:cNvPr id="14" name="Rectangle 13"/>
          <p:cNvSpPr/>
          <p:nvPr/>
        </p:nvSpPr>
        <p:spPr>
          <a:xfrm>
            <a:off x="130629" y="1024432"/>
            <a:ext cx="8894618" cy="5447645"/>
          </a:xfrm>
          <a:prstGeom prst="rect">
            <a:avLst/>
          </a:prstGeom>
        </p:spPr>
        <p:txBody>
          <a:bodyPr wrap="square">
            <a:spAutoFit/>
          </a:bodyPr>
          <a:lstStyle/>
          <a:p>
            <a:pPr marL="457200" indent="-457200">
              <a:buFont typeface="Arial" charset="0"/>
              <a:buChar char="•"/>
            </a:pPr>
            <a:r>
              <a:rPr lang="en-US" sz="2800" dirty="0">
                <a:latin typeface="Times New Roman" charset="0"/>
                <a:ea typeface="Times New Roman" charset="0"/>
                <a:cs typeface="Times New Roman" charset="0"/>
              </a:rPr>
              <a:t>WANDA will be an </a:t>
            </a:r>
            <a:r>
              <a:rPr lang="en-US" sz="2800" i="1" dirty="0">
                <a:latin typeface="Times New Roman" charset="0"/>
                <a:ea typeface="Times New Roman" charset="0"/>
                <a:cs typeface="Times New Roman" charset="0"/>
              </a:rPr>
              <a:t>annual w</a:t>
            </a:r>
            <a:r>
              <a:rPr lang="en-US" sz="2800" dirty="0">
                <a:latin typeface="Times New Roman" charset="0"/>
                <a:ea typeface="Times New Roman" charset="0"/>
                <a:cs typeface="Times New Roman" charset="0"/>
              </a:rPr>
              <a:t>orkshop </a:t>
            </a:r>
          </a:p>
          <a:p>
            <a:pPr marL="811213" lvl="1" indent="-354013">
              <a:buFont typeface="Arial" charset="0"/>
              <a:buChar char="•"/>
            </a:pPr>
            <a:r>
              <a:rPr lang="en-US" sz="2400" dirty="0">
                <a:latin typeface="Times New Roman" charset="0"/>
                <a:ea typeface="Times New Roman" charset="0"/>
                <a:cs typeface="Times New Roman" charset="0"/>
              </a:rPr>
              <a:t>We will provide support, but Cathy is leading</a:t>
            </a:r>
          </a:p>
          <a:p>
            <a:pPr marL="800100" lvl="1" indent="-342900">
              <a:buFont typeface="Arial" charset="0"/>
              <a:buChar char="•"/>
            </a:pPr>
            <a:r>
              <a:rPr lang="en-US" sz="2400" dirty="0">
                <a:latin typeface="Times New Roman" charset="0"/>
                <a:ea typeface="Times New Roman" charset="0"/>
                <a:cs typeface="Times New Roman" charset="0"/>
              </a:rPr>
              <a:t>Who will lead 2021? New Lab+Program led NDWG plan</a:t>
            </a:r>
          </a:p>
          <a:p>
            <a:pPr marL="457200" indent="-457200">
              <a:buFont typeface="Arial" charset="0"/>
              <a:buChar char="•"/>
            </a:pPr>
            <a:r>
              <a:rPr lang="en-US" sz="2800" dirty="0">
                <a:latin typeface="Times New Roman" charset="0"/>
                <a:ea typeface="Times New Roman" charset="0"/>
                <a:cs typeface="Times New Roman" charset="0"/>
              </a:rPr>
              <a:t>Measurements activities</a:t>
            </a:r>
          </a:p>
          <a:p>
            <a:pPr marL="914400" lvl="1" indent="-457200">
              <a:buFont typeface="Arial" charset="0"/>
              <a:buChar char="•"/>
            </a:pPr>
            <a:r>
              <a:rPr lang="en-US" sz="2400" dirty="0">
                <a:latin typeface="Times New Roman" charset="0"/>
                <a:ea typeface="Times New Roman" charset="0"/>
                <a:cs typeface="Times New Roman" charset="0"/>
              </a:rPr>
              <a:t>Growing isotope production program</a:t>
            </a:r>
          </a:p>
          <a:p>
            <a:pPr marL="914400" lvl="1" indent="-457200">
              <a:buFont typeface="Arial" charset="0"/>
              <a:buChar char="•"/>
            </a:pPr>
            <a:r>
              <a:rPr lang="en-US" sz="2400" dirty="0">
                <a:latin typeface="Times New Roman" charset="0"/>
                <a:ea typeface="Times New Roman" charset="0"/>
                <a:cs typeface="Times New Roman" charset="0"/>
              </a:rPr>
              <a:t>New staff needed.  Search underway.</a:t>
            </a:r>
          </a:p>
          <a:p>
            <a:pPr marL="457200" indent="-457200">
              <a:buFont typeface="Arial" panose="020B0604020202020204" pitchFamily="34" charset="0"/>
              <a:buChar char="•"/>
            </a:pPr>
            <a:r>
              <a:rPr lang="en-US" sz="2800" dirty="0">
                <a:latin typeface="Times New Roman" charset="0"/>
                <a:ea typeface="Times New Roman" charset="0"/>
                <a:cs typeface="Times New Roman" charset="0"/>
              </a:rPr>
              <a:t>Our evaluation work includes new database development</a:t>
            </a:r>
          </a:p>
          <a:p>
            <a:pPr marL="800100" lvl="1" indent="-342900">
              <a:buFont typeface="Arial" charset="0"/>
              <a:buChar char="•"/>
            </a:pPr>
            <a:r>
              <a:rPr lang="en-US" sz="2400" dirty="0">
                <a:latin typeface="Times New Roman" charset="0"/>
                <a:ea typeface="Times New Roman" charset="0"/>
                <a:cs typeface="Times New Roman" charset="0"/>
              </a:rPr>
              <a:t>The Baghdad Atlas as an (n,n’) validation database</a:t>
            </a:r>
          </a:p>
          <a:p>
            <a:pPr marL="800100" lvl="1" indent="-342900">
              <a:buFont typeface="Arial" charset="0"/>
              <a:buChar char="•"/>
            </a:pPr>
            <a:r>
              <a:rPr lang="en-US" sz="2400" dirty="0">
                <a:latin typeface="Times New Roman" charset="0"/>
                <a:ea typeface="Times New Roman" charset="0"/>
                <a:cs typeface="Times New Roman" charset="0"/>
              </a:rPr>
              <a:t>A Gamma+X-ray coincidence database (PNNL led)</a:t>
            </a:r>
          </a:p>
          <a:p>
            <a:pPr marL="800100" lvl="1" indent="-342900">
              <a:buFont typeface="Arial" charset="0"/>
              <a:buChar char="•"/>
            </a:pPr>
            <a:r>
              <a:rPr lang="en-US" sz="2400" dirty="0">
                <a:latin typeface="Times New Roman" charset="0"/>
                <a:ea typeface="Times New Roman" charset="0"/>
                <a:cs typeface="Times New Roman" charset="0"/>
              </a:rPr>
              <a:t>ChENDF?  </a:t>
            </a:r>
          </a:p>
          <a:p>
            <a:pPr marL="342900" indent="-342900">
              <a:buFont typeface="Arial" charset="0"/>
              <a:buChar char="•"/>
            </a:pPr>
            <a:r>
              <a:rPr lang="en-US" sz="2400" dirty="0">
                <a:latin typeface="Times New Roman" charset="0"/>
                <a:ea typeface="Times New Roman" charset="0"/>
                <a:cs typeface="Times New Roman" charset="0"/>
              </a:rPr>
              <a:t>We continue to train and recruit students into the field</a:t>
            </a:r>
          </a:p>
          <a:p>
            <a:pPr marL="800100" lvl="1" indent="-342900">
              <a:buFont typeface="Arial" charset="0"/>
              <a:buChar char="•"/>
            </a:pPr>
            <a:r>
              <a:rPr lang="en-US" sz="2400" dirty="0">
                <a:latin typeface="Times New Roman" charset="0"/>
                <a:ea typeface="Times New Roman" charset="0"/>
                <a:cs typeface="Times New Roman" charset="0"/>
              </a:rPr>
              <a:t>One candidate who worked on the Baghdad Atlas Kaixin Song, is now a student at NC State</a:t>
            </a:r>
          </a:p>
          <a:p>
            <a:pPr marL="800100" lvl="1" indent="-342900">
              <a:buFont typeface="Arial" charset="0"/>
              <a:buChar char="•"/>
            </a:pPr>
            <a:r>
              <a:rPr lang="en-US" sz="2400" dirty="0">
                <a:latin typeface="Times New Roman" charset="0"/>
                <a:ea typeface="Times New Roman" charset="0"/>
                <a:cs typeface="Times New Roman" charset="0"/>
              </a:rPr>
              <a:t>You’ve seen how great Amanda, Eric (Jon and Andrew) are :-)</a:t>
            </a:r>
          </a:p>
        </p:txBody>
      </p:sp>
    </p:spTree>
    <p:extLst>
      <p:ext uri="{BB962C8B-B14F-4D97-AF65-F5344CB8AC3E}">
        <p14:creationId xmlns:p14="http://schemas.microsoft.com/office/powerpoint/2010/main" val="96050977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1024432"/>
          </a:xfrm>
          <a:prstGeom prst="rect">
            <a:avLst/>
          </a:prstGeom>
          <a:solidFill>
            <a:srgbClr val="184581"/>
          </a:solidFill>
        </p:spPr>
        <p:txBody>
          <a:bodyPr vert="horz" lIns="91440" tIns="45720" rIns="91440" bIns="45720" rtlCol="0" anchor="ctr">
            <a:noAutofit/>
          </a:bodyPr>
          <a:lstStyle>
            <a:lvl1pPr algn="l" defTabSz="342900" rtl="0" eaLnBrk="1" latinLnBrk="0" hangingPunct="1">
              <a:spcBef>
                <a:spcPct val="0"/>
              </a:spcBef>
              <a:buNone/>
              <a:defRPr sz="3750" b="1" kern="1200">
                <a:solidFill>
                  <a:srgbClr val="E09E19"/>
                </a:solidFill>
                <a:latin typeface="Georgia"/>
                <a:ea typeface="+mj-ea"/>
                <a:cs typeface="Georgia"/>
              </a:defRPr>
            </a:lvl1pPr>
          </a:lstStyle>
          <a:p>
            <a:pPr algn="ctr"/>
            <a:r>
              <a:rPr lang="en-US" sz="3600" b="0" dirty="0">
                <a:solidFill>
                  <a:schemeClr val="bg1"/>
                </a:solidFill>
                <a:latin typeface="Times New Roman" charset="0"/>
                <a:ea typeface="Times New Roman" charset="0"/>
                <a:cs typeface="Times New Roman" charset="0"/>
              </a:rPr>
              <a:t>Structure Compilation/Evaluation</a:t>
            </a:r>
          </a:p>
        </p:txBody>
      </p:sp>
      <p:sp>
        <p:nvSpPr>
          <p:cNvPr id="5" name="Rectangle 4"/>
          <p:cNvSpPr/>
          <p:nvPr/>
        </p:nvSpPr>
        <p:spPr>
          <a:xfrm>
            <a:off x="124691" y="1125693"/>
            <a:ext cx="8894618" cy="5262979"/>
          </a:xfrm>
          <a:prstGeom prst="rect">
            <a:avLst/>
          </a:prstGeom>
        </p:spPr>
        <p:txBody>
          <a:bodyPr wrap="square">
            <a:spAutoFit/>
          </a:bodyPr>
          <a:lstStyle/>
          <a:p>
            <a:pPr marL="285750" indent="-285750">
              <a:buFont typeface="Arial" charset="0"/>
              <a:buChar char="•"/>
            </a:pPr>
            <a:r>
              <a:rPr lang="en-US" sz="2800" dirty="0">
                <a:latin typeface="Times New Roman" charset="0"/>
                <a:ea typeface="Times New Roman" charset="0"/>
                <a:cs typeface="Times New Roman" charset="0"/>
              </a:rPr>
              <a:t>Nuclides/Mass chain (submitted): total 37 nuclides</a:t>
            </a:r>
          </a:p>
          <a:p>
            <a:pPr marL="742950" lvl="1"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 = 186 (14 nuclides) – Batchelder, Hurst, and Basunia</a:t>
            </a:r>
            <a:endParaRPr lang="en-US" sz="36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 = 229 (11 nuclides) – Tuli and Browne</a:t>
            </a:r>
            <a:endParaRPr lang="en-US" sz="36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 = 233 (11 nuclides) – Tuli, Browne, and Singh</a:t>
            </a:r>
            <a:endParaRPr lang="en-US" sz="3600" dirty="0">
              <a:latin typeface="Times New Roman" panose="02020603050405020304" pitchFamily="18" charset="0"/>
              <a:cs typeface="Times New Roman" panose="02020603050405020304" pitchFamily="18" charset="0"/>
            </a:endParaRPr>
          </a:p>
          <a:p>
            <a:pPr marL="742950" lvl="1"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 = 218 (1 nuclide of 11) – Singh </a:t>
            </a:r>
            <a:r>
              <a:rPr lang="en-US" sz="2800" i="1" dirty="0">
                <a:latin typeface="Times New Roman" panose="02020603050405020304" pitchFamily="18" charset="0"/>
                <a:cs typeface="Times New Roman" panose="02020603050405020304" pitchFamily="18" charset="0"/>
              </a:rPr>
              <a:t>et. al.</a:t>
            </a:r>
            <a:r>
              <a:rPr lang="en-US" sz="2800" dirty="0">
                <a:latin typeface="Times New Roman" panose="02020603050405020304" pitchFamily="18" charset="0"/>
                <a:cs typeface="Times New Roman" panose="02020603050405020304" pitchFamily="18" charset="0"/>
              </a:rPr>
              <a:t> (ICTP, IAEA)</a:t>
            </a:r>
            <a:endParaRPr lang="en-US" sz="3600" dirty="0">
              <a:latin typeface="Times New Roman" panose="02020603050405020304" pitchFamily="18" charset="0"/>
              <a:cs typeface="Times New Roman" panose="02020603050405020304" pitchFamily="18" charset="0"/>
            </a:endParaRPr>
          </a:p>
          <a:p>
            <a:pPr marL="285750" indent="-285750">
              <a:buFont typeface="Arial" charset="0"/>
              <a:buChar char="•"/>
            </a:pPr>
            <a:r>
              <a:rPr lang="en-US" sz="2800" dirty="0">
                <a:latin typeface="Times New Roman" charset="0"/>
                <a:ea typeface="Times New Roman" charset="0"/>
                <a:cs typeface="Times New Roman" charset="0"/>
              </a:rPr>
              <a:t>XUNDL: </a:t>
            </a:r>
          </a:p>
          <a:p>
            <a:pPr marL="742950" lvl="1" indent="-285750">
              <a:buFont typeface="Arial" charset="0"/>
              <a:buChar char="•"/>
            </a:pPr>
            <a:r>
              <a:rPr lang="en-US" sz="2800" dirty="0">
                <a:latin typeface="Times New Roman" charset="0"/>
                <a:ea typeface="Times New Roman" charset="0"/>
                <a:cs typeface="Times New Roman" charset="0"/>
              </a:rPr>
              <a:t>6 datasets from 5 papers (Basunia)</a:t>
            </a:r>
          </a:p>
          <a:p>
            <a:pPr marL="285750" indent="-285750">
              <a:buFont typeface="Arial" charset="0"/>
              <a:buChar char="•"/>
            </a:pPr>
            <a:r>
              <a:rPr lang="en-US" sz="2800" dirty="0">
                <a:latin typeface="Times New Roman" charset="0"/>
                <a:ea typeface="Times New Roman" charset="0"/>
                <a:cs typeface="Times New Roman" charset="0"/>
              </a:rPr>
              <a:t>Mass chain review: 2</a:t>
            </a:r>
          </a:p>
          <a:p>
            <a:pPr marL="742950" lvl="1" indent="-285750">
              <a:buFont typeface="Arial" charset="0"/>
              <a:buChar char="•"/>
            </a:pPr>
            <a:r>
              <a:rPr lang="en-US" sz="2800" dirty="0">
                <a:latin typeface="Times New Roman" charset="0"/>
                <a:ea typeface="Times New Roman" charset="0"/>
                <a:cs typeface="Times New Roman" charset="0"/>
              </a:rPr>
              <a:t>A = 50 – Basunia, A = 218 (Tuli)</a:t>
            </a:r>
          </a:p>
          <a:p>
            <a:pPr marL="285750" indent="-285750">
              <a:buFont typeface="Arial" charset="0"/>
              <a:buChar char="•"/>
            </a:pPr>
            <a:r>
              <a:rPr lang="en-US" sz="2800" dirty="0">
                <a:latin typeface="Times New Roman" charset="0"/>
                <a:ea typeface="Times New Roman" charset="0"/>
                <a:cs typeface="Times New Roman" charset="0"/>
              </a:rPr>
              <a:t>NSR (Batchelder):  </a:t>
            </a:r>
          </a:p>
          <a:p>
            <a:pPr marL="742950" lvl="1" indent="-285750">
              <a:buFont typeface="Arial" charset="0"/>
              <a:buChar char="•"/>
            </a:pPr>
            <a:r>
              <a:rPr lang="en-US" sz="2800" dirty="0">
                <a:latin typeface="Times New Roman" charset="0"/>
                <a:ea typeface="Times New Roman" charset="0"/>
                <a:cs typeface="Times New Roman" charset="0"/>
              </a:rPr>
              <a:t>174 articles (training) 30 articles (post training)</a:t>
            </a:r>
          </a:p>
          <a:p>
            <a:pPr marL="285750" indent="-285750">
              <a:buFont typeface="Arial" charset="0"/>
              <a:buChar char="•"/>
            </a:pPr>
            <a:r>
              <a:rPr lang="en-US" sz="2800" dirty="0">
                <a:latin typeface="Symbol" pitchFamily="2" charset="2"/>
                <a:ea typeface="Times New Roman" charset="0"/>
                <a:cs typeface="Times New Roman" charset="0"/>
              </a:rPr>
              <a:t>b</a:t>
            </a:r>
            <a:r>
              <a:rPr lang="en-US" sz="2800" dirty="0">
                <a:latin typeface="Times New Roman" charset="0"/>
                <a:ea typeface="Times New Roman" charset="0"/>
                <a:cs typeface="Times New Roman" charset="0"/>
              </a:rPr>
              <a:t>-p horizontal evaluation close to publication (Batch)</a:t>
            </a:r>
          </a:p>
        </p:txBody>
      </p:sp>
    </p:spTree>
    <p:extLst>
      <p:ext uri="{BB962C8B-B14F-4D97-AF65-F5344CB8AC3E}">
        <p14:creationId xmlns:p14="http://schemas.microsoft.com/office/powerpoint/2010/main" val="196126368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1024432"/>
          </a:xfrm>
          <a:prstGeom prst="rect">
            <a:avLst/>
          </a:prstGeom>
          <a:solidFill>
            <a:srgbClr val="184581"/>
          </a:solidFill>
        </p:spPr>
        <p:txBody>
          <a:bodyPr vert="horz" lIns="91440" tIns="45720" rIns="91440" bIns="45720" rtlCol="0" anchor="ctr">
            <a:noAutofit/>
          </a:bodyPr>
          <a:lstStyle>
            <a:lvl1pPr algn="l" defTabSz="342900" rtl="0" eaLnBrk="1" latinLnBrk="0" hangingPunct="1">
              <a:spcBef>
                <a:spcPct val="0"/>
              </a:spcBef>
              <a:buNone/>
              <a:defRPr sz="3750" b="1" kern="1200">
                <a:solidFill>
                  <a:srgbClr val="E09E19"/>
                </a:solidFill>
                <a:latin typeface="Georgia"/>
                <a:ea typeface="+mj-ea"/>
                <a:cs typeface="Georgia"/>
              </a:defRPr>
            </a:lvl1pPr>
          </a:lstStyle>
          <a:p>
            <a:pPr algn="ctr"/>
            <a:r>
              <a:rPr lang="en-US" sz="3600" b="0" dirty="0">
                <a:solidFill>
                  <a:schemeClr val="bg1"/>
                </a:solidFill>
                <a:latin typeface="Times New Roman" charset="0"/>
                <a:ea typeface="Times New Roman" charset="0"/>
                <a:cs typeface="Times New Roman" charset="0"/>
              </a:rPr>
              <a:t>Publications (15+2 accepted) (#6 on hidden)</a:t>
            </a:r>
          </a:p>
        </p:txBody>
      </p:sp>
      <p:sp>
        <p:nvSpPr>
          <p:cNvPr id="5" name="Rectangle 4"/>
          <p:cNvSpPr/>
          <p:nvPr/>
        </p:nvSpPr>
        <p:spPr>
          <a:xfrm>
            <a:off x="0" y="1078801"/>
            <a:ext cx="9144000" cy="5909310"/>
          </a:xfrm>
          <a:prstGeom prst="rect">
            <a:avLst/>
          </a:prstGeom>
        </p:spPr>
        <p:txBody>
          <a:bodyPr wrap="square">
            <a:spAutoFit/>
          </a:bodyPr>
          <a:lstStyle/>
          <a:p>
            <a:pPr marL="342900" lvl="0" indent="-342900">
              <a:buFont typeface="+mj-lt"/>
              <a:buAutoNum type="arabicPeriod"/>
            </a:pPr>
            <a:r>
              <a:rPr lang="en-US" b="1" dirty="0">
                <a:latin typeface="Times New Roman" panose="02020603050405020304" pitchFamily="18" charset="0"/>
                <a:cs typeface="Times New Roman" panose="02020603050405020304" pitchFamily="18" charset="0"/>
              </a:rPr>
              <a:t>2019Tu06</a:t>
            </a:r>
            <a:r>
              <a:rPr lang="en-US" dirty="0">
                <a:latin typeface="Times New Roman" panose="02020603050405020304" pitchFamily="18" charset="0"/>
                <a:cs typeface="Times New Roman" panose="02020603050405020304" pitchFamily="18" charset="0"/>
              </a:rPr>
              <a:t>: Nucl. Data Sheets 157, 260 (2019) </a:t>
            </a:r>
            <a:r>
              <a:rPr lang="en-US" b="1" dirty="0">
                <a:latin typeface="Times New Roman" panose="02020603050405020304" pitchFamily="18" charset="0"/>
                <a:cs typeface="Times New Roman" panose="02020603050405020304" pitchFamily="18" charset="0"/>
              </a:rPr>
              <a:t>J.K. Tuli and E. Browne,</a:t>
            </a:r>
            <a:r>
              <a:rPr lang="en-US" dirty="0">
                <a:latin typeface="Times New Roman" panose="02020603050405020304" pitchFamily="18" charset="0"/>
                <a:cs typeface="Times New Roman" panose="02020603050405020304" pitchFamily="18" charset="0"/>
              </a:rPr>
              <a:t> Nuclear Data Sheets for A=82.  </a:t>
            </a:r>
            <a:r>
              <a:rPr lang="en-US" b="1" dirty="0">
                <a:latin typeface="Times New Roman" panose="02020603050405020304" pitchFamily="18" charset="0"/>
                <a:cs typeface="Times New Roman" panose="02020603050405020304" pitchFamily="18" charset="0"/>
              </a:rPr>
              <a:t>doi</a:t>
            </a:r>
            <a:r>
              <a:rPr lang="en-US" dirty="0">
                <a:latin typeface="Times New Roman" panose="02020603050405020304" pitchFamily="18" charset="0"/>
                <a:cs typeface="Times New Roman" panose="02020603050405020304" pitchFamily="18" charset="0"/>
              </a:rPr>
              <a:t>: </a:t>
            </a:r>
            <a:r>
              <a:rPr lang="en-US" u="sng" dirty="0">
                <a:latin typeface="Times New Roman" panose="02020603050405020304" pitchFamily="18" charset="0"/>
                <a:cs typeface="Times New Roman" panose="02020603050405020304" pitchFamily="18" charset="0"/>
                <a:hlinkClick r:id="rId2"/>
              </a:rPr>
              <a:t>10.1016/j.nds.2019.04.002</a:t>
            </a:r>
            <a:endParaRPr lang="en-US" dirty="0">
              <a:latin typeface="Times New Roman" panose="02020603050405020304" pitchFamily="18" charset="0"/>
              <a:cs typeface="Times New Roman" panose="02020603050405020304" pitchFamily="18" charset="0"/>
            </a:endParaRPr>
          </a:p>
          <a:p>
            <a:pPr marL="342900" indent="-342900">
              <a:buFont typeface="+mj-lt"/>
              <a:buAutoNum type="arabicPeriod"/>
            </a:pPr>
            <a:endParaRPr lang="en-US" dirty="0">
              <a:latin typeface="Times New Roman" panose="02020603050405020304" pitchFamily="18" charset="0"/>
              <a:cs typeface="Times New Roman" panose="02020603050405020304" pitchFamily="18" charset="0"/>
            </a:endParaRPr>
          </a:p>
          <a:p>
            <a:pPr marL="342900" lvl="0" indent="-342900">
              <a:buFont typeface="+mj-lt"/>
              <a:buAutoNum type="arabicPeriod"/>
            </a:pPr>
            <a:r>
              <a:rPr lang="en-US" b="1" dirty="0">
                <a:latin typeface="Times New Roman" panose="02020603050405020304" pitchFamily="18" charset="0"/>
                <a:cs typeface="Times New Roman" panose="02020603050405020304" pitchFamily="18" charset="0"/>
              </a:rPr>
              <a:t>2018Ba41:</a:t>
            </a:r>
            <a:r>
              <a:rPr lang="en-US" dirty="0">
                <a:latin typeface="Times New Roman" panose="02020603050405020304" pitchFamily="18" charset="0"/>
                <a:cs typeface="Times New Roman" panose="02020603050405020304" pitchFamily="18" charset="0"/>
              </a:rPr>
              <a:t> Nucl. Data Sheets 153, 1 (2018) </a:t>
            </a:r>
            <a:r>
              <a:rPr lang="en-US" b="1" dirty="0">
                <a:latin typeface="Times New Roman" panose="02020603050405020304" pitchFamily="18" charset="0"/>
                <a:cs typeface="Times New Roman" panose="02020603050405020304" pitchFamily="18" charset="0"/>
              </a:rPr>
              <a:t>C.M. Baglin</a:t>
            </a:r>
            <a:r>
              <a:rPr lang="en-US" dirty="0">
                <a:latin typeface="Times New Roman" panose="02020603050405020304" pitchFamily="18" charset="0"/>
                <a:cs typeface="Times New Roman" panose="02020603050405020304" pitchFamily="18" charset="0"/>
              </a:rPr>
              <a:t>, E.A.McCutchan,</a:t>
            </a:r>
            <a:r>
              <a:rPr lang="en-US" b="1" dirty="0">
                <a:latin typeface="Times New Roman" panose="02020603050405020304" pitchFamily="18" charset="0"/>
                <a:cs typeface="Times New Roman" panose="02020603050405020304" pitchFamily="18" charset="0"/>
              </a:rPr>
              <a:t> S. Basunia, E. Browne</a:t>
            </a:r>
            <a:r>
              <a:rPr lang="en-US" dirty="0">
                <a:latin typeface="Times New Roman" panose="02020603050405020304" pitchFamily="18" charset="0"/>
                <a:cs typeface="Times New Roman" panose="02020603050405020304" pitchFamily="18" charset="0"/>
              </a:rPr>
              <a:t>, Nuclear Data Sheets for A=170 </a:t>
            </a:r>
            <a:r>
              <a:rPr lang="en-US" b="1" dirty="0">
                <a:latin typeface="Times New Roman" panose="02020603050405020304" pitchFamily="18" charset="0"/>
                <a:cs typeface="Times New Roman" panose="02020603050405020304" pitchFamily="18" charset="0"/>
              </a:rPr>
              <a:t>doi</a:t>
            </a:r>
            <a:r>
              <a:rPr lang="en-US" dirty="0">
                <a:latin typeface="Times New Roman" panose="02020603050405020304" pitchFamily="18" charset="0"/>
                <a:cs typeface="Times New Roman" panose="02020603050405020304" pitchFamily="18" charset="0"/>
              </a:rPr>
              <a:t>: </a:t>
            </a:r>
            <a:r>
              <a:rPr lang="en-US" u="sng" dirty="0">
                <a:latin typeface="Times New Roman" panose="02020603050405020304" pitchFamily="18" charset="0"/>
                <a:cs typeface="Times New Roman" panose="02020603050405020304" pitchFamily="18" charset="0"/>
                <a:hlinkClick r:id="rId3"/>
              </a:rPr>
              <a:t>10.1016/j.nds.2018.11.001</a:t>
            </a:r>
            <a:endParaRPr lang="en-US" dirty="0">
              <a:latin typeface="Times New Roman" panose="02020603050405020304" pitchFamily="18" charset="0"/>
              <a:cs typeface="Times New Roman" panose="02020603050405020304" pitchFamily="18" charset="0"/>
            </a:endParaRPr>
          </a:p>
          <a:p>
            <a:pPr marL="342900" indent="-342900">
              <a:buFont typeface="+mj-lt"/>
              <a:buAutoNum type="arabicPeriod"/>
            </a:pPr>
            <a:endParaRPr lang="en-US" dirty="0">
              <a:latin typeface="Times New Roman" panose="02020603050405020304" pitchFamily="18" charset="0"/>
              <a:cs typeface="Times New Roman" panose="02020603050405020304" pitchFamily="18" charset="0"/>
            </a:endParaRPr>
          </a:p>
          <a:p>
            <a:pPr marL="342900" lvl="0" indent="-342900">
              <a:buFont typeface="+mj-lt"/>
              <a:buAutoNum type="arabicPeriod"/>
            </a:pPr>
            <a:r>
              <a:rPr lang="en-US" dirty="0">
                <a:latin typeface="Times New Roman" panose="02020603050405020304" pitchFamily="18" charset="0"/>
                <a:cs typeface="Times New Roman" panose="02020603050405020304" pitchFamily="18" charset="0"/>
              </a:rPr>
              <a:t>NSDD report: INDC(NDS)-0783, 2019, </a:t>
            </a:r>
            <a:r>
              <a:rPr lang="en-US" b="1" dirty="0">
                <a:latin typeface="Times New Roman" panose="02020603050405020304" pitchFamily="18" charset="0"/>
                <a:cs typeface="Times New Roman" panose="02020603050405020304" pitchFamily="18" charset="0"/>
              </a:rPr>
              <a:t>J.K. Tuli</a:t>
            </a:r>
            <a:r>
              <a:rPr lang="en-US" dirty="0">
                <a:latin typeface="Times New Roman" panose="02020603050405020304" pitchFamily="18" charset="0"/>
                <a:cs typeface="Times New Roman" panose="02020603050405020304" pitchFamily="18" charset="0"/>
              </a:rPr>
              <a:t>, A. Nichols, E. McCutchan, &amp; P. Dimitriou</a:t>
            </a:r>
          </a:p>
          <a:p>
            <a:pPr marL="342900" lvl="0" indent="-342900">
              <a:buFont typeface="+mj-lt"/>
              <a:buAutoNum type="arabicPeriod"/>
            </a:pPr>
            <a:endParaRPr lang="en-US" b="1" dirty="0">
              <a:latin typeface="Times New Roman" panose="02020603050405020304" pitchFamily="18" charset="0"/>
              <a:cs typeface="Times New Roman" panose="02020603050405020304" pitchFamily="18" charset="0"/>
            </a:endParaRPr>
          </a:p>
          <a:p>
            <a:pPr marL="342900" lvl="0" indent="-342900">
              <a:buFont typeface="+mj-lt"/>
              <a:buAutoNum type="arabicPeriod"/>
            </a:pPr>
            <a:r>
              <a:rPr lang="en-US" b="1" dirty="0">
                <a:latin typeface="Times New Roman" panose="02020603050405020304" pitchFamily="18" charset="0"/>
                <a:cs typeface="Times New Roman" panose="02020603050405020304" pitchFamily="18" charset="0"/>
              </a:rPr>
              <a:t>2019Hu07</a:t>
            </a:r>
            <a:r>
              <a:rPr lang="en-US" dirty="0">
                <a:latin typeface="Times New Roman" panose="02020603050405020304" pitchFamily="18" charset="0"/>
                <a:cs typeface="Times New Roman" panose="02020603050405020304" pitchFamily="18" charset="0"/>
              </a:rPr>
              <a:t>: Phys. Rev. C 99, 024310 (2019); </a:t>
            </a:r>
            <a:r>
              <a:rPr lang="en-US" b="1" dirty="0">
                <a:latin typeface="Times New Roman" panose="02020603050405020304" pitchFamily="18" charset="0"/>
                <a:cs typeface="Times New Roman" panose="02020603050405020304" pitchFamily="18" charset="0"/>
              </a:rPr>
              <a:t>A.M.Hurst</a:t>
            </a:r>
            <a:r>
              <a:rPr lang="en-US" dirty="0">
                <a:latin typeface="Times New Roman" panose="02020603050405020304" pitchFamily="18" charset="0"/>
                <a:cs typeface="Times New Roman" panose="02020603050405020304" pitchFamily="18" charset="0"/>
              </a:rPr>
              <a:t>, A.Sweet, B.L.Goldblum, </a:t>
            </a:r>
            <a:r>
              <a:rPr lang="en-US" b="1" dirty="0">
                <a:latin typeface="Times New Roman" panose="02020603050405020304" pitchFamily="18" charset="0"/>
                <a:cs typeface="Times New Roman" panose="02020603050405020304" pitchFamily="18" charset="0"/>
              </a:rPr>
              <a:t>R.B.Firestone, M.S.Basunia, L.A.Bernstein</a:t>
            </a:r>
            <a:r>
              <a:rPr lang="en-US" dirty="0">
                <a:latin typeface="Times New Roman" panose="02020603050405020304" pitchFamily="18" charset="0"/>
                <a:cs typeface="Times New Roman" panose="02020603050405020304" pitchFamily="18" charset="0"/>
              </a:rPr>
              <a:t>, Zs.Revay, L.Szentmiklosi, T.Belgya, J.E.Escher, I.Harsanyi, M.Krticka, B.W.Sleaford, J.Vujic; Radiative-capture cross sections for the </a:t>
            </a:r>
            <a:r>
              <a:rPr lang="en-US" baseline="30000" dirty="0">
                <a:latin typeface="Times New Roman" panose="02020603050405020304" pitchFamily="18" charset="0"/>
                <a:cs typeface="Times New Roman" panose="02020603050405020304" pitchFamily="18" charset="0"/>
              </a:rPr>
              <a:t>139</a:t>
            </a:r>
            <a:r>
              <a:rPr lang="en-US" dirty="0">
                <a:latin typeface="Times New Roman" panose="02020603050405020304" pitchFamily="18" charset="0"/>
                <a:cs typeface="Times New Roman" panose="02020603050405020304" pitchFamily="18" charset="0"/>
              </a:rPr>
              <a:t>La (n,γ) reaction using thermal neutrons and structural properties of </a:t>
            </a:r>
            <a:r>
              <a:rPr lang="en-US" baseline="30000" dirty="0">
                <a:latin typeface="Times New Roman" panose="02020603050405020304" pitchFamily="18" charset="0"/>
                <a:cs typeface="Times New Roman" panose="02020603050405020304" pitchFamily="18" charset="0"/>
              </a:rPr>
              <a:t>140</a:t>
            </a:r>
            <a:r>
              <a:rPr lang="en-US" dirty="0">
                <a:latin typeface="Times New Roman" panose="02020603050405020304" pitchFamily="18" charset="0"/>
                <a:cs typeface="Times New Roman" panose="02020603050405020304" pitchFamily="18" charset="0"/>
              </a:rPr>
              <a:t>La.  doi: 10.1103/PhysRevC.99.024310</a:t>
            </a:r>
          </a:p>
          <a:p>
            <a:pPr marL="342900" lvl="0" indent="-342900">
              <a:buFont typeface="+mj-lt"/>
              <a:buAutoNum type="arabicPeriod"/>
            </a:pPr>
            <a:endParaRPr lang="en-US" dirty="0">
              <a:latin typeface="Times New Roman" panose="02020603050405020304" pitchFamily="18" charset="0"/>
              <a:cs typeface="Times New Roman" panose="02020603050405020304" pitchFamily="18" charset="0"/>
            </a:endParaRPr>
          </a:p>
          <a:p>
            <a:pPr marL="342900" lvl="0" indent="-342900">
              <a:buFont typeface="+mj-lt"/>
              <a:buAutoNum type="arabicPeriod"/>
            </a:pPr>
            <a:r>
              <a:rPr lang="en-US" b="1" dirty="0">
                <a:latin typeface="Times New Roman" panose="02020603050405020304" pitchFamily="18" charset="0"/>
                <a:cs typeface="Times New Roman" panose="02020603050405020304" pitchFamily="18" charset="0"/>
              </a:rPr>
              <a:t>2019Ba16</a:t>
            </a:r>
            <a:r>
              <a:rPr lang="en-US" dirty="0">
                <a:latin typeface="Times New Roman" panose="02020603050405020304" pitchFamily="18" charset="0"/>
                <a:cs typeface="Times New Roman" panose="02020603050405020304" pitchFamily="18" charset="0"/>
              </a:rPr>
              <a:t>: Phys.Rev. C 99, 044612 (2019); </a:t>
            </a:r>
            <a:r>
              <a:rPr lang="en-US" b="1" dirty="0">
                <a:latin typeface="Times New Roman" panose="02020603050405020304" pitchFamily="18" charset="0"/>
                <a:cs typeface="Times New Roman" panose="02020603050405020304" pitchFamily="18" charset="0"/>
              </a:rPr>
              <a:t>J.C.Batchelder</a:t>
            </a:r>
            <a:r>
              <a:rPr lang="en-US" dirty="0">
                <a:latin typeface="Times New Roman" panose="02020603050405020304" pitchFamily="18" charset="0"/>
                <a:cs typeface="Times New Roman" panose="02020603050405020304" pitchFamily="18" charset="0"/>
              </a:rPr>
              <a:t>, S.-A.Chong</a:t>
            </a:r>
            <a:r>
              <a:rPr lang="en-US" b="1" dirty="0">
                <a:latin typeface="Times New Roman" panose="02020603050405020304" pitchFamily="18" charset="0"/>
                <a:cs typeface="Times New Roman" panose="02020603050405020304" pitchFamily="18" charset="0"/>
              </a:rPr>
              <a:t>, J.Morrell</a:t>
            </a:r>
            <a:r>
              <a:rPr lang="en-US" dirty="0">
                <a:latin typeface="Times New Roman" panose="02020603050405020304" pitchFamily="18" charset="0"/>
                <a:cs typeface="Times New Roman" panose="02020603050405020304" pitchFamily="18" charset="0"/>
              </a:rPr>
              <a:t>, M.A.Unzueta, P.Adams, J.D.Bauer, T.Bailey, T.A.Becker, </a:t>
            </a:r>
            <a:r>
              <a:rPr lang="en-US" b="1" dirty="0">
                <a:latin typeface="Times New Roman" panose="02020603050405020304" pitchFamily="18" charset="0"/>
                <a:cs typeface="Times New Roman" panose="02020603050405020304" pitchFamily="18" charset="0"/>
              </a:rPr>
              <a:t>L.A.Bernstein</a:t>
            </a:r>
            <a:r>
              <a:rPr lang="en-US" dirty="0">
                <a:latin typeface="Times New Roman" panose="02020603050405020304" pitchFamily="18" charset="0"/>
                <a:cs typeface="Times New Roman" panose="02020603050405020304" pitchFamily="18" charset="0"/>
              </a:rPr>
              <a:t>, M.Fratoni, </a:t>
            </a:r>
            <a:r>
              <a:rPr lang="en-US" b="1" dirty="0">
                <a:latin typeface="Times New Roman" panose="02020603050405020304" pitchFamily="18" charset="0"/>
                <a:cs typeface="Times New Roman" panose="02020603050405020304" pitchFamily="18" charset="0"/>
              </a:rPr>
              <a:t>A.M.Hurst</a:t>
            </a:r>
            <a:r>
              <a:rPr lang="en-US" dirty="0">
                <a:latin typeface="Times New Roman" panose="02020603050405020304" pitchFamily="18" charset="0"/>
                <a:cs typeface="Times New Roman" panose="02020603050405020304" pitchFamily="18" charset="0"/>
              </a:rPr>
              <a:t>, J.James, A.M.Lewis, E.F.Matthews, M.Negus, D.Rutte, K.Song, K.Van Bibber, M.Wallace, C.S.Waltz; Possible evidence of nonstatistical properties in the 35Cl (n, p) 35S cross section </a:t>
            </a:r>
            <a:r>
              <a:rPr lang="en-US" b="1" dirty="0">
                <a:latin typeface="Times New Roman" panose="02020603050405020304" pitchFamily="18" charset="0"/>
                <a:cs typeface="Times New Roman" panose="02020603050405020304" pitchFamily="18" charset="0"/>
              </a:rPr>
              <a:t>doi</a:t>
            </a:r>
            <a:r>
              <a:rPr lang="en-US" dirty="0">
                <a:latin typeface="Times New Roman" panose="02020603050405020304" pitchFamily="18" charset="0"/>
                <a:cs typeface="Times New Roman" panose="02020603050405020304" pitchFamily="18" charset="0"/>
              </a:rPr>
              <a:t>: </a:t>
            </a:r>
            <a:r>
              <a:rPr lang="en-US" u="sng" dirty="0">
                <a:latin typeface="Times New Roman" panose="02020603050405020304" pitchFamily="18" charset="0"/>
                <a:cs typeface="Times New Roman" panose="02020603050405020304" pitchFamily="18" charset="0"/>
                <a:hlinkClick r:id="rId4"/>
              </a:rPr>
              <a:t>10.1103/PhysRevC.99.044612</a:t>
            </a:r>
            <a:endParaRPr lang="en-US" dirty="0">
              <a:latin typeface="Times New Roman" panose="02020603050405020304" pitchFamily="18" charset="0"/>
              <a:cs typeface="Times New Roman" panose="02020603050405020304" pitchFamily="18" charset="0"/>
            </a:endParaRPr>
          </a:p>
          <a:p>
            <a:pPr marL="342900" indent="-342900">
              <a:buFont typeface="+mj-lt"/>
              <a:buAutoNum type="arabicPeriod"/>
            </a:pPr>
            <a:r>
              <a:rPr lang="en-US" dirty="0">
                <a:latin typeface="Times New Roman" panose="02020603050405020304" pitchFamily="18" charset="0"/>
                <a:cs typeface="Times New Roman" panose="02020603050405020304" pitchFamily="18" charset="0"/>
              </a:rPr>
              <a:t> </a:t>
            </a:r>
          </a:p>
          <a:p>
            <a:pPr marL="342900" indent="-342900">
              <a:buFont typeface="+mj-lt"/>
              <a:buAutoNum type="arabicPeriod"/>
            </a:pPr>
            <a:r>
              <a:rPr lang="en-US"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76162583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a:xfrm>
            <a:off x="0" y="0"/>
            <a:ext cx="9144000" cy="1024432"/>
          </a:xfrm>
          <a:prstGeom prst="rect">
            <a:avLst/>
          </a:prstGeom>
          <a:solidFill>
            <a:srgbClr val="184581"/>
          </a:solidFill>
        </p:spPr>
        <p:txBody>
          <a:bodyPr vert="horz" lIns="91440" tIns="45720" rIns="91440" bIns="45720" rtlCol="0" anchor="ctr">
            <a:noAutofit/>
          </a:bodyPr>
          <a:lstStyle>
            <a:lvl1pPr algn="l" defTabSz="342900" rtl="0" eaLnBrk="1" latinLnBrk="0" hangingPunct="1">
              <a:spcBef>
                <a:spcPct val="0"/>
              </a:spcBef>
              <a:buNone/>
              <a:defRPr sz="3750" b="1" kern="1200">
                <a:solidFill>
                  <a:srgbClr val="E09E19"/>
                </a:solidFill>
                <a:latin typeface="Georgia"/>
                <a:ea typeface="+mj-ea"/>
                <a:cs typeface="Georgia"/>
              </a:defRPr>
            </a:lvl1pPr>
          </a:lstStyle>
          <a:p>
            <a:pPr algn="ctr"/>
            <a:r>
              <a:rPr lang="en-US" sz="3600" b="0" dirty="0">
                <a:solidFill>
                  <a:schemeClr val="bg1"/>
                </a:solidFill>
                <a:latin typeface="Times New Roman" charset="0"/>
                <a:ea typeface="Times New Roman" charset="0"/>
                <a:cs typeface="Times New Roman" charset="0"/>
              </a:rPr>
              <a:t>Publications (15+2 accepted) (#6 on hidden)</a:t>
            </a:r>
          </a:p>
        </p:txBody>
      </p:sp>
      <p:sp>
        <p:nvSpPr>
          <p:cNvPr id="5" name="Rectangle 4"/>
          <p:cNvSpPr/>
          <p:nvPr/>
        </p:nvSpPr>
        <p:spPr>
          <a:xfrm>
            <a:off x="124691" y="1125693"/>
            <a:ext cx="8894618" cy="5078313"/>
          </a:xfrm>
          <a:prstGeom prst="rect">
            <a:avLst/>
          </a:prstGeom>
        </p:spPr>
        <p:txBody>
          <a:bodyPr wrap="square">
            <a:spAutoFit/>
          </a:bodyPr>
          <a:lstStyle/>
          <a:p>
            <a:pPr marL="342900" indent="-342900">
              <a:buFont typeface="+mj-lt"/>
              <a:buAutoNum type="arabicPeriod" startAt="6"/>
            </a:pPr>
            <a:r>
              <a:rPr lang="en-US" b="1" dirty="0">
                <a:latin typeface="Times New Roman" panose="02020603050405020304" pitchFamily="18" charset="0"/>
                <a:cs typeface="Times New Roman" panose="02020603050405020304" pitchFamily="18" charset="0"/>
              </a:rPr>
              <a:t>2018Ga34</a:t>
            </a:r>
            <a:r>
              <a:rPr lang="en-US" dirty="0">
                <a:latin typeface="Times New Roman" panose="02020603050405020304" pitchFamily="18" charset="0"/>
                <a:cs typeface="Times New Roman" panose="02020603050405020304" pitchFamily="18" charset="0"/>
              </a:rPr>
              <a:t>:  Phys.Rev.Lett. 121, 222501 (2018); J.M.Gates, G.K.Pang, J.L.Pore, K.E.Gregorich, J.T.Kwarsick, G.Savard, N.E.Esker, M.Kireeff Covo, M.J.Mogannam, </a:t>
            </a:r>
            <a:r>
              <a:rPr lang="en-US" b="1" dirty="0">
                <a:latin typeface="Times New Roman" panose="02020603050405020304" pitchFamily="18" charset="0"/>
                <a:cs typeface="Times New Roman" panose="02020603050405020304" pitchFamily="18" charset="0"/>
              </a:rPr>
              <a:t>J.C.Batchelder</a:t>
            </a:r>
            <a:r>
              <a:rPr lang="en-US" dirty="0">
                <a:latin typeface="Times New Roman" panose="02020603050405020304" pitchFamily="18" charset="0"/>
                <a:cs typeface="Times New Roman" panose="02020603050405020304" pitchFamily="18" charset="0"/>
              </a:rPr>
              <a:t>, D.L.Bleuel, R.M.Clark, H.L.Crawford, P.Fallon, K.K.Hubbard, </a:t>
            </a:r>
            <a:r>
              <a:rPr lang="en-US" b="1" dirty="0">
                <a:latin typeface="Times New Roman" panose="02020603050405020304" pitchFamily="18" charset="0"/>
                <a:cs typeface="Times New Roman" panose="02020603050405020304" pitchFamily="18" charset="0"/>
              </a:rPr>
              <a:t>A.M.Hurst</a:t>
            </a:r>
            <a:r>
              <a:rPr lang="en-US" dirty="0">
                <a:latin typeface="Times New Roman" panose="02020603050405020304" pitchFamily="18" charset="0"/>
                <a:cs typeface="Times New Roman" panose="02020603050405020304" pitchFamily="18" charset="0"/>
              </a:rPr>
              <a:t>, I.T.Kolaja, A.O.Macchiavelli, C.Morse, R.Orford, L.Phair, M.A.Stoyer; First Direct Measurements of Superheavy-Element Mass Numbers. </a:t>
            </a:r>
            <a:r>
              <a:rPr lang="en-US" b="1" dirty="0">
                <a:latin typeface="Times New Roman" panose="02020603050405020304" pitchFamily="18" charset="0"/>
                <a:cs typeface="Times New Roman" panose="02020603050405020304" pitchFamily="18" charset="0"/>
              </a:rPr>
              <a:t>doi</a:t>
            </a:r>
            <a:r>
              <a:rPr lang="en-US" dirty="0">
                <a:latin typeface="Times New Roman" panose="02020603050405020304" pitchFamily="18" charset="0"/>
                <a:cs typeface="Times New Roman" panose="02020603050405020304" pitchFamily="18" charset="0"/>
              </a:rPr>
              <a:t>: </a:t>
            </a:r>
            <a:r>
              <a:rPr lang="en-US" u="sng" dirty="0">
                <a:latin typeface="Times New Roman" panose="02020603050405020304" pitchFamily="18" charset="0"/>
                <a:cs typeface="Times New Roman" panose="02020603050405020304" pitchFamily="18" charset="0"/>
                <a:hlinkClick r:id="rId2"/>
              </a:rPr>
              <a:t>10.1103/PhysRevLett.121.222501</a:t>
            </a:r>
            <a:endParaRPr lang="en-US" u="sng" dirty="0">
              <a:latin typeface="Times New Roman" panose="02020603050405020304" pitchFamily="18" charset="0"/>
              <a:cs typeface="Times New Roman" panose="02020603050405020304" pitchFamily="18" charset="0"/>
            </a:endParaRPr>
          </a:p>
          <a:p>
            <a:pPr marL="342900" indent="-342900">
              <a:buFont typeface="+mj-lt"/>
              <a:buAutoNum type="arabicPeriod" startAt="6"/>
            </a:pPr>
            <a:endParaRPr lang="en-US" dirty="0">
              <a:latin typeface="Times New Roman" panose="02020603050405020304" pitchFamily="18" charset="0"/>
              <a:cs typeface="Times New Roman" panose="02020603050405020304" pitchFamily="18" charset="0"/>
            </a:endParaRPr>
          </a:p>
          <a:p>
            <a:pPr marL="342900" lvl="0" indent="-342900">
              <a:buFont typeface="+mj-lt"/>
              <a:buAutoNum type="arabicPeriod" startAt="6"/>
            </a:pPr>
            <a:r>
              <a:rPr lang="en-US" b="1" dirty="0">
                <a:latin typeface="Times New Roman" panose="02020603050405020304" pitchFamily="18" charset="0"/>
                <a:cs typeface="Times New Roman" panose="02020603050405020304" pitchFamily="18" charset="0"/>
              </a:rPr>
              <a:t>2019Le12</a:t>
            </a:r>
            <a:r>
              <a:rPr lang="en-US" dirty="0">
                <a:latin typeface="Times New Roman" panose="02020603050405020304" pitchFamily="18" charset="0"/>
                <a:cs typeface="Times New Roman" panose="02020603050405020304" pitchFamily="18" charset="0"/>
              </a:rPr>
              <a:t>: Eur. Phys.J. A 55, 141 (2019); A.M.Lewis, </a:t>
            </a:r>
            <a:r>
              <a:rPr lang="en-US" b="1" dirty="0">
                <a:latin typeface="Times New Roman" panose="02020603050405020304" pitchFamily="18" charset="0"/>
                <a:cs typeface="Times New Roman" panose="02020603050405020304" pitchFamily="18" charset="0"/>
              </a:rPr>
              <a:t>L.A.Bernstein</a:t>
            </a:r>
            <a:r>
              <a:rPr lang="en-US" dirty="0">
                <a:latin typeface="Times New Roman" panose="02020603050405020304" pitchFamily="18" charset="0"/>
                <a:cs typeface="Times New Roman" panose="02020603050405020304" pitchFamily="18" charset="0"/>
              </a:rPr>
              <a:t>, T.Kawano, D.Neudecker; Ratio method for estimating uncertainty in calculated gamma cascades. </a:t>
            </a:r>
            <a:r>
              <a:rPr lang="en-US" b="1" dirty="0">
                <a:latin typeface="Times New Roman" panose="02020603050405020304" pitchFamily="18" charset="0"/>
                <a:cs typeface="Times New Roman" panose="02020603050405020304" pitchFamily="18" charset="0"/>
              </a:rPr>
              <a:t>doi</a:t>
            </a:r>
            <a:r>
              <a:rPr lang="en-US" dirty="0">
                <a:latin typeface="Times New Roman" panose="02020603050405020304" pitchFamily="18" charset="0"/>
                <a:cs typeface="Times New Roman" panose="02020603050405020304" pitchFamily="18" charset="0"/>
              </a:rPr>
              <a:t>: </a:t>
            </a:r>
            <a:r>
              <a:rPr lang="en-US" u="sng" dirty="0">
                <a:latin typeface="Times New Roman" panose="02020603050405020304" pitchFamily="18" charset="0"/>
                <a:cs typeface="Times New Roman" panose="02020603050405020304" pitchFamily="18" charset="0"/>
                <a:hlinkClick r:id="rId3"/>
              </a:rPr>
              <a:t>10.1140/epja/i2019-12826-y</a:t>
            </a:r>
            <a:endParaRPr lang="en-US" u="sng" dirty="0">
              <a:latin typeface="Times New Roman" panose="02020603050405020304" pitchFamily="18" charset="0"/>
              <a:cs typeface="Times New Roman" panose="02020603050405020304" pitchFamily="18" charset="0"/>
            </a:endParaRPr>
          </a:p>
          <a:p>
            <a:pPr marL="342900" lvl="0" indent="-342900">
              <a:buFont typeface="+mj-lt"/>
              <a:buAutoNum type="arabicPeriod" startAt="6"/>
            </a:pPr>
            <a:endParaRPr lang="en-US" dirty="0">
              <a:latin typeface="Times New Roman" panose="02020603050405020304" pitchFamily="18" charset="0"/>
              <a:cs typeface="Times New Roman" panose="02020603050405020304" pitchFamily="18" charset="0"/>
            </a:endParaRPr>
          </a:p>
          <a:p>
            <a:pPr marL="342900" lvl="0" indent="-342900">
              <a:buFont typeface="+mj-lt"/>
              <a:buAutoNum type="arabicPeriod" startAt="6"/>
            </a:pPr>
            <a:r>
              <a:rPr lang="en-US" b="1" dirty="0">
                <a:latin typeface="Times New Roman" panose="02020603050405020304" pitchFamily="18" charset="0"/>
                <a:cs typeface="Times New Roman" panose="02020603050405020304" pitchFamily="18" charset="0"/>
              </a:rPr>
              <a:t>2019Ze03</a:t>
            </a:r>
            <a:r>
              <a:rPr lang="en-US" dirty="0">
                <a:latin typeface="Times New Roman" panose="02020603050405020304" pitchFamily="18" charset="0"/>
                <a:cs typeface="Times New Roman" panose="02020603050405020304" pitchFamily="18" charset="0"/>
              </a:rPr>
              <a:t>: Phys. Rev. C 100, 024305 (2019); F.Zeiser, G.M.Tveten, G.Potel, A.C.Larsen, M.Guttormsen, T.A.Laplace, S.Siem, D.L.Bleuel, B.L.Goldblum</a:t>
            </a:r>
            <a:r>
              <a:rPr lang="en-US" b="1" dirty="0">
                <a:latin typeface="Times New Roman" panose="02020603050405020304" pitchFamily="18" charset="0"/>
                <a:cs typeface="Times New Roman" panose="02020603050405020304" pitchFamily="18" charset="0"/>
              </a:rPr>
              <a:t>, L.A.Bernstein</a:t>
            </a:r>
            <a:r>
              <a:rPr lang="en-US" dirty="0">
                <a:latin typeface="Times New Roman" panose="02020603050405020304" pitchFamily="18" charset="0"/>
                <a:cs typeface="Times New Roman" panose="02020603050405020304" pitchFamily="18" charset="0"/>
              </a:rPr>
              <a:t>, F.L.Bello Garrote, L.Crespo Campo, T.K.Eriksen, A.Gorgen, K.Hadynska-Klek, V.W.Ingeberg, J.E.Midtbo, E.Sahin, T.Tornyi, A.Voinov, M.Wiedeking, J.Wilson; Restricted spin-range correction in the Oslo method: The example of nuclear level density and </a:t>
            </a:r>
            <a:r>
              <a:rPr lang="en-US" dirty="0">
                <a:latin typeface="Times New Roman" panose="02020603050405020304" pitchFamily="18" charset="0"/>
                <a:cs typeface="Times New Roman" panose="02020603050405020304" pitchFamily="18" charset="0"/>
                <a:sym typeface="Symbol" pitchFamily="2" charset="2"/>
              </a:rPr>
              <a:t></a:t>
            </a:r>
            <a:r>
              <a:rPr lang="en-US" dirty="0">
                <a:latin typeface="Times New Roman" panose="02020603050405020304" pitchFamily="18" charset="0"/>
                <a:cs typeface="Times New Roman" panose="02020603050405020304" pitchFamily="18" charset="0"/>
              </a:rPr>
              <a:t>-ray strength function from </a:t>
            </a:r>
            <a:r>
              <a:rPr lang="en-US" baseline="30000" dirty="0">
                <a:latin typeface="Times New Roman" panose="02020603050405020304" pitchFamily="18" charset="0"/>
                <a:cs typeface="Times New Roman" panose="02020603050405020304" pitchFamily="18" charset="0"/>
              </a:rPr>
              <a:t>239</a:t>
            </a:r>
            <a:r>
              <a:rPr lang="en-US" dirty="0">
                <a:latin typeface="Times New Roman" panose="02020603050405020304" pitchFamily="18" charset="0"/>
                <a:cs typeface="Times New Roman" panose="02020603050405020304" pitchFamily="18" charset="0"/>
              </a:rPr>
              <a:t>Pu (d, p</a:t>
            </a:r>
            <a:r>
              <a:rPr lang="en-US" dirty="0">
                <a:latin typeface="Times New Roman" panose="02020603050405020304" pitchFamily="18" charset="0"/>
                <a:cs typeface="Times New Roman" panose="02020603050405020304" pitchFamily="18" charset="0"/>
                <a:sym typeface="Symbol" pitchFamily="2" charset="2"/>
              </a:rPr>
              <a:t></a:t>
            </a:r>
            <a:r>
              <a:rPr lang="en-US" dirty="0">
                <a:latin typeface="Times New Roman" panose="02020603050405020304" pitchFamily="18" charset="0"/>
                <a:cs typeface="Times New Roman" panose="02020603050405020304" pitchFamily="18" charset="0"/>
              </a:rPr>
              <a:t>)</a:t>
            </a:r>
            <a:r>
              <a:rPr lang="en-US" baseline="30000" dirty="0">
                <a:latin typeface="Times New Roman" panose="02020603050405020304" pitchFamily="18" charset="0"/>
                <a:cs typeface="Times New Roman" panose="02020603050405020304" pitchFamily="18" charset="0"/>
              </a:rPr>
              <a:t>240</a:t>
            </a:r>
            <a:r>
              <a:rPr lang="en-US" dirty="0">
                <a:latin typeface="Times New Roman" panose="02020603050405020304" pitchFamily="18" charset="0"/>
                <a:cs typeface="Times New Roman" panose="02020603050405020304" pitchFamily="18" charset="0"/>
              </a:rPr>
              <a:t>Pu. </a:t>
            </a:r>
            <a:r>
              <a:rPr lang="en-US" b="1" dirty="0">
                <a:latin typeface="Times New Roman" panose="02020603050405020304" pitchFamily="18" charset="0"/>
                <a:cs typeface="Times New Roman" panose="02020603050405020304" pitchFamily="18" charset="0"/>
              </a:rPr>
              <a:t>doi</a:t>
            </a:r>
            <a:r>
              <a:rPr lang="en-US" dirty="0">
                <a:latin typeface="Times New Roman" panose="02020603050405020304" pitchFamily="18" charset="0"/>
                <a:cs typeface="Times New Roman" panose="02020603050405020304" pitchFamily="18" charset="0"/>
              </a:rPr>
              <a:t>: </a:t>
            </a:r>
            <a:r>
              <a:rPr lang="en-US" u="sng" dirty="0">
                <a:latin typeface="Times New Roman" panose="02020603050405020304" pitchFamily="18" charset="0"/>
                <a:cs typeface="Times New Roman" panose="02020603050405020304" pitchFamily="18" charset="0"/>
                <a:hlinkClick r:id="rId4"/>
              </a:rPr>
              <a:t>10.1103/PhysRevC.100.024305</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3362864"/>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a:xfrm>
            <a:off x="0" y="0"/>
            <a:ext cx="9144000" cy="1024432"/>
          </a:xfrm>
          <a:prstGeom prst="rect">
            <a:avLst/>
          </a:prstGeom>
          <a:solidFill>
            <a:srgbClr val="184581"/>
          </a:solidFill>
        </p:spPr>
        <p:txBody>
          <a:bodyPr vert="horz" lIns="91440" tIns="45720" rIns="91440" bIns="45720" rtlCol="0" anchor="ctr">
            <a:noAutofit/>
          </a:bodyPr>
          <a:lstStyle>
            <a:lvl1pPr algn="l" defTabSz="342900" rtl="0" eaLnBrk="1" latinLnBrk="0" hangingPunct="1">
              <a:spcBef>
                <a:spcPct val="0"/>
              </a:spcBef>
              <a:buNone/>
              <a:defRPr sz="3750" b="1" kern="1200">
                <a:solidFill>
                  <a:srgbClr val="E09E19"/>
                </a:solidFill>
                <a:latin typeface="Georgia"/>
                <a:ea typeface="+mj-ea"/>
                <a:cs typeface="Georgia"/>
              </a:defRPr>
            </a:lvl1pPr>
          </a:lstStyle>
          <a:p>
            <a:pPr algn="ctr"/>
            <a:r>
              <a:rPr lang="en-US" sz="3600" b="0" dirty="0">
                <a:solidFill>
                  <a:schemeClr val="bg1"/>
                </a:solidFill>
                <a:latin typeface="Times New Roman" charset="0"/>
                <a:ea typeface="Times New Roman" charset="0"/>
                <a:cs typeface="Times New Roman" charset="0"/>
              </a:rPr>
              <a:t>Publications (15+2 accepted) (#6 on hidden)</a:t>
            </a:r>
          </a:p>
        </p:txBody>
      </p:sp>
      <p:sp>
        <p:nvSpPr>
          <p:cNvPr id="5" name="Rectangle 4"/>
          <p:cNvSpPr/>
          <p:nvPr/>
        </p:nvSpPr>
        <p:spPr>
          <a:xfrm>
            <a:off x="124691" y="1125693"/>
            <a:ext cx="8894618" cy="4801314"/>
          </a:xfrm>
          <a:prstGeom prst="rect">
            <a:avLst/>
          </a:prstGeom>
        </p:spPr>
        <p:txBody>
          <a:bodyPr wrap="square">
            <a:spAutoFit/>
          </a:bodyPr>
          <a:lstStyle/>
          <a:p>
            <a:pPr marL="342900" indent="-342900">
              <a:buFont typeface="+mj-lt"/>
              <a:buAutoNum type="arabicPeriod" startAt="9"/>
            </a:pPr>
            <a:r>
              <a:rPr lang="en-US" b="1" dirty="0">
                <a:latin typeface="Times New Roman" panose="02020603050405020304" pitchFamily="18" charset="0"/>
                <a:cs typeface="Times New Roman" panose="02020603050405020304" pitchFamily="18" charset="0"/>
              </a:rPr>
              <a:t>2018Tr07</a:t>
            </a:r>
            <a:r>
              <a:rPr lang="en-US" dirty="0">
                <a:latin typeface="Times New Roman" panose="02020603050405020304" pitchFamily="18" charset="0"/>
                <a:cs typeface="Times New Roman" panose="02020603050405020304" pitchFamily="18" charset="0"/>
              </a:rPr>
              <a:t>: Phys.Rev. C 98, 034309 (2018) J.L.Tracy, J.A.Winger, B.C.Rasco, U.Silwal, D.P.Siwakoti, K.P.Rykaczewski, R.Grzywacz</a:t>
            </a:r>
            <a:r>
              <a:rPr lang="en-US" b="1" dirty="0">
                <a:latin typeface="Times New Roman" panose="02020603050405020304" pitchFamily="18" charset="0"/>
                <a:cs typeface="Times New Roman" panose="02020603050405020304" pitchFamily="18" charset="0"/>
              </a:rPr>
              <a:t>, J.C.Batchelder</a:t>
            </a:r>
            <a:r>
              <a:rPr lang="en-US" dirty="0">
                <a:latin typeface="Times New Roman" panose="02020603050405020304" pitchFamily="18" charset="0"/>
                <a:cs typeface="Times New Roman" panose="02020603050405020304" pitchFamily="18" charset="0"/>
              </a:rPr>
              <a:t>, C.R.Bingham, N.T.Brewer, L.Cartegni, A.A.Ciemny, A.Fijalkowska, C.J.Gross, C.Jost, M.Karny, K.Kolos, A.Korgul, W.Krolas, Y.Liu, M.Madurga, C.Mazzocchi, A.J.Mendez, K.Miernik, D.Miller, S.Padgett, S.V.Paulauskas, D.W.Stracener, M.Wolinska-Cichocka, M.M.Rajabali, E.F.Zganjar Updated beta-decay measurement of neutron-rich 74C </a:t>
            </a:r>
            <a:r>
              <a:rPr lang="en-US" u="sng" dirty="0">
                <a:latin typeface="Times New Roman" panose="02020603050405020304" pitchFamily="18" charset="0"/>
                <a:cs typeface="Times New Roman" panose="02020603050405020304" pitchFamily="18" charset="0"/>
                <a:hlinkClick r:id="rId2"/>
              </a:rPr>
              <a:t>http://10.1103/PhysRevC.98.034309</a:t>
            </a:r>
            <a:endParaRPr lang="en-US" u="sng" dirty="0">
              <a:latin typeface="Times New Roman" panose="02020603050405020304" pitchFamily="18" charset="0"/>
              <a:cs typeface="Times New Roman" panose="02020603050405020304" pitchFamily="18" charset="0"/>
            </a:endParaRPr>
          </a:p>
          <a:p>
            <a:pPr marL="342900" indent="-342900">
              <a:buFont typeface="+mj-lt"/>
              <a:buAutoNum type="arabicPeriod" startAt="9"/>
            </a:pPr>
            <a:endParaRPr lang="en-US" dirty="0">
              <a:latin typeface="Times New Roman" panose="02020603050405020304" pitchFamily="18" charset="0"/>
              <a:cs typeface="Times New Roman" panose="02020603050405020304" pitchFamily="18" charset="0"/>
            </a:endParaRPr>
          </a:p>
          <a:p>
            <a:pPr marL="342900" lvl="0" indent="-342900">
              <a:buFont typeface="+mj-lt"/>
              <a:buAutoNum type="arabicPeriod" startAt="9"/>
            </a:pPr>
            <a:r>
              <a:rPr lang="en-US" dirty="0">
                <a:latin typeface="Times New Roman" panose="02020603050405020304" pitchFamily="18" charset="0"/>
                <a:cs typeface="Times New Roman" panose="02020603050405020304" pitchFamily="18" charset="0"/>
              </a:rPr>
              <a:t>Science Advances 11 Sep 2019: Vol. 5, no. 9, eaaw5526; Daniel Rutte, </a:t>
            </a:r>
            <a:r>
              <a:rPr lang="en-US" b="1" dirty="0">
                <a:latin typeface="Times New Roman" panose="02020603050405020304" pitchFamily="18" charset="0"/>
                <a:cs typeface="Times New Roman" panose="02020603050405020304" pitchFamily="18" charset="0"/>
              </a:rPr>
              <a:t>Jonathan Morrell</a:t>
            </a:r>
            <a:r>
              <a:rPr lang="en-US" dirty="0">
                <a:latin typeface="Times New Roman" panose="02020603050405020304" pitchFamily="18" charset="0"/>
                <a:cs typeface="Times New Roman" panose="02020603050405020304" pitchFamily="18" charset="0"/>
              </a:rPr>
              <a:t>, Liqiang Qi, Mauricio Ayllon, Paul R. Renne, Karl van Bibber, Jonathan Wilson, Tim A. Becker, </a:t>
            </a:r>
            <a:r>
              <a:rPr lang="en-US" b="1" dirty="0">
                <a:latin typeface="Times New Roman" panose="02020603050405020304" pitchFamily="18" charset="0"/>
                <a:cs typeface="Times New Roman" panose="02020603050405020304" pitchFamily="18" charset="0"/>
              </a:rPr>
              <a:t>Jon Batchelder, Lee Bernstein</a:t>
            </a:r>
            <a:r>
              <a:rPr lang="en-US" dirty="0">
                <a:latin typeface="Times New Roman" panose="02020603050405020304" pitchFamily="18" charset="0"/>
                <a:cs typeface="Times New Roman" panose="02020603050405020304" pitchFamily="18" charset="0"/>
              </a:rPr>
              <a:t>, Mathieu Lebois, Jay James, Su-Ann Chong, Will Heriot, Max Wallace, Angel Marcial, Charles Johnson, Graham Woolley, Parker Adams, Howard Mattis; Boutique Neutrons Advance 40Ar/39Ar-geochronology. </a:t>
            </a:r>
          </a:p>
          <a:p>
            <a:pPr marL="342900" lvl="0" indent="-342900">
              <a:buFont typeface="+mj-lt"/>
              <a:buAutoNum type="arabicPeriod" startAt="9"/>
            </a:pPr>
            <a:endParaRPr lang="en-US" dirty="0">
              <a:latin typeface="Times New Roman" panose="02020603050405020304" pitchFamily="18" charset="0"/>
              <a:cs typeface="Times New Roman" panose="02020603050405020304" pitchFamily="18" charset="0"/>
            </a:endParaRPr>
          </a:p>
          <a:p>
            <a:pPr marL="342900" lvl="0" indent="-342900">
              <a:buFont typeface="+mj-lt"/>
              <a:buAutoNum type="arabicPeriod" startAt="9"/>
            </a:pPr>
            <a:r>
              <a:rPr lang="en-US" dirty="0">
                <a:latin typeface="Times New Roman" panose="02020603050405020304" pitchFamily="18" charset="0"/>
                <a:cs typeface="Times New Roman" panose="02020603050405020304" pitchFamily="18" charset="0"/>
              </a:rPr>
              <a:t>Annu. Rev. Nucl. Part. Sci. 2019.69:109-136.  </a:t>
            </a:r>
            <a:r>
              <a:rPr lang="en-US" b="1" dirty="0">
                <a:latin typeface="Times New Roman" panose="02020603050405020304" pitchFamily="18" charset="0"/>
                <a:cs typeface="Times New Roman" panose="02020603050405020304" pitchFamily="18" charset="0"/>
              </a:rPr>
              <a:t>Lee A Bernstein</a:t>
            </a:r>
            <a:r>
              <a:rPr lang="en-US" dirty="0">
                <a:latin typeface="Times New Roman" panose="02020603050405020304" pitchFamily="18" charset="0"/>
                <a:cs typeface="Times New Roman" panose="02020603050405020304" pitchFamily="18" charset="0"/>
              </a:rPr>
              <a:t>, David A Brown, Arjan J Koning, Bradley T Rearden, Catherine E Romano, Alejandro A Sonzogni, </a:t>
            </a:r>
            <a:r>
              <a:rPr lang="en-US" b="1" dirty="0">
                <a:latin typeface="Times New Roman" panose="02020603050405020304" pitchFamily="18" charset="0"/>
                <a:cs typeface="Times New Roman" panose="02020603050405020304" pitchFamily="18" charset="0"/>
              </a:rPr>
              <a:t>Andrew S Voyles</a:t>
            </a:r>
            <a:r>
              <a:rPr lang="en-US" dirty="0">
                <a:latin typeface="Times New Roman" panose="02020603050405020304" pitchFamily="18" charset="0"/>
                <a:cs typeface="Times New Roman" panose="02020603050405020304" pitchFamily="18" charset="0"/>
              </a:rPr>
              <a:t>, Walid Younes; Our Future Nuclear Data Needs.</a:t>
            </a:r>
          </a:p>
          <a:p>
            <a:pPr lvl="0"/>
            <a:r>
              <a:rPr lang="en-US"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85416837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a:xfrm>
            <a:off x="0" y="0"/>
            <a:ext cx="9144000" cy="1024432"/>
          </a:xfrm>
          <a:prstGeom prst="rect">
            <a:avLst/>
          </a:prstGeom>
          <a:solidFill>
            <a:srgbClr val="184581"/>
          </a:solidFill>
        </p:spPr>
        <p:txBody>
          <a:bodyPr vert="horz" lIns="91440" tIns="45720" rIns="91440" bIns="45720" rtlCol="0" anchor="ctr">
            <a:noAutofit/>
          </a:bodyPr>
          <a:lstStyle>
            <a:lvl1pPr algn="l" defTabSz="342900" rtl="0" eaLnBrk="1" latinLnBrk="0" hangingPunct="1">
              <a:spcBef>
                <a:spcPct val="0"/>
              </a:spcBef>
              <a:buNone/>
              <a:defRPr sz="3750" b="1" kern="1200">
                <a:solidFill>
                  <a:srgbClr val="E09E19"/>
                </a:solidFill>
                <a:latin typeface="Georgia"/>
                <a:ea typeface="+mj-ea"/>
                <a:cs typeface="Georgia"/>
              </a:defRPr>
            </a:lvl1pPr>
          </a:lstStyle>
          <a:p>
            <a:pPr algn="ctr"/>
            <a:r>
              <a:rPr lang="en-US" sz="3600" b="0" dirty="0">
                <a:solidFill>
                  <a:schemeClr val="bg1"/>
                </a:solidFill>
                <a:latin typeface="Times New Roman" charset="0"/>
                <a:ea typeface="Times New Roman" charset="0"/>
                <a:cs typeface="Times New Roman" charset="0"/>
              </a:rPr>
              <a:t>Publications (15+2 accepted) (#6 on hidden)</a:t>
            </a:r>
          </a:p>
        </p:txBody>
      </p:sp>
      <p:sp>
        <p:nvSpPr>
          <p:cNvPr id="5" name="Rectangle 4"/>
          <p:cNvSpPr/>
          <p:nvPr/>
        </p:nvSpPr>
        <p:spPr>
          <a:xfrm>
            <a:off x="124691" y="1125693"/>
            <a:ext cx="8894618" cy="4247317"/>
          </a:xfrm>
          <a:prstGeom prst="rect">
            <a:avLst/>
          </a:prstGeom>
        </p:spPr>
        <p:txBody>
          <a:bodyPr wrap="square">
            <a:spAutoFit/>
          </a:bodyPr>
          <a:lstStyle/>
          <a:p>
            <a:pPr marL="342900" lvl="0" indent="-342900">
              <a:buFont typeface="+mj-lt"/>
              <a:buAutoNum type="arabicPeriod" startAt="12"/>
            </a:pPr>
            <a:r>
              <a:rPr lang="en-US" dirty="0">
                <a:latin typeface="Times New Roman" panose="02020603050405020304" pitchFamily="18" charset="0"/>
                <a:cs typeface="Times New Roman" panose="02020603050405020304" pitchFamily="18" charset="0"/>
              </a:rPr>
              <a:t>Nuclear Inst. and Methods in Physics Research A.  Available online 21 January 2019; James E. Bevins, Z. Sweger, N. Munshi, B.L. Goldblum, J.A. Brown, D.L.Bleuel</a:t>
            </a:r>
            <a:r>
              <a:rPr lang="en-US" b="1" dirty="0">
                <a:latin typeface="Times New Roman" panose="02020603050405020304" pitchFamily="18" charset="0"/>
                <a:cs typeface="Times New Roman" panose="02020603050405020304" pitchFamily="18" charset="0"/>
              </a:rPr>
              <a:t>, L.A.Bernstein</a:t>
            </a:r>
            <a:r>
              <a:rPr lang="en-US" dirty="0">
                <a:latin typeface="Times New Roman" panose="02020603050405020304" pitchFamily="18" charset="0"/>
                <a:cs typeface="Times New Roman" panose="02020603050405020304" pitchFamily="18" charset="0"/>
              </a:rPr>
              <a:t>, R.N. Slaybaugh; Performance evaluation of an energy tuning assembly for neutron spectral shaping. </a:t>
            </a:r>
            <a:r>
              <a:rPr lang="en-US" dirty="0">
                <a:latin typeface="Times New Roman" panose="02020603050405020304" pitchFamily="18" charset="0"/>
                <a:cs typeface="Times New Roman" panose="02020603050405020304" pitchFamily="18" charset="0"/>
                <a:hlinkClick r:id="rId2"/>
              </a:rPr>
              <a:t>https://doi.org/10.1016/j.nima.2019.01.049</a:t>
            </a:r>
            <a:r>
              <a:rPr lang="en-US" dirty="0">
                <a:latin typeface="Times New Roman" panose="02020603050405020304" pitchFamily="18" charset="0"/>
                <a:cs typeface="Times New Roman" panose="02020603050405020304" pitchFamily="18" charset="0"/>
              </a:rPr>
              <a:t>  </a:t>
            </a:r>
          </a:p>
          <a:p>
            <a:pPr marL="342900" indent="-342900">
              <a:buFont typeface="+mj-lt"/>
              <a:buAutoNum type="arabicPeriod" startAt="12"/>
            </a:pPr>
            <a:endParaRPr lang="en-US" dirty="0">
              <a:latin typeface="Times New Roman" panose="02020603050405020304" pitchFamily="18" charset="0"/>
              <a:cs typeface="Times New Roman" panose="02020603050405020304" pitchFamily="18" charset="0"/>
            </a:endParaRPr>
          </a:p>
          <a:p>
            <a:pPr marL="342900" lvl="0" indent="-342900">
              <a:buFont typeface="+mj-lt"/>
              <a:buAutoNum type="arabicPeriod" startAt="12"/>
            </a:pPr>
            <a:r>
              <a:rPr lang="en-US" dirty="0">
                <a:latin typeface="Times New Roman" panose="02020603050405020304" pitchFamily="18" charset="0"/>
                <a:cs typeface="Times New Roman" panose="02020603050405020304" pitchFamily="18" charset="0"/>
              </a:rPr>
              <a:t>Nuclear Inst, and Methods in Physics Research A 922, 1 April 2019, Pages 36-46.; Jackson Van Dyke, </a:t>
            </a:r>
            <a:r>
              <a:rPr lang="en-US" b="1" dirty="0">
                <a:latin typeface="Times New Roman" panose="02020603050405020304" pitchFamily="18" charset="0"/>
                <a:cs typeface="Times New Roman" panose="02020603050405020304" pitchFamily="18" charset="0"/>
              </a:rPr>
              <a:t>LA Bernstein</a:t>
            </a:r>
            <a:r>
              <a:rPr lang="en-US" dirty="0">
                <a:latin typeface="Times New Roman" panose="02020603050405020304" pitchFamily="18" charset="0"/>
                <a:cs typeface="Times New Roman" panose="02020603050405020304" pitchFamily="18" charset="0"/>
              </a:rPr>
              <a:t>, Ramona Vogt; Parameter optimization and uncertainty analysis of FREYA for spontaneous fission.  </a:t>
            </a:r>
            <a:r>
              <a:rPr lang="en-US" u="sng" dirty="0">
                <a:latin typeface="Times New Roman" panose="02020603050405020304" pitchFamily="18" charset="0"/>
                <a:cs typeface="Times New Roman" panose="02020603050405020304" pitchFamily="18" charset="0"/>
                <a:hlinkClick r:id="rId3"/>
              </a:rPr>
              <a:t>https://doi.org/10.1016/j.nima.2019.01.001</a:t>
            </a:r>
            <a:r>
              <a:rPr lang="en-US" dirty="0">
                <a:latin typeface="Times New Roman" panose="02020603050405020304" pitchFamily="18" charset="0"/>
                <a:cs typeface="Times New Roman" panose="02020603050405020304" pitchFamily="18" charset="0"/>
              </a:rPr>
              <a:t> </a:t>
            </a:r>
          </a:p>
          <a:p>
            <a:pPr marL="342900" lvl="0" indent="-342900">
              <a:buFont typeface="+mj-lt"/>
              <a:buAutoNum type="arabicPeriod" startAt="12"/>
            </a:pPr>
            <a:endParaRPr lang="en-US" dirty="0">
              <a:latin typeface="Times New Roman" panose="02020603050405020304" pitchFamily="18" charset="0"/>
              <a:cs typeface="Times New Roman" panose="02020603050405020304" pitchFamily="18" charset="0"/>
            </a:endParaRPr>
          </a:p>
          <a:p>
            <a:pPr marL="342900" lvl="0" indent="-342900">
              <a:buFont typeface="+mj-lt"/>
              <a:buAutoNum type="arabicPeriod" startAt="12"/>
            </a:pPr>
            <a:r>
              <a:rPr lang="en-US" dirty="0">
                <a:latin typeface="Times New Roman" panose="02020603050405020304" pitchFamily="18" charset="0"/>
                <a:cs typeface="Times New Roman" panose="02020603050405020304" pitchFamily="18" charset="0"/>
              </a:rPr>
              <a:t>Measurement, Vol. 127, October 2018, Pages 580-587; M.Kireeff-Covo, R.A. Albright, B.F. Ninemire, M.B. Johnson, A. Hodgkinson, T. Loew, J.Y. Benitez, D.S. Todd, D.Z. Xie, T. Perry, L. Phair, </a:t>
            </a:r>
            <a:r>
              <a:rPr lang="en-US" b="1" dirty="0">
                <a:latin typeface="Times New Roman" panose="02020603050405020304" pitchFamily="18" charset="0"/>
                <a:cs typeface="Times New Roman" panose="02020603050405020304" pitchFamily="18" charset="0"/>
              </a:rPr>
              <a:t>L.A. Bernstein</a:t>
            </a:r>
            <a:r>
              <a:rPr lang="en-US" dirty="0">
                <a:latin typeface="Times New Roman" panose="02020603050405020304" pitchFamily="18" charset="0"/>
                <a:cs typeface="Times New Roman" panose="02020603050405020304" pitchFamily="18" charset="0"/>
              </a:rPr>
              <a:t>, J. Bevins, J.A. Brown, B.L. Goldblum, M. Harasty, K.P. Harrig, T.A. Laplace, S.B. Cronin; The 88-Inch Cyclotron: A one-stop facility for electronics radiation and detector testing.  </a:t>
            </a:r>
            <a:r>
              <a:rPr lang="en-US" u="sng" dirty="0">
                <a:latin typeface="Times New Roman" panose="02020603050405020304" pitchFamily="18" charset="0"/>
                <a:cs typeface="Times New Roman" panose="02020603050405020304" pitchFamily="18" charset="0"/>
                <a:hlinkClick r:id="rId4"/>
              </a:rPr>
              <a:t>https://doi.org/10.1016/j.measurement.2017.10.018</a:t>
            </a:r>
            <a:r>
              <a:rPr lang="en-US"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7615842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a:xfrm>
            <a:off x="0" y="0"/>
            <a:ext cx="9144000" cy="1024432"/>
          </a:xfrm>
          <a:prstGeom prst="rect">
            <a:avLst/>
          </a:prstGeom>
          <a:solidFill>
            <a:srgbClr val="184581"/>
          </a:solidFill>
        </p:spPr>
        <p:txBody>
          <a:bodyPr vert="horz" lIns="91440" tIns="45720" rIns="91440" bIns="45720" rtlCol="0" anchor="ctr">
            <a:noAutofit/>
          </a:bodyPr>
          <a:lstStyle>
            <a:lvl1pPr algn="l" defTabSz="342900" rtl="0" eaLnBrk="1" latinLnBrk="0" hangingPunct="1">
              <a:spcBef>
                <a:spcPct val="0"/>
              </a:spcBef>
              <a:buNone/>
              <a:defRPr sz="3750" b="1" kern="1200">
                <a:solidFill>
                  <a:srgbClr val="E09E19"/>
                </a:solidFill>
                <a:latin typeface="Georgia"/>
                <a:ea typeface="+mj-ea"/>
                <a:cs typeface="Georgia"/>
              </a:defRPr>
            </a:lvl1pPr>
          </a:lstStyle>
          <a:p>
            <a:pPr algn="ctr"/>
            <a:r>
              <a:rPr lang="en-US" sz="3600" b="0" dirty="0">
                <a:solidFill>
                  <a:schemeClr val="bg1"/>
                </a:solidFill>
                <a:latin typeface="Times New Roman" charset="0"/>
                <a:ea typeface="Times New Roman" charset="0"/>
                <a:cs typeface="Times New Roman" charset="0"/>
              </a:rPr>
              <a:t>Publications (15+2 accepted) (#6 on hidden)</a:t>
            </a:r>
          </a:p>
        </p:txBody>
      </p:sp>
      <p:sp>
        <p:nvSpPr>
          <p:cNvPr id="5" name="Rectangle 4"/>
          <p:cNvSpPr/>
          <p:nvPr/>
        </p:nvSpPr>
        <p:spPr>
          <a:xfrm>
            <a:off x="124691" y="1125693"/>
            <a:ext cx="8894618" cy="5078313"/>
          </a:xfrm>
          <a:prstGeom prst="rect">
            <a:avLst/>
          </a:prstGeom>
        </p:spPr>
        <p:txBody>
          <a:bodyPr wrap="square">
            <a:spAutoFit/>
          </a:bodyPr>
          <a:lstStyle/>
          <a:p>
            <a:pPr marL="342900" lvl="0" indent="-342900">
              <a:buFont typeface="+mj-lt"/>
              <a:buAutoNum type="arabicPeriod" startAt="15"/>
            </a:pPr>
            <a:r>
              <a:rPr lang="en-US" dirty="0">
                <a:latin typeface="Times New Roman" panose="02020603050405020304" pitchFamily="18" charset="0"/>
                <a:cs typeface="Times New Roman" panose="02020603050405020304" pitchFamily="18" charset="0"/>
              </a:rPr>
              <a:t>Neutron Spectroscopy for pulsed beams with frame overlap using a double time-of-flight technique.  K.P. Harrig, B.L. Goldblum, J.A. Brown, D.L. Bleuel, </a:t>
            </a:r>
            <a:r>
              <a:rPr lang="en-US" b="1" dirty="0">
                <a:latin typeface="Times New Roman" panose="02020603050405020304" pitchFamily="18" charset="0"/>
                <a:cs typeface="Times New Roman" panose="02020603050405020304" pitchFamily="18" charset="0"/>
              </a:rPr>
              <a:t>L.A. Bernstein</a:t>
            </a:r>
            <a:r>
              <a:rPr lang="en-US" dirty="0">
                <a:latin typeface="Times New Roman" panose="02020603050405020304" pitchFamily="18" charset="0"/>
                <a:cs typeface="Times New Roman" panose="02020603050405020304" pitchFamily="18" charset="0"/>
              </a:rPr>
              <a:t>, J. Bevins, M. Harasty, T.A. Laplace, E.F.Matthews.  Nuclear Inst. and Methods in Physics, A 877 359–366 (2018).  </a:t>
            </a:r>
            <a:r>
              <a:rPr lang="en-US" u="sng" dirty="0">
                <a:latin typeface="Times New Roman" panose="02020603050405020304" pitchFamily="18" charset="0"/>
                <a:cs typeface="Times New Roman" panose="02020603050405020304" pitchFamily="18" charset="0"/>
                <a:hlinkClick r:id="rId2" tooltip="Persistent link using digital object identifier"/>
              </a:rPr>
              <a:t>https://doi.org/10.1016/j.nima.2017.09.051</a:t>
            </a:r>
            <a:endParaRPr lang="en-US" u="sng" dirty="0">
              <a:latin typeface="Times New Roman" panose="02020603050405020304" pitchFamily="18" charset="0"/>
              <a:cs typeface="Times New Roman" panose="02020603050405020304" pitchFamily="18" charset="0"/>
            </a:endParaRPr>
          </a:p>
          <a:p>
            <a:pPr marL="342900" indent="-342900">
              <a:buFont typeface="+mj-lt"/>
              <a:buAutoNum type="arabicPeriod" startAt="15"/>
            </a:pPr>
            <a:endParaRPr lang="en-US" b="1"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Accepted for Publication:</a:t>
            </a:r>
            <a:endParaRPr lang="en-US" dirty="0">
              <a:latin typeface="Times New Roman" panose="02020603050405020304" pitchFamily="18" charset="0"/>
              <a:cs typeface="Times New Roman" panose="02020603050405020304" pitchFamily="18" charset="0"/>
            </a:endParaRPr>
          </a:p>
          <a:p>
            <a:pPr marL="342900" lvl="0" indent="-342900">
              <a:buFont typeface="+mj-lt"/>
              <a:buAutoNum type="arabicPeriod" startAt="15"/>
            </a:pPr>
            <a:endParaRPr lang="en-US" u="sng" dirty="0">
              <a:latin typeface="Times New Roman" panose="02020603050405020304" pitchFamily="18" charset="0"/>
              <a:cs typeface="Times New Roman" panose="02020603050405020304" pitchFamily="18" charset="0"/>
            </a:endParaRPr>
          </a:p>
          <a:p>
            <a:pPr marL="342900" lvl="0" indent="-342900">
              <a:buFont typeface="+mj-lt"/>
              <a:buAutoNum type="arabicPeriod"/>
            </a:pPr>
            <a:r>
              <a:rPr lang="en-US" dirty="0">
                <a:latin typeface="Times New Roman" panose="02020603050405020304" pitchFamily="18" charset="0"/>
                <a:cs typeface="Times New Roman" panose="02020603050405020304" pitchFamily="18" charset="0"/>
              </a:rPr>
              <a:t>Accepted for publication (9/3/19) Nuclear Inst. and Methods in Phys. Res. A; James M Mitrania, Drew P Higginson, Zack T Draper, Jonathan Morrell, </a:t>
            </a:r>
            <a:r>
              <a:rPr lang="en-US" b="1" dirty="0">
                <a:latin typeface="Times New Roman" panose="02020603050405020304" pitchFamily="18" charset="0"/>
                <a:cs typeface="Times New Roman" panose="02020603050405020304" pitchFamily="18" charset="0"/>
              </a:rPr>
              <a:t>Lee A Bernstein</a:t>
            </a:r>
            <a:r>
              <a:rPr lang="en-US" dirty="0">
                <a:latin typeface="Times New Roman" panose="02020603050405020304" pitchFamily="18" charset="0"/>
                <a:cs typeface="Times New Roman" panose="02020603050405020304" pitchFamily="18" charset="0"/>
              </a:rPr>
              <a:t>, Elliot L Claveau, Christopher M Cooper, Eleanor G Forbes, Ray P Golingo, Brian A Nelson, Andrea E Schmidt, Anton D Stepanov, Tobin R Weber, Yue Zhang, Harry S McLean, Uri Shumlak; Measurements of temporally- and spatially-resolved neutron production in a sheared-ow stabilized Z-pinch.</a:t>
            </a:r>
          </a:p>
          <a:p>
            <a:pPr marL="342900" lvl="0" indent="-342900">
              <a:buFont typeface="+mj-lt"/>
              <a:buAutoNum type="arabicPeriod"/>
            </a:pPr>
            <a:endParaRPr lang="en-US" dirty="0">
              <a:latin typeface="Times New Roman" panose="02020603050405020304" pitchFamily="18" charset="0"/>
              <a:cs typeface="Times New Roman" panose="02020603050405020304" pitchFamily="18" charset="0"/>
            </a:endParaRPr>
          </a:p>
          <a:p>
            <a:pPr marL="342900" lvl="0" indent="-342900">
              <a:buFont typeface="+mj-lt"/>
              <a:buAutoNum type="arabicPeriod"/>
            </a:pPr>
            <a:r>
              <a:rPr lang="en-US" dirty="0">
                <a:latin typeface="Times New Roman" panose="02020603050405020304" pitchFamily="18" charset="0"/>
                <a:cs typeface="Times New Roman" panose="02020603050405020304" pitchFamily="18" charset="0"/>
              </a:rPr>
              <a:t>Accepted for publication EPJ-A – Hadrons and Nuclei; </a:t>
            </a:r>
            <a:r>
              <a:rPr lang="en-US" b="1" dirty="0">
                <a:latin typeface="Times New Roman" panose="02020603050405020304" pitchFamily="18" charset="0"/>
                <a:cs typeface="Times New Roman" panose="02020603050405020304" pitchFamily="18" charset="0"/>
              </a:rPr>
              <a:t>Jonathan T. Morrell, Andrew S. Voyles, M.S. Basunia, Jon C. Batchelder</a:t>
            </a:r>
            <a:r>
              <a:rPr lang="en-US" dirty="0">
                <a:latin typeface="Times New Roman" panose="02020603050405020304" pitchFamily="18" charset="0"/>
                <a:cs typeface="Times New Roman" panose="02020603050405020304" pitchFamily="18" charset="0"/>
              </a:rPr>
              <a:t>, Eric F. Matthews, and </a:t>
            </a:r>
            <a:r>
              <a:rPr lang="en-US" b="1" dirty="0">
                <a:latin typeface="Times New Roman" panose="02020603050405020304" pitchFamily="18" charset="0"/>
                <a:cs typeface="Times New Roman" panose="02020603050405020304" pitchFamily="18" charset="0"/>
              </a:rPr>
              <a:t>Lee A. Bernstein. </a:t>
            </a:r>
            <a:r>
              <a:rPr lang="en-US" dirty="0">
                <a:latin typeface="Times New Roman" panose="02020603050405020304" pitchFamily="18" charset="0"/>
                <a:cs typeface="Times New Roman" panose="02020603050405020304" pitchFamily="18" charset="0"/>
              </a:rPr>
              <a:t>Measurement of 139La(p,x) Cross Sections from 35{60 MeV by Stacked-Target Activation.  </a:t>
            </a:r>
          </a:p>
        </p:txBody>
      </p:sp>
    </p:spTree>
    <p:extLst>
      <p:ext uri="{BB962C8B-B14F-4D97-AF65-F5344CB8AC3E}">
        <p14:creationId xmlns:p14="http://schemas.microsoft.com/office/powerpoint/2010/main" val="2333510860"/>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p:cNvSpPr txBox="1">
            <a:spLocks/>
          </p:cNvSpPr>
          <p:nvPr/>
        </p:nvSpPr>
        <p:spPr>
          <a:xfrm>
            <a:off x="0" y="0"/>
            <a:ext cx="9144000" cy="1024432"/>
          </a:xfrm>
          <a:prstGeom prst="rect">
            <a:avLst/>
          </a:prstGeom>
          <a:solidFill>
            <a:srgbClr val="184581"/>
          </a:solidFill>
        </p:spPr>
        <p:txBody>
          <a:bodyPr vert="horz" lIns="91440" tIns="45720" rIns="91440" bIns="45720" rtlCol="0" anchor="ctr">
            <a:noAutofit/>
          </a:bodyPr>
          <a:lstStyle>
            <a:lvl1pPr algn="l" defTabSz="342900" rtl="0" eaLnBrk="1" latinLnBrk="0" hangingPunct="1">
              <a:spcBef>
                <a:spcPct val="0"/>
              </a:spcBef>
              <a:buNone/>
              <a:defRPr sz="3750" b="1" kern="1200">
                <a:solidFill>
                  <a:srgbClr val="E09E19"/>
                </a:solidFill>
                <a:latin typeface="Georgia"/>
                <a:ea typeface="+mj-ea"/>
                <a:cs typeface="Georgia"/>
              </a:defRPr>
            </a:lvl1pPr>
          </a:lstStyle>
          <a:p>
            <a:pPr algn="ctr"/>
            <a:r>
              <a:rPr lang="en-US" sz="3600" b="0" dirty="0">
                <a:solidFill>
                  <a:schemeClr val="bg1"/>
                </a:solidFill>
                <a:latin typeface="Times New Roman" charset="0"/>
                <a:ea typeface="Times New Roman" charset="0"/>
                <a:cs typeface="Times New Roman" charset="0"/>
              </a:rPr>
              <a:t>Submitted Publications (3)</a:t>
            </a:r>
          </a:p>
        </p:txBody>
      </p:sp>
      <p:sp>
        <p:nvSpPr>
          <p:cNvPr id="5" name="Rectangle 4"/>
          <p:cNvSpPr/>
          <p:nvPr/>
        </p:nvSpPr>
        <p:spPr>
          <a:xfrm>
            <a:off x="124691" y="1125693"/>
            <a:ext cx="8894618" cy="4093428"/>
          </a:xfrm>
          <a:prstGeom prst="rect">
            <a:avLst/>
          </a:prstGeom>
        </p:spPr>
        <p:txBody>
          <a:bodyPr wrap="square">
            <a:spAutoFit/>
          </a:bodyPr>
          <a:lstStyle/>
          <a:p>
            <a:pPr marL="457200" indent="-457200">
              <a:buClr>
                <a:srgbClr val="222222"/>
              </a:buClr>
              <a:buFont typeface="+mj-lt"/>
              <a:buAutoNum type="arabicPeriod"/>
            </a:pPr>
            <a:r>
              <a:rPr lang="sk-SK" sz="2000" dirty="0">
                <a:solidFill>
                  <a:srgbClr val="222222"/>
                </a:solidFill>
                <a:latin typeface="Times New Roman" charset="0"/>
              </a:rPr>
              <a:t>"Recommended Values for Beta-Delayed Proton and Alpha Emission"</a:t>
            </a:r>
            <a:br>
              <a:rPr lang="sk-SK" sz="2000" dirty="0">
                <a:solidFill>
                  <a:srgbClr val="222222"/>
                </a:solidFill>
                <a:latin typeface="Times New Roman" charset="0"/>
              </a:rPr>
            </a:br>
            <a:r>
              <a:rPr lang="sk-SK" sz="2000" b="1" dirty="0">
                <a:latin typeface="Times New Roman" charset="0"/>
              </a:rPr>
              <a:t>J. C. Batchelder</a:t>
            </a:r>
            <a:r>
              <a:rPr lang="sk-SK" sz="2000" dirty="0">
                <a:solidFill>
                  <a:srgbClr val="222222"/>
                </a:solidFill>
                <a:latin typeface="Times New Roman" charset="0"/>
              </a:rPr>
              <a:t>, submitted to Atomic Data and Nuclear Data Tables – Final referee review</a:t>
            </a:r>
          </a:p>
          <a:p>
            <a:pPr marL="457200" indent="-457200">
              <a:buClr>
                <a:srgbClr val="222222"/>
              </a:buClr>
              <a:buFont typeface="+mj-lt"/>
              <a:buAutoNum type="arabicPeriod"/>
            </a:pPr>
            <a:endParaRPr lang="sk-SK" sz="2000" dirty="0">
              <a:solidFill>
                <a:srgbClr val="222222"/>
              </a:solidFill>
              <a:latin typeface="Times New Roman" charset="0"/>
              <a:cs typeface="Times New Roman" panose="02020603050405020304" pitchFamily="18" charset="0"/>
            </a:endParaRPr>
          </a:p>
          <a:p>
            <a:pPr marL="457200" indent="-457200">
              <a:buClr>
                <a:srgbClr val="222222"/>
              </a:buClr>
              <a:buFont typeface="+mj-lt"/>
              <a:buAutoNum type="arabicPeriod"/>
            </a:pPr>
            <a:r>
              <a:rPr lang="en-US" sz="2000" dirty="0">
                <a:latin typeface="Times New Roman" panose="02020603050405020304" pitchFamily="18" charset="0"/>
                <a:cs typeface="Times New Roman" panose="02020603050405020304" pitchFamily="18" charset="0"/>
              </a:rPr>
              <a:t>Resolution of a discrepancy in the </a:t>
            </a:r>
            <a:r>
              <a:rPr lang="en-US" sz="2000" dirty="0">
                <a:latin typeface="Times New Roman" panose="02020603050405020304" pitchFamily="18" charset="0"/>
                <a:cs typeface="Times New Roman" panose="02020603050405020304" pitchFamily="18" charset="0"/>
                <a:sym typeface="Symbol" pitchFamily="2" charset="2"/>
              </a:rPr>
              <a:t></a:t>
            </a:r>
            <a:r>
              <a:rPr lang="en-US" sz="2000" dirty="0">
                <a:latin typeface="Times New Roman" panose="02020603050405020304" pitchFamily="18" charset="0"/>
                <a:cs typeface="Times New Roman" panose="02020603050405020304" pitchFamily="18" charset="0"/>
              </a:rPr>
              <a:t>-ray emission probability from the </a:t>
            </a:r>
            <a:r>
              <a:rPr lang="en-US" sz="2000" dirty="0">
                <a:latin typeface="Times New Roman" panose="02020603050405020304" pitchFamily="18" charset="0"/>
                <a:cs typeface="Times New Roman" panose="02020603050405020304" pitchFamily="18" charset="0"/>
                <a:sym typeface="Symbol" pitchFamily="2" charset="2"/>
              </a:rPr>
              <a:t></a:t>
            </a:r>
            <a:r>
              <a:rPr lang="en-US" sz="2000" dirty="0">
                <a:latin typeface="Times New Roman" panose="02020603050405020304" pitchFamily="18" charset="0"/>
                <a:cs typeface="Times New Roman" panose="02020603050405020304" pitchFamily="18" charset="0"/>
              </a:rPr>
              <a:t> decay of </a:t>
            </a:r>
            <a:r>
              <a:rPr lang="en-US" sz="2000" baseline="30000" dirty="0">
                <a:latin typeface="Times New Roman" panose="02020603050405020304" pitchFamily="18" charset="0"/>
                <a:cs typeface="Times New Roman" panose="02020603050405020304" pitchFamily="18" charset="0"/>
              </a:rPr>
              <a:t>137</a:t>
            </a:r>
            <a:r>
              <a:rPr lang="en-US" sz="2000" dirty="0">
                <a:latin typeface="Times New Roman" panose="02020603050405020304" pitchFamily="18" charset="0"/>
                <a:cs typeface="Times New Roman" panose="02020603050405020304" pitchFamily="18" charset="0"/>
              </a:rPr>
              <a:t>Ce</a:t>
            </a:r>
            <a:r>
              <a:rPr lang="en-US" sz="2000" baseline="30000" dirty="0">
                <a:latin typeface="Times New Roman" panose="02020603050405020304" pitchFamily="18" charset="0"/>
                <a:cs typeface="Times New Roman" panose="02020603050405020304" pitchFamily="18" charset="0"/>
              </a:rPr>
              <a:t>g </a:t>
            </a:r>
            <a:r>
              <a:rPr lang="en-US" sz="2000" dirty="0">
                <a:latin typeface="Times New Roman" panose="02020603050405020304" pitchFamily="18" charset="0"/>
                <a:cs typeface="Times New Roman" panose="02020603050405020304" pitchFamily="18" charset="0"/>
              </a:rPr>
              <a:t>Submitted to PRC (with referees). </a:t>
            </a:r>
            <a:r>
              <a:rPr lang="en-US" sz="2000" b="1" dirty="0">
                <a:latin typeface="Times New Roman" panose="02020603050405020304" pitchFamily="18" charset="0"/>
                <a:cs typeface="Times New Roman" panose="02020603050405020304" pitchFamily="18" charset="0"/>
              </a:rPr>
              <a:t>M.S. Basunia</a:t>
            </a:r>
            <a:r>
              <a:rPr lang="en-US" sz="2000" dirty="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J.T. Morrell</a:t>
            </a:r>
            <a:r>
              <a:rPr lang="en-US" sz="2000" dirty="0">
                <a:latin typeface="Times New Roman" panose="02020603050405020304" pitchFamily="18" charset="0"/>
                <a:cs typeface="Times New Roman" panose="02020603050405020304" pitchFamily="18" charset="0"/>
              </a:rPr>
              <a:t>, M.S. Uddin, </a:t>
            </a:r>
            <a:r>
              <a:rPr lang="en-US" sz="2000" b="1" dirty="0">
                <a:latin typeface="Times New Roman" panose="02020603050405020304" pitchFamily="18" charset="0"/>
                <a:cs typeface="Times New Roman" panose="02020603050405020304" pitchFamily="18" charset="0"/>
              </a:rPr>
              <a:t>A.S. Voyles</a:t>
            </a:r>
            <a:r>
              <a:rPr lang="en-US" sz="2000" dirty="0">
                <a:latin typeface="Times New Roman" panose="02020603050405020304" pitchFamily="18" charset="0"/>
                <a:cs typeface="Times New Roman" panose="02020603050405020304" pitchFamily="18" charset="0"/>
              </a:rPr>
              <a:t>, C.D. Nesaraja, </a:t>
            </a:r>
            <a:r>
              <a:rPr lang="en-US" sz="2000" b="1" dirty="0">
                <a:latin typeface="Times New Roman" panose="02020603050405020304" pitchFamily="18" charset="0"/>
                <a:cs typeface="Times New Roman" panose="02020603050405020304" pitchFamily="18" charset="0"/>
              </a:rPr>
              <a:t>L.A. Bernstein, E. Browne</a:t>
            </a:r>
            <a:r>
              <a:rPr lang="en-US" sz="2000" dirty="0">
                <a:latin typeface="Times New Roman" panose="02020603050405020304" pitchFamily="18" charset="0"/>
                <a:cs typeface="Times New Roman" panose="02020603050405020304" pitchFamily="18" charset="0"/>
              </a:rPr>
              <a:t>, M.J. Martin, and S.M. Qaim.</a:t>
            </a:r>
          </a:p>
          <a:p>
            <a:pPr marL="457200" indent="-457200">
              <a:buClr>
                <a:srgbClr val="222222"/>
              </a:buClr>
              <a:buFont typeface="+mj-lt"/>
              <a:buAutoNum type="arabicPeriod"/>
            </a:pPr>
            <a:endParaRPr lang="en-US" sz="2000" dirty="0">
              <a:latin typeface="Times New Roman" panose="02020603050405020304" pitchFamily="18" charset="0"/>
              <a:cs typeface="Times New Roman" panose="02020603050405020304" pitchFamily="18" charset="0"/>
            </a:endParaRPr>
          </a:p>
          <a:p>
            <a:pPr marL="457200" indent="-457200">
              <a:buClr>
                <a:srgbClr val="222222"/>
              </a:buClr>
              <a:buFont typeface="+mj-lt"/>
              <a:buAutoNum type="arabicPeriod"/>
            </a:pPr>
            <a:r>
              <a:rPr lang="sk-SK" sz="2000" dirty="0">
                <a:latin typeface="Times New Roman" charset="0"/>
              </a:rPr>
              <a:t>Proton-induced reactions on Fe, Cu, &amp; Ti from threshold to 55 MeV.  </a:t>
            </a:r>
            <a:r>
              <a:rPr lang="sk-SK" sz="2000" b="1" dirty="0">
                <a:latin typeface="Times New Roman" charset="0"/>
              </a:rPr>
              <a:t>Andrew S. Voyles, Amanda M. Lewis</a:t>
            </a:r>
            <a:r>
              <a:rPr lang="sk-SK" sz="2000" dirty="0">
                <a:latin typeface="Times New Roman" charset="0"/>
              </a:rPr>
              <a:t>, Jonathan T. Morrell, </a:t>
            </a:r>
            <a:r>
              <a:rPr lang="sk-SK" sz="2000" b="1" dirty="0">
                <a:latin typeface="Times New Roman" charset="0"/>
              </a:rPr>
              <a:t>M. Shamsuzzoha Basunia, Lee A. Bernstein</a:t>
            </a:r>
            <a:r>
              <a:rPr lang="sk-SK" sz="2000" dirty="0">
                <a:latin typeface="Times New Roman" charset="0"/>
              </a:rPr>
              <a:t>, Jonathan W. Engle, Stephen A. Graves, </a:t>
            </a:r>
            <a:r>
              <a:rPr lang="sk-SK" sz="2000" b="1" dirty="0">
                <a:latin typeface="Times New Roman" charset="0"/>
              </a:rPr>
              <a:t>Eric F. Matthews</a:t>
            </a:r>
            <a:r>
              <a:rPr lang="sk-SK" sz="2000" dirty="0">
                <a:latin typeface="Times New Roman" charset="0"/>
              </a:rPr>
              <a:t>.  Submitted to PRC (with referees)</a:t>
            </a:r>
            <a:endParaRPr lang="sk-SK" sz="2000" dirty="0">
              <a:latin typeface="Times New Roman" charset="0"/>
              <a:hlinkClick r:id="rId2">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738951972"/>
      </p:ext>
    </p:extLst>
  </p:cSld>
  <p:clrMapOvr>
    <a:masterClrMapping/>
  </p:clrMapOvr>
  <p:transition>
    <p:fade/>
  </p:transition>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68408</TotalTime>
  <Words>4120</Words>
  <Application>Microsoft Macintosh PowerPoint</Application>
  <PresentationFormat>On-screen Show (4:3)</PresentationFormat>
  <Paragraphs>383</Paragraphs>
  <Slides>27</Slides>
  <Notes>12</Notes>
  <HiddenSlides>16</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Calibri</vt:lpstr>
      <vt:lpstr>Calibri Light</vt:lpstr>
      <vt:lpstr>Georgia</vt:lpstr>
      <vt:lpstr>Helvetica Light</vt:lpstr>
      <vt:lpstr>Lucida Grande</vt:lpstr>
      <vt:lpstr>Symbol</vt:lpstr>
      <vt:lpstr>Times New Roman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Much of our group’s work is directed at addressing nuclear data needs that cross the “structure-reactions divide”</vt:lpstr>
      <vt:lpstr>PowerPoint Presentation</vt:lpstr>
      <vt:lpstr>PowerPoint Presentation</vt:lpstr>
      <vt:lpstr>PowerPoint Presentation</vt:lpstr>
      <vt:lpstr>Geochronology: K-Ar Dating Method</vt:lpstr>
      <vt:lpstr>Geochronology: 40Ar/39Ar Variant</vt:lpstr>
      <vt:lpstr>Noteworthy Project: The Baghdad Atlas</vt:lpstr>
      <vt:lpstr>PowerPoint Presentation</vt:lpstr>
      <vt:lpstr>PowerPoint Presentation</vt:lpstr>
      <vt:lpstr>Both the exponential form and a Maxwell-Boltzmann were tested, and the MB was found to fit better</vt:lpstr>
      <vt:lpstr>The best fit was found using chi-sq minimization</vt:lpstr>
      <vt:lpstr>Validation of the MB flux shape was seen with improved TALYS calculations for  several isotopes as well</vt:lpstr>
      <vt:lpstr>Benchmarking of the models involved in the partial gamma cross section calculations – 66Zn </vt:lpstr>
      <vt:lpstr>PowerPoint Presentation</vt:lpstr>
      <vt:lpstr>PowerPoint Presentation</vt:lpstr>
      <vt:lpstr>PowerPoint Presentation</vt:lpstr>
    </vt:vector>
  </TitlesOfParts>
  <Company>UC Berkeley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 Voyles</dc:creator>
  <cp:lastModifiedBy>Lee Bernstein</cp:lastModifiedBy>
  <cp:revision>1163</cp:revision>
  <dcterms:created xsi:type="dcterms:W3CDTF">2013-01-15T19:08:57Z</dcterms:created>
  <dcterms:modified xsi:type="dcterms:W3CDTF">2019-11-08T14:54:44Z</dcterms:modified>
</cp:coreProperties>
</file>