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442" r:id="rId2"/>
    <p:sldId id="443" r:id="rId3"/>
    <p:sldId id="439" r:id="rId4"/>
    <p:sldId id="440" r:id="rId5"/>
    <p:sldId id="446" r:id="rId6"/>
    <p:sldId id="437" r:id="rId7"/>
    <p:sldId id="438" r:id="rId8"/>
    <p:sldId id="447" r:id="rId9"/>
    <p:sldId id="441" r:id="rId10"/>
  </p:sldIdLst>
  <p:sldSz cx="9601200" cy="7315200"/>
  <p:notesSz cx="6950075" cy="92360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1pPr>
    <a:lvl2pPr marL="482600" indent="-254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2pPr>
    <a:lvl3pPr marL="965200" indent="-508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3pPr>
    <a:lvl4pPr marL="1449388" indent="-777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4pPr>
    <a:lvl5pPr marL="1931988" indent="-1031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5pPr>
    <a:lvl6pPr marL="22860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6pPr>
    <a:lvl7pPr marL="27432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7pPr>
    <a:lvl8pPr marL="32004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8pPr>
    <a:lvl9pPr marL="36576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937F"/>
    <a:srgbClr val="82947E"/>
    <a:srgbClr val="9E9D73"/>
    <a:srgbClr val="D6D6C4"/>
    <a:srgbClr val="E6E6DB"/>
    <a:srgbClr val="80F483"/>
    <a:srgbClr val="064308"/>
    <a:srgbClr val="797854"/>
    <a:srgbClr val="E2E4DC"/>
    <a:srgbClr val="E3E8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2263" autoAdjust="0"/>
  </p:normalViewPr>
  <p:slideViewPr>
    <p:cSldViewPr>
      <p:cViewPr varScale="1">
        <p:scale>
          <a:sx n="103" d="100"/>
          <a:sy n="103" d="100"/>
        </p:scale>
        <p:origin x="-1584" y="-102"/>
      </p:cViewPr>
      <p:guideLst>
        <p:guide orient="horz" pos="10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800"/>
    </p:cViewPr>
  </p:sorterViewPr>
  <p:notesViewPr>
    <p:cSldViewPr>
      <p:cViewPr varScale="1">
        <p:scale>
          <a:sx n="85" d="100"/>
          <a:sy n="85" d="100"/>
        </p:scale>
        <p:origin x="-2454" y="-96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37010" y="8772690"/>
            <a:ext cx="3011489" cy="461804"/>
          </a:xfrm>
          <a:prstGeom prst="rect">
            <a:avLst/>
          </a:prstGeom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2719C7E-E30A-42B1-AAC1-6B2FBAE48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50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387350"/>
            <a:ext cx="5059363" cy="38560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143076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 pitchFamily="-111" charset="-128"/>
      </a:defRPr>
    </a:lvl1pPr>
    <a:lvl2pPr marL="482600" indent="-25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2pPr>
    <a:lvl3pPr marL="965200" indent="-50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3pPr>
    <a:lvl4pPr marL="1449388" indent="-777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4pPr>
    <a:lvl5pPr marL="1931988" indent="-1031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0974" tIns="45487" rIns="90974" bIns="45487"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30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7814"/>
            <a:ext cx="8161020" cy="518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632960"/>
            <a:ext cx="6720840" cy="1300480"/>
          </a:xfrm>
        </p:spPr>
        <p:txBody>
          <a:bodyPr/>
          <a:lstStyle>
            <a:lvl1pPr marL="0" indent="0" algn="ctr">
              <a:buNone/>
              <a:defRPr/>
            </a:lvl1pPr>
            <a:lvl2pPr marL="483263" indent="0" algn="ctr">
              <a:buNone/>
              <a:defRPr/>
            </a:lvl2pPr>
            <a:lvl3pPr marL="966526" indent="0" algn="ctr">
              <a:buNone/>
              <a:defRPr/>
            </a:lvl3pPr>
            <a:lvl4pPr marL="1449788" indent="0" algn="ctr">
              <a:buNone/>
              <a:defRPr/>
            </a:lvl4pPr>
            <a:lvl5pPr marL="1933052" indent="0" algn="ctr">
              <a:buNone/>
              <a:defRPr/>
            </a:lvl5pPr>
            <a:lvl6pPr marL="2416316" indent="0" algn="ctr">
              <a:buNone/>
              <a:defRPr/>
            </a:lvl6pPr>
            <a:lvl7pPr marL="2899579" indent="0" algn="ctr">
              <a:buNone/>
              <a:defRPr/>
            </a:lvl7pPr>
            <a:lvl8pPr marL="3382842" indent="0" algn="ctr">
              <a:buNone/>
              <a:defRPr/>
            </a:lvl8pPr>
            <a:lvl9pPr marL="386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57800" y="6780213"/>
            <a:ext cx="4208463" cy="230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64308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NSF Site Visit, July 2012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257800" y="7010400"/>
            <a:ext cx="41910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64308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Speaker - Slide </a:t>
            </a:r>
            <a:fld id="{EBE01311-EF90-4B83-B1FF-12E2D8AE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4616" y="0"/>
            <a:ext cx="9451975" cy="70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25" y="1320801"/>
            <a:ext cx="7864475" cy="469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69" tIns="45384" rIns="90769" bIns="45384">
            <a:spAutoFit/>
          </a:bodyPr>
          <a:lstStyle/>
          <a:p>
            <a:pPr defTabSz="479846" eaLnBrk="0" hangingPunct="0">
              <a:lnSpc>
                <a:spcPct val="90000"/>
              </a:lnSpc>
              <a:defRPr/>
            </a:pPr>
            <a:endParaRPr lang="en-US" sz="273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1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3847" indent="0" algn="ctr">
              <a:buNone/>
              <a:defRPr/>
            </a:lvl2pPr>
            <a:lvl3pPr marL="907692" indent="0" algn="ctr">
              <a:buNone/>
              <a:defRPr/>
            </a:lvl3pPr>
            <a:lvl4pPr marL="1361537" indent="0" algn="ctr">
              <a:buNone/>
              <a:defRPr/>
            </a:lvl4pPr>
            <a:lvl5pPr marL="1815385" indent="0" algn="ctr">
              <a:buNone/>
              <a:defRPr/>
            </a:lvl5pPr>
            <a:lvl6pPr marL="2269231" indent="0" algn="ctr">
              <a:buNone/>
              <a:defRPr/>
            </a:lvl6pPr>
            <a:lvl7pPr marL="2723076" indent="0" algn="ctr">
              <a:buNone/>
              <a:defRPr/>
            </a:lvl7pPr>
            <a:lvl8pPr marL="3176922" indent="0" algn="ctr">
              <a:buNone/>
              <a:defRPr/>
            </a:lvl8pPr>
            <a:lvl9pPr marL="36307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010" y="3352804"/>
            <a:ext cx="945118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0020" y="6812959"/>
            <a:ext cx="9921240" cy="366516"/>
          </a:xfrm>
          <a:prstGeom prst="rect">
            <a:avLst/>
          </a:prstGeom>
          <a:noFill/>
        </p:spPr>
        <p:txBody>
          <a:bodyPr wrap="square" lIns="90810" tIns="45405" rIns="90810" bIns="45405" rtlCol="0">
            <a:spAutoFit/>
          </a:bodyPr>
          <a:lstStyle/>
          <a:p>
            <a:pPr algn="ctr"/>
            <a:r>
              <a:rPr lang="en-US" sz="893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93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93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93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161983" y="442921"/>
            <a:ext cx="2880360" cy="2239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82" t="8897" r="10389" b="17117"/>
          <a:stretch/>
        </p:blipFill>
        <p:spPr>
          <a:xfrm>
            <a:off x="3147395" y="1039967"/>
            <a:ext cx="1694798" cy="1936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355" y="1039968"/>
            <a:ext cx="1253308" cy="16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39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7" y="1408115"/>
            <a:ext cx="8258175" cy="5130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591" tIns="48296" rIns="96591" bIns="48296">
            <a:spAutoFit/>
          </a:bodyPr>
          <a:lstStyle/>
          <a:p>
            <a:pPr defTabSz="48309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21175" y="3209926"/>
            <a:ext cx="9601200" cy="5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591" tIns="48296" rIns="96591" bIns="48296">
            <a:spAutoFit/>
          </a:bodyPr>
          <a:lstStyle/>
          <a:p>
            <a:pPr defTabSz="48309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00674"/>
            <a:ext cx="9441180" cy="518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347715" y="6926263"/>
            <a:ext cx="4453387" cy="388937"/>
          </a:xfrm>
          <a:prstGeom prst="rect">
            <a:avLst/>
          </a:prstGeom>
        </p:spPr>
        <p:txBody>
          <a:bodyPr lIns="96661" tIns="48331" rIns="96661" bIns="48331"/>
          <a:lstStyle>
            <a:lvl1pPr algn="r" eaLnBrk="0" hangingPunct="0">
              <a:lnSpc>
                <a:spcPct val="90000"/>
              </a:lnSpc>
              <a:defRPr sz="11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FY2020 MSU Budget Briefing for DOE-SC ONP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801100" y="6926263"/>
            <a:ext cx="800100" cy="388937"/>
          </a:xfrm>
          <a:prstGeom prst="rect">
            <a:avLst/>
          </a:prstGeom>
        </p:spPr>
        <p:txBody>
          <a:bodyPr lIns="96661" tIns="48331" rIns="96661" bIns="48331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0010" y="1138240"/>
            <a:ext cx="9440468" cy="5689280"/>
          </a:xfrm>
        </p:spPr>
        <p:txBody>
          <a:bodyPr/>
          <a:lstStyle>
            <a:lvl3pPr>
              <a:defRPr sz="19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113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80963"/>
            <a:ext cx="66484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138238"/>
            <a:ext cx="86391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dt="0"/>
  <p:txStyles>
    <p:titleStyle>
      <a:lvl1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2pPr>
      <a:lvl3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3pPr>
      <a:lvl4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4pPr>
      <a:lvl5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5pPr>
      <a:lvl6pPr marL="483306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66612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449918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933224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975" indent="-180975" algn="l" defTabSz="854075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100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marL="482600" indent="-180975" algn="l" defTabSz="854075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7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2pPr>
      <a:lvl3pPr marL="784225" indent="-180975" algn="l" defTabSz="854075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7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328738" indent="-241300" algn="l" defTabSz="85407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866900" indent="-158750" algn="l" defTabSz="85407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351083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834390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317696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801002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9240" y="937260"/>
            <a:ext cx="4000500" cy="1831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sp>
        <p:nvSpPr>
          <p:cNvPr id="6" name="Rectangle 5"/>
          <p:cNvSpPr/>
          <p:nvPr/>
        </p:nvSpPr>
        <p:spPr>
          <a:xfrm>
            <a:off x="160020" y="6777990"/>
            <a:ext cx="928116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8"/>
          <a:stretch/>
        </p:blipFill>
        <p:spPr>
          <a:xfrm>
            <a:off x="4327704" y="489204"/>
            <a:ext cx="930096" cy="1248156"/>
          </a:xfrm>
          <a:prstGeom prst="rect">
            <a:avLst/>
          </a:prstGeom>
        </p:spPr>
      </p:pic>
      <p:sp>
        <p:nvSpPr>
          <p:cNvPr id="10" name="Subtitle 6"/>
          <p:cNvSpPr>
            <a:spLocks noGrp="1"/>
          </p:cNvSpPr>
          <p:nvPr>
            <p:ph type="subTitle" idx="1"/>
          </p:nvPr>
        </p:nvSpPr>
        <p:spPr>
          <a:xfrm>
            <a:off x="1600200" y="4119325"/>
            <a:ext cx="6400800" cy="1243596"/>
          </a:xfrm>
        </p:spPr>
        <p:txBody>
          <a:bodyPr/>
          <a:lstStyle/>
          <a:p>
            <a:r>
              <a:rPr lang="en-US" dirty="0" smtClean="0"/>
              <a:t>Jun Chen</a:t>
            </a:r>
          </a:p>
          <a:p>
            <a:r>
              <a:rPr lang="en-US" sz="2000" dirty="0" smtClean="0"/>
              <a:t>2019 USNDP meeting</a:t>
            </a:r>
            <a:endParaRPr lang="en-US" sz="2000" dirty="0"/>
          </a:p>
          <a:p>
            <a:r>
              <a:rPr lang="en-US" sz="2000" dirty="0" smtClean="0"/>
              <a:t>November 2019, BNL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52600" y="2667000"/>
            <a:ext cx="6248400" cy="966181"/>
          </a:xfrm>
        </p:spPr>
        <p:txBody>
          <a:bodyPr/>
          <a:lstStyle/>
          <a:p>
            <a:r>
              <a:rPr lang="en-US" dirty="0" smtClean="0"/>
              <a:t>Status Report of MSU data center for FY19</a:t>
            </a:r>
          </a:p>
        </p:txBody>
      </p:sp>
    </p:spTree>
    <p:extLst>
      <p:ext uri="{BB962C8B-B14F-4D97-AF65-F5344CB8AC3E}">
        <p14:creationId xmlns:p14="http://schemas.microsoft.com/office/powerpoint/2010/main" xmlns="" val="16790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479425" y="244475"/>
            <a:ext cx="8686800" cy="508000"/>
          </a:xfrm>
        </p:spPr>
        <p:txBody>
          <a:bodyPr/>
          <a:lstStyle/>
          <a:p>
            <a:r>
              <a:rPr lang="en-US" dirty="0" smtClean="0"/>
              <a:t>MSU nuclear data center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48381" y="1219200"/>
            <a:ext cx="8639175" cy="5257800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 Independently funded by DOE in FY19</a:t>
            </a:r>
          </a:p>
          <a:p>
            <a:pPr marL="457200" indent="234950"/>
            <a:r>
              <a:rPr lang="en-US" sz="2000" dirty="0" smtClean="0">
                <a:latin typeface="Calibri" panose="020F0502020204030204" pitchFamily="34" charset="0"/>
              </a:rPr>
              <a:t>budget cycle (1 year): 12/15/2018 to 12/14/2019</a:t>
            </a:r>
          </a:p>
          <a:p>
            <a:pPr marL="457200" indent="234950"/>
            <a:r>
              <a:rPr lang="en-US" sz="2000" dirty="0">
                <a:latin typeface="Calibri" panose="020F0502020204030204" pitchFamily="34" charset="0"/>
              </a:rPr>
              <a:t>a</a:t>
            </a:r>
            <a:r>
              <a:rPr lang="en-US" sz="2000" dirty="0" smtClean="0">
                <a:latin typeface="Calibri" panose="020F0502020204030204" pitchFamily="34" charset="0"/>
              </a:rPr>
              <a:t>warded in 01/2019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FY20 </a:t>
            </a:r>
            <a:r>
              <a:rPr lang="en-US" sz="2800" dirty="0">
                <a:latin typeface="Calibri" panose="020F0502020204030204" pitchFamily="34" charset="0"/>
              </a:rPr>
              <a:t>renewal </a:t>
            </a:r>
            <a:r>
              <a:rPr lang="en-US" sz="2800" dirty="0" smtClean="0">
                <a:latin typeface="Calibri" panose="020F0502020204030204" pitchFamily="34" charset="0"/>
              </a:rPr>
              <a:t>underway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234950"/>
            <a:r>
              <a:rPr lang="en-US" sz="2000" dirty="0">
                <a:latin typeface="Calibri" panose="020F0502020204030204" pitchFamily="34" charset="0"/>
              </a:rPr>
              <a:t>r</a:t>
            </a:r>
            <a:r>
              <a:rPr lang="en-US" sz="2000" dirty="0" smtClean="0">
                <a:latin typeface="Calibri" panose="020F0502020204030204" pitchFamily="34" charset="0"/>
              </a:rPr>
              <a:t>ecommendation received from DOE on 10/25/2019</a:t>
            </a:r>
          </a:p>
          <a:p>
            <a:pPr marL="457200" indent="234950"/>
            <a:r>
              <a:rPr lang="en-US" sz="2000" dirty="0">
                <a:latin typeface="Calibri" panose="020F0502020204030204" pitchFamily="34" charset="0"/>
              </a:rPr>
              <a:t>expected </a:t>
            </a:r>
            <a:r>
              <a:rPr lang="en-US" sz="2000" dirty="0" smtClean="0">
                <a:latin typeface="Calibri" panose="020F0502020204030204" pitchFamily="34" charset="0"/>
              </a:rPr>
              <a:t>to be awarded in 12/2019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Data personnel: 1.0 FTE (since 12/2014)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Primary </a:t>
            </a:r>
            <a:r>
              <a:rPr lang="en-US" sz="2800" dirty="0">
                <a:latin typeface="Calibri" panose="020F0502020204030204" pitchFamily="34" charset="0"/>
              </a:rPr>
              <a:t>responsibilities:</a:t>
            </a:r>
          </a:p>
          <a:p>
            <a:pPr marL="457200" indent="234950"/>
            <a:r>
              <a:rPr lang="en-US" sz="2000" dirty="0" smtClean="0">
                <a:latin typeface="Calibri" panose="020F0502020204030204" pitchFamily="34" charset="0"/>
              </a:rPr>
              <a:t>ENSDF evaluation (A=31-44)</a:t>
            </a:r>
          </a:p>
          <a:p>
            <a:pPr marL="457200" indent="234950"/>
            <a:r>
              <a:rPr lang="en-US" sz="2000" dirty="0" smtClean="0">
                <a:latin typeface="Calibri" panose="020F0502020204030204" pitchFamily="34" charset="0"/>
              </a:rPr>
              <a:t>XUNDL compilation</a:t>
            </a:r>
          </a:p>
          <a:p>
            <a:pPr marL="457200" indent="234950"/>
            <a:r>
              <a:rPr lang="en-US" sz="2000" dirty="0" smtClean="0">
                <a:latin typeface="Calibri" panose="020F0502020204030204" pitchFamily="34" charset="0"/>
              </a:rPr>
              <a:t>Code development</a:t>
            </a:r>
            <a:endParaRPr lang="en-US" sz="2000" dirty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</p:spTree>
    <p:extLst>
      <p:ext uri="{BB962C8B-B14F-4D97-AF65-F5344CB8AC3E}">
        <p14:creationId xmlns:p14="http://schemas.microsoft.com/office/powerpoint/2010/main" xmlns="" val="2235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57626"/>
            <a:ext cx="8686800" cy="508350"/>
          </a:xfrm>
        </p:spPr>
        <p:txBody>
          <a:bodyPr/>
          <a:lstStyle/>
          <a:p>
            <a:r>
              <a:rPr lang="en-US" dirty="0" smtClean="0"/>
              <a:t>ENSDF evaluation at MSU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038225"/>
            <a:ext cx="8639175" cy="5589588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 Current Responsibility: </a:t>
            </a:r>
            <a:r>
              <a:rPr lang="en-US" sz="2800" b="1" i="1" dirty="0">
                <a:latin typeface="Calibri" panose="020F0502020204030204" pitchFamily="34" charset="0"/>
              </a:rPr>
              <a:t>A=31-44 </a:t>
            </a:r>
            <a:endParaRPr lang="en-US" sz="2800" b="1" i="1" dirty="0" smtClean="0">
              <a:latin typeface="Calibri" panose="020F0502020204030204" pitchFamily="34" charset="0"/>
            </a:endParaRPr>
          </a:p>
          <a:p>
            <a:pPr marL="457200" indent="234950"/>
            <a:r>
              <a:rPr lang="en-US" sz="2000" dirty="0" smtClean="0">
                <a:latin typeface="Calibri" panose="020F0502020204030204" pitchFamily="34" charset="0"/>
              </a:rPr>
              <a:t>currently </a:t>
            </a:r>
            <a:r>
              <a:rPr lang="en-US" sz="2000" dirty="0">
                <a:latin typeface="Calibri" panose="020F0502020204030204" pitchFamily="34" charset="0"/>
              </a:rPr>
              <a:t>all are </a:t>
            </a:r>
            <a:r>
              <a:rPr lang="en-US" sz="2000" dirty="0" smtClean="0">
                <a:latin typeface="Calibri" panose="020F0502020204030204" pitchFamily="34" charset="0"/>
              </a:rPr>
              <a:t>up-to-date (10-year update cycle)</a:t>
            </a:r>
          </a:p>
          <a:p>
            <a:pPr marL="457200" indent="234950"/>
            <a:r>
              <a:rPr lang="en-US" sz="2000" dirty="0">
                <a:latin typeface="Calibri" panose="020F0502020204030204" pitchFamily="34" charset="0"/>
              </a:rPr>
              <a:t>t</a:t>
            </a:r>
            <a:r>
              <a:rPr lang="en-US" sz="2000" dirty="0" smtClean="0">
                <a:latin typeface="Calibri" panose="020F0502020204030204" pitchFamily="34" charset="0"/>
              </a:rPr>
              <a:t>he oldest </a:t>
            </a:r>
            <a:r>
              <a:rPr lang="en-US" sz="2000" dirty="0">
                <a:latin typeface="Calibri" panose="020F0502020204030204" pitchFamily="34" charset="0"/>
              </a:rPr>
              <a:t>one </a:t>
            </a:r>
            <a:r>
              <a:rPr lang="en-US" sz="2000" dirty="0" smtClean="0">
                <a:latin typeface="Calibri" panose="020F0502020204030204" pitchFamily="34" charset="0"/>
              </a:rPr>
              <a:t>was updated </a:t>
            </a:r>
            <a:r>
              <a:rPr lang="en-US" sz="2000" dirty="0">
                <a:latin typeface="Calibri" panose="020F0502020204030204" pitchFamily="34" charset="0"/>
              </a:rPr>
              <a:t>in </a:t>
            </a:r>
            <a:r>
              <a:rPr lang="en-US" sz="2000" dirty="0" smtClean="0">
                <a:latin typeface="Calibri" panose="020F0502020204030204" pitchFamily="34" charset="0"/>
              </a:rPr>
              <a:t>2011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Completed in FY19: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200" dirty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457200" indent="0"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          * </a:t>
            </a:r>
            <a:r>
              <a:rPr lang="en-US" sz="1800" dirty="0">
                <a:latin typeface="Calibri" panose="020F0502020204030204" pitchFamily="34" charset="0"/>
              </a:rPr>
              <a:t>in collaboration with Balraj </a:t>
            </a:r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Plan for FY20</a:t>
            </a:r>
          </a:p>
          <a:p>
            <a:pPr marL="457200" indent="234950"/>
            <a:r>
              <a:rPr lang="en-US" sz="2000" b="1" dirty="0" smtClean="0">
                <a:latin typeface="Calibri" panose="020F0502020204030204" pitchFamily="34" charset="0"/>
              </a:rPr>
              <a:t>A=194</a:t>
            </a:r>
            <a:r>
              <a:rPr lang="en-US" sz="2000" dirty="0" smtClean="0">
                <a:latin typeface="Calibri" panose="020F0502020204030204" pitchFamily="34" charset="0"/>
              </a:rPr>
              <a:t> (14 nuclides) and </a:t>
            </a:r>
            <a:r>
              <a:rPr lang="en-US" sz="2000" b="1" dirty="0" smtClean="0">
                <a:latin typeface="Calibri" panose="020F0502020204030204" pitchFamily="34" charset="0"/>
              </a:rPr>
              <a:t>A=64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(</a:t>
            </a:r>
            <a:r>
              <a:rPr lang="en-US" sz="2000" dirty="0" smtClean="0">
                <a:latin typeface="Calibri" panose="020F0502020204030204" pitchFamily="34" charset="0"/>
              </a:rPr>
              <a:t>13 </a:t>
            </a:r>
            <a:r>
              <a:rPr lang="en-US" sz="2000" dirty="0">
                <a:latin typeface="Calibri" panose="020F0502020204030204" pitchFamily="34" charset="0"/>
              </a:rPr>
              <a:t>nuclides</a:t>
            </a:r>
            <a:r>
              <a:rPr lang="en-US" sz="2000" dirty="0" smtClean="0">
                <a:latin typeface="Calibri" panose="020F0502020204030204" pitchFamily="34" charset="0"/>
              </a:rPr>
              <a:t>), </a:t>
            </a:r>
            <a:r>
              <a:rPr lang="en-US" sz="2000" dirty="0">
                <a:latin typeface="Calibri" panose="020F0502020204030204" pitchFamily="34" charset="0"/>
              </a:rPr>
              <a:t>in collaboration with </a:t>
            </a:r>
            <a:r>
              <a:rPr lang="en-US" sz="2000" dirty="0" smtClean="0">
                <a:latin typeface="Calibri" panose="020F0502020204030204" pitchFamily="34" charset="0"/>
              </a:rPr>
              <a:t>Balraj </a:t>
            </a:r>
            <a:endParaRPr lang="en-US" sz="2000" dirty="0">
              <a:latin typeface="Calibri" panose="020F0502020204030204" pitchFamily="34" charset="0"/>
            </a:endParaRPr>
          </a:p>
          <a:p>
            <a:pPr marL="457200" indent="234950"/>
            <a:r>
              <a:rPr lang="en-US" sz="2000" b="1" dirty="0" smtClean="0">
                <a:latin typeface="Calibri" panose="020F0502020204030204" pitchFamily="34" charset="0"/>
              </a:rPr>
              <a:t>A=xxx</a:t>
            </a:r>
            <a:r>
              <a:rPr lang="en-US" sz="2000" dirty="0" smtClean="0">
                <a:latin typeface="Calibri" panose="020F0502020204030204" pitchFamily="34" charset="0"/>
              </a:rPr>
              <a:t> (to be determined)</a:t>
            </a:r>
            <a:endParaRPr lang="en-US" sz="2000" dirty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9742858"/>
              </p:ext>
            </p:extLst>
          </p:nvPr>
        </p:nvGraphicFramePr>
        <p:xfrm>
          <a:off x="1447800" y="2926080"/>
          <a:ext cx="65532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2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3805">
                  <a:extLst>
                    <a:ext uri="{9D8B030D-6E8A-4147-A177-3AD203B41FA5}">
                      <a16:colId xmlns:a16="http://schemas.microsoft.com/office/drawing/2014/main" xmlns="" val="1324476857"/>
                    </a:ext>
                  </a:extLst>
                </a:gridCol>
                <a:gridCol w="1261015">
                  <a:extLst>
                    <a:ext uri="{9D8B030D-6E8A-4147-A177-3AD203B41FA5}">
                      <a16:colId xmlns:a16="http://schemas.microsoft.com/office/drawing/2014/main" xmlns="" val="3852632230"/>
                    </a:ext>
                  </a:extLst>
                </a:gridCol>
              </a:tblGrid>
              <a:tr h="33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#of nuclides</a:t>
                      </a:r>
                      <a:endParaRPr lang="en-US" sz="1800" b="0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#of datasets</a:t>
                      </a:r>
                      <a:endParaRPr lang="en-US" sz="1800" b="0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#of lines</a:t>
                      </a:r>
                      <a:endParaRPr lang="en-US" sz="1800" b="0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#of Adopted Levels</a:t>
                      </a:r>
                      <a:endParaRPr lang="en-US" sz="1800" b="0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#of Adopted Gammas</a:t>
                      </a:r>
                      <a:endParaRPr lang="en-US" sz="1800" b="0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   A=123</a:t>
                      </a:r>
                      <a:endParaRPr lang="en-US" sz="1800" b="1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20,599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1255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1762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   A=190*</a:t>
                      </a:r>
                      <a:endParaRPr lang="en-US" sz="1800" b="1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16,918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1332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   A=149*</a:t>
                      </a:r>
                      <a:endParaRPr lang="en-US" sz="1800" b="1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26,175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1462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2393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22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57626"/>
            <a:ext cx="8686800" cy="508350"/>
          </a:xfrm>
        </p:spPr>
        <p:txBody>
          <a:bodyPr/>
          <a:lstStyle/>
          <a:p>
            <a:r>
              <a:rPr lang="en-US" dirty="0" smtClean="0"/>
              <a:t>XUNDL compilation at MSU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1143000"/>
            <a:ext cx="8915400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Commitment</a:t>
            </a:r>
            <a:r>
              <a:rPr lang="en-US" sz="2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: </a:t>
            </a:r>
            <a:r>
              <a:rPr lang="en-US" sz="2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one paper/week</a:t>
            </a:r>
            <a:endParaRPr lang="en-US" sz="2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Completed in </a:t>
            </a:r>
            <a:r>
              <a:rPr lang="en-US" sz="2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FY19: </a:t>
            </a:r>
            <a:endParaRPr lang="en-US" sz="2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0238" indent="-1111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 152 data sets from 54 papers</a:t>
            </a:r>
          </a:p>
          <a:p>
            <a:pPr marL="862013" indent="523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including 7 PRC-XUNDL data review</a:t>
            </a:r>
          </a:p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Goal for FY20: </a:t>
            </a:r>
            <a:endParaRPr lang="en-US" sz="2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0238" indent="-1111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~80 </a:t>
            </a: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data sets from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~50 papers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Student involvements</a:t>
            </a:r>
            <a:endParaRPr lang="en-US" sz="2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0238" indent="-1111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trained top MSU undergraduates (recruited by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Prof.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H. Iwasaki)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for XUNDL compilation:</a:t>
            </a:r>
          </a:p>
          <a:p>
            <a:pPr marL="862013" indent="5238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 2018:     Amani Ahnuar</a:t>
            </a:r>
          </a:p>
          <a:p>
            <a:pPr marL="862013" indent="523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current: Pranjal Dangwal, Dave Lempke (both from </a:t>
            </a: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Honors College in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MSU) 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57626"/>
            <a:ext cx="8686800" cy="508350"/>
          </a:xfrm>
        </p:spPr>
        <p:txBody>
          <a:bodyPr/>
          <a:lstStyle/>
          <a:p>
            <a:r>
              <a:rPr lang="en-US" dirty="0" smtClean="0"/>
              <a:t>XUNDL compilation at MSU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1143000"/>
            <a:ext cx="8915400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89937F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Commitment</a:t>
            </a:r>
            <a:r>
              <a:rPr lang="en-US" sz="2800" dirty="0">
                <a:solidFill>
                  <a:srgbClr val="89937F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: </a:t>
            </a:r>
            <a:r>
              <a:rPr lang="en-US" sz="2800" dirty="0" smtClean="0">
                <a:solidFill>
                  <a:srgbClr val="89937F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one paper/week</a:t>
            </a:r>
            <a:endParaRPr lang="en-US" sz="2800" dirty="0">
              <a:solidFill>
                <a:srgbClr val="89937F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9937F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Completed in </a:t>
            </a:r>
            <a:r>
              <a:rPr lang="en-US" sz="2800" dirty="0" smtClean="0">
                <a:solidFill>
                  <a:srgbClr val="89937F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FY19: </a:t>
            </a:r>
            <a:endParaRPr lang="en-US" sz="2800" dirty="0">
              <a:solidFill>
                <a:srgbClr val="89937F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0238" indent="-1111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89937F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89937F"/>
                </a:solidFill>
                <a:latin typeface="Calibri" panose="020F0502020204030204" pitchFamily="34" charset="0"/>
              </a:rPr>
              <a:t> 152 data sets from 54 papers</a:t>
            </a:r>
          </a:p>
          <a:p>
            <a:pPr marL="862013" indent="523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9937F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89937F"/>
                </a:solidFill>
                <a:latin typeface="Calibri" panose="020F0502020204030204" pitchFamily="34" charset="0"/>
              </a:rPr>
              <a:t>including 7 PRC-XUNDL data review</a:t>
            </a:r>
          </a:p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89937F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Goal for FY20: </a:t>
            </a:r>
            <a:endParaRPr lang="en-US" sz="2800" dirty="0">
              <a:solidFill>
                <a:srgbClr val="89937F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0238" indent="-1111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89937F"/>
                </a:solidFill>
                <a:latin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89937F"/>
                </a:solidFill>
                <a:latin typeface="Calibri" panose="020F0502020204030204" pitchFamily="34" charset="0"/>
              </a:rPr>
              <a:t>~80 </a:t>
            </a:r>
            <a:r>
              <a:rPr lang="en-US" sz="2400" dirty="0">
                <a:solidFill>
                  <a:srgbClr val="89937F"/>
                </a:solidFill>
                <a:latin typeface="Calibri" panose="020F0502020204030204" pitchFamily="34" charset="0"/>
              </a:rPr>
              <a:t>data sets from </a:t>
            </a:r>
            <a:r>
              <a:rPr lang="en-US" sz="2400" dirty="0" smtClean="0">
                <a:solidFill>
                  <a:srgbClr val="89937F"/>
                </a:solidFill>
                <a:latin typeface="Calibri" panose="020F0502020204030204" pitchFamily="34" charset="0"/>
              </a:rPr>
              <a:t>~50 papers</a:t>
            </a:r>
            <a:endParaRPr lang="en-US" sz="2400" dirty="0">
              <a:solidFill>
                <a:srgbClr val="89937F"/>
              </a:solidFill>
              <a:latin typeface="Calibri" panose="020F0502020204030204" pitchFamily="34" charset="0"/>
            </a:endParaRPr>
          </a:p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Student involvements</a:t>
            </a:r>
            <a:endParaRPr lang="en-US" sz="2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0238" indent="-1111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trained top MSU undergraduates (recruited by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Prof.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H. Iwasaki)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for XUNDL compilation:</a:t>
            </a:r>
          </a:p>
          <a:p>
            <a:pPr marL="862013" indent="5238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 2018:     Amani Ahnuar</a:t>
            </a:r>
          </a:p>
          <a:p>
            <a:pPr marL="862013" indent="523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current: Pranjal Dangwal, Dave Lempke (both from </a:t>
            </a: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Honors College in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MSU) 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1400" y="1447800"/>
            <a:ext cx="798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Amani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629400" y="4148159"/>
            <a:ext cx="9829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Dave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8305800" y="4148158"/>
            <a:ext cx="798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Pranjal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t="6944" r="30207" b="12500"/>
          <a:stretch/>
        </p:blipFill>
        <p:spPr>
          <a:xfrm rot="5400000">
            <a:off x="5782265" y="2417103"/>
            <a:ext cx="1816191" cy="164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09" r="22917" b="55556"/>
          <a:stretch/>
        </p:blipFill>
        <p:spPr>
          <a:xfrm rot="5400000">
            <a:off x="7551420" y="2387939"/>
            <a:ext cx="2057401" cy="1463040"/>
          </a:xfrm>
          <a:prstGeom prst="rect">
            <a:avLst/>
          </a:prstGeom>
        </p:spPr>
      </p:pic>
      <p:pic>
        <p:nvPicPr>
          <p:cNvPr id="5" name="2f3c7778-642c-4bad-9c8e-248bde1e4c07" descr="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2" b="13784"/>
          <a:stretch/>
        </p:blipFill>
        <p:spPr bwMode="auto">
          <a:xfrm>
            <a:off x="6228860" y="1031941"/>
            <a:ext cx="115146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84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57626"/>
            <a:ext cx="8686800" cy="508350"/>
          </a:xfrm>
        </p:spPr>
        <p:txBody>
          <a:bodyPr/>
          <a:lstStyle/>
          <a:p>
            <a:r>
              <a:rPr lang="en-US" dirty="0" smtClean="0"/>
              <a:t>Code developments at MSU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1066800"/>
            <a:ext cx="8877300" cy="565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" panose="020F0502020204030204" pitchFamily="34" charset="0"/>
              </a:rPr>
              <a:t>ConsistencyCheck</a:t>
            </a:r>
            <a:endParaRPr lang="en-US" sz="2400" dirty="0" smtClean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Check data consistency among datasets, e.g., JPI, MULT, XREF, T1/2, etc.</a:t>
            </a:r>
          </a:p>
          <a:p>
            <a:pPr marL="635000" lvl="1" indent="-292100" defTabSz="854075">
              <a:lnSpc>
                <a:spcPct val="8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Group levels and gammas to assist in preparing Adopted dataset</a:t>
            </a:r>
          </a:p>
          <a:p>
            <a:pPr marL="635000" lvl="1" indent="-292100" defTabSz="854075">
              <a:lnSpc>
                <a:spcPct val="8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Average EG, RI, T1/2 and generate averaging comments in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ENSDF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5000" lvl="1" indent="-292100" defTabSz="854075">
              <a:lnSpc>
                <a:spcPct val="8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Other functions: setting up evaluation folders, sorting, merging/splitting datasets, etc.</a:t>
            </a:r>
            <a:endParaRPr lang="en-US" sz="2400" dirty="0" smtClean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" panose="020F0502020204030204" pitchFamily="34" charset="0"/>
              </a:rPr>
              <a:t>Java-RULER</a:t>
            </a:r>
            <a:endParaRPr lang="en-US" sz="2400" dirty="0" smtClean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written in Java with all functions as in the old Fortran version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5000" lvl="1" indent="-292100" defTabSz="854075">
              <a:lnSpc>
                <a:spcPct val="8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Solve issues with error propagations of large and asymmetric uncertainties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" panose="020F0502020204030204" pitchFamily="34" charset="0"/>
              </a:rPr>
              <a:t>KeynumberCheck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Check all NSR keynumbers in datasets for format errors, irrelevant or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nonexistent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keynumbers (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mostly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due to mistyping)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" panose="020F0502020204030204" pitchFamily="34" charset="0"/>
              </a:rPr>
              <a:t>Excel2ENSDF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108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Java version of the Python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codes </a:t>
            </a:r>
            <a:r>
              <a:rPr lang="en-US" sz="1800" b="1" i="1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xls2ens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and </a:t>
            </a:r>
            <a:r>
              <a:rPr lang="en-US" sz="1800" b="1" i="1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ens2xls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combined, with easier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usage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108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Convert a tabulated Excel table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to an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ENSDF file, and vice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versa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108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Also useful for multiplying a factor or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adding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 constant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(or both) to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all values of a record in an ENSDF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file, e.g., adding S(n) to E(n)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</p:spTree>
    <p:extLst>
      <p:ext uri="{BB962C8B-B14F-4D97-AF65-F5344CB8AC3E}">
        <p14:creationId xmlns:p14="http://schemas.microsoft.com/office/powerpoint/2010/main" xmlns="" val="9572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3229202"/>
              </p:ext>
            </p:extLst>
          </p:nvPr>
        </p:nvGraphicFramePr>
        <p:xfrm>
          <a:off x="93905" y="1063942"/>
          <a:ext cx="9390064" cy="5411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382">
                  <a:extLst>
                    <a:ext uri="{9D8B030D-6E8A-4147-A177-3AD203B41FA5}">
                      <a16:colId xmlns:a16="http://schemas.microsoft.com/office/drawing/2014/main" xmlns="" val="3491675449"/>
                    </a:ext>
                  </a:extLst>
                </a:gridCol>
                <a:gridCol w="4302489">
                  <a:extLst>
                    <a:ext uri="{9D8B030D-6E8A-4147-A177-3AD203B41FA5}">
                      <a16:colId xmlns:a16="http://schemas.microsoft.com/office/drawing/2014/main" xmlns="" val="2529851783"/>
                    </a:ext>
                  </a:extLst>
                </a:gridCol>
                <a:gridCol w="2268740">
                  <a:extLst>
                    <a:ext uri="{9D8B030D-6E8A-4147-A177-3AD203B41FA5}">
                      <a16:colId xmlns:a16="http://schemas.microsoft.com/office/drawing/2014/main" xmlns="" val="3442621574"/>
                    </a:ext>
                  </a:extLst>
                </a:gridCol>
                <a:gridCol w="1386453">
                  <a:extLst>
                    <a:ext uri="{9D8B030D-6E8A-4147-A177-3AD203B41FA5}">
                      <a16:colId xmlns:a16="http://schemas.microsoft.com/office/drawing/2014/main" xmlns="" val="3758138592"/>
                    </a:ext>
                  </a:extLst>
                </a:gridCol>
              </a:tblGrid>
              <a:tr h="465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64308"/>
                          </a:solidFill>
                          <a:effectLst/>
                        </a:rPr>
                        <a:t>Name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64308"/>
                          </a:solidFill>
                          <a:effectLst/>
                        </a:rPr>
                        <a:t>Functions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solidFill>
                            <a:srgbClr val="064308"/>
                          </a:solidFill>
                          <a:effectLst/>
                        </a:rPr>
                        <a:t>Note</a:t>
                      </a:r>
                      <a:endParaRPr lang="en-US" sz="1200" b="1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64308"/>
                          </a:solidFill>
                          <a:effectLst/>
                        </a:rPr>
                        <a:t>Last Update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592542445"/>
                  </a:ext>
                </a:extLst>
              </a:tr>
              <a:tr h="799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err="1">
                          <a:solidFill>
                            <a:srgbClr val="064308"/>
                          </a:solidFill>
                          <a:effectLst/>
                        </a:rPr>
                        <a:t>ConsistencyCheck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check data consistency among ENSDF datasets, group levels and gammas, and average values from different datasets (with user selections), and more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considered as replacement of </a:t>
                      </a: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PANDORA with more functions; </a:t>
                      </a: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useful for preparing Adopted dataset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October 22, </a:t>
                      </a: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2019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4223394083"/>
                  </a:ext>
                </a:extLst>
              </a:tr>
              <a:tr h="1272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64308"/>
                          </a:solidFill>
                          <a:effectLst/>
                        </a:rPr>
                        <a:t>Excel2ENSDF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convert BETWEEN an Excel file (formatted data) and an ENSDF file; perform simple operations on column data in Excel, such as multiplying a factor or adding a constant (or both) to all values of a record, e.g., adding S(n) to E(n)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 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extensively used in XUNDL compilation and useful for extracting tabulated data from ENSDF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October 11</a:t>
                      </a: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, 2019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408258683"/>
                  </a:ext>
                </a:extLst>
              </a:tr>
              <a:tr h="799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64308"/>
                          </a:solidFill>
                          <a:effectLst/>
                        </a:rPr>
                        <a:t>Java-RULER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calculate gamma-ray transition strengths in ENSDF file with proper error propagations of large/asymmetric uncertainties</a:t>
                      </a:r>
                      <a:r>
                        <a:rPr lang="en-US" sz="1150" kern="150">
                          <a:solidFill>
                            <a:srgbClr val="064308"/>
                          </a:solidFill>
                          <a:effectLst/>
                        </a:rPr>
                        <a:t> 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solved a long-standing uncertainty calculating issue in the old FORTRAN code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June 6, </a:t>
                      </a: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2019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160524760"/>
                  </a:ext>
                </a:extLst>
              </a:tr>
              <a:tr h="1272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err="1">
                          <a:solidFill>
                            <a:srgbClr val="064308"/>
                          </a:solidFill>
                          <a:effectLst/>
                        </a:rPr>
                        <a:t>KeynumberCheck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check all NSR key-numbers in ENSDF datasets for format errors, irrelevant or nonexistent key-numbers (mostly due to mistyping) by searching in an input list of key-numbers or in the NSR database directly.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 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useful to catch incorrect, irrelevant or non-existent key-numbers for the final check of an ENSDF evaluation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September 13, </a:t>
                      </a: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2019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589552612"/>
                  </a:ext>
                </a:extLst>
              </a:tr>
              <a:tr h="799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64308"/>
                          </a:solidFill>
                          <a:effectLst/>
                        </a:rPr>
                        <a:t>Java-NDS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generate LaTeX and PDF outputs from ENSDF file(s) for Nuclear Data Sheets and web-display of ENSDF and XUNDL databases on NNDC retrieval webpages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started at McMaster by Balraj and his students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October 21, </a:t>
                      </a: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2019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853039108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686800" cy="427110"/>
          </a:xfrm>
        </p:spPr>
        <p:txBody>
          <a:bodyPr/>
          <a:lstStyle/>
          <a:p>
            <a:r>
              <a:rPr lang="en-US" sz="2800" dirty="0" smtClean="0"/>
              <a:t>List of Java codes developed/maintained at MSU</a:t>
            </a:r>
            <a:endParaRPr lang="en-US" sz="28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</p:spTree>
    <p:extLst>
      <p:ext uri="{BB962C8B-B14F-4D97-AF65-F5344CB8AC3E}">
        <p14:creationId xmlns:p14="http://schemas.microsoft.com/office/powerpoint/2010/main" xmlns="" val="412334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73700"/>
            <a:ext cx="9441180" cy="972745"/>
          </a:xfrm>
        </p:spPr>
        <p:txBody>
          <a:bodyPr/>
          <a:lstStyle/>
          <a:p>
            <a:r>
              <a:rPr lang="en-US" dirty="0"/>
              <a:t>Proposed Expanded FRIB Nuclear Data Effort Addresses Data Needs in the FRIB Era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" y="1056640"/>
            <a:ext cx="7280910" cy="59334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Addresses the diverse nuclear data needs in the FRIB area</a:t>
            </a:r>
          </a:p>
          <a:p>
            <a:pPr lvl="2">
              <a:spcBef>
                <a:spcPts val="0"/>
              </a:spcBef>
            </a:pPr>
            <a:r>
              <a:rPr lang="en-US" sz="1700" dirty="0"/>
              <a:t>Takes full advantage of synergies between data efforts in nuclear structure, reactions, astrophysics, and theory</a:t>
            </a:r>
          </a:p>
          <a:p>
            <a:pPr lvl="2">
              <a:spcBef>
                <a:spcPts val="0"/>
              </a:spcBef>
            </a:pPr>
            <a:r>
              <a:rPr lang="en-US" sz="1700" dirty="0"/>
              <a:t>Maximizes scientific impact and enables discoveries</a:t>
            </a:r>
          </a:p>
          <a:p>
            <a:pPr>
              <a:spcBef>
                <a:spcPts val="634"/>
              </a:spcBef>
            </a:pPr>
            <a:r>
              <a:rPr lang="en-US" dirty="0"/>
              <a:t>Aligned with conclusions from 2016 Data Workshop at Low Energy Community Meeting</a:t>
            </a:r>
          </a:p>
          <a:p>
            <a:pPr lvl="2">
              <a:spcBef>
                <a:spcPts val="0"/>
              </a:spcBef>
            </a:pPr>
            <a:r>
              <a:rPr lang="en-US" sz="1700" dirty="0"/>
              <a:t>Complements existing efforts, integrated with NNDC</a:t>
            </a:r>
          </a:p>
          <a:p>
            <a:pPr>
              <a:spcBef>
                <a:spcPts val="634"/>
              </a:spcBef>
            </a:pPr>
            <a:r>
              <a:rPr lang="en-US" dirty="0"/>
              <a:t>Takes advantage of leverage opportunities at MSU</a:t>
            </a:r>
          </a:p>
          <a:p>
            <a:pPr>
              <a:spcBef>
                <a:spcPts val="1903"/>
              </a:spcBef>
            </a:pPr>
            <a:r>
              <a:rPr lang="en-US" dirty="0"/>
              <a:t>0.5 FTE Nuclear Structure Evaluation</a:t>
            </a:r>
          </a:p>
          <a:p>
            <a:pPr lvl="2">
              <a:spcBef>
                <a:spcPts val="0"/>
              </a:spcBef>
            </a:pPr>
            <a:r>
              <a:rPr lang="en-US" sz="1700" dirty="0"/>
              <a:t>Another nuclear structure data evaluator at MSU to ensure the proper and timely compilation (XUNDL) and subsequent evaluation (ENSDF) of FRIB data</a:t>
            </a:r>
          </a:p>
          <a:p>
            <a:pPr>
              <a:spcBef>
                <a:spcPts val="634"/>
              </a:spcBef>
            </a:pPr>
            <a:r>
              <a:rPr lang="en-US" dirty="0"/>
              <a:t>0.5 FTE Nuclear Astrophysics Evaluation </a:t>
            </a:r>
          </a:p>
          <a:p>
            <a:pPr lvl="2">
              <a:spcBef>
                <a:spcPts val="0"/>
              </a:spcBef>
            </a:pPr>
            <a:r>
              <a:rPr lang="en-US" sz="1700" kern="1200" dirty="0"/>
              <a:t>Makes nuclear data usable in astrophysics</a:t>
            </a:r>
          </a:p>
          <a:p>
            <a:pPr lvl="2">
              <a:spcBef>
                <a:spcPts val="0"/>
              </a:spcBef>
            </a:pPr>
            <a:r>
              <a:rPr lang="en-US" sz="1700" kern="1200" dirty="0"/>
              <a:t>Focus on reaction rate data evaluation </a:t>
            </a:r>
          </a:p>
          <a:p>
            <a:pPr lvl="2">
              <a:spcBef>
                <a:spcPts val="0"/>
              </a:spcBef>
            </a:pPr>
            <a:r>
              <a:rPr lang="en-US" sz="1700" kern="1200" dirty="0"/>
              <a:t>Connects structure data, reaction data, theory data and theory tools </a:t>
            </a:r>
          </a:p>
          <a:p>
            <a:pPr lvl="2">
              <a:spcBef>
                <a:spcPts val="0"/>
              </a:spcBef>
            </a:pPr>
            <a:r>
              <a:rPr lang="en-US" sz="1700" kern="1200" dirty="0"/>
              <a:t>Leverage opportunity with NSF Networks JINA-CEE and </a:t>
            </a:r>
            <a:r>
              <a:rPr lang="en-US" sz="1700" kern="1200" dirty="0" err="1"/>
              <a:t>IReNA</a:t>
            </a:r>
            <a:r>
              <a:rPr lang="en-US" sz="1700" kern="1200" dirty="0"/>
              <a:t> (community connection, field wide standards, ensure impact)</a:t>
            </a:r>
          </a:p>
          <a:p>
            <a:pPr>
              <a:spcBef>
                <a:spcPts val="634"/>
              </a:spcBef>
            </a:pPr>
            <a:r>
              <a:rPr lang="en-US" dirty="0"/>
              <a:t>0.5 FTE Nuclear Theory</a:t>
            </a:r>
          </a:p>
          <a:p>
            <a:pPr lvl="2">
              <a:spcBef>
                <a:spcPts val="0"/>
              </a:spcBef>
            </a:pPr>
            <a:r>
              <a:rPr lang="en-US" sz="1700" kern="1200" dirty="0"/>
              <a:t>Provide a theoretical counterpart to ENDSF, fully integrated with NNDC</a:t>
            </a:r>
          </a:p>
          <a:p>
            <a:pPr lvl="2">
              <a:spcBef>
                <a:spcPts val="0"/>
              </a:spcBef>
            </a:pPr>
            <a:r>
              <a:rPr lang="en-US" sz="1700" dirty="0"/>
              <a:t>Theory data evaluation, curation, and dissemination </a:t>
            </a:r>
            <a:endParaRPr lang="en-US" sz="130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447496-7F30-A74A-A72D-8828ED7B04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2077"/>
          <a:stretch/>
        </p:blipFill>
        <p:spPr>
          <a:xfrm>
            <a:off x="7893974" y="3689830"/>
            <a:ext cx="1466647" cy="943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395EE4-3162-D64C-A7EE-A469479F7C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7916"/>
          <a:stretch/>
        </p:blipFill>
        <p:spPr>
          <a:xfrm>
            <a:off x="7893974" y="6301126"/>
            <a:ext cx="1474053" cy="932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4628AB-B35B-954D-B84B-3190CC914D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3974" y="4795520"/>
            <a:ext cx="1474053" cy="13102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78BFE0-2F19-3C42-B571-B5F92CE680CA}"/>
              </a:ext>
            </a:extLst>
          </p:cNvPr>
          <p:cNvSpPr txBox="1"/>
          <p:nvPr/>
        </p:nvSpPr>
        <p:spPr>
          <a:xfrm>
            <a:off x="7924742" y="4226561"/>
            <a:ext cx="975873" cy="328438"/>
          </a:xfrm>
          <a:prstGeom prst="rect">
            <a:avLst/>
          </a:prstGeom>
          <a:solidFill>
            <a:schemeClr val="bg1"/>
          </a:solidFill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500" dirty="0"/>
              <a:t>Structure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837334-2F86-3246-B4F6-C232288CB078}"/>
              </a:ext>
            </a:extLst>
          </p:cNvPr>
          <p:cNvSpPr txBox="1"/>
          <p:nvPr/>
        </p:nvSpPr>
        <p:spPr>
          <a:xfrm>
            <a:off x="7920990" y="6827521"/>
            <a:ext cx="794733" cy="328438"/>
          </a:xfrm>
          <a:prstGeom prst="rect">
            <a:avLst/>
          </a:prstGeom>
          <a:solidFill>
            <a:schemeClr val="bg1"/>
          </a:solidFill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500" dirty="0"/>
              <a:t>Theory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4E4FE3-9C6C-FB42-8A07-7100D8BEAEC8}"/>
              </a:ext>
            </a:extLst>
          </p:cNvPr>
          <p:cNvSpPr txBox="1"/>
          <p:nvPr/>
        </p:nvSpPr>
        <p:spPr>
          <a:xfrm>
            <a:off x="7920990" y="5767705"/>
            <a:ext cx="1286855" cy="328438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Astrophysics</a:t>
            </a:r>
          </a:p>
        </p:txBody>
      </p:sp>
    </p:spTree>
    <p:extLst>
      <p:ext uri="{BB962C8B-B14F-4D97-AF65-F5344CB8AC3E}">
        <p14:creationId xmlns:p14="http://schemas.microsoft.com/office/powerpoint/2010/main" xmlns="" val="284408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6700" y="257626"/>
            <a:ext cx="8686800" cy="508350"/>
          </a:xfrm>
        </p:spPr>
        <p:txBody>
          <a:bodyPr/>
          <a:lstStyle/>
          <a:p>
            <a:r>
              <a:rPr lang="en-US" dirty="0" smtClean="0"/>
              <a:t>Plans of MSU nuclear data program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67039" y="1905000"/>
            <a:ext cx="9105561" cy="4495800"/>
          </a:xfrm>
        </p:spPr>
        <p:txBody>
          <a:bodyPr/>
          <a:lstStyle/>
          <a:p>
            <a:pPr marL="341313" indent="-230188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ENSDF&amp;XUNDL (1 FTE): </a:t>
            </a:r>
          </a:p>
          <a:p>
            <a:pPr marL="573088" indent="-23177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ensure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proper and timely compilation (XUNDL) and subsequent evaluation (ENSDF) of FRIB data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3088" indent="-23177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help 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solve manpower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shortage in ENSDF evaluation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30188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Nuclear Astrophysics Data (1 FTE):</a:t>
            </a:r>
          </a:p>
          <a:p>
            <a:pPr marL="573088" indent="-23177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build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 and expand JINA-CEE Reaclib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</a:p>
          <a:p>
            <a:pPr marL="573088" indent="-23177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provide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natural connection of structure and reaction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efforts to USNDP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30188"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Nuclear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Theory Database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(1 FTE):</a:t>
            </a:r>
          </a:p>
          <a:p>
            <a:pPr marL="573088" indent="-231775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provide a theoretical counterpart to ENDSF, fully integrated with NNDC</a:t>
            </a:r>
          </a:p>
          <a:p>
            <a:pPr marL="573088" indent="-231775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interface theoretical database  with ENDSF to be able to directly compare theory with experiment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9978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propose to add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FTEs  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(funds: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0.5 MSU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0.5 USNDP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each FTE)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</p:spTree>
    <p:extLst>
      <p:ext uri="{BB962C8B-B14F-4D97-AF65-F5344CB8AC3E}">
        <p14:creationId xmlns:p14="http://schemas.microsoft.com/office/powerpoint/2010/main" xmlns="" val="351823920"/>
      </p:ext>
    </p:extLst>
  </p:cSld>
  <p:clrMapOvr>
    <a:masterClrMapping/>
  </p:clrMapOvr>
</p:sld>
</file>

<file path=ppt/theme/theme1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.potx" id="{E9CBB5BD-46A4-4E36-9011-7FF427D97581}" vid="{1C89C330-5508-4835-AB19-825A3BA729B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3047</TotalTime>
  <Pages>23</Pages>
  <Words>1093</Words>
  <Application>Microsoft Office PowerPoint</Application>
  <PresentationFormat>Custom</PresentationFormat>
  <Paragraphs>169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10_CKG FRIB no-line h</vt:lpstr>
      <vt:lpstr>Status Report of MSU data center for FY19</vt:lpstr>
      <vt:lpstr>MSU nuclear data center</vt:lpstr>
      <vt:lpstr>ENSDF evaluation at MSU</vt:lpstr>
      <vt:lpstr>XUNDL compilation at MSU</vt:lpstr>
      <vt:lpstr>XUNDL compilation at MSU</vt:lpstr>
      <vt:lpstr>Code developments at MSU</vt:lpstr>
      <vt:lpstr>List of Java codes developed/maintained at MSU</vt:lpstr>
      <vt:lpstr>Proposed Expanded FRIB Nuclear Data Effort Addresses Data Needs in the FRIB Era</vt:lpstr>
      <vt:lpstr>Plans of MSU nuclear data program</vt:lpstr>
    </vt:vector>
  </TitlesOfParts>
  <Company>NSCL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decay spectroscopy studies of novae and x-ray bursts</dc:title>
  <dc:creator>Chen, Jun</dc:creator>
  <cp:lastModifiedBy>Jun</cp:lastModifiedBy>
  <cp:revision>287</cp:revision>
  <cp:lastPrinted>2019-11-01T16:45:49Z</cp:lastPrinted>
  <dcterms:created xsi:type="dcterms:W3CDTF">2017-10-11T15:47:58Z</dcterms:created>
  <dcterms:modified xsi:type="dcterms:W3CDTF">2019-11-06T14:55:04Z</dcterms:modified>
</cp:coreProperties>
</file>