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305" r:id="rId2"/>
    <p:sldId id="312" r:id="rId3"/>
    <p:sldId id="313" r:id="rId4"/>
    <p:sldId id="314" r:id="rId5"/>
    <p:sldId id="315" r:id="rId6"/>
    <p:sldId id="316" r:id="rId7"/>
    <p:sldId id="317" r:id="rId8"/>
    <p:sldId id="318" r:id="rId9"/>
    <p:sldId id="319" r:id="rId10"/>
    <p:sldId id="320" r:id="rId11"/>
    <p:sldId id="321" r:id="rId12"/>
    <p:sldId id="322" r:id="rId13"/>
    <p:sldId id="323" r:id="rId14"/>
    <p:sldId id="324" r:id="rId15"/>
    <p:sldId id="311" r:id="rId16"/>
    <p:sldId id="352" r:id="rId17"/>
    <p:sldId id="334" r:id="rId18"/>
    <p:sldId id="335" r:id="rId19"/>
    <p:sldId id="336" r:id="rId20"/>
    <p:sldId id="345" r:id="rId21"/>
    <p:sldId id="303" r:id="rId22"/>
    <p:sldId id="269" r:id="rId23"/>
    <p:sldId id="304" r:id="rId24"/>
    <p:sldId id="341" r:id="rId25"/>
    <p:sldId id="342" r:id="rId26"/>
    <p:sldId id="346" r:id="rId27"/>
    <p:sldId id="348" r:id="rId28"/>
    <p:sldId id="347" r:id="rId29"/>
    <p:sldId id="349" r:id="rId30"/>
    <p:sldId id="350" r:id="rId31"/>
    <p:sldId id="325" r:id="rId32"/>
    <p:sldId id="326" r:id="rId33"/>
    <p:sldId id="354" r:id="rId34"/>
    <p:sldId id="353" r:id="rId35"/>
    <p:sldId id="328" r:id="rId36"/>
    <p:sldId id="329" r:id="rId37"/>
    <p:sldId id="330" r:id="rId38"/>
    <p:sldId id="331" r:id="rId39"/>
    <p:sldId id="332" r:id="rId40"/>
    <p:sldId id="355" r:id="rId41"/>
  </p:sldIdLst>
  <p:sldSz cx="9144000" cy="6858000" type="letter"/>
  <p:notesSz cx="6858000" cy="9144000"/>
  <p:defaultTextStyle>
    <a:lvl1pPr defTabSz="457200">
      <a:defRPr>
        <a:latin typeface="+mn-lt"/>
        <a:ea typeface="+mn-ea"/>
        <a:cs typeface="+mn-cs"/>
        <a:sym typeface="Helvetica"/>
      </a:defRPr>
    </a:lvl1pPr>
    <a:lvl2pPr defTabSz="457200">
      <a:defRPr>
        <a:latin typeface="+mn-lt"/>
        <a:ea typeface="+mn-ea"/>
        <a:cs typeface="+mn-cs"/>
        <a:sym typeface="Helvetica"/>
      </a:defRPr>
    </a:lvl2pPr>
    <a:lvl3pPr defTabSz="457200">
      <a:defRPr>
        <a:latin typeface="+mn-lt"/>
        <a:ea typeface="+mn-ea"/>
        <a:cs typeface="+mn-cs"/>
        <a:sym typeface="Helvetica"/>
      </a:defRPr>
    </a:lvl3pPr>
    <a:lvl4pPr defTabSz="457200">
      <a:defRPr>
        <a:latin typeface="+mn-lt"/>
        <a:ea typeface="+mn-ea"/>
        <a:cs typeface="+mn-cs"/>
        <a:sym typeface="Helvetica"/>
      </a:defRPr>
    </a:lvl4pPr>
    <a:lvl5pPr defTabSz="457200">
      <a:defRPr>
        <a:latin typeface="+mn-lt"/>
        <a:ea typeface="+mn-ea"/>
        <a:cs typeface="+mn-cs"/>
        <a:sym typeface="Helvetica"/>
      </a:defRPr>
    </a:lvl5pPr>
    <a:lvl6pPr defTabSz="457200">
      <a:defRPr>
        <a:latin typeface="+mn-lt"/>
        <a:ea typeface="+mn-ea"/>
        <a:cs typeface="+mn-cs"/>
        <a:sym typeface="Helvetica"/>
      </a:defRPr>
    </a:lvl6pPr>
    <a:lvl7pPr defTabSz="457200">
      <a:defRPr>
        <a:latin typeface="+mn-lt"/>
        <a:ea typeface="+mn-ea"/>
        <a:cs typeface="+mn-cs"/>
        <a:sym typeface="Helvetica"/>
      </a:defRPr>
    </a:lvl7pPr>
    <a:lvl8pPr defTabSz="457200">
      <a:defRPr>
        <a:latin typeface="+mn-lt"/>
        <a:ea typeface="+mn-ea"/>
        <a:cs typeface="+mn-cs"/>
        <a:sym typeface="Helvetica"/>
      </a:defRPr>
    </a:lvl8pPr>
    <a:lvl9pPr defTabSz="457200">
      <a:defRPr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C7B018BB-80A7-4F77-B60F-C8B233D01FF8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Row>
  </a:tblStyle>
  <a:tblStyle styleId="{EEE7283C-3CF3-47DC-8721-378D4A62B228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Row>
  </a:tblStyle>
  <a:tblStyle styleId="{CF821DB8-F4EB-4A41-A1BA-3FCAFE7338EE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33BA23B1-9221-436E-865A-0063620EA4FD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61"/>
    <p:restoredTop sz="93817" autoAdjust="0"/>
  </p:normalViewPr>
  <p:slideViewPr>
    <p:cSldViewPr snapToGrid="0" snapToObjects="1">
      <p:cViewPr varScale="1">
        <p:scale>
          <a:sx n="97" d="100"/>
          <a:sy n="97" d="100"/>
        </p:scale>
        <p:origin x="92" y="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79" d="100"/>
          <a:sy n="79" d="100"/>
        </p:scale>
        <p:origin x="2696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1" name="Shape 4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630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512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tif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1"/>
            <a:ext cx="9144000" cy="718019"/>
          </a:xfrm>
          <a:prstGeom prst="rect">
            <a:avLst/>
          </a:prstGeom>
          <a:gradFill>
            <a:gsLst>
              <a:gs pos="80000">
                <a:schemeClr val="tx2">
                  <a:lumMod val="60000"/>
                  <a:lumOff val="40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0">
                <a:srgbClr val="42A59D"/>
              </a:gs>
              <a:gs pos="87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hape 24"/>
          <p:cNvSpPr>
            <a:spLocks noGrp="1"/>
          </p:cNvSpPr>
          <p:nvPr>
            <p:ph type="title"/>
          </p:nvPr>
        </p:nvSpPr>
        <p:spPr>
          <a:xfrm>
            <a:off x="101600" y="-8837"/>
            <a:ext cx="7848600" cy="597415"/>
          </a:xfrm>
          <a:prstGeom prst="rect">
            <a:avLst/>
          </a:prstGeom>
        </p:spPr>
        <p:txBody>
          <a:bodyPr/>
          <a:lstStyle>
            <a:lvl1pPr>
              <a:defRPr sz="1800" b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2100" b="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Title Text</a:t>
            </a:r>
          </a:p>
        </p:txBody>
      </p:sp>
      <p:pic>
        <p:nvPicPr>
          <p:cNvPr id="12" name="Picture 11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19" y="6374677"/>
            <a:ext cx="1033272" cy="448883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803" y="6357511"/>
            <a:ext cx="1014984" cy="502920"/>
          </a:xfrm>
          <a:prstGeom prst="rect">
            <a:avLst/>
          </a:prstGeom>
        </p:spPr>
      </p:pic>
      <p:pic>
        <p:nvPicPr>
          <p:cNvPr id="14" name="Picture 13"/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295" y="6348317"/>
            <a:ext cx="1828800" cy="502920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015" y="6355080"/>
            <a:ext cx="1097280" cy="502920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0" y="6348549"/>
            <a:ext cx="9144000" cy="0"/>
          </a:xfrm>
          <a:prstGeom prst="line">
            <a:avLst/>
          </a:prstGeom>
          <a:ln w="25400">
            <a:solidFill>
              <a:srgbClr val="42A5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6234582" y="6406281"/>
            <a:ext cx="2604667" cy="373179"/>
          </a:xfrm>
          <a:prstGeom prst="rect">
            <a:avLst/>
          </a:prstGeom>
          <a:ln w="12700">
            <a:miter lim="400000"/>
          </a:ln>
        </p:spPr>
        <p:txBody>
          <a:bodyPr wrap="square" lIns="28575" tIns="28575" rIns="28575" bIns="28575" anchor="ctr">
            <a:spAutoFit/>
          </a:bodyPr>
          <a:lstStyle>
            <a:lvl1pPr algn="ctr" defTabSz="914400">
              <a:defRPr sz="1200">
                <a:solidFill>
                  <a:schemeClr val="tx1"/>
                </a:solidFill>
                <a:uFill>
                  <a:solidFill>
                    <a:srgbClr val="6C6C6C"/>
                  </a:solidFill>
                </a:uFill>
                <a:latin typeface="Arial" charset="0"/>
                <a:ea typeface="Arial" charset="0"/>
                <a:cs typeface="Arial" charset="0"/>
                <a:sym typeface="Century Gothic"/>
              </a:defRPr>
            </a:lvl1pPr>
            <a:lvl2pPr defTabSz="457200">
              <a:defRPr>
                <a:latin typeface="+mn-lt"/>
                <a:ea typeface="+mn-ea"/>
                <a:cs typeface="+mn-cs"/>
                <a:sym typeface="Helvetica"/>
              </a:defRPr>
            </a:lvl2pPr>
            <a:lvl3pPr defTabSz="457200">
              <a:defRPr>
                <a:latin typeface="+mn-lt"/>
                <a:ea typeface="+mn-ea"/>
                <a:cs typeface="+mn-cs"/>
                <a:sym typeface="Helvetica"/>
              </a:defRPr>
            </a:lvl3pPr>
            <a:lvl4pPr defTabSz="457200">
              <a:defRPr>
                <a:latin typeface="+mn-lt"/>
                <a:ea typeface="+mn-ea"/>
                <a:cs typeface="+mn-cs"/>
                <a:sym typeface="Helvetica"/>
              </a:defRPr>
            </a:lvl4pPr>
            <a:lvl5pPr defTabSz="457200">
              <a:defRPr>
                <a:latin typeface="+mn-lt"/>
                <a:ea typeface="+mn-ea"/>
                <a:cs typeface="+mn-cs"/>
                <a:sym typeface="Helvetica"/>
              </a:defRPr>
            </a:lvl5pPr>
            <a:lvl6pPr defTabSz="457200">
              <a:defRPr>
                <a:latin typeface="+mn-lt"/>
                <a:ea typeface="+mn-ea"/>
                <a:cs typeface="+mn-cs"/>
                <a:sym typeface="Helvetica"/>
              </a:defRPr>
            </a:lvl6pPr>
            <a:lvl7pPr defTabSz="457200">
              <a:defRPr>
                <a:latin typeface="+mn-lt"/>
                <a:ea typeface="+mn-ea"/>
                <a:cs typeface="+mn-cs"/>
                <a:sym typeface="Helvetica"/>
              </a:defRPr>
            </a:lvl7pPr>
            <a:lvl8pPr defTabSz="457200">
              <a:defRPr>
                <a:latin typeface="+mn-lt"/>
                <a:ea typeface="+mn-ea"/>
                <a:cs typeface="+mn-cs"/>
                <a:sym typeface="Helvetica"/>
              </a:defRPr>
            </a:lvl8pPr>
            <a:lvl9pPr defTabSz="457200">
              <a:defRPr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algn="r">
              <a:spcAft>
                <a:spcPts val="300"/>
              </a:spcAft>
            </a:pPr>
            <a:r>
              <a:rPr lang="en-US" sz="900" dirty="0" smtClean="0"/>
              <a:t>CSEWG meeting</a:t>
            </a:r>
            <a:r>
              <a:rPr lang="en-US" sz="900" baseline="0" dirty="0" smtClean="0"/>
              <a:t> </a:t>
            </a:r>
            <a:r>
              <a:rPr lang="en-US" sz="900" dirty="0" smtClean="0"/>
              <a:t> Nov 4- 7, </a:t>
            </a:r>
            <a:r>
              <a:rPr lang="en-US" sz="900" dirty="0"/>
              <a:t>2019 </a:t>
            </a:r>
          </a:p>
          <a:p>
            <a:pPr algn="r"/>
            <a:r>
              <a:rPr lang="en-US" sz="900" dirty="0"/>
              <a:t>        </a:t>
            </a:r>
            <a:fld id="{82E025AF-40F1-3D44-A93D-686C748C42C9}" type="slidenum">
              <a:rPr lang="en-US" sz="900" smtClean="0"/>
              <a:pPr algn="r"/>
              <a:t>‹#›</a:t>
            </a:fld>
            <a:endParaRPr lang="en-US" sz="900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0459" y="11575"/>
            <a:ext cx="1512874" cy="706443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pPr/>
              <a:t>11/4/2019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517" y="1086233"/>
            <a:ext cx="8464948" cy="5409689"/>
          </a:xfrm>
        </p:spPr>
        <p:txBody>
          <a:bodyPr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108" y="274638"/>
            <a:ext cx="6859785" cy="443381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65323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pPr/>
              <a:t>11/4/2019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135094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line"/>
          <p:cNvGrpSpPr/>
          <p:nvPr/>
        </p:nvGrpSpPr>
        <p:grpSpPr bwMode="invGray">
          <a:xfrm>
            <a:off x="1142108" y="1514475"/>
            <a:ext cx="7929246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pPr/>
              <a:t>11/4/2019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32" y="1905000"/>
            <a:ext cx="3315562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2107" y="1905000"/>
            <a:ext cx="3315563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108" y="274638"/>
            <a:ext cx="6859785" cy="1020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775414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pPr/>
              <a:t>11/4/2019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8616" y="2819400"/>
            <a:ext cx="3313277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56816"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/>
            </a:lvl8pPr>
            <a:lvl9pPr marL="1956816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88616" y="1905000"/>
            <a:ext cx="3313277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2107" y="2819400"/>
            <a:ext cx="3313277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2107" y="1905000"/>
            <a:ext cx="3313277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108" y="274638"/>
            <a:ext cx="6859785" cy="102076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143307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tif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339527" y="863600"/>
            <a:ext cx="8464948" cy="599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8900" tIns="88900" rIns="88900" bIns="88900"/>
          <a:lstStyle/>
          <a:p>
            <a:pPr lvl="0">
              <a:defRPr sz="1800">
                <a:uFillTx/>
              </a:defRPr>
            </a:pPr>
            <a:r>
              <a:rPr sz="1800" dirty="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1800" dirty="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1800" dirty="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1800" dirty="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1800" dirty="0">
                <a:uFill>
                  <a:solidFill/>
                </a:uFill>
              </a:rPr>
              <a:t>Body Level Five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-42957"/>
            <a:ext cx="9144000" cy="795934"/>
          </a:xfrm>
          <a:prstGeom prst="rect">
            <a:avLst/>
          </a:prstGeom>
          <a:gradFill>
            <a:gsLst>
              <a:gs pos="46000">
                <a:srgbClr val="42A59D"/>
              </a:gs>
              <a:gs pos="0">
                <a:schemeClr val="accent1">
                  <a:lumMod val="45000"/>
                  <a:lumOff val="55000"/>
                </a:schemeClr>
              </a:gs>
              <a:gs pos="0">
                <a:srgbClr val="42A59D"/>
              </a:gs>
              <a:gs pos="87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5" name="Picture 14"/>
          <p:cNvPicPr>
            <a:picLocks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19" y="6374677"/>
            <a:ext cx="1033272" cy="448883"/>
          </a:xfrm>
          <a:prstGeom prst="rect">
            <a:avLst/>
          </a:prstGeom>
        </p:spPr>
      </p:pic>
      <p:pic>
        <p:nvPicPr>
          <p:cNvPr id="16" name="Picture 15"/>
          <p:cNvPicPr>
            <a:picLocks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803" y="6357511"/>
            <a:ext cx="1014984" cy="502920"/>
          </a:xfrm>
          <a:prstGeom prst="rect">
            <a:avLst/>
          </a:prstGeom>
        </p:spPr>
      </p:pic>
      <p:pic>
        <p:nvPicPr>
          <p:cNvPr id="17" name="Picture 16"/>
          <p:cNvPicPr>
            <a:picLocks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295" y="6348317"/>
            <a:ext cx="1828800" cy="502920"/>
          </a:xfrm>
          <a:prstGeom prst="rect">
            <a:avLst/>
          </a:prstGeom>
        </p:spPr>
      </p:pic>
      <p:pic>
        <p:nvPicPr>
          <p:cNvPr id="18" name="Picture 17"/>
          <p:cNvPicPr>
            <a:picLocks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015" y="6355080"/>
            <a:ext cx="1097280" cy="502920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0" y="6348549"/>
            <a:ext cx="9144000" cy="0"/>
          </a:xfrm>
          <a:prstGeom prst="line">
            <a:avLst/>
          </a:prstGeom>
          <a:ln w="25400">
            <a:solidFill>
              <a:srgbClr val="42A5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1297" y="26545"/>
            <a:ext cx="1583143" cy="739255"/>
          </a:xfrm>
          <a:prstGeom prst="rect">
            <a:avLst/>
          </a:prstGeom>
        </p:spPr>
      </p:pic>
      <p:sp>
        <p:nvSpPr>
          <p:cNvPr id="13" name="Slide Number Placeholder 4"/>
          <p:cNvSpPr txBox="1">
            <a:spLocks/>
          </p:cNvSpPr>
          <p:nvPr userDrawn="1"/>
        </p:nvSpPr>
        <p:spPr>
          <a:xfrm>
            <a:off x="6234582" y="6406281"/>
            <a:ext cx="2604667" cy="373179"/>
          </a:xfrm>
          <a:prstGeom prst="rect">
            <a:avLst/>
          </a:prstGeom>
          <a:ln w="12700">
            <a:miter lim="400000"/>
          </a:ln>
        </p:spPr>
        <p:txBody>
          <a:bodyPr wrap="square" lIns="28575" tIns="28575" rIns="28575" bIns="28575" anchor="ctr">
            <a:spAutoFit/>
          </a:bodyPr>
          <a:lstStyle>
            <a:lvl1pPr algn="ctr" defTabSz="914400">
              <a:defRPr sz="1200">
                <a:solidFill>
                  <a:schemeClr val="tx1"/>
                </a:solidFill>
                <a:uFill>
                  <a:solidFill>
                    <a:srgbClr val="6C6C6C"/>
                  </a:solidFill>
                </a:uFill>
                <a:latin typeface="Arial" charset="0"/>
                <a:ea typeface="Arial" charset="0"/>
                <a:cs typeface="Arial" charset="0"/>
                <a:sym typeface="Century Gothic"/>
              </a:defRPr>
            </a:lvl1pPr>
            <a:lvl2pPr defTabSz="457200">
              <a:defRPr>
                <a:latin typeface="+mn-lt"/>
                <a:ea typeface="+mn-ea"/>
                <a:cs typeface="+mn-cs"/>
                <a:sym typeface="Helvetica"/>
              </a:defRPr>
            </a:lvl2pPr>
            <a:lvl3pPr defTabSz="457200">
              <a:defRPr>
                <a:latin typeface="+mn-lt"/>
                <a:ea typeface="+mn-ea"/>
                <a:cs typeface="+mn-cs"/>
                <a:sym typeface="Helvetica"/>
              </a:defRPr>
            </a:lvl3pPr>
            <a:lvl4pPr defTabSz="457200">
              <a:defRPr>
                <a:latin typeface="+mn-lt"/>
                <a:ea typeface="+mn-ea"/>
                <a:cs typeface="+mn-cs"/>
                <a:sym typeface="Helvetica"/>
              </a:defRPr>
            </a:lvl4pPr>
            <a:lvl5pPr defTabSz="457200">
              <a:defRPr>
                <a:latin typeface="+mn-lt"/>
                <a:ea typeface="+mn-ea"/>
                <a:cs typeface="+mn-cs"/>
                <a:sym typeface="Helvetica"/>
              </a:defRPr>
            </a:lvl5pPr>
            <a:lvl6pPr defTabSz="457200">
              <a:defRPr>
                <a:latin typeface="+mn-lt"/>
                <a:ea typeface="+mn-ea"/>
                <a:cs typeface="+mn-cs"/>
                <a:sym typeface="Helvetica"/>
              </a:defRPr>
            </a:lvl6pPr>
            <a:lvl7pPr defTabSz="457200">
              <a:defRPr>
                <a:latin typeface="+mn-lt"/>
                <a:ea typeface="+mn-ea"/>
                <a:cs typeface="+mn-cs"/>
                <a:sym typeface="Helvetica"/>
              </a:defRPr>
            </a:lvl7pPr>
            <a:lvl8pPr defTabSz="457200">
              <a:defRPr>
                <a:latin typeface="+mn-lt"/>
                <a:ea typeface="+mn-ea"/>
                <a:cs typeface="+mn-cs"/>
                <a:sym typeface="Helvetica"/>
              </a:defRPr>
            </a:lvl8pPr>
            <a:lvl9pPr defTabSz="457200">
              <a:defRPr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algn="r">
              <a:spcAft>
                <a:spcPts val="300"/>
              </a:spcAft>
            </a:pPr>
            <a:r>
              <a:rPr lang="en-US" sz="900" dirty="0" smtClean="0"/>
              <a:t>CSEWG meeting</a:t>
            </a:r>
            <a:r>
              <a:rPr lang="en-US" sz="900" baseline="0" dirty="0" smtClean="0"/>
              <a:t> </a:t>
            </a:r>
            <a:r>
              <a:rPr lang="en-US" sz="900" dirty="0" smtClean="0"/>
              <a:t> Nov 4- 7, </a:t>
            </a:r>
            <a:r>
              <a:rPr lang="en-US" sz="900" dirty="0"/>
              <a:t>2019 </a:t>
            </a:r>
          </a:p>
          <a:p>
            <a:pPr algn="r"/>
            <a:r>
              <a:rPr lang="en-US" sz="900" dirty="0"/>
              <a:t>        </a:t>
            </a:r>
            <a:fld id="{82E025AF-40F1-3D44-A93D-686C748C42C9}" type="slidenum">
              <a:rPr lang="en-US" sz="900" smtClean="0"/>
              <a:pPr algn="r"/>
              <a:t>‹#›</a:t>
            </a:fld>
            <a:endParaRPr lang="en-US" sz="9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</p:sldLayoutIdLst>
  <p:transition spd="med"/>
  <p:txStyles>
    <p:titleStyle>
      <a:lvl1pPr>
        <a:defRPr sz="2100" b="1">
          <a:solidFill>
            <a:srgbClr val="FFFFFF"/>
          </a:solidFill>
          <a:uFill>
            <a:solidFill>
              <a:srgbClr val="FFFFFF"/>
            </a:solidFill>
          </a:uFill>
          <a:latin typeface="Century Gothic"/>
          <a:ea typeface="Century Gothic"/>
          <a:cs typeface="Century Gothic"/>
          <a:sym typeface="Century Gothic"/>
        </a:defRPr>
      </a:lvl1pPr>
      <a:lvl2pPr>
        <a:defRPr sz="2100" b="1">
          <a:solidFill>
            <a:srgbClr val="FFFFFF"/>
          </a:solidFill>
          <a:uFill>
            <a:solidFill>
              <a:srgbClr val="FFFFFF"/>
            </a:solidFill>
          </a:uFill>
          <a:latin typeface="Century Gothic"/>
          <a:ea typeface="Century Gothic"/>
          <a:cs typeface="Century Gothic"/>
          <a:sym typeface="Century Gothic"/>
        </a:defRPr>
      </a:lvl2pPr>
      <a:lvl3pPr>
        <a:defRPr sz="2100" b="1">
          <a:solidFill>
            <a:srgbClr val="FFFFFF"/>
          </a:solidFill>
          <a:uFill>
            <a:solidFill>
              <a:srgbClr val="FFFFFF"/>
            </a:solidFill>
          </a:uFill>
          <a:latin typeface="Century Gothic"/>
          <a:ea typeface="Century Gothic"/>
          <a:cs typeface="Century Gothic"/>
          <a:sym typeface="Century Gothic"/>
        </a:defRPr>
      </a:lvl3pPr>
      <a:lvl4pPr>
        <a:defRPr sz="2100" b="1">
          <a:solidFill>
            <a:srgbClr val="FFFFFF"/>
          </a:solidFill>
          <a:uFill>
            <a:solidFill>
              <a:srgbClr val="FFFFFF"/>
            </a:solidFill>
          </a:uFill>
          <a:latin typeface="Century Gothic"/>
          <a:ea typeface="Century Gothic"/>
          <a:cs typeface="Century Gothic"/>
          <a:sym typeface="Century Gothic"/>
        </a:defRPr>
      </a:lvl4pPr>
      <a:lvl5pPr>
        <a:defRPr sz="2100" b="1">
          <a:solidFill>
            <a:srgbClr val="FFFFFF"/>
          </a:solidFill>
          <a:uFill>
            <a:solidFill>
              <a:srgbClr val="FFFFFF"/>
            </a:solidFill>
          </a:uFill>
          <a:latin typeface="Century Gothic"/>
          <a:ea typeface="Century Gothic"/>
          <a:cs typeface="Century Gothic"/>
          <a:sym typeface="Century Gothic"/>
        </a:defRPr>
      </a:lvl5pPr>
      <a:lvl6pPr>
        <a:defRPr sz="2100" b="1">
          <a:solidFill>
            <a:srgbClr val="FFFFFF"/>
          </a:solidFill>
          <a:uFill>
            <a:solidFill>
              <a:srgbClr val="FFFFFF"/>
            </a:solidFill>
          </a:uFill>
          <a:latin typeface="Century Gothic"/>
          <a:ea typeface="Century Gothic"/>
          <a:cs typeface="Century Gothic"/>
          <a:sym typeface="Century Gothic"/>
        </a:defRPr>
      </a:lvl6pPr>
      <a:lvl7pPr>
        <a:defRPr sz="2100" b="1">
          <a:solidFill>
            <a:srgbClr val="FFFFFF"/>
          </a:solidFill>
          <a:uFill>
            <a:solidFill>
              <a:srgbClr val="FFFFFF"/>
            </a:solidFill>
          </a:uFill>
          <a:latin typeface="Century Gothic"/>
          <a:ea typeface="Century Gothic"/>
          <a:cs typeface="Century Gothic"/>
          <a:sym typeface="Century Gothic"/>
        </a:defRPr>
      </a:lvl7pPr>
      <a:lvl8pPr>
        <a:defRPr sz="2100" b="1">
          <a:solidFill>
            <a:srgbClr val="FFFFFF"/>
          </a:solidFill>
          <a:uFill>
            <a:solidFill>
              <a:srgbClr val="FFFFFF"/>
            </a:solidFill>
          </a:uFill>
          <a:latin typeface="Century Gothic"/>
          <a:ea typeface="Century Gothic"/>
          <a:cs typeface="Century Gothic"/>
          <a:sym typeface="Century Gothic"/>
        </a:defRPr>
      </a:lvl8pPr>
      <a:lvl9pPr>
        <a:defRPr sz="2100" b="1">
          <a:solidFill>
            <a:srgbClr val="FFFFFF"/>
          </a:solidFill>
          <a:uFill>
            <a:solidFill>
              <a:srgbClr val="FFFFFF"/>
            </a:solidFill>
          </a:uFill>
          <a:latin typeface="Century Gothic"/>
          <a:ea typeface="Century Gothic"/>
          <a:cs typeface="Century Gothic"/>
          <a:sym typeface="Century Gothic"/>
        </a:defRPr>
      </a:lvl9pPr>
    </p:titleStyle>
    <p:bodyStyle>
      <a:lvl1pPr marL="190500" indent="-190500">
        <a:spcBef>
          <a:spcPts val="1500"/>
        </a:spcBef>
        <a:buSzPct val="125000"/>
        <a:buChar char="•"/>
        <a:defRPr sz="1800">
          <a:uFill>
            <a:solidFill/>
          </a:uFill>
          <a:latin typeface="Century Gothic"/>
          <a:ea typeface="Century Gothic"/>
          <a:cs typeface="Century Gothic"/>
          <a:sym typeface="Century Gothic"/>
        </a:defRPr>
      </a:lvl1pPr>
      <a:lvl2pPr marL="546100" indent="-203200">
        <a:spcBef>
          <a:spcPts val="1500"/>
        </a:spcBef>
        <a:buSzPct val="125000"/>
        <a:buChar char="-"/>
        <a:defRPr sz="1800">
          <a:uFill>
            <a:solidFill/>
          </a:uFill>
          <a:latin typeface="Century Gothic"/>
          <a:ea typeface="Century Gothic"/>
          <a:cs typeface="Century Gothic"/>
          <a:sym typeface="Century Gothic"/>
        </a:defRPr>
      </a:lvl2pPr>
      <a:lvl3pPr marL="685800">
        <a:spcBef>
          <a:spcPts val="1500"/>
        </a:spcBef>
        <a:buSzPct val="125000"/>
        <a:buChar char="•"/>
        <a:defRPr sz="1800">
          <a:uFill>
            <a:solidFill/>
          </a:uFill>
          <a:latin typeface="Century Gothic"/>
          <a:ea typeface="Century Gothic"/>
          <a:cs typeface="Century Gothic"/>
          <a:sym typeface="Century Gothic"/>
        </a:defRPr>
      </a:lvl3pPr>
      <a:lvl4pPr marL="1028700">
        <a:spcBef>
          <a:spcPts val="1500"/>
        </a:spcBef>
        <a:buSzPct val="125000"/>
        <a:buChar char="-"/>
        <a:defRPr sz="1800">
          <a:uFill>
            <a:solidFill/>
          </a:uFill>
          <a:latin typeface="Century Gothic"/>
          <a:ea typeface="Century Gothic"/>
          <a:cs typeface="Century Gothic"/>
          <a:sym typeface="Century Gothic"/>
        </a:defRPr>
      </a:lvl4pPr>
      <a:lvl5pPr marL="1371600">
        <a:spcBef>
          <a:spcPts val="1500"/>
        </a:spcBef>
        <a:buSzPct val="125000"/>
        <a:buChar char="•"/>
        <a:defRPr sz="1800">
          <a:uFill>
            <a:solidFill/>
          </a:uFill>
          <a:latin typeface="Century Gothic"/>
          <a:ea typeface="Century Gothic"/>
          <a:cs typeface="Century Gothic"/>
          <a:sym typeface="Century Gothic"/>
        </a:defRPr>
      </a:lvl5pPr>
      <a:lvl6pPr marL="2573110" indent="-734786">
        <a:spcBef>
          <a:spcPts val="1500"/>
        </a:spcBef>
        <a:buSzPct val="125000"/>
        <a:buChar char="•"/>
        <a:defRPr sz="1800">
          <a:uFill>
            <a:solidFill/>
          </a:uFill>
          <a:latin typeface="Century Gothic"/>
          <a:ea typeface="Century Gothic"/>
          <a:cs typeface="Century Gothic"/>
          <a:sym typeface="Century Gothic"/>
        </a:defRPr>
      </a:lvl6pPr>
      <a:lvl7pPr marL="2839810" indent="-734786">
        <a:spcBef>
          <a:spcPts val="1500"/>
        </a:spcBef>
        <a:buSzPct val="125000"/>
        <a:buChar char="•"/>
        <a:defRPr sz="1800">
          <a:uFill>
            <a:solidFill/>
          </a:uFill>
          <a:latin typeface="Century Gothic"/>
          <a:ea typeface="Century Gothic"/>
          <a:cs typeface="Century Gothic"/>
          <a:sym typeface="Century Gothic"/>
        </a:defRPr>
      </a:lvl7pPr>
      <a:lvl8pPr marL="3106510" indent="-734786">
        <a:spcBef>
          <a:spcPts val="1500"/>
        </a:spcBef>
        <a:buSzPct val="125000"/>
        <a:buChar char="•"/>
        <a:defRPr sz="1800">
          <a:uFill>
            <a:solidFill/>
          </a:uFill>
          <a:latin typeface="Century Gothic"/>
          <a:ea typeface="Century Gothic"/>
          <a:cs typeface="Century Gothic"/>
          <a:sym typeface="Century Gothic"/>
        </a:defRPr>
      </a:lvl8pPr>
      <a:lvl9pPr marL="3373210" indent="-734785">
        <a:spcBef>
          <a:spcPts val="1500"/>
        </a:spcBef>
        <a:buSzPct val="125000"/>
        <a:buChar char="•"/>
        <a:defRPr sz="1800">
          <a:uFill>
            <a:solidFill/>
          </a:uFill>
          <a:latin typeface="Century Gothic"/>
          <a:ea typeface="Century Gothic"/>
          <a:cs typeface="Century Gothic"/>
          <a:sym typeface="Century Gothic"/>
        </a:defRPr>
      </a:lvl9pPr>
    </p:bodyStyle>
    <p:otherStyle>
      <a:lvl1pPr algn="ctr">
        <a:defRPr sz="900">
          <a:solidFill>
            <a:schemeClr val="tx1"/>
          </a:solidFill>
          <a:uFill>
            <a:solidFill>
              <a:srgbClr val="6C6C6C"/>
            </a:solidFill>
          </a:uFill>
          <a:latin typeface="+mn-lt"/>
          <a:ea typeface="+mn-ea"/>
          <a:cs typeface="+mn-cs"/>
          <a:sym typeface="Century Gothic"/>
        </a:defRPr>
      </a:lvl1pPr>
      <a:lvl2pPr algn="ctr">
        <a:defRPr sz="900">
          <a:solidFill>
            <a:schemeClr val="tx1"/>
          </a:solidFill>
          <a:uFill>
            <a:solidFill>
              <a:srgbClr val="6C6C6C"/>
            </a:solidFill>
          </a:uFill>
          <a:latin typeface="+mn-lt"/>
          <a:ea typeface="+mn-ea"/>
          <a:cs typeface="+mn-cs"/>
          <a:sym typeface="Century Gothic"/>
        </a:defRPr>
      </a:lvl2pPr>
      <a:lvl3pPr algn="ctr">
        <a:defRPr sz="900">
          <a:solidFill>
            <a:schemeClr val="tx1"/>
          </a:solidFill>
          <a:uFill>
            <a:solidFill>
              <a:srgbClr val="6C6C6C"/>
            </a:solidFill>
          </a:uFill>
          <a:latin typeface="+mn-lt"/>
          <a:ea typeface="+mn-ea"/>
          <a:cs typeface="+mn-cs"/>
          <a:sym typeface="Century Gothic"/>
        </a:defRPr>
      </a:lvl3pPr>
      <a:lvl4pPr algn="ctr">
        <a:defRPr sz="900">
          <a:solidFill>
            <a:schemeClr val="tx1"/>
          </a:solidFill>
          <a:uFill>
            <a:solidFill>
              <a:srgbClr val="6C6C6C"/>
            </a:solidFill>
          </a:uFill>
          <a:latin typeface="+mn-lt"/>
          <a:ea typeface="+mn-ea"/>
          <a:cs typeface="+mn-cs"/>
          <a:sym typeface="Century Gothic"/>
        </a:defRPr>
      </a:lvl4pPr>
      <a:lvl5pPr algn="ctr">
        <a:defRPr sz="900">
          <a:solidFill>
            <a:schemeClr val="tx1"/>
          </a:solidFill>
          <a:uFill>
            <a:solidFill>
              <a:srgbClr val="6C6C6C"/>
            </a:solidFill>
          </a:uFill>
          <a:latin typeface="+mn-lt"/>
          <a:ea typeface="+mn-ea"/>
          <a:cs typeface="+mn-cs"/>
          <a:sym typeface="Century Gothic"/>
        </a:defRPr>
      </a:lvl5pPr>
      <a:lvl6pPr algn="ctr">
        <a:defRPr sz="900">
          <a:solidFill>
            <a:schemeClr val="tx1"/>
          </a:solidFill>
          <a:uFill>
            <a:solidFill>
              <a:srgbClr val="6C6C6C"/>
            </a:solidFill>
          </a:uFill>
          <a:latin typeface="+mn-lt"/>
          <a:ea typeface="+mn-ea"/>
          <a:cs typeface="+mn-cs"/>
          <a:sym typeface="Century Gothic"/>
        </a:defRPr>
      </a:lvl6pPr>
      <a:lvl7pPr algn="ctr">
        <a:defRPr sz="900">
          <a:solidFill>
            <a:schemeClr val="tx1"/>
          </a:solidFill>
          <a:uFill>
            <a:solidFill>
              <a:srgbClr val="6C6C6C"/>
            </a:solidFill>
          </a:uFill>
          <a:latin typeface="+mn-lt"/>
          <a:ea typeface="+mn-ea"/>
          <a:cs typeface="+mn-cs"/>
          <a:sym typeface="Century Gothic"/>
        </a:defRPr>
      </a:lvl7pPr>
      <a:lvl8pPr algn="ctr">
        <a:defRPr sz="900">
          <a:solidFill>
            <a:schemeClr val="tx1"/>
          </a:solidFill>
          <a:uFill>
            <a:solidFill>
              <a:srgbClr val="6C6C6C"/>
            </a:solidFill>
          </a:uFill>
          <a:latin typeface="+mn-lt"/>
          <a:ea typeface="+mn-ea"/>
          <a:cs typeface="+mn-cs"/>
          <a:sym typeface="Century Gothic"/>
        </a:defRPr>
      </a:lvl8pPr>
      <a:lvl9pPr algn="ctr">
        <a:defRPr sz="900">
          <a:solidFill>
            <a:schemeClr val="tx1"/>
          </a:solidFill>
          <a:uFill>
            <a:solidFill>
              <a:srgbClr val="6C6C6C"/>
            </a:solidFill>
          </a:uFill>
          <a:latin typeface="+mn-lt"/>
          <a:ea typeface="+mn-ea"/>
          <a:cs typeface="+mn-cs"/>
          <a:sym typeface="Century Gothic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7" Type="http://schemas.openxmlformats.org/officeDocument/2006/relationships/image" Target="../media/image33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>
            <a:spLocks noGrp="1"/>
          </p:cNvSpPr>
          <p:nvPr>
            <p:ph type="title"/>
          </p:nvPr>
        </p:nvSpPr>
        <p:spPr>
          <a:xfrm>
            <a:off x="548933" y="1379209"/>
            <a:ext cx="7739873" cy="2008675"/>
          </a:xfrm>
          <a:noFill/>
        </p:spPr>
        <p:txBody>
          <a:bodyPr/>
          <a:lstStyle/>
          <a:p>
            <a:pPr algn="ctr"/>
            <a:r>
              <a:rPr lang="en-US" sz="4200" b="1" dirty="0" smtClean="0">
                <a:solidFill>
                  <a:schemeClr val="tx1"/>
                </a:solidFill>
                <a:latin typeface="Segoe Print" pitchFamily="2" charset="0"/>
              </a:rPr>
              <a:t>Neutron- and photon-induced cross-section measurements at TUNL</a:t>
            </a:r>
            <a:endParaRPr lang="en-US" sz="4200" b="1" dirty="0">
              <a:solidFill>
                <a:schemeClr val="tx1"/>
              </a:solidFill>
              <a:latin typeface="Segoe Print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17568" y="3989340"/>
            <a:ext cx="4572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Dr. </a:t>
            </a:r>
            <a:r>
              <a:rPr lang="en-US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Krishichayan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000" dirty="0"/>
              <a:t>TUNL &amp; Duke University</a:t>
            </a:r>
          </a:p>
        </p:txBody>
      </p:sp>
    </p:spTree>
    <p:extLst>
      <p:ext uri="{BB962C8B-B14F-4D97-AF65-F5344CB8AC3E}">
        <p14:creationId xmlns:p14="http://schemas.microsoft.com/office/powerpoint/2010/main" val="37635452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967563"/>
          </a:xfrm>
        </p:spPr>
        <p:txBody>
          <a:bodyPr>
            <a:noAutofit/>
          </a:bodyPr>
          <a:lstStyle/>
          <a:p>
            <a:pPr algn="l"/>
            <a:r>
              <a:rPr lang="en-US" sz="2400" dirty="0" smtClean="0">
                <a:latin typeface="Segoe Print" pitchFamily="2" charset="0"/>
              </a:rPr>
              <a:t>FPY measurements at HI</a:t>
            </a:r>
            <a:r>
              <a:rPr lang="el-GR" sz="2400" dirty="0" smtClean="0">
                <a:latin typeface="Times New Roman"/>
                <a:cs typeface="Times New Roman"/>
              </a:rPr>
              <a:t>γ</a:t>
            </a:r>
            <a:r>
              <a:rPr lang="en-US" sz="2400" dirty="0" smtClean="0">
                <a:latin typeface="Segoe Print" pitchFamily="2" charset="0"/>
              </a:rPr>
              <a:t>S</a:t>
            </a:r>
            <a:br>
              <a:rPr lang="en-US" sz="2400" dirty="0" smtClean="0">
                <a:latin typeface="Segoe Print" pitchFamily="2" charset="0"/>
              </a:rPr>
            </a:br>
            <a:r>
              <a:rPr lang="en-US" sz="2400" dirty="0" smtClean="0">
                <a:latin typeface="Segoe Print" pitchFamily="2" charset="0"/>
              </a:rPr>
              <a:t>using fission chamber</a:t>
            </a:r>
            <a:endParaRPr lang="en-US" sz="2400" dirty="0">
              <a:latin typeface="Segoe Print" pitchFamily="2" charset="0"/>
            </a:endParaRPr>
          </a:p>
        </p:txBody>
      </p:sp>
      <p:sp>
        <p:nvSpPr>
          <p:cNvPr id="332" name="CustomShape 23"/>
          <p:cNvSpPr/>
          <p:nvPr/>
        </p:nvSpPr>
        <p:spPr>
          <a:xfrm>
            <a:off x="2446740" y="4953000"/>
            <a:ext cx="4250520" cy="638280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dirty="0">
                <a:solidFill>
                  <a:srgbClr val="000000"/>
                </a:solidFill>
                <a:latin typeface="Calibri"/>
              </a:rPr>
              <a:t>Samples irradiated for ~ 3 days </a:t>
            </a:r>
            <a:r>
              <a:rPr lang="en-US" b="1" dirty="0" smtClean="0">
                <a:solidFill>
                  <a:srgbClr val="000000"/>
                </a:solidFill>
                <a:latin typeface="Calibri"/>
              </a:rPr>
              <a:t>using</a:t>
            </a:r>
          </a:p>
          <a:p>
            <a:pPr>
              <a:lnSpc>
                <a:spcPct val="100000"/>
              </a:lnSpc>
            </a:pPr>
            <a:r>
              <a:rPr lang="en-US" b="1" dirty="0">
                <a:solidFill>
                  <a:srgbClr val="000000"/>
                </a:solidFill>
                <a:latin typeface="Calibri"/>
              </a:rPr>
              <a:t>c</a:t>
            </a:r>
            <a:r>
              <a:rPr lang="en-US" b="1" dirty="0" smtClean="0">
                <a:solidFill>
                  <a:srgbClr val="000000"/>
                </a:solidFill>
                <a:latin typeface="Calibri"/>
              </a:rPr>
              <a:t>ircularly polarized 13 </a:t>
            </a:r>
            <a:r>
              <a:rPr lang="en-US" b="1" dirty="0" err="1" smtClean="0">
                <a:solidFill>
                  <a:srgbClr val="000000"/>
                </a:solidFill>
                <a:latin typeface="Calibri"/>
              </a:rPr>
              <a:t>MeV</a:t>
            </a:r>
            <a:r>
              <a:rPr lang="en-US" b="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alibri"/>
              </a:rPr>
              <a:t>photon beams</a:t>
            </a:r>
            <a:endParaRPr dirty="0"/>
          </a:p>
        </p:txBody>
      </p:sp>
      <p:pic>
        <p:nvPicPr>
          <p:cNvPr id="33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" y="4378036"/>
            <a:ext cx="1600199" cy="1598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6369" y="1565495"/>
            <a:ext cx="6366031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990600" y="967563"/>
            <a:ext cx="7194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dirty="0" smtClean="0">
                <a:solidFill>
                  <a:schemeClr val="tx1"/>
                </a:solidFill>
              </a:rPr>
              <a:t>A dual fission chamber provides the rate of fission events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16778" y="4378036"/>
            <a:ext cx="1358410" cy="169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368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9580" y="4950"/>
            <a:ext cx="7239891" cy="762000"/>
          </a:xfrm>
        </p:spPr>
        <p:txBody>
          <a:bodyPr>
            <a:noAutofit/>
          </a:bodyPr>
          <a:lstStyle/>
          <a:p>
            <a:r>
              <a:rPr lang="el-G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-FPY @ 13 MeV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580" y="929977"/>
            <a:ext cx="6891981" cy="49980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81000"/>
            <a:ext cx="4438724" cy="638976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652223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7239891" cy="762000"/>
          </a:xfrm>
        </p:spPr>
        <p:txBody>
          <a:bodyPr>
            <a:noAutofit/>
          </a:bodyPr>
          <a:lstStyle/>
          <a:p>
            <a:pPr algn="l"/>
            <a:r>
              <a:rPr lang="el-GR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3600" dirty="0" smtClean="0">
                <a:latin typeface="Segoe Print" panose="02000600000000000000" pitchFamily="2" charset="0"/>
              </a:rPr>
              <a:t>-FPY @ 13 MeV</a:t>
            </a:r>
            <a:r>
              <a:rPr lang="en-US" sz="4000" dirty="0" smtClean="0">
                <a:latin typeface="Segoe Print" panose="02000600000000000000" pitchFamily="2" charset="0"/>
              </a:rPr>
              <a:t> results</a:t>
            </a:r>
            <a:endParaRPr lang="en-US" sz="4000" dirty="0">
              <a:latin typeface="Segoe Print" panose="020006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12274" y="4595213"/>
            <a:ext cx="5717969" cy="1650573"/>
          </a:xfrm>
          <a:prstGeom prst="rect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5415" y="867894"/>
            <a:ext cx="5397585" cy="3656070"/>
          </a:xfrm>
          <a:prstGeom prst="rect">
            <a:avLst/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0025" y="867894"/>
            <a:ext cx="2775680" cy="551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2304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/>
          <p:cNvSpPr txBox="1">
            <a:spLocks/>
          </p:cNvSpPr>
          <p:nvPr/>
        </p:nvSpPr>
        <p:spPr>
          <a:xfrm>
            <a:off x="0" y="0"/>
            <a:ext cx="8839200" cy="8550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solidFill>
                  <a:schemeClr val="bg1"/>
                </a:solidFill>
                <a:latin typeface="Segoe Print" pitchFamily="2" charset="0"/>
                <a:ea typeface="+mj-ea"/>
                <a:cs typeface="+mj-cs"/>
              </a:rPr>
              <a:t>Photo-fission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solidFill>
                  <a:schemeClr val="bg1"/>
                </a:solidFill>
                <a:latin typeface="Segoe Print" pitchFamily="2" charset="0"/>
                <a:ea typeface="+mj-ea"/>
                <a:cs typeface="+mj-cs"/>
              </a:rPr>
              <a:t>CS ratio measurements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432" y="1790540"/>
            <a:ext cx="6400800" cy="2562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5387851"/>
            <a:ext cx="5491163" cy="349498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5163" y="2205030"/>
            <a:ext cx="1828800" cy="13797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248170" y="4821382"/>
            <a:ext cx="2209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dirty="0" smtClean="0">
                <a:solidFill>
                  <a:schemeClr val="tx1"/>
                </a:solidFill>
              </a:rPr>
              <a:t>Technical paper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50055" y="1021278"/>
            <a:ext cx="4301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 smtClean="0">
                <a:solidFill>
                  <a:schemeClr val="tx1"/>
                </a:solidFill>
              </a:rPr>
              <a:t>Took advantage of fission chambers</a:t>
            </a:r>
          </a:p>
        </p:txBody>
      </p:sp>
    </p:spTree>
    <p:extLst>
      <p:ext uri="{BB962C8B-B14F-4D97-AF65-F5344CB8AC3E}">
        <p14:creationId xmlns:p14="http://schemas.microsoft.com/office/powerpoint/2010/main" val="38584372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10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22040" y="1188726"/>
            <a:ext cx="283398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itle 2"/>
          <p:cNvSpPr txBox="1">
            <a:spLocks/>
          </p:cNvSpPr>
          <p:nvPr/>
        </p:nvSpPr>
        <p:spPr>
          <a:xfrm>
            <a:off x="16825" y="-23754"/>
            <a:ext cx="8839200" cy="8550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solidFill>
                  <a:schemeClr val="bg1"/>
                </a:solidFill>
                <a:latin typeface="Segoe Print" pitchFamily="2" charset="0"/>
                <a:ea typeface="+mj-ea"/>
                <a:cs typeface="+mj-cs"/>
              </a:rPr>
              <a:t>Photo-fission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solidFill>
                  <a:schemeClr val="bg1"/>
                </a:solidFill>
                <a:latin typeface="Segoe Print" pitchFamily="2" charset="0"/>
                <a:ea typeface="+mj-ea"/>
                <a:cs typeface="+mj-cs"/>
              </a:rPr>
              <a:t>CS ratio measurements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3432" y="1287825"/>
            <a:ext cx="3926616" cy="30668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57557" y="4138942"/>
            <a:ext cx="1619043" cy="4684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79221" y="2730330"/>
            <a:ext cx="4076804" cy="30197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98014" y="5736718"/>
            <a:ext cx="1565530" cy="43548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94551" y="819394"/>
            <a:ext cx="5410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 smtClean="0">
                <a:solidFill>
                  <a:schemeClr val="tx1"/>
                </a:solidFill>
              </a:rPr>
              <a:t>Very useful measurements for data evaluation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63006" y="3934482"/>
            <a:ext cx="7017987" cy="223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7560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295"/>
            <a:ext cx="7950200" cy="76427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Segoe Print" pitchFamily="2" charset="0"/>
                <a:ea typeface="+mj-ea"/>
                <a:cs typeface="+mj-cs"/>
                <a:sym typeface="Helvetica"/>
              </a:rPr>
              <a:t>FPY measurements:</a:t>
            </a:r>
            <a:br>
              <a:rPr lang="en-US" sz="2400" b="1" dirty="0" smtClean="0">
                <a:solidFill>
                  <a:schemeClr val="bg1"/>
                </a:solidFill>
                <a:latin typeface="Segoe Print" pitchFamily="2" charset="0"/>
                <a:ea typeface="+mj-ea"/>
                <a:cs typeface="+mj-cs"/>
                <a:sym typeface="Helvetica"/>
              </a:rPr>
            </a:br>
            <a:r>
              <a:rPr lang="en-US" sz="2400" b="1" dirty="0" smtClean="0">
                <a:solidFill>
                  <a:schemeClr val="bg1"/>
                </a:solidFill>
                <a:latin typeface="Segoe Print" pitchFamily="2" charset="0"/>
                <a:ea typeface="+mj-ea"/>
                <a:cs typeface="+mj-cs"/>
                <a:sym typeface="Helvetica"/>
              </a:rPr>
              <a:t>moving up the decay chain</a:t>
            </a:r>
            <a:endParaRPr lang="en-US" sz="2400" b="1" dirty="0">
              <a:solidFill>
                <a:schemeClr val="bg1"/>
              </a:solidFill>
              <a:latin typeface="Segoe Print" pitchFamily="2" charset="0"/>
              <a:ea typeface="+mj-ea"/>
              <a:cs typeface="+mj-cs"/>
              <a:sym typeface="Helvetic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0271" y="1211093"/>
            <a:ext cx="7523985" cy="37430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6125" y="5367921"/>
            <a:ext cx="7131750" cy="59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15410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206018" cy="777922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>
                <a:latin typeface="Segoe Print" pitchFamily="2" charset="0"/>
              </a:rPr>
              <a:t>Long lived (T</a:t>
            </a:r>
            <a:r>
              <a:rPr lang="en-US" sz="2800" baseline="-25000" dirty="0" smtClean="0">
                <a:latin typeface="Segoe Print" pitchFamily="2" charset="0"/>
              </a:rPr>
              <a:t>1/2</a:t>
            </a:r>
            <a:r>
              <a:rPr lang="en-US" sz="2800" dirty="0" smtClean="0">
                <a:latin typeface="Segoe Print" pitchFamily="2" charset="0"/>
              </a:rPr>
              <a:t> ~ days)</a:t>
            </a:r>
            <a:endParaRPr lang="en-US" sz="2800" dirty="0">
              <a:latin typeface="Segoe Print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2285" y="1275647"/>
            <a:ext cx="8439429" cy="403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3432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206018" cy="777922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>
                <a:latin typeface="Segoe Print" pitchFamily="2" charset="0"/>
              </a:rPr>
              <a:t>Short lived (T</a:t>
            </a:r>
            <a:r>
              <a:rPr lang="en-US" sz="2800" baseline="-25000" dirty="0" smtClean="0">
                <a:latin typeface="Segoe Print" pitchFamily="2" charset="0"/>
              </a:rPr>
              <a:t>1/2</a:t>
            </a:r>
            <a:r>
              <a:rPr lang="en-US" sz="2800" dirty="0" smtClean="0">
                <a:latin typeface="Segoe Print" pitchFamily="2" charset="0"/>
              </a:rPr>
              <a:t> ~ minute to hour)</a:t>
            </a:r>
            <a:endParaRPr lang="en-US" sz="2800" dirty="0">
              <a:latin typeface="Segoe Print" pitchFamily="2" charset="0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93729" y="3573177"/>
            <a:ext cx="4134870" cy="2459232"/>
          </a:xfrm>
        </p:spPr>
        <p:txBody>
          <a:bodyPr/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Expose to </a:t>
            </a:r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neutron/photon beam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for 1-2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begin counting immediately after (&lt;5 min) and count continuously for 3-4 days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Reduce activity from long lived FPs, halving background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970" y="1118604"/>
            <a:ext cx="3795638" cy="364965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41071" y="1229066"/>
            <a:ext cx="4788771" cy="3126684"/>
            <a:chOff x="441071" y="1229066"/>
            <a:chExt cx="4788771" cy="312668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1071" y="1229066"/>
              <a:ext cx="3650706" cy="1816161"/>
            </a:xfrm>
            <a:prstGeom prst="rect">
              <a:avLst/>
            </a:prstGeom>
          </p:spPr>
        </p:pic>
        <p:cxnSp>
          <p:nvCxnSpPr>
            <p:cNvPr id="4" name="Straight Connector 3"/>
            <p:cNvCxnSpPr/>
            <p:nvPr/>
          </p:nvCxnSpPr>
          <p:spPr>
            <a:xfrm flipV="1">
              <a:off x="2355073" y="1460409"/>
              <a:ext cx="2703730" cy="348656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2170877" y="2337015"/>
              <a:ext cx="3058965" cy="2018735"/>
            </a:xfrm>
            <a:prstGeom prst="line">
              <a:avLst/>
            </a:prstGeom>
            <a:noFill/>
            <a:ln w="25400" cap="flat" cmpd="sng">
              <a:solidFill>
                <a:schemeClr val="tx1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14293432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220" y="862665"/>
            <a:ext cx="4085197" cy="533948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7206018" cy="777922"/>
          </a:xfrm>
        </p:spPr>
        <p:txBody>
          <a:bodyPr>
            <a:no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Segoe Print" pitchFamily="2" charset="0"/>
                <a:ea typeface="Century Gothic"/>
                <a:cs typeface="Century Gothic"/>
                <a:sym typeface="Century Gothic"/>
              </a:rPr>
              <a:t>Short lived (T</a:t>
            </a:r>
            <a:r>
              <a:rPr kumimoji="0" lang="en-US" sz="28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Segoe Print" pitchFamily="2" charset="0"/>
                <a:ea typeface="Century Gothic"/>
                <a:cs typeface="Century Gothic"/>
                <a:sym typeface="Century Gothic"/>
              </a:rPr>
              <a:t>1/2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Segoe Print" pitchFamily="2" charset="0"/>
                <a:ea typeface="Century Gothic"/>
                <a:cs typeface="Century Gothic"/>
                <a:sym typeface="Century Gothic"/>
              </a:rPr>
              <a:t> ~ minute to hour)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>
                <a:solidFill>
                  <a:srgbClr val="FFFFFF"/>
                </a:solidFill>
              </a:uFill>
              <a:latin typeface="Segoe Print" pitchFamily="2" charset="0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7490985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750" y="818102"/>
            <a:ext cx="4144403" cy="541686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76200"/>
            <a:ext cx="8915400" cy="524301"/>
          </a:xfrm>
        </p:spPr>
        <p:txBody>
          <a:bodyPr>
            <a:noAutofit/>
          </a:bodyPr>
          <a:lstStyle/>
          <a:p>
            <a:pPr lvl="0" algn="l"/>
            <a:r>
              <a:rPr lang="en-US" sz="2800" dirty="0" smtClean="0">
                <a:latin typeface="Segoe Print" pitchFamily="2" charset="0"/>
              </a:rPr>
              <a:t>Short lived (T</a:t>
            </a:r>
            <a:r>
              <a:rPr lang="en-US" sz="2800" baseline="-25000" dirty="0" smtClean="0">
                <a:latin typeface="Segoe Print" pitchFamily="2" charset="0"/>
              </a:rPr>
              <a:t>1/2</a:t>
            </a:r>
            <a:r>
              <a:rPr lang="en-US" sz="2800" dirty="0" smtClean="0">
                <a:latin typeface="Segoe Print" pitchFamily="2" charset="0"/>
              </a:rPr>
              <a:t> ~ minute to hour)</a:t>
            </a:r>
            <a:br>
              <a:rPr lang="en-US" sz="2800" dirty="0" smtClean="0">
                <a:latin typeface="Segoe Print" pitchFamily="2" charset="0"/>
              </a:rPr>
            </a:br>
            <a:endParaRPr lang="en-US" sz="2400" dirty="0"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4862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-476701" y="39596"/>
            <a:ext cx="6859785" cy="47530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latin typeface="Segoe Print" panose="02000600000000000000" pitchFamily="2" charset="0"/>
              </a:rPr>
              <a:t>Who are we?</a:t>
            </a:r>
            <a:endParaRPr lang="en-US" sz="4400" dirty="0">
              <a:latin typeface="Segoe Print" panose="020006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7730" y="1701341"/>
            <a:ext cx="1904689" cy="22806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TUNL/Duke</a:t>
            </a:r>
          </a:p>
          <a:p>
            <a:pPr>
              <a:lnSpc>
                <a:spcPct val="90000"/>
              </a:lnSpc>
            </a:pPr>
            <a:endParaRPr lang="en-US" sz="1400" b="1" u="sng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</a:pPr>
            <a:r>
              <a:rPr lang="en-US" sz="2000" dirty="0" smtClean="0"/>
              <a:t>Krishichayan</a:t>
            </a:r>
          </a:p>
          <a:p>
            <a:pPr>
              <a:lnSpc>
                <a:spcPct val="90000"/>
              </a:lnSpc>
            </a:pPr>
            <a:r>
              <a:rPr lang="en-US" sz="2000" dirty="0" smtClean="0"/>
              <a:t>S. Finch</a:t>
            </a:r>
          </a:p>
          <a:p>
            <a:pPr>
              <a:lnSpc>
                <a:spcPct val="90000"/>
              </a:lnSpc>
            </a:pPr>
            <a:r>
              <a:rPr lang="en-US" sz="2000" dirty="0" smtClean="0"/>
              <a:t>C.R. Howell</a:t>
            </a:r>
          </a:p>
          <a:p>
            <a:pPr>
              <a:lnSpc>
                <a:spcPct val="90000"/>
              </a:lnSpc>
            </a:pPr>
            <a:r>
              <a:rPr lang="en-US" sz="2000" dirty="0" smtClean="0"/>
              <a:t>W. </a:t>
            </a:r>
            <a:r>
              <a:rPr lang="en-US" sz="2000" dirty="0" err="1" smtClean="0"/>
              <a:t>Tornow</a:t>
            </a:r>
            <a:endParaRPr lang="en-US" sz="2000" dirty="0" smtClean="0"/>
          </a:p>
          <a:p>
            <a:pPr>
              <a:lnSpc>
                <a:spcPct val="90000"/>
              </a:lnSpc>
            </a:pPr>
            <a:r>
              <a:rPr lang="en-US" sz="2000" dirty="0" smtClean="0"/>
              <a:t>M. Ahmed</a:t>
            </a:r>
          </a:p>
          <a:p>
            <a:pPr>
              <a:lnSpc>
                <a:spcPct val="90000"/>
              </a:lnSpc>
            </a:pPr>
            <a:r>
              <a:rPr lang="en-US" sz="2000" dirty="0" smtClean="0"/>
              <a:t>R.V.F. Janssen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751946" y="2181056"/>
            <a:ext cx="1721946" cy="20713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LANL</a:t>
            </a:r>
          </a:p>
          <a:p>
            <a:pPr algn="ctr">
              <a:lnSpc>
                <a:spcPct val="90000"/>
              </a:lnSpc>
            </a:pPr>
            <a:endParaRPr lang="en-US" sz="1400" b="1" u="sng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</a:pPr>
            <a:r>
              <a:rPr lang="en-US" sz="2000" dirty="0" smtClean="0"/>
              <a:t>M. Gooden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T. </a:t>
            </a:r>
            <a:r>
              <a:rPr lang="en-US" altLang="en-US" sz="2000" dirty="0" err="1" smtClean="0"/>
              <a:t>Bredeweg</a:t>
            </a:r>
            <a:endParaRPr lang="en-US" altLang="en-US" sz="2000" dirty="0" smtClean="0"/>
          </a:p>
          <a:p>
            <a:pPr>
              <a:lnSpc>
                <a:spcPct val="80000"/>
              </a:lnSpc>
            </a:pPr>
            <a:r>
              <a:rPr lang="en-US" altLang="en-US" sz="2000" dirty="0" smtClean="0"/>
              <a:t>M</a:t>
            </a:r>
            <a:r>
              <a:rPr lang="en-US" altLang="en-US" sz="2000" dirty="0"/>
              <a:t>. </a:t>
            </a:r>
            <a:r>
              <a:rPr lang="en-US" altLang="en-US" sz="2000" dirty="0" smtClean="0"/>
              <a:t>Fowler</a:t>
            </a:r>
          </a:p>
          <a:p>
            <a:pPr>
              <a:lnSpc>
                <a:spcPct val="80000"/>
              </a:lnSpc>
            </a:pPr>
            <a:r>
              <a:rPr lang="en-US" altLang="en-US" sz="2000" dirty="0" smtClean="0"/>
              <a:t>G</a:t>
            </a:r>
            <a:r>
              <a:rPr lang="en-US" altLang="en-US" sz="2000" dirty="0"/>
              <a:t>. </a:t>
            </a:r>
            <a:r>
              <a:rPr lang="en-US" altLang="en-US" sz="2000" dirty="0" err="1" smtClean="0"/>
              <a:t>Rusev</a:t>
            </a:r>
            <a:endParaRPr lang="en-US" altLang="en-US" sz="2000" dirty="0" smtClean="0"/>
          </a:p>
          <a:p>
            <a:pPr>
              <a:lnSpc>
                <a:spcPct val="80000"/>
              </a:lnSpc>
            </a:pPr>
            <a:r>
              <a:rPr lang="en-US" altLang="en-US" sz="2000" dirty="0" smtClean="0"/>
              <a:t>D. </a:t>
            </a:r>
            <a:r>
              <a:rPr lang="en-US" altLang="en-US" sz="2000" dirty="0"/>
              <a:t>Vieira,</a:t>
            </a:r>
          </a:p>
          <a:p>
            <a:pPr>
              <a:lnSpc>
                <a:spcPct val="80000"/>
              </a:lnSpc>
            </a:pPr>
            <a:r>
              <a:rPr lang="en-US" altLang="en-US" sz="2000" dirty="0" smtClean="0"/>
              <a:t>J</a:t>
            </a:r>
            <a:r>
              <a:rPr lang="en-US" altLang="en-US" sz="2000" dirty="0"/>
              <a:t>. </a:t>
            </a:r>
            <a:r>
              <a:rPr lang="en-US" altLang="en-US" sz="2000" dirty="0" err="1" smtClean="0"/>
              <a:t>Wilhelmy</a:t>
            </a:r>
            <a:endParaRPr lang="en-US" alt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4800600" y="2685358"/>
            <a:ext cx="1582484" cy="13665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LLNL</a:t>
            </a:r>
          </a:p>
          <a:p>
            <a:pPr algn="ctr">
              <a:lnSpc>
                <a:spcPct val="90000"/>
              </a:lnSpc>
            </a:pPr>
            <a:endParaRPr lang="en-US" sz="1200" b="1" u="sng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</a:pPr>
            <a:r>
              <a:rPr lang="en-US" sz="2000" dirty="0" smtClean="0"/>
              <a:t>Jack </a:t>
            </a:r>
            <a:r>
              <a:rPr lang="en-US" sz="2000" dirty="0" err="1" smtClean="0"/>
              <a:t>Silano</a:t>
            </a:r>
            <a:endParaRPr lang="en-US" sz="2000" dirty="0" smtClean="0"/>
          </a:p>
          <a:p>
            <a:pPr>
              <a:lnSpc>
                <a:spcPct val="90000"/>
              </a:lnSpc>
            </a:pPr>
            <a:r>
              <a:rPr lang="en-US" sz="2000" dirty="0" smtClean="0"/>
              <a:t>A. </a:t>
            </a:r>
            <a:r>
              <a:rPr lang="en-US" sz="2000" dirty="0" err="1" smtClean="0"/>
              <a:t>Tonchev</a:t>
            </a:r>
            <a:endParaRPr lang="en-US" sz="2000" dirty="0" smtClean="0"/>
          </a:p>
          <a:p>
            <a:pPr>
              <a:lnSpc>
                <a:spcPct val="90000"/>
              </a:lnSpc>
            </a:pPr>
            <a:r>
              <a:rPr lang="en-US" sz="2000" dirty="0" smtClean="0"/>
              <a:t>M. </a:t>
            </a:r>
            <a:r>
              <a:rPr lang="en-US" sz="2000" dirty="0" err="1" smtClean="0"/>
              <a:t>Stoyer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543" y="4252392"/>
            <a:ext cx="853008" cy="8530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692" y="4114800"/>
            <a:ext cx="1993108" cy="1191609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80" y="4089893"/>
            <a:ext cx="1675765" cy="823595"/>
          </a:xfrm>
          <a:prstGeom prst="rect">
            <a:avLst/>
          </a:prstGeom>
        </p:spPr>
      </p:pic>
      <p:pic>
        <p:nvPicPr>
          <p:cNvPr id="1026" name="Picture 2" descr="ANL Hom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294" y="4653496"/>
            <a:ext cx="2200810" cy="76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560295" y="2960223"/>
            <a:ext cx="2278906" cy="16435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ANL</a:t>
            </a:r>
          </a:p>
          <a:p>
            <a:pPr algn="ctr">
              <a:lnSpc>
                <a:spcPct val="90000"/>
              </a:lnSpc>
            </a:pPr>
            <a:endParaRPr lang="en-US" sz="1200" b="1" u="sng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</a:pPr>
            <a:r>
              <a:rPr lang="en-US" sz="2000" dirty="0" smtClean="0"/>
              <a:t>David </a:t>
            </a:r>
            <a:r>
              <a:rPr lang="en-US" sz="2000" dirty="0" err="1" smtClean="0"/>
              <a:t>Rostch</a:t>
            </a:r>
            <a:endParaRPr lang="en-US" sz="2000" dirty="0" smtClean="0"/>
          </a:p>
          <a:p>
            <a:pPr>
              <a:lnSpc>
                <a:spcPct val="90000"/>
              </a:lnSpc>
            </a:pPr>
            <a:r>
              <a:rPr lang="en-US" sz="2000" dirty="0" smtClean="0"/>
              <a:t>Jerry Nolen</a:t>
            </a:r>
          </a:p>
          <a:p>
            <a:pPr>
              <a:lnSpc>
                <a:spcPct val="90000"/>
              </a:lnSpc>
            </a:pPr>
            <a:r>
              <a:rPr lang="en-US" sz="2000" dirty="0" err="1" smtClean="0"/>
              <a:t>Jeongseog</a:t>
            </a:r>
            <a:r>
              <a:rPr lang="en-US" sz="2000" dirty="0" smtClean="0"/>
              <a:t> Song</a:t>
            </a:r>
          </a:p>
          <a:p>
            <a:pPr>
              <a:lnSpc>
                <a:spcPct val="90000"/>
              </a:lnSpc>
            </a:pPr>
            <a:r>
              <a:rPr lang="en-US" sz="2000" dirty="0" smtClean="0"/>
              <a:t>Robin </a:t>
            </a:r>
            <a:r>
              <a:rPr lang="en-US" sz="2000" dirty="0" err="1" smtClean="0"/>
              <a:t>Kruijff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3931118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145042" y="886988"/>
            <a:ext cx="4282235" cy="3796845"/>
            <a:chOff x="441071" y="1229066"/>
            <a:chExt cx="4282235" cy="379684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1071" y="1229066"/>
              <a:ext cx="3650706" cy="1816161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>
              <a:off x="1545927" y="2157721"/>
              <a:ext cx="3177379" cy="986762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72600" y="2304123"/>
              <a:ext cx="1315365" cy="2721788"/>
            </a:xfrm>
            <a:prstGeom prst="line">
              <a:avLst/>
            </a:prstGeom>
            <a:noFill/>
            <a:ln w="25400" cap="flat" cmpd="sng">
              <a:solidFill>
                <a:schemeClr val="tx1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74238"/>
            <a:ext cx="6859785" cy="596761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>
                <a:latin typeface="Segoe Print" pitchFamily="2" charset="0"/>
              </a:rPr>
              <a:t>Very Short lived (T</a:t>
            </a:r>
            <a:r>
              <a:rPr lang="en-US" sz="2800" baseline="-25000" dirty="0" smtClean="0">
                <a:latin typeface="Segoe Print" pitchFamily="2" charset="0"/>
              </a:rPr>
              <a:t>1/2</a:t>
            </a:r>
            <a:r>
              <a:rPr lang="en-US" sz="2800" dirty="0" smtClean="0">
                <a:latin typeface="Segoe Print" pitchFamily="2" charset="0"/>
              </a:rPr>
              <a:t> ~ seconds)</a:t>
            </a:r>
            <a:endParaRPr lang="en-US" sz="2800" dirty="0">
              <a:latin typeface="Segoe Print" pitchFamily="2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5090" y="3006337"/>
            <a:ext cx="7026722" cy="323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1492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0" y="-8837"/>
            <a:ext cx="7848600" cy="518123"/>
          </a:xfrm>
        </p:spPr>
        <p:txBody>
          <a:bodyPr/>
          <a:lstStyle/>
          <a:p>
            <a:r>
              <a:rPr lang="en-US" altLang="x-none" sz="4000" dirty="0">
                <a:uFillTx/>
                <a:latin typeface="Segoe Print" pitchFamily="2" charset="0"/>
                <a:ea typeface="ヒラギノ明朝 ProN W3"/>
                <a:cs typeface="ヒラギノ明朝 ProN W3"/>
                <a:sym typeface="Century Gothic" charset="0"/>
              </a:rPr>
              <a:t>RABITTS</a:t>
            </a:r>
            <a:endParaRPr lang="en-US" sz="2400" dirty="0">
              <a:latin typeface="Segoe Prin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FF233B-EC5D-4E97-8D04-EB490BF61BBD}"/>
              </a:ext>
            </a:extLst>
          </p:cNvPr>
          <p:cNvSpPr txBox="1"/>
          <p:nvPr/>
        </p:nvSpPr>
        <p:spPr>
          <a:xfrm>
            <a:off x="444260" y="629601"/>
            <a:ext cx="489416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1200" dirty="0">
                <a:solidFill>
                  <a:srgbClr val="0070C0"/>
                </a:solidFill>
                <a:latin typeface="Century Gothic" charset="0"/>
                <a:ea typeface="ヒラギノ明朝 ProN W3" charset="-128"/>
                <a:cs typeface="ヒラギノ明朝 ProN W3"/>
              </a:rPr>
              <a:t>Goal: measure fission product yields for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1200" baseline="30000" dirty="0">
                <a:solidFill>
                  <a:srgbClr val="0070C0"/>
                </a:solidFill>
                <a:latin typeface="Century Gothic" charset="0"/>
                <a:ea typeface="ヒラギノ明朝 ProN W3" charset="-128"/>
                <a:cs typeface="ヒラギノ明朝 ProN W3"/>
              </a:rPr>
              <a:t>235</a:t>
            </a:r>
            <a:r>
              <a:rPr lang="en-US" sz="1600" b="1" kern="1200" dirty="0">
                <a:solidFill>
                  <a:srgbClr val="0070C0"/>
                </a:solidFill>
                <a:latin typeface="Century Gothic" charset="0"/>
                <a:ea typeface="ヒラギノ明朝 ProN W3" charset="-128"/>
                <a:cs typeface="ヒラギノ明朝 ProN W3"/>
              </a:rPr>
              <a:t>U, </a:t>
            </a:r>
            <a:r>
              <a:rPr lang="en-US" sz="1600" b="1" kern="1200" baseline="30000" dirty="0">
                <a:solidFill>
                  <a:srgbClr val="0070C0"/>
                </a:solidFill>
                <a:latin typeface="Century Gothic" charset="0"/>
                <a:ea typeface="ヒラギノ明朝 ProN W3" charset="-128"/>
                <a:cs typeface="ヒラギノ明朝 ProN W3"/>
              </a:rPr>
              <a:t>238</a:t>
            </a:r>
            <a:r>
              <a:rPr lang="en-US" sz="1600" b="1" kern="1200" dirty="0">
                <a:solidFill>
                  <a:srgbClr val="0070C0"/>
                </a:solidFill>
                <a:latin typeface="Century Gothic" charset="0"/>
                <a:ea typeface="ヒラギノ明朝 ProN W3" charset="-128"/>
                <a:cs typeface="ヒラギノ明朝 ProN W3"/>
              </a:rPr>
              <a:t>U, and </a:t>
            </a:r>
            <a:r>
              <a:rPr lang="en-US" sz="1600" b="1" kern="1200" baseline="30000" dirty="0">
                <a:solidFill>
                  <a:srgbClr val="0070C0"/>
                </a:solidFill>
                <a:latin typeface="Century Gothic" charset="0"/>
                <a:ea typeface="ヒラギノ明朝 ProN W3" charset="-128"/>
                <a:cs typeface="ヒラギノ明朝 ProN W3"/>
              </a:rPr>
              <a:t>239</a:t>
            </a:r>
            <a:r>
              <a:rPr lang="en-US" sz="1600" b="1" kern="1200" dirty="0">
                <a:solidFill>
                  <a:srgbClr val="0070C0"/>
                </a:solidFill>
                <a:latin typeface="Century Gothic" charset="0"/>
                <a:ea typeface="ヒラギノ明朝 ProN W3" charset="-128"/>
                <a:cs typeface="ヒラギノ明朝 ProN W3"/>
              </a:rPr>
              <a:t>Pu </a:t>
            </a:r>
          </a:p>
          <a:p>
            <a:pPr marL="285750" indent="-28575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kern="1200" dirty="0">
                <a:solidFill>
                  <a:srgbClr val="000000"/>
                </a:solidFill>
                <a:latin typeface="Century Gothic" charset="0"/>
                <a:ea typeface="ヒラギノ明朝 ProN W3" charset="-128"/>
                <a:cs typeface="ヒラギノ明朝 ProN W3"/>
              </a:rPr>
              <a:t>Fission product T</a:t>
            </a:r>
            <a:r>
              <a:rPr lang="en-US" sz="1400" kern="1200" baseline="-25000" dirty="0">
                <a:solidFill>
                  <a:srgbClr val="000000"/>
                </a:solidFill>
                <a:latin typeface="Century Gothic" charset="0"/>
                <a:ea typeface="ヒラギノ明朝 ProN W3" charset="-128"/>
                <a:cs typeface="ヒラギノ明朝 ProN W3"/>
              </a:rPr>
              <a:t>1/2</a:t>
            </a:r>
            <a:r>
              <a:rPr lang="en-US" sz="1400" kern="1200" dirty="0">
                <a:solidFill>
                  <a:srgbClr val="000000"/>
                </a:solidFill>
                <a:latin typeface="Century Gothic" charset="0"/>
                <a:ea typeface="ヒラギノ明朝 ProN W3" charset="-128"/>
                <a:cs typeface="ヒラギノ明朝 ProN W3"/>
              </a:rPr>
              <a:t> from &lt;1 s to 100 s</a:t>
            </a:r>
          </a:p>
          <a:p>
            <a:pPr marL="285750" indent="-28575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kern="1200" dirty="0">
                <a:solidFill>
                  <a:srgbClr val="000000"/>
                </a:solidFill>
                <a:latin typeface="Century Gothic" charset="0"/>
                <a:ea typeface="ヒラギノ明朝 ProN W3" charset="-128"/>
                <a:cs typeface="ヒラギノ明朝 ProN W3"/>
              </a:rPr>
              <a:t>Investigate dependence on neutron energy</a:t>
            </a:r>
          </a:p>
          <a:p>
            <a:pPr marL="285750" indent="-28575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kern="1200" dirty="0">
                <a:solidFill>
                  <a:srgbClr val="000000"/>
                </a:solidFill>
                <a:latin typeface="Century Gothic" charset="0"/>
                <a:ea typeface="ヒラギノ明朝 ProN W3" charset="-128"/>
                <a:cs typeface="ヒラギノ明朝 ProN W3"/>
              </a:rPr>
              <a:t>Construction began December 2018</a:t>
            </a:r>
            <a:endParaRPr lang="en-US" sz="1400" kern="1200" dirty="0">
              <a:solidFill>
                <a:srgbClr val="0070C0"/>
              </a:solidFill>
              <a:latin typeface="Century Gothic" charset="0"/>
              <a:ea typeface="ヒラギノ明朝 ProN W3" charset="-128"/>
              <a:cs typeface="ヒラギノ明朝 ProN W3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 dirty="0">
              <a:solidFill>
                <a:srgbClr val="000000"/>
              </a:solidFill>
              <a:latin typeface="Century Gothic" charset="0"/>
              <a:ea typeface="ヒラギノ明朝 ProN W3" charset="-128"/>
              <a:cs typeface="ヒラギノ明朝 ProN W3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DE492151-FA78-4482-A5C5-3775172762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116" y="1897658"/>
            <a:ext cx="1651673" cy="1891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36550" indent="-336550"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lvl="0" indent="0">
              <a:spcBef>
                <a:spcPts val="600"/>
              </a:spcBef>
              <a:defRPr/>
            </a:pPr>
            <a:r>
              <a:rPr lang="en-US" sz="1600" b="1" spc="10" dirty="0" err="1">
                <a:solidFill>
                  <a:srgbClr val="FF0000"/>
                </a:solidFill>
                <a:cs typeface="Arial" charset="0"/>
              </a:rPr>
              <a:t>RA</a:t>
            </a:r>
            <a:r>
              <a:rPr lang="en-US" sz="1600" b="1" spc="10" dirty="0" err="1">
                <a:solidFill>
                  <a:srgbClr val="000000"/>
                </a:solidFill>
                <a:cs typeface="Arial" charset="0"/>
              </a:rPr>
              <a:t>pid</a:t>
            </a:r>
            <a:r>
              <a:rPr lang="en-US" sz="1600" b="1" spc="10" dirty="0">
                <a:solidFill>
                  <a:srgbClr val="000000"/>
                </a:solidFill>
                <a:cs typeface="Arial" charset="0"/>
              </a:rPr>
              <a:t> </a:t>
            </a:r>
          </a:p>
          <a:p>
            <a:pPr marL="0" lvl="0" indent="0">
              <a:spcBef>
                <a:spcPts val="600"/>
              </a:spcBef>
              <a:defRPr/>
            </a:pPr>
            <a:r>
              <a:rPr lang="en-US" sz="1600" b="1" spc="10" dirty="0">
                <a:solidFill>
                  <a:srgbClr val="FF0000"/>
                </a:solidFill>
                <a:cs typeface="Arial" charset="0"/>
              </a:rPr>
              <a:t>B</a:t>
            </a:r>
            <a:r>
              <a:rPr lang="en-US" sz="1600" b="1" spc="10" dirty="0">
                <a:solidFill>
                  <a:srgbClr val="000000"/>
                </a:solidFill>
                <a:cs typeface="Arial" charset="0"/>
              </a:rPr>
              <a:t>elt-driven </a:t>
            </a:r>
          </a:p>
          <a:p>
            <a:pPr marL="0" lvl="0" indent="0">
              <a:spcBef>
                <a:spcPts val="600"/>
              </a:spcBef>
              <a:defRPr/>
            </a:pPr>
            <a:r>
              <a:rPr lang="en-US" sz="1600" b="1" spc="10" dirty="0">
                <a:solidFill>
                  <a:srgbClr val="FF0000"/>
                </a:solidFill>
                <a:cs typeface="Arial" charset="0"/>
              </a:rPr>
              <a:t>I</a:t>
            </a:r>
            <a:r>
              <a:rPr lang="en-US" sz="1600" b="1" spc="10" dirty="0">
                <a:solidFill>
                  <a:schemeClr val="tx1"/>
                </a:solidFill>
                <a:cs typeface="Arial" charset="0"/>
              </a:rPr>
              <a:t>rradiated</a:t>
            </a:r>
          </a:p>
          <a:p>
            <a:pPr marL="0" lvl="0" indent="0">
              <a:spcBef>
                <a:spcPts val="600"/>
              </a:spcBef>
              <a:defRPr/>
            </a:pPr>
            <a:r>
              <a:rPr lang="en-US" sz="1600" b="1" spc="10" dirty="0">
                <a:solidFill>
                  <a:srgbClr val="FF0000"/>
                </a:solidFill>
                <a:cs typeface="Arial" charset="0"/>
              </a:rPr>
              <a:t>T</a:t>
            </a:r>
            <a:r>
              <a:rPr lang="en-US" sz="1600" b="1" spc="10" dirty="0">
                <a:solidFill>
                  <a:schemeClr val="tx1"/>
                </a:solidFill>
                <a:cs typeface="Arial" charset="0"/>
              </a:rPr>
              <a:t>arget </a:t>
            </a:r>
          </a:p>
          <a:p>
            <a:pPr marL="0" lvl="0" indent="0">
              <a:spcBef>
                <a:spcPts val="600"/>
              </a:spcBef>
              <a:defRPr/>
            </a:pPr>
            <a:r>
              <a:rPr lang="en-US" sz="1600" b="1" spc="10" dirty="0">
                <a:solidFill>
                  <a:srgbClr val="FF0000"/>
                </a:solidFill>
                <a:cs typeface="Arial" charset="0"/>
              </a:rPr>
              <a:t>T</a:t>
            </a:r>
            <a:r>
              <a:rPr lang="en-US" sz="1600" b="1" spc="10" dirty="0">
                <a:solidFill>
                  <a:schemeClr val="tx1"/>
                </a:solidFill>
                <a:cs typeface="Arial" charset="0"/>
              </a:rPr>
              <a:t>ransfer</a:t>
            </a:r>
          </a:p>
          <a:p>
            <a:pPr marL="0" lvl="0" indent="0">
              <a:spcBef>
                <a:spcPts val="600"/>
              </a:spcBef>
              <a:defRPr/>
            </a:pPr>
            <a:r>
              <a:rPr lang="en-US" sz="1600" b="1" spc="10" dirty="0">
                <a:solidFill>
                  <a:srgbClr val="FF0000"/>
                </a:solidFill>
                <a:cs typeface="Arial" charset="0"/>
              </a:rPr>
              <a:t>S</a:t>
            </a:r>
            <a:r>
              <a:rPr lang="en-US" sz="1600" b="1" spc="10" dirty="0">
                <a:solidFill>
                  <a:schemeClr val="tx1"/>
                </a:solidFill>
                <a:cs typeface="Arial" charset="0"/>
              </a:rPr>
              <a:t>ystem</a:t>
            </a:r>
            <a:r>
              <a:rPr lang="en-US" sz="1600" b="1" spc="10" dirty="0">
                <a:solidFill>
                  <a:srgbClr val="000000"/>
                </a:solidFill>
                <a:cs typeface="Arial" charset="0"/>
              </a:rPr>
              <a:t> 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081AD3C-58DB-4BFC-9C9C-6CB2F57C6CD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3789" y="2063650"/>
            <a:ext cx="2251396" cy="15595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110F0D-68A8-4349-9D25-044B949735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816" y="3444042"/>
            <a:ext cx="3510584" cy="28084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151055-3B0A-4EC6-BAEA-E84D655EE7DE}"/>
              </a:ext>
            </a:extLst>
          </p:cNvPr>
          <p:cNvSpPr txBox="1"/>
          <p:nvPr/>
        </p:nvSpPr>
        <p:spPr>
          <a:xfrm>
            <a:off x="444260" y="3861970"/>
            <a:ext cx="4894162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1200" dirty="0">
                <a:solidFill>
                  <a:srgbClr val="0070C0"/>
                </a:solidFill>
                <a:latin typeface="Century Gothic" charset="0"/>
                <a:ea typeface="ヒラギノ明朝 ProN W3" charset="-128"/>
                <a:cs typeface="ヒラギノ明朝 ProN W3"/>
              </a:rPr>
              <a:t>Fully automated system</a:t>
            </a:r>
          </a:p>
          <a:p>
            <a:pPr marL="285750" indent="-285750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400" kern="1200" dirty="0">
                <a:solidFill>
                  <a:srgbClr val="000000"/>
                </a:solidFill>
                <a:latin typeface="Century Gothic" charset="0"/>
                <a:ea typeface="ヒラギノ明朝 ProN W3" charset="-128"/>
                <a:cs typeface="ヒラギノ明朝 ProN W3"/>
              </a:rPr>
              <a:t>Moves between irradiation and counting positions</a:t>
            </a:r>
          </a:p>
          <a:p>
            <a:pPr marL="285750" indent="-285750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400" kern="1200" dirty="0">
                <a:solidFill>
                  <a:srgbClr val="000000"/>
                </a:solidFill>
                <a:latin typeface="Century Gothic" charset="0"/>
                <a:ea typeface="ヒラギノ明朝 ProN W3" charset="-128"/>
                <a:cs typeface="ヒラギノ明朝 ProN W3"/>
              </a:rPr>
              <a:t>1 m track with 0.4 s transfer time</a:t>
            </a:r>
          </a:p>
          <a:p>
            <a:pPr marL="285750" indent="-285750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400" kern="1200" dirty="0">
                <a:solidFill>
                  <a:srgbClr val="000000"/>
                </a:solidFill>
                <a:latin typeface="Century Gothic" charset="0"/>
                <a:ea typeface="ヒラギノ明朝 ProN W3" charset="-128"/>
                <a:cs typeface="ヒラギノ明朝 ProN W3"/>
              </a:rPr>
              <a:t>10 m track with 1 s transfer time</a:t>
            </a:r>
          </a:p>
          <a:p>
            <a:pPr marL="285750" indent="-285750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400" kern="1200" dirty="0">
                <a:solidFill>
                  <a:srgbClr val="000000"/>
                </a:solidFill>
                <a:latin typeface="Century Gothic" charset="0"/>
                <a:ea typeface="ヒラギノ明朝 ProN W3" charset="-128"/>
                <a:cs typeface="ヒラギノ明朝 ProN W3"/>
              </a:rPr>
              <a:t>User set irradiation, transfer, and counting time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1200" dirty="0">
                <a:solidFill>
                  <a:srgbClr val="0070C0"/>
                </a:solidFill>
                <a:latin typeface="Century Gothic" charset="0"/>
                <a:ea typeface="ヒラギノ明朝 ProN W3" charset="-128"/>
                <a:cs typeface="ヒラギノ明朝 ProN W3"/>
              </a:rPr>
              <a:t>Servomotor controls sample position</a:t>
            </a:r>
            <a:endParaRPr lang="en-US" sz="1400" kern="1200" dirty="0">
              <a:solidFill>
                <a:srgbClr val="000000"/>
              </a:solidFill>
              <a:latin typeface="Century Gothic" charset="0"/>
              <a:ea typeface="ヒラギノ明朝 ProN W3" charset="-128"/>
              <a:cs typeface="ヒラギノ明朝 ProN W3"/>
            </a:endParaRPr>
          </a:p>
          <a:p>
            <a:pPr marL="285750" indent="-285750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400" kern="1200" dirty="0">
                <a:solidFill>
                  <a:srgbClr val="000000"/>
                </a:solidFill>
                <a:latin typeface="Century Gothic" charset="0"/>
                <a:ea typeface="ヒラギノ明朝 ProN W3" charset="-128"/>
                <a:cs typeface="ヒラギノ明朝 ProN W3"/>
              </a:rPr>
              <a:t>Repeatability to ±33 µm</a:t>
            </a:r>
          </a:p>
          <a:p>
            <a:pPr marL="285750" indent="-285750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400" kern="1200" dirty="0">
                <a:solidFill>
                  <a:srgbClr val="000000"/>
                </a:solidFill>
                <a:latin typeface="Century Gothic" charset="0"/>
                <a:ea typeface="ヒラギノ明朝 ProN W3" charset="-128"/>
                <a:cs typeface="ヒラギノ明朝 ProN W3"/>
              </a:rPr>
              <a:t>Soft acceleration and deceleration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1200" dirty="0">
                <a:solidFill>
                  <a:srgbClr val="0070C0"/>
                </a:solidFill>
                <a:latin typeface="Century Gothic" charset="0"/>
                <a:ea typeface="ヒラギノ明朝 ProN W3" charset="-128"/>
                <a:cs typeface="ヒラギノ明朝 ProN W3"/>
              </a:rPr>
              <a:t>Data acquisition system</a:t>
            </a:r>
            <a:endParaRPr lang="en-US" sz="1400" kern="1200" dirty="0">
              <a:solidFill>
                <a:srgbClr val="000000"/>
              </a:solidFill>
              <a:latin typeface="Century Gothic" charset="0"/>
              <a:ea typeface="ヒラギノ明朝 ProN W3" charset="-128"/>
              <a:cs typeface="ヒラギノ明朝 ProN W3"/>
            </a:endParaRPr>
          </a:p>
          <a:p>
            <a:pPr marL="285750" indent="-285750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400" kern="1200" dirty="0">
                <a:solidFill>
                  <a:srgbClr val="000000"/>
                </a:solidFill>
                <a:latin typeface="Century Gothic" charset="0"/>
                <a:ea typeface="ヒラギノ明朝 ProN W3" charset="-128"/>
                <a:cs typeface="ヒラギノ明朝 ProN W3"/>
              </a:rPr>
              <a:t>Digital DAQ time stamps events to &lt; µs precision </a:t>
            </a:r>
          </a:p>
          <a:p>
            <a:pPr marL="285750" indent="-285750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endParaRPr lang="en-US" sz="1400" kern="1200" dirty="0">
              <a:solidFill>
                <a:srgbClr val="000000"/>
              </a:solidFill>
              <a:latin typeface="Century Gothic" charset="0"/>
              <a:ea typeface="ヒラギノ明朝 ProN W3" charset="-128"/>
              <a:cs typeface="ヒラギノ明朝 ProN W3"/>
            </a:endParaRPr>
          </a:p>
          <a:p>
            <a:pPr marL="285750" indent="-285750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endParaRPr lang="en-US" sz="1400" kern="1200" dirty="0">
              <a:solidFill>
                <a:srgbClr val="000000"/>
              </a:solidFill>
              <a:latin typeface="Century Gothic" charset="0"/>
              <a:ea typeface="ヒラギノ明朝 ProN W3" charset="-128"/>
              <a:cs typeface="ヒラギノ明朝 ProN W3"/>
            </a:endParaRPr>
          </a:p>
          <a:p>
            <a:pPr marL="285750" indent="-285750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endParaRPr lang="en-US" sz="1400" kern="1200" dirty="0">
              <a:solidFill>
                <a:srgbClr val="000000"/>
              </a:solidFill>
              <a:latin typeface="Century Gothic" charset="0"/>
              <a:ea typeface="ヒラギノ明朝 ProN W3" charset="-128"/>
              <a:cs typeface="ヒラギノ明朝 ProN W3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3AF714-89F9-4131-8D2E-DA86F82A8F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817" y="743177"/>
            <a:ext cx="3414674" cy="256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8663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BC4CC2-E8C1-44C6-8714-309367490F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699" y="906919"/>
            <a:ext cx="4250047" cy="25220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3279AE-EFF4-4F09-9609-19B391C2F7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699" y="3632517"/>
            <a:ext cx="4274326" cy="25388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411387-A21C-4724-AFCC-EC7A1F34F1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69" y="3727956"/>
            <a:ext cx="3797495" cy="24512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58" y="113995"/>
            <a:ext cx="7538721" cy="650281"/>
          </a:xfrm>
        </p:spPr>
        <p:txBody>
          <a:bodyPr/>
          <a:lstStyle/>
          <a:p>
            <a:r>
              <a:rPr lang="en-US" altLang="x-none" sz="2800" b="1" dirty="0">
                <a:uFillTx/>
                <a:latin typeface="Segoe Print" pitchFamily="2" charset="0"/>
                <a:ea typeface="ヒラギノ明朝 ProN W3"/>
                <a:cs typeface="ヒラギノ明朝 ProN W3"/>
                <a:sym typeface="Century Gothic" charset="0"/>
              </a:rPr>
              <a:t>Benchmarking of RABITTS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933EDC-FE18-414F-8880-A45829ADC995}"/>
              </a:ext>
            </a:extLst>
          </p:cNvPr>
          <p:cNvSpPr txBox="1"/>
          <p:nvPr/>
        </p:nvSpPr>
        <p:spPr>
          <a:xfrm>
            <a:off x="6321215" y="3773648"/>
            <a:ext cx="26481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baseline="30000" dirty="0">
                <a:latin typeface="Century Gothic" panose="020B0502020202020204" pitchFamily="34" charset="0"/>
              </a:rPr>
              <a:t>197</a:t>
            </a:r>
            <a:r>
              <a:rPr lang="en-US" sz="1400" b="1" dirty="0">
                <a:latin typeface="Century Gothic" panose="020B0502020202020204" pitchFamily="34" charset="0"/>
              </a:rPr>
              <a:t>Au(</a:t>
            </a:r>
            <a:r>
              <a:rPr lang="en-US" sz="1400" b="1" i="1" dirty="0" err="1">
                <a:latin typeface="Century Gothic" panose="020B0502020202020204" pitchFamily="34" charset="0"/>
              </a:rPr>
              <a:t>n,n</a:t>
            </a:r>
            <a:r>
              <a:rPr lang="en-US" sz="1400" b="1" i="1" dirty="0">
                <a:latin typeface="Century Gothic" panose="020B0502020202020204" pitchFamily="34" charset="0"/>
              </a:rPr>
              <a:t>’</a:t>
            </a:r>
            <a:r>
              <a:rPr lang="en-US" sz="1400" b="1" dirty="0">
                <a:latin typeface="Century Gothic" panose="020B0502020202020204" pitchFamily="34" charset="0"/>
              </a:rPr>
              <a:t>)</a:t>
            </a:r>
            <a:r>
              <a:rPr lang="en-US" sz="1400" b="1" baseline="30000" dirty="0">
                <a:latin typeface="Century Gothic" panose="020B0502020202020204" pitchFamily="34" charset="0"/>
              </a:rPr>
              <a:t>197m</a:t>
            </a:r>
            <a:r>
              <a:rPr lang="en-US" sz="1400" b="1" dirty="0">
                <a:latin typeface="Century Gothic" panose="020B0502020202020204" pitchFamily="34" charset="0"/>
              </a:rPr>
              <a:t>Au</a:t>
            </a:r>
          </a:p>
          <a:p>
            <a:r>
              <a:rPr lang="en-US" sz="1400" dirty="0">
                <a:latin typeface="Century Gothic" panose="020B0502020202020204" pitchFamily="34" charset="0"/>
              </a:rPr>
              <a:t>E</a:t>
            </a:r>
            <a:r>
              <a:rPr lang="el-GR" sz="1400" baseline="-25000" dirty="0">
                <a:latin typeface="Century Gothic" panose="020B0502020202020204" pitchFamily="34" charset="0"/>
              </a:rPr>
              <a:t>γ</a:t>
            </a:r>
            <a:r>
              <a:rPr lang="en-US" sz="1400" dirty="0">
                <a:latin typeface="Century Gothic" panose="020B0502020202020204" pitchFamily="34" charset="0"/>
              </a:rPr>
              <a:t> = 279.0 keV</a:t>
            </a:r>
          </a:p>
          <a:p>
            <a:r>
              <a:rPr lang="en-US" sz="1400" dirty="0">
                <a:latin typeface="Century Gothic" panose="020B0502020202020204" pitchFamily="34" charset="0"/>
              </a:rPr>
              <a:t>T</a:t>
            </a:r>
            <a:r>
              <a:rPr lang="en-US" sz="1400" baseline="-25000" dirty="0">
                <a:latin typeface="Century Gothic" panose="020B0502020202020204" pitchFamily="34" charset="0"/>
              </a:rPr>
              <a:t>1/2</a:t>
            </a:r>
            <a:r>
              <a:rPr lang="en-US" sz="1400" dirty="0">
                <a:latin typeface="Century Gothic" panose="020B0502020202020204" pitchFamily="34" charset="0"/>
              </a:rPr>
              <a:t> (prelim)  = 7.75 ± 0.09 s</a:t>
            </a:r>
          </a:p>
          <a:p>
            <a:r>
              <a:rPr lang="en-US" sz="1400" dirty="0">
                <a:latin typeface="Century Gothic" panose="020B0502020202020204" pitchFamily="34" charset="0"/>
              </a:rPr>
              <a:t>T</a:t>
            </a:r>
            <a:r>
              <a:rPr lang="en-US" sz="1400" baseline="-25000" dirty="0">
                <a:latin typeface="Century Gothic" panose="020B0502020202020204" pitchFamily="34" charset="0"/>
              </a:rPr>
              <a:t>1/2</a:t>
            </a:r>
            <a:r>
              <a:rPr lang="en-US" sz="1400" dirty="0">
                <a:latin typeface="Century Gothic" panose="020B0502020202020204" pitchFamily="34" charset="0"/>
              </a:rPr>
              <a:t> (NNDC) = 7.73 ± 0.06 s</a:t>
            </a:r>
          </a:p>
          <a:p>
            <a:r>
              <a:rPr lang="en-US" sz="1400" dirty="0">
                <a:latin typeface="Century Gothic" panose="020B0502020202020204" pitchFamily="34" charset="0"/>
              </a:rPr>
              <a:t>σ(</a:t>
            </a:r>
            <a:r>
              <a:rPr lang="en-US" sz="1400" i="1" dirty="0" err="1">
                <a:latin typeface="Century Gothic" panose="020B0502020202020204" pitchFamily="34" charset="0"/>
              </a:rPr>
              <a:t>n,n</a:t>
            </a:r>
            <a:r>
              <a:rPr lang="en-US" sz="1400" i="1" dirty="0">
                <a:latin typeface="Century Gothic" panose="020B0502020202020204" pitchFamily="34" charset="0"/>
              </a:rPr>
              <a:t>’</a:t>
            </a:r>
            <a:r>
              <a:rPr lang="en-US" sz="1400" dirty="0">
                <a:latin typeface="Century Gothic" panose="020B0502020202020204" pitchFamily="34" charset="0"/>
              </a:rPr>
              <a:t>)</a:t>
            </a:r>
            <a:r>
              <a:rPr lang="en-US" sz="1400" baseline="-25000" dirty="0">
                <a:latin typeface="Century Gothic" panose="020B0502020202020204" pitchFamily="34" charset="0"/>
              </a:rPr>
              <a:t>prelim</a:t>
            </a:r>
            <a:r>
              <a:rPr lang="en-US" sz="1400" dirty="0">
                <a:latin typeface="Century Gothic" panose="020B0502020202020204" pitchFamily="34" charset="0"/>
              </a:rPr>
              <a:t>  = 507 ± 32 mb</a:t>
            </a:r>
          </a:p>
          <a:p>
            <a:r>
              <a:rPr lang="en-US" sz="1400" dirty="0">
                <a:latin typeface="Century Gothic" panose="020B0502020202020204" pitchFamily="34" charset="0"/>
              </a:rPr>
              <a:t>σ</a:t>
            </a:r>
            <a:r>
              <a:rPr lang="el-GR" sz="1400" dirty="0">
                <a:latin typeface="Century Gothic" panose="020B0502020202020204" pitchFamily="34" charset="0"/>
              </a:rPr>
              <a:t> </a:t>
            </a:r>
            <a:r>
              <a:rPr lang="en-US" sz="1400" dirty="0">
                <a:latin typeface="Century Gothic" panose="020B0502020202020204" pitchFamily="34" charset="0"/>
              </a:rPr>
              <a:t>(</a:t>
            </a:r>
            <a:r>
              <a:rPr lang="en-US" sz="1400" i="1" dirty="0" err="1">
                <a:latin typeface="Century Gothic" panose="020B0502020202020204" pitchFamily="34" charset="0"/>
              </a:rPr>
              <a:t>n,n</a:t>
            </a:r>
            <a:r>
              <a:rPr lang="en-US" sz="1400" i="1" dirty="0">
                <a:latin typeface="Century Gothic" panose="020B0502020202020204" pitchFamily="34" charset="0"/>
              </a:rPr>
              <a:t>’</a:t>
            </a:r>
            <a:r>
              <a:rPr lang="en-US" sz="1400" dirty="0">
                <a:latin typeface="Century Gothic" panose="020B0502020202020204" pitchFamily="34" charset="0"/>
              </a:rPr>
              <a:t>)</a:t>
            </a:r>
            <a:r>
              <a:rPr lang="en-US" sz="1400" baseline="-25000" dirty="0">
                <a:latin typeface="Century Gothic" panose="020B0502020202020204" pitchFamily="34" charset="0"/>
              </a:rPr>
              <a:t>NNDC </a:t>
            </a:r>
            <a:r>
              <a:rPr lang="en-US" sz="1400" dirty="0">
                <a:latin typeface="Century Gothic" panose="020B0502020202020204" pitchFamily="34" charset="0"/>
              </a:rPr>
              <a:t>= 510 ± 42 mb  </a:t>
            </a:r>
          </a:p>
        </p:txBody>
      </p:sp>
      <p:cxnSp>
        <p:nvCxnSpPr>
          <p:cNvPr id="17" name="Elbow Connector 44">
            <a:extLst>
              <a:ext uri="{FF2B5EF4-FFF2-40B4-BE49-F238E27FC236}">
                <a16:creationId xmlns:a16="http://schemas.microsoft.com/office/drawing/2014/main" id="{B480B871-8E44-4661-B7D3-0A52BF137F0A}"/>
              </a:ext>
            </a:extLst>
          </p:cNvPr>
          <p:cNvCxnSpPr>
            <a:cxnSpLocks/>
          </p:cNvCxnSpPr>
          <p:nvPr/>
        </p:nvCxnSpPr>
        <p:spPr>
          <a:xfrm rot="5400000">
            <a:off x="5446968" y="2679893"/>
            <a:ext cx="1137100" cy="893851"/>
          </a:xfrm>
          <a:prstGeom prst="bentConnector3">
            <a:avLst>
              <a:gd name="adj1" fmla="val 70781"/>
            </a:avLst>
          </a:prstGeom>
          <a:ln w="25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89D1D66-22C1-4107-9766-661DACB328BF}"/>
              </a:ext>
            </a:extLst>
          </p:cNvPr>
          <p:cNvSpPr txBox="1"/>
          <p:nvPr/>
        </p:nvSpPr>
        <p:spPr>
          <a:xfrm>
            <a:off x="301972" y="833043"/>
            <a:ext cx="427002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1200" baseline="30000" dirty="0">
                <a:solidFill>
                  <a:srgbClr val="0070C0"/>
                </a:solidFill>
                <a:latin typeface="Century Gothic" charset="0"/>
                <a:ea typeface="ヒラギノ明朝 ProN W3" charset="-128"/>
                <a:cs typeface="ヒラギノ明朝 ProN W3"/>
              </a:rPr>
              <a:t>197</a:t>
            </a:r>
            <a:r>
              <a:rPr lang="en-US" b="1" kern="1200" dirty="0">
                <a:solidFill>
                  <a:srgbClr val="0070C0"/>
                </a:solidFill>
                <a:latin typeface="Century Gothic" charset="0"/>
                <a:ea typeface="ヒラギノ明朝 ProN W3" charset="-128"/>
                <a:cs typeface="ヒラギノ明朝 ProN W3"/>
              </a:rPr>
              <a:t>Au(</a:t>
            </a:r>
            <a:r>
              <a:rPr lang="en-US" b="1" i="1" kern="1200" dirty="0" err="1">
                <a:solidFill>
                  <a:srgbClr val="0070C0"/>
                </a:solidFill>
                <a:latin typeface="Century Gothic" charset="0"/>
                <a:ea typeface="ヒラギノ明朝 ProN W3" charset="-128"/>
                <a:cs typeface="ヒラギノ明朝 ProN W3"/>
              </a:rPr>
              <a:t>n,n</a:t>
            </a:r>
            <a:r>
              <a:rPr lang="en-US" b="1" i="1" kern="1200" dirty="0">
                <a:solidFill>
                  <a:srgbClr val="0070C0"/>
                </a:solidFill>
                <a:latin typeface="Century Gothic" charset="0"/>
                <a:ea typeface="ヒラギノ明朝 ProN W3" charset="-128"/>
                <a:cs typeface="ヒラギノ明朝 ProN W3"/>
              </a:rPr>
              <a:t>’</a:t>
            </a:r>
            <a:r>
              <a:rPr lang="en-US" b="1" kern="1200" dirty="0">
                <a:solidFill>
                  <a:srgbClr val="0070C0"/>
                </a:solidFill>
                <a:latin typeface="Century Gothic" charset="0"/>
                <a:ea typeface="ヒラギノ明朝 ProN W3" charset="-128"/>
                <a:cs typeface="ヒラギノ明朝 ProN W3"/>
              </a:rPr>
              <a:t>)</a:t>
            </a:r>
            <a:r>
              <a:rPr lang="en-US" b="1" kern="1200" baseline="30000" dirty="0">
                <a:solidFill>
                  <a:srgbClr val="0070C0"/>
                </a:solidFill>
                <a:latin typeface="Century Gothic" charset="0"/>
                <a:ea typeface="ヒラギノ明朝 ProN W3" charset="-128"/>
                <a:cs typeface="ヒラギノ明朝 ProN W3"/>
              </a:rPr>
              <a:t>197m</a:t>
            </a:r>
            <a:r>
              <a:rPr lang="en-US" b="1" kern="1200" dirty="0">
                <a:solidFill>
                  <a:srgbClr val="0070C0"/>
                </a:solidFill>
                <a:latin typeface="Century Gothic" charset="0"/>
                <a:ea typeface="ヒラギノ明朝 ProN W3" charset="-128"/>
                <a:cs typeface="ヒラギノ明朝 ProN W3"/>
              </a:rPr>
              <a:t>Au</a:t>
            </a:r>
            <a:endParaRPr lang="en-US" kern="1200" dirty="0">
              <a:solidFill>
                <a:srgbClr val="000000"/>
              </a:solidFill>
              <a:latin typeface="Century Gothic" charset="0"/>
              <a:ea typeface="ヒラギノ明朝 ProN W3" charset="-128"/>
              <a:cs typeface="ヒラギノ明朝 ProN W3"/>
            </a:endParaRPr>
          </a:p>
          <a:p>
            <a:pPr marL="285750" indent="-285750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600" kern="1200" dirty="0">
                <a:solidFill>
                  <a:srgbClr val="000000"/>
                </a:solidFill>
                <a:latin typeface="Century Gothic" charset="0"/>
                <a:ea typeface="ヒラギノ明朝 ProN W3" charset="-128"/>
                <a:cs typeface="ヒラギノ明朝 ProN W3"/>
              </a:rPr>
              <a:t>7.73 s isomer</a:t>
            </a:r>
          </a:p>
          <a:p>
            <a:pPr marL="285750" indent="-285750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600" kern="1200" dirty="0" err="1">
                <a:solidFill>
                  <a:srgbClr val="000000"/>
                </a:solidFill>
                <a:latin typeface="Century Gothic" charset="0"/>
                <a:ea typeface="ヒラギノ明朝 ProN W3" charset="-128"/>
                <a:cs typeface="ヒラギノ明朝 ProN W3"/>
              </a:rPr>
              <a:t>E</a:t>
            </a:r>
            <a:r>
              <a:rPr lang="en-US" sz="1600" kern="1200" baseline="-25000" dirty="0" err="1">
                <a:solidFill>
                  <a:srgbClr val="000000"/>
                </a:solidFill>
                <a:latin typeface="Century Gothic" charset="0"/>
                <a:ea typeface="ヒラギノ明朝 ProN W3" charset="-128"/>
                <a:cs typeface="ヒラギノ明朝 ProN W3"/>
              </a:rPr>
              <a:t>n</a:t>
            </a:r>
            <a:r>
              <a:rPr lang="en-US" sz="1600" kern="1200" dirty="0">
                <a:solidFill>
                  <a:srgbClr val="000000"/>
                </a:solidFill>
                <a:latin typeface="Century Gothic" charset="0"/>
                <a:ea typeface="ヒラギノ明朝 ProN W3" charset="-128"/>
                <a:cs typeface="ヒラギノ明朝 ProN W3"/>
              </a:rPr>
              <a:t> = 2.0 MeV</a:t>
            </a:r>
          </a:p>
          <a:p>
            <a:pPr marL="285750" indent="-285750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600" kern="1200" dirty="0">
                <a:solidFill>
                  <a:srgbClr val="000000"/>
                </a:solidFill>
                <a:latin typeface="Century Gothic" charset="0"/>
                <a:ea typeface="ヒラギノ明朝 ProN W3" charset="-128"/>
                <a:cs typeface="ヒラギノ明朝 ProN W3"/>
              </a:rPr>
              <a:t>515 mg Au sample</a:t>
            </a:r>
          </a:p>
          <a:p>
            <a:pPr marL="285750" indent="-285750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600" kern="1200" dirty="0">
                <a:solidFill>
                  <a:srgbClr val="000000"/>
                </a:solidFill>
                <a:latin typeface="Century Gothic" charset="0"/>
                <a:ea typeface="ヒラギノ明朝 ProN W3" charset="-128"/>
                <a:cs typeface="ヒラギノ明朝 ProN W3"/>
              </a:rPr>
              <a:t>60 m experiment time</a:t>
            </a:r>
          </a:p>
          <a:p>
            <a:pPr marL="285750" indent="-285750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endParaRPr lang="en-US" sz="1600" kern="1200" dirty="0">
              <a:solidFill>
                <a:srgbClr val="000000"/>
              </a:solidFill>
              <a:latin typeface="Century Gothic" charset="0"/>
              <a:ea typeface="ヒラギノ明朝 ProN W3" charset="-128"/>
              <a:cs typeface="ヒラギノ明朝 ProN W3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1200" baseline="30000" dirty="0">
                <a:solidFill>
                  <a:srgbClr val="0070C0"/>
                </a:solidFill>
                <a:latin typeface="Century Gothic" charset="0"/>
                <a:ea typeface="ヒラギノ明朝 ProN W3" charset="-128"/>
                <a:cs typeface="ヒラギノ明朝 ProN W3"/>
              </a:rPr>
              <a:t>90</a:t>
            </a:r>
            <a:r>
              <a:rPr lang="en-US" b="1" kern="1200" dirty="0">
                <a:solidFill>
                  <a:srgbClr val="0070C0"/>
                </a:solidFill>
                <a:latin typeface="Century Gothic" charset="0"/>
                <a:ea typeface="ヒラギノ明朝 ProN W3" charset="-128"/>
                <a:cs typeface="ヒラギノ明朝 ProN W3"/>
              </a:rPr>
              <a:t>Zr(</a:t>
            </a:r>
            <a:r>
              <a:rPr lang="en-US" b="1" i="1" kern="1200" dirty="0" err="1">
                <a:solidFill>
                  <a:srgbClr val="0070C0"/>
                </a:solidFill>
                <a:latin typeface="Century Gothic" charset="0"/>
                <a:ea typeface="ヒラギノ明朝 ProN W3" charset="-128"/>
                <a:cs typeface="ヒラギノ明朝 ProN W3"/>
              </a:rPr>
              <a:t>n,n</a:t>
            </a:r>
            <a:r>
              <a:rPr lang="en-US" b="1" i="1" kern="1200" dirty="0">
                <a:solidFill>
                  <a:srgbClr val="0070C0"/>
                </a:solidFill>
                <a:latin typeface="Century Gothic" charset="0"/>
                <a:ea typeface="ヒラギノ明朝 ProN W3" charset="-128"/>
                <a:cs typeface="ヒラギノ明朝 ProN W3"/>
              </a:rPr>
              <a:t>’</a:t>
            </a:r>
            <a:r>
              <a:rPr lang="en-US" b="1" kern="1200" dirty="0">
                <a:solidFill>
                  <a:srgbClr val="0070C0"/>
                </a:solidFill>
                <a:latin typeface="Century Gothic" charset="0"/>
                <a:ea typeface="ヒラギノ明朝 ProN W3" charset="-128"/>
                <a:cs typeface="ヒラギノ明朝 ProN W3"/>
              </a:rPr>
              <a:t>)</a:t>
            </a:r>
            <a:r>
              <a:rPr lang="en-US" b="1" kern="1200" baseline="30000" dirty="0">
                <a:solidFill>
                  <a:srgbClr val="0070C0"/>
                </a:solidFill>
                <a:latin typeface="Century Gothic" charset="0"/>
                <a:ea typeface="ヒラギノ明朝 ProN W3" charset="-128"/>
                <a:cs typeface="ヒラギノ明朝 ProN W3"/>
              </a:rPr>
              <a:t>90m</a:t>
            </a:r>
            <a:r>
              <a:rPr lang="en-US" b="1" kern="1200" dirty="0">
                <a:solidFill>
                  <a:srgbClr val="0070C0"/>
                </a:solidFill>
                <a:latin typeface="Century Gothic" charset="0"/>
                <a:ea typeface="ヒラギノ明朝 ProN W3" charset="-128"/>
                <a:cs typeface="ヒラギノ明朝 ProN W3"/>
              </a:rPr>
              <a:t>Zr</a:t>
            </a:r>
            <a:endParaRPr lang="en-US" kern="1200" dirty="0">
              <a:solidFill>
                <a:srgbClr val="000000"/>
              </a:solidFill>
              <a:latin typeface="Century Gothic" charset="0"/>
              <a:ea typeface="ヒラギノ明朝 ProN W3" charset="-128"/>
              <a:cs typeface="ヒラギノ明朝 ProN W3"/>
            </a:endParaRPr>
          </a:p>
          <a:p>
            <a:pPr marL="285750" lvl="3" indent="-285750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600" kern="1200" dirty="0">
                <a:solidFill>
                  <a:srgbClr val="000000"/>
                </a:solidFill>
                <a:latin typeface="Century Gothic" charset="0"/>
                <a:ea typeface="ヒラギノ明朝 ProN W3" charset="-128"/>
                <a:cs typeface="ヒラギノ明朝 ProN W3"/>
              </a:rPr>
              <a:t>0.809 s isomer</a:t>
            </a:r>
          </a:p>
          <a:p>
            <a:pPr marL="285750" lvl="3" indent="-285750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600" kern="1200" dirty="0" err="1">
                <a:solidFill>
                  <a:srgbClr val="000000"/>
                </a:solidFill>
                <a:latin typeface="Century Gothic" charset="0"/>
                <a:ea typeface="ヒラギノ明朝 ProN W3" charset="-128"/>
                <a:cs typeface="ヒラギノ明朝 ProN W3"/>
              </a:rPr>
              <a:t>E</a:t>
            </a:r>
            <a:r>
              <a:rPr lang="en-US" sz="1600" kern="1200" baseline="-25000" dirty="0" err="1">
                <a:solidFill>
                  <a:srgbClr val="000000"/>
                </a:solidFill>
                <a:latin typeface="Century Gothic" charset="0"/>
                <a:ea typeface="ヒラギノ明朝 ProN W3" charset="-128"/>
                <a:cs typeface="ヒラギノ明朝 ProN W3"/>
              </a:rPr>
              <a:t>n</a:t>
            </a:r>
            <a:r>
              <a:rPr lang="en-US" sz="1600" kern="1200" dirty="0">
                <a:solidFill>
                  <a:srgbClr val="000000"/>
                </a:solidFill>
                <a:latin typeface="Century Gothic" charset="0"/>
                <a:ea typeface="ヒラギノ明朝 ProN W3" charset="-128"/>
                <a:cs typeface="ヒラギノ明朝 ProN W3"/>
              </a:rPr>
              <a:t> = 5.0 MeV</a:t>
            </a:r>
          </a:p>
          <a:p>
            <a:pPr marL="285750" lvl="3" indent="-285750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600" kern="1200" dirty="0">
                <a:solidFill>
                  <a:srgbClr val="000000"/>
                </a:solidFill>
                <a:latin typeface="Century Gothic" charset="0"/>
                <a:ea typeface="ヒラギノ明朝 ProN W3" charset="-128"/>
                <a:cs typeface="ヒラギノ明朝 ProN W3"/>
              </a:rPr>
              <a:t>197 mg </a:t>
            </a:r>
            <a:r>
              <a:rPr lang="en-US" sz="1600" kern="1200" baseline="30000" dirty="0" err="1">
                <a:solidFill>
                  <a:srgbClr val="000000"/>
                </a:solidFill>
                <a:latin typeface="Century Gothic" charset="0"/>
                <a:ea typeface="ヒラギノ明朝 ProN W3" charset="-128"/>
                <a:cs typeface="ヒラギノ明朝 ProN W3"/>
              </a:rPr>
              <a:t>nat</a:t>
            </a:r>
            <a:r>
              <a:rPr lang="en-US" sz="1600" kern="1200" dirty="0" err="1">
                <a:solidFill>
                  <a:srgbClr val="000000"/>
                </a:solidFill>
                <a:latin typeface="Century Gothic" charset="0"/>
                <a:ea typeface="ヒラギノ明朝 ProN W3" charset="-128"/>
                <a:cs typeface="ヒラギノ明朝 ProN W3"/>
              </a:rPr>
              <a:t>Zr</a:t>
            </a:r>
            <a:r>
              <a:rPr lang="en-US" sz="1600" kern="1200" dirty="0">
                <a:solidFill>
                  <a:srgbClr val="000000"/>
                </a:solidFill>
                <a:latin typeface="Century Gothic" charset="0"/>
                <a:ea typeface="ヒラギノ明朝 ProN W3" charset="-128"/>
                <a:cs typeface="ヒラギノ明朝 ProN W3"/>
              </a:rPr>
              <a:t> sample</a:t>
            </a:r>
          </a:p>
          <a:p>
            <a:pPr marL="285750" lvl="3" indent="-285750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600" kern="1200" dirty="0">
                <a:solidFill>
                  <a:srgbClr val="000000"/>
                </a:solidFill>
                <a:latin typeface="Century Gothic" charset="0"/>
                <a:ea typeface="ヒラギノ明朝 ProN W3" charset="-128"/>
                <a:cs typeface="ヒラギノ明朝 ProN W3"/>
              </a:rPr>
              <a:t>153 m experiment time</a:t>
            </a:r>
          </a:p>
        </p:txBody>
      </p:sp>
      <p:pic>
        <p:nvPicPr>
          <p:cNvPr id="20" name="Content Placeholder 6">
            <a:extLst>
              <a:ext uri="{FF2B5EF4-FFF2-40B4-BE49-F238E27FC236}">
                <a16:creationId xmlns:a16="http://schemas.microsoft.com/office/drawing/2014/main" id="{70E40B31-9BE2-4F3E-8118-449E75E648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08253" y="1332764"/>
            <a:ext cx="2276564" cy="17085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93F0F9D-5B8F-4D5F-B995-06C94DC8AD2A}"/>
              </a:ext>
            </a:extLst>
          </p:cNvPr>
          <p:cNvSpPr txBox="1"/>
          <p:nvPr/>
        </p:nvSpPr>
        <p:spPr>
          <a:xfrm>
            <a:off x="1550062" y="3910536"/>
            <a:ext cx="288441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baseline="30000" dirty="0">
                <a:latin typeface="Century Gothic" panose="020B0502020202020204" pitchFamily="34" charset="0"/>
              </a:rPr>
              <a:t>90</a:t>
            </a:r>
            <a:r>
              <a:rPr lang="en-US" sz="1400" b="1" dirty="0">
                <a:latin typeface="Century Gothic" panose="020B0502020202020204" pitchFamily="34" charset="0"/>
              </a:rPr>
              <a:t>Zr(</a:t>
            </a:r>
            <a:r>
              <a:rPr lang="en-US" sz="1400" b="1" i="1" dirty="0" err="1">
                <a:latin typeface="Century Gothic" panose="020B0502020202020204" pitchFamily="34" charset="0"/>
              </a:rPr>
              <a:t>n,n</a:t>
            </a:r>
            <a:r>
              <a:rPr lang="en-US" sz="1400" b="1" i="1" dirty="0">
                <a:latin typeface="Century Gothic" panose="020B0502020202020204" pitchFamily="34" charset="0"/>
              </a:rPr>
              <a:t>’</a:t>
            </a:r>
            <a:r>
              <a:rPr lang="en-US" sz="1400" b="1" dirty="0">
                <a:latin typeface="Century Gothic" panose="020B0502020202020204" pitchFamily="34" charset="0"/>
              </a:rPr>
              <a:t>)</a:t>
            </a:r>
            <a:r>
              <a:rPr lang="en-US" sz="1400" b="1" baseline="30000" dirty="0">
                <a:latin typeface="Century Gothic" panose="020B0502020202020204" pitchFamily="34" charset="0"/>
              </a:rPr>
              <a:t>90m</a:t>
            </a:r>
            <a:r>
              <a:rPr lang="en-US" sz="1400" b="1" dirty="0">
                <a:latin typeface="Century Gothic" panose="020B0502020202020204" pitchFamily="34" charset="0"/>
              </a:rPr>
              <a:t>Zr</a:t>
            </a:r>
          </a:p>
          <a:p>
            <a:r>
              <a:rPr lang="en-US" sz="1400" dirty="0">
                <a:latin typeface="Century Gothic" panose="020B0502020202020204" pitchFamily="34" charset="0"/>
              </a:rPr>
              <a:t>E</a:t>
            </a:r>
            <a:r>
              <a:rPr lang="el-GR" sz="1400" baseline="-25000" dirty="0">
                <a:latin typeface="Century Gothic" panose="020B0502020202020204" pitchFamily="34" charset="0"/>
              </a:rPr>
              <a:t>γ</a:t>
            </a:r>
            <a:r>
              <a:rPr lang="en-US" sz="1400" dirty="0">
                <a:latin typeface="Century Gothic" panose="020B0502020202020204" pitchFamily="34" charset="0"/>
              </a:rPr>
              <a:t> = 2318.9 keV</a:t>
            </a:r>
          </a:p>
          <a:p>
            <a:r>
              <a:rPr lang="en-US" sz="1400" dirty="0">
                <a:latin typeface="Century Gothic" panose="020B0502020202020204" pitchFamily="34" charset="0"/>
              </a:rPr>
              <a:t>T</a:t>
            </a:r>
            <a:r>
              <a:rPr lang="en-US" sz="1400" baseline="-25000" dirty="0">
                <a:latin typeface="Century Gothic" panose="020B0502020202020204" pitchFamily="34" charset="0"/>
              </a:rPr>
              <a:t>1/2</a:t>
            </a:r>
            <a:r>
              <a:rPr lang="en-US" sz="1400" dirty="0">
                <a:latin typeface="Century Gothic" panose="020B0502020202020204" pitchFamily="34" charset="0"/>
              </a:rPr>
              <a:t> (prelim)  = 787 ± 8 </a:t>
            </a:r>
            <a:r>
              <a:rPr lang="en-US" sz="1400" dirty="0" err="1">
                <a:latin typeface="Century Gothic" panose="020B0502020202020204" pitchFamily="34" charset="0"/>
              </a:rPr>
              <a:t>ms</a:t>
            </a:r>
            <a:endParaRPr lang="en-US" sz="1400" dirty="0">
              <a:latin typeface="Century Gothic" panose="020B0502020202020204" pitchFamily="34" charset="0"/>
            </a:endParaRPr>
          </a:p>
          <a:p>
            <a:r>
              <a:rPr lang="en-US" sz="1400" dirty="0">
                <a:latin typeface="Century Gothic" panose="020B0502020202020204" pitchFamily="34" charset="0"/>
              </a:rPr>
              <a:t>T</a:t>
            </a:r>
            <a:r>
              <a:rPr lang="en-US" sz="1400" baseline="-25000" dirty="0">
                <a:latin typeface="Century Gothic" panose="020B0502020202020204" pitchFamily="34" charset="0"/>
              </a:rPr>
              <a:t>1/2</a:t>
            </a:r>
            <a:r>
              <a:rPr lang="en-US" sz="1400" dirty="0">
                <a:latin typeface="Century Gothic" panose="020B0502020202020204" pitchFamily="34" charset="0"/>
              </a:rPr>
              <a:t> (NNDC) = 809 ± 2 </a:t>
            </a:r>
            <a:r>
              <a:rPr lang="en-US" sz="1400" dirty="0" err="1">
                <a:latin typeface="Century Gothic" panose="020B0502020202020204" pitchFamily="34" charset="0"/>
              </a:rPr>
              <a:t>ms</a:t>
            </a:r>
            <a:endParaRPr lang="en-US" sz="1400" dirty="0">
              <a:latin typeface="Century Gothic" panose="020B0502020202020204" pitchFamily="34" charset="0"/>
            </a:endParaRPr>
          </a:p>
          <a:p>
            <a:pPr algn="ctr"/>
            <a:endParaRPr lang="en-US" sz="14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302531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EE62A-B105-4D2B-9620-237BD606B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60" y="73051"/>
            <a:ext cx="7848600" cy="597415"/>
          </a:xfrm>
        </p:spPr>
        <p:txBody>
          <a:bodyPr/>
          <a:lstStyle/>
          <a:p>
            <a:r>
              <a:rPr lang="en-US" sz="2800" b="1" dirty="0" smtClean="0">
                <a:latin typeface="Segoe Print" pitchFamily="2" charset="0"/>
              </a:rPr>
              <a:t>Very Short </a:t>
            </a:r>
            <a:r>
              <a:rPr lang="en-US" sz="2800" b="1" dirty="0">
                <a:latin typeface="Segoe Print" pitchFamily="2" charset="0"/>
              </a:rPr>
              <a:t>lived fission products</a:t>
            </a: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EF933EDC-FE18-414F-8880-A45829ADC995}"/>
              </a:ext>
            </a:extLst>
          </p:cNvPr>
          <p:cNvSpPr txBox="1"/>
          <p:nvPr/>
        </p:nvSpPr>
        <p:spPr>
          <a:xfrm>
            <a:off x="1716745" y="2355699"/>
            <a:ext cx="14460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defTabSz="457200">
              <a:defRPr>
                <a:latin typeface="+mn-lt"/>
                <a:ea typeface="+mn-ea"/>
                <a:cs typeface="+mn-cs"/>
                <a:sym typeface="Helvetica"/>
              </a:defRPr>
            </a:lvl1pPr>
            <a:lvl2pPr defTabSz="457200">
              <a:defRPr>
                <a:latin typeface="+mn-lt"/>
                <a:ea typeface="+mn-ea"/>
                <a:cs typeface="+mn-cs"/>
                <a:sym typeface="Helvetica"/>
              </a:defRPr>
            </a:lvl2pPr>
            <a:lvl3pPr defTabSz="457200">
              <a:defRPr>
                <a:latin typeface="+mn-lt"/>
                <a:ea typeface="+mn-ea"/>
                <a:cs typeface="+mn-cs"/>
                <a:sym typeface="Helvetica"/>
              </a:defRPr>
            </a:lvl3pPr>
            <a:lvl4pPr defTabSz="457200">
              <a:defRPr>
                <a:latin typeface="+mn-lt"/>
                <a:ea typeface="+mn-ea"/>
                <a:cs typeface="+mn-cs"/>
                <a:sym typeface="Helvetica"/>
              </a:defRPr>
            </a:lvl4pPr>
            <a:lvl5pPr defTabSz="457200">
              <a:defRPr>
                <a:latin typeface="+mn-lt"/>
                <a:ea typeface="+mn-ea"/>
                <a:cs typeface="+mn-cs"/>
                <a:sym typeface="Helvetica"/>
              </a:defRPr>
            </a:lvl5pPr>
            <a:lvl6pPr defTabSz="457200">
              <a:defRPr>
                <a:latin typeface="+mn-lt"/>
                <a:ea typeface="+mn-ea"/>
                <a:cs typeface="+mn-cs"/>
                <a:sym typeface="Helvetica"/>
              </a:defRPr>
            </a:lvl6pPr>
            <a:lvl7pPr defTabSz="457200">
              <a:defRPr>
                <a:latin typeface="+mn-lt"/>
                <a:ea typeface="+mn-ea"/>
                <a:cs typeface="+mn-cs"/>
                <a:sym typeface="Helvetica"/>
              </a:defRPr>
            </a:lvl7pPr>
            <a:lvl8pPr defTabSz="457200">
              <a:defRPr>
                <a:latin typeface="+mn-lt"/>
                <a:ea typeface="+mn-ea"/>
                <a:cs typeface="+mn-cs"/>
                <a:sym typeface="Helvetica"/>
              </a:defRPr>
            </a:lvl8pPr>
            <a:lvl9pPr defTabSz="457200">
              <a:defRPr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algn="l"/>
            <a:r>
              <a:rPr lang="en-US" sz="1400" b="1" baseline="30000" dirty="0">
                <a:latin typeface="Century Gothic" panose="020B0502020202020204" pitchFamily="34" charset="0"/>
              </a:rPr>
              <a:t>96</a:t>
            </a:r>
            <a:r>
              <a:rPr lang="en-US" sz="1400" b="1" dirty="0">
                <a:latin typeface="Century Gothic" panose="020B0502020202020204" pitchFamily="34" charset="0"/>
              </a:rPr>
              <a:t>Sr</a:t>
            </a:r>
          </a:p>
          <a:p>
            <a:r>
              <a:rPr lang="en-US" sz="1400" dirty="0">
                <a:latin typeface="Century Gothic" panose="020B0502020202020204" pitchFamily="34" charset="0"/>
              </a:rPr>
              <a:t>E</a:t>
            </a:r>
            <a:r>
              <a:rPr lang="el-GR" sz="1400" baseline="-25000" dirty="0">
                <a:latin typeface="Century Gothic" panose="020B0502020202020204" pitchFamily="34" charset="0"/>
              </a:rPr>
              <a:t>γ</a:t>
            </a:r>
            <a:r>
              <a:rPr lang="en-US" sz="1400" dirty="0">
                <a:latin typeface="Century Gothic" panose="020B0502020202020204" pitchFamily="34" charset="0"/>
              </a:rPr>
              <a:t> = 809.4 keV</a:t>
            </a:r>
          </a:p>
          <a:p>
            <a:r>
              <a:rPr lang="en-US" sz="1400" dirty="0">
                <a:latin typeface="Century Gothic" panose="020B0502020202020204" pitchFamily="34" charset="0"/>
              </a:rPr>
              <a:t>T</a:t>
            </a:r>
            <a:r>
              <a:rPr lang="en-US" sz="1400" baseline="-25000" dirty="0">
                <a:latin typeface="Century Gothic" panose="020B0502020202020204" pitchFamily="34" charset="0"/>
              </a:rPr>
              <a:t>1/2</a:t>
            </a:r>
            <a:r>
              <a:rPr lang="en-US" sz="1400" dirty="0">
                <a:latin typeface="Century Gothic" panose="020B0502020202020204" pitchFamily="34" charset="0"/>
              </a:rPr>
              <a:t> = 1.07 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01600" y="3190532"/>
            <a:ext cx="4568419" cy="2878472"/>
            <a:chOff x="601591" y="3555656"/>
            <a:chExt cx="3847395" cy="2513347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3746C6B-E100-49C8-9DFF-3BB233A70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591" y="3783709"/>
              <a:ext cx="3847395" cy="2285294"/>
            </a:xfrm>
            <a:prstGeom prst="rect">
              <a:avLst/>
            </a:prstGeom>
          </p:spPr>
        </p:pic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03FEDD5-93BC-4609-BDE4-496388C695F1}"/>
                </a:ext>
              </a:extLst>
            </p:cNvPr>
            <p:cNvCxnSpPr>
              <a:cxnSpLocks/>
            </p:cNvCxnSpPr>
            <p:nvPr/>
          </p:nvCxnSpPr>
          <p:spPr>
            <a:xfrm>
              <a:off x="2686908" y="3555656"/>
              <a:ext cx="0" cy="525006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CA62FF9-4831-45F7-BB7C-9692E5F24BAB}"/>
              </a:ext>
            </a:extLst>
          </p:cNvPr>
          <p:cNvSpPr txBox="1"/>
          <p:nvPr/>
        </p:nvSpPr>
        <p:spPr>
          <a:xfrm>
            <a:off x="564090" y="1373314"/>
            <a:ext cx="3922395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1200" dirty="0">
                <a:solidFill>
                  <a:srgbClr val="0070C0"/>
                </a:solidFill>
                <a:latin typeface="Century Gothic" charset="0"/>
                <a:ea typeface="ヒラギノ明朝 ProN W3" charset="-128"/>
                <a:cs typeface="ヒラギノ明朝 ProN W3"/>
              </a:rPr>
              <a:t>Data on </a:t>
            </a:r>
            <a:r>
              <a:rPr lang="en-US" sz="1600" b="1" kern="1200" baseline="30000" dirty="0">
                <a:solidFill>
                  <a:srgbClr val="0070C0"/>
                </a:solidFill>
                <a:latin typeface="Century Gothic" charset="0"/>
                <a:ea typeface="ヒラギノ明朝 ProN W3" charset="-128"/>
                <a:cs typeface="ヒラギノ明朝 ProN W3"/>
              </a:rPr>
              <a:t>235</a:t>
            </a:r>
            <a:r>
              <a:rPr lang="en-US" sz="1600" b="1" kern="1200" dirty="0">
                <a:solidFill>
                  <a:srgbClr val="0070C0"/>
                </a:solidFill>
                <a:latin typeface="Century Gothic" charset="0"/>
                <a:ea typeface="ヒラギノ明朝 ProN W3" charset="-128"/>
                <a:cs typeface="ヒラギノ明朝 ProN W3"/>
              </a:rPr>
              <a:t>U, </a:t>
            </a:r>
            <a:r>
              <a:rPr lang="en-US" sz="1600" b="1" kern="1200" baseline="30000" dirty="0">
                <a:solidFill>
                  <a:srgbClr val="0070C0"/>
                </a:solidFill>
                <a:latin typeface="Century Gothic" charset="0"/>
                <a:ea typeface="ヒラギノ明朝 ProN W3" charset="-128"/>
                <a:cs typeface="ヒラギノ明朝 ProN W3"/>
              </a:rPr>
              <a:t>238</a:t>
            </a:r>
            <a:r>
              <a:rPr lang="en-US" sz="1600" b="1" kern="1200" dirty="0">
                <a:solidFill>
                  <a:srgbClr val="0070C0"/>
                </a:solidFill>
                <a:latin typeface="Century Gothic" charset="0"/>
                <a:ea typeface="ヒラギノ明朝 ProN W3" charset="-128"/>
                <a:cs typeface="ヒラギノ明朝 ProN W3"/>
              </a:rPr>
              <a:t>U, and </a:t>
            </a:r>
            <a:r>
              <a:rPr lang="en-US" sz="1600" b="1" kern="1200" baseline="30000" dirty="0">
                <a:solidFill>
                  <a:srgbClr val="0070C0"/>
                </a:solidFill>
                <a:latin typeface="Century Gothic" charset="0"/>
                <a:ea typeface="ヒラギノ明朝 ProN W3" charset="-128"/>
                <a:cs typeface="ヒラギノ明朝 ProN W3"/>
              </a:rPr>
              <a:t>239</a:t>
            </a:r>
            <a:r>
              <a:rPr lang="en-US" sz="1600" b="1" kern="1200" dirty="0">
                <a:solidFill>
                  <a:srgbClr val="0070C0"/>
                </a:solidFill>
                <a:latin typeface="Century Gothic" charset="0"/>
                <a:ea typeface="ヒラギノ明朝 ProN W3" charset="-128"/>
                <a:cs typeface="ヒラギノ明朝 ProN W3"/>
              </a:rPr>
              <a:t>Pu</a:t>
            </a:r>
          </a:p>
          <a:p>
            <a:pPr marL="285750" indent="-285750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400" kern="1200" dirty="0">
                <a:solidFill>
                  <a:srgbClr val="000000"/>
                </a:solidFill>
                <a:latin typeface="Century Gothic" charset="0"/>
                <a:ea typeface="ヒラギノ明朝 ProN W3" charset="-128"/>
                <a:cs typeface="ヒラギノ明朝 ProN W3"/>
              </a:rPr>
              <a:t>3 s irradiation time, 9 s counting time</a:t>
            </a:r>
          </a:p>
          <a:p>
            <a:pPr marL="285750" indent="-285750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400" kern="1200" dirty="0">
                <a:solidFill>
                  <a:srgbClr val="000000"/>
                </a:solidFill>
                <a:latin typeface="Century Gothic" charset="0"/>
                <a:ea typeface="ヒラギノ明朝 ProN W3" charset="-128"/>
                <a:cs typeface="ヒラギノ明朝 ProN W3"/>
              </a:rPr>
              <a:t>6 hours beam on </a:t>
            </a:r>
            <a:r>
              <a:rPr lang="en-US" sz="1400" kern="1200" dirty="0" smtClean="0">
                <a:solidFill>
                  <a:srgbClr val="000000"/>
                </a:solidFill>
                <a:latin typeface="Century Gothic" charset="0"/>
                <a:ea typeface="ヒラギノ明朝 ProN W3" charset="-128"/>
                <a:cs typeface="ヒラギノ明朝 ProN W3"/>
              </a:rPr>
              <a:t>target</a:t>
            </a:r>
            <a:endParaRPr lang="en-US" sz="1400" kern="1200" dirty="0">
              <a:solidFill>
                <a:srgbClr val="000000"/>
              </a:solidFill>
              <a:latin typeface="Century Gothic" charset="0"/>
              <a:ea typeface="ヒラギノ明朝 ProN W3" charset="-128"/>
              <a:cs typeface="ヒラギノ明朝 ProN W3"/>
            </a:endParaRPr>
          </a:p>
          <a:p>
            <a:pPr marL="285750" indent="-285750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endParaRPr lang="en-US" sz="1400" kern="1200" dirty="0">
              <a:solidFill>
                <a:srgbClr val="000000"/>
              </a:solidFill>
              <a:latin typeface="Century Gothic" charset="0"/>
              <a:ea typeface="ヒラギノ明朝 ProN W3" charset="-128"/>
              <a:cs typeface="ヒラギノ明朝 ProN W3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88529A-F705-4234-8093-04F131A6BC32}"/>
              </a:ext>
            </a:extLst>
          </p:cNvPr>
          <p:cNvSpPr txBox="1"/>
          <p:nvPr/>
        </p:nvSpPr>
        <p:spPr>
          <a:xfrm>
            <a:off x="4670020" y="660023"/>
            <a:ext cx="417575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1200" dirty="0">
                <a:solidFill>
                  <a:srgbClr val="0070C0"/>
                </a:solidFill>
                <a:latin typeface="Century Gothic" charset="0"/>
                <a:ea typeface="ヒラギノ明朝 ProN W3" charset="-128"/>
                <a:cs typeface="ヒラギノ明朝 ProN W3"/>
              </a:rPr>
              <a:t>Applications:</a:t>
            </a:r>
          </a:p>
          <a:p>
            <a:pPr marL="285750" indent="-285750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600" kern="1200" dirty="0">
                <a:solidFill>
                  <a:srgbClr val="000000"/>
                </a:solidFill>
                <a:latin typeface="Century Gothic" charset="0"/>
                <a:ea typeface="ヒラギノ明朝 ProN W3" charset="-128"/>
                <a:cs typeface="ヒラギノ明朝 ProN W3"/>
              </a:rPr>
              <a:t>Advance fundamental understanding of the fission process</a:t>
            </a:r>
          </a:p>
          <a:p>
            <a:pPr marL="285750" indent="-285750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600" kern="1200" dirty="0">
                <a:solidFill>
                  <a:srgbClr val="000000"/>
                </a:solidFill>
                <a:latin typeface="Century Gothic" charset="0"/>
                <a:ea typeface="ヒラギノ明朝 ProN W3" charset="-128"/>
                <a:cs typeface="ヒラギノ明朝 ProN W3"/>
              </a:rPr>
              <a:t>Benchmark microscopic fission models</a:t>
            </a:r>
          </a:p>
          <a:p>
            <a:pPr marL="285750" indent="-285750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600" kern="1200" dirty="0">
                <a:solidFill>
                  <a:srgbClr val="000000"/>
                </a:solidFill>
                <a:latin typeface="Century Gothic" charset="0"/>
                <a:ea typeface="ヒラギノ明朝 ProN W3" charset="-128"/>
                <a:cs typeface="ヒラギノ明朝 ProN W3"/>
              </a:rPr>
              <a:t>Stockpile science</a:t>
            </a:r>
          </a:p>
          <a:p>
            <a:pPr marL="285750" indent="-285750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600" kern="1200" dirty="0">
                <a:solidFill>
                  <a:srgbClr val="000000"/>
                </a:solidFill>
                <a:latin typeface="Century Gothic" charset="0"/>
                <a:ea typeface="ヒラギノ明朝 ProN W3" charset="-128"/>
                <a:cs typeface="ヒラギノ明朝 ProN W3"/>
              </a:rPr>
              <a:t>Nuclear energy</a:t>
            </a:r>
          </a:p>
          <a:p>
            <a:pPr marL="285750" indent="-285750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600" kern="1200" dirty="0">
                <a:solidFill>
                  <a:srgbClr val="000000"/>
                </a:solidFill>
                <a:latin typeface="Century Gothic" charset="0"/>
                <a:ea typeface="ヒラギノ明朝 ProN W3" charset="-128"/>
                <a:cs typeface="ヒラギノ明朝 ProN W3"/>
              </a:rPr>
              <a:t>Nuclear forensics</a:t>
            </a:r>
          </a:p>
          <a:p>
            <a:pPr marL="285750" indent="-285750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600" kern="1200" dirty="0">
                <a:solidFill>
                  <a:srgbClr val="000000"/>
                </a:solidFill>
                <a:latin typeface="Century Gothic" charset="0"/>
                <a:ea typeface="ヒラギノ明朝 ProN W3" charset="-128"/>
                <a:cs typeface="ヒラギノ明朝 ProN W3"/>
              </a:rPr>
              <a:t>Antineutrino anomaly</a:t>
            </a:r>
          </a:p>
          <a:p>
            <a:pPr marL="285750" indent="-285750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endParaRPr lang="en-US" sz="1400" kern="1200" dirty="0">
              <a:solidFill>
                <a:srgbClr val="000000"/>
              </a:solidFill>
              <a:latin typeface="Century Gothic" charset="0"/>
              <a:ea typeface="ヒラギノ明朝 ProN W3" charset="-128"/>
              <a:cs typeface="ヒラギノ明朝 ProN W3"/>
            </a:endParaRPr>
          </a:p>
          <a:p>
            <a:pPr marL="285750" indent="-285750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endParaRPr lang="en-US" sz="1400" kern="1200" dirty="0">
              <a:solidFill>
                <a:srgbClr val="000000"/>
              </a:solidFill>
              <a:latin typeface="Century Gothic" charset="0"/>
              <a:ea typeface="ヒラギノ明朝 ProN W3" charset="-128"/>
              <a:cs typeface="ヒラギノ明朝 ProN W3"/>
            </a:endParaRPr>
          </a:p>
          <a:p>
            <a:pPr marL="285750" indent="-285750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endParaRPr lang="en-US" sz="1400" kern="1200" dirty="0">
              <a:solidFill>
                <a:srgbClr val="000000"/>
              </a:solidFill>
              <a:latin typeface="Century Gothic" charset="0"/>
              <a:ea typeface="ヒラギノ明朝 ProN W3" charset="-128"/>
              <a:cs typeface="ヒラギノ明朝 ProN W3"/>
            </a:endParaRPr>
          </a:p>
          <a:p>
            <a:pPr marL="285750" indent="-285750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endParaRPr lang="en-US" sz="1400" kern="1200" dirty="0">
              <a:solidFill>
                <a:srgbClr val="000000"/>
              </a:solidFill>
              <a:latin typeface="Century Gothic" charset="0"/>
              <a:ea typeface="ヒラギノ明朝 ProN W3" charset="-128"/>
              <a:cs typeface="ヒラギノ明朝 ProN W3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EA64F5-342D-4CD1-801A-1695A3F48B70}"/>
              </a:ext>
            </a:extLst>
          </p:cNvPr>
          <p:cNvSpPr txBox="1"/>
          <p:nvPr/>
        </p:nvSpPr>
        <p:spPr>
          <a:xfrm>
            <a:off x="1970378" y="5950336"/>
            <a:ext cx="5203243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  <a:latin typeface="Century Gothic" panose="020B0502020202020204" pitchFamily="34" charset="0"/>
              </a:rPr>
              <a:t>γ-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Helvetica"/>
              </a:rPr>
              <a:t>ray intensity in 1 s intervals after irradiation</a:t>
            </a: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8F771315-8F57-4288-A504-4D138E109384}"/>
              </a:ext>
            </a:extLst>
          </p:cNvPr>
          <p:cNvSpPr txBox="1"/>
          <p:nvPr/>
        </p:nvSpPr>
        <p:spPr>
          <a:xfrm>
            <a:off x="7148579" y="2872949"/>
            <a:ext cx="15757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defTabSz="457200">
              <a:defRPr>
                <a:latin typeface="+mn-lt"/>
                <a:ea typeface="+mn-ea"/>
                <a:cs typeface="+mn-cs"/>
                <a:sym typeface="Helvetica"/>
              </a:defRPr>
            </a:lvl1pPr>
            <a:lvl2pPr defTabSz="457200">
              <a:defRPr>
                <a:latin typeface="+mn-lt"/>
                <a:ea typeface="+mn-ea"/>
                <a:cs typeface="+mn-cs"/>
                <a:sym typeface="Helvetica"/>
              </a:defRPr>
            </a:lvl2pPr>
            <a:lvl3pPr defTabSz="457200">
              <a:defRPr>
                <a:latin typeface="+mn-lt"/>
                <a:ea typeface="+mn-ea"/>
                <a:cs typeface="+mn-cs"/>
                <a:sym typeface="Helvetica"/>
              </a:defRPr>
            </a:lvl3pPr>
            <a:lvl4pPr defTabSz="457200">
              <a:defRPr>
                <a:latin typeface="+mn-lt"/>
                <a:ea typeface="+mn-ea"/>
                <a:cs typeface="+mn-cs"/>
                <a:sym typeface="Helvetica"/>
              </a:defRPr>
            </a:lvl4pPr>
            <a:lvl5pPr defTabSz="457200">
              <a:defRPr>
                <a:latin typeface="+mn-lt"/>
                <a:ea typeface="+mn-ea"/>
                <a:cs typeface="+mn-cs"/>
                <a:sym typeface="Helvetica"/>
              </a:defRPr>
            </a:lvl5pPr>
            <a:lvl6pPr defTabSz="457200">
              <a:defRPr>
                <a:latin typeface="+mn-lt"/>
                <a:ea typeface="+mn-ea"/>
                <a:cs typeface="+mn-cs"/>
                <a:sym typeface="Helvetica"/>
              </a:defRPr>
            </a:lvl6pPr>
            <a:lvl7pPr defTabSz="457200">
              <a:defRPr>
                <a:latin typeface="+mn-lt"/>
                <a:ea typeface="+mn-ea"/>
                <a:cs typeface="+mn-cs"/>
                <a:sym typeface="Helvetica"/>
              </a:defRPr>
            </a:lvl7pPr>
            <a:lvl8pPr defTabSz="457200">
              <a:defRPr>
                <a:latin typeface="+mn-lt"/>
                <a:ea typeface="+mn-ea"/>
                <a:cs typeface="+mn-cs"/>
                <a:sym typeface="Helvetica"/>
              </a:defRPr>
            </a:lvl8pPr>
            <a:lvl9pPr defTabSz="457200">
              <a:defRPr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algn="l"/>
            <a:r>
              <a:rPr lang="en-US" sz="1400" b="1" baseline="30000" dirty="0">
                <a:latin typeface="Century Gothic" panose="020B0502020202020204" pitchFamily="34" charset="0"/>
              </a:rPr>
              <a:t>97m</a:t>
            </a:r>
            <a:r>
              <a:rPr lang="en-US" sz="1400" b="1" dirty="0">
                <a:latin typeface="Century Gothic" panose="020B0502020202020204" pitchFamily="34" charset="0"/>
              </a:rPr>
              <a:t>Y</a:t>
            </a:r>
          </a:p>
          <a:p>
            <a:r>
              <a:rPr lang="en-US" sz="1400" dirty="0">
                <a:latin typeface="Century Gothic" panose="020B0502020202020204" pitchFamily="34" charset="0"/>
              </a:rPr>
              <a:t>E</a:t>
            </a:r>
            <a:r>
              <a:rPr lang="el-GR" sz="1400" baseline="-25000" dirty="0">
                <a:latin typeface="Century Gothic" panose="020B0502020202020204" pitchFamily="34" charset="0"/>
              </a:rPr>
              <a:t>γ</a:t>
            </a:r>
            <a:r>
              <a:rPr lang="en-US" sz="1400" dirty="0">
                <a:latin typeface="Century Gothic" panose="020B0502020202020204" pitchFamily="34" charset="0"/>
              </a:rPr>
              <a:t> = 1103.1 keV</a:t>
            </a:r>
          </a:p>
          <a:p>
            <a:r>
              <a:rPr lang="en-US" sz="1400" dirty="0">
                <a:latin typeface="Century Gothic" panose="020B0502020202020204" pitchFamily="34" charset="0"/>
              </a:rPr>
              <a:t>T</a:t>
            </a:r>
            <a:r>
              <a:rPr lang="en-US" sz="1400" baseline="-25000" dirty="0">
                <a:latin typeface="Century Gothic" panose="020B0502020202020204" pitchFamily="34" charset="0"/>
              </a:rPr>
              <a:t>1/2</a:t>
            </a:r>
            <a:r>
              <a:rPr lang="en-US" sz="1400" dirty="0">
                <a:latin typeface="Century Gothic" panose="020B0502020202020204" pitchFamily="34" charset="0"/>
              </a:rPr>
              <a:t> = 1.17 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735395" y="3303003"/>
            <a:ext cx="4156301" cy="2731284"/>
            <a:chOff x="4735395" y="3368783"/>
            <a:chExt cx="4156301" cy="273128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24FB4BB-64CD-4DB1-90B9-8E951DA83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5395" y="3631286"/>
              <a:ext cx="4156301" cy="2468781"/>
            </a:xfrm>
            <a:prstGeom prst="rect">
              <a:avLst/>
            </a:prstGeom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737749E-356F-485D-80F5-452894CAC516}"/>
                </a:ext>
              </a:extLst>
            </p:cNvPr>
            <p:cNvCxnSpPr>
              <a:cxnSpLocks/>
            </p:cNvCxnSpPr>
            <p:nvPr/>
          </p:nvCxnSpPr>
          <p:spPr>
            <a:xfrm>
              <a:off x="7088143" y="3368783"/>
              <a:ext cx="0" cy="525006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942702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/>
          <p:cNvSpPr txBox="1">
            <a:spLocks/>
          </p:cNvSpPr>
          <p:nvPr/>
        </p:nvSpPr>
        <p:spPr>
          <a:xfrm>
            <a:off x="111456" y="900753"/>
            <a:ext cx="8991600" cy="13408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tx1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Cross </a:t>
            </a:r>
            <a:r>
              <a:rPr lang="en-US" sz="3200" dirty="0">
                <a:solidFill>
                  <a:schemeClr val="tx1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section measurements of photonuclear </a:t>
            </a:r>
            <a:r>
              <a:rPr lang="en-US" sz="3200" dirty="0" smtClean="0">
                <a:solidFill>
                  <a:schemeClr val="tx1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reaction pathways </a:t>
            </a:r>
            <a:r>
              <a:rPr lang="en-US" sz="3200" dirty="0">
                <a:solidFill>
                  <a:schemeClr val="tx1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towards promising medical </a:t>
            </a:r>
            <a:r>
              <a:rPr lang="en-US" sz="3200" dirty="0" smtClean="0">
                <a:solidFill>
                  <a:schemeClr val="tx1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radioisotopes*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Print" panose="02000600000000000000" pitchFamily="2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2514600"/>
            <a:ext cx="8839200" cy="320087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Radioisotopes play important roles in numerous areas ranging from medical treatments to national security and basic research.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100" b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ea typeface="Tahoma" pitchFamily="34" charset="0"/>
              <a:cs typeface="Arial" pitchFamily="34" charset="0"/>
            </a:endParaRP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Develop methodologies for the determination of photonuclear cross sections over multiple energies in a single irradiation and simultaneously determine the feasibility of electron linear accelerator production of certain in-demand radioisotopes.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100" b="1" dirty="0" smtClean="0">
              <a:solidFill>
                <a:srgbClr val="FF0000"/>
              </a:solidFill>
              <a:latin typeface="Arial" pitchFamily="34" charset="0"/>
              <a:ea typeface="Tahoma" pitchFamily="34" charset="0"/>
              <a:cs typeface="Arial" pitchFamily="34" charset="0"/>
            </a:endParaRP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Use of HI</a:t>
            </a:r>
            <a:r>
              <a:rPr lang="el-GR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γ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S facility at TUNL and LEAF at ANL.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100" dirty="0" smtClean="0">
              <a:solidFill>
                <a:srgbClr val="FF0000"/>
              </a:solidFill>
              <a:latin typeface="Arial" pitchFamily="34" charset="0"/>
              <a:ea typeface="Tahoma" pitchFamily="34" charset="0"/>
              <a:cs typeface="Arial" pitchFamily="34" charset="0"/>
            </a:endParaRP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Cross section data for the production of high priority medical radioisotopes such as </a:t>
            </a:r>
            <a:r>
              <a:rPr lang="en-US" b="1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47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Sc, </a:t>
            </a:r>
            <a:r>
              <a:rPr lang="en-US" b="1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67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Cu, </a:t>
            </a:r>
            <a:r>
              <a:rPr lang="en-US" b="1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77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As, and </a:t>
            </a:r>
            <a:r>
              <a:rPr lang="en-US" b="1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186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Re, simultaneously.</a:t>
            </a: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92151" y="5758867"/>
            <a:ext cx="8909198" cy="3878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*TUNL-ANL Collaboration, partially funded by US DOE Isotope program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0468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5430" y="-1"/>
            <a:ext cx="6924969" cy="677935"/>
          </a:xfrm>
        </p:spPr>
        <p:txBody>
          <a:bodyPr/>
          <a:lstStyle/>
          <a:p>
            <a:r>
              <a:rPr lang="en-US" sz="2800" dirty="0" smtClean="0">
                <a:latin typeface="Segoe Print" pitchFamily="2" charset="0"/>
              </a:rPr>
              <a:t>Targets used:</a:t>
            </a:r>
            <a:r>
              <a:rPr lang="en-US" sz="2400" dirty="0" smtClean="0">
                <a:latin typeface="Segoe Print" pitchFamily="2" charset="0"/>
              </a:rPr>
              <a:t/>
            </a:r>
            <a:br>
              <a:rPr lang="en-US" sz="2400" dirty="0" smtClean="0">
                <a:latin typeface="Segoe Print" pitchFamily="2" charset="0"/>
              </a:rPr>
            </a:br>
            <a:r>
              <a:rPr lang="en-US" sz="2000" dirty="0" smtClean="0">
                <a:latin typeface="Segoe Print" pitchFamily="2" charset="0"/>
              </a:rPr>
              <a:t>(Au, TiO2, Zn, Os, and Pt)</a:t>
            </a:r>
            <a:endParaRPr lang="en-US" sz="2400" dirty="0">
              <a:latin typeface="Segoe Print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56" y="4643618"/>
            <a:ext cx="1758859" cy="16360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50" y="3151060"/>
            <a:ext cx="1323418" cy="133174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394463" y="3151060"/>
            <a:ext cx="4875885" cy="3137139"/>
            <a:chOff x="2667000" y="1921778"/>
            <a:chExt cx="5846750" cy="38862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0" y="1921778"/>
              <a:ext cx="5181600" cy="3886200"/>
            </a:xfrm>
            <a:prstGeom prst="rect">
              <a:avLst/>
            </a:prstGeom>
          </p:spPr>
        </p:pic>
        <p:sp>
          <p:nvSpPr>
            <p:cNvPr id="8" name="Left Arrow 7"/>
            <p:cNvSpPr/>
            <p:nvPr/>
          </p:nvSpPr>
          <p:spPr>
            <a:xfrm>
              <a:off x="6858000" y="3391601"/>
              <a:ext cx="1632204" cy="359678"/>
            </a:xfrm>
            <a:prstGeom prst="leftArrow">
              <a:avLst/>
            </a:prstGeom>
            <a:solidFill>
              <a:srgbClr val="00B050"/>
            </a:solidFill>
            <a:ln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263087" y="3770717"/>
              <a:ext cx="1250663" cy="4247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dirty="0" smtClean="0"/>
                <a:t>Photon</a:t>
              </a:r>
              <a:endParaRPr lang="en-US" sz="2400" dirty="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67" y="1705070"/>
            <a:ext cx="2176437" cy="13025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261" y="1304300"/>
            <a:ext cx="2846099" cy="170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5976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07528"/>
            <a:ext cx="6859785" cy="520271"/>
          </a:xfrm>
        </p:spPr>
        <p:txBody>
          <a:bodyPr/>
          <a:lstStyle/>
          <a:p>
            <a:r>
              <a:rPr lang="en-US" sz="2800" dirty="0" smtClean="0">
                <a:latin typeface="Segoe Print" pitchFamily="2" charset="0"/>
              </a:rPr>
              <a:t>Beam alignment</a:t>
            </a:r>
            <a:endParaRPr lang="en-US" sz="2800" dirty="0">
              <a:latin typeface="Segoe Print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8807" y="2289401"/>
            <a:ext cx="8719137" cy="3558506"/>
          </a:xfrm>
          <a:prstGeom prst="rect">
            <a:avLst/>
          </a:prstGeom>
        </p:spPr>
      </p:pic>
      <p:sp>
        <p:nvSpPr>
          <p:cNvPr id="7" name="Title 2"/>
          <p:cNvSpPr txBox="1">
            <a:spLocks/>
          </p:cNvSpPr>
          <p:nvPr/>
        </p:nvSpPr>
        <p:spPr>
          <a:xfrm>
            <a:off x="76918" y="1034968"/>
            <a:ext cx="8985193" cy="7757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000" dirty="0" smtClean="0">
                <a:solidFill>
                  <a:schemeClr val="tx1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By using Tungsten (W) rod, </a:t>
            </a:r>
            <a:r>
              <a:rPr lang="en-US" sz="2000" dirty="0">
                <a:solidFill>
                  <a:schemeClr val="tx1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b</a:t>
            </a:r>
            <a:r>
              <a:rPr lang="en-US" sz="2000" dirty="0" smtClean="0">
                <a:solidFill>
                  <a:schemeClr val="tx1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eam was</a:t>
            </a:r>
          </a:p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000" dirty="0" smtClean="0">
                <a:solidFill>
                  <a:schemeClr val="tx1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aligned within ~ 0.5 mm offset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Print" panose="02000600000000000000" pitchFamily="2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71238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81" y="122833"/>
            <a:ext cx="7213285" cy="545910"/>
          </a:xfrm>
        </p:spPr>
        <p:txBody>
          <a:bodyPr/>
          <a:lstStyle/>
          <a:p>
            <a:r>
              <a:rPr lang="en-US" sz="2400" dirty="0" smtClean="0">
                <a:latin typeface="Segoe Print" pitchFamily="2" charset="0"/>
              </a:rPr>
              <a:t>Collimator configuration and imaging</a:t>
            </a:r>
            <a:endParaRPr lang="en-US" sz="2400" dirty="0">
              <a:latin typeface="Segoe Print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58105" y="1068329"/>
            <a:ext cx="8447714" cy="4565845"/>
            <a:chOff x="258105" y="1596470"/>
            <a:chExt cx="8447714" cy="456584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8105" y="1596470"/>
              <a:ext cx="8447714" cy="4565845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18977" y="1637414"/>
              <a:ext cx="3076353" cy="418214"/>
            </a:xfrm>
            <a:prstGeom prst="rect">
              <a:avLst/>
            </a:prstGeom>
            <a:solidFill>
              <a:schemeClr val="bg1"/>
            </a:solidFill>
            <a:ln w="25400" cap="flat">
              <a:noFill/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560861" y="5688449"/>
            <a:ext cx="81449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Develop methodologies for the determination of photonuclear cross sections over multiple energies in a single irradiation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40960603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-1656"/>
            <a:ext cx="6859785" cy="711340"/>
          </a:xfrm>
        </p:spPr>
        <p:txBody>
          <a:bodyPr/>
          <a:lstStyle/>
          <a:p>
            <a:r>
              <a:rPr lang="en-US" dirty="0" smtClean="0">
                <a:latin typeface="Segoe Print" pitchFamily="2" charset="0"/>
              </a:rPr>
              <a:t>Radial dependence of gamma-ray beam flux</a:t>
            </a:r>
            <a:br>
              <a:rPr lang="en-US" dirty="0" smtClean="0">
                <a:latin typeface="Segoe Print" pitchFamily="2" charset="0"/>
              </a:rPr>
            </a:br>
            <a:r>
              <a:rPr lang="en-US" dirty="0" smtClean="0">
                <a:latin typeface="Segoe Print" pitchFamily="2" charset="0"/>
              </a:rPr>
              <a:t>and gamma-ray beam energy</a:t>
            </a:r>
            <a:endParaRPr lang="en-US" dirty="0">
              <a:latin typeface="Segoe Print" pitchFamily="2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55284" y="5465150"/>
            <a:ext cx="7200300" cy="676624"/>
            <a:chOff x="955284" y="5465150"/>
            <a:chExt cx="7200300" cy="67662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5284" y="5465150"/>
              <a:ext cx="7200300" cy="67662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274904" y="5950226"/>
              <a:ext cx="99392" cy="191548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30087" y="969670"/>
            <a:ext cx="7560365" cy="4250315"/>
            <a:chOff x="530087" y="969670"/>
            <a:chExt cx="7560365" cy="425031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0087" y="969670"/>
              <a:ext cx="7560365" cy="425031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695739" y="1013792"/>
              <a:ext cx="1172817" cy="383705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1647536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09184"/>
            <a:ext cx="6859785" cy="443381"/>
          </a:xfrm>
        </p:spPr>
        <p:txBody>
          <a:bodyPr/>
          <a:lstStyle/>
          <a:p>
            <a:r>
              <a:rPr lang="en-US" sz="2400" dirty="0" smtClean="0">
                <a:latin typeface="Segoe Print" pitchFamily="2" charset="0"/>
              </a:rPr>
              <a:t>Typical spectra: </a:t>
            </a:r>
            <a:r>
              <a:rPr lang="en-US" sz="2400" baseline="30000" dirty="0" smtClean="0">
                <a:latin typeface="Segoe Print" pitchFamily="2" charset="0"/>
              </a:rPr>
              <a:t>197</a:t>
            </a:r>
            <a:r>
              <a:rPr lang="en-US" sz="2400" dirty="0" smtClean="0">
                <a:latin typeface="Segoe Print" pitchFamily="2" charset="0"/>
              </a:rPr>
              <a:t>Au(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sz="2400" dirty="0" smtClean="0">
                <a:latin typeface="Segoe Print" pitchFamily="2" charset="0"/>
              </a:rPr>
              <a:t>,x) and </a:t>
            </a:r>
            <a:r>
              <a:rPr lang="en-US" sz="2400" baseline="30000" dirty="0" smtClean="0">
                <a:latin typeface="Segoe Print" pitchFamily="2" charset="0"/>
              </a:rPr>
              <a:t>nat</a:t>
            </a:r>
            <a:r>
              <a:rPr lang="en-US" sz="2400" dirty="0" smtClean="0">
                <a:latin typeface="Segoe Print" pitchFamily="2" charset="0"/>
              </a:rPr>
              <a:t>Ti(</a:t>
            </a:r>
            <a:r>
              <a:rPr lang="el-GR" sz="2400" dirty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sz="2400" dirty="0">
                <a:latin typeface="Segoe Print" pitchFamily="2" charset="0"/>
              </a:rPr>
              <a:t>,x)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3268" y="900624"/>
            <a:ext cx="4561857" cy="25397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01306" y="3282631"/>
            <a:ext cx="5128055" cy="290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31028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4192" y="37278"/>
            <a:ext cx="5487292" cy="6858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latin typeface="Segoe Print" pitchFamily="2" charset="0"/>
              </a:rPr>
              <a:t>What motivates us?</a:t>
            </a:r>
            <a:endParaRPr lang="en-US" sz="4000" dirty="0">
              <a:latin typeface="Segoe Print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29890" y="1013076"/>
            <a:ext cx="5214889" cy="416421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i="1" u="sng" dirty="0" smtClean="0">
                <a:latin typeface="Times New Roman" pitchFamily="18" charset="0"/>
                <a:cs typeface="Times New Roman" pitchFamily="18" charset="0"/>
              </a:rPr>
              <a:t>Stockpile Stewardship applications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Excitation functions: (n,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), (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n,el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), (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n,inel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), (n,2n)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Nuclear forensics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Remote detection of SNM</a:t>
            </a:r>
          </a:p>
          <a:p>
            <a:pPr>
              <a:lnSpc>
                <a:spcPct val="90000"/>
              </a:lnSpc>
            </a:pPr>
            <a:r>
              <a:rPr lang="en-US" sz="2400" i="1" u="sng" dirty="0" smtClean="0">
                <a:latin typeface="Times New Roman" pitchFamily="18" charset="0"/>
                <a:cs typeface="Times New Roman" pitchFamily="18" charset="0"/>
              </a:rPr>
              <a:t>Basic and applied nuclear physics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Nuclear astrophysics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Fission process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Nuclear structure and reaction</a:t>
            </a:r>
          </a:p>
          <a:p>
            <a:pPr>
              <a:lnSpc>
                <a:spcPct val="90000"/>
              </a:lnSpc>
            </a:pPr>
            <a:r>
              <a:rPr lang="en-US" sz="2400" i="1" u="sng" dirty="0" smtClean="0">
                <a:latin typeface="Times New Roman" pitchFamily="18" charset="0"/>
                <a:cs typeface="Times New Roman" pitchFamily="18" charset="0"/>
              </a:rPr>
              <a:t>Practical applications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Advanced nuclear reactor design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Dosimeter technique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Determination of weapon yields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Medical Isotope production</a:t>
            </a:r>
          </a:p>
          <a:p>
            <a:pPr>
              <a:lnSpc>
                <a:spcPct val="90000"/>
              </a:lnSpc>
            </a:pPr>
            <a:r>
              <a:rPr lang="en-US" sz="2400" i="1" u="sng" dirty="0" err="1" smtClean="0">
                <a:latin typeface="Times New Roman" pitchFamily="18" charset="0"/>
                <a:cs typeface="Times New Roman" pitchFamily="18" charset="0"/>
              </a:rPr>
              <a:t>Neutrinoless</a:t>
            </a:r>
            <a:r>
              <a:rPr lang="en-US" sz="2400" i="1" u="sng" dirty="0" smtClean="0">
                <a:latin typeface="Times New Roman" pitchFamily="18" charset="0"/>
                <a:cs typeface="Times New Roman" pitchFamily="18" charset="0"/>
              </a:rPr>
              <a:t> double-beta decay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Background estimates in 0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νββ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searches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14839" y="5363054"/>
            <a:ext cx="5713424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Education of students, including Undergraduates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5082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778" y="0"/>
            <a:ext cx="6859785" cy="791569"/>
          </a:xfrm>
        </p:spPr>
        <p:txBody>
          <a:bodyPr/>
          <a:lstStyle/>
          <a:p>
            <a:r>
              <a:rPr lang="en-US" sz="2400" dirty="0" smtClean="0">
                <a:latin typeface="Segoe Print" pitchFamily="2" charset="0"/>
              </a:rPr>
              <a:t>Cross section measurement: </a:t>
            </a:r>
            <a:r>
              <a:rPr lang="en-US" sz="2400" baseline="30000" dirty="0" smtClean="0">
                <a:latin typeface="Segoe Print" pitchFamily="2" charset="0"/>
              </a:rPr>
              <a:t>197</a:t>
            </a:r>
            <a:r>
              <a:rPr lang="en-US" sz="2400" dirty="0" smtClean="0">
                <a:latin typeface="Segoe Print" pitchFamily="2" charset="0"/>
              </a:rPr>
              <a:t>Au(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sz="2400" dirty="0" smtClean="0">
                <a:latin typeface="Segoe Print" pitchFamily="2" charset="0"/>
              </a:rPr>
              <a:t>,n)</a:t>
            </a:r>
            <a:r>
              <a:rPr lang="en-US" sz="2400" baseline="30000" dirty="0" smtClean="0">
                <a:latin typeface="Segoe Print" pitchFamily="2" charset="0"/>
              </a:rPr>
              <a:t>196</a:t>
            </a:r>
            <a:r>
              <a:rPr lang="en-US" sz="2400" dirty="0" smtClean="0">
                <a:latin typeface="Segoe Print" pitchFamily="2" charset="0"/>
              </a:rPr>
              <a:t>Au</a:t>
            </a:r>
            <a:endParaRPr lang="en-US" sz="2400" dirty="0">
              <a:latin typeface="Segoe Print" pitchFamily="2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123240" y="991915"/>
            <a:ext cx="6776160" cy="5309370"/>
            <a:chOff x="1123240" y="991915"/>
            <a:chExt cx="6776160" cy="530937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3240" y="991915"/>
              <a:ext cx="6776160" cy="530937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6269232" y="1957784"/>
              <a:ext cx="605331" cy="307773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Helvetica"/>
                </a:rPr>
                <a:t>HI</a:t>
              </a:r>
              <a:r>
                <a:rPr kumimoji="0" lang="el-GR" sz="14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Helvetica"/>
                </a:rPr>
                <a:t>γ</a:t>
              </a:r>
              <a:r>
                <a:rPr kumimoji="0" lang="en-US" sz="14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Helvetica"/>
                </a:rPr>
                <a:t>S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7875405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1" y="0"/>
            <a:ext cx="8363802" cy="709684"/>
          </a:xfrm>
        </p:spPr>
        <p:txBody>
          <a:bodyPr>
            <a:noAutofit/>
          </a:bodyPr>
          <a:lstStyle/>
          <a:p>
            <a:pPr algn="l"/>
            <a:r>
              <a:rPr lang="en-US" sz="2400" dirty="0" smtClean="0">
                <a:latin typeface="Segoe Print" pitchFamily="2" charset="0"/>
              </a:rPr>
              <a:t>Fission isomers:</a:t>
            </a:r>
            <a:br>
              <a:rPr lang="en-US" sz="2400" dirty="0" smtClean="0">
                <a:latin typeface="Segoe Print" pitchFamily="2" charset="0"/>
              </a:rPr>
            </a:br>
            <a:r>
              <a:rPr lang="en-US" sz="2400" dirty="0" smtClean="0">
                <a:latin typeface="Segoe Print" pitchFamily="2" charset="0"/>
              </a:rPr>
              <a:t>tool for Nuclear forensic</a:t>
            </a:r>
            <a:endParaRPr lang="en-US" sz="2400" dirty="0">
              <a:latin typeface="Segoe Print" pitchFamily="2" charset="0"/>
            </a:endParaRP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927476"/>
            <a:ext cx="2361774" cy="2501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699681"/>
            <a:ext cx="2819400" cy="2117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38655" y="4419600"/>
            <a:ext cx="1466689" cy="1431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6019800" y="3699681"/>
            <a:ext cx="2870200" cy="2151477"/>
          </a:xfrm>
        </p:spPr>
      </p:pic>
      <p:sp>
        <p:nvSpPr>
          <p:cNvPr id="9" name="TextBox 8"/>
          <p:cNvSpPr txBox="1"/>
          <p:nvPr/>
        </p:nvSpPr>
        <p:spPr>
          <a:xfrm>
            <a:off x="743979" y="2942551"/>
            <a:ext cx="1560042" cy="7571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i="1" dirty="0" smtClean="0"/>
              <a:t>HI</a:t>
            </a:r>
            <a:r>
              <a:rPr lang="el-GR" sz="2400" i="1" dirty="0" smtClean="0">
                <a:latin typeface="Times New Roman"/>
                <a:cs typeface="Times New Roman"/>
              </a:rPr>
              <a:t>γ</a:t>
            </a:r>
            <a:r>
              <a:rPr lang="en-US" sz="2400" i="1" dirty="0" smtClean="0"/>
              <a:t>S</a:t>
            </a:r>
          </a:p>
          <a:p>
            <a:pPr algn="ctr">
              <a:lnSpc>
                <a:spcPct val="90000"/>
              </a:lnSpc>
            </a:pPr>
            <a:r>
              <a:rPr lang="en-US" sz="2400" i="1" dirty="0" smtClean="0"/>
              <a:t>(</a:t>
            </a:r>
            <a:r>
              <a:rPr lang="el-GR" sz="2400" i="1" dirty="0" smtClean="0">
                <a:latin typeface="Times New Roman"/>
                <a:cs typeface="Times New Roman"/>
              </a:rPr>
              <a:t>γ</a:t>
            </a:r>
            <a:r>
              <a:rPr lang="en-US" sz="2400" i="1" dirty="0" smtClean="0"/>
              <a:t>-beam)</a:t>
            </a:r>
            <a:endParaRPr lang="en-US" sz="24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6509530" y="2671870"/>
            <a:ext cx="1611339" cy="7571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i="1" dirty="0" smtClean="0"/>
              <a:t>TANDEM</a:t>
            </a:r>
          </a:p>
          <a:p>
            <a:pPr algn="ctr">
              <a:lnSpc>
                <a:spcPct val="90000"/>
              </a:lnSpc>
            </a:pPr>
            <a:r>
              <a:rPr lang="en-US" sz="2400" i="1" dirty="0" smtClean="0"/>
              <a:t>(n-beam)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6957170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942" y="4033329"/>
            <a:ext cx="3387458" cy="190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0" y="-27296"/>
            <a:ext cx="7886699" cy="805216"/>
          </a:xfrm>
        </p:spPr>
        <p:txBody>
          <a:bodyPr>
            <a:noAutofit/>
          </a:bodyPr>
          <a:lstStyle/>
          <a:p>
            <a:pPr algn="l"/>
            <a:r>
              <a:rPr lang="en-US" sz="2400" dirty="0" smtClean="0">
                <a:latin typeface="Segoe Print" pitchFamily="2" charset="0"/>
              </a:rPr>
              <a:t>Fission isomers:</a:t>
            </a:r>
            <a:br>
              <a:rPr lang="en-US" sz="2400" dirty="0" smtClean="0">
                <a:latin typeface="Segoe Print" pitchFamily="2" charset="0"/>
              </a:rPr>
            </a:br>
            <a:r>
              <a:rPr lang="en-US" sz="2400" dirty="0" smtClean="0">
                <a:latin typeface="Segoe Print" pitchFamily="2" charset="0"/>
              </a:rPr>
              <a:t>tool for Nuclear forensic</a:t>
            </a:r>
            <a:endParaRPr lang="en-US" sz="2400" dirty="0">
              <a:latin typeface="Segoe Print" pitchFamily="2" charset="0"/>
            </a:endParaRP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3003" y="3901965"/>
            <a:ext cx="3189145" cy="2037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3942" y="1337509"/>
            <a:ext cx="3387458" cy="241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43218" y="1296849"/>
            <a:ext cx="3618931" cy="2605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379151" y="939408"/>
            <a:ext cx="114326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l-GR" sz="2000" b="1" i="1" dirty="0" smtClean="0">
                <a:latin typeface="Times New Roman"/>
                <a:cs typeface="Times New Roman"/>
              </a:rPr>
              <a:t>γ</a:t>
            </a:r>
            <a:r>
              <a:rPr lang="en-US" sz="2000" b="1" i="1" dirty="0" smtClean="0"/>
              <a:t>-beam</a:t>
            </a:r>
            <a:endParaRPr lang="en-US" sz="2000" b="1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7772400" y="939408"/>
            <a:ext cx="11897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 i="1" dirty="0" smtClean="0"/>
              <a:t>n-beam</a:t>
            </a:r>
            <a:endParaRPr lang="en-US" sz="2000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5590048" y="1886074"/>
            <a:ext cx="134043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 smtClean="0">
                <a:latin typeface="Arial Narrow" pitchFamily="34" charset="0"/>
              </a:rPr>
              <a:t>E</a:t>
            </a:r>
            <a:r>
              <a:rPr lang="en-US" b="1" baseline="-25000" dirty="0" smtClean="0">
                <a:latin typeface="Arial Narrow" pitchFamily="34" charset="0"/>
              </a:rPr>
              <a:t>n</a:t>
            </a:r>
            <a:r>
              <a:rPr lang="en-US" b="1" dirty="0" smtClean="0">
                <a:latin typeface="Arial Narrow" pitchFamily="34" charset="0"/>
              </a:rPr>
              <a:t> = 8.0 </a:t>
            </a:r>
            <a:r>
              <a:rPr lang="en-US" b="1" dirty="0" err="1" smtClean="0">
                <a:latin typeface="Arial Narrow" pitchFamily="34" charset="0"/>
              </a:rPr>
              <a:t>MeV</a:t>
            </a:r>
            <a:endParaRPr lang="en-US" b="1" dirty="0">
              <a:latin typeface="Arial Narrow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81400" y="4476874"/>
            <a:ext cx="2008648" cy="8402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 smtClean="0"/>
              <a:t>T</a:t>
            </a:r>
            <a:r>
              <a:rPr lang="en-US" b="1" baseline="-25000" dirty="0" smtClean="0"/>
              <a:t>1/2</a:t>
            </a:r>
          </a:p>
          <a:p>
            <a:pPr>
              <a:lnSpc>
                <a:spcPct val="90000"/>
              </a:lnSpc>
            </a:pPr>
            <a:r>
              <a:rPr lang="en-US" b="1" baseline="30000" dirty="0" smtClean="0"/>
              <a:t>134m</a:t>
            </a:r>
            <a:r>
              <a:rPr lang="en-US" b="1" dirty="0" smtClean="0"/>
              <a:t>Te : 164.1ns </a:t>
            </a:r>
          </a:p>
          <a:p>
            <a:pPr>
              <a:lnSpc>
                <a:spcPct val="90000"/>
              </a:lnSpc>
            </a:pPr>
            <a:r>
              <a:rPr lang="en-US" b="1" baseline="30000" dirty="0" smtClean="0"/>
              <a:t>136m</a:t>
            </a:r>
            <a:r>
              <a:rPr lang="en-US" b="1" dirty="0" smtClean="0"/>
              <a:t>Xe: 2.95 </a:t>
            </a:r>
            <a:r>
              <a:rPr lang="el-GR" b="1" dirty="0" smtClean="0">
                <a:latin typeface="Times New Roman"/>
                <a:cs typeface="Times New Roman"/>
              </a:rPr>
              <a:t>μ</a:t>
            </a:r>
            <a:r>
              <a:rPr lang="en-US" b="1" dirty="0" smtClean="0"/>
              <a:t>s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198937" y="5882559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 smtClean="0">
                <a:solidFill>
                  <a:schemeClr val="tx1"/>
                </a:solidFill>
              </a:rPr>
              <a:t>Manuscript under preparation</a:t>
            </a:r>
          </a:p>
        </p:txBody>
      </p:sp>
    </p:spTree>
    <p:extLst>
      <p:ext uri="{BB962C8B-B14F-4D97-AF65-F5344CB8AC3E}">
        <p14:creationId xmlns:p14="http://schemas.microsoft.com/office/powerpoint/2010/main" val="4422009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8946" y="1447800"/>
            <a:ext cx="7939339" cy="396239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7114788" cy="723331"/>
          </a:xfrm>
        </p:spPr>
        <p:txBody>
          <a:bodyPr>
            <a:normAutofit/>
          </a:bodyPr>
          <a:lstStyle/>
          <a:p>
            <a:r>
              <a:rPr lang="en-US" sz="4000" baseline="30000" dirty="0" smtClean="0">
                <a:latin typeface="Segoe Print" pitchFamily="2" charset="0"/>
              </a:rPr>
              <a:t>115</a:t>
            </a:r>
            <a:r>
              <a:rPr lang="en-US" sz="4000" dirty="0" smtClean="0">
                <a:latin typeface="Segoe Print" pitchFamily="2" charset="0"/>
              </a:rPr>
              <a:t>In(</a:t>
            </a:r>
            <a:r>
              <a:rPr lang="el-GR" sz="4000" dirty="0" smtClean="0">
                <a:latin typeface="Times New Roman"/>
                <a:cs typeface="Times New Roman"/>
              </a:rPr>
              <a:t>γ</a:t>
            </a:r>
            <a:r>
              <a:rPr lang="en-US" sz="4000" dirty="0" smtClean="0">
                <a:latin typeface="Segoe Print" pitchFamily="2" charset="0"/>
              </a:rPr>
              <a:t>,</a:t>
            </a:r>
            <a:r>
              <a:rPr lang="el-GR" sz="4000" dirty="0" smtClean="0">
                <a:latin typeface="Times New Roman"/>
                <a:cs typeface="Times New Roman"/>
              </a:rPr>
              <a:t>γ</a:t>
            </a:r>
            <a:r>
              <a:rPr lang="en-US" sz="4000" dirty="0" smtClean="0">
                <a:latin typeface="Segoe Print" pitchFamily="2" charset="0"/>
              </a:rPr>
              <a:t>’)</a:t>
            </a:r>
            <a:r>
              <a:rPr lang="en-US" sz="4000" baseline="30000" dirty="0" smtClean="0">
                <a:latin typeface="Segoe Print" pitchFamily="2" charset="0"/>
              </a:rPr>
              <a:t>115m</a:t>
            </a:r>
            <a:r>
              <a:rPr lang="en-US" sz="4000" dirty="0" smtClean="0">
                <a:latin typeface="Segoe Print" pitchFamily="2" charset="0"/>
              </a:rPr>
              <a:t>In</a:t>
            </a:r>
            <a:endParaRPr lang="en-US" sz="4000" dirty="0">
              <a:latin typeface="Segoe Print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37731" y="4640238"/>
            <a:ext cx="3302758" cy="341194"/>
          </a:xfrm>
          <a:prstGeom prst="rect">
            <a:avLst/>
          </a:prstGeom>
          <a:noFill/>
          <a:ln w="25400" cap="flat">
            <a:solidFill>
              <a:srgbClr val="4F81BD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406553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0" y="-27296"/>
            <a:ext cx="7886699" cy="805216"/>
          </a:xfrm>
        </p:spPr>
        <p:txBody>
          <a:bodyPr>
            <a:no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>
                <a:solidFill>
                  <a:srgbClr val="FFFFFF"/>
                </a:solidFill>
              </a:uFill>
              <a:latin typeface="Segoe Print" pitchFamily="2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386315" y="1160973"/>
            <a:ext cx="6019800" cy="4536054"/>
            <a:chOff x="1524000" y="1905000"/>
            <a:chExt cx="6225193" cy="4688454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lum/>
            </a:blip>
            <a:srcRect/>
            <a:stretch>
              <a:fillRect/>
            </a:stretch>
          </p:blipFill>
          <p:spPr bwMode="auto">
            <a:xfrm>
              <a:off x="1524000" y="1905000"/>
              <a:ext cx="6225193" cy="4688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TextBox 6"/>
            <p:cNvSpPr txBox="1"/>
            <p:nvPr/>
          </p:nvSpPr>
          <p:spPr>
            <a:xfrm>
              <a:off x="2971800" y="2209800"/>
              <a:ext cx="1981200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n,elastic</a:t>
              </a:r>
              <a:r>
                <a:rPr lang="en-US" dirty="0" smtClean="0"/>
                <a:t> (total)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743200" y="3930134"/>
              <a:ext cx="2055813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n,inelastic</a:t>
              </a:r>
              <a:r>
                <a:rPr lang="en-US" dirty="0" smtClean="0"/>
                <a:t> (total)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15015" y="5105400"/>
              <a:ext cx="579198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(</a:t>
              </a:r>
              <a:r>
                <a:rPr lang="en-US" dirty="0" err="1" smtClean="0"/>
                <a:t>n,f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722356" y="4572000"/>
              <a:ext cx="829073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(n,2n)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834793" y="5410200"/>
              <a:ext cx="74411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(n,3n)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362200" y="5410200"/>
              <a:ext cx="670376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</a:rPr>
                <a:t>(n,</a:t>
              </a:r>
              <a:r>
                <a:rPr lang="el-GR" b="1" dirty="0" smtClean="0">
                  <a:solidFill>
                    <a:srgbClr val="7030A0"/>
                  </a:solidFill>
                  <a:latin typeface="Times New Roman"/>
                  <a:cs typeface="Times New Roman"/>
                </a:rPr>
                <a:t>γ</a:t>
              </a:r>
              <a:r>
                <a:rPr lang="en-US" b="1" dirty="0" smtClean="0">
                  <a:solidFill>
                    <a:srgbClr val="7030A0"/>
                  </a:solidFill>
                </a:rPr>
                <a:t>)</a:t>
              </a:r>
              <a:endParaRPr lang="en-US" b="1" dirty="0">
                <a:solidFill>
                  <a:srgbClr val="7030A0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0" y="42971"/>
            <a:ext cx="8839200" cy="760219"/>
          </a:xfrm>
        </p:spPr>
        <p:txBody>
          <a:bodyPr>
            <a:no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Segoe Print" pitchFamily="2" charset="0"/>
                <a:ea typeface="Century Gothic"/>
                <a:cs typeface="Century Gothic"/>
                <a:sym typeface="Century Gothic"/>
              </a:rPr>
              <a:t>Neutron-induced reactions on </a:t>
            </a:r>
            <a:r>
              <a:rPr kumimoji="0" lang="en-US" sz="28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Segoe Print" pitchFamily="2" charset="0"/>
                <a:ea typeface="Century Gothic"/>
                <a:cs typeface="Century Gothic"/>
                <a:sym typeface="Century Gothic"/>
              </a:rPr>
              <a:t>238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Segoe Print" pitchFamily="2" charset="0"/>
                <a:ea typeface="Century Gothic"/>
                <a:cs typeface="Century Gothic"/>
                <a:sym typeface="Century Gothic"/>
              </a:rPr>
              <a:t>U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>
                <a:solidFill>
                  <a:srgbClr val="FFFFFF"/>
                </a:solidFill>
              </a:uFill>
              <a:latin typeface="Segoe Print" pitchFamily="2" charset="0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355155" y="1243153"/>
            <a:ext cx="5837946" cy="4351059"/>
            <a:chOff x="266701" y="1849280"/>
            <a:chExt cx="6286499" cy="4644483"/>
          </a:xfrm>
        </p:grpSpPr>
        <p:grpSp>
          <p:nvGrpSpPr>
            <p:cNvPr id="15" name="Group 14"/>
            <p:cNvGrpSpPr/>
            <p:nvPr/>
          </p:nvGrpSpPr>
          <p:grpSpPr>
            <a:xfrm>
              <a:off x="266701" y="1849280"/>
              <a:ext cx="6286499" cy="4644483"/>
              <a:chOff x="1333501" y="1862928"/>
              <a:chExt cx="6286499" cy="4644483"/>
            </a:xfrm>
          </p:grpSpPr>
          <p:pic>
            <p:nvPicPr>
              <p:cNvPr id="18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lum/>
              </a:blip>
              <a:srcRect/>
              <a:stretch>
                <a:fillRect/>
              </a:stretch>
            </p:blipFill>
            <p:spPr bwMode="auto">
              <a:xfrm>
                <a:off x="1333501" y="1862928"/>
                <a:ext cx="6286499" cy="46444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2999328" y="3397516"/>
                <a:ext cx="734472" cy="40011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/>
                  <a:t>(</a:t>
                </a:r>
                <a:r>
                  <a:rPr lang="en-US" sz="2000" b="1" dirty="0" err="1" smtClean="0"/>
                  <a:t>n,f</a:t>
                </a:r>
                <a:r>
                  <a:rPr lang="en-US" sz="2000" b="1" dirty="0" smtClean="0"/>
                  <a:t>)</a:t>
                </a:r>
                <a:endParaRPr lang="en-US" sz="2000" b="1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5031442" y="3589165"/>
                <a:ext cx="1219848" cy="49279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FF0000"/>
                    </a:solidFill>
                  </a:rPr>
                  <a:t>(n,2n)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903837" y="4969199"/>
                <a:ext cx="1022959" cy="49279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7030A0"/>
                    </a:solidFill>
                  </a:rPr>
                  <a:t>(n,</a:t>
                </a:r>
                <a:r>
                  <a:rPr lang="el-GR" sz="2400" b="1" dirty="0" smtClean="0">
                    <a:solidFill>
                      <a:srgbClr val="7030A0"/>
                    </a:solidFill>
                    <a:latin typeface="Times New Roman"/>
                    <a:cs typeface="Times New Roman"/>
                  </a:rPr>
                  <a:t>γ</a:t>
                </a:r>
                <a:r>
                  <a:rPr lang="en-US" sz="2400" b="1" dirty="0" smtClean="0">
                    <a:solidFill>
                      <a:srgbClr val="7030A0"/>
                    </a:solidFill>
                  </a:rPr>
                  <a:t>)</a:t>
                </a:r>
                <a:endParaRPr lang="en-US" sz="2400" b="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2209800" y="2782669"/>
                <a:ext cx="404149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smtClean="0"/>
                  <a:t>FPY data</a:t>
                </a:r>
                <a:endParaRPr lang="en-US" b="1" dirty="0" smtClean="0"/>
              </a:p>
              <a:p>
                <a:pPr algn="ctr"/>
                <a:r>
                  <a:rPr lang="en-US" b="1" dirty="0" smtClean="0"/>
                  <a:t>Gooden et.al., NDS 131, 319 (2016)</a:t>
                </a:r>
                <a:endParaRPr lang="en-US" b="1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4551819" y="3974618"/>
                <a:ext cx="2799233" cy="689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0000"/>
                    </a:solidFill>
                  </a:rPr>
                  <a:t>Krishichayan et al.,</a:t>
                </a:r>
              </a:p>
              <a:p>
                <a:r>
                  <a:rPr lang="en-US" b="1" dirty="0" smtClean="0">
                    <a:solidFill>
                      <a:srgbClr val="FF0000"/>
                    </a:solidFill>
                  </a:rPr>
                  <a:t>PRC 96, 044623 (2017)</a:t>
                </a:r>
                <a:endParaRPr lang="en-US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3884128" y="4998335"/>
                <a:ext cx="137890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7030A0"/>
                    </a:solidFill>
                  </a:rPr>
                  <a:t>On-going</a:t>
                </a:r>
                <a:endParaRPr lang="en-US" sz="2000" b="1" dirty="0">
                  <a:solidFill>
                    <a:srgbClr val="7030A0"/>
                  </a:solidFill>
                </a:endParaRPr>
              </a:p>
            </p:txBody>
          </p:sp>
        </p:grpSp>
        <p:cxnSp>
          <p:nvCxnSpPr>
            <p:cNvPr id="12" name="Straight Arrow Connector 11"/>
            <p:cNvCxnSpPr/>
            <p:nvPr/>
          </p:nvCxnSpPr>
          <p:spPr>
            <a:xfrm rot="10800000">
              <a:off x="3505201" y="3884611"/>
              <a:ext cx="381000" cy="1588"/>
            </a:xfrm>
            <a:prstGeom prst="straightConnector1">
              <a:avLst/>
            </a:prstGeom>
            <a:ln w="25400">
              <a:solidFill>
                <a:srgbClr val="FF0000"/>
              </a:solidFill>
              <a:miter lim="800000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16200000" flipH="1">
              <a:off x="2209800" y="3962400"/>
              <a:ext cx="457200" cy="152400"/>
            </a:xfrm>
            <a:prstGeom prst="straightConnector1">
              <a:avLst/>
            </a:prstGeom>
            <a:ln w="25400">
              <a:solidFill>
                <a:schemeClr val="tx1"/>
              </a:solidFill>
              <a:miter lim="800000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rot="5400000">
              <a:off x="1600200" y="5334000"/>
              <a:ext cx="304800" cy="152400"/>
            </a:xfrm>
            <a:prstGeom prst="straightConnector1">
              <a:avLst/>
            </a:prstGeom>
            <a:ln w="25400">
              <a:solidFill>
                <a:schemeClr val="accent1">
                  <a:lumMod val="75000"/>
                </a:schemeClr>
              </a:solidFill>
              <a:miter lim="800000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6484499" y="2228368"/>
            <a:ext cx="2151551" cy="2916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 smtClean="0">
                <a:latin typeface="Segoe Print" pitchFamily="2" charset="0"/>
              </a:rPr>
              <a:t>Stockpile stewardship</a:t>
            </a:r>
            <a:endParaRPr lang="en-US" sz="1400" b="1" dirty="0">
              <a:latin typeface="Segoe Print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57321" y="2685568"/>
            <a:ext cx="1632178" cy="2916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 smtClean="0">
                <a:latin typeface="Segoe Print" pitchFamily="2" charset="0"/>
              </a:rPr>
              <a:t>Nuclear forensic</a:t>
            </a:r>
            <a:endParaRPr lang="en-US" sz="1400" b="1" dirty="0">
              <a:latin typeface="Segoe Print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408299" y="3161336"/>
            <a:ext cx="2475358" cy="2862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 smtClean="0">
                <a:latin typeface="Segoe Print" pitchFamily="2" charset="0"/>
              </a:rPr>
              <a:t>Advanced/breed reactors</a:t>
            </a:r>
            <a:endParaRPr lang="en-US" sz="1400" b="1" dirty="0">
              <a:latin typeface="Segoe Print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560699" y="3613150"/>
            <a:ext cx="2101857" cy="2916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 smtClean="0">
                <a:latin typeface="Segoe Print" pitchFamily="2" charset="0"/>
              </a:rPr>
              <a:t>Nuclear astrophysics</a:t>
            </a:r>
            <a:endParaRPr lang="en-US" sz="1400" b="1" dirty="0">
              <a:latin typeface="Segoe Print" pitchFamily="2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0" y="42971"/>
            <a:ext cx="6978422" cy="719029"/>
          </a:xfrm>
        </p:spPr>
        <p:txBody>
          <a:bodyPr>
            <a:no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Segoe Print" pitchFamily="2" charset="0"/>
                <a:ea typeface="Century Gothic"/>
                <a:cs typeface="Century Gothic"/>
                <a:sym typeface="Century Gothic"/>
              </a:rPr>
              <a:t>238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Segoe Print" pitchFamily="2" charset="0"/>
                <a:ea typeface="Century Gothic"/>
                <a:cs typeface="Century Gothic"/>
                <a:sym typeface="Century Gothic"/>
              </a:rPr>
              <a:t>U(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Segoe Print" pitchFamily="2" charset="0"/>
                <a:ea typeface="Century Gothic"/>
                <a:cs typeface="Century Gothic"/>
                <a:sym typeface="Century Gothic"/>
              </a:rPr>
              <a:t>n,x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Segoe Print" pitchFamily="2" charset="0"/>
                <a:ea typeface="Century Gothic"/>
                <a:cs typeface="Century Gothic"/>
                <a:sym typeface="Century Gothic"/>
              </a:rPr>
              <a:t>)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Segoe Print" pitchFamily="2" charset="0"/>
                <a:ea typeface="Century Gothic"/>
                <a:cs typeface="Century Gothic"/>
                <a:sym typeface="Century Gothic"/>
              </a:rPr>
              <a:t> CS measurements at TUNL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>
                <a:solidFill>
                  <a:srgbClr val="FFFFFF"/>
                </a:solidFill>
              </a:uFill>
              <a:latin typeface="Segoe Print" pitchFamily="2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2242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7163692" cy="655093"/>
          </a:xfrm>
        </p:spPr>
        <p:txBody>
          <a:bodyPr>
            <a:normAutofit fontScale="90000"/>
          </a:bodyPr>
          <a:lstStyle/>
          <a:p>
            <a:r>
              <a:rPr lang="en-US" sz="4000" baseline="30000" dirty="0" smtClean="0">
                <a:latin typeface="Segoe Print" pitchFamily="2" charset="0"/>
              </a:rPr>
              <a:t>238</a:t>
            </a:r>
            <a:r>
              <a:rPr lang="en-US" sz="4000" dirty="0" smtClean="0">
                <a:latin typeface="Segoe Print" pitchFamily="2" charset="0"/>
              </a:rPr>
              <a:t>U(n,</a:t>
            </a:r>
            <a:r>
              <a:rPr lang="el-GR" sz="4000" dirty="0" smtClean="0">
                <a:latin typeface="Times New Roman"/>
                <a:cs typeface="Times New Roman"/>
              </a:rPr>
              <a:t>γ</a:t>
            </a:r>
            <a:r>
              <a:rPr lang="en-US" sz="4000" dirty="0" smtClean="0">
                <a:latin typeface="Segoe Print" pitchFamily="2" charset="0"/>
              </a:rPr>
              <a:t>)</a:t>
            </a:r>
            <a:r>
              <a:rPr lang="en-US" sz="4000" baseline="30000" dirty="0" smtClean="0">
                <a:latin typeface="Segoe Print" pitchFamily="2" charset="0"/>
              </a:rPr>
              <a:t>239</a:t>
            </a:r>
            <a:r>
              <a:rPr lang="en-US" sz="4000" dirty="0" smtClean="0">
                <a:latin typeface="Segoe Print" pitchFamily="2" charset="0"/>
              </a:rPr>
              <a:t>U</a:t>
            </a:r>
            <a:endParaRPr lang="en-US" sz="4000" dirty="0">
              <a:latin typeface="Segoe Print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52637" y="2670685"/>
            <a:ext cx="5867400" cy="15542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en-US" dirty="0" smtClean="0">
                <a:latin typeface="Calibri" pitchFamily="34" charset="0"/>
              </a:rPr>
              <a:t>The </a:t>
            </a:r>
            <a:r>
              <a:rPr lang="en-US" dirty="0" err="1" smtClean="0">
                <a:latin typeface="Calibri" pitchFamily="34" charset="0"/>
              </a:rPr>
              <a:t>radiative</a:t>
            </a:r>
            <a:r>
              <a:rPr lang="en-US" dirty="0" smtClean="0">
                <a:latin typeface="Calibri" pitchFamily="34" charset="0"/>
              </a:rPr>
              <a:t> capture cross section for </a:t>
            </a:r>
            <a:r>
              <a:rPr lang="en-US" baseline="30000" dirty="0" smtClean="0">
                <a:latin typeface="Calibri" pitchFamily="34" charset="0"/>
              </a:rPr>
              <a:t>238</a:t>
            </a:r>
            <a:r>
              <a:rPr lang="en-US" dirty="0" smtClean="0">
                <a:latin typeface="Calibri" pitchFamily="34" charset="0"/>
              </a:rPr>
              <a:t>U has been extensively studied but there still exists inconsistency in the existing experimental data.</a:t>
            </a: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en-US" dirty="0" smtClean="0">
                <a:latin typeface="Calibri" pitchFamily="34" charset="0"/>
              </a:rPr>
              <a:t>The recent demands require better data sets with lowest possible uncertainties.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790637" y="4680668"/>
            <a:ext cx="7391400" cy="1143000"/>
            <a:chOff x="914400" y="5181600"/>
            <a:chExt cx="7391400" cy="1143000"/>
          </a:xfrm>
        </p:grpSpPr>
        <p:sp>
          <p:nvSpPr>
            <p:cNvPr id="15" name="Rounded Rectangle 14"/>
            <p:cNvSpPr/>
            <p:nvPr/>
          </p:nvSpPr>
          <p:spPr>
            <a:xfrm>
              <a:off x="914400" y="5181600"/>
              <a:ext cx="7391400" cy="114300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90600" y="5232737"/>
              <a:ext cx="71628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u="sng" dirty="0" smtClean="0">
                  <a:solidFill>
                    <a:srgbClr val="FF0000"/>
                  </a:solidFill>
                </a:rPr>
                <a:t>Goal of the present work is to provide an accurate and self-consistent set of high-quality cross-section data</a:t>
              </a:r>
            </a:p>
            <a:p>
              <a:pPr algn="ctr"/>
              <a:r>
                <a:rPr lang="en-US" sz="2000" b="1" u="sng" dirty="0" smtClean="0">
                  <a:solidFill>
                    <a:srgbClr val="FF0000"/>
                  </a:solidFill>
                </a:rPr>
                <a:t>for the </a:t>
              </a:r>
              <a:r>
                <a:rPr lang="en-US" sz="2000" b="1" u="sng" baseline="30000" dirty="0" smtClean="0">
                  <a:solidFill>
                    <a:srgbClr val="FF0000"/>
                  </a:solidFill>
                </a:rPr>
                <a:t>238</a:t>
              </a:r>
              <a:r>
                <a:rPr lang="en-US" sz="2000" b="1" u="sng" dirty="0" smtClean="0">
                  <a:solidFill>
                    <a:srgbClr val="FF0000"/>
                  </a:solidFill>
                </a:rPr>
                <a:t>U(</a:t>
              </a:r>
              <a:r>
                <a:rPr lang="en-US" sz="2000" b="1" u="sng" dirty="0" err="1" smtClean="0">
                  <a:solidFill>
                    <a:srgbClr val="FF0000"/>
                  </a:solidFill>
                </a:rPr>
                <a:t>n,</a:t>
              </a:r>
              <a:r>
                <a:rPr lang="en-US" sz="2000" b="1" u="sng" dirty="0" err="1" smtClean="0">
                  <a:solidFill>
                    <a:srgbClr val="FF0000"/>
                  </a:solidFill>
                  <a:latin typeface="Symbol" pitchFamily="18" charset="2"/>
                </a:rPr>
                <a:t>g</a:t>
              </a:r>
              <a:r>
                <a:rPr lang="en-US" sz="2000" b="1" u="sng" dirty="0" smtClean="0">
                  <a:solidFill>
                    <a:srgbClr val="FF0000"/>
                  </a:solidFill>
                </a:rPr>
                <a:t>) from 0.3 to 3.0 </a:t>
              </a:r>
              <a:r>
                <a:rPr lang="en-US" sz="2000" b="1" u="sng" dirty="0" err="1" smtClean="0">
                  <a:solidFill>
                    <a:srgbClr val="FF0000"/>
                  </a:solidFill>
                </a:rPr>
                <a:t>MeV</a:t>
              </a:r>
              <a:r>
                <a:rPr lang="en-US" sz="2000" b="1" u="sng" dirty="0" smtClean="0">
                  <a:solidFill>
                    <a:srgbClr val="FF0000"/>
                  </a:solidFill>
                </a:rPr>
                <a:t>.</a:t>
              </a:r>
              <a:endParaRPr lang="en-US" sz="2000" b="1" u="sng" dirty="0">
                <a:solidFill>
                  <a:srgbClr val="FF0000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610037" y="1131736"/>
            <a:ext cx="1923925" cy="4247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High priority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7237" y="1785068"/>
            <a:ext cx="3736920" cy="4247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Nuclear Energy Agency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86437" y="1708868"/>
            <a:ext cx="3549370" cy="54938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CIELO</a:t>
            </a:r>
          </a:p>
          <a:p>
            <a:pPr algn="ctr">
              <a:lnSpc>
                <a:spcPct val="90000"/>
              </a:lnSpc>
            </a:pPr>
            <a:r>
              <a:rPr lang="en-US" sz="9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(Collaborative International Evaluated Library Organization) </a:t>
            </a:r>
            <a:endParaRPr lang="en-US" sz="9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8834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3"/>
          <p:cNvSpPr txBox="1">
            <a:spLocks/>
          </p:cNvSpPr>
          <p:nvPr/>
        </p:nvSpPr>
        <p:spPr>
          <a:xfrm>
            <a:off x="533400" y="1714500"/>
            <a:ext cx="266586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Print" pitchFamily="2" charset="0"/>
                <a:ea typeface="+mj-ea"/>
                <a:cs typeface="+mj-cs"/>
              </a:rPr>
              <a:t>Pill-box</a:t>
            </a:r>
            <a:endParaRPr kumimoji="0" lang="en-US" sz="2800" b="1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Print" pitchFamily="2" charset="0"/>
              <a:ea typeface="+mj-ea"/>
              <a:cs typeface="+mj-cs"/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311528" y="1120546"/>
            <a:ext cx="5777450" cy="2018439"/>
          </a:xfrm>
        </p:spPr>
        <p:txBody>
          <a:bodyPr>
            <a:normAutofit/>
          </a:bodyPr>
          <a:lstStyle/>
          <a:p>
            <a:r>
              <a:rPr lang="en-US" sz="2000" dirty="0" smtClean="0"/>
              <a:t>Great challenge to estimate and/or reject thermal neutron capture cross section (comparatively large cross section).</a:t>
            </a:r>
          </a:p>
          <a:p>
            <a:r>
              <a:rPr lang="en-US" sz="2000" dirty="0" smtClean="0"/>
              <a:t>Use of a custom designed pill-box </a:t>
            </a:r>
            <a:r>
              <a:rPr lang="en-US" sz="2000" b="1" i="1" u="sng" dirty="0" smtClean="0">
                <a:solidFill>
                  <a:schemeClr val="accent6">
                    <a:lumMod val="50000"/>
                  </a:schemeClr>
                </a:solidFill>
              </a:rPr>
              <a:t>made of the </a:t>
            </a:r>
            <a:r>
              <a:rPr lang="en-US" sz="2000" b="1" i="1" u="sng" baseline="30000" dirty="0" smtClean="0">
                <a:solidFill>
                  <a:schemeClr val="accent6">
                    <a:lumMod val="50000"/>
                  </a:schemeClr>
                </a:solidFill>
              </a:rPr>
              <a:t>238</a:t>
            </a:r>
            <a:r>
              <a:rPr lang="en-US" sz="2000" b="1" i="1" u="sng" dirty="0" smtClean="0">
                <a:solidFill>
                  <a:schemeClr val="accent6">
                    <a:lumMod val="50000"/>
                  </a:schemeClr>
                </a:solidFill>
              </a:rPr>
              <a:t>U material itself</a:t>
            </a:r>
            <a:r>
              <a:rPr lang="en-US" sz="2000" dirty="0" smtClean="0"/>
              <a:t>.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704031"/>
            <a:ext cx="4648200" cy="2280601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8213" y="3859998"/>
            <a:ext cx="2446715" cy="197763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6" name="Content Placeholder 3" descr="IMG_9586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6550407" y="1120546"/>
            <a:ext cx="2133600" cy="1600200"/>
          </a:xfr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7096" y="839"/>
            <a:ext cx="3886200" cy="792162"/>
          </a:xfrm>
        </p:spPr>
        <p:txBody>
          <a:bodyPr>
            <a:normAutofit/>
          </a:bodyPr>
          <a:lstStyle/>
          <a:p>
            <a:r>
              <a:rPr lang="en-US" sz="4000" baseline="30000" dirty="0" smtClean="0">
                <a:latin typeface="Segoe Print" pitchFamily="2" charset="0"/>
              </a:rPr>
              <a:t>238</a:t>
            </a:r>
            <a:r>
              <a:rPr lang="en-US" sz="4000" dirty="0" smtClean="0">
                <a:latin typeface="Segoe Print" pitchFamily="2" charset="0"/>
              </a:rPr>
              <a:t>U(n,</a:t>
            </a:r>
            <a:r>
              <a:rPr lang="el-GR" sz="4000" dirty="0" smtClean="0">
                <a:latin typeface="Times New Roman"/>
                <a:cs typeface="Times New Roman"/>
              </a:rPr>
              <a:t>γ</a:t>
            </a:r>
            <a:r>
              <a:rPr lang="en-US" sz="4000" dirty="0" smtClean="0">
                <a:latin typeface="Segoe Print" pitchFamily="2" charset="0"/>
              </a:rPr>
              <a:t>)</a:t>
            </a:r>
            <a:endParaRPr lang="en-US" sz="4000" dirty="0">
              <a:latin typeface="Segoe Print" pitchFamily="2" charset="0"/>
            </a:endParaRPr>
          </a:p>
        </p:txBody>
      </p:sp>
      <p:pic>
        <p:nvPicPr>
          <p:cNvPr id="8" name="Picture 7" descr="IMG_884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25607" y="4161231"/>
            <a:ext cx="1748600" cy="141553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84694" y="5233605"/>
            <a:ext cx="728084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baseline="30000" dirty="0" smtClean="0"/>
              <a:t>238</a:t>
            </a:r>
            <a:r>
              <a:rPr lang="en-US" sz="2400" b="1" dirty="0" smtClean="0"/>
              <a:t>U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476501" y="4008831"/>
            <a:ext cx="1282723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Pill-box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0927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05719" y="1241947"/>
            <a:ext cx="6359857" cy="4320654"/>
            <a:chOff x="609600" y="408090"/>
            <a:chExt cx="7773193" cy="5743057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09600" y="408090"/>
              <a:ext cx="7773193" cy="57430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TextBox 6"/>
            <p:cNvSpPr txBox="1"/>
            <p:nvPr/>
          </p:nvSpPr>
          <p:spPr>
            <a:xfrm>
              <a:off x="1727111" y="767031"/>
              <a:ext cx="4928306" cy="918197"/>
            </a:xfrm>
            <a:prstGeom prst="rect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FF0000"/>
                  </a:solidFill>
                </a:rPr>
                <a:t>Preliminary result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609600" y="6019800"/>
            <a:ext cx="8001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u="sng" dirty="0" smtClean="0">
                <a:solidFill>
                  <a:schemeClr val="bg1"/>
                </a:solidFill>
                <a:latin typeface="Segoe Print" pitchFamily="2" charset="0"/>
              </a:rPr>
              <a:t>Future plan includes to carry out </a:t>
            </a:r>
            <a:r>
              <a:rPr lang="en-US" sz="2000" u="sng" baseline="30000" dirty="0" smtClean="0">
                <a:solidFill>
                  <a:schemeClr val="bg1"/>
                </a:solidFill>
                <a:latin typeface="Segoe Print" pitchFamily="2" charset="0"/>
              </a:rPr>
              <a:t>238</a:t>
            </a:r>
            <a:r>
              <a:rPr lang="en-US" sz="2000" u="sng" dirty="0" smtClean="0">
                <a:solidFill>
                  <a:schemeClr val="bg1"/>
                </a:solidFill>
                <a:latin typeface="Segoe Print" pitchFamily="2" charset="0"/>
              </a:rPr>
              <a:t>U(n,</a:t>
            </a:r>
            <a:r>
              <a:rPr lang="el-GR" sz="2000" u="sng" dirty="0" smtClean="0">
                <a:solidFill>
                  <a:schemeClr val="bg1"/>
                </a:solidFill>
                <a:latin typeface="Times New Roman"/>
                <a:cs typeface="Times New Roman"/>
              </a:rPr>
              <a:t>γ</a:t>
            </a:r>
            <a:r>
              <a:rPr lang="en-US" sz="2000" u="sng" dirty="0" smtClean="0">
                <a:solidFill>
                  <a:schemeClr val="bg1"/>
                </a:solidFill>
                <a:latin typeface="Segoe Print" pitchFamily="2" charset="0"/>
              </a:rPr>
              <a:t>) CS</a:t>
            </a:r>
          </a:p>
          <a:p>
            <a:pPr algn="ctr"/>
            <a:r>
              <a:rPr lang="en-US" sz="2000" u="sng" dirty="0" smtClean="0">
                <a:solidFill>
                  <a:schemeClr val="bg1"/>
                </a:solidFill>
                <a:latin typeface="Segoe Print" pitchFamily="2" charset="0"/>
              </a:rPr>
              <a:t>measurements at several other energies </a:t>
            </a:r>
            <a:endParaRPr lang="en-US" sz="2000" u="sng" dirty="0">
              <a:solidFill>
                <a:schemeClr val="bg1"/>
              </a:solidFill>
              <a:latin typeface="Segoe Print" pitchFamily="2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-27297"/>
            <a:ext cx="3886200" cy="7642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3000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Print" pitchFamily="2" charset="0"/>
                <a:ea typeface="+mj-ea"/>
                <a:cs typeface="+mj-cs"/>
              </a:rPr>
              <a:t>238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Print" pitchFamily="2" charset="0"/>
                <a:ea typeface="+mj-ea"/>
                <a:cs typeface="+mj-cs"/>
              </a:rPr>
              <a:t>U(n,</a:t>
            </a:r>
            <a:r>
              <a:rPr kumimoji="0" lang="el-GR" sz="36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γ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Print" pitchFamily="2" charset="0"/>
                <a:ea typeface="+mj-ea"/>
                <a:cs typeface="+mj-cs"/>
              </a:rPr>
              <a:t>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Print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003702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057" y="0"/>
            <a:ext cx="6859785" cy="682388"/>
          </a:xfrm>
        </p:spPr>
        <p:txBody>
          <a:bodyPr>
            <a:normAutofit/>
          </a:bodyPr>
          <a:lstStyle/>
          <a:p>
            <a:r>
              <a:rPr lang="en-US" sz="3600" baseline="30000" dirty="0" smtClean="0">
                <a:latin typeface="Segoe Print" pitchFamily="2" charset="0"/>
              </a:rPr>
              <a:t>191,193</a:t>
            </a:r>
            <a:r>
              <a:rPr lang="en-US" sz="3600" dirty="0" smtClean="0">
                <a:latin typeface="Segoe Print" pitchFamily="2" charset="0"/>
              </a:rPr>
              <a:t>Ir(n,2n)</a:t>
            </a:r>
            <a:r>
              <a:rPr lang="en-US" sz="3600" baseline="30000" dirty="0" smtClean="0">
                <a:latin typeface="Segoe Print" pitchFamily="2" charset="0"/>
              </a:rPr>
              <a:t>190,192</a:t>
            </a:r>
            <a:r>
              <a:rPr lang="en-US" sz="3600" dirty="0" smtClean="0">
                <a:latin typeface="Segoe Print" pitchFamily="2" charset="0"/>
              </a:rPr>
              <a:t>Ir</a:t>
            </a:r>
            <a:endParaRPr lang="en-US" sz="3600" dirty="0">
              <a:latin typeface="Segoe Print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39262" y="1819152"/>
            <a:ext cx="17091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Medical uses</a:t>
            </a:r>
            <a:endParaRPr lang="en-US" sz="2000" i="1" dirty="0">
              <a:solidFill>
                <a:schemeClr val="tx1">
                  <a:lumMod val="65000"/>
                  <a:lumOff val="3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59262" y="1480066"/>
            <a:ext cx="56300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Material for constructing activation detector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05600" y="1110734"/>
            <a:ext cx="23134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REU project work</a:t>
            </a:r>
            <a:endParaRPr lang="en-US" sz="2000" i="1" dirty="0">
              <a:solidFill>
                <a:schemeClr val="tx1">
                  <a:lumMod val="65000"/>
                  <a:lumOff val="3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82169" y="2516872"/>
            <a:ext cx="5089047" cy="358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0" name="Group 9"/>
          <p:cNvGrpSpPr/>
          <p:nvPr/>
        </p:nvGrpSpPr>
        <p:grpSpPr>
          <a:xfrm>
            <a:off x="177421" y="2951575"/>
            <a:ext cx="3784979" cy="2482362"/>
            <a:chOff x="561975" y="3581400"/>
            <a:chExt cx="3400425" cy="2482362"/>
          </a:xfrm>
        </p:grpSpPr>
        <p:pic>
          <p:nvPicPr>
            <p:cNvPr id="1229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1975" y="3581400"/>
              <a:ext cx="3400425" cy="2482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TextBox 8"/>
            <p:cNvSpPr txBox="1"/>
            <p:nvPr/>
          </p:nvSpPr>
          <p:spPr>
            <a:xfrm>
              <a:off x="2133600" y="3849368"/>
              <a:ext cx="1487908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b="1" baseline="30000" dirty="0" smtClean="0">
                  <a:latin typeface="Arial Narrow" pitchFamily="34" charset="0"/>
                </a:rPr>
                <a:t>191</a:t>
              </a:r>
              <a:r>
                <a:rPr lang="en-US" b="1" dirty="0" smtClean="0">
                  <a:latin typeface="Arial Narrow" pitchFamily="34" charset="0"/>
                </a:rPr>
                <a:t>Ir(n,2n)</a:t>
              </a:r>
              <a:r>
                <a:rPr lang="en-US" b="1" baseline="30000" dirty="0" smtClean="0">
                  <a:latin typeface="Arial Narrow" pitchFamily="34" charset="0"/>
                </a:rPr>
                <a:t>190m</a:t>
              </a:r>
              <a:r>
                <a:rPr lang="en-US" b="1" dirty="0" smtClean="0">
                  <a:latin typeface="Arial Narrow" pitchFamily="34" charset="0"/>
                </a:rPr>
                <a:t>Ir</a:t>
              </a:r>
              <a:endParaRPr lang="en-US" b="1" dirty="0">
                <a:latin typeface="Arial Narrow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37064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128864"/>
            <a:ext cx="6859785" cy="443381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latin typeface="Segoe Print" pitchFamily="2" charset="0"/>
              </a:rPr>
              <a:t>Tools we use</a:t>
            </a:r>
            <a:endParaRPr lang="en-US" sz="4000" dirty="0">
              <a:latin typeface="Segoe Print" pitchFamily="2" charset="0"/>
            </a:endParaRP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73426"/>
            <a:ext cx="5250308" cy="2466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4086" y="3611217"/>
            <a:ext cx="4712091" cy="2524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5200821" y="1969805"/>
            <a:ext cx="3207929" cy="6740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 smtClean="0"/>
              <a:t>10 MV tandem</a:t>
            </a:r>
          </a:p>
          <a:p>
            <a:pPr algn="ctr">
              <a:lnSpc>
                <a:spcPct val="90000"/>
              </a:lnSpc>
            </a:pPr>
            <a:r>
              <a:rPr lang="en-US" dirty="0" smtClean="0"/>
              <a:t>(mono-energetic neutrons)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39286" y="4595825"/>
            <a:ext cx="4114800" cy="7017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 smtClean="0"/>
              <a:t>HI</a:t>
            </a:r>
            <a:r>
              <a:rPr lang="el-GR" sz="2400" dirty="0" smtClean="0">
                <a:latin typeface="Times New Roman"/>
                <a:cs typeface="Times New Roman"/>
              </a:rPr>
              <a:t>γ</a:t>
            </a:r>
            <a:r>
              <a:rPr lang="en-US" sz="2400" dirty="0" smtClean="0">
                <a:latin typeface="Times New Roman"/>
                <a:cs typeface="Times New Roman"/>
              </a:rPr>
              <a:t>S</a:t>
            </a:r>
          </a:p>
          <a:p>
            <a:pPr algn="ctr">
              <a:lnSpc>
                <a:spcPct val="90000"/>
              </a:lnSpc>
            </a:pPr>
            <a:r>
              <a:rPr lang="en-US" sz="2000" dirty="0" smtClean="0">
                <a:latin typeface="Times New Roman"/>
                <a:cs typeface="Times New Roman"/>
              </a:rPr>
              <a:t>(mono-energetic photon beam)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377546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474920" y="3048000"/>
            <a:ext cx="3313277" cy="762000"/>
          </a:xfrm>
        </p:spPr>
        <p:txBody>
          <a:bodyPr/>
          <a:lstStyle/>
          <a:p>
            <a:r>
              <a:rPr lang="en-US" sz="3600" dirty="0" smtClean="0"/>
              <a:t>Thank You !</a:t>
            </a:r>
            <a:endParaRPr lang="en-US" sz="36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2937"/>
            <a:ext cx="7108528" cy="313358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sz="3200" dirty="0" smtClean="0">
                <a:solidFill>
                  <a:schemeClr val="bg1"/>
                </a:solidFill>
                <a:latin typeface="Segoe Print" pitchFamily="2" charset="0"/>
              </a:rPr>
              <a:t>low-background counting facility</a:t>
            </a:r>
            <a:endParaRPr lang="en-US" sz="3200" dirty="0">
              <a:solidFill>
                <a:schemeClr val="bg1"/>
              </a:solidFill>
              <a:latin typeface="Segoe Print" pitchFamily="2" charset="0"/>
            </a:endParaRPr>
          </a:p>
        </p:txBody>
      </p:sp>
      <p:sp>
        <p:nvSpPr>
          <p:cNvPr id="6" name="CustomShape 6"/>
          <p:cNvSpPr/>
          <p:nvPr/>
        </p:nvSpPr>
        <p:spPr>
          <a:xfrm>
            <a:off x="152400" y="4768914"/>
            <a:ext cx="8686800" cy="81957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l-GR" sz="2000" b="1" u="sng" dirty="0" smtClean="0">
                <a:solidFill>
                  <a:schemeClr val="tx1"/>
                </a:solidFill>
                <a:latin typeface="Times New Roman"/>
                <a:ea typeface="DejaVu Sans"/>
                <a:cs typeface="Times New Roman"/>
              </a:rPr>
              <a:t>γ</a:t>
            </a:r>
            <a:r>
              <a:rPr lang="en-US" sz="2000" b="1" u="sng" dirty="0" smtClean="0">
                <a:solidFill>
                  <a:schemeClr val="tx1"/>
                </a:solidFill>
                <a:latin typeface="Arial" pitchFamily="34" charset="0"/>
                <a:ea typeface="DejaVu Sans"/>
                <a:cs typeface="Arial" pitchFamily="34" charset="0"/>
              </a:rPr>
              <a:t>-ray </a:t>
            </a:r>
            <a:r>
              <a:rPr lang="en-US" sz="2000" b="1" u="sng" dirty="0">
                <a:solidFill>
                  <a:schemeClr val="tx1"/>
                </a:solidFill>
                <a:latin typeface="Arial" pitchFamily="34" charset="0"/>
                <a:ea typeface="DejaVu Sans"/>
                <a:cs typeface="Arial" pitchFamily="34" charset="0"/>
              </a:rPr>
              <a:t>counting done </a:t>
            </a:r>
            <a:r>
              <a:rPr lang="en-US" sz="2000" b="1" u="sng" dirty="0" smtClean="0">
                <a:solidFill>
                  <a:schemeClr val="tx1"/>
                </a:solidFill>
                <a:latin typeface="Arial" pitchFamily="34" charset="0"/>
                <a:ea typeface="DejaVu Sans"/>
                <a:cs typeface="Arial" pitchFamily="34" charset="0"/>
              </a:rPr>
              <a:t>with Shielded </a:t>
            </a:r>
            <a:r>
              <a:rPr lang="en-US" sz="2000" b="1" u="sng" dirty="0" err="1" smtClean="0">
                <a:solidFill>
                  <a:schemeClr val="tx1"/>
                </a:solidFill>
                <a:latin typeface="Arial" pitchFamily="34" charset="0"/>
                <a:ea typeface="DejaVu Sans"/>
                <a:cs typeface="Arial" pitchFamily="34" charset="0"/>
              </a:rPr>
              <a:t>HPGe</a:t>
            </a:r>
            <a:r>
              <a:rPr lang="en-US" sz="2000" b="1" u="sng" dirty="0" smtClean="0">
                <a:solidFill>
                  <a:schemeClr val="tx1"/>
                </a:solidFill>
                <a:latin typeface="Arial" pitchFamily="34" charset="0"/>
                <a:ea typeface="DejaVu Sans"/>
                <a:cs typeface="Arial" pitchFamily="34" charset="0"/>
              </a:rPr>
              <a:t> detectors (TEN stations)</a:t>
            </a:r>
          </a:p>
          <a:p>
            <a:pPr algn="ctr">
              <a:lnSpc>
                <a:spcPct val="100000"/>
              </a:lnSpc>
            </a:pPr>
            <a:r>
              <a:rPr lang="en-US" sz="2000" b="1" u="sng" dirty="0" smtClean="0">
                <a:solidFill>
                  <a:schemeClr val="tx1"/>
                </a:solidFill>
                <a:latin typeface="Arial" pitchFamily="34" charset="0"/>
                <a:ea typeface="DejaVu Sans"/>
                <a:cs typeface="Arial" pitchFamily="34" charset="0"/>
              </a:rPr>
              <a:t>using </a:t>
            </a:r>
            <a:r>
              <a:rPr lang="en-US" sz="2000" b="1" u="sng" dirty="0">
                <a:solidFill>
                  <a:schemeClr val="tx1"/>
                </a:solidFill>
                <a:latin typeface="Arial" pitchFamily="34" charset="0"/>
                <a:ea typeface="DejaVu Sans"/>
                <a:cs typeface="Arial" pitchFamily="34" charset="0"/>
              </a:rPr>
              <a:t>the </a:t>
            </a:r>
            <a:r>
              <a:rPr lang="en-US" sz="2000" b="1" u="sng" dirty="0" smtClean="0">
                <a:solidFill>
                  <a:schemeClr val="tx1"/>
                </a:solidFill>
                <a:latin typeface="Arial" pitchFamily="34" charset="0"/>
                <a:ea typeface="DejaVu Sans"/>
                <a:cs typeface="Arial" pitchFamily="34" charset="0"/>
              </a:rPr>
              <a:t>GENIE DAQ system, with enabled pile-up rejection.</a:t>
            </a:r>
            <a:endParaRPr sz="2000" b="1" u="sng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086747"/>
            <a:ext cx="5024437" cy="347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5800" y="1086747"/>
            <a:ext cx="2662238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ustomShape 6"/>
          <p:cNvSpPr/>
          <p:nvPr/>
        </p:nvSpPr>
        <p:spPr>
          <a:xfrm>
            <a:off x="245165" y="5681855"/>
            <a:ext cx="8686800" cy="37295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000" b="1" u="sng" dirty="0" smtClean="0">
                <a:solidFill>
                  <a:schemeClr val="tx1"/>
                </a:solidFill>
                <a:latin typeface="Arial" pitchFamily="34" charset="0"/>
                <a:ea typeface="DejaVu Sans"/>
                <a:cs typeface="Arial" pitchFamily="34" charset="0"/>
              </a:rPr>
              <a:t>Detectors are being kept cold for years and years!</a:t>
            </a:r>
            <a:endParaRPr sz="2000" b="1" u="sng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3828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68107"/>
            <a:ext cx="7723776" cy="762000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>
                <a:latin typeface="Segoe Print" pitchFamily="2" charset="0"/>
              </a:rPr>
              <a:t>FPY measurements at TANDEM</a:t>
            </a:r>
            <a:endParaRPr lang="en-US" sz="3200" dirty="0">
              <a:latin typeface="Segoe Print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93884" y="179499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 smtClean="0">
                <a:solidFill>
                  <a:schemeClr val="tx1"/>
                </a:solidFill>
                <a:latin typeface="Arial"/>
              </a:rPr>
              <a:t>TUNL-LANL-LLNL joint collaboration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4829735" y="2841705"/>
            <a:ext cx="3733800" cy="108952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Measure the </a:t>
            </a:r>
            <a:r>
              <a:rPr lang="en-US" b="1" u="sng" dirty="0" smtClean="0">
                <a:solidFill>
                  <a:srgbClr val="C0504D"/>
                </a:solidFill>
                <a:latin typeface="Arial"/>
              </a:rPr>
              <a:t>energy dependence </a:t>
            </a:r>
            <a:r>
              <a:rPr lang="en-US" b="1" dirty="0" smtClean="0">
                <a:solidFill>
                  <a:srgbClr val="000000"/>
                </a:solidFill>
                <a:latin typeface="Arial"/>
              </a:rPr>
              <a:t>of selected </a:t>
            </a:r>
            <a:r>
              <a:rPr lang="en-US" b="1" u="sng" dirty="0" smtClean="0">
                <a:solidFill>
                  <a:srgbClr val="000000"/>
                </a:solidFill>
                <a:latin typeface="Arial"/>
              </a:rPr>
              <a:t>high-yield fission products</a:t>
            </a:r>
            <a:r>
              <a:rPr lang="en-US" b="1" dirty="0" smtClean="0">
                <a:solidFill>
                  <a:srgbClr val="000000"/>
                </a:solidFill>
                <a:latin typeface="Arial"/>
              </a:rPr>
              <a:t> using </a:t>
            </a:r>
            <a:r>
              <a:rPr lang="en-US" b="1" dirty="0" err="1" smtClean="0">
                <a:solidFill>
                  <a:srgbClr val="CC3300"/>
                </a:solidFill>
                <a:latin typeface="Arial"/>
              </a:rPr>
              <a:t>monoenergetic</a:t>
            </a:r>
            <a:r>
              <a:rPr lang="en-US" b="1" dirty="0" smtClean="0">
                <a:solidFill>
                  <a:srgbClr val="CC3300"/>
                </a:solidFill>
                <a:latin typeface="Arial"/>
              </a:rPr>
              <a:t> neutron beams</a:t>
            </a:r>
            <a:r>
              <a:rPr lang="en-US" b="1" dirty="0" smtClean="0">
                <a:solidFill>
                  <a:srgbClr val="000000"/>
                </a:solidFill>
                <a:latin typeface="Arial"/>
              </a:rPr>
              <a:t>.</a:t>
            </a:r>
            <a:endParaRPr lang="en-US" b="1" dirty="0"/>
          </a:p>
        </p:txBody>
      </p:sp>
      <p:sp>
        <p:nvSpPr>
          <p:cNvPr id="7" name="CustomShape 3"/>
          <p:cNvSpPr/>
          <p:nvPr/>
        </p:nvSpPr>
        <p:spPr>
          <a:xfrm>
            <a:off x="152400" y="4495800"/>
            <a:ext cx="4159413" cy="9144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lIns="90000" tIns="45000" rIns="90000" bIns="45000"/>
          <a:lstStyle/>
          <a:p>
            <a:pPr algn="just">
              <a:lnSpc>
                <a:spcPct val="9000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Goal is to provide an accurate, systematic investigation of the neutron energy dependence of several cumulative FPYs in the thermal to 15 </a:t>
            </a:r>
            <a:r>
              <a:rPr lang="en-US" sz="1400" b="1" dirty="0" err="1">
                <a:solidFill>
                  <a:srgbClr val="000000"/>
                </a:solidFill>
                <a:latin typeface="Arial"/>
              </a:rPr>
              <a:t>MeV</a:t>
            </a:r>
            <a:r>
              <a:rPr lang="en-US" sz="1400" b="1" dirty="0">
                <a:solidFill>
                  <a:srgbClr val="000000"/>
                </a:solidFill>
                <a:latin typeface="Arial"/>
              </a:rPr>
              <a:t> energy range.</a:t>
            </a:r>
            <a:endParaRPr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4572000" y="4495800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M. Gooden et al.,</a:t>
            </a:r>
          </a:p>
          <a:p>
            <a:r>
              <a:rPr lang="en-US" b="1" dirty="0" smtClean="0"/>
              <a:t>Nuclear Data Sheet 131, 319 (2016)</a:t>
            </a:r>
            <a:endParaRPr lang="en-US" b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425613" y="1405270"/>
            <a:ext cx="3689187" cy="2852891"/>
            <a:chOff x="425613" y="2133600"/>
            <a:chExt cx="3689187" cy="285289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5613" y="2133600"/>
              <a:ext cx="3689187" cy="2852891"/>
            </a:xfrm>
            <a:prstGeom prst="rect">
              <a:avLst/>
            </a:prstGeom>
            <a:ln>
              <a:noFill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1371600" y="4114800"/>
              <a:ext cx="994183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b="1" baseline="30000" dirty="0" smtClean="0">
                  <a:latin typeface="Arial Narrow" pitchFamily="34" charset="0"/>
                </a:rPr>
                <a:t>239</a:t>
              </a:r>
              <a:r>
                <a:rPr lang="en-US" b="1" dirty="0" smtClean="0">
                  <a:latin typeface="Arial Narrow" pitchFamily="34" charset="0"/>
                </a:rPr>
                <a:t>Pu(</a:t>
              </a:r>
              <a:r>
                <a:rPr lang="en-US" b="1" dirty="0" err="1" smtClean="0">
                  <a:latin typeface="Arial Narrow" pitchFamily="34" charset="0"/>
                </a:rPr>
                <a:t>n,f</a:t>
              </a:r>
              <a:r>
                <a:rPr lang="en-US" b="1" dirty="0" smtClean="0">
                  <a:latin typeface="Arial Narrow" pitchFamily="34" charset="0"/>
                </a:rPr>
                <a:t>)</a:t>
              </a:r>
              <a:endParaRPr lang="en-US" b="1" dirty="0">
                <a:latin typeface="Arial Narrow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91597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2"/>
          <p:cNvSpPr/>
          <p:nvPr/>
        </p:nvSpPr>
        <p:spPr>
          <a:xfrm>
            <a:off x="2247900" y="2099965"/>
            <a:ext cx="4648200" cy="265807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lIns="90000" tIns="45000" rIns="90000" bIns="45000"/>
          <a:lstStyle/>
          <a:p>
            <a:pPr marL="117475" indent="-117475">
              <a:lnSpc>
                <a:spcPct val="100000"/>
              </a:lnSpc>
              <a:buFont typeface="Arial"/>
              <a:buChar char="•"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Well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understood electromagnetic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probe offers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some principal advantages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over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hadron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-based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reactions</a:t>
            </a:r>
            <a:endParaRPr sz="11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ea typeface="Tahoma" pitchFamily="34" charset="0"/>
              <a:cs typeface="Arial" pitchFamily="34" charset="0"/>
            </a:endParaRPr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absence of a binding energy and Coulomb barrier</a:t>
            </a:r>
            <a:endParaRPr sz="11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ea typeface="Tahoma" pitchFamily="34" charset="0"/>
              <a:cs typeface="Arial" pitchFamily="34" charset="0"/>
            </a:endParaRPr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unlike reactions with neutrons and charged particles, over a wide photon energy range practically the same angular momentum (1ħ or/and with much smaller probability also 2ħ) is transferred to the 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nucleus</a:t>
            </a:r>
            <a:endParaRPr sz="11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ea typeface="Tahoma" pitchFamily="34" charset="0"/>
              <a:cs typeface="Arial" pitchFamily="34" charset="0"/>
            </a:endParaRPr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0" y="-42532"/>
            <a:ext cx="6859785" cy="762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Print" pitchFamily="2" charset="0"/>
                <a:ea typeface="+mj-ea"/>
                <a:cs typeface="+mj-cs"/>
              </a:rPr>
              <a:t>FPY measurements at HI</a:t>
            </a:r>
            <a:r>
              <a:rPr kumimoji="0" lang="el-GR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γ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Print" pitchFamily="2" charset="0"/>
                <a:ea typeface="+mj-ea"/>
                <a:cs typeface="+mj-cs"/>
              </a:rPr>
              <a:t>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Print" pitchFamily="2" charset="0"/>
              <a:ea typeface="+mj-ea"/>
              <a:cs typeface="+mj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56407" y="1020726"/>
            <a:ext cx="6629400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17475" indent="-117475" algn="ctr">
              <a:lnSpc>
                <a:spcPct val="100000"/>
              </a:lnSpc>
              <a:buFont typeface="Arial"/>
              <a:buChar char="•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The </a:t>
            </a:r>
            <a:r>
              <a:rPr lang="en-US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photon-induced </a:t>
            </a:r>
            <a:r>
              <a:rPr lang="en-US" u="sng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FPY measurements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provide us a unique opportunity to explore the 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effect of the incoming probes on the FPY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, </a:t>
            </a:r>
            <a:r>
              <a:rPr lang="en-US" u="sng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photons versus neutrons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. </a:t>
            </a:r>
            <a:endParaRPr lang="en-US" sz="11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ea typeface="Tahoma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0752" y="4890907"/>
            <a:ext cx="8963247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A program has been initiated at TUNL to carry out systematic comparisons of the FPYs from neutron and photon induced fission of “big three” actinides (</a:t>
            </a:r>
            <a:r>
              <a:rPr lang="en-US" sz="1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235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U, </a:t>
            </a:r>
            <a:r>
              <a:rPr lang="en-US" sz="1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238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U, and </a:t>
            </a:r>
            <a:r>
              <a:rPr lang="en-US" sz="1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239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Pu).</a:t>
            </a:r>
          </a:p>
          <a:p>
            <a:pPr algn="l">
              <a:lnSpc>
                <a:spcPct val="100000"/>
              </a:lnSpc>
            </a:pP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For both (</a:t>
            </a:r>
            <a:r>
              <a:rPr lang="en-US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n,f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) and (</a:t>
            </a:r>
            <a:r>
              <a:rPr lang="en-US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γ</a:t>
            </a:r>
            <a:r>
              <a:rPr lang="en-US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,f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) reactions, the incident beam is mono-energetic, both measurements cover approximately same range of excitation energies, the same isotopes will be tracked in the FPY measurements, and the same counting detection system will be used. </a:t>
            </a:r>
            <a:endParaRPr lang="en-US" sz="105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ea typeface="Tahom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4032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17637" y="908889"/>
            <a:ext cx="3511811" cy="5279259"/>
          </a:xfrm>
          <a:prstGeom prst="rect">
            <a:avLst/>
          </a:prstGeom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0" y="-78393"/>
            <a:ext cx="6859785" cy="762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Print" pitchFamily="2" charset="0"/>
                <a:ea typeface="+mj-ea"/>
                <a:cs typeface="+mj-cs"/>
              </a:rPr>
              <a:t>Previous FPY measurements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Print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172152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8464" y="2790160"/>
            <a:ext cx="8527072" cy="18669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647" y="0"/>
            <a:ext cx="6321683" cy="648586"/>
          </a:xfrm>
        </p:spPr>
        <p:txBody>
          <a:bodyPr>
            <a:noAutofit/>
          </a:bodyPr>
          <a:lstStyle/>
          <a:p>
            <a:pPr algn="l"/>
            <a:r>
              <a:rPr lang="en-US" sz="2400" dirty="0" smtClean="0">
                <a:latin typeface="Segoe Print" panose="02000600000000000000" pitchFamily="2" charset="0"/>
              </a:rPr>
              <a:t>Exploratory study on Photo-fission</a:t>
            </a:r>
            <a:endParaRPr lang="en-US" sz="2400" dirty="0">
              <a:latin typeface="Segoe Print" panose="020006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1388" y="1339702"/>
            <a:ext cx="6971780" cy="1089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 smtClean="0">
                <a:solidFill>
                  <a:schemeClr val="tx1"/>
                </a:solidFill>
              </a:rPr>
              <a:t>Short activation run (8 hours)</a:t>
            </a:r>
          </a:p>
          <a:p>
            <a:pPr algn="ctr">
              <a:lnSpc>
                <a:spcPct val="90000"/>
              </a:lnSpc>
            </a:pPr>
            <a:r>
              <a:rPr lang="en-US" sz="2400" b="1" baseline="30000" dirty="0" smtClean="0">
                <a:solidFill>
                  <a:schemeClr val="tx1"/>
                </a:solidFill>
              </a:rPr>
              <a:t>239</a:t>
            </a:r>
            <a:r>
              <a:rPr lang="en-US" sz="2400" b="1" dirty="0" smtClean="0">
                <a:solidFill>
                  <a:schemeClr val="tx1"/>
                </a:solidFill>
              </a:rPr>
              <a:t>Pu @ 11.0 MeV</a:t>
            </a:r>
          </a:p>
          <a:p>
            <a:pPr algn="ctr">
              <a:lnSpc>
                <a:spcPct val="90000"/>
              </a:lnSpc>
            </a:pPr>
            <a:r>
              <a:rPr lang="en-US" sz="2400" b="1" baseline="30000" dirty="0" smtClean="0">
                <a:solidFill>
                  <a:schemeClr val="tx1"/>
                </a:solidFill>
              </a:rPr>
              <a:t>197</a:t>
            </a:r>
            <a:r>
              <a:rPr lang="en-US" sz="2400" b="1" dirty="0" smtClean="0">
                <a:solidFill>
                  <a:schemeClr val="tx1"/>
                </a:solidFill>
              </a:rPr>
              <a:t>Au: monitor foil to measure the gamma flux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3501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14419</TotalTime>
  <Words>1321</Words>
  <Application>Microsoft Office PowerPoint</Application>
  <PresentationFormat>Letter Paper (8.5x11 in)</PresentationFormat>
  <Paragraphs>242</Paragraphs>
  <Slides>40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6" baseType="lpstr">
      <vt:lpstr>ＭＳ Ｐゴシック</vt:lpstr>
      <vt:lpstr>Arial</vt:lpstr>
      <vt:lpstr>Arial Narrow</vt:lpstr>
      <vt:lpstr>Calibri</vt:lpstr>
      <vt:lpstr>Century Gothic</vt:lpstr>
      <vt:lpstr>Comic Sans MS</vt:lpstr>
      <vt:lpstr>DejaVu Sans</vt:lpstr>
      <vt:lpstr>Helvetica</vt:lpstr>
      <vt:lpstr>Helvetica Neue</vt:lpstr>
      <vt:lpstr>Segoe Print</vt:lpstr>
      <vt:lpstr>Symbol</vt:lpstr>
      <vt:lpstr>Tahoma</vt:lpstr>
      <vt:lpstr>Times New Roman</vt:lpstr>
      <vt:lpstr>Wingdings</vt:lpstr>
      <vt:lpstr>ヒラギノ明朝 ProN W3</vt:lpstr>
      <vt:lpstr>Default</vt:lpstr>
      <vt:lpstr>Neutron- and photon-induced cross-section measurements at TUNL</vt:lpstr>
      <vt:lpstr>Who are we?</vt:lpstr>
      <vt:lpstr>What motivates us?</vt:lpstr>
      <vt:lpstr>Tools we use</vt:lpstr>
      <vt:lpstr>low-background counting facility</vt:lpstr>
      <vt:lpstr>FPY measurements at TANDEM</vt:lpstr>
      <vt:lpstr>PowerPoint Presentation</vt:lpstr>
      <vt:lpstr>PowerPoint Presentation</vt:lpstr>
      <vt:lpstr>Exploratory study on Photo-fission</vt:lpstr>
      <vt:lpstr>FPY measurements at HIγS using fission chamber</vt:lpstr>
      <vt:lpstr>γ-FPY @ 13 MeV </vt:lpstr>
      <vt:lpstr>γ-FPY @ 13 MeV results</vt:lpstr>
      <vt:lpstr>PowerPoint Presentation</vt:lpstr>
      <vt:lpstr>PowerPoint Presentation</vt:lpstr>
      <vt:lpstr>FPY measurements: moving up the decay chain</vt:lpstr>
      <vt:lpstr>Long lived (T1/2 ~ days)</vt:lpstr>
      <vt:lpstr>Short lived (T1/2 ~ minute to hour)</vt:lpstr>
      <vt:lpstr>PowerPoint Presentation</vt:lpstr>
      <vt:lpstr>Short lived (T1/2 ~ minute to hour) </vt:lpstr>
      <vt:lpstr>Very Short lived (T1/2 ~ seconds)</vt:lpstr>
      <vt:lpstr>RABITTS</vt:lpstr>
      <vt:lpstr>Benchmarking of RABITTS</vt:lpstr>
      <vt:lpstr>Very Short lived fission products</vt:lpstr>
      <vt:lpstr>PowerPoint Presentation</vt:lpstr>
      <vt:lpstr>Targets used: (Au, TiO2, Zn, Os, and Pt)</vt:lpstr>
      <vt:lpstr>Beam alignment</vt:lpstr>
      <vt:lpstr>Collimator configuration and imaging</vt:lpstr>
      <vt:lpstr>Radial dependence of gamma-ray beam flux and gamma-ray beam energy</vt:lpstr>
      <vt:lpstr>Typical spectra: 197Au(γ,x) and natTi(γ,x) </vt:lpstr>
      <vt:lpstr>Cross section measurement: 197Au(γ,n)196Au</vt:lpstr>
      <vt:lpstr>Fission isomers: tool for Nuclear forensic</vt:lpstr>
      <vt:lpstr>Fission isomers: tool for Nuclear forensic</vt:lpstr>
      <vt:lpstr>115In(γ,γ’)115mIn</vt:lpstr>
      <vt:lpstr>PowerPoint Presentation</vt:lpstr>
      <vt:lpstr>PowerPoint Presentation</vt:lpstr>
      <vt:lpstr>238U(n,γ)239U</vt:lpstr>
      <vt:lpstr>238U(n,γ)</vt:lpstr>
      <vt:lpstr>PowerPoint Presentation</vt:lpstr>
      <vt:lpstr>191,193Ir(n,2n)190,192Ir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Krishi</dc:creator>
  <cp:lastModifiedBy>Krishi</cp:lastModifiedBy>
  <cp:revision>527</cp:revision>
  <cp:lastPrinted>2018-02-22T09:09:34Z</cp:lastPrinted>
  <dcterms:modified xsi:type="dcterms:W3CDTF">2019-11-04T15:21:23Z</dcterms:modified>
</cp:coreProperties>
</file>