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6" r:id="rId2"/>
    <p:sldId id="257" r:id="rId3"/>
    <p:sldId id="280" r:id="rId4"/>
    <p:sldId id="259" r:id="rId5"/>
    <p:sldId id="296" r:id="rId6"/>
    <p:sldId id="299" r:id="rId7"/>
    <p:sldId id="297" r:id="rId8"/>
    <p:sldId id="294" r:id="rId9"/>
    <p:sldId id="302" r:id="rId10"/>
    <p:sldId id="260" r:id="rId11"/>
    <p:sldId id="288" r:id="rId12"/>
    <p:sldId id="303" r:id="rId13"/>
    <p:sldId id="292" r:id="rId14"/>
    <p:sldId id="30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463"/>
    <p:restoredTop sz="94694"/>
  </p:normalViewPr>
  <p:slideViewPr>
    <p:cSldViewPr snapToGrid="0" snapToObjects="1">
      <p:cViewPr varScale="1">
        <p:scale>
          <a:sx n="98" d="100"/>
          <a:sy n="98" d="100"/>
        </p:scale>
        <p:origin x="200"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Users/boris/EXFOR/NRDC2019/X4Cente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EXFOR</a:t>
            </a:r>
            <a:r>
              <a:rPr lang="en-US" baseline="0"/>
              <a:t> Contributions Worldwide</a:t>
            </a:r>
            <a:endParaRPr lang="en-US"/>
          </a:p>
        </c:rich>
      </c:tx>
      <c:overlay val="0"/>
      <c:spPr>
        <a:noFill/>
        <a:ln>
          <a:noFill/>
        </a:ln>
        <a:effectLst/>
      </c:spPr>
    </c:title>
    <c:autoTitleDeleted val="0"/>
    <c:view3D>
      <c:rotX val="30"/>
      <c:rotY val="146"/>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35"/>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E1D-7642-ABFA-ECB2B5D75A6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E1D-7642-ABFA-ECB2B5D75A61}"/>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E1D-7642-ABFA-ECB2B5D75A61}"/>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E1D-7642-ABFA-ECB2B5D75A61}"/>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8E1D-7642-ABFA-ECB2B5D75A61}"/>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8E1D-7642-ABFA-ECB2B5D75A61}"/>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8E1D-7642-ABFA-ECB2B5D75A61}"/>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8E1D-7642-ABFA-ECB2B5D75A61}"/>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8E1D-7642-ABFA-ECB2B5D75A61}"/>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8E1D-7642-ABFA-ECB2B5D75A61}"/>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8E1D-7642-ABFA-ECB2B5D75A61}"/>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8E1D-7642-ABFA-ECB2B5D75A61}"/>
              </c:ext>
            </c:extLst>
          </c:dPt>
          <c:dPt>
            <c:idx val="12"/>
            <c:bubble3D val="0"/>
            <c:spPr>
              <a:solidFill>
                <a:schemeClr val="accent1">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9-8E1D-7642-ABFA-ECB2B5D75A61}"/>
              </c:ext>
            </c:extLst>
          </c:dPt>
          <c:dPt>
            <c:idx val="13"/>
            <c:bubble3D val="0"/>
            <c:spPr>
              <a:solidFill>
                <a:schemeClr val="accent2">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B-8E1D-7642-ABFA-ECB2B5D75A61}"/>
              </c:ext>
            </c:extLst>
          </c:dPt>
          <c:dPt>
            <c:idx val="14"/>
            <c:bubble3D val="0"/>
            <c:spPr>
              <a:solidFill>
                <a:schemeClr val="accent3">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D-8E1D-7642-ABFA-ECB2B5D75A61}"/>
              </c:ext>
            </c:extLst>
          </c:dPt>
          <c:cat>
            <c:strRef>
              <c:f>Sheet1!$A$2:$A$16</c:f>
              <c:strCache>
                <c:ptCount val="15"/>
                <c:pt idx="0">
                  <c:v>NNDC</c:v>
                </c:pt>
                <c:pt idx="1">
                  <c:v>NEA-DB</c:v>
                </c:pt>
                <c:pt idx="2">
                  <c:v>NDS</c:v>
                </c:pt>
                <c:pt idx="3">
                  <c:v>CJD</c:v>
                </c:pt>
                <c:pt idx="4">
                  <c:v>ATOMKI</c:v>
                </c:pt>
                <c:pt idx="5">
                  <c:v>CDFE</c:v>
                </c:pt>
                <c:pt idx="6">
                  <c:v>CNDC</c:v>
                </c:pt>
                <c:pt idx="7">
                  <c:v>CNPD</c:v>
                </c:pt>
                <c:pt idx="8">
                  <c:v>JCPRG</c:v>
                </c:pt>
                <c:pt idx="9">
                  <c:v>UkrNDS</c:v>
                </c:pt>
                <c:pt idx="10">
                  <c:v>NDPCI</c:v>
                </c:pt>
                <c:pt idx="11">
                  <c:v>KNDC</c:v>
                </c:pt>
                <c:pt idx="12">
                  <c:v>CAJaD</c:v>
                </c:pt>
                <c:pt idx="13">
                  <c:v>KCPDG</c:v>
                </c:pt>
                <c:pt idx="14">
                  <c:v>RIKEN</c:v>
                </c:pt>
              </c:strCache>
            </c:strRef>
          </c:cat>
          <c:val>
            <c:numRef>
              <c:f>Sheet1!$B$2:$B$16</c:f>
              <c:numCache>
                <c:formatCode>General</c:formatCode>
                <c:ptCount val="15"/>
                <c:pt idx="0">
                  <c:v>7052</c:v>
                </c:pt>
                <c:pt idx="1">
                  <c:v>5552</c:v>
                </c:pt>
                <c:pt idx="2">
                  <c:v>2372</c:v>
                </c:pt>
                <c:pt idx="3">
                  <c:v>1648</c:v>
                </c:pt>
                <c:pt idx="4">
                  <c:v>384</c:v>
                </c:pt>
                <c:pt idx="5">
                  <c:v>966</c:v>
                </c:pt>
                <c:pt idx="6">
                  <c:v>338</c:v>
                </c:pt>
                <c:pt idx="7">
                  <c:v>2068</c:v>
                </c:pt>
                <c:pt idx="8">
                  <c:v>1198</c:v>
                </c:pt>
                <c:pt idx="9">
                  <c:v>243</c:v>
                </c:pt>
                <c:pt idx="10">
                  <c:v>413</c:v>
                </c:pt>
                <c:pt idx="11">
                  <c:v>85</c:v>
                </c:pt>
                <c:pt idx="12">
                  <c:v>878</c:v>
                </c:pt>
                <c:pt idx="13">
                  <c:v>180</c:v>
                </c:pt>
                <c:pt idx="14">
                  <c:v>52</c:v>
                </c:pt>
              </c:numCache>
            </c:numRef>
          </c:val>
          <c:extLst>
            <c:ext xmlns:c16="http://schemas.microsoft.com/office/drawing/2014/chart" uri="{C3380CC4-5D6E-409C-BE32-E72D297353CC}">
              <c16:uniqueId val="{0000001E-8E1D-7642-ABFA-ECB2B5D75A61}"/>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8C08AB-796B-494F-BF2E-295F3B3CF12C}" type="datetimeFigureOut">
              <a:rPr lang="en-US" smtClean="0"/>
              <a:t>11/4/19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F906DD-905C-314D-97DD-8AB91DEBFD3F}" type="slidenum">
              <a:rPr lang="en-US" smtClean="0"/>
              <a:t>‹#›</a:t>
            </a:fld>
            <a:endParaRPr lang="en-US"/>
          </a:p>
        </p:txBody>
      </p:sp>
    </p:spTree>
    <p:extLst>
      <p:ext uri="{BB962C8B-B14F-4D97-AF65-F5344CB8AC3E}">
        <p14:creationId xmlns:p14="http://schemas.microsoft.com/office/powerpoint/2010/main" val="131613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04A348-CA3A-0843-83C3-56FE98C0BC66}" type="slidenum">
              <a:rPr lang="en-US" smtClean="0"/>
              <a:t>6</a:t>
            </a:fld>
            <a:endParaRPr lang="en-US"/>
          </a:p>
        </p:txBody>
      </p:sp>
    </p:spTree>
    <p:extLst>
      <p:ext uri="{BB962C8B-B14F-4D97-AF65-F5344CB8AC3E}">
        <p14:creationId xmlns:p14="http://schemas.microsoft.com/office/powerpoint/2010/main" val="26718189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3827" y="987611"/>
            <a:ext cx="11118573" cy="2387600"/>
          </a:xfr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463827" y="3467286"/>
            <a:ext cx="11118573"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845504"/>
            <a:ext cx="10972800" cy="39206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857500" cy="52849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1" y="365125"/>
            <a:ext cx="7962900" cy="528490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0573" y="1709740"/>
            <a:ext cx="11131827"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450573" y="4589465"/>
            <a:ext cx="11131827"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7079" y="1825625"/>
            <a:ext cx="54864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00" y="1825625"/>
            <a:ext cx="54864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7079" y="365127"/>
            <a:ext cx="10878309"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7079" y="1681163"/>
            <a:ext cx="5486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77079" y="2505075"/>
            <a:ext cx="54864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0" y="1681163"/>
            <a:ext cx="5486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96000" y="2505075"/>
            <a:ext cx="54864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827" y="457200"/>
            <a:ext cx="430819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7" y="987427"/>
            <a:ext cx="63992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3827" y="2057400"/>
            <a:ext cx="430819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7" y="987427"/>
            <a:ext cx="6399212"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8" name="Title 1"/>
          <p:cNvSpPr>
            <a:spLocks noGrp="1"/>
          </p:cNvSpPr>
          <p:nvPr>
            <p:ph type="title"/>
          </p:nvPr>
        </p:nvSpPr>
        <p:spPr>
          <a:xfrm>
            <a:off x="463827" y="457200"/>
            <a:ext cx="4308199" cy="1600200"/>
          </a:xfrm>
        </p:spPr>
        <p:txBody>
          <a:bodyPr anchor="b"/>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463827" y="2057400"/>
            <a:ext cx="430819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7080" y="365127"/>
            <a:ext cx="11105321"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77080" y="1825625"/>
            <a:ext cx="11105321" cy="39291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724400" y="63371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16D9922-87B3-6043-9531-5184EA303DC1}" type="slidenum">
              <a:rPr lang="en-US" smtClean="0"/>
              <a:pPr/>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tif"/><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hyperlink" Target="https://www-nds.iaea.org/exfor" TargetMode="External"/><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1.png"/><Relationship Id="rId4" Type="http://schemas.openxmlformats.org/officeDocument/2006/relationships/hyperlink" Target="https://www-nds.iaea.org/public/exfor/x4compil/exfor_input.htm"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www-nds.iaea.org/exfor-master/x4compi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r"/>
            <a:r>
              <a:rPr lang="en-US" dirty="0"/>
              <a:t>Current status of EXFOR</a:t>
            </a:r>
            <a:br>
              <a:rPr lang="en-US" dirty="0"/>
            </a:br>
            <a:r>
              <a:rPr lang="en-US" dirty="0"/>
              <a:t>(Area #1)</a:t>
            </a:r>
            <a:br>
              <a:rPr lang="en-US" dirty="0"/>
            </a:br>
            <a:endParaRPr lang="en-US" dirty="0">
              <a:solidFill>
                <a:schemeClr val="accent1"/>
              </a:solidFill>
            </a:endParaRPr>
          </a:p>
        </p:txBody>
      </p:sp>
      <p:sp>
        <p:nvSpPr>
          <p:cNvPr id="3" name="Subtitle 2"/>
          <p:cNvSpPr>
            <a:spLocks noGrp="1"/>
          </p:cNvSpPr>
          <p:nvPr>
            <p:ph type="subTitle" idx="1"/>
          </p:nvPr>
        </p:nvSpPr>
        <p:spPr/>
        <p:txBody>
          <a:bodyPr/>
          <a:lstStyle/>
          <a:p>
            <a:pPr algn="r"/>
            <a:r>
              <a:rPr lang="en-US" i="1" dirty="0"/>
              <a:t>Boris </a:t>
            </a:r>
            <a:r>
              <a:rPr lang="en-US" i="1" dirty="0" err="1"/>
              <a:t>Pritychenko</a:t>
            </a:r>
            <a:endParaRPr lang="en-US" i="1" dirty="0"/>
          </a:p>
          <a:p>
            <a:pPr algn="r"/>
            <a:r>
              <a:rPr lang="en-US" i="1" dirty="0"/>
              <a:t>National Nuclear Data Center, BNL, Upton, NY 11973</a:t>
            </a:r>
          </a:p>
          <a:p>
            <a:endParaRPr lang="en-US" dirty="0"/>
          </a:p>
        </p:txBody>
      </p:sp>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60303-DF2E-154A-B49C-94BD2A544D5C}"/>
              </a:ext>
            </a:extLst>
          </p:cNvPr>
          <p:cNvSpPr>
            <a:spLocks noGrp="1"/>
          </p:cNvSpPr>
          <p:nvPr>
            <p:ph type="title"/>
          </p:nvPr>
        </p:nvSpPr>
        <p:spPr/>
        <p:txBody>
          <a:bodyPr/>
          <a:lstStyle/>
          <a:p>
            <a:pPr algn="ctr"/>
            <a:r>
              <a:rPr lang="en-US" dirty="0"/>
              <a:t>Takeaways</a:t>
            </a:r>
          </a:p>
        </p:txBody>
      </p:sp>
      <p:sp>
        <p:nvSpPr>
          <p:cNvPr id="3" name="Content Placeholder 2">
            <a:extLst>
              <a:ext uri="{FF2B5EF4-FFF2-40B4-BE49-F238E27FC236}">
                <a16:creationId xmlns:a16="http://schemas.microsoft.com/office/drawing/2014/main" id="{92A2FB9A-28EC-654A-AAA8-14F8940B4E66}"/>
              </a:ext>
            </a:extLst>
          </p:cNvPr>
          <p:cNvSpPr>
            <a:spLocks noGrp="1"/>
          </p:cNvSpPr>
          <p:nvPr>
            <p:ph idx="1"/>
          </p:nvPr>
        </p:nvSpPr>
        <p:spPr>
          <a:xfrm>
            <a:off x="477081" y="1825625"/>
            <a:ext cx="5009320" cy="3929132"/>
          </a:xfrm>
        </p:spPr>
        <p:txBody>
          <a:bodyPr>
            <a:normAutofit/>
          </a:bodyPr>
          <a:lstStyle/>
          <a:p>
            <a:r>
              <a:rPr lang="en-US" sz="1800" dirty="0"/>
              <a:t>NNDC EXFOR compilation effort is complex and well-organized.</a:t>
            </a:r>
          </a:p>
          <a:p>
            <a:r>
              <a:rPr lang="en-US" sz="1800" dirty="0"/>
              <a:t>NSR database is a very valuable resource for reaction physicists, please consider it in </a:t>
            </a:r>
            <a:r>
              <a:rPr lang="en-US" sz="1800"/>
              <a:t>your work.</a:t>
            </a:r>
            <a:endParaRPr lang="en-US" sz="1800" dirty="0"/>
          </a:p>
          <a:p>
            <a:r>
              <a:rPr lang="en-US" sz="1800" dirty="0"/>
              <a:t>Missing FY articles have been identified and compilation is in progress. </a:t>
            </a:r>
          </a:p>
        </p:txBody>
      </p:sp>
      <p:pic>
        <p:nvPicPr>
          <p:cNvPr id="8" name="Picture 7">
            <a:extLst>
              <a:ext uri="{FF2B5EF4-FFF2-40B4-BE49-F238E27FC236}">
                <a16:creationId xmlns:a16="http://schemas.microsoft.com/office/drawing/2014/main" id="{8FA587B8-8EAD-8448-815E-F0C002E7CE05}"/>
              </a:ext>
            </a:extLst>
          </p:cNvPr>
          <p:cNvPicPr>
            <a:picLocks noChangeAspect="1"/>
          </p:cNvPicPr>
          <p:nvPr/>
        </p:nvPicPr>
        <p:blipFill>
          <a:blip r:embed="rId2"/>
          <a:stretch>
            <a:fillRect/>
          </a:stretch>
        </p:blipFill>
        <p:spPr>
          <a:xfrm>
            <a:off x="6918776" y="1782130"/>
            <a:ext cx="2296633" cy="1371600"/>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496FAB11-B7A1-2A48-9458-5D2D7D48F872}"/>
              </a:ext>
            </a:extLst>
          </p:cNvPr>
          <p:cNvPicPr>
            <a:picLocks noChangeAspect="1"/>
          </p:cNvPicPr>
          <p:nvPr/>
        </p:nvPicPr>
        <p:blipFill>
          <a:blip r:embed="rId3"/>
          <a:stretch>
            <a:fillRect/>
          </a:stretch>
        </p:blipFill>
        <p:spPr>
          <a:xfrm>
            <a:off x="8876832" y="2467930"/>
            <a:ext cx="1770952" cy="3200400"/>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72DC0EE3-6308-5F4A-A099-BE3AB3E556C0}"/>
              </a:ext>
            </a:extLst>
          </p:cNvPr>
          <p:cNvPicPr>
            <a:picLocks noChangeAspect="1"/>
          </p:cNvPicPr>
          <p:nvPr/>
        </p:nvPicPr>
        <p:blipFill>
          <a:blip r:embed="rId4"/>
          <a:stretch>
            <a:fillRect/>
          </a:stretch>
        </p:blipFill>
        <p:spPr>
          <a:xfrm>
            <a:off x="6477651" y="4390070"/>
            <a:ext cx="3178884" cy="1554480"/>
          </a:xfrm>
          <a:prstGeom prst="rect">
            <a:avLst/>
          </a:prstGeom>
          <a:ln>
            <a:solidFill>
              <a:schemeClr val="accent1"/>
            </a:solidFill>
          </a:ln>
        </p:spPr>
      </p:pic>
    </p:spTree>
    <p:extLst>
      <p:ext uri="{BB962C8B-B14F-4D97-AF65-F5344CB8AC3E}">
        <p14:creationId xmlns:p14="http://schemas.microsoft.com/office/powerpoint/2010/main" val="414318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International Atomic Energy Agency: (https://</a:t>
            </a:r>
            <a:r>
              <a:rPr lang="en-US" dirty="0" err="1"/>
              <a:t>www.iaea.org</a:t>
            </a:r>
            <a:r>
              <a:rPr lang="en-US" dirty="0"/>
              <a:t>/about</a:t>
            </a:r>
            <a:r>
              <a:rPr lang="en-US"/>
              <a:t>/mission)</a:t>
            </a:r>
            <a:endParaRPr lang="en-US" dirty="0"/>
          </a:p>
        </p:txBody>
      </p:sp>
      <p:sp>
        <p:nvSpPr>
          <p:cNvPr id="3" name="Content Placeholder 2"/>
          <p:cNvSpPr>
            <a:spLocks noGrp="1"/>
          </p:cNvSpPr>
          <p:nvPr>
            <p:ph idx="1"/>
          </p:nvPr>
        </p:nvSpPr>
        <p:spPr/>
        <p:txBody>
          <a:bodyPr>
            <a:normAutofit/>
          </a:bodyPr>
          <a:lstStyle/>
          <a:p>
            <a:pPr lvl="0"/>
            <a:r>
              <a:rPr lang="en-US" sz="2000" dirty="0"/>
              <a:t>is an independent intergovernmental, science and technology-based organization, in the United Nations family, that serves as the global focal point for nuclear cooperation;</a:t>
            </a:r>
          </a:p>
          <a:p>
            <a:pPr lvl="0"/>
            <a:r>
              <a:rPr lang="en-US" sz="2000" dirty="0"/>
              <a:t>assists its Member States, in the context of social and economic goals, in planning for and using nuclear science and technology for various peaceful purposes, including the generation of electricity, and facilitates the transfer of such technology and knowledge in a sustainable manner to developing Member States;</a:t>
            </a:r>
          </a:p>
          <a:p>
            <a:pPr lvl="0"/>
            <a:r>
              <a:rPr lang="en-US" sz="2000" dirty="0"/>
              <a:t>develops nuclear safety standards and, based on these standards, promotes the achievement and maintenance of high levels of safety in applications of nuclear energy, as well as the protection of human health and the environment against ionizing radiation;</a:t>
            </a:r>
          </a:p>
          <a:p>
            <a:pPr lvl="0"/>
            <a:r>
              <a:rPr lang="en-US" sz="2000" dirty="0"/>
              <a:t>verifies through its inspection system that States comply with their commitments, under the Non-Proliferation Treaty and other non-proliferation agreements, to use nuclear material and facilities only for peaceful purposes.</a:t>
            </a:r>
          </a:p>
        </p:txBody>
      </p:sp>
      <p:sp>
        <p:nvSpPr>
          <p:cNvPr id="4" name="TextBox 3">
            <a:extLst>
              <a:ext uri="{FF2B5EF4-FFF2-40B4-BE49-F238E27FC236}">
                <a16:creationId xmlns:a16="http://schemas.microsoft.com/office/drawing/2014/main" id="{5CBC2A7C-E5FD-E94E-B1CF-0FDAFC7178F0}"/>
              </a:ext>
            </a:extLst>
          </p:cNvPr>
          <p:cNvSpPr txBox="1"/>
          <p:nvPr/>
        </p:nvSpPr>
        <p:spPr>
          <a:xfrm>
            <a:off x="3529013" y="661511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02860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B27A3-EB4B-DC49-89A4-3CB52D27DECA}"/>
              </a:ext>
            </a:extLst>
          </p:cNvPr>
          <p:cNvSpPr>
            <a:spLocks noGrp="1"/>
          </p:cNvSpPr>
          <p:nvPr>
            <p:ph type="title"/>
          </p:nvPr>
        </p:nvSpPr>
        <p:spPr/>
        <p:txBody>
          <a:bodyPr/>
          <a:lstStyle/>
          <a:p>
            <a:pPr algn="ctr"/>
            <a:r>
              <a:rPr lang="en-US" dirty="0"/>
              <a:t>Missing Data Estimates</a:t>
            </a:r>
          </a:p>
        </p:txBody>
      </p:sp>
      <p:sp>
        <p:nvSpPr>
          <p:cNvPr id="3" name="Content Placeholder 2">
            <a:extLst>
              <a:ext uri="{FF2B5EF4-FFF2-40B4-BE49-F238E27FC236}">
                <a16:creationId xmlns:a16="http://schemas.microsoft.com/office/drawing/2014/main" id="{43A07253-9FBA-EC40-AAE9-D907031BDF5D}"/>
              </a:ext>
            </a:extLst>
          </p:cNvPr>
          <p:cNvSpPr>
            <a:spLocks noGrp="1"/>
          </p:cNvSpPr>
          <p:nvPr>
            <p:ph idx="1"/>
          </p:nvPr>
        </p:nvSpPr>
        <p:spPr>
          <a:xfrm>
            <a:off x="477080" y="1825625"/>
            <a:ext cx="5431351" cy="3929132"/>
          </a:xfrm>
        </p:spPr>
        <p:txBody>
          <a:bodyPr>
            <a:normAutofit/>
          </a:bodyPr>
          <a:lstStyle/>
          <a:p>
            <a:r>
              <a:rPr lang="en-US" sz="1800" dirty="0"/>
              <a:t>Big acknowledgements to F. Kaeppeler for pointing out this issue, Trento 2007.</a:t>
            </a:r>
          </a:p>
          <a:p>
            <a:r>
              <a:rPr lang="en-US" sz="1800" dirty="0"/>
              <a:t> The analysis of missing data in Tables 1 - 2 shows that the NSR estimate is reasonable.</a:t>
            </a:r>
          </a:p>
          <a:p>
            <a:r>
              <a:rPr lang="en-US" sz="1800" dirty="0"/>
              <a:t>The accurate accounting for missing info on B, C, N, O,F and Ne projectiles, spontaneous fission and the different NSR database scope and keywording style at ORNL would raise the projected size of the EXFOR library from the current  22,000 to approximately   40,000 experimental works.</a:t>
            </a:r>
          </a:p>
          <a:p>
            <a:r>
              <a:rPr lang="en-US" sz="1800" dirty="0"/>
              <a:t>We have to recover the missing data sets.</a:t>
            </a:r>
          </a:p>
          <a:p>
            <a:endParaRPr lang="en-US" sz="1800" dirty="0"/>
          </a:p>
        </p:txBody>
      </p:sp>
      <p:pic>
        <p:nvPicPr>
          <p:cNvPr id="5" name="Picture 4">
            <a:extLst>
              <a:ext uri="{FF2B5EF4-FFF2-40B4-BE49-F238E27FC236}">
                <a16:creationId xmlns:a16="http://schemas.microsoft.com/office/drawing/2014/main" id="{0F6392C2-253E-EF4A-827C-814371182996}"/>
              </a:ext>
            </a:extLst>
          </p:cNvPr>
          <p:cNvPicPr>
            <a:picLocks noChangeAspect="1"/>
          </p:cNvPicPr>
          <p:nvPr/>
        </p:nvPicPr>
        <p:blipFill>
          <a:blip r:embed="rId2"/>
          <a:stretch>
            <a:fillRect/>
          </a:stretch>
        </p:blipFill>
        <p:spPr>
          <a:xfrm>
            <a:off x="7937158" y="1690690"/>
            <a:ext cx="3645243" cy="2286000"/>
          </a:xfrm>
          <a:prstGeom prst="rect">
            <a:avLst/>
          </a:prstGeom>
        </p:spPr>
      </p:pic>
      <p:pic>
        <p:nvPicPr>
          <p:cNvPr id="7" name="Picture 6">
            <a:extLst>
              <a:ext uri="{FF2B5EF4-FFF2-40B4-BE49-F238E27FC236}">
                <a16:creationId xmlns:a16="http://schemas.microsoft.com/office/drawing/2014/main" id="{59E0EC56-FEA6-1545-8901-2C42E08B2E4E}"/>
              </a:ext>
            </a:extLst>
          </p:cNvPr>
          <p:cNvPicPr>
            <a:picLocks noChangeAspect="1"/>
          </p:cNvPicPr>
          <p:nvPr/>
        </p:nvPicPr>
        <p:blipFill>
          <a:blip r:embed="rId3"/>
          <a:stretch>
            <a:fillRect/>
          </a:stretch>
        </p:blipFill>
        <p:spPr>
          <a:xfrm>
            <a:off x="7827712" y="3790191"/>
            <a:ext cx="4125397" cy="2286000"/>
          </a:xfrm>
          <a:prstGeom prst="rect">
            <a:avLst/>
          </a:prstGeom>
        </p:spPr>
      </p:pic>
    </p:spTree>
    <p:extLst>
      <p:ext uri="{BB962C8B-B14F-4D97-AF65-F5344CB8AC3E}">
        <p14:creationId xmlns:p14="http://schemas.microsoft.com/office/powerpoint/2010/main" val="696379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BDD9-5D4E-4F4A-8E49-F217924FB8FA}"/>
              </a:ext>
            </a:extLst>
          </p:cNvPr>
          <p:cNvSpPr>
            <a:spLocks noGrp="1"/>
          </p:cNvSpPr>
          <p:nvPr>
            <p:ph type="title"/>
          </p:nvPr>
        </p:nvSpPr>
        <p:spPr/>
        <p:txBody>
          <a:bodyPr/>
          <a:lstStyle/>
          <a:p>
            <a:pPr algn="ctr"/>
            <a:r>
              <a:rPr lang="en-US" dirty="0"/>
              <a:t>Example of Data Recovery (Nuclear Archeology)</a:t>
            </a:r>
          </a:p>
        </p:txBody>
      </p:sp>
      <p:sp>
        <p:nvSpPr>
          <p:cNvPr id="3" name="Content Placeholder 2">
            <a:extLst>
              <a:ext uri="{FF2B5EF4-FFF2-40B4-BE49-F238E27FC236}">
                <a16:creationId xmlns:a16="http://schemas.microsoft.com/office/drawing/2014/main" id="{203B0B56-EABC-744F-B819-027D1F7C5FB0}"/>
              </a:ext>
            </a:extLst>
          </p:cNvPr>
          <p:cNvSpPr>
            <a:spLocks noGrp="1"/>
          </p:cNvSpPr>
          <p:nvPr>
            <p:ph idx="1"/>
          </p:nvPr>
        </p:nvSpPr>
        <p:spPr>
          <a:xfrm>
            <a:off x="477080" y="1825624"/>
            <a:ext cx="7330489" cy="4395293"/>
          </a:xfrm>
        </p:spPr>
        <p:txBody>
          <a:bodyPr>
            <a:normAutofit fontScale="85000" lnSpcReduction="20000"/>
          </a:bodyPr>
          <a:lstStyle/>
          <a:p>
            <a:r>
              <a:rPr lang="en-US" sz="2100" dirty="0"/>
              <a:t>New measurements are expensive: cyclotron beam cost of  $2,500 an hour or $420 K for a week. Addition of target, electronics and personnel expenses results in $1 M price tag.  </a:t>
            </a:r>
          </a:p>
          <a:p>
            <a:r>
              <a:rPr lang="en-US" sz="2100" dirty="0"/>
              <a:t>Therefore it is cost effective to recover results from the previous measurements.</a:t>
            </a:r>
          </a:p>
          <a:p>
            <a:r>
              <a:rPr lang="en-US" sz="2100" dirty="0"/>
              <a:t>The Ph.D. thesis of J.L. </a:t>
            </a:r>
            <a:r>
              <a:rPr lang="en-US" sz="2100" dirty="0" err="1"/>
              <a:t>Kammerdiener</a:t>
            </a:r>
            <a:r>
              <a:rPr lang="en-US" sz="2100" dirty="0"/>
              <a:t> was compiled by NNDC as EXFOR entry #14329 41 years since its defense at UC Davis. </a:t>
            </a:r>
          </a:p>
          <a:p>
            <a:r>
              <a:rPr lang="en-US" sz="2100" dirty="0"/>
              <a:t>The thesis contains unique and time- and cost-expensive measurements with</a:t>
            </a:r>
            <a:r>
              <a:rPr lang="fr-FR" sz="2100" dirty="0"/>
              <a:t>: </a:t>
            </a:r>
            <a:r>
              <a:rPr lang="fr-FR" sz="2100" baseline="30000" dirty="0"/>
              <a:t>239</a:t>
            </a:r>
            <a:r>
              <a:rPr lang="fr-FR" sz="2100" dirty="0"/>
              <a:t>Pu, </a:t>
            </a:r>
            <a:r>
              <a:rPr lang="fr-FR" sz="2100" baseline="30000" dirty="0"/>
              <a:t>238</a:t>
            </a:r>
            <a:r>
              <a:rPr lang="fr-FR" sz="2100" dirty="0"/>
              <a:t>U, </a:t>
            </a:r>
            <a:r>
              <a:rPr lang="fr-FR" sz="2100" baseline="30000" dirty="0"/>
              <a:t>235</a:t>
            </a:r>
            <a:r>
              <a:rPr lang="fr-FR" sz="2100" dirty="0"/>
              <a:t>U, Pb, Nb, Ni, Al </a:t>
            </a:r>
            <a:r>
              <a:rPr lang="en-US" sz="2100" dirty="0"/>
              <a:t>and C targets.</a:t>
            </a:r>
          </a:p>
          <a:p>
            <a:r>
              <a:rPr lang="en-US" sz="2100" dirty="0"/>
              <a:t>A new measurement with multiple targets would require lengthy approval and may result in a few million dollars of additional expenses.</a:t>
            </a:r>
          </a:p>
          <a:p>
            <a:r>
              <a:rPr lang="en-US" sz="2100" dirty="0"/>
              <a:t>Thesis and associated graphic data were reanalyzed and digitized at NNDC and used in MCNP calculations at LANL.</a:t>
            </a:r>
          </a:p>
          <a:p>
            <a:r>
              <a:rPr lang="en-US" sz="2100" dirty="0"/>
              <a:t>Tools: EXFOR editor &amp; Java plot digitizer. </a:t>
            </a:r>
          </a:p>
          <a:p>
            <a:r>
              <a:rPr lang="en-US" sz="2100" dirty="0"/>
              <a:t>These techniques could be applied for recovery of other experimental data.</a:t>
            </a:r>
          </a:p>
          <a:p>
            <a:endParaRPr lang="en-US" dirty="0"/>
          </a:p>
        </p:txBody>
      </p:sp>
      <p:pic>
        <p:nvPicPr>
          <p:cNvPr id="4" name="Picture 3">
            <a:extLst>
              <a:ext uri="{FF2B5EF4-FFF2-40B4-BE49-F238E27FC236}">
                <a16:creationId xmlns:a16="http://schemas.microsoft.com/office/drawing/2014/main" id="{18FCD555-74F9-844C-983E-72544A74A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3071" y="1690690"/>
            <a:ext cx="1828800" cy="1828800"/>
          </a:xfrm>
          <a:prstGeom prst="rect">
            <a:avLst/>
          </a:prstGeom>
          <a:ln>
            <a:solidFill>
              <a:schemeClr val="accent1"/>
            </a:solidFill>
          </a:ln>
        </p:spPr>
      </p:pic>
      <p:pic>
        <p:nvPicPr>
          <p:cNvPr id="5" name="Picture 2" descr="C:\Users\pritychenko\Desktop\X4copy1\x4txt2.png">
            <a:extLst>
              <a:ext uri="{FF2B5EF4-FFF2-40B4-BE49-F238E27FC236}">
                <a16:creationId xmlns:a16="http://schemas.microsoft.com/office/drawing/2014/main" id="{AC2A8778-A55A-6142-9D11-DDD8FC34C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5756" y="1690690"/>
            <a:ext cx="1292515" cy="1828800"/>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Lst>
        </p:spPr>
      </p:pic>
      <p:pic>
        <p:nvPicPr>
          <p:cNvPr id="6" name="Picture 5" descr="C:\Users\pritychenko\Desktop\239Pu.jpg">
            <a:extLst>
              <a:ext uri="{FF2B5EF4-FFF2-40B4-BE49-F238E27FC236}">
                <a16:creationId xmlns:a16="http://schemas.microsoft.com/office/drawing/2014/main" id="{833FDB58-629C-D147-9E9E-0FA5FF8C15D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3071" y="3651915"/>
            <a:ext cx="3529330" cy="2697480"/>
          </a:xfrm>
          <a:prstGeom prst="rect">
            <a:avLst/>
          </a:prstGeom>
          <a:noFill/>
          <a:ln>
            <a:solidFill>
              <a:schemeClr val="accent1"/>
            </a:solidFill>
          </a:ln>
        </p:spPr>
      </p:pic>
    </p:spTree>
    <p:extLst>
      <p:ext uri="{BB962C8B-B14F-4D97-AF65-F5344CB8AC3E}">
        <p14:creationId xmlns:p14="http://schemas.microsoft.com/office/powerpoint/2010/main" val="710278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2CBA9-EB23-2846-ADC6-5F43B69514B2}"/>
              </a:ext>
            </a:extLst>
          </p:cNvPr>
          <p:cNvSpPr>
            <a:spLocks noGrp="1"/>
          </p:cNvSpPr>
          <p:nvPr>
            <p:ph type="title"/>
          </p:nvPr>
        </p:nvSpPr>
        <p:spPr/>
        <p:txBody>
          <a:bodyPr/>
          <a:lstStyle/>
          <a:p>
            <a:pPr algn="ctr"/>
            <a:r>
              <a:rPr lang="en-US" dirty="0"/>
              <a:t>NRDC Memos</a:t>
            </a:r>
          </a:p>
        </p:txBody>
      </p:sp>
      <p:pic>
        <p:nvPicPr>
          <p:cNvPr id="5" name="Content Placeholder 4">
            <a:extLst>
              <a:ext uri="{FF2B5EF4-FFF2-40B4-BE49-F238E27FC236}">
                <a16:creationId xmlns:a16="http://schemas.microsoft.com/office/drawing/2014/main" id="{F8A7C77E-5826-1A40-88CE-C453A3EEB82F}"/>
              </a:ext>
            </a:extLst>
          </p:cNvPr>
          <p:cNvPicPr>
            <a:picLocks noGrp="1" noChangeAspect="1"/>
          </p:cNvPicPr>
          <p:nvPr>
            <p:ph idx="1"/>
          </p:nvPr>
        </p:nvPicPr>
        <p:blipFill>
          <a:blip r:embed="rId2"/>
          <a:stretch>
            <a:fillRect/>
          </a:stretch>
        </p:blipFill>
        <p:spPr>
          <a:xfrm>
            <a:off x="3021085" y="1825625"/>
            <a:ext cx="6018068" cy="3929063"/>
          </a:xfrm>
        </p:spPr>
      </p:pic>
    </p:spTree>
    <p:extLst>
      <p:ext uri="{BB962C8B-B14F-4D97-AF65-F5344CB8AC3E}">
        <p14:creationId xmlns:p14="http://schemas.microsoft.com/office/powerpoint/2010/main" val="1352237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Nuclear Reaction Data Compilations</a:t>
            </a:r>
          </a:p>
        </p:txBody>
      </p:sp>
      <p:sp>
        <p:nvSpPr>
          <p:cNvPr id="3" name="Content Placeholder 2"/>
          <p:cNvSpPr>
            <a:spLocks noGrp="1"/>
          </p:cNvSpPr>
          <p:nvPr>
            <p:ph idx="1"/>
          </p:nvPr>
        </p:nvSpPr>
        <p:spPr>
          <a:xfrm>
            <a:off x="477080" y="1825625"/>
            <a:ext cx="6851525" cy="4324452"/>
          </a:xfrm>
        </p:spPr>
        <p:txBody>
          <a:bodyPr>
            <a:noAutofit/>
          </a:bodyPr>
          <a:lstStyle/>
          <a:p>
            <a:r>
              <a:rPr lang="en-US" sz="1800" dirty="0"/>
              <a:t>Experimental neutron reaction data compilations have been pioneered at Brookhaven National Laboratory. </a:t>
            </a:r>
          </a:p>
          <a:p>
            <a:r>
              <a:rPr lang="en-US" sz="1800" dirty="0"/>
              <a:t>Donald J. Hughes (1915-1960) compiled data since 1950.</a:t>
            </a:r>
          </a:p>
          <a:p>
            <a:r>
              <a:rPr lang="en-US" sz="1800" dirty="0"/>
              <a:t>BNL-170 was published in 1952; it is a precursor of BNL-325.</a:t>
            </a:r>
          </a:p>
          <a:p>
            <a:r>
              <a:rPr lang="en-US" sz="1800" dirty="0"/>
              <a:t>Second UN International Conference on Peaceful Uses of Atomic Energy, Geneva, 1958.</a:t>
            </a:r>
          </a:p>
          <a:p>
            <a:r>
              <a:rPr lang="en-US" sz="1800" dirty="0"/>
              <a:t>SCISRS (Sigma Center Information and Retrieval System) at BNL (1964) was a precursor of EXFOR.</a:t>
            </a:r>
          </a:p>
          <a:p>
            <a:r>
              <a:rPr lang="en-US" sz="1800" dirty="0"/>
              <a:t>Other data centers were created in Vienna, Austria (NDS-IAEA), Paris, France (NEA-Databank) and  </a:t>
            </a:r>
            <a:r>
              <a:rPr lang="en-US" sz="1800" dirty="0" err="1"/>
              <a:t>Obninsk</a:t>
            </a:r>
            <a:r>
              <a:rPr lang="en-US" sz="1800" dirty="0"/>
              <a:t>, USSR (IPPE) in 1963-1964.</a:t>
            </a:r>
          </a:p>
          <a:p>
            <a:r>
              <a:rPr lang="en-US" sz="1800" dirty="0"/>
              <a:t>Around 1970 four neutron data centers agreed on the data interchange format (EXFOR). The four centers could store data locally in its formats.  The Nuclear Data </a:t>
            </a:r>
            <a:r>
              <a:rPr lang="en-US" sz="1800" dirty="0" err="1"/>
              <a:t>Centres</a:t>
            </a:r>
            <a:r>
              <a:rPr lang="en-US" sz="1800" dirty="0"/>
              <a:t> Reaction (NRDC) network was later formed under the auspices of the IAEA</a:t>
            </a:r>
          </a:p>
        </p:txBody>
      </p:sp>
      <p:pic>
        <p:nvPicPr>
          <p:cNvPr id="4" name="Picture 3">
            <a:extLst>
              <a:ext uri="{FF2B5EF4-FFF2-40B4-BE49-F238E27FC236}">
                <a16:creationId xmlns:a16="http://schemas.microsoft.com/office/drawing/2014/main" id="{85360627-88E4-8040-9974-76F34B8D1E70}"/>
              </a:ext>
            </a:extLst>
          </p:cNvPr>
          <p:cNvPicPr>
            <a:picLocks noChangeAspect="1"/>
          </p:cNvPicPr>
          <p:nvPr/>
        </p:nvPicPr>
        <p:blipFill>
          <a:blip r:embed="rId2"/>
          <a:stretch>
            <a:fillRect/>
          </a:stretch>
        </p:blipFill>
        <p:spPr>
          <a:xfrm>
            <a:off x="7992513" y="1690690"/>
            <a:ext cx="3096715" cy="3657600"/>
          </a:xfrm>
          <a:prstGeom prst="rect">
            <a:avLst/>
          </a:prstGeom>
          <a:ln>
            <a:solidFill>
              <a:schemeClr val="accent1"/>
            </a:solidFill>
          </a:ln>
        </p:spPr>
      </p:pic>
      <p:pic>
        <p:nvPicPr>
          <p:cNvPr id="6" name="Picture 5">
            <a:extLst>
              <a:ext uri="{FF2B5EF4-FFF2-40B4-BE49-F238E27FC236}">
                <a16:creationId xmlns:a16="http://schemas.microsoft.com/office/drawing/2014/main" id="{6D29244D-FCA2-AE4C-8332-8118C692C54A}"/>
              </a:ext>
            </a:extLst>
          </p:cNvPr>
          <p:cNvPicPr>
            <a:picLocks noChangeAspect="1"/>
          </p:cNvPicPr>
          <p:nvPr/>
        </p:nvPicPr>
        <p:blipFill>
          <a:blip r:embed="rId3"/>
          <a:stretch>
            <a:fillRect/>
          </a:stretch>
        </p:blipFill>
        <p:spPr>
          <a:xfrm>
            <a:off x="7929028" y="4114800"/>
            <a:ext cx="4243279" cy="2743200"/>
          </a:xfrm>
          <a:prstGeom prst="rect">
            <a:avLst/>
          </a:prstGeom>
        </p:spPr>
      </p:pic>
      <p:pic>
        <p:nvPicPr>
          <p:cNvPr id="5" name="Picture 4">
            <a:extLst>
              <a:ext uri="{FF2B5EF4-FFF2-40B4-BE49-F238E27FC236}">
                <a16:creationId xmlns:a16="http://schemas.microsoft.com/office/drawing/2014/main" id="{BB4D9468-F6D9-E748-B3F4-B178EFA13442}"/>
              </a:ext>
            </a:extLst>
          </p:cNvPr>
          <p:cNvPicPr>
            <a:picLocks noChangeAspect="1"/>
          </p:cNvPicPr>
          <p:nvPr/>
        </p:nvPicPr>
        <p:blipFill>
          <a:blip r:embed="rId4"/>
          <a:stretch>
            <a:fillRect/>
          </a:stretch>
        </p:blipFill>
        <p:spPr>
          <a:xfrm>
            <a:off x="8971907" y="2664802"/>
            <a:ext cx="3200400" cy="4114800"/>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9056B7A9-F10A-2642-998D-75F952B33B96}"/>
              </a:ext>
            </a:extLst>
          </p:cNvPr>
          <p:cNvPicPr>
            <a:picLocks noChangeAspect="1"/>
          </p:cNvPicPr>
          <p:nvPr/>
        </p:nvPicPr>
        <p:blipFill>
          <a:blip r:embed="rId5"/>
          <a:stretch>
            <a:fillRect/>
          </a:stretch>
        </p:blipFill>
        <p:spPr>
          <a:xfrm>
            <a:off x="9214405" y="3618401"/>
            <a:ext cx="2475246" cy="3200400"/>
          </a:xfrm>
          <a:prstGeom prst="rect">
            <a:avLst/>
          </a:prstGeom>
        </p:spPr>
      </p:pic>
      <p:pic>
        <p:nvPicPr>
          <p:cNvPr id="10" name="Picture 9">
            <a:extLst>
              <a:ext uri="{FF2B5EF4-FFF2-40B4-BE49-F238E27FC236}">
                <a16:creationId xmlns:a16="http://schemas.microsoft.com/office/drawing/2014/main" id="{14D69A7D-ED91-1443-8C56-CECF57264A9D}"/>
              </a:ext>
            </a:extLst>
          </p:cNvPr>
          <p:cNvPicPr>
            <a:picLocks noChangeAspect="1"/>
          </p:cNvPicPr>
          <p:nvPr/>
        </p:nvPicPr>
        <p:blipFill>
          <a:blip r:embed="rId6"/>
          <a:stretch>
            <a:fillRect/>
          </a:stretch>
        </p:blipFill>
        <p:spPr>
          <a:xfrm>
            <a:off x="9709227" y="3643898"/>
            <a:ext cx="2473036" cy="3200400"/>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4546399F-20D5-F141-97D3-AED1A46BB7EB}"/>
              </a:ext>
            </a:extLst>
          </p:cNvPr>
          <p:cNvPicPr>
            <a:picLocks noChangeAspect="1"/>
          </p:cNvPicPr>
          <p:nvPr/>
        </p:nvPicPr>
        <p:blipFill>
          <a:blip r:embed="rId7"/>
          <a:stretch>
            <a:fillRect/>
          </a:stretch>
        </p:blipFill>
        <p:spPr>
          <a:xfrm>
            <a:off x="7397149" y="3657600"/>
            <a:ext cx="4794851" cy="3200400"/>
          </a:xfrm>
          <a:prstGeom prst="rect">
            <a:avLst/>
          </a:prstGeom>
          <a:ln>
            <a:solidFill>
              <a:schemeClr val="accent1"/>
            </a:solidFill>
          </a:ln>
        </p:spPr>
      </p:pic>
    </p:spTree>
    <p:extLst>
      <p:ext uri="{BB962C8B-B14F-4D97-AF65-F5344CB8AC3E}">
        <p14:creationId xmlns:p14="http://schemas.microsoft.com/office/powerpoint/2010/main" val="378266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7D97C6-AD2D-3D4F-A3D3-0A8E6815BB7F}"/>
              </a:ext>
            </a:extLst>
          </p:cNvPr>
          <p:cNvPicPr>
            <a:picLocks noChangeAspect="1"/>
          </p:cNvPicPr>
          <p:nvPr/>
        </p:nvPicPr>
        <p:blipFill>
          <a:blip r:embed="rId2"/>
          <a:stretch>
            <a:fillRect/>
          </a:stretch>
        </p:blipFill>
        <p:spPr>
          <a:xfrm>
            <a:off x="6782149" y="1969477"/>
            <a:ext cx="4610249" cy="3200400"/>
          </a:xfrm>
          <a:prstGeom prst="rect">
            <a:avLst/>
          </a:prstGeom>
          <a:ln>
            <a:solidFill>
              <a:schemeClr val="bg1">
                <a:lumMod val="85000"/>
              </a:schemeClr>
            </a:solidFill>
          </a:ln>
        </p:spPr>
      </p:pic>
      <p:sp>
        <p:nvSpPr>
          <p:cNvPr id="2" name="Title 1">
            <a:extLst>
              <a:ext uri="{FF2B5EF4-FFF2-40B4-BE49-F238E27FC236}">
                <a16:creationId xmlns:a16="http://schemas.microsoft.com/office/drawing/2014/main" id="{6DCADD55-20DA-6C4C-BF08-A5B6663864BA}"/>
              </a:ext>
            </a:extLst>
          </p:cNvPr>
          <p:cNvSpPr>
            <a:spLocks noGrp="1"/>
          </p:cNvSpPr>
          <p:nvPr>
            <p:ph type="title"/>
          </p:nvPr>
        </p:nvSpPr>
        <p:spPr/>
        <p:txBody>
          <a:bodyPr/>
          <a:lstStyle/>
          <a:p>
            <a:pPr algn="ctr"/>
            <a:r>
              <a:rPr lang="en-US" dirty="0"/>
              <a:t>What is EXFOR???</a:t>
            </a:r>
          </a:p>
        </p:txBody>
      </p:sp>
      <p:sp>
        <p:nvSpPr>
          <p:cNvPr id="3" name="Content Placeholder 2">
            <a:extLst>
              <a:ext uri="{FF2B5EF4-FFF2-40B4-BE49-F238E27FC236}">
                <a16:creationId xmlns:a16="http://schemas.microsoft.com/office/drawing/2014/main" id="{2A826E96-F105-0D4C-936C-785C7525ACBA}"/>
              </a:ext>
            </a:extLst>
          </p:cNvPr>
          <p:cNvSpPr>
            <a:spLocks noGrp="1"/>
          </p:cNvSpPr>
          <p:nvPr>
            <p:ph idx="1"/>
          </p:nvPr>
        </p:nvSpPr>
        <p:spPr>
          <a:xfrm>
            <a:off x="477081" y="1825624"/>
            <a:ext cx="6305068" cy="4705445"/>
          </a:xfrm>
        </p:spPr>
        <p:txBody>
          <a:bodyPr>
            <a:noAutofit/>
          </a:bodyPr>
          <a:lstStyle/>
          <a:p>
            <a:r>
              <a:rPr lang="en-US" sz="1600" dirty="0"/>
              <a:t>The </a:t>
            </a:r>
            <a:r>
              <a:rPr lang="en-US" sz="1600" dirty="0" err="1"/>
              <a:t>EXchange</a:t>
            </a:r>
            <a:r>
              <a:rPr lang="en-US" sz="1600" dirty="0"/>
              <a:t> </a:t>
            </a:r>
            <a:r>
              <a:rPr lang="en-US" sz="1600" dirty="0" err="1"/>
              <a:t>FORmat</a:t>
            </a:r>
            <a:r>
              <a:rPr lang="en-US" sz="1600" dirty="0"/>
              <a:t> (EXFOR) experimental nuclear reaction database and format for low- and intermediate-energy physics</a:t>
            </a:r>
          </a:p>
          <a:p>
            <a:pPr lvl="1"/>
            <a:r>
              <a:rPr lang="en-US" sz="1400" dirty="0"/>
              <a:t>22,864 experimental works</a:t>
            </a:r>
          </a:p>
          <a:p>
            <a:pPr lvl="1"/>
            <a:r>
              <a:rPr lang="en-US" sz="1400" dirty="0"/>
              <a:t>175,078 reaction data tables</a:t>
            </a:r>
          </a:p>
          <a:p>
            <a:pPr lvl="1"/>
            <a:r>
              <a:rPr lang="en-US" sz="1400" dirty="0"/>
              <a:t>Total and differential cross sections, resonance parameters, fission yields, thick-target and product yields, multiplicities, ….</a:t>
            </a:r>
          </a:p>
          <a:p>
            <a:pPr lvl="1"/>
            <a:r>
              <a:rPr lang="en-US" sz="1400" dirty="0"/>
              <a:t>Originally neutron-induced reactions, charged particles and photons were added later.</a:t>
            </a:r>
          </a:p>
          <a:p>
            <a:pPr lvl="1"/>
            <a:r>
              <a:rPr lang="en-US" sz="1400" dirty="0"/>
              <a:t>All compilations go through a strict quality assurance process.</a:t>
            </a:r>
          </a:p>
          <a:p>
            <a:r>
              <a:rPr lang="en-US" sz="1600" dirty="0"/>
              <a:t>Available at </a:t>
            </a:r>
            <a:r>
              <a:rPr lang="en-US" sz="1600" dirty="0">
                <a:solidFill>
                  <a:schemeClr val="accent1"/>
                </a:solidFill>
              </a:rPr>
              <a:t>https://</a:t>
            </a:r>
            <a:r>
              <a:rPr lang="en-US" sz="1600" dirty="0" err="1">
                <a:solidFill>
                  <a:schemeClr val="accent1"/>
                </a:solidFill>
              </a:rPr>
              <a:t>www.nndc.bnl.gov</a:t>
            </a:r>
            <a:r>
              <a:rPr lang="en-US" sz="1600" dirty="0">
                <a:solidFill>
                  <a:schemeClr val="accent1"/>
                </a:solidFill>
              </a:rPr>
              <a:t>/</a:t>
            </a:r>
            <a:r>
              <a:rPr lang="en-US" sz="1600" dirty="0" err="1">
                <a:solidFill>
                  <a:schemeClr val="accent1"/>
                </a:solidFill>
              </a:rPr>
              <a:t>exfor</a:t>
            </a:r>
            <a:r>
              <a:rPr lang="en-US" sz="1600" dirty="0"/>
              <a:t> and </a:t>
            </a:r>
            <a:r>
              <a:rPr lang="en-US" sz="1600" dirty="0">
                <a:solidFill>
                  <a:schemeClr val="accent1"/>
                </a:solidFill>
                <a:hlinkClick r:id="rId3"/>
              </a:rPr>
              <a:t>https://www-nds.iaea.org/exfor</a:t>
            </a:r>
            <a:r>
              <a:rPr lang="en-US" sz="1600" dirty="0"/>
              <a:t>. </a:t>
            </a:r>
          </a:p>
          <a:p>
            <a:r>
              <a:rPr lang="en-US" sz="1600" dirty="0"/>
              <a:t>EXFOR statistics, the IAEA official count of compilations: </a:t>
            </a:r>
            <a:r>
              <a:rPr lang="en-US" sz="1600" dirty="0">
                <a:hlinkClick r:id="rId4"/>
              </a:rPr>
              <a:t>https://www-nds.iaea.org/public/exfor/x4compil/exfor_input.htm</a:t>
            </a:r>
            <a:r>
              <a:rPr lang="en-US" sz="1600" dirty="0"/>
              <a:t>.</a:t>
            </a:r>
          </a:p>
          <a:p>
            <a:r>
              <a:rPr lang="en-US" sz="1600" dirty="0"/>
              <a:t>Data compilations were started in United States, centers split data geographically.  Therefore National Nuclear Data Center (NNDC) has the largest individual contribution to the EXFOR library followed by NEA-Databank (Paris), NDS-IAEA (Vienna) and others.</a:t>
            </a:r>
          </a:p>
        </p:txBody>
      </p:sp>
      <p:pic>
        <p:nvPicPr>
          <p:cNvPr id="5" name="Picture 4">
            <a:extLst>
              <a:ext uri="{FF2B5EF4-FFF2-40B4-BE49-F238E27FC236}">
                <a16:creationId xmlns:a16="http://schemas.microsoft.com/office/drawing/2014/main" id="{A83A47FF-F4E1-3542-BE73-3D6B45CD6E66}"/>
              </a:ext>
            </a:extLst>
          </p:cNvPr>
          <p:cNvPicPr>
            <a:picLocks noChangeAspect="1"/>
          </p:cNvPicPr>
          <p:nvPr/>
        </p:nvPicPr>
        <p:blipFill>
          <a:blip r:embed="rId5"/>
          <a:stretch>
            <a:fillRect/>
          </a:stretch>
        </p:blipFill>
        <p:spPr>
          <a:xfrm>
            <a:off x="8704354" y="1969477"/>
            <a:ext cx="2688044" cy="4114800"/>
          </a:xfrm>
          <a:prstGeom prst="rect">
            <a:avLst/>
          </a:prstGeom>
          <a:ln>
            <a:solidFill>
              <a:schemeClr val="bg1">
                <a:lumMod val="85000"/>
              </a:schemeClr>
            </a:solidFill>
          </a:ln>
        </p:spPr>
      </p:pic>
      <p:graphicFrame>
        <p:nvGraphicFramePr>
          <p:cNvPr id="8" name="Chart 7">
            <a:extLst>
              <a:ext uri="{FF2B5EF4-FFF2-40B4-BE49-F238E27FC236}">
                <a16:creationId xmlns:a16="http://schemas.microsoft.com/office/drawing/2014/main" id="{1D5D2EDE-B0F5-BB4A-B734-04B2534556CD}"/>
              </a:ext>
            </a:extLst>
          </p:cNvPr>
          <p:cNvGraphicFramePr>
            <a:graphicFrameLocks/>
          </p:cNvGraphicFramePr>
          <p:nvPr/>
        </p:nvGraphicFramePr>
        <p:xfrm>
          <a:off x="6820398" y="3359003"/>
          <a:ext cx="4572000" cy="2743200"/>
        </p:xfrm>
        <a:graphic>
          <a:graphicData uri="http://schemas.openxmlformats.org/drawingml/2006/chart">
            <c:chart xmlns:c="http://schemas.openxmlformats.org/drawingml/2006/chart" xmlns:r="http://schemas.openxmlformats.org/officeDocument/2006/relationships" r:id="rId6"/>
          </a:graphicData>
        </a:graphic>
      </p:graphicFrame>
      <p:pic>
        <p:nvPicPr>
          <p:cNvPr id="7" name="Picture 6">
            <a:extLst>
              <a:ext uri="{FF2B5EF4-FFF2-40B4-BE49-F238E27FC236}">
                <a16:creationId xmlns:a16="http://schemas.microsoft.com/office/drawing/2014/main" id="{DE964117-03E4-3748-BD60-C765389B41D3}"/>
              </a:ext>
            </a:extLst>
          </p:cNvPr>
          <p:cNvPicPr>
            <a:picLocks noChangeAspect="1"/>
          </p:cNvPicPr>
          <p:nvPr/>
        </p:nvPicPr>
        <p:blipFill>
          <a:blip r:embed="rId7"/>
          <a:stretch>
            <a:fillRect/>
          </a:stretch>
        </p:blipFill>
        <p:spPr>
          <a:xfrm>
            <a:off x="7028808" y="3432114"/>
            <a:ext cx="5149121" cy="3200400"/>
          </a:xfrm>
          <a:prstGeom prst="rect">
            <a:avLst/>
          </a:prstGeom>
        </p:spPr>
      </p:pic>
    </p:spTree>
    <p:extLst>
      <p:ext uri="{BB962C8B-B14F-4D97-AF65-F5344CB8AC3E}">
        <p14:creationId xmlns:p14="http://schemas.microsoft.com/office/powerpoint/2010/main" val="57772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3F07-9FDF-8A40-8AC6-3D5BA799E38C}"/>
              </a:ext>
            </a:extLst>
          </p:cNvPr>
          <p:cNvSpPr>
            <a:spLocks noGrp="1"/>
          </p:cNvSpPr>
          <p:nvPr>
            <p:ph type="title"/>
          </p:nvPr>
        </p:nvSpPr>
        <p:spPr/>
        <p:txBody>
          <a:bodyPr/>
          <a:lstStyle/>
          <a:p>
            <a:pPr algn="ctr"/>
            <a:r>
              <a:rPr lang="en-US" dirty="0"/>
              <a:t>Area #1 EXFOR Statistics</a:t>
            </a:r>
          </a:p>
        </p:txBody>
      </p:sp>
      <p:sp>
        <p:nvSpPr>
          <p:cNvPr id="3" name="Content Placeholder 2">
            <a:extLst>
              <a:ext uri="{FF2B5EF4-FFF2-40B4-BE49-F238E27FC236}">
                <a16:creationId xmlns:a16="http://schemas.microsoft.com/office/drawing/2014/main" id="{811F3EF3-2167-B04F-9352-67E94A5C2F36}"/>
              </a:ext>
            </a:extLst>
          </p:cNvPr>
          <p:cNvSpPr>
            <a:spLocks noGrp="1"/>
          </p:cNvSpPr>
          <p:nvPr>
            <p:ph idx="1"/>
          </p:nvPr>
        </p:nvSpPr>
        <p:spPr>
          <a:xfrm>
            <a:off x="477080" y="1864535"/>
            <a:ext cx="11105321" cy="3929132"/>
          </a:xfrm>
        </p:spPr>
        <p:txBody>
          <a:bodyPr>
            <a:normAutofit/>
          </a:bodyPr>
          <a:lstStyle/>
          <a:p>
            <a:r>
              <a:rPr lang="en-US" sz="1800" dirty="0"/>
              <a:t>New entries: 63 + 62 (BNL) = 125.</a:t>
            </a:r>
          </a:p>
          <a:p>
            <a:r>
              <a:rPr lang="en-US" sz="1800" dirty="0"/>
              <a:t>Corrected entries: 174 + 46 (BNL) = 220.</a:t>
            </a:r>
          </a:p>
          <a:p>
            <a:r>
              <a:rPr lang="en-US" sz="1800" dirty="0"/>
              <a:t>26 Preliminary and 28 final data transmissions (Preliminary transmissions go through the NRDC network quality assurance system, after implemented corrections final transmission are loaded into the database).</a:t>
            </a:r>
          </a:p>
          <a:p>
            <a:r>
              <a:rPr lang="en-US" sz="1800" dirty="0"/>
              <a:t>EXFOR database was updated 30 times.</a:t>
            </a:r>
          </a:p>
          <a:p>
            <a:r>
              <a:rPr lang="en-US" sz="1800" dirty="0"/>
              <a:t>EXFOR Web retrievals in FY2019: 40,391.</a:t>
            </a:r>
          </a:p>
          <a:p>
            <a:r>
              <a:rPr lang="en-US" sz="1800" dirty="0"/>
              <a:t>More compilation details in the IAEA system based on calendar years: </a:t>
            </a:r>
            <a:r>
              <a:rPr lang="en-GB" sz="1800" u="sng" dirty="0">
                <a:hlinkClick r:id="rId2"/>
              </a:rPr>
              <a:t>http://www-nds.iaea.org/exfor-master/x4compil/</a:t>
            </a:r>
            <a:r>
              <a:rPr lang="en-GB" sz="1800" dirty="0"/>
              <a:t>.</a:t>
            </a:r>
          </a:p>
          <a:p>
            <a:r>
              <a:rPr lang="en-US" sz="1800" dirty="0"/>
              <a:t>Fission yields compilation project is underway.</a:t>
            </a:r>
          </a:p>
          <a:p>
            <a:r>
              <a:rPr lang="en-US" sz="1800" dirty="0"/>
              <a:t>Team effort: B. </a:t>
            </a:r>
            <a:r>
              <a:rPr lang="en-US" sz="1800" dirty="0" err="1"/>
              <a:t>Pritychenko</a:t>
            </a:r>
            <a:r>
              <a:rPr lang="en-US" sz="1800" dirty="0"/>
              <a:t> (Project Manager),   S. </a:t>
            </a:r>
            <a:r>
              <a:rPr lang="en-US" sz="1800" dirty="0" err="1"/>
              <a:t>Hlavac</a:t>
            </a:r>
            <a:r>
              <a:rPr lang="en-US" sz="1800" dirty="0"/>
              <a:t>, O. </a:t>
            </a:r>
            <a:r>
              <a:rPr lang="en-US" sz="1800" dirty="0" err="1"/>
              <a:t>Schwerer</a:t>
            </a:r>
            <a:r>
              <a:rPr lang="en-US" sz="1800" dirty="0"/>
              <a:t>, O. </a:t>
            </a:r>
            <a:r>
              <a:rPr lang="en-US" sz="1800" dirty="0" err="1"/>
              <a:t>Gritzay</a:t>
            </a:r>
            <a:r>
              <a:rPr lang="en-US" sz="1800" dirty="0"/>
              <a:t> (Contractors),      </a:t>
            </a:r>
          </a:p>
          <a:p>
            <a:pPr marL="0" indent="0">
              <a:buNone/>
            </a:pPr>
            <a:r>
              <a:rPr lang="en-US" sz="1800" dirty="0"/>
              <a:t>    V. </a:t>
            </a:r>
            <a:r>
              <a:rPr lang="en-US" sz="1800" dirty="0" err="1"/>
              <a:t>Zerkin</a:t>
            </a:r>
            <a:r>
              <a:rPr lang="en-US" sz="1800" dirty="0"/>
              <a:t> (IAEA, Web and database developer).</a:t>
            </a:r>
          </a:p>
          <a:p>
            <a:endParaRPr lang="en-US" sz="1800" dirty="0"/>
          </a:p>
        </p:txBody>
      </p:sp>
    </p:spTree>
    <p:extLst>
      <p:ext uri="{BB962C8B-B14F-4D97-AF65-F5344CB8AC3E}">
        <p14:creationId xmlns:p14="http://schemas.microsoft.com/office/powerpoint/2010/main" val="3804477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7A8D9-42DD-EE4F-B3ED-B6A374F75DA8}"/>
              </a:ext>
            </a:extLst>
          </p:cNvPr>
          <p:cNvSpPr>
            <a:spLocks noGrp="1"/>
          </p:cNvSpPr>
          <p:nvPr>
            <p:ph type="title"/>
          </p:nvPr>
        </p:nvSpPr>
        <p:spPr/>
        <p:txBody>
          <a:bodyPr/>
          <a:lstStyle/>
          <a:p>
            <a:pPr algn="ctr"/>
            <a:r>
              <a:rPr lang="en-US" dirty="0"/>
              <a:t>EXFOR: ENDF validation</a:t>
            </a:r>
          </a:p>
        </p:txBody>
      </p:sp>
      <p:sp>
        <p:nvSpPr>
          <p:cNvPr id="3" name="Content Placeholder 2">
            <a:extLst>
              <a:ext uri="{FF2B5EF4-FFF2-40B4-BE49-F238E27FC236}">
                <a16:creationId xmlns:a16="http://schemas.microsoft.com/office/drawing/2014/main" id="{042C384B-57A7-7044-BDE6-34744F7454C3}"/>
              </a:ext>
            </a:extLst>
          </p:cNvPr>
          <p:cNvSpPr>
            <a:spLocks noGrp="1"/>
          </p:cNvSpPr>
          <p:nvPr>
            <p:ph idx="1"/>
          </p:nvPr>
        </p:nvSpPr>
        <p:spPr>
          <a:xfrm>
            <a:off x="477079" y="1825625"/>
            <a:ext cx="7099377" cy="3929132"/>
          </a:xfrm>
        </p:spPr>
        <p:txBody>
          <a:bodyPr>
            <a:noAutofit/>
          </a:bodyPr>
          <a:lstStyle/>
          <a:p>
            <a:r>
              <a:rPr lang="en-US" sz="1600" dirty="0"/>
              <a:t>ENDF is a core nuclear reaction database containing evaluated (recommended) cross sections, spectra, angular distributions, fission product yields, thermal neutron scattering, and photo-atomic and other data, with an emphasis on neutron-induced reactions.</a:t>
            </a:r>
          </a:p>
          <a:p>
            <a:r>
              <a:rPr lang="en-US" sz="1600" dirty="0"/>
              <a:t> ENDF library evaluations are based on theoretical calculations normalized to experimental data with an exception of neutron resonance region, where priority is given to experimental data.</a:t>
            </a:r>
          </a:p>
          <a:p>
            <a:r>
              <a:rPr lang="en-US" sz="1600" dirty="0"/>
              <a:t>Importance of microscopic validation: Experimental </a:t>
            </a:r>
            <a:r>
              <a:rPr lang="en-US" sz="1600" baseline="30000" dirty="0"/>
              <a:t>88</a:t>
            </a:r>
            <a:r>
              <a:rPr lang="en-US" sz="1600" dirty="0"/>
              <a:t>Zr(</a:t>
            </a:r>
            <a:r>
              <a:rPr lang="en-US" sz="1600" dirty="0" err="1"/>
              <a:t>n,</a:t>
            </a:r>
            <a:r>
              <a:rPr lang="en-US" sz="1600" dirty="0" err="1">
                <a:latin typeface="Symbol" pitchFamily="2" charset="2"/>
              </a:rPr>
              <a:t>g</a:t>
            </a:r>
            <a:r>
              <a:rPr lang="en-US" sz="1600" dirty="0"/>
              <a:t>) thermal cross section is (8.61± 0.69) x10</a:t>
            </a:r>
            <a:r>
              <a:rPr lang="en-US" sz="1600" baseline="30000" dirty="0"/>
              <a:t>5</a:t>
            </a:r>
            <a:r>
              <a:rPr lang="en-US" sz="1600" dirty="0"/>
              <a:t>  barns [1] compared with theoretically predicted 10 barns [2].</a:t>
            </a:r>
          </a:p>
          <a:p>
            <a:pPr marL="0" indent="0">
              <a:buNone/>
            </a:pPr>
            <a:r>
              <a:rPr lang="en-US" sz="1600" dirty="0"/>
              <a:t>    [1] J.A. Shusterman, et al., “The surprisingly large neutron capture  </a:t>
            </a:r>
          </a:p>
          <a:p>
            <a:pPr marL="0" indent="0">
              <a:buNone/>
            </a:pPr>
            <a:r>
              <a:rPr lang="en-US" sz="1600" dirty="0"/>
              <a:t>         cross-section of </a:t>
            </a:r>
            <a:r>
              <a:rPr lang="en-US" sz="1600" baseline="30000" dirty="0"/>
              <a:t>88</a:t>
            </a:r>
            <a:r>
              <a:rPr lang="en-US" sz="1600" dirty="0"/>
              <a:t>Zr,” Nature </a:t>
            </a:r>
            <a:r>
              <a:rPr lang="en-US" sz="1600" b="1" dirty="0"/>
              <a:t>565</a:t>
            </a:r>
            <a:r>
              <a:rPr lang="en-US" sz="1600" dirty="0"/>
              <a:t>, 328 (2019).</a:t>
            </a:r>
          </a:p>
          <a:p>
            <a:pPr marL="0" indent="0">
              <a:buNone/>
            </a:pPr>
            <a:r>
              <a:rPr lang="en-US" sz="1600" dirty="0"/>
              <a:t>    [2] A.J. Koning, D. </a:t>
            </a:r>
            <a:r>
              <a:rPr lang="en-US" sz="1600" dirty="0" err="1"/>
              <a:t>Rochman</a:t>
            </a:r>
            <a:r>
              <a:rPr lang="en-US" sz="1600" dirty="0"/>
              <a:t>, “Modern nuclear data evaluation with the</a:t>
            </a:r>
          </a:p>
          <a:p>
            <a:pPr marL="0" indent="0">
              <a:buNone/>
            </a:pPr>
            <a:r>
              <a:rPr lang="en-US" sz="1600" dirty="0"/>
              <a:t>        TALYS code system,” </a:t>
            </a:r>
            <a:r>
              <a:rPr lang="en-US" sz="1600" dirty="0" err="1"/>
              <a:t>Nucl</a:t>
            </a:r>
            <a:r>
              <a:rPr lang="en-US" sz="1600" dirty="0"/>
              <a:t>. Data Sheets </a:t>
            </a:r>
            <a:r>
              <a:rPr lang="en-US" sz="1600" b="1" dirty="0"/>
              <a:t>113</a:t>
            </a:r>
            <a:r>
              <a:rPr lang="en-US" sz="1600" dirty="0"/>
              <a:t>, 2841–2934 (2012).</a:t>
            </a:r>
          </a:p>
          <a:p>
            <a:r>
              <a:rPr lang="en-US" sz="1600" dirty="0"/>
              <a:t>EXFOR compilation of </a:t>
            </a:r>
            <a:r>
              <a:rPr lang="en-US" sz="1600" baseline="30000" dirty="0"/>
              <a:t>88</a:t>
            </a:r>
            <a:r>
              <a:rPr lang="en-US" sz="1600" dirty="0"/>
              <a:t>Zr(</a:t>
            </a:r>
            <a:r>
              <a:rPr lang="en-US" sz="1600" dirty="0" err="1"/>
              <a:t>n,</a:t>
            </a:r>
            <a:r>
              <a:rPr lang="en-US" sz="1600" dirty="0" err="1">
                <a:latin typeface="Symbol" pitchFamily="2" charset="2"/>
              </a:rPr>
              <a:t>g</a:t>
            </a:r>
            <a:r>
              <a:rPr lang="en-US" sz="1600" dirty="0"/>
              <a:t>) Nature article.</a:t>
            </a:r>
          </a:p>
        </p:txBody>
      </p:sp>
      <p:pic>
        <p:nvPicPr>
          <p:cNvPr id="4" name="Picture 3" descr="C:\Astro\NIC 2018\Poster\122Te(n,gamma).png">
            <a:extLst>
              <a:ext uri="{FF2B5EF4-FFF2-40B4-BE49-F238E27FC236}">
                <a16:creationId xmlns:a16="http://schemas.microsoft.com/office/drawing/2014/main" id="{6C7DED71-218E-534F-AABB-138BF05E78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5112" y="1825625"/>
            <a:ext cx="3583735" cy="2286000"/>
          </a:xfrm>
          <a:prstGeom prst="rect">
            <a:avLst/>
          </a:prstGeom>
          <a:noFill/>
          <a:ln>
            <a:solidFill>
              <a:schemeClr val="bg2"/>
            </a:solidFill>
          </a:ln>
          <a:extLst>
            <a:ext uri="{909E8E84-426E-40dd-AFC4-6F175D3DCCD1}">
              <a14:hiddenFill xmlns:a14="http://schemas.microsoft.com/office/drawing/2010/main" xmlns="">
                <a:solidFill>
                  <a:srgbClr val="FFFFFF"/>
                </a:solidFill>
              </a14:hiddenFill>
            </a:ext>
          </a:extLst>
        </p:spPr>
      </p:pic>
      <p:grpSp>
        <p:nvGrpSpPr>
          <p:cNvPr id="9" name="Group 8">
            <a:extLst>
              <a:ext uri="{FF2B5EF4-FFF2-40B4-BE49-F238E27FC236}">
                <a16:creationId xmlns:a16="http://schemas.microsoft.com/office/drawing/2014/main" id="{BF8E8BC3-40AB-8343-B56C-AB8F6374FE39}"/>
              </a:ext>
            </a:extLst>
          </p:cNvPr>
          <p:cNvGrpSpPr/>
          <p:nvPr/>
        </p:nvGrpSpPr>
        <p:grpSpPr>
          <a:xfrm>
            <a:off x="8979808" y="2417760"/>
            <a:ext cx="3060441" cy="3657600"/>
            <a:chOff x="8979808" y="2417760"/>
            <a:chExt cx="3060441" cy="3657600"/>
          </a:xfrm>
        </p:grpSpPr>
        <p:pic>
          <p:nvPicPr>
            <p:cNvPr id="6" name="Picture 5">
              <a:extLst>
                <a:ext uri="{FF2B5EF4-FFF2-40B4-BE49-F238E27FC236}">
                  <a16:creationId xmlns:a16="http://schemas.microsoft.com/office/drawing/2014/main" id="{5C91C43B-7317-C744-A2E1-9EF84272AC0A}"/>
                </a:ext>
              </a:extLst>
            </p:cNvPr>
            <p:cNvPicPr>
              <a:picLocks noChangeAspect="1"/>
            </p:cNvPicPr>
            <p:nvPr/>
          </p:nvPicPr>
          <p:blipFill>
            <a:blip r:embed="rId3"/>
            <a:stretch>
              <a:fillRect/>
            </a:stretch>
          </p:blipFill>
          <p:spPr>
            <a:xfrm>
              <a:off x="8979808" y="2417760"/>
              <a:ext cx="3060441" cy="3657600"/>
            </a:xfrm>
            <a:prstGeom prst="rect">
              <a:avLst/>
            </a:prstGeom>
            <a:ln>
              <a:solidFill>
                <a:schemeClr val="bg2"/>
              </a:solidFill>
            </a:ln>
          </p:spPr>
        </p:pic>
        <p:pic>
          <p:nvPicPr>
            <p:cNvPr id="8" name="Picture 7">
              <a:extLst>
                <a:ext uri="{FF2B5EF4-FFF2-40B4-BE49-F238E27FC236}">
                  <a16:creationId xmlns:a16="http://schemas.microsoft.com/office/drawing/2014/main" id="{16495D62-F8A7-E544-91ED-1602C032B35F}"/>
                </a:ext>
              </a:extLst>
            </p:cNvPr>
            <p:cNvPicPr>
              <a:picLocks noChangeAspect="1"/>
            </p:cNvPicPr>
            <p:nvPr/>
          </p:nvPicPr>
          <p:blipFill>
            <a:blip r:embed="rId4"/>
            <a:stretch>
              <a:fillRect/>
            </a:stretch>
          </p:blipFill>
          <p:spPr>
            <a:xfrm>
              <a:off x="9834283" y="2749550"/>
              <a:ext cx="1748118" cy="91440"/>
            </a:xfrm>
            <a:prstGeom prst="rect">
              <a:avLst/>
            </a:prstGeom>
          </p:spPr>
        </p:pic>
      </p:grpSp>
      <p:pic>
        <p:nvPicPr>
          <p:cNvPr id="11" name="Picture 10">
            <a:extLst>
              <a:ext uri="{FF2B5EF4-FFF2-40B4-BE49-F238E27FC236}">
                <a16:creationId xmlns:a16="http://schemas.microsoft.com/office/drawing/2014/main" id="{E6188648-8306-DB44-8083-CDFF7E0FC82C}"/>
              </a:ext>
            </a:extLst>
          </p:cNvPr>
          <p:cNvPicPr>
            <a:picLocks noChangeAspect="1"/>
          </p:cNvPicPr>
          <p:nvPr/>
        </p:nvPicPr>
        <p:blipFill>
          <a:blip r:embed="rId5"/>
          <a:stretch>
            <a:fillRect/>
          </a:stretch>
        </p:blipFill>
        <p:spPr>
          <a:xfrm>
            <a:off x="9978107" y="1690690"/>
            <a:ext cx="2213893" cy="4572000"/>
          </a:xfrm>
          <a:prstGeom prst="rect">
            <a:avLst/>
          </a:prstGeom>
          <a:ln>
            <a:solidFill>
              <a:schemeClr val="bg1">
                <a:lumMod val="85000"/>
              </a:schemeClr>
            </a:solidFill>
          </a:ln>
        </p:spPr>
      </p:pic>
    </p:spTree>
    <p:extLst>
      <p:ext uri="{BB962C8B-B14F-4D97-AF65-F5344CB8AC3E}">
        <p14:creationId xmlns:p14="http://schemas.microsoft.com/office/powerpoint/2010/main" val="297425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7FCC6A-FEB6-7549-80BB-4E3732E86948}"/>
              </a:ext>
            </a:extLst>
          </p:cNvPr>
          <p:cNvPicPr>
            <a:picLocks noChangeAspect="1"/>
          </p:cNvPicPr>
          <p:nvPr/>
        </p:nvPicPr>
        <p:blipFill>
          <a:blip r:embed="rId3"/>
          <a:stretch>
            <a:fillRect/>
          </a:stretch>
        </p:blipFill>
        <p:spPr>
          <a:xfrm>
            <a:off x="8623525" y="1507810"/>
            <a:ext cx="2197465" cy="2743200"/>
          </a:xfrm>
          <a:prstGeom prst="rect">
            <a:avLst/>
          </a:prstGeom>
          <a:ln>
            <a:solidFill>
              <a:schemeClr val="bg1">
                <a:lumMod val="85000"/>
              </a:schemeClr>
            </a:solidFill>
          </a:ln>
        </p:spPr>
      </p:pic>
      <p:sp>
        <p:nvSpPr>
          <p:cNvPr id="2" name="Title 1">
            <a:extLst>
              <a:ext uri="{FF2B5EF4-FFF2-40B4-BE49-F238E27FC236}">
                <a16:creationId xmlns:a16="http://schemas.microsoft.com/office/drawing/2014/main" id="{31614D66-6171-BD4E-BD49-08434C955AE3}"/>
              </a:ext>
            </a:extLst>
          </p:cNvPr>
          <p:cNvSpPr>
            <a:spLocks noGrp="1"/>
          </p:cNvSpPr>
          <p:nvPr>
            <p:ph type="title"/>
          </p:nvPr>
        </p:nvSpPr>
        <p:spPr/>
        <p:txBody>
          <a:bodyPr>
            <a:normAutofit/>
          </a:bodyPr>
          <a:lstStyle/>
          <a:p>
            <a:pPr algn="ctr"/>
            <a:r>
              <a:rPr lang="en-US" sz="3600" dirty="0"/>
              <a:t>Re-analysis of KADoNiS Library</a:t>
            </a:r>
            <a:br>
              <a:rPr lang="en-US" dirty="0">
                <a:solidFill>
                  <a:schemeClr val="tx2"/>
                </a:solidFill>
              </a:rPr>
            </a:br>
            <a:endParaRPr lang="en-US" dirty="0"/>
          </a:p>
        </p:txBody>
      </p:sp>
      <p:sp>
        <p:nvSpPr>
          <p:cNvPr id="3" name="Content Placeholder 2">
            <a:extLst>
              <a:ext uri="{FF2B5EF4-FFF2-40B4-BE49-F238E27FC236}">
                <a16:creationId xmlns:a16="http://schemas.microsoft.com/office/drawing/2014/main" id="{F0F0448B-66E1-9241-9BC6-1866F9EE34AD}"/>
              </a:ext>
            </a:extLst>
          </p:cNvPr>
          <p:cNvSpPr>
            <a:spLocks noGrp="1" noChangeAspect="1"/>
          </p:cNvSpPr>
          <p:nvPr>
            <p:ph idx="1"/>
          </p:nvPr>
        </p:nvSpPr>
        <p:spPr>
          <a:xfrm>
            <a:off x="477079" y="1825624"/>
            <a:ext cx="7196514" cy="4572000"/>
          </a:xfrm>
        </p:spPr>
        <p:txBody>
          <a:bodyPr>
            <a:noAutofit/>
          </a:bodyPr>
          <a:lstStyle/>
          <a:p>
            <a:r>
              <a:rPr lang="en-US" sz="1600" dirty="0"/>
              <a:t>KADoNiS (Karlsruhe Astrophysical Database of Nucleosynthesis in Stars) has been extensively used in stellar nucleosynthesis calculations, and its cross sections are normalized (biased) to a </a:t>
            </a:r>
            <a:r>
              <a:rPr lang="en-US" sz="1600" baseline="30000" dirty="0"/>
              <a:t>197</a:t>
            </a:r>
            <a:r>
              <a:rPr lang="en-US" sz="1600" dirty="0"/>
              <a:t>Au(</a:t>
            </a:r>
            <a:r>
              <a:rPr lang="en-US" sz="1600" dirty="0" err="1"/>
              <a:t>n,</a:t>
            </a:r>
            <a:r>
              <a:rPr lang="en-US" sz="1600" dirty="0" err="1">
                <a:latin typeface="Symbol" pitchFamily="2" charset="2"/>
                <a:cs typeface="Symbol" charset="2"/>
              </a:rPr>
              <a:t>g</a:t>
            </a:r>
            <a:r>
              <a:rPr lang="en-US" sz="1600" dirty="0"/>
              <a:t>) activation measurement of W. </a:t>
            </a:r>
            <a:r>
              <a:rPr lang="en-US" sz="1600" dirty="0" err="1"/>
              <a:t>Ratynski</a:t>
            </a:r>
            <a:r>
              <a:rPr lang="en-US" sz="1600" dirty="0"/>
              <a:t>, F. Kaeppeler, Phys. Rev. C 37, 595 (1988).</a:t>
            </a:r>
          </a:p>
          <a:p>
            <a:r>
              <a:rPr lang="en-US" sz="1600" dirty="0"/>
              <a:t>The activation Maxwellian-averaged cross section (MACS) 30 </a:t>
            </a:r>
            <a:r>
              <a:rPr lang="en-US" sz="1600" dirty="0" err="1"/>
              <a:t>keV</a:t>
            </a:r>
            <a:r>
              <a:rPr lang="en-US" sz="1600" dirty="0"/>
              <a:t> value of </a:t>
            </a:r>
            <a:r>
              <a:rPr lang="en-US" sz="1600" dirty="0">
                <a:solidFill>
                  <a:srgbClr val="0000FF"/>
                </a:solidFill>
              </a:rPr>
              <a:t>582±9 </a:t>
            </a:r>
            <a:r>
              <a:rPr lang="en-US" sz="1600" dirty="0" err="1">
                <a:solidFill>
                  <a:srgbClr val="0000FF"/>
                </a:solidFill>
              </a:rPr>
              <a:t>mb</a:t>
            </a:r>
            <a:r>
              <a:rPr lang="en-US" sz="1600" dirty="0">
                <a:solidFill>
                  <a:srgbClr val="0000FF"/>
                </a:solidFill>
              </a:rPr>
              <a:t> </a:t>
            </a:r>
            <a:r>
              <a:rPr lang="en-US" sz="1600" dirty="0"/>
              <a:t>disagrees with the International Evaluation of Neutron  Cross Section Standards value of </a:t>
            </a:r>
            <a:r>
              <a:rPr lang="en-US" sz="1600" dirty="0">
                <a:solidFill>
                  <a:srgbClr val="0000FF"/>
                </a:solidFill>
              </a:rPr>
              <a:t>620±11 </a:t>
            </a:r>
            <a:r>
              <a:rPr lang="en-US" sz="1600" dirty="0" err="1">
                <a:solidFill>
                  <a:srgbClr val="0000FF"/>
                </a:solidFill>
              </a:rPr>
              <a:t>mb</a:t>
            </a:r>
            <a:r>
              <a:rPr lang="en-US" sz="1600" dirty="0"/>
              <a:t>.</a:t>
            </a:r>
          </a:p>
          <a:p>
            <a:r>
              <a:rPr lang="en-US" sz="1600" dirty="0"/>
              <a:t>The revised </a:t>
            </a:r>
            <a:r>
              <a:rPr lang="en-US" sz="1600" baseline="30000" dirty="0"/>
              <a:t>197</a:t>
            </a:r>
            <a:r>
              <a:rPr lang="en-US" sz="1600" dirty="0"/>
              <a:t>Au(</a:t>
            </a:r>
            <a:r>
              <a:rPr lang="en-US" sz="1600" dirty="0" err="1"/>
              <a:t>n,</a:t>
            </a:r>
            <a:r>
              <a:rPr lang="en-US" sz="1600" dirty="0" err="1">
                <a:latin typeface="Symbol" pitchFamily="2" charset="2"/>
                <a:cs typeface="Symbol" charset="2"/>
              </a:rPr>
              <a:t>g</a:t>
            </a:r>
            <a:r>
              <a:rPr lang="en-US" sz="1600" dirty="0"/>
              <a:t>) activation MACS value of </a:t>
            </a:r>
            <a:r>
              <a:rPr lang="en-US" sz="1600" dirty="0">
                <a:solidFill>
                  <a:srgbClr val="0000FF"/>
                </a:solidFill>
              </a:rPr>
              <a:t>612±6</a:t>
            </a:r>
            <a:r>
              <a:rPr lang="en-US" sz="1600" dirty="0"/>
              <a:t> mb is consistent with the ENDF value, and the KADoNiS cross sections have been updated for 63 target nuclides from </a:t>
            </a:r>
            <a:r>
              <a:rPr lang="en-US" sz="1600" baseline="30000" dirty="0"/>
              <a:t>103</a:t>
            </a:r>
            <a:r>
              <a:rPr lang="en-US" sz="1600" dirty="0"/>
              <a:t>Rh to </a:t>
            </a:r>
            <a:r>
              <a:rPr lang="en-US" sz="1600" baseline="30000" dirty="0"/>
              <a:t>197</a:t>
            </a:r>
            <a:r>
              <a:rPr lang="en-US" sz="1600" dirty="0"/>
              <a:t>Au.</a:t>
            </a:r>
          </a:p>
          <a:p>
            <a:r>
              <a:rPr lang="en-US" sz="1600" dirty="0"/>
              <a:t>Karlsruhe group publications for 1988-2018 have been re-examined at NNDC using NSR and EXFOR databases: Gold cross section was used in the Z=6-92 range, well beyond the </a:t>
            </a:r>
            <a:r>
              <a:rPr lang="en-US" sz="1600" dirty="0" err="1"/>
              <a:t>Reinfarth</a:t>
            </a:r>
            <a:r>
              <a:rPr lang="en-US" sz="1600" dirty="0"/>
              <a:t> et al. range of Z=45-79.</a:t>
            </a:r>
          </a:p>
          <a:p>
            <a:r>
              <a:rPr lang="en-US" sz="1600" dirty="0"/>
              <a:t>Findings are summarized in the NRDC memo CP-C/472, October 23, 2019.</a:t>
            </a:r>
          </a:p>
          <a:p>
            <a:r>
              <a:rPr lang="en-US" sz="1600" dirty="0"/>
              <a:t>We expect that Karlsruhe group will publish corrigendum where cross section values will be corrected, so we can update EXFOR.</a:t>
            </a:r>
          </a:p>
        </p:txBody>
      </p:sp>
      <p:pic>
        <p:nvPicPr>
          <p:cNvPr id="8" name="Picture 7">
            <a:extLst>
              <a:ext uri="{FF2B5EF4-FFF2-40B4-BE49-F238E27FC236}">
                <a16:creationId xmlns:a16="http://schemas.microsoft.com/office/drawing/2014/main" id="{43FBBEB9-6FC5-B545-B5FF-9A13F1300C55}"/>
              </a:ext>
            </a:extLst>
          </p:cNvPr>
          <p:cNvPicPr>
            <a:picLocks noChangeAspect="1"/>
          </p:cNvPicPr>
          <p:nvPr/>
        </p:nvPicPr>
        <p:blipFill>
          <a:blip r:embed="rId4"/>
          <a:stretch>
            <a:fillRect/>
          </a:stretch>
        </p:blipFill>
        <p:spPr>
          <a:xfrm>
            <a:off x="9048496" y="2044394"/>
            <a:ext cx="2211488" cy="2743200"/>
          </a:xfrm>
          <a:prstGeom prst="rect">
            <a:avLst/>
          </a:prstGeom>
          <a:ln>
            <a:solidFill>
              <a:schemeClr val="bg1">
                <a:lumMod val="85000"/>
              </a:schemeClr>
            </a:solidFill>
          </a:ln>
        </p:spPr>
      </p:pic>
      <p:grpSp>
        <p:nvGrpSpPr>
          <p:cNvPr id="6" name="Group 5">
            <a:extLst>
              <a:ext uri="{FF2B5EF4-FFF2-40B4-BE49-F238E27FC236}">
                <a16:creationId xmlns:a16="http://schemas.microsoft.com/office/drawing/2014/main" id="{07905848-79EE-7644-BCD3-BF672BDC9A36}"/>
              </a:ext>
            </a:extLst>
          </p:cNvPr>
          <p:cNvGrpSpPr>
            <a:grpSpLocks noChangeAspect="1"/>
          </p:cNvGrpSpPr>
          <p:nvPr/>
        </p:nvGrpSpPr>
        <p:grpSpPr>
          <a:xfrm>
            <a:off x="9516643" y="2587940"/>
            <a:ext cx="2009198" cy="2743200"/>
            <a:chOff x="9336256" y="3561585"/>
            <a:chExt cx="2013362" cy="2748885"/>
          </a:xfrm>
        </p:grpSpPr>
        <p:pic>
          <p:nvPicPr>
            <p:cNvPr id="7" name="Picture 6">
              <a:extLst>
                <a:ext uri="{FF2B5EF4-FFF2-40B4-BE49-F238E27FC236}">
                  <a16:creationId xmlns:a16="http://schemas.microsoft.com/office/drawing/2014/main" id="{54684366-88AA-F44A-B248-247A6CC289AF}"/>
                </a:ext>
              </a:extLst>
            </p:cNvPr>
            <p:cNvPicPr>
              <a:picLocks noChangeAspect="1"/>
            </p:cNvPicPr>
            <p:nvPr/>
          </p:nvPicPr>
          <p:blipFill>
            <a:blip r:embed="rId5"/>
            <a:stretch>
              <a:fillRect/>
            </a:stretch>
          </p:blipFill>
          <p:spPr>
            <a:xfrm>
              <a:off x="9336257" y="3561585"/>
              <a:ext cx="2013361" cy="1746504"/>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6F03DF60-749A-1444-9B45-E80A0E1D1236}"/>
                </a:ext>
              </a:extLst>
            </p:cNvPr>
            <p:cNvPicPr>
              <a:picLocks noChangeAspect="1"/>
            </p:cNvPicPr>
            <p:nvPr/>
          </p:nvPicPr>
          <p:blipFill>
            <a:blip r:embed="rId6"/>
            <a:stretch>
              <a:fillRect/>
            </a:stretch>
          </p:blipFill>
          <p:spPr>
            <a:xfrm>
              <a:off x="9336256" y="4769706"/>
              <a:ext cx="2005950" cy="1540764"/>
            </a:xfrm>
            <a:prstGeom prst="rect">
              <a:avLst/>
            </a:prstGeom>
            <a:ln>
              <a:solidFill>
                <a:schemeClr val="bg1">
                  <a:lumMod val="85000"/>
                </a:schemeClr>
              </a:solidFill>
            </a:ln>
          </p:spPr>
        </p:pic>
      </p:grpSp>
      <p:pic>
        <p:nvPicPr>
          <p:cNvPr id="13" name="Picture 12">
            <a:extLst>
              <a:ext uri="{FF2B5EF4-FFF2-40B4-BE49-F238E27FC236}">
                <a16:creationId xmlns:a16="http://schemas.microsoft.com/office/drawing/2014/main" id="{AD550E18-0014-8C49-8A0E-35DB1A950886}"/>
              </a:ext>
            </a:extLst>
          </p:cNvPr>
          <p:cNvPicPr>
            <a:picLocks noChangeAspect="1"/>
          </p:cNvPicPr>
          <p:nvPr/>
        </p:nvPicPr>
        <p:blipFill>
          <a:blip r:embed="rId7"/>
          <a:stretch>
            <a:fillRect/>
          </a:stretch>
        </p:blipFill>
        <p:spPr>
          <a:xfrm>
            <a:off x="9077977" y="2833373"/>
            <a:ext cx="2580384" cy="2743200"/>
          </a:xfrm>
          <a:prstGeom prst="rect">
            <a:avLst/>
          </a:prstGeom>
          <a:ln>
            <a:solidFill>
              <a:schemeClr val="bg1">
                <a:lumMod val="85000"/>
              </a:schemeClr>
            </a:solidFill>
          </a:ln>
        </p:spPr>
      </p:pic>
      <p:pic>
        <p:nvPicPr>
          <p:cNvPr id="17" name="Picture 16">
            <a:extLst>
              <a:ext uri="{FF2B5EF4-FFF2-40B4-BE49-F238E27FC236}">
                <a16:creationId xmlns:a16="http://schemas.microsoft.com/office/drawing/2014/main" id="{A33224B3-C3FD-254E-AD48-1C94DB47DA20}"/>
              </a:ext>
            </a:extLst>
          </p:cNvPr>
          <p:cNvPicPr>
            <a:picLocks noChangeAspect="1"/>
          </p:cNvPicPr>
          <p:nvPr/>
        </p:nvPicPr>
        <p:blipFill>
          <a:blip r:embed="rId8"/>
          <a:stretch>
            <a:fillRect/>
          </a:stretch>
        </p:blipFill>
        <p:spPr>
          <a:xfrm>
            <a:off x="9722257" y="3064438"/>
            <a:ext cx="2151632" cy="2743200"/>
          </a:xfrm>
          <a:prstGeom prst="rect">
            <a:avLst/>
          </a:prstGeom>
          <a:ln>
            <a:solidFill>
              <a:schemeClr val="bg1">
                <a:lumMod val="85000"/>
              </a:schemeClr>
            </a:solidFill>
          </a:ln>
        </p:spPr>
      </p:pic>
      <p:pic>
        <p:nvPicPr>
          <p:cNvPr id="15" name="Picture 14">
            <a:extLst>
              <a:ext uri="{FF2B5EF4-FFF2-40B4-BE49-F238E27FC236}">
                <a16:creationId xmlns:a16="http://schemas.microsoft.com/office/drawing/2014/main" id="{9C73BA2D-46DB-C242-BD4B-57152D1D0AD4}"/>
              </a:ext>
            </a:extLst>
          </p:cNvPr>
          <p:cNvPicPr>
            <a:picLocks noChangeAspect="1"/>
          </p:cNvPicPr>
          <p:nvPr/>
        </p:nvPicPr>
        <p:blipFill>
          <a:blip r:embed="rId9"/>
          <a:stretch>
            <a:fillRect/>
          </a:stretch>
        </p:blipFill>
        <p:spPr>
          <a:xfrm>
            <a:off x="10126943" y="3525483"/>
            <a:ext cx="2066859" cy="2743200"/>
          </a:xfrm>
          <a:prstGeom prst="rect">
            <a:avLst/>
          </a:prstGeom>
          <a:ln>
            <a:solidFill>
              <a:schemeClr val="bg1">
                <a:lumMod val="85000"/>
              </a:schemeClr>
            </a:solidFill>
          </a:ln>
        </p:spPr>
      </p:pic>
    </p:spTree>
    <p:extLst>
      <p:ext uri="{BB962C8B-B14F-4D97-AF65-F5344CB8AC3E}">
        <p14:creationId xmlns:p14="http://schemas.microsoft.com/office/powerpoint/2010/main" val="14600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83089-B667-6F4E-9899-6BB683AFD800}"/>
              </a:ext>
            </a:extLst>
          </p:cNvPr>
          <p:cNvSpPr>
            <a:spLocks noGrp="1"/>
          </p:cNvSpPr>
          <p:nvPr>
            <p:ph type="title"/>
          </p:nvPr>
        </p:nvSpPr>
        <p:spPr/>
        <p:txBody>
          <a:bodyPr/>
          <a:lstStyle/>
          <a:p>
            <a:pPr algn="ctr"/>
            <a:r>
              <a:rPr lang="en-US" baseline="30000" dirty="0"/>
              <a:t>254</a:t>
            </a:r>
            <a:r>
              <a:rPr lang="en-US" dirty="0"/>
              <a:t>Cf Spontaneous Fission </a:t>
            </a:r>
          </a:p>
        </p:txBody>
      </p:sp>
      <p:sp>
        <p:nvSpPr>
          <p:cNvPr id="3" name="Content Placeholder 2">
            <a:extLst>
              <a:ext uri="{FF2B5EF4-FFF2-40B4-BE49-F238E27FC236}">
                <a16:creationId xmlns:a16="http://schemas.microsoft.com/office/drawing/2014/main" id="{18D55859-8319-4546-91AF-B16CB9A9F1E3}"/>
              </a:ext>
            </a:extLst>
          </p:cNvPr>
          <p:cNvSpPr>
            <a:spLocks noGrp="1"/>
          </p:cNvSpPr>
          <p:nvPr>
            <p:ph idx="1"/>
          </p:nvPr>
        </p:nvSpPr>
        <p:spPr>
          <a:xfrm>
            <a:off x="477080" y="1825625"/>
            <a:ext cx="5270577" cy="3929132"/>
          </a:xfrm>
        </p:spPr>
        <p:txBody>
          <a:bodyPr>
            <a:normAutofit lnSpcReduction="10000"/>
          </a:bodyPr>
          <a:lstStyle/>
          <a:p>
            <a:r>
              <a:rPr lang="en-US" sz="1600" dirty="0"/>
              <a:t>Strong interest in astrophysics community for modeling neutron stars merger events (GW170817).</a:t>
            </a:r>
          </a:p>
          <a:p>
            <a:r>
              <a:rPr lang="en-US" sz="1600" dirty="0"/>
              <a:t>Fission yields of </a:t>
            </a:r>
            <a:r>
              <a:rPr lang="en-US" sz="1600" baseline="30000" dirty="0"/>
              <a:t>254</a:t>
            </a:r>
            <a:r>
              <a:rPr lang="en-US" sz="1600" dirty="0"/>
              <a:t>Cf were calculated at Los Alamos because we did not have any experimental data:  EXFOR DB does not have any </a:t>
            </a:r>
            <a:r>
              <a:rPr lang="en-US" sz="1600" baseline="30000" dirty="0"/>
              <a:t>254</a:t>
            </a:r>
            <a:r>
              <a:rPr lang="en-US" sz="1600" dirty="0"/>
              <a:t>Cf(SF).</a:t>
            </a:r>
          </a:p>
          <a:p>
            <a:r>
              <a:rPr lang="en-US" sz="1600" dirty="0"/>
              <a:t>At the Santa Fe FY workshop J. </a:t>
            </a:r>
            <a:r>
              <a:rPr lang="en-US" sz="1600" dirty="0" err="1"/>
              <a:t>Wilhelmy</a:t>
            </a:r>
            <a:r>
              <a:rPr lang="en-US" sz="1600" dirty="0"/>
              <a:t> argued that they have done such measurements in the 70s and calculations could be benchmarked against real results.</a:t>
            </a:r>
          </a:p>
          <a:p>
            <a:r>
              <a:rPr lang="en-US" sz="1600" dirty="0"/>
              <a:t>I conducted a simple NSR database search for author </a:t>
            </a:r>
            <a:r>
              <a:rPr lang="en-US" sz="1600" dirty="0" err="1"/>
              <a:t>Wilhelmy</a:t>
            </a:r>
            <a:r>
              <a:rPr lang="en-US" sz="1600" dirty="0"/>
              <a:t> and nucleus </a:t>
            </a:r>
            <a:r>
              <a:rPr lang="en-US" sz="1600" baseline="30000" dirty="0"/>
              <a:t>254</a:t>
            </a:r>
            <a:r>
              <a:rPr lang="en-US" sz="1600" dirty="0"/>
              <a:t>Cf that resulted in two conference papers and one lab report.</a:t>
            </a:r>
          </a:p>
          <a:p>
            <a:r>
              <a:rPr lang="en-US" sz="1600" dirty="0"/>
              <a:t>The PDF files were passed to J. </a:t>
            </a:r>
            <a:r>
              <a:rPr lang="en-US" sz="1600" dirty="0" err="1"/>
              <a:t>Wilhelmy</a:t>
            </a:r>
            <a:r>
              <a:rPr lang="en-US" sz="1600" dirty="0"/>
              <a:t> and R. </a:t>
            </a:r>
            <a:r>
              <a:rPr lang="en-US" sz="1600" dirty="0" err="1"/>
              <a:t>Surman</a:t>
            </a:r>
            <a:r>
              <a:rPr lang="en-US" sz="1600" dirty="0"/>
              <a:t>, and the tabulated data will be compiled into EXFOR at NNDC.</a:t>
            </a:r>
          </a:p>
          <a:p>
            <a:r>
              <a:rPr lang="en-US" sz="1600" dirty="0"/>
              <a:t>Nuclear astrophysicists should use NSR database.</a:t>
            </a:r>
          </a:p>
        </p:txBody>
      </p:sp>
      <p:pic>
        <p:nvPicPr>
          <p:cNvPr id="5" name="Picture 4">
            <a:extLst>
              <a:ext uri="{FF2B5EF4-FFF2-40B4-BE49-F238E27FC236}">
                <a16:creationId xmlns:a16="http://schemas.microsoft.com/office/drawing/2014/main" id="{5561836B-56A6-9042-90DA-284DDE269633}"/>
              </a:ext>
            </a:extLst>
          </p:cNvPr>
          <p:cNvPicPr>
            <a:picLocks noChangeAspect="1"/>
          </p:cNvPicPr>
          <p:nvPr/>
        </p:nvPicPr>
        <p:blipFill>
          <a:blip r:embed="rId2"/>
          <a:stretch>
            <a:fillRect/>
          </a:stretch>
        </p:blipFill>
        <p:spPr>
          <a:xfrm>
            <a:off x="7138821" y="1825625"/>
            <a:ext cx="3243430" cy="3200400"/>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1A5CB22A-0E26-F441-BEA3-5ACF972C4F66}"/>
              </a:ext>
            </a:extLst>
          </p:cNvPr>
          <p:cNvPicPr>
            <a:picLocks noChangeAspect="1"/>
          </p:cNvPicPr>
          <p:nvPr/>
        </p:nvPicPr>
        <p:blipFill>
          <a:blip r:embed="rId3"/>
          <a:stretch>
            <a:fillRect/>
          </a:stretch>
        </p:blipFill>
        <p:spPr>
          <a:xfrm>
            <a:off x="7675848" y="2189991"/>
            <a:ext cx="3906553" cy="3200400"/>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000430BA-E0CE-3A49-97BA-564250D73F29}"/>
              </a:ext>
            </a:extLst>
          </p:cNvPr>
          <p:cNvPicPr>
            <a:picLocks noChangeAspect="1"/>
          </p:cNvPicPr>
          <p:nvPr/>
        </p:nvPicPr>
        <p:blipFill>
          <a:blip r:embed="rId4"/>
          <a:stretch>
            <a:fillRect/>
          </a:stretch>
        </p:blipFill>
        <p:spPr>
          <a:xfrm>
            <a:off x="8124287" y="2682947"/>
            <a:ext cx="3882930" cy="3200400"/>
          </a:xfrm>
          <a:prstGeom prst="rect">
            <a:avLst/>
          </a:prstGeom>
          <a:ln>
            <a:solidFill>
              <a:schemeClr val="bg1">
                <a:lumMod val="85000"/>
              </a:schemeClr>
            </a:solidFill>
          </a:ln>
        </p:spPr>
      </p:pic>
      <p:pic>
        <p:nvPicPr>
          <p:cNvPr id="11" name="Picture 10">
            <a:extLst>
              <a:ext uri="{FF2B5EF4-FFF2-40B4-BE49-F238E27FC236}">
                <a16:creationId xmlns:a16="http://schemas.microsoft.com/office/drawing/2014/main" id="{35AD87B6-02D7-F745-92E2-D73A9462BF73}"/>
              </a:ext>
            </a:extLst>
          </p:cNvPr>
          <p:cNvPicPr>
            <a:picLocks noChangeAspect="1"/>
          </p:cNvPicPr>
          <p:nvPr/>
        </p:nvPicPr>
        <p:blipFill>
          <a:blip r:embed="rId5"/>
          <a:stretch>
            <a:fillRect/>
          </a:stretch>
        </p:blipFill>
        <p:spPr>
          <a:xfrm>
            <a:off x="8483084" y="-3175"/>
            <a:ext cx="3794899" cy="6858000"/>
          </a:xfrm>
          <a:prstGeom prst="rect">
            <a:avLst/>
          </a:prstGeom>
          <a:ln>
            <a:solidFill>
              <a:schemeClr val="bg1">
                <a:lumMod val="85000"/>
              </a:schemeClr>
            </a:solidFill>
          </a:ln>
        </p:spPr>
      </p:pic>
    </p:spTree>
    <p:extLst>
      <p:ext uri="{BB962C8B-B14F-4D97-AF65-F5344CB8AC3E}">
        <p14:creationId xmlns:p14="http://schemas.microsoft.com/office/powerpoint/2010/main" val="372139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9A98-49C9-7E42-BB77-784676546B83}"/>
              </a:ext>
            </a:extLst>
          </p:cNvPr>
          <p:cNvSpPr>
            <a:spLocks noGrp="1"/>
          </p:cNvSpPr>
          <p:nvPr>
            <p:ph type="title"/>
          </p:nvPr>
        </p:nvSpPr>
        <p:spPr/>
        <p:txBody>
          <a:bodyPr/>
          <a:lstStyle/>
          <a:p>
            <a:pPr algn="ctr"/>
            <a:r>
              <a:rPr lang="en-US" dirty="0"/>
              <a:t>FY Compilation Project</a:t>
            </a:r>
          </a:p>
        </p:txBody>
      </p:sp>
      <p:sp>
        <p:nvSpPr>
          <p:cNvPr id="3" name="Content Placeholder 2">
            <a:extLst>
              <a:ext uri="{FF2B5EF4-FFF2-40B4-BE49-F238E27FC236}">
                <a16:creationId xmlns:a16="http://schemas.microsoft.com/office/drawing/2014/main" id="{DD91A256-D691-6141-8779-07D30F477FB9}"/>
              </a:ext>
            </a:extLst>
          </p:cNvPr>
          <p:cNvSpPr>
            <a:spLocks noGrp="1"/>
          </p:cNvSpPr>
          <p:nvPr>
            <p:ph idx="1"/>
          </p:nvPr>
        </p:nvSpPr>
        <p:spPr>
          <a:xfrm>
            <a:off x="477080" y="1825624"/>
            <a:ext cx="8385565" cy="4422775"/>
          </a:xfrm>
        </p:spPr>
        <p:txBody>
          <a:bodyPr>
            <a:noAutofit/>
          </a:bodyPr>
          <a:lstStyle/>
          <a:p>
            <a:r>
              <a:rPr lang="en-US" sz="1800" dirty="0"/>
              <a:t>NNDC is responsible for completeness of EXFOR compilations.</a:t>
            </a:r>
          </a:p>
          <a:p>
            <a:r>
              <a:rPr lang="en-US" sz="1800" dirty="0"/>
              <a:t>We produced three NRDC memos on NSR database analysis: CP-C/464 (Spontaneous fission), CP-C/465 (photo fission), and CR-C/466 (Neutron-induced fission).</a:t>
            </a:r>
          </a:p>
          <a:p>
            <a:r>
              <a:rPr lang="en-US" sz="1800" dirty="0"/>
              <a:t>Surprisingly fission yields are not complete in EXFOR (missing data publications):</a:t>
            </a:r>
          </a:p>
          <a:p>
            <a:pPr lvl="1"/>
            <a:r>
              <a:rPr lang="en-US" sz="1600" dirty="0"/>
              <a:t>Spontaneous fission: 49 + 28 (#2) + 16 (#3) + 21(#4) = 114</a:t>
            </a:r>
          </a:p>
          <a:p>
            <a:pPr lvl="1"/>
            <a:r>
              <a:rPr lang="en-US" sz="1600" dirty="0"/>
              <a:t>Photo fission: 8 + 32 (#2)  + 7 (#3) + 41 (#4) = 88</a:t>
            </a:r>
          </a:p>
          <a:p>
            <a:pPr lvl="1"/>
            <a:r>
              <a:rPr lang="en-US" sz="1600" dirty="0"/>
              <a:t>Neutron-induced fission: 35 + 124 (#2) + 26 (#3) + 49 (#4)  = 234</a:t>
            </a:r>
          </a:p>
          <a:p>
            <a:r>
              <a:rPr lang="en-US" sz="1800" dirty="0"/>
              <a:t>Volume of work in the Area #1:</a:t>
            </a:r>
          </a:p>
          <a:p>
            <a:pPr lvl="1"/>
            <a:r>
              <a:rPr lang="en-US" sz="1600" dirty="0"/>
              <a:t>Spontaneous fission: 49</a:t>
            </a:r>
          </a:p>
          <a:p>
            <a:pPr lvl="1"/>
            <a:r>
              <a:rPr lang="en-US" sz="1600" dirty="0"/>
              <a:t>Photo fission</a:t>
            </a:r>
            <a:r>
              <a:rPr lang="en-US" sz="1600"/>
              <a:t>: 8</a:t>
            </a:r>
            <a:endParaRPr lang="en-US" sz="1600" dirty="0"/>
          </a:p>
          <a:p>
            <a:pPr lvl="1"/>
            <a:r>
              <a:rPr lang="en-US" sz="1600" dirty="0"/>
              <a:t>Neutron-induced fission: 35 </a:t>
            </a:r>
          </a:p>
          <a:p>
            <a:r>
              <a:rPr lang="en-US" sz="1800" dirty="0"/>
              <a:t>Dr. </a:t>
            </a:r>
            <a:r>
              <a:rPr lang="en-US" sz="1800" dirty="0" err="1"/>
              <a:t>Olena</a:t>
            </a:r>
            <a:r>
              <a:rPr lang="en-US" sz="1800" dirty="0"/>
              <a:t> </a:t>
            </a:r>
            <a:r>
              <a:rPr lang="en-US" sz="1800" dirty="0" err="1"/>
              <a:t>Gritzay</a:t>
            </a:r>
            <a:r>
              <a:rPr lang="en-US" sz="1800" dirty="0"/>
              <a:t> is hired by NNDC to work on fission yields compilations in the Area #1. First compilations are already produced.</a:t>
            </a:r>
          </a:p>
        </p:txBody>
      </p:sp>
      <p:pic>
        <p:nvPicPr>
          <p:cNvPr id="4" name="Picture 3">
            <a:extLst>
              <a:ext uri="{FF2B5EF4-FFF2-40B4-BE49-F238E27FC236}">
                <a16:creationId xmlns:a16="http://schemas.microsoft.com/office/drawing/2014/main" id="{5CC9F449-99F5-4747-8C23-6EF170071D52}"/>
              </a:ext>
            </a:extLst>
          </p:cNvPr>
          <p:cNvPicPr>
            <a:picLocks noChangeAspect="1"/>
          </p:cNvPicPr>
          <p:nvPr/>
        </p:nvPicPr>
        <p:blipFill>
          <a:blip r:embed="rId2"/>
          <a:stretch>
            <a:fillRect/>
          </a:stretch>
        </p:blipFill>
        <p:spPr>
          <a:xfrm>
            <a:off x="8947689" y="1636987"/>
            <a:ext cx="3187144" cy="1463040"/>
          </a:xfrm>
          <a:prstGeom prst="rect">
            <a:avLst/>
          </a:prstGeom>
          <a:ln>
            <a:solidFill>
              <a:schemeClr val="accent1"/>
            </a:solidFill>
          </a:ln>
        </p:spPr>
      </p:pic>
      <p:pic>
        <p:nvPicPr>
          <p:cNvPr id="5" name="Picture 4">
            <a:extLst>
              <a:ext uri="{FF2B5EF4-FFF2-40B4-BE49-F238E27FC236}">
                <a16:creationId xmlns:a16="http://schemas.microsoft.com/office/drawing/2014/main" id="{4416169E-EF7B-CC4F-9252-678A7C492F04}"/>
              </a:ext>
            </a:extLst>
          </p:cNvPr>
          <p:cNvPicPr>
            <a:picLocks noChangeAspect="1"/>
          </p:cNvPicPr>
          <p:nvPr/>
        </p:nvPicPr>
        <p:blipFill>
          <a:blip r:embed="rId3"/>
          <a:stretch>
            <a:fillRect/>
          </a:stretch>
        </p:blipFill>
        <p:spPr>
          <a:xfrm>
            <a:off x="8966674" y="3227483"/>
            <a:ext cx="3157369" cy="1554480"/>
          </a:xfrm>
          <a:prstGeom prst="rect">
            <a:avLst/>
          </a:prstGeom>
          <a:ln>
            <a:solidFill>
              <a:schemeClr val="accent1"/>
            </a:solidFill>
          </a:ln>
        </p:spPr>
      </p:pic>
      <p:pic>
        <p:nvPicPr>
          <p:cNvPr id="6" name="Picture 5">
            <a:extLst>
              <a:ext uri="{FF2B5EF4-FFF2-40B4-BE49-F238E27FC236}">
                <a16:creationId xmlns:a16="http://schemas.microsoft.com/office/drawing/2014/main" id="{ED3DAFC1-6E29-9A49-8DD2-F3B6586A187D}"/>
              </a:ext>
            </a:extLst>
          </p:cNvPr>
          <p:cNvPicPr>
            <a:picLocks noChangeAspect="1"/>
          </p:cNvPicPr>
          <p:nvPr/>
        </p:nvPicPr>
        <p:blipFill>
          <a:blip r:embed="rId4"/>
          <a:stretch>
            <a:fillRect/>
          </a:stretch>
        </p:blipFill>
        <p:spPr>
          <a:xfrm>
            <a:off x="8947690" y="4890886"/>
            <a:ext cx="3178884" cy="1554480"/>
          </a:xfrm>
          <a:prstGeom prst="rect">
            <a:avLst/>
          </a:prstGeom>
          <a:ln>
            <a:solidFill>
              <a:schemeClr val="accent1"/>
            </a:solidFill>
          </a:ln>
        </p:spPr>
      </p:pic>
    </p:spTree>
    <p:extLst>
      <p:ext uri="{BB962C8B-B14F-4D97-AF65-F5344CB8AC3E}">
        <p14:creationId xmlns:p14="http://schemas.microsoft.com/office/powerpoint/2010/main" val="2877775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E062-C5F8-CB4B-A12E-F85067383777}"/>
              </a:ext>
            </a:extLst>
          </p:cNvPr>
          <p:cNvSpPr>
            <a:spLocks noGrp="1"/>
          </p:cNvSpPr>
          <p:nvPr>
            <p:ph type="title"/>
          </p:nvPr>
        </p:nvSpPr>
        <p:spPr/>
        <p:txBody>
          <a:bodyPr/>
          <a:lstStyle/>
          <a:p>
            <a:pPr algn="ctr"/>
            <a:r>
              <a:rPr lang="en-US" dirty="0"/>
              <a:t>Current Status of FY Compilations at NNDC</a:t>
            </a:r>
          </a:p>
        </p:txBody>
      </p:sp>
      <p:sp>
        <p:nvSpPr>
          <p:cNvPr id="3" name="Content Placeholder 2">
            <a:extLst>
              <a:ext uri="{FF2B5EF4-FFF2-40B4-BE49-F238E27FC236}">
                <a16:creationId xmlns:a16="http://schemas.microsoft.com/office/drawing/2014/main" id="{82954871-05B9-934C-AE91-20E5EA302C91}"/>
              </a:ext>
            </a:extLst>
          </p:cNvPr>
          <p:cNvSpPr>
            <a:spLocks noGrp="1"/>
          </p:cNvSpPr>
          <p:nvPr>
            <p:ph idx="1"/>
          </p:nvPr>
        </p:nvSpPr>
        <p:spPr>
          <a:xfrm>
            <a:off x="477081" y="1825625"/>
            <a:ext cx="5377310" cy="3929132"/>
          </a:xfrm>
        </p:spPr>
        <p:txBody>
          <a:bodyPr>
            <a:normAutofit lnSpcReduction="10000"/>
          </a:bodyPr>
          <a:lstStyle/>
          <a:p>
            <a:r>
              <a:rPr lang="en-US" sz="1800" dirty="0"/>
              <a:t>Dr. </a:t>
            </a:r>
            <a:r>
              <a:rPr lang="en-US" sz="1800" dirty="0" err="1"/>
              <a:t>Olena</a:t>
            </a:r>
            <a:r>
              <a:rPr lang="en-US" sz="1800" dirty="0"/>
              <a:t> </a:t>
            </a:r>
            <a:r>
              <a:rPr lang="en-US" sz="1800" dirty="0" err="1"/>
              <a:t>Gritzay</a:t>
            </a:r>
            <a:r>
              <a:rPr lang="en-US" sz="1800" dirty="0"/>
              <a:t> is working on NRDC Memos CP-C/464, CP-C/465 and CP-C/466.</a:t>
            </a:r>
          </a:p>
          <a:p>
            <a:r>
              <a:rPr lang="en-US" sz="1800" dirty="0"/>
              <a:t>As of September 26, 2019: </a:t>
            </a:r>
          </a:p>
          <a:p>
            <a:pPr lvl="1"/>
            <a:r>
              <a:rPr lang="en-US" sz="1400" dirty="0"/>
              <a:t>New X4 Entries: 18 neutron- and 6 photo-induced fission</a:t>
            </a:r>
          </a:p>
          <a:p>
            <a:pPr lvl="1"/>
            <a:r>
              <a:rPr lang="en-US" sz="1400" dirty="0"/>
              <a:t>Revised X4 Entries: 41 neutron-induced fission</a:t>
            </a:r>
          </a:p>
          <a:p>
            <a:r>
              <a:rPr lang="en-US" sz="1800" dirty="0"/>
              <a:t>More missing data are expected for Area #1 from the IAEA effort on verifying bibliography of Mills, England &amp; Rider works. More details in the next presentation of Shin Okumura.</a:t>
            </a:r>
          </a:p>
          <a:p>
            <a:r>
              <a:rPr lang="en-US" sz="1800" dirty="0"/>
              <a:t>NNDC has been compiling all Mills, England &amp; Rider into NSR databases and collecting PDF files, special thanks to J. </a:t>
            </a:r>
            <a:r>
              <a:rPr lang="en-US" sz="1800" dirty="0" err="1"/>
              <a:t>Totans</a:t>
            </a:r>
            <a:r>
              <a:rPr lang="en-US" sz="1800" dirty="0"/>
              <a:t>.</a:t>
            </a:r>
          </a:p>
          <a:p>
            <a:r>
              <a:rPr lang="en-US" sz="1800" dirty="0"/>
              <a:t>Expected time of completion of FY compilations: Fall 2020</a:t>
            </a:r>
          </a:p>
        </p:txBody>
      </p:sp>
      <p:pic>
        <p:nvPicPr>
          <p:cNvPr id="5" name="Picture 4">
            <a:extLst>
              <a:ext uri="{FF2B5EF4-FFF2-40B4-BE49-F238E27FC236}">
                <a16:creationId xmlns:a16="http://schemas.microsoft.com/office/drawing/2014/main" id="{2AA39735-CC73-2246-9DB0-922CE2025072}"/>
              </a:ext>
            </a:extLst>
          </p:cNvPr>
          <p:cNvPicPr>
            <a:picLocks noChangeAspect="1"/>
          </p:cNvPicPr>
          <p:nvPr/>
        </p:nvPicPr>
        <p:blipFill>
          <a:blip r:embed="rId2"/>
          <a:stretch>
            <a:fillRect/>
          </a:stretch>
        </p:blipFill>
        <p:spPr>
          <a:xfrm>
            <a:off x="7062985" y="1825625"/>
            <a:ext cx="4519416" cy="4114800"/>
          </a:xfrm>
          <a:prstGeom prst="rect">
            <a:avLst/>
          </a:prstGeom>
          <a:ln>
            <a:solidFill>
              <a:schemeClr val="bg1">
                <a:lumMod val="85000"/>
              </a:schemeClr>
            </a:solidFill>
          </a:ln>
        </p:spPr>
      </p:pic>
    </p:spTree>
    <p:extLst>
      <p:ext uri="{BB962C8B-B14F-4D97-AF65-F5344CB8AC3E}">
        <p14:creationId xmlns:p14="http://schemas.microsoft.com/office/powerpoint/2010/main" val="23297747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Widescreen_Update_2018_Gray" id="{6D5D0459-A709-304C-9DB0-42D07B8396B5}" vid="{5BA428CC-F424-DA43-AB00-D1F12DEF8F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320</TotalTime>
  <Words>1790</Words>
  <Application>Microsoft Macintosh PowerPoint</Application>
  <PresentationFormat>Widescreen</PresentationFormat>
  <Paragraphs>100</Paragraphs>
  <Slides>14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Symbol</vt:lpstr>
      <vt:lpstr>Office Theme</vt:lpstr>
      <vt:lpstr>Current status of EXFOR (Area #1) </vt:lpstr>
      <vt:lpstr>Nuclear Reaction Data Compilations</vt:lpstr>
      <vt:lpstr>What is EXFOR???</vt:lpstr>
      <vt:lpstr>Area #1 EXFOR Statistics</vt:lpstr>
      <vt:lpstr>EXFOR: ENDF validation</vt:lpstr>
      <vt:lpstr>Re-analysis of KADoNiS Library </vt:lpstr>
      <vt:lpstr>254Cf Spontaneous Fission </vt:lpstr>
      <vt:lpstr>FY Compilation Project</vt:lpstr>
      <vt:lpstr>Current Status of FY Compilations at NNDC</vt:lpstr>
      <vt:lpstr>Takeaways</vt:lpstr>
      <vt:lpstr>The International Atomic Energy Agency: (https://www.iaea.org/about/mission)</vt:lpstr>
      <vt:lpstr>Missing Data Estimates</vt:lpstr>
      <vt:lpstr>Example of Data Recovery (Nuclear Archeology)</vt:lpstr>
      <vt:lpstr>NRDC Memos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Pritychenko, Boris</dc:creator>
  <cp:keywords/>
  <dc:description/>
  <cp:lastModifiedBy>Microsoft Office User</cp:lastModifiedBy>
  <cp:revision>150</cp:revision>
  <dcterms:created xsi:type="dcterms:W3CDTF">2018-10-19T14:22:59Z</dcterms:created>
  <dcterms:modified xsi:type="dcterms:W3CDTF">2019-11-04T15:00:50Z</dcterms:modified>
  <cp:category/>
</cp:coreProperties>
</file>