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397" r:id="rId4"/>
    <p:sldId id="261" r:id="rId5"/>
    <p:sldId id="262" r:id="rId6"/>
    <p:sldId id="264" r:id="rId7"/>
    <p:sldId id="393" r:id="rId8"/>
    <p:sldId id="392" r:id="rId9"/>
    <p:sldId id="265" r:id="rId10"/>
    <p:sldId id="394" r:id="rId11"/>
    <p:sldId id="395" r:id="rId12"/>
    <p:sldId id="396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54237"/>
    <a:srgbClr val="C8D735"/>
    <a:srgbClr val="008000"/>
    <a:srgbClr val="D99694"/>
    <a:srgbClr val="FF99CC"/>
    <a:srgbClr val="C3D69B"/>
    <a:srgbClr val="E6B9B8"/>
    <a:srgbClr val="4F81B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0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1209583" y="555794"/>
            <a:ext cx="6744809" cy="647700"/>
          </a:xfrm>
        </p:spPr>
        <p:txBody>
          <a:bodyPr/>
          <a:lstStyle/>
          <a:p>
            <a:pPr eaLnBrk="1" hangingPunct="1"/>
            <a:r>
              <a:rPr lang="en-US" sz="2700" dirty="0">
                <a:solidFill>
                  <a:schemeClr val="bg1"/>
                </a:solidFill>
              </a:rPr>
              <a:t>Measurements of Branching Ratios in </a:t>
            </a:r>
            <a:r>
              <a:rPr lang="en-US" sz="2700" baseline="30000" dirty="0">
                <a:solidFill>
                  <a:schemeClr val="bg1"/>
                </a:solidFill>
              </a:rPr>
              <a:t>238</a:t>
            </a:r>
            <a:r>
              <a:rPr lang="en-US" sz="27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593697" y="1711076"/>
            <a:ext cx="57874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2100" dirty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K. McKillop, E. </a:t>
            </a:r>
            <a:r>
              <a:rPr lang="en-US" sz="2100" dirty="0" err="1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McCutchan</a:t>
            </a:r>
            <a:r>
              <a:rPr lang="en-US" sz="2100" dirty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, S. Zhu, A.A. Sonzogni</a:t>
            </a:r>
          </a:p>
          <a:p>
            <a:pPr algn="ctr"/>
            <a:endParaRPr lang="en-US" sz="2100" dirty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1950" i="1" dirty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National Nuclear Data Center</a:t>
            </a:r>
          </a:p>
          <a:p>
            <a:pPr algn="ctr"/>
            <a:r>
              <a:rPr lang="en-US" sz="1950" i="1" dirty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Brookhaven National Laboratory, NY USA</a:t>
            </a:r>
          </a:p>
          <a:p>
            <a:pPr algn="ctr"/>
            <a:endParaRPr lang="en-US" sz="1800" i="1" dirty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endParaRPr lang="en-US" sz="1800" i="1" dirty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1356B31-8731-402E-A353-32BE0FDC6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1"/>
          <a:stretch/>
        </p:blipFill>
        <p:spPr bwMode="auto">
          <a:xfrm>
            <a:off x="258056" y="3080785"/>
            <a:ext cx="1746888" cy="185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A24EC3-A60C-43CD-9DCD-ED132D17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30" y="801278"/>
            <a:ext cx="4245957" cy="4006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6FBE4-8CCD-42DC-81BE-1997DF11FB96}"/>
              </a:ext>
            </a:extLst>
          </p:cNvPr>
          <p:cNvSpPr txBox="1"/>
          <p:nvPr/>
        </p:nvSpPr>
        <p:spPr>
          <a:xfrm>
            <a:off x="139695" y="23005"/>
            <a:ext cx="8102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Branching from first 5-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484494-29A7-4393-930E-5F9D43C8864D}"/>
              </a:ext>
            </a:extLst>
          </p:cNvPr>
          <p:cNvCxnSpPr>
            <a:cxnSpLocks/>
          </p:cNvCxnSpPr>
          <p:nvPr/>
        </p:nvCxnSpPr>
        <p:spPr>
          <a:xfrm>
            <a:off x="181502" y="644328"/>
            <a:ext cx="44847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424D86C-0642-462B-80C8-521D9336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86" y="1118843"/>
            <a:ext cx="4072985" cy="337126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F2F2C46-109C-43F5-B3A8-1130AC4A398C}"/>
              </a:ext>
            </a:extLst>
          </p:cNvPr>
          <p:cNvSpPr/>
          <p:nvPr/>
        </p:nvSpPr>
        <p:spPr>
          <a:xfrm>
            <a:off x="5656082" y="4157221"/>
            <a:ext cx="348792" cy="3328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E9473E-2BF9-4C8D-ACE3-C3C46AD7E013}"/>
              </a:ext>
            </a:extLst>
          </p:cNvPr>
          <p:cNvSpPr/>
          <p:nvPr/>
        </p:nvSpPr>
        <p:spPr>
          <a:xfrm>
            <a:off x="8068141" y="3824338"/>
            <a:ext cx="348792" cy="332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437B0-54D6-443C-89A5-50A522894801}"/>
              </a:ext>
            </a:extLst>
          </p:cNvPr>
          <p:cNvSpPr/>
          <p:nvPr/>
        </p:nvSpPr>
        <p:spPr>
          <a:xfrm>
            <a:off x="8515200" y="3657896"/>
            <a:ext cx="348792" cy="332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A24EC3-A60C-43CD-9DCD-ED132D17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30" y="801278"/>
            <a:ext cx="4245957" cy="4006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6FBE4-8CCD-42DC-81BE-1997DF11FB96}"/>
              </a:ext>
            </a:extLst>
          </p:cNvPr>
          <p:cNvSpPr txBox="1"/>
          <p:nvPr/>
        </p:nvSpPr>
        <p:spPr>
          <a:xfrm>
            <a:off x="139695" y="23005"/>
            <a:ext cx="8102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Branching from first 5-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484494-29A7-4393-930E-5F9D43C8864D}"/>
              </a:ext>
            </a:extLst>
          </p:cNvPr>
          <p:cNvCxnSpPr>
            <a:cxnSpLocks/>
          </p:cNvCxnSpPr>
          <p:nvPr/>
        </p:nvCxnSpPr>
        <p:spPr>
          <a:xfrm>
            <a:off x="181502" y="644328"/>
            <a:ext cx="44847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F2F2C46-109C-43F5-B3A8-1130AC4A398C}"/>
              </a:ext>
            </a:extLst>
          </p:cNvPr>
          <p:cNvSpPr/>
          <p:nvPr/>
        </p:nvSpPr>
        <p:spPr>
          <a:xfrm>
            <a:off x="5656082" y="4157221"/>
            <a:ext cx="348792" cy="3328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E9473E-2BF9-4C8D-ACE3-C3C46AD7E013}"/>
              </a:ext>
            </a:extLst>
          </p:cNvPr>
          <p:cNvSpPr/>
          <p:nvPr/>
        </p:nvSpPr>
        <p:spPr>
          <a:xfrm>
            <a:off x="8515200" y="3450801"/>
            <a:ext cx="348792" cy="332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437B0-54D6-443C-89A5-50A522894801}"/>
              </a:ext>
            </a:extLst>
          </p:cNvPr>
          <p:cNvSpPr/>
          <p:nvPr/>
        </p:nvSpPr>
        <p:spPr>
          <a:xfrm>
            <a:off x="8515200" y="3657896"/>
            <a:ext cx="348792" cy="332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BDF76-6EE8-4530-B705-8F470662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94" y="1370467"/>
            <a:ext cx="4148976" cy="32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D2E9E-8F59-43A8-B69C-20856A05F50D}"/>
              </a:ext>
            </a:extLst>
          </p:cNvPr>
          <p:cNvSpPr txBox="1"/>
          <p:nvPr/>
        </p:nvSpPr>
        <p:spPr>
          <a:xfrm>
            <a:off x="139695" y="23005"/>
            <a:ext cx="8102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Preliminary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A16EC-CF3D-4F68-82FB-1CB89F9DF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620"/>
          <a:stretch/>
        </p:blipFill>
        <p:spPr>
          <a:xfrm>
            <a:off x="4032253" y="306235"/>
            <a:ext cx="2531226" cy="36242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C5B7AE-D1B5-4EEC-A891-99D8915B904E}"/>
              </a:ext>
            </a:extLst>
          </p:cNvPr>
          <p:cNvCxnSpPr>
            <a:cxnSpLocks/>
          </p:cNvCxnSpPr>
          <p:nvPr/>
        </p:nvCxnSpPr>
        <p:spPr>
          <a:xfrm>
            <a:off x="181502" y="644328"/>
            <a:ext cx="366463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16C78A9-B589-408D-AA9D-F5836CF8E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90"/>
          <a:stretch/>
        </p:blipFill>
        <p:spPr>
          <a:xfrm>
            <a:off x="6675700" y="669336"/>
            <a:ext cx="2400294" cy="2933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E49CD-6129-4E44-ADC7-CDAD2815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871"/>
          <a:stretch/>
        </p:blipFill>
        <p:spPr>
          <a:xfrm>
            <a:off x="6610234" y="384713"/>
            <a:ext cx="2531226" cy="275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1306F7-E4EC-4F4D-AE83-E6FB6CB0701E}"/>
              </a:ext>
            </a:extLst>
          </p:cNvPr>
          <p:cNvSpPr txBox="1"/>
          <p:nvPr/>
        </p:nvSpPr>
        <p:spPr>
          <a:xfrm>
            <a:off x="181502" y="1055802"/>
            <a:ext cx="3738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Branching ratios for 22 levels in </a:t>
            </a:r>
            <a:r>
              <a:rPr lang="en-US" baseline="30000" dirty="0"/>
              <a:t>238</a:t>
            </a:r>
            <a:r>
              <a:rPr lang="en-US" dirty="0"/>
              <a:t>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Cross checks between different beams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 will analyze neutron transfer, </a:t>
            </a:r>
            <a:r>
              <a:rPr lang="en-US" baseline="30000" dirty="0"/>
              <a:t>237</a:t>
            </a:r>
            <a:r>
              <a:rPr lang="en-US" dirty="0"/>
              <a:t>U, </a:t>
            </a:r>
            <a:r>
              <a:rPr lang="en-US" baseline="30000" dirty="0"/>
              <a:t>236</a:t>
            </a:r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807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702835-275C-4127-8F1E-9660F291900C}"/>
              </a:ext>
            </a:extLst>
          </p:cNvPr>
          <p:cNvSpPr txBox="1"/>
          <p:nvPr/>
        </p:nvSpPr>
        <p:spPr>
          <a:xfrm>
            <a:off x="-110455" y="-121023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Motivation</a:t>
            </a:r>
            <a:endParaRPr lang="en-US" sz="4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B92EA5-A053-40F5-9AEF-4FA30C86D6D2}"/>
              </a:ext>
            </a:extLst>
          </p:cNvPr>
          <p:cNvCxnSpPr>
            <a:cxnSpLocks/>
          </p:cNvCxnSpPr>
          <p:nvPr/>
        </p:nvCxnSpPr>
        <p:spPr>
          <a:xfrm>
            <a:off x="86553" y="617234"/>
            <a:ext cx="24952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4793CE-FFA3-4FC2-B076-BB87EF8AE32F}"/>
              </a:ext>
            </a:extLst>
          </p:cNvPr>
          <p:cNvSpPr txBox="1"/>
          <p:nvPr/>
        </p:nvSpPr>
        <p:spPr>
          <a:xfrm>
            <a:off x="-110455" y="871390"/>
            <a:ext cx="617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Improving the double-differential </a:t>
            </a:r>
            <a:r>
              <a:rPr lang="en-US" sz="2400" baseline="30000" dirty="0">
                <a:latin typeface="+mn-lt"/>
              </a:rPr>
              <a:t>238</a:t>
            </a:r>
            <a:r>
              <a:rPr lang="en-US" sz="2400" dirty="0">
                <a:latin typeface="+mn-lt"/>
              </a:rPr>
              <a:t>U(</a:t>
            </a:r>
            <a:r>
              <a:rPr lang="en-US" sz="2400" dirty="0" err="1">
                <a:latin typeface="+mn-lt"/>
              </a:rPr>
              <a:t>n,n</a:t>
            </a:r>
            <a:r>
              <a:rPr lang="en-US" sz="2400" dirty="0">
                <a:latin typeface="+mn-lt"/>
              </a:rPr>
              <a:t>’</a:t>
            </a:r>
            <a:r>
              <a:rPr lang="el-GR" sz="2400" dirty="0">
                <a:latin typeface="+mn-lt"/>
              </a:rPr>
              <a:t>γ</a:t>
            </a:r>
            <a:r>
              <a:rPr lang="en-US" sz="2400" dirty="0">
                <a:latin typeface="+mn-lt"/>
              </a:rPr>
              <a:t>) cross section using neutron-gamma coincidences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92C6E-814D-400C-A53F-AF98B5F6F824}"/>
              </a:ext>
            </a:extLst>
          </p:cNvPr>
          <p:cNvSpPr txBox="1"/>
          <p:nvPr/>
        </p:nvSpPr>
        <p:spPr>
          <a:xfrm>
            <a:off x="644050" y="2040730"/>
            <a:ext cx="49380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Collaborative Proposal to the U.S. Department of Energy, Office of Science, Nuclear Physics FOA call: LAB 17-1763</a:t>
            </a:r>
          </a:p>
          <a:p>
            <a:pPr algn="ctr"/>
            <a:r>
              <a:rPr lang="en-US" sz="1800" i="1" dirty="0">
                <a:latin typeface="+mj-lt"/>
              </a:rPr>
              <a:t>Nuclear Data Interagency Working Group/ Research Program</a:t>
            </a:r>
          </a:p>
          <a:p>
            <a:pPr algn="ctr"/>
            <a:endParaRPr lang="en-US" sz="1800" i="1" dirty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Collaboration between LBNL, BNL, LANL, LLNL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8E24-A967-4B3A-8D67-629DBB672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48" y="463925"/>
            <a:ext cx="2857558" cy="4215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3ABA1E-F977-4210-8A3F-12901500D327}"/>
              </a:ext>
            </a:extLst>
          </p:cNvPr>
          <p:cNvSpPr txBox="1"/>
          <p:nvPr/>
        </p:nvSpPr>
        <p:spPr>
          <a:xfrm>
            <a:off x="5204011" y="4687102"/>
            <a:ext cx="400722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P.G. Young et al., </a:t>
            </a:r>
            <a:r>
              <a:rPr lang="en-US" sz="1400" dirty="0" err="1">
                <a:latin typeface="+mj-lt"/>
              </a:rPr>
              <a:t>Nucl</a:t>
            </a:r>
            <a:r>
              <a:rPr lang="en-US" sz="1400" dirty="0">
                <a:latin typeface="+mj-lt"/>
              </a:rPr>
              <a:t>. Data Sheets 108, 2589 (2007)</a:t>
            </a:r>
          </a:p>
        </p:txBody>
      </p:sp>
    </p:spTree>
    <p:extLst>
      <p:ext uri="{BB962C8B-B14F-4D97-AF65-F5344CB8AC3E}">
        <p14:creationId xmlns:p14="http://schemas.microsoft.com/office/powerpoint/2010/main" val="347771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01BC9-1BBA-493D-8171-EC2696F90676}"/>
              </a:ext>
            </a:extLst>
          </p:cNvPr>
          <p:cNvSpPr txBox="1"/>
          <p:nvPr/>
        </p:nvSpPr>
        <p:spPr>
          <a:xfrm>
            <a:off x="-110455" y="-121023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Motivation</a:t>
            </a:r>
            <a:endParaRPr lang="en-US" sz="4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EB7B2F-FAF7-4BF1-B0F8-33F80EDB1D18}"/>
              </a:ext>
            </a:extLst>
          </p:cNvPr>
          <p:cNvCxnSpPr>
            <a:cxnSpLocks/>
          </p:cNvCxnSpPr>
          <p:nvPr/>
        </p:nvCxnSpPr>
        <p:spPr>
          <a:xfrm>
            <a:off x="86553" y="617234"/>
            <a:ext cx="24952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30C137B-1F2F-42FB-A74A-E5F7C552EFEA}"/>
              </a:ext>
            </a:extLst>
          </p:cNvPr>
          <p:cNvSpPr txBox="1"/>
          <p:nvPr/>
        </p:nvSpPr>
        <p:spPr>
          <a:xfrm>
            <a:off x="130264" y="617234"/>
            <a:ext cx="89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Merger of nuclear structure and nuclear reaction 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344F3-675A-4B9B-8379-F5B6CA75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13" y="1029137"/>
            <a:ext cx="4541934" cy="3408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81B3E-5B22-4C6B-BC06-7AED36EB1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483" y="4686012"/>
            <a:ext cx="3081517" cy="240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1FCF2-1C12-4C58-ABDA-8362405A5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017" y="4697713"/>
            <a:ext cx="1521466" cy="217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84444-70A6-4E4B-A1F7-3C04BB9A9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07" y="1220717"/>
            <a:ext cx="3761078" cy="2824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3F92B-ABFF-4FD3-8449-003845C018F6}"/>
              </a:ext>
            </a:extLst>
          </p:cNvPr>
          <p:cNvSpPr txBox="1"/>
          <p:nvPr/>
        </p:nvSpPr>
        <p:spPr>
          <a:xfrm>
            <a:off x="247857" y="3943171"/>
            <a:ext cx="367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j-lt"/>
              </a:rPr>
              <a:t>Branching ratios essential to determine cross section from off-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yrast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states</a:t>
            </a:r>
          </a:p>
        </p:txBody>
      </p:sp>
    </p:spTree>
    <p:extLst>
      <p:ext uri="{BB962C8B-B14F-4D97-AF65-F5344CB8AC3E}">
        <p14:creationId xmlns:p14="http://schemas.microsoft.com/office/powerpoint/2010/main" val="32139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23CD2F-236D-4917-A390-B4AB64C8A458}"/>
              </a:ext>
            </a:extLst>
          </p:cNvPr>
          <p:cNvSpPr txBox="1"/>
          <p:nvPr/>
        </p:nvSpPr>
        <p:spPr>
          <a:xfrm>
            <a:off x="-110455" y="-121023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Isn’t </a:t>
            </a:r>
            <a:r>
              <a:rPr lang="en-US" sz="3600" baseline="30000" dirty="0">
                <a:solidFill>
                  <a:schemeClr val="tx2"/>
                </a:solidFill>
                <a:latin typeface="+mj-lt"/>
              </a:rPr>
              <a:t>238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U well studied?</a:t>
            </a:r>
            <a:endParaRPr lang="en-US" sz="4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CFC87B-1C89-44A8-8DEF-3CC01A2EF2B7}"/>
              </a:ext>
            </a:extLst>
          </p:cNvPr>
          <p:cNvCxnSpPr>
            <a:cxnSpLocks/>
          </p:cNvCxnSpPr>
          <p:nvPr/>
        </p:nvCxnSpPr>
        <p:spPr>
          <a:xfrm>
            <a:off x="86553" y="617234"/>
            <a:ext cx="448544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1D11E2-074C-49C9-8A21-F18AF96C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465"/>
            <a:ext cx="6266530" cy="1852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9418B-96C8-461C-A7F5-955507E1F401}"/>
              </a:ext>
            </a:extLst>
          </p:cNvPr>
          <p:cNvSpPr txBox="1"/>
          <p:nvPr/>
        </p:nvSpPr>
        <p:spPr>
          <a:xfrm>
            <a:off x="147918" y="709974"/>
            <a:ext cx="68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By Coulomb Excitation: 10+ measurements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8F2E4D-66A5-487F-91A5-FFD50DC16E2D}"/>
              </a:ext>
            </a:extLst>
          </p:cNvPr>
          <p:cNvGrpSpPr/>
          <p:nvPr/>
        </p:nvGrpSpPr>
        <p:grpSpPr>
          <a:xfrm>
            <a:off x="5863771" y="1338912"/>
            <a:ext cx="3280229" cy="3676838"/>
            <a:chOff x="5863771" y="1338912"/>
            <a:chExt cx="3280229" cy="36768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F3EBB8-4ABB-4763-93B9-1C9D7518E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81" r="7223"/>
            <a:stretch/>
          </p:blipFill>
          <p:spPr>
            <a:xfrm>
              <a:off x="6011689" y="1721223"/>
              <a:ext cx="3045758" cy="329452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F326DB-C5E9-4E3E-879D-76CC14CC7E7A}"/>
                </a:ext>
              </a:extLst>
            </p:cNvPr>
            <p:cNvSpPr txBox="1"/>
            <p:nvPr/>
          </p:nvSpPr>
          <p:spPr>
            <a:xfrm>
              <a:off x="5863771" y="1338912"/>
              <a:ext cx="3280229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D. Ward et al., </a:t>
              </a:r>
              <a:r>
                <a:rPr lang="en-US" sz="1400" dirty="0" err="1">
                  <a:latin typeface="+mj-lt"/>
                </a:rPr>
                <a:t>Nucl</a:t>
              </a:r>
              <a:r>
                <a:rPr lang="en-US" sz="1400" dirty="0">
                  <a:latin typeface="+mj-lt"/>
                </a:rPr>
                <a:t>. Phys. A 600, 88 (1996)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7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71DA2-8CF4-48FA-AD57-396BA488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57"/>
          <a:stretch/>
        </p:blipFill>
        <p:spPr>
          <a:xfrm>
            <a:off x="328776" y="692115"/>
            <a:ext cx="2806844" cy="4061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D757D5-B90E-431E-8D92-9EB2265C054D}"/>
              </a:ext>
            </a:extLst>
          </p:cNvPr>
          <p:cNvSpPr txBox="1"/>
          <p:nvPr/>
        </p:nvSpPr>
        <p:spPr>
          <a:xfrm>
            <a:off x="-110455" y="-121023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Isn’t </a:t>
            </a:r>
            <a:r>
              <a:rPr lang="en-US" sz="3600" baseline="30000" dirty="0">
                <a:solidFill>
                  <a:schemeClr val="tx2"/>
                </a:solidFill>
                <a:latin typeface="+mj-lt"/>
              </a:rPr>
              <a:t>238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U well studied?</a:t>
            </a:r>
            <a:endParaRPr lang="en-US" sz="4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DE5380-BAAE-47BA-A9A1-4C56746C94DA}"/>
              </a:ext>
            </a:extLst>
          </p:cNvPr>
          <p:cNvCxnSpPr>
            <a:cxnSpLocks/>
          </p:cNvCxnSpPr>
          <p:nvPr/>
        </p:nvCxnSpPr>
        <p:spPr>
          <a:xfrm>
            <a:off x="86553" y="617234"/>
            <a:ext cx="448544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2F704CC-EBFD-4DCF-8AEA-31D6C64C6A3A}"/>
              </a:ext>
            </a:extLst>
          </p:cNvPr>
          <p:cNvSpPr/>
          <p:nvPr/>
        </p:nvSpPr>
        <p:spPr>
          <a:xfrm>
            <a:off x="772194" y="711504"/>
            <a:ext cx="463923" cy="4061422"/>
          </a:xfrm>
          <a:prstGeom prst="rect">
            <a:avLst/>
          </a:prstGeom>
          <a:solidFill>
            <a:srgbClr val="D54237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BF8B7D-3051-4DDE-ACFE-B161598BA6D7}"/>
              </a:ext>
            </a:extLst>
          </p:cNvPr>
          <p:cNvCxnSpPr>
            <a:cxnSpLocks/>
          </p:cNvCxnSpPr>
          <p:nvPr/>
        </p:nvCxnSpPr>
        <p:spPr>
          <a:xfrm flipH="1">
            <a:off x="1102659" y="1031421"/>
            <a:ext cx="2294036" cy="830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3A04D1-1D22-4765-B7D9-7A25D5E38D1F}"/>
              </a:ext>
            </a:extLst>
          </p:cNvPr>
          <p:cNvSpPr txBox="1"/>
          <p:nvPr/>
        </p:nvSpPr>
        <p:spPr>
          <a:xfrm>
            <a:off x="3396695" y="831366"/>
            <a:ext cx="418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Only a handful of intensities reported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EEF5E-1943-4DB2-85C5-74F3B0729637}"/>
              </a:ext>
            </a:extLst>
          </p:cNvPr>
          <p:cNvSpPr txBox="1"/>
          <p:nvPr/>
        </p:nvSpPr>
        <p:spPr>
          <a:xfrm>
            <a:off x="141194" y="4753537"/>
            <a:ext cx="410807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E. Browne, J.K. Tuli, </a:t>
            </a:r>
            <a:r>
              <a:rPr lang="en-US" sz="1400" dirty="0" err="1">
                <a:latin typeface="+mj-lt"/>
              </a:rPr>
              <a:t>Nucl</a:t>
            </a:r>
            <a:r>
              <a:rPr lang="en-US" sz="1400" dirty="0">
                <a:latin typeface="+mj-lt"/>
              </a:rPr>
              <a:t>. Data Sheets 127, 191 (2015)</a:t>
            </a:r>
          </a:p>
        </p:txBody>
      </p:sp>
    </p:spTree>
    <p:extLst>
      <p:ext uri="{BB962C8B-B14F-4D97-AF65-F5344CB8AC3E}">
        <p14:creationId xmlns:p14="http://schemas.microsoft.com/office/powerpoint/2010/main" val="100619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23CD2F-236D-4917-A390-B4AB64C8A458}"/>
              </a:ext>
            </a:extLst>
          </p:cNvPr>
          <p:cNvSpPr txBox="1"/>
          <p:nvPr/>
        </p:nvSpPr>
        <p:spPr>
          <a:xfrm>
            <a:off x="-110455" y="-121023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Isn’t </a:t>
            </a:r>
            <a:r>
              <a:rPr lang="en-US" sz="3600" baseline="30000" dirty="0">
                <a:solidFill>
                  <a:schemeClr val="tx2"/>
                </a:solidFill>
                <a:latin typeface="+mj-lt"/>
              </a:rPr>
              <a:t>238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U well studied?</a:t>
            </a:r>
            <a:endParaRPr lang="en-US" sz="4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CFC87B-1C89-44A8-8DEF-3CC01A2EF2B7}"/>
              </a:ext>
            </a:extLst>
          </p:cNvPr>
          <p:cNvCxnSpPr>
            <a:cxnSpLocks/>
          </p:cNvCxnSpPr>
          <p:nvPr/>
        </p:nvCxnSpPr>
        <p:spPr>
          <a:xfrm>
            <a:off x="86553" y="617234"/>
            <a:ext cx="448544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29418B-96C8-461C-A7F5-955507E1F401}"/>
              </a:ext>
            </a:extLst>
          </p:cNvPr>
          <p:cNvSpPr txBox="1"/>
          <p:nvPr/>
        </p:nvSpPr>
        <p:spPr>
          <a:xfrm>
            <a:off x="86553" y="652549"/>
            <a:ext cx="68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By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n,n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’</a:t>
            </a:r>
            <a:r>
              <a:rPr lang="el-GR" sz="2400" b="1" dirty="0">
                <a:solidFill>
                  <a:srgbClr val="C00000"/>
                </a:solidFill>
                <a:latin typeface="+mj-lt"/>
              </a:rPr>
              <a:t>γ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: 8+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8AB5A-F0F1-4358-AD55-E0047AF3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0" y="1196321"/>
            <a:ext cx="7296346" cy="2647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4CE107-C164-443E-B754-650B1F9F33F0}"/>
              </a:ext>
            </a:extLst>
          </p:cNvPr>
          <p:cNvSpPr txBox="1"/>
          <p:nvPr/>
        </p:nvSpPr>
        <p:spPr>
          <a:xfrm>
            <a:off x="4892511" y="406327"/>
            <a:ext cx="398753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550 gamma transitions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single Ge detector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8EF159-4C14-479F-8619-A032CB4AD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6496"/>
              </p:ext>
            </p:extLst>
          </p:nvPr>
        </p:nvGraphicFramePr>
        <p:xfrm>
          <a:off x="2899150" y="3058686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10188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98539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2- branching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4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0.80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1978De41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08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0.50(17)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1984BlZS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20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2014Go06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9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0.52(6)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Coulex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3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37BB7-D13B-47A1-B9AB-EF36908CDCB6}"/>
              </a:ext>
            </a:extLst>
          </p:cNvPr>
          <p:cNvSpPr txBox="1"/>
          <p:nvPr/>
        </p:nvSpPr>
        <p:spPr>
          <a:xfrm>
            <a:off x="-110455" y="-121023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Wealth of Existing Data</a:t>
            </a:r>
            <a:endParaRPr lang="en-US" sz="4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757818-799F-4091-98E3-381032372397}"/>
              </a:ext>
            </a:extLst>
          </p:cNvPr>
          <p:cNvCxnSpPr>
            <a:cxnSpLocks/>
          </p:cNvCxnSpPr>
          <p:nvPr/>
        </p:nvCxnSpPr>
        <p:spPr>
          <a:xfrm>
            <a:off x="171394" y="636087"/>
            <a:ext cx="479653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607A7E-9772-44DB-901B-31A38D443438}"/>
              </a:ext>
            </a:extLst>
          </p:cNvPr>
          <p:cNvSpPr txBox="1"/>
          <p:nvPr/>
        </p:nvSpPr>
        <p:spPr>
          <a:xfrm>
            <a:off x="499621" y="709974"/>
            <a:ext cx="8154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In nuclear structure experiments, </a:t>
            </a:r>
            <a:r>
              <a:rPr lang="en-US" baseline="30000" dirty="0">
                <a:solidFill>
                  <a:srgbClr val="C00000"/>
                </a:solidFill>
                <a:latin typeface="+mj-lt"/>
              </a:rPr>
              <a:t>238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U frequently used as a target for deep inelastic reactions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EE727C-163B-4F0F-829F-8AFE4E731DD0}"/>
              </a:ext>
            </a:extLst>
          </p:cNvPr>
          <p:cNvGrpSpPr/>
          <p:nvPr/>
        </p:nvGrpSpPr>
        <p:grpSpPr>
          <a:xfrm>
            <a:off x="709889" y="1852806"/>
            <a:ext cx="8154185" cy="3114832"/>
            <a:chOff x="709889" y="1852806"/>
            <a:chExt cx="8154185" cy="31148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A62367-5D12-4FE1-B5EB-45DBCFDC5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889" y="1852806"/>
              <a:ext cx="8154185" cy="311483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837B02-2E3A-4E46-AFA3-E2C521495992}"/>
                </a:ext>
              </a:extLst>
            </p:cNvPr>
            <p:cNvSpPr/>
            <p:nvPr/>
          </p:nvSpPr>
          <p:spPr>
            <a:xfrm>
              <a:off x="1536569" y="4590854"/>
              <a:ext cx="6315959" cy="226243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4989F-2046-44FC-949B-5B2E34CFAEAC}"/>
              </a:ext>
            </a:extLst>
          </p:cNvPr>
          <p:cNvGrpSpPr/>
          <p:nvPr/>
        </p:nvGrpSpPr>
        <p:grpSpPr>
          <a:xfrm>
            <a:off x="0" y="1936330"/>
            <a:ext cx="9144000" cy="3086180"/>
            <a:chOff x="0" y="1028660"/>
            <a:chExt cx="9144000" cy="30861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72B4B2-B046-47CD-A223-CB24C1C3C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28660"/>
              <a:ext cx="9144000" cy="308618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CC49A-C754-4974-873A-9CE02711234C}"/>
                </a:ext>
              </a:extLst>
            </p:cNvPr>
            <p:cNvSpPr/>
            <p:nvPr/>
          </p:nvSpPr>
          <p:spPr>
            <a:xfrm>
              <a:off x="876694" y="3668599"/>
              <a:ext cx="7079530" cy="44624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83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Gammasphere spectrometer is an array of up to 110 High Purity Germanium Detectors. We use it for our projectile Coulomb excitation experiments at the Argonne National Laboratory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7"/>
          <a:stretch/>
        </p:blipFill>
        <p:spPr bwMode="auto">
          <a:xfrm>
            <a:off x="901463" y="3185630"/>
            <a:ext cx="2995278" cy="171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695" y="23005"/>
            <a:ext cx="8102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Gammasphere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 at Argonne National Lab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81502" y="644328"/>
            <a:ext cx="751077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1" y="785322"/>
            <a:ext cx="3592946" cy="221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china\gs_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19" y="2998352"/>
            <a:ext cx="2722418" cy="204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0" y="1049014"/>
            <a:ext cx="516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100 </a:t>
            </a:r>
            <a:r>
              <a:rPr lang="en-US" sz="3200" dirty="0" err="1">
                <a:latin typeface="+mj-lt"/>
              </a:rPr>
              <a:t>HPGe</a:t>
            </a:r>
            <a:r>
              <a:rPr lang="en-US" sz="3200" dirty="0">
                <a:latin typeface="+mj-lt"/>
              </a:rPr>
              <a:t> detectors</a:t>
            </a:r>
          </a:p>
          <a:p>
            <a:r>
              <a:rPr lang="en-US" sz="3200" dirty="0">
                <a:latin typeface="+mj-lt"/>
              </a:rPr>
              <a:t>Compton-suppressed</a:t>
            </a:r>
          </a:p>
          <a:p>
            <a:r>
              <a:rPr lang="en-US" sz="3200" dirty="0">
                <a:latin typeface="+mj-lt"/>
              </a:rPr>
              <a:t>High coincidence efficiency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951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CF0D9-2739-4F28-9D31-F012B601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3" y="678730"/>
            <a:ext cx="5291571" cy="3987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33D58-F240-47B2-892F-9FC7E3FD8137}"/>
              </a:ext>
            </a:extLst>
          </p:cNvPr>
          <p:cNvSpPr txBox="1"/>
          <p:nvPr/>
        </p:nvSpPr>
        <p:spPr>
          <a:xfrm>
            <a:off x="139695" y="23005"/>
            <a:ext cx="8102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Example Dataset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DB403D-5312-4C85-A6FF-A4F7AF81E2EA}"/>
              </a:ext>
            </a:extLst>
          </p:cNvPr>
          <p:cNvCxnSpPr>
            <a:cxnSpLocks/>
          </p:cNvCxnSpPr>
          <p:nvPr/>
        </p:nvCxnSpPr>
        <p:spPr>
          <a:xfrm>
            <a:off x="181502" y="644328"/>
            <a:ext cx="354208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F54EBD-1BFB-41C4-A267-AFCC79F4BD1B}"/>
              </a:ext>
            </a:extLst>
          </p:cNvPr>
          <p:cNvSpPr txBox="1"/>
          <p:nvPr/>
        </p:nvSpPr>
        <p:spPr>
          <a:xfrm>
            <a:off x="5137608" y="1564849"/>
            <a:ext cx="4081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Beam: </a:t>
            </a:r>
            <a:r>
              <a:rPr lang="en-US" baseline="30000" dirty="0">
                <a:latin typeface="+mj-lt"/>
              </a:rPr>
              <a:t>207</a:t>
            </a:r>
            <a:r>
              <a:rPr lang="en-US" dirty="0">
                <a:latin typeface="+mj-lt"/>
              </a:rPr>
              <a:t>Pb, E= 1400 MeV</a:t>
            </a:r>
          </a:p>
          <a:p>
            <a:r>
              <a:rPr lang="en-US" dirty="0">
                <a:latin typeface="+mj-lt"/>
              </a:rPr>
              <a:t>Target: 48 mg/cm</a:t>
            </a:r>
            <a:r>
              <a:rPr lang="en-US" baseline="30000" dirty="0">
                <a:latin typeface="+mj-lt"/>
              </a:rPr>
              <a:t>2 238</a:t>
            </a:r>
            <a:r>
              <a:rPr lang="en-US" dirty="0">
                <a:latin typeface="+mj-lt"/>
              </a:rPr>
              <a:t>U</a:t>
            </a:r>
          </a:p>
          <a:p>
            <a:r>
              <a:rPr lang="en-US" dirty="0">
                <a:latin typeface="+mj-lt"/>
              </a:rPr>
              <a:t>              &gt;99% enrichment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Analysis with Cube data</a:t>
            </a:r>
          </a:p>
          <a:p>
            <a:r>
              <a:rPr lang="en-US" dirty="0">
                <a:latin typeface="+mj-lt"/>
              </a:rPr>
              <a:t>     γ</a:t>
            </a:r>
            <a:r>
              <a:rPr lang="el-GR" dirty="0">
                <a:latin typeface="+mj-lt"/>
              </a:rPr>
              <a:t>γγ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31017-291B-4FE2-AE40-F1647E4F80C8}"/>
              </a:ext>
            </a:extLst>
          </p:cNvPr>
          <p:cNvSpPr txBox="1"/>
          <p:nvPr/>
        </p:nvSpPr>
        <p:spPr>
          <a:xfrm>
            <a:off x="2931736" y="1159497"/>
            <a:ext cx="220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255347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22165</TotalTime>
  <Words>357</Words>
  <Application>Microsoft Office PowerPoint</Application>
  <PresentationFormat>On-screen Show (16:9)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Measurements of Branching Ratios in 238U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478</cp:revision>
  <cp:lastPrinted>2007-07-02T19:06:14Z</cp:lastPrinted>
  <dcterms:created xsi:type="dcterms:W3CDTF">2007-06-28T20:22:43Z</dcterms:created>
  <dcterms:modified xsi:type="dcterms:W3CDTF">2019-11-04T17:54:08Z</dcterms:modified>
</cp:coreProperties>
</file>