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635" r:id="rId2"/>
    <p:sldId id="280" r:id="rId3"/>
    <p:sldId id="668" r:id="rId4"/>
    <p:sldId id="671" r:id="rId5"/>
    <p:sldId id="673" r:id="rId6"/>
    <p:sldId id="441" r:id="rId7"/>
    <p:sldId id="444" r:id="rId8"/>
    <p:sldId id="290" r:id="rId9"/>
    <p:sldId id="450" r:id="rId10"/>
    <p:sldId id="457" r:id="rId11"/>
    <p:sldId id="672" r:id="rId12"/>
    <p:sldId id="451" r:id="rId13"/>
    <p:sldId id="670"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5F6"/>
    <a:srgbClr val="000000"/>
    <a:srgbClr val="9B4CF5"/>
    <a:srgbClr val="1F497D"/>
    <a:srgbClr val="1E497D"/>
    <a:srgbClr val="2245CE"/>
    <a:srgbClr val="71509D"/>
    <a:srgbClr val="1453C8"/>
    <a:srgbClr val="3552A5"/>
    <a:srgbClr val="235C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74"/>
    <p:restoredTop sz="95853"/>
  </p:normalViewPr>
  <p:slideViewPr>
    <p:cSldViewPr snapToGrid="0" snapToObjects="1">
      <p:cViewPr varScale="1">
        <p:scale>
          <a:sx n="108" d="100"/>
          <a:sy n="108" d="100"/>
        </p:scale>
        <p:origin x="1848" y="200"/>
      </p:cViewPr>
      <p:guideLst>
        <p:guide orient="horz" pos="2160"/>
        <p:guide pos="2880"/>
      </p:guideLst>
    </p:cSldViewPr>
  </p:slideViewPr>
  <p:outlineViewPr>
    <p:cViewPr>
      <p:scale>
        <a:sx n="33" d="100"/>
        <a:sy n="33" d="100"/>
      </p:scale>
      <p:origin x="0" y="-1752"/>
    </p:cViewPr>
  </p:outlineViewPr>
  <p:notesTextViewPr>
    <p:cViewPr>
      <p:scale>
        <a:sx n="110" d="100"/>
        <a:sy n="110" d="100"/>
      </p:scale>
      <p:origin x="0" y="0"/>
    </p:cViewPr>
  </p:notesTextViewPr>
  <p:sorterViewPr>
    <p:cViewPr varScale="1">
      <p:scale>
        <a:sx n="100" d="100"/>
        <a:sy n="100" d="100"/>
      </p:scale>
      <p:origin x="0" y="0"/>
    </p:cViewPr>
  </p:sorterViewPr>
  <p:notesViewPr>
    <p:cSldViewPr snapToGrid="0" snapToObjects="1">
      <p:cViewPr varScale="1">
        <p:scale>
          <a:sx n="62" d="100"/>
          <a:sy n="62" d="100"/>
        </p:scale>
        <p:origin x="3016"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27843E-5846-634D-BE82-29DB6492E927}" type="datetimeFigureOut">
              <a:rPr lang="en-US" smtClean="0"/>
              <a:t>11/7/19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BD29B5-A7BA-884E-BD13-B6F37FBFF9E7}" type="slidenum">
              <a:rPr lang="en-US" smtClean="0"/>
              <a:t>‹#›</a:t>
            </a:fld>
            <a:endParaRPr lang="en-US" dirty="0"/>
          </a:p>
        </p:txBody>
      </p:sp>
    </p:spTree>
    <p:extLst>
      <p:ext uri="{BB962C8B-B14F-4D97-AF65-F5344CB8AC3E}">
        <p14:creationId xmlns:p14="http://schemas.microsoft.com/office/powerpoint/2010/main" val="1361648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342900" indent="-342900">
              <a:spcBef>
                <a:spcPct val="20000"/>
              </a:spcBef>
              <a:buFont typeface="Arial"/>
              <a:buChar char="•"/>
            </a:pPr>
            <a:r>
              <a:rPr lang="en-US" sz="2200" dirty="0">
                <a:solidFill>
                  <a:srgbClr val="2D637F"/>
                </a:solidFill>
                <a:latin typeface="Lucida Grande"/>
                <a:cs typeface="Lucida Grande"/>
              </a:rPr>
              <a:t>Emerging trends for next-generation (targeted &amp; personalized) nuclear medicine:</a:t>
            </a:r>
          </a:p>
          <a:p>
            <a:pPr marL="800100" lvl="1" indent="-342900">
              <a:spcBef>
                <a:spcPct val="20000"/>
              </a:spcBef>
              <a:buFont typeface="Arial"/>
              <a:buChar char="•"/>
            </a:pPr>
            <a:r>
              <a:rPr lang="en-US" sz="2200" dirty="0">
                <a:solidFill>
                  <a:srgbClr val="2D637F"/>
                </a:solidFill>
                <a:latin typeface="Lucida Grande"/>
                <a:cs typeface="Lucida Grande"/>
              </a:rPr>
              <a:t>Targeted alpha therapy (5-10 MeV)</a:t>
            </a:r>
          </a:p>
          <a:p>
            <a:pPr marL="1257300" lvl="2" indent="-342900">
              <a:spcBef>
                <a:spcPct val="20000"/>
              </a:spcBef>
              <a:buFont typeface="Arial"/>
              <a:buChar char="•"/>
            </a:pPr>
            <a:r>
              <a:rPr lang="en-US" sz="2000" dirty="0">
                <a:solidFill>
                  <a:srgbClr val="2D637F"/>
                </a:solidFill>
                <a:latin typeface="Lucida Grande"/>
                <a:cs typeface="Lucida Grande"/>
              </a:rPr>
              <a:t>40-80 </a:t>
            </a:r>
            <a:r>
              <a:rPr lang="el-GR" sz="2000" dirty="0">
                <a:solidFill>
                  <a:srgbClr val="2D637F"/>
                </a:solidFill>
                <a:latin typeface="Calibri" panose="020F0502020204030204" pitchFamily="34" charset="0"/>
                <a:cs typeface="Lucida Grande"/>
              </a:rPr>
              <a:t>μ</a:t>
            </a:r>
            <a:r>
              <a:rPr lang="en-US" sz="2000" dirty="0">
                <a:solidFill>
                  <a:srgbClr val="2D637F"/>
                </a:solidFill>
                <a:latin typeface="Lucida Grande"/>
                <a:cs typeface="Lucida Grande"/>
              </a:rPr>
              <a:t>m range </a:t>
            </a:r>
            <a:r>
              <a:rPr lang="en-US" sz="2000" dirty="0">
                <a:solidFill>
                  <a:srgbClr val="2D637F"/>
                </a:solidFill>
                <a:latin typeface="Lucida Grande"/>
                <a:cs typeface="Lucida Grande"/>
                <a:sym typeface="Wingdings" panose="05000000000000000000" pitchFamily="2" charset="2"/>
              </a:rPr>
              <a:t> single cell</a:t>
            </a:r>
            <a:endParaRPr lang="en-US" sz="2000" dirty="0">
              <a:solidFill>
                <a:srgbClr val="2D637F"/>
              </a:solidFill>
              <a:latin typeface="Lucida Grande"/>
              <a:cs typeface="Lucida Grande"/>
            </a:endParaRPr>
          </a:p>
          <a:p>
            <a:pPr marL="800100" lvl="1" indent="-342900">
              <a:spcBef>
                <a:spcPct val="20000"/>
              </a:spcBef>
              <a:buFont typeface="Arial"/>
              <a:buChar char="•"/>
            </a:pPr>
            <a:r>
              <a:rPr lang="en-US" sz="2200" dirty="0">
                <a:solidFill>
                  <a:srgbClr val="2D637F"/>
                </a:solidFill>
                <a:latin typeface="Lucida Grande"/>
                <a:cs typeface="Lucida Grande"/>
              </a:rPr>
              <a:t>Targeted Auger therapy (20 eV – 1 keV)</a:t>
            </a:r>
          </a:p>
          <a:p>
            <a:pPr marL="1257300" lvl="2" indent="-342900">
              <a:spcBef>
                <a:spcPct val="20000"/>
              </a:spcBef>
              <a:buFont typeface="Arial"/>
              <a:buChar char="•"/>
            </a:pPr>
            <a:r>
              <a:rPr lang="en-US" sz="2000" dirty="0">
                <a:solidFill>
                  <a:srgbClr val="2D637F"/>
                </a:solidFill>
                <a:latin typeface="Lucida Grande"/>
                <a:cs typeface="Lucida Grande"/>
              </a:rPr>
              <a:t>1 nm – 2 </a:t>
            </a:r>
            <a:r>
              <a:rPr lang="el-GR" sz="2000" dirty="0">
                <a:solidFill>
                  <a:srgbClr val="2D637F"/>
                </a:solidFill>
                <a:latin typeface="Calibri" panose="020F0502020204030204" pitchFamily="34" charset="0"/>
                <a:cs typeface="Lucida Grande"/>
              </a:rPr>
              <a:t>μ</a:t>
            </a:r>
            <a:r>
              <a:rPr lang="en-US" sz="2000" dirty="0">
                <a:solidFill>
                  <a:srgbClr val="2D637F"/>
                </a:solidFill>
                <a:latin typeface="Lucida Grande"/>
                <a:cs typeface="Lucida Grande"/>
              </a:rPr>
              <a:t>m </a:t>
            </a:r>
            <a:r>
              <a:rPr lang="en-US" sz="2000" dirty="0">
                <a:solidFill>
                  <a:srgbClr val="2D637F"/>
                </a:solidFill>
                <a:latin typeface="Lucida Grande"/>
                <a:cs typeface="Lucida Grande"/>
                <a:sym typeface="Wingdings" panose="05000000000000000000" pitchFamily="2" charset="2"/>
              </a:rPr>
              <a:t> cellular nucleus</a:t>
            </a:r>
            <a:endParaRPr lang="en-US" sz="2000" dirty="0">
              <a:solidFill>
                <a:srgbClr val="2D637F"/>
              </a:solidFill>
              <a:latin typeface="Lucida Grande"/>
              <a:cs typeface="Lucida Grande"/>
            </a:endParaRPr>
          </a:p>
          <a:p>
            <a:pPr marL="800100" lvl="1" indent="-342900">
              <a:spcBef>
                <a:spcPct val="20000"/>
              </a:spcBef>
              <a:buFont typeface="Arial"/>
              <a:buChar char="•"/>
            </a:pPr>
            <a:r>
              <a:rPr lang="en-US" sz="2200" dirty="0">
                <a:solidFill>
                  <a:srgbClr val="2D637F"/>
                </a:solidFill>
                <a:latin typeface="Lucida Grande"/>
                <a:cs typeface="Lucida Grande"/>
              </a:rPr>
              <a:t>Theranostic medicine</a:t>
            </a:r>
          </a:p>
          <a:p>
            <a:pPr marL="1257300" lvl="2" indent="-342900">
              <a:spcBef>
                <a:spcPct val="20000"/>
              </a:spcBef>
              <a:buFont typeface="Arial"/>
              <a:buChar char="•"/>
            </a:pPr>
            <a:r>
              <a:rPr lang="en-US" sz="2000" dirty="0">
                <a:solidFill>
                  <a:srgbClr val="2D637F"/>
                </a:solidFill>
                <a:latin typeface="Lucida Grande"/>
                <a:cs typeface="Lucida Grande"/>
              </a:rPr>
              <a:t>Simultaneous imaging and therapy</a:t>
            </a:r>
          </a:p>
        </p:txBody>
      </p:sp>
      <p:sp>
        <p:nvSpPr>
          <p:cNvPr id="4" name="Slide Number Placeholder 3"/>
          <p:cNvSpPr>
            <a:spLocks noGrp="1"/>
          </p:cNvSpPr>
          <p:nvPr>
            <p:ph type="sldNum" sz="quarter" idx="10"/>
          </p:nvPr>
        </p:nvSpPr>
        <p:spPr/>
        <p:txBody>
          <a:bodyPr/>
          <a:lstStyle/>
          <a:p>
            <a:fld id="{84B7DBC5-2A13-CA47-B9EE-6017A92B6B18}" type="slidenum">
              <a:rPr lang="en-US" smtClean="0"/>
              <a:pPr/>
              <a:t>1</a:t>
            </a:fld>
            <a:endParaRPr lang="en-US" dirty="0"/>
          </a:p>
        </p:txBody>
      </p:sp>
    </p:spTree>
    <p:extLst>
      <p:ext uri="{BB962C8B-B14F-4D97-AF65-F5344CB8AC3E}">
        <p14:creationId xmlns:p14="http://schemas.microsoft.com/office/powerpoint/2010/main" val="943859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696913"/>
            <a:ext cx="4649788" cy="3487737"/>
          </a:xfrm>
        </p:spPr>
      </p:sp>
      <p:sp>
        <p:nvSpPr>
          <p:cNvPr id="3" name="Notes Placeholder 2"/>
          <p:cNvSpPr>
            <a:spLocks noGrp="1"/>
          </p:cNvSpPr>
          <p:nvPr>
            <p:ph type="body" idx="1"/>
          </p:nvPr>
        </p:nvSpPr>
        <p:spPr/>
        <p:txBody>
          <a:bodyPr/>
          <a:lstStyle/>
          <a:p>
            <a:r>
              <a:rPr lang="en-US" dirty="0"/>
              <a:t>One example of this is the check that we did on the MB flux shape, where the ratios for several other f-p shell nuclei were calculated with </a:t>
            </a:r>
            <a:r>
              <a:rPr lang="en-US" dirty="0" err="1"/>
              <a:t>Talys</a:t>
            </a:r>
            <a:r>
              <a:rPr lang="en-US" dirty="0"/>
              <a:t> and compared to the ATLAS values. The new MB shape uniformly improved the ratios for all of the nuclei</a:t>
            </a:r>
          </a:p>
        </p:txBody>
      </p:sp>
      <p:sp>
        <p:nvSpPr>
          <p:cNvPr id="4" name="Slide Number Placeholder 3"/>
          <p:cNvSpPr>
            <a:spLocks noGrp="1"/>
          </p:cNvSpPr>
          <p:nvPr>
            <p:ph type="sldNum" sz="quarter" idx="5"/>
          </p:nvPr>
        </p:nvSpPr>
        <p:spPr/>
        <p:txBody>
          <a:bodyPr/>
          <a:lstStyle/>
          <a:p>
            <a:fld id="{84B7DBC5-2A13-CA47-B9EE-6017A92B6B18}" type="slidenum">
              <a:rPr lang="en-US" smtClean="0"/>
              <a:t>11</a:t>
            </a:fld>
            <a:endParaRPr lang="en-US"/>
          </a:p>
        </p:txBody>
      </p:sp>
    </p:spTree>
    <p:extLst>
      <p:ext uri="{BB962C8B-B14F-4D97-AF65-F5344CB8AC3E}">
        <p14:creationId xmlns:p14="http://schemas.microsoft.com/office/powerpoint/2010/main" val="3985717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696913"/>
            <a:ext cx="4649788" cy="3487737"/>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Now that we trust the flux shape, we can start treating this like a benchmark and testing the modeling of codes like TALYS.</a:t>
            </a:r>
          </a:p>
          <a:p>
            <a:endParaRPr lang="en-US" dirty="0"/>
          </a:p>
        </p:txBody>
      </p:sp>
      <p:sp>
        <p:nvSpPr>
          <p:cNvPr id="4" name="Slide Number Placeholder 3"/>
          <p:cNvSpPr>
            <a:spLocks noGrp="1"/>
          </p:cNvSpPr>
          <p:nvPr>
            <p:ph type="sldNum" sz="quarter" idx="5"/>
          </p:nvPr>
        </p:nvSpPr>
        <p:spPr/>
        <p:txBody>
          <a:bodyPr/>
          <a:lstStyle/>
          <a:p>
            <a:fld id="{84B7DBC5-2A13-CA47-B9EE-6017A92B6B18}" type="slidenum">
              <a:rPr lang="en-US" smtClean="0"/>
              <a:t>12</a:t>
            </a:fld>
            <a:endParaRPr lang="en-US"/>
          </a:p>
        </p:txBody>
      </p:sp>
    </p:spTree>
    <p:extLst>
      <p:ext uri="{BB962C8B-B14F-4D97-AF65-F5344CB8AC3E}">
        <p14:creationId xmlns:p14="http://schemas.microsoft.com/office/powerpoint/2010/main" val="2733295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PlaceHolder 1"/>
          <p:cNvSpPr>
            <a:spLocks noGrp="1" noRot="1" noChangeAspect="1"/>
          </p:cNvSpPr>
          <p:nvPr>
            <p:ph type="sldImg"/>
          </p:nvPr>
        </p:nvSpPr>
        <p:spPr>
          <a:xfrm>
            <a:off x="1114425" y="696913"/>
            <a:ext cx="4649788" cy="3487737"/>
          </a:xfrm>
          <a:prstGeom prst="rect">
            <a:avLst/>
          </a:prstGeom>
        </p:spPr>
      </p:sp>
      <p:sp>
        <p:nvSpPr>
          <p:cNvPr id="57" name="PlaceHolder 2"/>
          <p:cNvSpPr>
            <a:spLocks noGrp="1"/>
          </p:cNvSpPr>
          <p:nvPr>
            <p:ph type="body"/>
          </p:nvPr>
        </p:nvSpPr>
        <p:spPr>
          <a:xfrm>
            <a:off x="914400" y="4414680"/>
            <a:ext cx="5028840" cy="4184280"/>
          </a:xfrm>
          <a:prstGeom prst="rect">
            <a:avLst/>
          </a:prstGeom>
        </p:spPr>
        <p:txBody>
          <a:bodyPr lIns="93240" tIns="46440" rIns="93240" bIns="46440">
            <a:noAutofit/>
          </a:bodyPr>
          <a:lstStyle/>
          <a:p>
            <a:endParaRPr lang="en-US" sz="2000" b="0" strike="noStrike" spc="-1" dirty="0">
              <a:latin typeface="Arial"/>
            </a:endParaRPr>
          </a:p>
        </p:txBody>
      </p:sp>
      <p:sp>
        <p:nvSpPr>
          <p:cNvPr id="58" name="TextShape 3"/>
          <p:cNvSpPr txBox="1"/>
          <p:nvPr/>
        </p:nvSpPr>
        <p:spPr>
          <a:xfrm>
            <a:off x="3889440" y="8832960"/>
            <a:ext cx="2968200" cy="463320"/>
          </a:xfrm>
          <a:prstGeom prst="rect">
            <a:avLst/>
          </a:prstGeom>
          <a:noFill/>
          <a:ln>
            <a:noFill/>
          </a:ln>
        </p:spPr>
        <p:txBody>
          <a:bodyPr lIns="93240" tIns="46440" rIns="93240" bIns="46440" anchor="b">
            <a:noAutofit/>
          </a:bodyPr>
          <a:lstStyle/>
          <a:p>
            <a:pPr algn="r">
              <a:lnSpc>
                <a:spcPct val="100000"/>
              </a:lnSpc>
            </a:pPr>
            <a:fld id="{F8FEC344-3F95-4F45-837E-58990EC4252A}" type="slidenum">
              <a:rPr lang="en-US" sz="1400" b="0" strike="noStrike" spc="-1">
                <a:latin typeface="Times New Roman"/>
              </a:rPr>
              <a:t>13</a:t>
            </a:fld>
            <a:endParaRPr lang="en-US" sz="1400" b="0" strike="noStrike" spc="-1" dirty="0">
              <a:latin typeface="Times New Roman"/>
            </a:endParaRPr>
          </a:p>
        </p:txBody>
      </p:sp>
    </p:spTree>
    <p:extLst>
      <p:ext uri="{BB962C8B-B14F-4D97-AF65-F5344CB8AC3E}">
        <p14:creationId xmlns:p14="http://schemas.microsoft.com/office/powerpoint/2010/main" val="1098896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6393324427_0_1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6393324427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68814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PlaceHolder 1"/>
          <p:cNvSpPr>
            <a:spLocks noGrp="1" noRot="1" noChangeAspect="1"/>
          </p:cNvSpPr>
          <p:nvPr>
            <p:ph type="sldImg"/>
          </p:nvPr>
        </p:nvSpPr>
        <p:spPr>
          <a:xfrm>
            <a:off x="1114425" y="696913"/>
            <a:ext cx="4649788" cy="3487737"/>
          </a:xfrm>
          <a:prstGeom prst="rect">
            <a:avLst/>
          </a:prstGeom>
        </p:spPr>
      </p:sp>
      <p:sp>
        <p:nvSpPr>
          <p:cNvPr id="57" name="PlaceHolder 2"/>
          <p:cNvSpPr>
            <a:spLocks noGrp="1"/>
          </p:cNvSpPr>
          <p:nvPr>
            <p:ph type="body"/>
          </p:nvPr>
        </p:nvSpPr>
        <p:spPr>
          <a:xfrm>
            <a:off x="914400" y="4414680"/>
            <a:ext cx="5028840" cy="4184280"/>
          </a:xfrm>
          <a:prstGeom prst="rect">
            <a:avLst/>
          </a:prstGeom>
        </p:spPr>
        <p:txBody>
          <a:bodyPr lIns="93240" tIns="46440" rIns="93240" bIns="46440">
            <a:noAutofit/>
          </a:bodyPr>
          <a:lstStyle/>
          <a:p>
            <a:endParaRPr lang="en-US" sz="2000" b="0" strike="noStrike" spc="-1" dirty="0">
              <a:latin typeface="Arial"/>
            </a:endParaRPr>
          </a:p>
        </p:txBody>
      </p:sp>
      <p:sp>
        <p:nvSpPr>
          <p:cNvPr id="58" name="TextShape 3"/>
          <p:cNvSpPr txBox="1"/>
          <p:nvPr/>
        </p:nvSpPr>
        <p:spPr>
          <a:xfrm>
            <a:off x="3889440" y="8832960"/>
            <a:ext cx="2968200" cy="463320"/>
          </a:xfrm>
          <a:prstGeom prst="rect">
            <a:avLst/>
          </a:prstGeom>
          <a:noFill/>
          <a:ln>
            <a:noFill/>
          </a:ln>
        </p:spPr>
        <p:txBody>
          <a:bodyPr lIns="93240" tIns="46440" rIns="93240" bIns="46440" anchor="b">
            <a:noAutofit/>
          </a:bodyPr>
          <a:lstStyle/>
          <a:p>
            <a:pPr algn="r">
              <a:lnSpc>
                <a:spcPct val="100000"/>
              </a:lnSpc>
            </a:pPr>
            <a:fld id="{F8FEC344-3F95-4F45-837E-58990EC4252A}" type="slidenum">
              <a:rPr lang="en-US" sz="1400" b="0" strike="noStrike" spc="-1">
                <a:latin typeface="Times New Roman"/>
              </a:rPr>
              <a:t>3</a:t>
            </a:fld>
            <a:endParaRPr lang="en-US" sz="1400" b="0" strike="noStrike" spc="-1" dirty="0">
              <a:latin typeface="Times New Roman"/>
            </a:endParaRPr>
          </a:p>
        </p:txBody>
      </p:sp>
    </p:spTree>
    <p:extLst>
      <p:ext uri="{BB962C8B-B14F-4D97-AF65-F5344CB8AC3E}">
        <p14:creationId xmlns:p14="http://schemas.microsoft.com/office/powerpoint/2010/main" val="2174671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PlaceHolder 1"/>
          <p:cNvSpPr>
            <a:spLocks noGrp="1" noRot="1" noChangeAspect="1"/>
          </p:cNvSpPr>
          <p:nvPr>
            <p:ph type="sldImg"/>
          </p:nvPr>
        </p:nvSpPr>
        <p:spPr>
          <a:xfrm>
            <a:off x="1114425" y="696913"/>
            <a:ext cx="4649788" cy="3487737"/>
          </a:xfrm>
          <a:prstGeom prst="rect">
            <a:avLst/>
          </a:prstGeom>
        </p:spPr>
      </p:sp>
      <p:sp>
        <p:nvSpPr>
          <p:cNvPr id="57" name="PlaceHolder 2"/>
          <p:cNvSpPr>
            <a:spLocks noGrp="1"/>
          </p:cNvSpPr>
          <p:nvPr>
            <p:ph type="body"/>
          </p:nvPr>
        </p:nvSpPr>
        <p:spPr>
          <a:xfrm>
            <a:off x="914400" y="4414680"/>
            <a:ext cx="5028840" cy="4184280"/>
          </a:xfrm>
          <a:prstGeom prst="rect">
            <a:avLst/>
          </a:prstGeom>
        </p:spPr>
        <p:txBody>
          <a:bodyPr lIns="93240" tIns="46440" rIns="93240" bIns="46440">
            <a:noAutofit/>
          </a:bodyPr>
          <a:lstStyle/>
          <a:p>
            <a:r>
              <a:rPr lang="en-US" sz="2000" b="0" strike="noStrike" spc="-1" dirty="0">
                <a:latin typeface="Arial"/>
              </a:rPr>
              <a:t>Step 6 is where we draw the level scheme</a:t>
            </a:r>
          </a:p>
        </p:txBody>
      </p:sp>
      <p:sp>
        <p:nvSpPr>
          <p:cNvPr id="58" name="TextShape 3"/>
          <p:cNvSpPr txBox="1"/>
          <p:nvPr/>
        </p:nvSpPr>
        <p:spPr>
          <a:xfrm>
            <a:off x="3889440" y="8832960"/>
            <a:ext cx="2968200" cy="463320"/>
          </a:xfrm>
          <a:prstGeom prst="rect">
            <a:avLst/>
          </a:prstGeom>
          <a:noFill/>
          <a:ln>
            <a:noFill/>
          </a:ln>
        </p:spPr>
        <p:txBody>
          <a:bodyPr lIns="93240" tIns="46440" rIns="93240" bIns="46440" anchor="b">
            <a:noAutofit/>
          </a:bodyPr>
          <a:lstStyle/>
          <a:p>
            <a:pPr algn="r">
              <a:lnSpc>
                <a:spcPct val="100000"/>
              </a:lnSpc>
            </a:pPr>
            <a:fld id="{F8FEC344-3F95-4F45-837E-58990EC4252A}" type="slidenum">
              <a:rPr lang="en-US" sz="1400" b="0" strike="noStrike" spc="-1">
                <a:latin typeface="Times New Roman"/>
              </a:rPr>
              <a:t>4</a:t>
            </a:fld>
            <a:endParaRPr lang="en-US" sz="1400" b="0" strike="noStrike" spc="-1" dirty="0">
              <a:latin typeface="Times New Roman"/>
            </a:endParaRPr>
          </a:p>
        </p:txBody>
      </p:sp>
    </p:spTree>
    <p:extLst>
      <p:ext uri="{BB962C8B-B14F-4D97-AF65-F5344CB8AC3E}">
        <p14:creationId xmlns:p14="http://schemas.microsoft.com/office/powerpoint/2010/main" val="2451543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PlaceHolder 1"/>
          <p:cNvSpPr>
            <a:spLocks noGrp="1" noRot="1" noChangeAspect="1"/>
          </p:cNvSpPr>
          <p:nvPr>
            <p:ph type="sldImg"/>
          </p:nvPr>
        </p:nvSpPr>
        <p:spPr>
          <a:xfrm>
            <a:off x="1114425" y="696913"/>
            <a:ext cx="4649788" cy="3487737"/>
          </a:xfrm>
          <a:prstGeom prst="rect">
            <a:avLst/>
          </a:prstGeom>
        </p:spPr>
      </p:sp>
      <p:sp>
        <p:nvSpPr>
          <p:cNvPr id="57" name="PlaceHolder 2"/>
          <p:cNvSpPr>
            <a:spLocks noGrp="1"/>
          </p:cNvSpPr>
          <p:nvPr>
            <p:ph type="body"/>
          </p:nvPr>
        </p:nvSpPr>
        <p:spPr>
          <a:xfrm>
            <a:off x="914400" y="4414680"/>
            <a:ext cx="5028840" cy="4184280"/>
          </a:xfrm>
          <a:prstGeom prst="rect">
            <a:avLst/>
          </a:prstGeom>
        </p:spPr>
        <p:txBody>
          <a:bodyPr lIns="93240" tIns="46440" rIns="93240" bIns="46440">
            <a:noAutofit/>
          </a:bodyPr>
          <a:lstStyle/>
          <a:p>
            <a:r>
              <a:rPr lang="en-US" sz="2000" b="0" strike="noStrike" spc="-1" dirty="0">
                <a:latin typeface="Arial"/>
              </a:rPr>
              <a:t>Step 6 is where we draw the level scheme</a:t>
            </a:r>
          </a:p>
        </p:txBody>
      </p:sp>
      <p:sp>
        <p:nvSpPr>
          <p:cNvPr id="58" name="TextShape 3"/>
          <p:cNvSpPr txBox="1"/>
          <p:nvPr/>
        </p:nvSpPr>
        <p:spPr>
          <a:xfrm>
            <a:off x="3889440" y="8832960"/>
            <a:ext cx="2968200" cy="463320"/>
          </a:xfrm>
          <a:prstGeom prst="rect">
            <a:avLst/>
          </a:prstGeom>
          <a:noFill/>
          <a:ln>
            <a:noFill/>
          </a:ln>
        </p:spPr>
        <p:txBody>
          <a:bodyPr lIns="93240" tIns="46440" rIns="93240" bIns="46440" anchor="b">
            <a:noAutofit/>
          </a:bodyPr>
          <a:lstStyle/>
          <a:p>
            <a:pPr algn="r">
              <a:lnSpc>
                <a:spcPct val="100000"/>
              </a:lnSpc>
            </a:pPr>
            <a:fld id="{F8FEC344-3F95-4F45-837E-58990EC4252A}" type="slidenum">
              <a:rPr lang="en-US" sz="1400" b="0" strike="noStrike" spc="-1">
                <a:latin typeface="Times New Roman"/>
              </a:rPr>
              <a:t>5</a:t>
            </a:fld>
            <a:endParaRPr lang="en-US" sz="1400" b="0" strike="noStrike" spc="-1" dirty="0">
              <a:latin typeface="Times New Roman"/>
            </a:endParaRPr>
          </a:p>
        </p:txBody>
      </p:sp>
    </p:spTree>
    <p:extLst>
      <p:ext uri="{BB962C8B-B14F-4D97-AF65-F5344CB8AC3E}">
        <p14:creationId xmlns:p14="http://schemas.microsoft.com/office/powerpoint/2010/main" val="2145332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696913"/>
            <a:ext cx="4649788" cy="3487737"/>
          </a:xfrm>
        </p:spPr>
      </p:sp>
      <p:sp>
        <p:nvSpPr>
          <p:cNvPr id="3" name="Notes Placeholder 2"/>
          <p:cNvSpPr>
            <a:spLocks noGrp="1"/>
          </p:cNvSpPr>
          <p:nvPr>
            <p:ph type="body" idx="1"/>
          </p:nvPr>
        </p:nvSpPr>
        <p:spPr/>
        <p:txBody>
          <a:bodyPr/>
          <a:lstStyle/>
          <a:p>
            <a:r>
              <a:rPr lang="en-US" dirty="0"/>
              <a:t>And now I’m going to use a couple of Lee’s slides to describe a data set that we are working on turning to a new benchmark with sensitivities to inelastic scattering gammas.</a:t>
            </a:r>
          </a:p>
        </p:txBody>
      </p:sp>
      <p:sp>
        <p:nvSpPr>
          <p:cNvPr id="4" name="Slide Number Placeholder 3"/>
          <p:cNvSpPr>
            <a:spLocks noGrp="1"/>
          </p:cNvSpPr>
          <p:nvPr>
            <p:ph type="sldNum" sz="quarter" idx="5"/>
          </p:nvPr>
        </p:nvSpPr>
        <p:spPr/>
        <p:txBody>
          <a:bodyPr/>
          <a:lstStyle/>
          <a:p>
            <a:fld id="{84B7DBC5-2A13-CA47-B9EE-6017A92B6B18}" type="slidenum">
              <a:rPr lang="en-US" smtClean="0"/>
              <a:t>6</a:t>
            </a:fld>
            <a:endParaRPr lang="en-US"/>
          </a:p>
        </p:txBody>
      </p:sp>
    </p:spTree>
    <p:extLst>
      <p:ext uri="{BB962C8B-B14F-4D97-AF65-F5344CB8AC3E}">
        <p14:creationId xmlns:p14="http://schemas.microsoft.com/office/powerpoint/2010/main" val="2604610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696913"/>
            <a:ext cx="4649788" cy="3487737"/>
          </a:xfrm>
        </p:spPr>
      </p:sp>
      <p:sp>
        <p:nvSpPr>
          <p:cNvPr id="3" name="Notes Placeholder 2"/>
          <p:cNvSpPr>
            <a:spLocks noGrp="1"/>
          </p:cNvSpPr>
          <p:nvPr>
            <p:ph type="body" idx="1"/>
          </p:nvPr>
        </p:nvSpPr>
        <p:spPr/>
        <p:txBody>
          <a:bodyPr/>
          <a:lstStyle/>
          <a:p>
            <a:r>
              <a:rPr lang="en-US" dirty="0"/>
              <a:t>Another source of uncertainty in the use of the benchmarks is in the modeling. In this case, the ATLAS values are integrated over the neutron spectrum at the Baghdad reactor, so it is critical to have a good understanding of that spectrum shape.</a:t>
            </a:r>
          </a:p>
          <a:p>
            <a:r>
              <a:rPr lang="en-US" dirty="0"/>
              <a:t>In a 1974 paper describing measurements at the reactor, an exponential </a:t>
            </a:r>
          </a:p>
        </p:txBody>
      </p:sp>
      <p:sp>
        <p:nvSpPr>
          <p:cNvPr id="4" name="Slide Number Placeholder 3"/>
          <p:cNvSpPr>
            <a:spLocks noGrp="1"/>
          </p:cNvSpPr>
          <p:nvPr>
            <p:ph type="sldNum" sz="quarter" idx="5"/>
          </p:nvPr>
        </p:nvSpPr>
        <p:spPr/>
        <p:txBody>
          <a:bodyPr/>
          <a:lstStyle/>
          <a:p>
            <a:fld id="{84B7DBC5-2A13-CA47-B9EE-6017A92B6B18}" type="slidenum">
              <a:rPr lang="en-US" smtClean="0"/>
              <a:t>7</a:t>
            </a:fld>
            <a:endParaRPr lang="en-US"/>
          </a:p>
        </p:txBody>
      </p:sp>
    </p:spTree>
    <p:extLst>
      <p:ext uri="{BB962C8B-B14F-4D97-AF65-F5344CB8AC3E}">
        <p14:creationId xmlns:p14="http://schemas.microsoft.com/office/powerpoint/2010/main" val="3514428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696913"/>
            <a:ext cx="4649788" cy="34877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B7DBC5-2A13-CA47-B9EE-6017A92B6B18}" type="slidenum">
              <a:rPr lang="en-US" smtClean="0"/>
              <a:t>8</a:t>
            </a:fld>
            <a:endParaRPr lang="en-US"/>
          </a:p>
        </p:txBody>
      </p:sp>
    </p:spTree>
    <p:extLst>
      <p:ext uri="{BB962C8B-B14F-4D97-AF65-F5344CB8AC3E}">
        <p14:creationId xmlns:p14="http://schemas.microsoft.com/office/powerpoint/2010/main" val="501891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4425" y="696913"/>
            <a:ext cx="4649788" cy="3487737"/>
          </a:xfrm>
        </p:spPr>
      </p:sp>
      <p:sp>
        <p:nvSpPr>
          <p:cNvPr id="3" name="Notes Placeholder 2"/>
          <p:cNvSpPr>
            <a:spLocks noGrp="1"/>
          </p:cNvSpPr>
          <p:nvPr>
            <p:ph type="body" idx="1"/>
          </p:nvPr>
        </p:nvSpPr>
        <p:spPr/>
        <p:txBody>
          <a:bodyPr/>
          <a:lstStyle/>
          <a:p>
            <a:r>
              <a:rPr lang="en-US" dirty="0"/>
              <a:t>Exponential falls off much faster, is a softer spectrum than the MB – lower ratios</a:t>
            </a:r>
          </a:p>
        </p:txBody>
      </p:sp>
      <p:sp>
        <p:nvSpPr>
          <p:cNvPr id="4" name="Slide Number Placeholder 3"/>
          <p:cNvSpPr>
            <a:spLocks noGrp="1"/>
          </p:cNvSpPr>
          <p:nvPr>
            <p:ph type="sldNum" sz="quarter" idx="5"/>
          </p:nvPr>
        </p:nvSpPr>
        <p:spPr/>
        <p:txBody>
          <a:bodyPr/>
          <a:lstStyle/>
          <a:p>
            <a:fld id="{84B7DBC5-2A13-CA47-B9EE-6017A92B6B18}" type="slidenum">
              <a:rPr lang="en-US" smtClean="0"/>
              <a:t>9</a:t>
            </a:fld>
            <a:endParaRPr lang="en-US"/>
          </a:p>
        </p:txBody>
      </p:sp>
    </p:spTree>
    <p:extLst>
      <p:ext uri="{BB962C8B-B14F-4D97-AF65-F5344CB8AC3E}">
        <p14:creationId xmlns:p14="http://schemas.microsoft.com/office/powerpoint/2010/main" val="2158061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 y="3"/>
            <a:ext cx="9143999" cy="705554"/>
          </a:xfrm>
          <a:solidFill>
            <a:srgbClr val="1F497D"/>
          </a:solidFill>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49317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33400" y="1371600"/>
            <a:ext cx="8077200" cy="472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5380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824333"/>
            <a:ext cx="6813884" cy="1639468"/>
          </a:xfrm>
          <a:prstGeom prst="rect">
            <a:avLst/>
          </a:prstGeom>
        </p:spPr>
        <p:txBody>
          <a:bodyPr>
            <a:noAutofit/>
          </a:bodyPr>
          <a:lstStyle>
            <a:lvl1pPr algn="l">
              <a:defRPr sz="3750">
                <a:solidFill>
                  <a:srgbClr val="E09E19"/>
                </a:solidFill>
              </a:defRPr>
            </a:lvl1pPr>
          </a:lstStyle>
          <a:p>
            <a:r>
              <a:rPr lang="en-US" dirty="0"/>
              <a:t>Click to edit Master title style</a:t>
            </a:r>
          </a:p>
        </p:txBody>
      </p:sp>
      <p:sp>
        <p:nvSpPr>
          <p:cNvPr id="3" name="Subtitle 2"/>
          <p:cNvSpPr>
            <a:spLocks noGrp="1"/>
          </p:cNvSpPr>
          <p:nvPr>
            <p:ph type="subTitle" idx="1"/>
          </p:nvPr>
        </p:nvSpPr>
        <p:spPr>
          <a:xfrm>
            <a:off x="685800" y="2575258"/>
            <a:ext cx="6400800" cy="1113590"/>
          </a:xfrm>
          <a:prstGeom prst="rect">
            <a:avLst/>
          </a:prstGeom>
        </p:spPr>
        <p:txBody>
          <a:bodyPr/>
          <a:lstStyle>
            <a:lvl1pPr marL="0" indent="0" algn="l">
              <a:buNone/>
              <a:defRPr>
                <a:solidFill>
                  <a:srgbClr val="2D637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47448061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311700" y="359292"/>
            <a:ext cx="85206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9" name="Google Shape;69;p16"/>
          <p:cNvSpPr txBox="1">
            <a:spLocks noGrp="1"/>
          </p:cNvSpPr>
          <p:nvPr>
            <p:ph type="body" idx="1"/>
          </p:nvPr>
        </p:nvSpPr>
        <p:spPr>
          <a:xfrm>
            <a:off x="311700" y="1264250"/>
            <a:ext cx="8520600" cy="46029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42900" rtl="0">
              <a:spcBef>
                <a:spcPts val="1600"/>
              </a:spcBef>
              <a:spcAft>
                <a:spcPts val="0"/>
              </a:spcAft>
              <a:buSzPts val="1800"/>
              <a:buChar char="○"/>
              <a:defRPr/>
            </a:lvl2pPr>
            <a:lvl3pPr marL="1371600" lvl="2" indent="-342900" rtl="0">
              <a:spcBef>
                <a:spcPts val="1600"/>
              </a:spcBef>
              <a:spcAft>
                <a:spcPts val="0"/>
              </a:spcAft>
              <a:buSzPts val="1800"/>
              <a:buChar char="■"/>
              <a:defRPr/>
            </a:lvl3pPr>
            <a:lvl4pPr marL="1828800" lvl="3" indent="-342900" rtl="0">
              <a:spcBef>
                <a:spcPts val="1600"/>
              </a:spcBef>
              <a:spcAft>
                <a:spcPts val="0"/>
              </a:spcAft>
              <a:buSzPts val="1800"/>
              <a:buChar char="●"/>
              <a:defRPr/>
            </a:lvl4pPr>
            <a:lvl5pPr marL="2286000" lvl="4" indent="-342900" rtl="0">
              <a:spcBef>
                <a:spcPts val="1600"/>
              </a:spcBef>
              <a:spcAft>
                <a:spcPts val="0"/>
              </a:spcAft>
              <a:buSzPts val="1800"/>
              <a:buChar char="○"/>
              <a:defRPr/>
            </a:lvl5pPr>
            <a:lvl6pPr marL="2743200" lvl="5" indent="-342900" rtl="0">
              <a:spcBef>
                <a:spcPts val="1600"/>
              </a:spcBef>
              <a:spcAft>
                <a:spcPts val="0"/>
              </a:spcAft>
              <a:buSzPts val="1800"/>
              <a:buChar char="■"/>
              <a:defRPr/>
            </a:lvl6pPr>
            <a:lvl7pPr marL="3200400" lvl="6" indent="-342900" rtl="0">
              <a:spcBef>
                <a:spcPts val="1600"/>
              </a:spcBef>
              <a:spcAft>
                <a:spcPts val="0"/>
              </a:spcAft>
              <a:buSzPts val="1800"/>
              <a:buChar char="●"/>
              <a:defRPr/>
            </a:lvl7pPr>
            <a:lvl8pPr marL="3657600" lvl="7" indent="-342900" rtl="0">
              <a:spcBef>
                <a:spcPts val="1600"/>
              </a:spcBef>
              <a:spcAft>
                <a:spcPts val="0"/>
              </a:spcAft>
              <a:buSzPts val="1800"/>
              <a:buChar char="○"/>
              <a:defRPr/>
            </a:lvl8pPr>
            <a:lvl9pPr marL="4114800" lvl="8" indent="-342900" rtl="0">
              <a:spcBef>
                <a:spcPts val="1600"/>
              </a:spcBef>
              <a:spcAft>
                <a:spcPts val="1600"/>
              </a:spcAft>
              <a:buSzPts val="1800"/>
              <a:buChar char="■"/>
              <a:defRPr/>
            </a:lvl9pPr>
          </a:lstStyle>
          <a:p>
            <a:endParaRPr/>
          </a:p>
        </p:txBody>
      </p:sp>
      <p:sp>
        <p:nvSpPr>
          <p:cNvPr id="70" name="Google Shape;70;p1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504579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16"/>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8DE74-0614-AA40-8597-0A5390EE47D1}"/>
              </a:ext>
            </a:extLst>
          </p:cNvPr>
          <p:cNvSpPr>
            <a:spLocks noGrp="1"/>
          </p:cNvSpPr>
          <p:nvPr>
            <p:ph type="title"/>
          </p:nvPr>
        </p:nvSpPr>
        <p:spPr bwMode="auto">
          <a:xfrm>
            <a:off x="5" y="2"/>
            <a:ext cx="9143999" cy="836613"/>
          </a:xfrm>
          <a:prstGeom prst="rect">
            <a:avLst/>
          </a:prstGeom>
          <a:solidFill>
            <a:srgbClr val="1F497D"/>
          </a:solidFill>
          <a:ln w="9525">
            <a:solidFill>
              <a:srgbClr val="1F497D"/>
            </a:solidFill>
            <a:miter lim="800000"/>
            <a:headEnd/>
            <a:tailEnd/>
          </a:ln>
        </p:spPr>
        <p:txBody>
          <a:bodyPr vert="horz" wrap="square" lIns="91416" tIns="45709" rIns="91416" bIns="45709"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1922699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4812" y="174269"/>
            <a:ext cx="7766050" cy="442912"/>
          </a:xfrm>
          <a:prstGeom prst="rect">
            <a:avLst/>
          </a:prstGeom>
        </p:spPr>
        <p:txBody>
          <a:bodyPr>
            <a:noAutofit/>
          </a:bodyPr>
          <a:lstStyle>
            <a:lvl1pPr>
              <a:defRPr sz="280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174813" y="914380"/>
            <a:ext cx="7740650" cy="2064669"/>
          </a:xfrm>
          <a:prstGeom prst="rect">
            <a:avLst/>
          </a:prstGeom>
        </p:spPr>
        <p:txBody>
          <a:bodyPr>
            <a:normAutofit/>
          </a:bodyPr>
          <a:lstStyle>
            <a:lvl1pPr>
              <a:defRPr sz="2000">
                <a:latin typeface="Calibri Light" panose="020F0302020204030204" pitchFamily="34" charset="0"/>
                <a:cs typeface="Calibri Light" panose="020F0302020204030204" pitchFamily="34" charset="0"/>
              </a:defRPr>
            </a:lvl1pPr>
            <a:lvl2pPr>
              <a:defRPr sz="1800">
                <a:latin typeface="Calibri Light" panose="020F0302020204030204" pitchFamily="34" charset="0"/>
                <a:cs typeface="Calibri Light" panose="020F0302020204030204" pitchFamily="34" charset="0"/>
              </a:defRPr>
            </a:lvl2pPr>
            <a:lvl3pPr>
              <a:defRPr sz="1600">
                <a:latin typeface="Calibri Light" panose="020F0302020204030204" pitchFamily="34" charset="0"/>
                <a:cs typeface="Calibri Light" panose="020F0302020204030204" pitchFamily="34" charset="0"/>
              </a:defRPr>
            </a:lvl3pPr>
            <a:lvl4pPr>
              <a:defRPr sz="1400">
                <a:latin typeface="Calibri Light" panose="020F0302020204030204" pitchFamily="34" charset="0"/>
                <a:cs typeface="Calibri Light" panose="020F0302020204030204" pitchFamily="34" charset="0"/>
              </a:defRPr>
            </a:lvl4pPr>
            <a:lvl5pPr>
              <a:defRPr sz="1200">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6">
            <a:extLst>
              <a:ext uri="{FF2B5EF4-FFF2-40B4-BE49-F238E27FC236}">
                <a16:creationId xmlns:a16="http://schemas.microsoft.com/office/drawing/2014/main" id="{7E211841-640D-4E50-9A1A-4EE70F21451A}"/>
              </a:ext>
            </a:extLst>
          </p:cNvPr>
          <p:cNvSpPr>
            <a:spLocks noGrp="1"/>
          </p:cNvSpPr>
          <p:nvPr>
            <p:ph type="body" sz="quarter" idx="13" hasCustomPrompt="1"/>
          </p:nvPr>
        </p:nvSpPr>
        <p:spPr>
          <a:xfrm>
            <a:off x="8439332" y="6307138"/>
            <a:ext cx="569174" cy="442913"/>
          </a:xfrm>
        </p:spPr>
        <p:txBody>
          <a:bodyPr>
            <a:normAutofit/>
          </a:bodyPr>
          <a:lstStyle>
            <a:lvl1pPr marL="0" indent="0" algn="ctr">
              <a:buNone/>
              <a:defRPr sz="2000">
                <a:solidFill>
                  <a:schemeClr val="bg1"/>
                </a:solidFill>
                <a:latin typeface="Georgia" panose="02040502050405020303" pitchFamily="18" charset="0"/>
              </a:defRPr>
            </a:lvl1pPr>
            <a:lvl2pPr marL="457200" indent="0">
              <a:buNone/>
              <a:defRPr/>
            </a:lvl2pPr>
            <a:lvl3pPr marL="914400" indent="0">
              <a:buNone/>
              <a:defRPr/>
            </a:lvl3pPr>
            <a:lvl4pPr marL="1371600" indent="0">
              <a:buNone/>
              <a:defRPr/>
            </a:lvl4pPr>
          </a:lstStyle>
          <a:p>
            <a:pPr lvl="0"/>
            <a:r>
              <a:rPr lang="en-US" dirty="0"/>
              <a:t>#</a:t>
            </a:r>
          </a:p>
        </p:txBody>
      </p:sp>
    </p:spTree>
    <p:extLst>
      <p:ext uri="{BB962C8B-B14F-4D97-AF65-F5344CB8AC3E}">
        <p14:creationId xmlns:p14="http://schemas.microsoft.com/office/powerpoint/2010/main" val="1344651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5" y="2"/>
            <a:ext cx="9143999" cy="836613"/>
          </a:xfrm>
          <a:prstGeom prst="rect">
            <a:avLst/>
          </a:prstGeom>
          <a:solidFill>
            <a:srgbClr val="1F497D"/>
          </a:solidFill>
          <a:ln w="9525">
            <a:solidFill>
              <a:srgbClr val="1F497D"/>
            </a:solidFill>
            <a:miter lim="800000"/>
            <a:headEnd/>
            <a:tailEnd/>
          </a:ln>
        </p:spPr>
        <p:txBody>
          <a:bodyPr vert="horz" wrap="square" lIns="91416" tIns="45709" rIns="91416" bIns="45709" numCol="1" anchor="ctr" anchorCtr="0" compatLnSpc="1">
            <a:prstTxWarp prst="textNoShape">
              <a:avLst/>
            </a:prstTxWarp>
          </a:bodyPr>
          <a:lstStyle/>
          <a:p>
            <a:pPr lvl="0"/>
            <a:r>
              <a:rPr lang="en-US" dirty="0"/>
              <a:t>Click to edit Master title style</a:t>
            </a:r>
          </a:p>
        </p:txBody>
      </p:sp>
      <p:sp>
        <p:nvSpPr>
          <p:cNvPr id="7" name="TextBox 11"/>
          <p:cNvSpPr txBox="1">
            <a:spLocks noChangeArrowheads="1"/>
          </p:cNvSpPr>
          <p:nvPr/>
        </p:nvSpPr>
        <p:spPr bwMode="auto">
          <a:xfrm>
            <a:off x="4386263" y="6581776"/>
            <a:ext cx="377016" cy="276995"/>
          </a:xfrm>
          <a:prstGeom prst="rect">
            <a:avLst/>
          </a:prstGeom>
          <a:noFill/>
          <a:ln>
            <a:noFill/>
          </a:ln>
        </p:spPr>
        <p:txBody>
          <a:bodyPr wrap="non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457082" eaLnBrk="1" fontAlgn="base" hangingPunct="1">
              <a:spcBef>
                <a:spcPct val="0"/>
              </a:spcBef>
              <a:spcAft>
                <a:spcPct val="0"/>
              </a:spcAft>
              <a:defRPr/>
            </a:pPr>
            <a:fld id="{62B45342-D41F-3246-BC88-9305F376649F}" type="slidenum">
              <a:rPr lang="en-US" sz="1200" smtClean="0">
                <a:solidFill>
                  <a:srgbClr val="FFFFFF"/>
                </a:solidFill>
              </a:rPr>
              <a:pPr defTabSz="457082" eaLnBrk="1" fontAlgn="base" hangingPunct="1">
                <a:spcBef>
                  <a:spcPct val="0"/>
                </a:spcBef>
                <a:spcAft>
                  <a:spcPct val="0"/>
                </a:spcAft>
                <a:defRPr/>
              </a:pPr>
              <a:t>‹#›</a:t>
            </a:fld>
            <a:endParaRPr lang="en-US" sz="1200" dirty="0">
              <a:solidFill>
                <a:srgbClr val="FFFFFF"/>
              </a:solidFill>
            </a:endParaRPr>
          </a:p>
        </p:txBody>
      </p:sp>
      <p:sp>
        <p:nvSpPr>
          <p:cNvPr id="8" name="Rectangle 7"/>
          <p:cNvSpPr/>
          <p:nvPr/>
        </p:nvSpPr>
        <p:spPr>
          <a:xfrm>
            <a:off x="0" y="6400800"/>
            <a:ext cx="9144000" cy="457200"/>
          </a:xfrm>
          <a:prstGeom prst="rect">
            <a:avLst/>
          </a:prstGeom>
          <a:solidFill>
            <a:srgbClr val="1F497D"/>
          </a:solidFill>
          <a:ln>
            <a:solidFill>
              <a:srgbClr val="4D72A9"/>
            </a:solidFill>
          </a:ln>
          <a:effectLst/>
        </p:spPr>
        <p:style>
          <a:lnRef idx="1">
            <a:schemeClr val="accent1"/>
          </a:lnRef>
          <a:fillRef idx="3">
            <a:schemeClr val="accent1"/>
          </a:fillRef>
          <a:effectRef idx="2">
            <a:schemeClr val="accent1"/>
          </a:effectRef>
          <a:fontRef idx="minor">
            <a:schemeClr val="lt1"/>
          </a:fontRef>
        </p:style>
        <p:txBody>
          <a:bodyPr lIns="91416" tIns="45709" rIns="91416" bIns="45709" anchor="ctr"/>
          <a:lstStyle/>
          <a:p>
            <a:pPr algn="ctr" defTabSz="457082" fontAlgn="base">
              <a:spcBef>
                <a:spcPct val="0"/>
              </a:spcBef>
              <a:spcAft>
                <a:spcPct val="0"/>
              </a:spcAft>
              <a:defRPr/>
            </a:pPr>
            <a:endParaRPr lang="en-US" dirty="0">
              <a:solidFill>
                <a:srgbClr val="FFFFFF"/>
              </a:solidFill>
              <a:latin typeface="Arial" charset="0"/>
              <a:ea typeface="ＭＳ Ｐゴシック" charset="0"/>
              <a:cs typeface="ＭＳ Ｐゴシック" charset="0"/>
            </a:endParaRPr>
          </a:p>
          <a:p>
            <a:pPr algn="ctr" defTabSz="457082" fontAlgn="base">
              <a:spcBef>
                <a:spcPct val="0"/>
              </a:spcBef>
              <a:spcAft>
                <a:spcPct val="0"/>
              </a:spcAft>
              <a:defRPr/>
            </a:pPr>
            <a:endParaRPr lang="en-US" dirty="0">
              <a:solidFill>
                <a:srgbClr val="FFFFFF"/>
              </a:solidFill>
              <a:latin typeface="Arial" charset="0"/>
              <a:ea typeface="ＭＳ Ｐゴシック" charset="0"/>
              <a:cs typeface="ＭＳ Ｐゴシック" charset="0"/>
            </a:endParaRPr>
          </a:p>
        </p:txBody>
      </p:sp>
      <p:sp>
        <p:nvSpPr>
          <p:cNvPr id="9" name="TextBox 9"/>
          <p:cNvSpPr txBox="1">
            <a:spLocks noChangeArrowheads="1"/>
          </p:cNvSpPr>
          <p:nvPr/>
        </p:nvSpPr>
        <p:spPr bwMode="auto">
          <a:xfrm>
            <a:off x="8725065" y="6486536"/>
            <a:ext cx="367383" cy="246199"/>
          </a:xfrm>
          <a:prstGeom prst="rect">
            <a:avLst/>
          </a:prstGeom>
          <a:noFill/>
          <a:ln>
            <a:noFill/>
          </a:ln>
        </p:spPr>
        <p:txBody>
          <a:bodyPr wrap="square" lIns="91416" tIns="45709" rIns="91416" bIns="45709">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082" eaLnBrk="1" fontAlgn="base" hangingPunct="1">
              <a:spcBef>
                <a:spcPct val="0"/>
              </a:spcBef>
              <a:spcAft>
                <a:spcPct val="0"/>
              </a:spcAft>
              <a:defRPr/>
            </a:pPr>
            <a:fld id="{AF46901F-252C-D946-B4FD-40072B8BE34D}" type="slidenum">
              <a:rPr lang="en-US" sz="1000" smtClean="0">
                <a:solidFill>
                  <a:srgbClr val="FFFFFF"/>
                </a:solidFill>
                <a:latin typeface="Helvetica Light"/>
              </a:rPr>
              <a:pPr algn="ctr" defTabSz="457082" eaLnBrk="1" fontAlgn="base" hangingPunct="1">
                <a:spcBef>
                  <a:spcPct val="0"/>
                </a:spcBef>
                <a:spcAft>
                  <a:spcPct val="0"/>
                </a:spcAft>
                <a:defRPr/>
              </a:pPr>
              <a:t>‹#›</a:t>
            </a:fld>
            <a:endParaRPr lang="en-US" sz="1000" dirty="0">
              <a:solidFill>
                <a:srgbClr val="FFFFFF"/>
              </a:solidFill>
              <a:latin typeface="Helvetica Light"/>
            </a:endParaRPr>
          </a:p>
        </p:txBody>
      </p:sp>
      <p:cxnSp>
        <p:nvCxnSpPr>
          <p:cNvPr id="12" name="Straight Connector 11"/>
          <p:cNvCxnSpPr/>
          <p:nvPr/>
        </p:nvCxnSpPr>
        <p:spPr>
          <a:xfrm>
            <a:off x="1626313" y="6448430"/>
            <a:ext cx="0" cy="366713"/>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userDrawn="1"/>
        </p:nvSpPr>
        <p:spPr>
          <a:xfrm>
            <a:off x="1718814" y="6453203"/>
            <a:ext cx="4042453" cy="276999"/>
          </a:xfrm>
          <a:prstGeom prst="rect">
            <a:avLst/>
          </a:prstGeom>
          <a:noFill/>
        </p:spPr>
        <p:txBody>
          <a:bodyPr wrap="none" rtlCol="0">
            <a:spAutoFit/>
          </a:bodyPr>
          <a:lstStyle/>
          <a:p>
            <a:r>
              <a:rPr lang="en-US" sz="1200" dirty="0">
                <a:solidFill>
                  <a:prstClr val="white"/>
                </a:solidFill>
                <a:latin typeface="Times New Roman" panose="02020603050405020304" pitchFamily="18" charset="0"/>
                <a:cs typeface="Times New Roman" panose="02020603050405020304" pitchFamily="18" charset="0"/>
              </a:rPr>
              <a:t>Lee Bernstein				Nuclear Data Week 2019</a:t>
            </a:r>
          </a:p>
        </p:txBody>
      </p:sp>
      <p:pic>
        <p:nvPicPr>
          <p:cNvPr id="17" name="Picture 12"/>
          <p:cNvPicPr>
            <a:picLocks noChangeAspect="1"/>
          </p:cNvPicPr>
          <p:nvPr userDrawn="1"/>
        </p:nvPicPr>
        <p:blipFill>
          <a:blip r:embed="rId8" cstate="print">
            <a:extLst>
              <a:ext uri="{28A0092B-C50C-407E-A947-70E740481C1C}">
                <a14:useLocalDpi xmlns:a14="http://schemas.microsoft.com/office/drawing/2010/main"/>
              </a:ext>
            </a:extLst>
          </a:blip>
          <a:srcRect l="6667" t="8601" r="7967" b="18398"/>
          <a:stretch>
            <a:fillRect/>
          </a:stretch>
        </p:blipFill>
        <p:spPr bwMode="auto">
          <a:xfrm>
            <a:off x="69852" y="6430441"/>
            <a:ext cx="534304" cy="3900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a:extLst>
              <a:ext uri="{FF2B5EF4-FFF2-40B4-BE49-F238E27FC236}">
                <a16:creationId xmlns:a16="http://schemas.microsoft.com/office/drawing/2014/main" id="{25691E13-719C-8449-A91D-92E7712311FE}"/>
              </a:ext>
            </a:extLst>
          </p:cNvPr>
          <p:cNvPicPr>
            <a:picLocks noChangeAspect="1"/>
          </p:cNvPicPr>
          <p:nvPr userDrawn="1"/>
        </p:nvPicPr>
        <p:blipFill>
          <a:blip r:embed="rId9"/>
          <a:stretch>
            <a:fillRect/>
          </a:stretch>
        </p:blipFill>
        <p:spPr>
          <a:xfrm>
            <a:off x="696657" y="6400801"/>
            <a:ext cx="457200" cy="457200"/>
          </a:xfrm>
          <a:prstGeom prst="rect">
            <a:avLst/>
          </a:prstGeom>
        </p:spPr>
      </p:pic>
    </p:spTree>
    <p:extLst>
      <p:ext uri="{BB962C8B-B14F-4D97-AF65-F5344CB8AC3E}">
        <p14:creationId xmlns:p14="http://schemas.microsoft.com/office/powerpoint/2010/main" val="3473101344"/>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6" r:id="rId3"/>
    <p:sldLayoutId id="2147483667" r:id="rId4"/>
    <p:sldLayoutId id="2147483668" r:id="rId5"/>
    <p:sldLayoutId id="2147483669" r:id="rId6"/>
  </p:sldLayoutIdLst>
  <p:hf hdr="0" ftr="0" dt="0"/>
  <p:txStyles>
    <p:titleStyle>
      <a:lvl1pPr algn="ctr" rtl="0" eaLnBrk="0" fontAlgn="base" hangingPunct="0">
        <a:spcBef>
          <a:spcPct val="0"/>
        </a:spcBef>
        <a:spcAft>
          <a:spcPct val="0"/>
        </a:spcAft>
        <a:defRPr sz="3000" b="0" i="0">
          <a:solidFill>
            <a:schemeClr val="bg1"/>
          </a:solidFill>
          <a:latin typeface="Helvetica Light"/>
          <a:ea typeface="+mj-ea"/>
          <a:cs typeface="Helvetica Light"/>
        </a:defRPr>
      </a:lvl1pPr>
      <a:lvl2pPr algn="ctr" rtl="0" eaLnBrk="0" fontAlgn="base" hangingPunct="0">
        <a:spcBef>
          <a:spcPct val="0"/>
        </a:spcBef>
        <a:spcAft>
          <a:spcPct val="0"/>
        </a:spcAft>
        <a:defRPr sz="3000" b="1">
          <a:solidFill>
            <a:srgbClr val="003366"/>
          </a:solidFill>
          <a:latin typeface="Arial" charset="0"/>
          <a:ea typeface="ＭＳ Ｐゴシック" charset="-128"/>
          <a:cs typeface="ＭＳ Ｐゴシック" charset="-128"/>
        </a:defRPr>
      </a:lvl2pPr>
      <a:lvl3pPr algn="ctr" rtl="0" eaLnBrk="0" fontAlgn="base" hangingPunct="0">
        <a:spcBef>
          <a:spcPct val="0"/>
        </a:spcBef>
        <a:spcAft>
          <a:spcPct val="0"/>
        </a:spcAft>
        <a:defRPr sz="3000" b="1">
          <a:solidFill>
            <a:srgbClr val="003366"/>
          </a:solidFill>
          <a:latin typeface="Arial" charset="0"/>
          <a:ea typeface="ＭＳ Ｐゴシック" charset="-128"/>
          <a:cs typeface="ＭＳ Ｐゴシック" charset="-128"/>
        </a:defRPr>
      </a:lvl3pPr>
      <a:lvl4pPr algn="ctr" rtl="0" eaLnBrk="0" fontAlgn="base" hangingPunct="0">
        <a:spcBef>
          <a:spcPct val="0"/>
        </a:spcBef>
        <a:spcAft>
          <a:spcPct val="0"/>
        </a:spcAft>
        <a:defRPr sz="3000" b="1">
          <a:solidFill>
            <a:srgbClr val="003366"/>
          </a:solidFill>
          <a:latin typeface="Arial" charset="0"/>
          <a:ea typeface="ＭＳ Ｐゴシック" charset="-128"/>
          <a:cs typeface="ＭＳ Ｐゴシック" charset="-128"/>
        </a:defRPr>
      </a:lvl4pPr>
      <a:lvl5pPr algn="ctr" rtl="0" eaLnBrk="0" fontAlgn="base" hangingPunct="0">
        <a:spcBef>
          <a:spcPct val="0"/>
        </a:spcBef>
        <a:spcAft>
          <a:spcPct val="0"/>
        </a:spcAft>
        <a:defRPr sz="3000" b="1">
          <a:solidFill>
            <a:srgbClr val="003366"/>
          </a:solidFill>
          <a:latin typeface="Arial" charset="0"/>
          <a:ea typeface="ＭＳ Ｐゴシック" charset="-128"/>
          <a:cs typeface="ＭＳ Ｐゴシック" charset="-128"/>
        </a:defRPr>
      </a:lvl5pPr>
      <a:lvl6pPr marL="457082" algn="l" rtl="0" fontAlgn="base">
        <a:spcBef>
          <a:spcPct val="0"/>
        </a:spcBef>
        <a:spcAft>
          <a:spcPct val="0"/>
        </a:spcAft>
        <a:defRPr sz="3200" b="1">
          <a:solidFill>
            <a:srgbClr val="2C5993"/>
          </a:solidFill>
          <a:latin typeface="Arial" charset="0"/>
          <a:ea typeface="ＭＳ Ｐゴシック" charset="-128"/>
          <a:cs typeface="ＭＳ Ｐゴシック" charset="-128"/>
        </a:defRPr>
      </a:lvl6pPr>
      <a:lvl7pPr marL="914165" algn="l" rtl="0" fontAlgn="base">
        <a:spcBef>
          <a:spcPct val="0"/>
        </a:spcBef>
        <a:spcAft>
          <a:spcPct val="0"/>
        </a:spcAft>
        <a:defRPr sz="3200" b="1">
          <a:solidFill>
            <a:srgbClr val="2C5993"/>
          </a:solidFill>
          <a:latin typeface="Arial" charset="0"/>
          <a:ea typeface="ＭＳ Ｐゴシック" charset="-128"/>
          <a:cs typeface="ＭＳ Ｐゴシック" charset="-128"/>
        </a:defRPr>
      </a:lvl7pPr>
      <a:lvl8pPr marL="1371250" algn="l" rtl="0" fontAlgn="base">
        <a:spcBef>
          <a:spcPct val="0"/>
        </a:spcBef>
        <a:spcAft>
          <a:spcPct val="0"/>
        </a:spcAft>
        <a:defRPr sz="3200" b="1">
          <a:solidFill>
            <a:srgbClr val="2C5993"/>
          </a:solidFill>
          <a:latin typeface="Arial" charset="0"/>
          <a:ea typeface="ＭＳ Ｐゴシック" charset="-128"/>
          <a:cs typeface="ＭＳ Ｐゴシック" charset="-128"/>
        </a:defRPr>
      </a:lvl8pPr>
      <a:lvl9pPr marL="1828332" algn="l" rtl="0" fontAlgn="base">
        <a:spcBef>
          <a:spcPct val="0"/>
        </a:spcBef>
        <a:spcAft>
          <a:spcPct val="0"/>
        </a:spcAft>
        <a:defRPr sz="3200" b="1">
          <a:solidFill>
            <a:srgbClr val="2C5993"/>
          </a:solidFill>
          <a:latin typeface="Arial" charset="0"/>
          <a:ea typeface="ＭＳ Ｐゴシック" charset="-128"/>
          <a:cs typeface="ＭＳ Ｐゴシック" charset="-128"/>
        </a:defRPr>
      </a:lvl9pPr>
    </p:titleStyle>
    <p:bodyStyle>
      <a:lvl1pPr marL="342813" indent="-342813" algn="l" rtl="0" eaLnBrk="0" fontAlgn="base" hangingPunct="0">
        <a:spcBef>
          <a:spcPts val="900"/>
        </a:spcBef>
        <a:spcAft>
          <a:spcPct val="0"/>
        </a:spcAft>
        <a:defRPr sz="2400">
          <a:solidFill>
            <a:srgbClr val="003366"/>
          </a:solidFill>
          <a:latin typeface="+mn-lt"/>
          <a:ea typeface="+mn-ea"/>
          <a:cs typeface="+mn-cs"/>
        </a:defRPr>
      </a:lvl1pPr>
      <a:lvl2pPr marL="288850" indent="-226954" algn="l" rtl="0" eaLnBrk="0" fontAlgn="base" hangingPunct="0">
        <a:spcBef>
          <a:spcPts val="500"/>
        </a:spcBef>
        <a:spcAft>
          <a:spcPct val="0"/>
        </a:spcAft>
        <a:buSzPct val="85000"/>
        <a:buChar char="–"/>
        <a:defRPr sz="2400">
          <a:solidFill>
            <a:srgbClr val="003366"/>
          </a:solidFill>
          <a:latin typeface="+mn-lt"/>
          <a:ea typeface="+mn-ea"/>
          <a:cs typeface="ＭＳ Ｐゴシック"/>
        </a:defRPr>
      </a:lvl2pPr>
      <a:lvl3pPr marL="572941" indent="-117445" algn="l" rtl="0" eaLnBrk="0" fontAlgn="base" hangingPunct="0">
        <a:spcBef>
          <a:spcPts val="400"/>
        </a:spcBef>
        <a:spcAft>
          <a:spcPct val="0"/>
        </a:spcAft>
        <a:buSzPct val="75000"/>
        <a:buFont typeface="Lucida Grande"/>
        <a:buChar char="–"/>
        <a:defRPr sz="2400">
          <a:solidFill>
            <a:srgbClr val="003366"/>
          </a:solidFill>
          <a:latin typeface="+mn-lt"/>
          <a:ea typeface="+mn-ea"/>
          <a:cs typeface="ＭＳ Ｐゴシック"/>
        </a:defRPr>
      </a:lvl3pPr>
      <a:lvl4pPr marL="909404" indent="-226954" algn="l" rtl="0" eaLnBrk="0" fontAlgn="base" hangingPunct="0">
        <a:spcBef>
          <a:spcPct val="20000"/>
        </a:spcBef>
        <a:spcAft>
          <a:spcPct val="0"/>
        </a:spcAft>
        <a:buSzPct val="75000"/>
        <a:buFont typeface="Lucida Grande"/>
        <a:buChar char="–"/>
        <a:defRPr sz="2400">
          <a:solidFill>
            <a:srgbClr val="003366"/>
          </a:solidFill>
          <a:latin typeface="+mn-lt"/>
          <a:ea typeface="+mn-ea"/>
          <a:cs typeface="ＭＳ Ｐゴシック"/>
        </a:defRPr>
      </a:lvl4pPr>
      <a:lvl5pPr marL="1145880" indent="-236478" algn="l" rtl="0" eaLnBrk="0" fontAlgn="base" hangingPunct="0">
        <a:spcBef>
          <a:spcPct val="20000"/>
        </a:spcBef>
        <a:spcAft>
          <a:spcPct val="0"/>
        </a:spcAft>
        <a:buChar char="»"/>
        <a:defRPr sz="2400">
          <a:solidFill>
            <a:srgbClr val="003366"/>
          </a:solidFill>
          <a:latin typeface="+mn-lt"/>
          <a:ea typeface="+mn-ea"/>
          <a:cs typeface="ＭＳ Ｐゴシック"/>
        </a:defRPr>
      </a:lvl5pPr>
      <a:lvl6pPr marL="2513959" indent="-228541" algn="l" rtl="0" fontAlgn="base">
        <a:spcBef>
          <a:spcPct val="20000"/>
        </a:spcBef>
        <a:spcAft>
          <a:spcPct val="0"/>
        </a:spcAft>
        <a:buChar char="»"/>
        <a:defRPr sz="2000">
          <a:solidFill>
            <a:srgbClr val="2C5993"/>
          </a:solidFill>
          <a:latin typeface="+mn-lt"/>
          <a:ea typeface="+mn-ea"/>
        </a:defRPr>
      </a:lvl6pPr>
      <a:lvl7pPr marL="2971040" indent="-228541" algn="l" rtl="0" fontAlgn="base">
        <a:spcBef>
          <a:spcPct val="20000"/>
        </a:spcBef>
        <a:spcAft>
          <a:spcPct val="0"/>
        </a:spcAft>
        <a:buChar char="»"/>
        <a:defRPr sz="2000">
          <a:solidFill>
            <a:srgbClr val="2C5993"/>
          </a:solidFill>
          <a:latin typeface="+mn-lt"/>
          <a:ea typeface="+mn-ea"/>
        </a:defRPr>
      </a:lvl7pPr>
      <a:lvl8pPr marL="3428124" indent="-228541" algn="l" rtl="0" fontAlgn="base">
        <a:spcBef>
          <a:spcPct val="20000"/>
        </a:spcBef>
        <a:spcAft>
          <a:spcPct val="0"/>
        </a:spcAft>
        <a:buChar char="»"/>
        <a:defRPr sz="2000">
          <a:solidFill>
            <a:srgbClr val="2C5993"/>
          </a:solidFill>
          <a:latin typeface="+mn-lt"/>
          <a:ea typeface="+mn-ea"/>
        </a:defRPr>
      </a:lvl8pPr>
      <a:lvl9pPr marL="3885205" indent="-228541" algn="l" rtl="0" fontAlgn="base">
        <a:spcBef>
          <a:spcPct val="20000"/>
        </a:spcBef>
        <a:spcAft>
          <a:spcPct val="0"/>
        </a:spcAft>
        <a:buChar char="»"/>
        <a:defRPr sz="2000">
          <a:solidFill>
            <a:srgbClr val="2C5993"/>
          </a:solidFill>
          <a:latin typeface="+mn-lt"/>
          <a:ea typeface="+mn-ea"/>
        </a:defRPr>
      </a:lvl9pPr>
    </p:bodyStyle>
    <p:otherStyle>
      <a:defPPr>
        <a:defRPr lang="en-US"/>
      </a:defPPr>
      <a:lvl1pPr marL="0" algn="l" defTabSz="457082" rtl="0" eaLnBrk="1" latinLnBrk="0" hangingPunct="1">
        <a:defRPr sz="1800" kern="1200">
          <a:solidFill>
            <a:schemeClr val="tx1"/>
          </a:solidFill>
          <a:latin typeface="+mn-lt"/>
          <a:ea typeface="+mn-ea"/>
          <a:cs typeface="+mn-cs"/>
        </a:defRPr>
      </a:lvl1pPr>
      <a:lvl2pPr marL="457082" algn="l" defTabSz="457082" rtl="0" eaLnBrk="1" latinLnBrk="0" hangingPunct="1">
        <a:defRPr sz="1800" kern="1200">
          <a:solidFill>
            <a:schemeClr val="tx1"/>
          </a:solidFill>
          <a:latin typeface="+mn-lt"/>
          <a:ea typeface="+mn-ea"/>
          <a:cs typeface="+mn-cs"/>
        </a:defRPr>
      </a:lvl2pPr>
      <a:lvl3pPr marL="914165" algn="l" defTabSz="457082" rtl="0" eaLnBrk="1" latinLnBrk="0" hangingPunct="1">
        <a:defRPr sz="1800" kern="1200">
          <a:solidFill>
            <a:schemeClr val="tx1"/>
          </a:solidFill>
          <a:latin typeface="+mn-lt"/>
          <a:ea typeface="+mn-ea"/>
          <a:cs typeface="+mn-cs"/>
        </a:defRPr>
      </a:lvl3pPr>
      <a:lvl4pPr marL="1371250" algn="l" defTabSz="457082" rtl="0" eaLnBrk="1" latinLnBrk="0" hangingPunct="1">
        <a:defRPr sz="1800" kern="1200">
          <a:solidFill>
            <a:schemeClr val="tx1"/>
          </a:solidFill>
          <a:latin typeface="+mn-lt"/>
          <a:ea typeface="+mn-ea"/>
          <a:cs typeface="+mn-cs"/>
        </a:defRPr>
      </a:lvl4pPr>
      <a:lvl5pPr marL="1828332" algn="l" defTabSz="457082" rtl="0" eaLnBrk="1" latinLnBrk="0" hangingPunct="1">
        <a:defRPr sz="1800" kern="1200">
          <a:solidFill>
            <a:schemeClr val="tx1"/>
          </a:solidFill>
          <a:latin typeface="+mn-lt"/>
          <a:ea typeface="+mn-ea"/>
          <a:cs typeface="+mn-cs"/>
        </a:defRPr>
      </a:lvl5pPr>
      <a:lvl6pPr marL="2285415" algn="l" defTabSz="457082" rtl="0" eaLnBrk="1" latinLnBrk="0" hangingPunct="1">
        <a:defRPr sz="1800" kern="1200">
          <a:solidFill>
            <a:schemeClr val="tx1"/>
          </a:solidFill>
          <a:latin typeface="+mn-lt"/>
          <a:ea typeface="+mn-ea"/>
          <a:cs typeface="+mn-cs"/>
        </a:defRPr>
      </a:lvl6pPr>
      <a:lvl7pPr marL="2742500" algn="l" defTabSz="457082" rtl="0" eaLnBrk="1" latinLnBrk="0" hangingPunct="1">
        <a:defRPr sz="1800" kern="1200">
          <a:solidFill>
            <a:schemeClr val="tx1"/>
          </a:solidFill>
          <a:latin typeface="+mn-lt"/>
          <a:ea typeface="+mn-ea"/>
          <a:cs typeface="+mn-cs"/>
        </a:defRPr>
      </a:lvl7pPr>
      <a:lvl8pPr marL="3199580" algn="l" defTabSz="457082" rtl="0" eaLnBrk="1" latinLnBrk="0" hangingPunct="1">
        <a:defRPr sz="1800" kern="1200">
          <a:solidFill>
            <a:schemeClr val="tx1"/>
          </a:solidFill>
          <a:latin typeface="+mn-lt"/>
          <a:ea typeface="+mn-ea"/>
          <a:cs typeface="+mn-cs"/>
        </a:defRPr>
      </a:lvl8pPr>
      <a:lvl9pPr marL="3656665" algn="l" defTabSz="4570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7.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7.gif"/></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2.gif"/><Relationship Id="rId4" Type="http://schemas.openxmlformats.org/officeDocument/2006/relationships/image" Target="../media/image2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2772" y="4589147"/>
            <a:ext cx="7339442" cy="835193"/>
          </a:xfrm>
        </p:spPr>
        <p:txBody>
          <a:bodyPr>
            <a:noAutofit/>
          </a:bodyPr>
          <a:lstStyle/>
          <a:p>
            <a:r>
              <a:rPr lang="en-US" b="1" dirty="0">
                <a:solidFill>
                  <a:schemeClr val="bg1"/>
                </a:solidFill>
              </a:rPr>
              <a:t>Andrew S. Voyles</a:t>
            </a:r>
            <a:r>
              <a:rPr lang="en-US" dirty="0">
                <a:solidFill>
                  <a:schemeClr val="bg1"/>
                </a:solidFill>
              </a:rPr>
              <a:t> </a:t>
            </a:r>
          </a:p>
          <a:p>
            <a:r>
              <a:rPr lang="en-US" dirty="0">
                <a:solidFill>
                  <a:schemeClr val="bg1"/>
                </a:solidFill>
              </a:rPr>
              <a:t>13 June 2018 – Program Review for NSSC2 – TA1</a:t>
            </a:r>
            <a:endParaRPr lang="en-US" sz="1050" dirty="0">
              <a:solidFill>
                <a:schemeClr val="bg1"/>
              </a:solidFill>
            </a:endParaRPr>
          </a:p>
        </p:txBody>
      </p:sp>
      <p:sp>
        <p:nvSpPr>
          <p:cNvPr id="9" name="Title 1"/>
          <p:cNvSpPr txBox="1">
            <a:spLocks/>
          </p:cNvSpPr>
          <p:nvPr/>
        </p:nvSpPr>
        <p:spPr>
          <a:xfrm>
            <a:off x="0" y="0"/>
            <a:ext cx="9144000" cy="3141195"/>
          </a:xfrm>
          <a:prstGeom prst="rect">
            <a:avLst/>
          </a:prstGeom>
          <a:solidFill>
            <a:srgbClr val="003F7A"/>
          </a:solidFill>
        </p:spPr>
        <p:txBody>
          <a:bodyPr vert="horz" lIns="68580" tIns="34290" rIns="68580" bIns="34290" rtlCol="0" anchor="ctr">
            <a:normAutofit/>
          </a:bodyPr>
          <a:lstStyle>
            <a:lvl1pPr algn="l" defTabSz="457200" rtl="0" eaLnBrk="1" latinLnBrk="0" hangingPunct="1">
              <a:spcBef>
                <a:spcPct val="0"/>
              </a:spcBef>
              <a:buNone/>
              <a:defRPr sz="5000" b="1" kern="1200">
                <a:solidFill>
                  <a:srgbClr val="E09E19"/>
                </a:solidFill>
                <a:latin typeface="Georgia"/>
                <a:ea typeface="+mj-ea"/>
                <a:cs typeface="Georgia"/>
              </a:defRPr>
            </a:lvl1pPr>
          </a:lstStyle>
          <a:p>
            <a:pPr marL="1420416"/>
            <a:r>
              <a:rPr lang="en-US" sz="4000" b="0" dirty="0">
                <a:ln w="3175">
                  <a:solidFill>
                    <a:schemeClr val="bg1">
                      <a:lumMod val="50000"/>
                    </a:schemeClr>
                  </a:solidFill>
                </a:ln>
                <a:solidFill>
                  <a:schemeClr val="bg1"/>
                </a:solidFill>
                <a:latin typeface="Times New Roman" charset="0"/>
                <a:ea typeface="Times New Roman" charset="0"/>
                <a:cs typeface="Times New Roman" charset="0"/>
              </a:rPr>
              <a:t>A New </a:t>
            </a:r>
            <a:r>
              <a:rPr lang="en-US" sz="4000" b="0" dirty="0" err="1">
                <a:ln w="3175">
                  <a:solidFill>
                    <a:schemeClr val="bg1">
                      <a:lumMod val="50000"/>
                    </a:schemeClr>
                  </a:solidFill>
                </a:ln>
                <a:solidFill>
                  <a:schemeClr val="bg1"/>
                </a:solidFill>
                <a:latin typeface="Times New Roman" charset="0"/>
                <a:ea typeface="Times New Roman" charset="0"/>
                <a:cs typeface="Times New Roman" charset="0"/>
              </a:rPr>
              <a:t>Gamma+X-ray</a:t>
            </a:r>
            <a:r>
              <a:rPr lang="en-US" sz="4000" b="0" dirty="0">
                <a:ln w="3175">
                  <a:solidFill>
                    <a:schemeClr val="bg1">
                      <a:lumMod val="50000"/>
                    </a:schemeClr>
                  </a:solidFill>
                </a:ln>
                <a:solidFill>
                  <a:schemeClr val="bg1"/>
                </a:solidFill>
                <a:latin typeface="Times New Roman" charset="0"/>
                <a:ea typeface="Times New Roman" charset="0"/>
                <a:cs typeface="Times New Roman" charset="0"/>
              </a:rPr>
              <a:t> Coincidence </a:t>
            </a:r>
            <a:r>
              <a:rPr lang="en-US" sz="4000" b="0" dirty="0" err="1">
                <a:ln w="3175">
                  <a:solidFill>
                    <a:schemeClr val="bg1">
                      <a:lumMod val="50000"/>
                    </a:schemeClr>
                  </a:solidFill>
                </a:ln>
                <a:solidFill>
                  <a:schemeClr val="bg1"/>
                </a:solidFill>
                <a:latin typeface="Times New Roman" charset="0"/>
                <a:ea typeface="Times New Roman" charset="0"/>
                <a:cs typeface="Times New Roman" charset="0"/>
              </a:rPr>
              <a:t>Catabase</a:t>
            </a:r>
            <a:endParaRPr lang="en-US" sz="6600" dirty="0">
              <a:solidFill>
                <a:schemeClr val="bg1"/>
              </a:solidFill>
              <a:latin typeface="Times New Roman" charset="0"/>
              <a:ea typeface="Times New Roman" charset="0"/>
              <a:cs typeface="Times New Roman" charset="0"/>
            </a:endParaRPr>
          </a:p>
        </p:txBody>
      </p:sp>
      <p:cxnSp>
        <p:nvCxnSpPr>
          <p:cNvPr id="10" name="Straight Connector 9"/>
          <p:cNvCxnSpPr/>
          <p:nvPr/>
        </p:nvCxnSpPr>
        <p:spPr>
          <a:xfrm flipH="1">
            <a:off x="490100" y="228600"/>
            <a:ext cx="1390" cy="2650990"/>
          </a:xfrm>
          <a:prstGeom prst="line">
            <a:avLst/>
          </a:prstGeom>
          <a:ln w="28575" cmpd="sng">
            <a:solidFill>
              <a:srgbClr val="4F81BD"/>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56160" y="3208787"/>
            <a:ext cx="5215456" cy="2739211"/>
          </a:xfrm>
          <a:prstGeom prst="rect">
            <a:avLst/>
          </a:prstGeom>
          <a:noFill/>
        </p:spPr>
        <p:txBody>
          <a:bodyPr wrap="square" rtlCol="0">
            <a:spAutoFit/>
          </a:bodyPr>
          <a:lstStyle/>
          <a:p>
            <a:r>
              <a:rPr lang="en-US" sz="3200" dirty="0">
                <a:latin typeface="Times New Roman" charset="0"/>
                <a:ea typeface="Times New Roman" charset="0"/>
                <a:cs typeface="Times New Roman" charset="0"/>
              </a:rPr>
              <a:t>Lee Bernstein for Aaron Hurst and Bruce Pierson</a:t>
            </a:r>
            <a:endParaRPr lang="en-US" sz="2800" dirty="0">
              <a:latin typeface="Times New Roman" charset="0"/>
              <a:ea typeface="Times New Roman" charset="0"/>
              <a:cs typeface="Times New Roman" charset="0"/>
            </a:endParaRPr>
          </a:p>
          <a:p>
            <a:endParaRPr lang="en-US" dirty="0">
              <a:solidFill>
                <a:schemeClr val="bg1">
                  <a:lumMod val="50000"/>
                </a:schemeClr>
              </a:solidFill>
              <a:latin typeface="Times New Roman" charset="0"/>
              <a:ea typeface="Times New Roman" charset="0"/>
              <a:cs typeface="Times New Roman" charset="0"/>
            </a:endParaRPr>
          </a:p>
          <a:p>
            <a:r>
              <a:rPr lang="en-US" dirty="0">
                <a:solidFill>
                  <a:schemeClr val="bg1">
                    <a:lumMod val="50000"/>
                  </a:schemeClr>
                </a:solidFill>
                <a:latin typeface="Times New Roman" charset="0"/>
                <a:ea typeface="Times New Roman" charset="0"/>
                <a:cs typeface="Times New Roman" charset="0"/>
              </a:rPr>
              <a:t>Nuclear Science Division</a:t>
            </a:r>
          </a:p>
          <a:p>
            <a:r>
              <a:rPr lang="en-US" dirty="0">
                <a:solidFill>
                  <a:schemeClr val="bg1">
                    <a:lumMod val="50000"/>
                  </a:schemeClr>
                </a:solidFill>
                <a:latin typeface="Times New Roman" charset="0"/>
                <a:ea typeface="Times New Roman" charset="0"/>
                <a:cs typeface="Times New Roman" charset="0"/>
              </a:rPr>
              <a:t>Lawrence Berkeley National Laboratory</a:t>
            </a:r>
          </a:p>
          <a:p>
            <a:endParaRPr lang="en-US" dirty="0">
              <a:solidFill>
                <a:schemeClr val="bg1">
                  <a:lumMod val="50000"/>
                </a:schemeClr>
              </a:solidFill>
              <a:latin typeface="Times New Roman" charset="0"/>
              <a:ea typeface="Times New Roman" charset="0"/>
              <a:cs typeface="Times New Roman" charset="0"/>
            </a:endParaRPr>
          </a:p>
          <a:p>
            <a:r>
              <a:rPr lang="en-US" dirty="0">
                <a:solidFill>
                  <a:schemeClr val="bg1">
                    <a:lumMod val="50000"/>
                  </a:schemeClr>
                </a:solidFill>
                <a:latin typeface="Times New Roman" charset="0"/>
                <a:ea typeface="Times New Roman" charset="0"/>
                <a:cs typeface="Times New Roman" charset="0"/>
              </a:rPr>
              <a:t>Department of Nuclear Engineering</a:t>
            </a:r>
          </a:p>
          <a:p>
            <a:r>
              <a:rPr lang="en-US" dirty="0">
                <a:solidFill>
                  <a:schemeClr val="bg1">
                    <a:lumMod val="50000"/>
                  </a:schemeClr>
                </a:solidFill>
                <a:latin typeface="Times New Roman" charset="0"/>
                <a:ea typeface="Times New Roman" charset="0"/>
                <a:cs typeface="Times New Roman" charset="0"/>
              </a:rPr>
              <a:t>University of California - Berkeley</a:t>
            </a:r>
          </a:p>
        </p:txBody>
      </p:sp>
      <p:pic>
        <p:nvPicPr>
          <p:cNvPr id="17" name="Picture 16"/>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947257" y="5002557"/>
            <a:ext cx="2851759" cy="811503"/>
          </a:xfrm>
          <a:prstGeom prst="rect">
            <a:avLst/>
          </a:prstGeom>
          <a:effectLst/>
        </p:spPr>
      </p:pic>
      <p:pic>
        <p:nvPicPr>
          <p:cNvPr id="18" name="Picture 17"/>
          <p:cNvPicPr>
            <a:picLocks noChangeAspect="1"/>
          </p:cNvPicPr>
          <p:nvPr/>
        </p:nvPicPr>
        <p:blipFill>
          <a:blip r:embed="rId4"/>
          <a:stretch>
            <a:fillRect/>
          </a:stretch>
        </p:blipFill>
        <p:spPr>
          <a:xfrm>
            <a:off x="7740551" y="3822631"/>
            <a:ext cx="911929" cy="91192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775065" y="3742491"/>
            <a:ext cx="1663700" cy="1295400"/>
          </a:xfrm>
          <a:prstGeom prst="rect">
            <a:avLst/>
          </a:prstGeom>
        </p:spPr>
      </p:pic>
    </p:spTree>
    <p:extLst>
      <p:ext uri="{BB962C8B-B14F-4D97-AF65-F5344CB8AC3E}">
        <p14:creationId xmlns:p14="http://schemas.microsoft.com/office/powerpoint/2010/main" val="230673921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650D4-DAC9-431F-980B-B2EB1A239491}"/>
              </a:ext>
            </a:extLst>
          </p:cNvPr>
          <p:cNvSpPr>
            <a:spLocks noGrp="1"/>
          </p:cNvSpPr>
          <p:nvPr>
            <p:ph type="title"/>
          </p:nvPr>
        </p:nvSpPr>
        <p:spPr>
          <a:xfrm>
            <a:off x="0" y="25626"/>
            <a:ext cx="9144000" cy="784347"/>
          </a:xfrm>
        </p:spPr>
        <p:txBody>
          <a:bodyPr/>
          <a:lstStyle/>
          <a:p>
            <a:r>
              <a:rPr lang="en-US" dirty="0"/>
              <a:t>A Maxwell-</a:t>
            </a:r>
            <a:r>
              <a:rPr lang="en-US" dirty="0" err="1"/>
              <a:t>Botzmann</a:t>
            </a:r>
            <a:r>
              <a:rPr lang="en-US" dirty="0"/>
              <a:t> flux distribution was found to produce the best fit to the GELINA data</a:t>
            </a:r>
          </a:p>
        </p:txBody>
      </p:sp>
      <p:pic>
        <p:nvPicPr>
          <p:cNvPr id="7" name="Picture 6">
            <a:extLst>
              <a:ext uri="{FF2B5EF4-FFF2-40B4-BE49-F238E27FC236}">
                <a16:creationId xmlns:a16="http://schemas.microsoft.com/office/drawing/2014/main" id="{B4F4A405-2DAD-45FD-A949-7B4D9285AA77}"/>
              </a:ext>
            </a:extLst>
          </p:cNvPr>
          <p:cNvPicPr>
            <a:picLocks noChangeAspect="1"/>
          </p:cNvPicPr>
          <p:nvPr/>
        </p:nvPicPr>
        <p:blipFill rotWithShape="1">
          <a:blip r:embed="rId2"/>
          <a:srcRect l="2864" t="3712" r="2760" b="3664"/>
          <a:stretch/>
        </p:blipFill>
        <p:spPr>
          <a:xfrm>
            <a:off x="830583" y="809973"/>
            <a:ext cx="7332533" cy="5497166"/>
          </a:xfrm>
          <a:prstGeom prst="rect">
            <a:avLst/>
          </a:prstGeom>
        </p:spPr>
      </p:pic>
      <p:sp>
        <p:nvSpPr>
          <p:cNvPr id="9" name="TextBox 8">
            <a:extLst>
              <a:ext uri="{FF2B5EF4-FFF2-40B4-BE49-F238E27FC236}">
                <a16:creationId xmlns:a16="http://schemas.microsoft.com/office/drawing/2014/main" id="{F1E059DF-6901-43FA-BC8E-1E7277446AC2}"/>
              </a:ext>
            </a:extLst>
          </p:cNvPr>
          <p:cNvSpPr txBox="1"/>
          <p:nvPr/>
        </p:nvSpPr>
        <p:spPr>
          <a:xfrm>
            <a:off x="3997988" y="3289895"/>
            <a:ext cx="1536569" cy="646331"/>
          </a:xfrm>
          <a:prstGeom prst="rect">
            <a:avLst/>
          </a:prstGeom>
          <a:noFill/>
          <a:ln>
            <a:solidFill>
              <a:schemeClr val="tx1"/>
            </a:solidFill>
          </a:ln>
        </p:spPr>
        <p:txBody>
          <a:bodyPr wrap="square" rtlCol="0">
            <a:spAutoFit/>
          </a:bodyPr>
          <a:lstStyle/>
          <a:p>
            <a:pPr algn="ctr"/>
            <a:r>
              <a:rPr lang="en-US" dirty="0" err="1">
                <a:latin typeface="Calibri Light" panose="020F0302020204030204" pitchFamily="34" charset="0"/>
                <a:cs typeface="Calibri Light" panose="020F0302020204030204" pitchFamily="34" charset="0"/>
              </a:rPr>
              <a:t>kT</a:t>
            </a:r>
            <a:r>
              <a:rPr lang="en-US" baseline="-25000" dirty="0" err="1">
                <a:latin typeface="Calibri Light" panose="020F0302020204030204" pitchFamily="34" charset="0"/>
                <a:cs typeface="Calibri Light" panose="020F0302020204030204" pitchFamily="34" charset="0"/>
              </a:rPr>
              <a:t>opt</a:t>
            </a:r>
            <a:r>
              <a:rPr lang="en-US" dirty="0">
                <a:latin typeface="Calibri Light" panose="020F0302020204030204" pitchFamily="34" charset="0"/>
                <a:cs typeface="Calibri Light" panose="020F0302020204030204" pitchFamily="34" charset="0"/>
              </a:rPr>
              <a:t> = 1.44</a:t>
            </a:r>
          </a:p>
          <a:p>
            <a:pPr algn="ctr"/>
            <a:r>
              <a:rPr lang="el-GR" dirty="0">
                <a:latin typeface="Calibri Light" panose="020F0302020204030204" pitchFamily="34" charset="0"/>
                <a:cs typeface="Calibri Light" panose="020F0302020204030204" pitchFamily="34" charset="0"/>
              </a:rPr>
              <a:t>χ</a:t>
            </a:r>
            <a:r>
              <a:rPr lang="el-GR" baseline="30000" dirty="0">
                <a:latin typeface="Calibri Light" panose="020F0302020204030204" pitchFamily="34" charset="0"/>
                <a:cs typeface="Calibri Light" panose="020F0302020204030204" pitchFamily="34" charset="0"/>
              </a:rPr>
              <a:t>2</a:t>
            </a:r>
            <a:r>
              <a:rPr lang="en-US" dirty="0">
                <a:latin typeface="Calibri Light" panose="020F0302020204030204" pitchFamily="34" charset="0"/>
                <a:cs typeface="Calibri Light" panose="020F0302020204030204" pitchFamily="34" charset="0"/>
              </a:rPr>
              <a:t> = 60.5</a:t>
            </a:r>
          </a:p>
        </p:txBody>
      </p:sp>
      <p:cxnSp>
        <p:nvCxnSpPr>
          <p:cNvPr id="10" name="Straight Arrow Connector 9">
            <a:extLst>
              <a:ext uri="{FF2B5EF4-FFF2-40B4-BE49-F238E27FC236}">
                <a16:creationId xmlns:a16="http://schemas.microsoft.com/office/drawing/2014/main" id="{8ADBC97F-2E9E-4F89-A5E2-681400BB6177}"/>
              </a:ext>
            </a:extLst>
          </p:cNvPr>
          <p:cNvCxnSpPr/>
          <p:nvPr/>
        </p:nvCxnSpPr>
        <p:spPr>
          <a:xfrm flipH="1">
            <a:off x="4624872" y="3931885"/>
            <a:ext cx="141401" cy="818445"/>
          </a:xfrm>
          <a:prstGeom prst="straightConnector1">
            <a:avLst/>
          </a:prstGeom>
          <a:ln>
            <a:tailEnd type="triangle"/>
          </a:ln>
          <a:effectLst/>
        </p:spPr>
        <p:style>
          <a:lnRef idx="2">
            <a:schemeClr val="dk1"/>
          </a:lnRef>
          <a:fillRef idx="0">
            <a:schemeClr val="dk1"/>
          </a:fillRef>
          <a:effectRef idx="1">
            <a:schemeClr val="dk1"/>
          </a:effectRef>
          <a:fontRef idx="minor">
            <a:schemeClr val="tx1"/>
          </a:fontRef>
        </p:style>
      </p:cxnSp>
      <p:pic>
        <p:nvPicPr>
          <p:cNvPr id="11" name="Picture 10">
            <a:extLst>
              <a:ext uri="{FF2B5EF4-FFF2-40B4-BE49-F238E27FC236}">
                <a16:creationId xmlns:a16="http://schemas.microsoft.com/office/drawing/2014/main" id="{77D20713-20B2-3546-BD7E-4E92B2CD7FF7}"/>
              </a:ext>
            </a:extLst>
          </p:cNvPr>
          <p:cNvPicPr>
            <a:picLocks noChangeAspect="1"/>
          </p:cNvPicPr>
          <p:nvPr/>
        </p:nvPicPr>
        <p:blipFill>
          <a:blip r:embed="rId3"/>
          <a:stretch>
            <a:fillRect/>
          </a:stretch>
        </p:blipFill>
        <p:spPr>
          <a:xfrm>
            <a:off x="3279433" y="1241295"/>
            <a:ext cx="3176833" cy="402367"/>
          </a:xfrm>
          <a:prstGeom prst="rect">
            <a:avLst/>
          </a:prstGeom>
        </p:spPr>
      </p:pic>
      <p:sp>
        <p:nvSpPr>
          <p:cNvPr id="12" name="TextBox 11">
            <a:extLst>
              <a:ext uri="{FF2B5EF4-FFF2-40B4-BE49-F238E27FC236}">
                <a16:creationId xmlns:a16="http://schemas.microsoft.com/office/drawing/2014/main" id="{ECEB6392-FD39-5C44-8A7D-55F5FCBCBF12}"/>
              </a:ext>
            </a:extLst>
          </p:cNvPr>
          <p:cNvSpPr txBox="1"/>
          <p:nvPr/>
        </p:nvSpPr>
        <p:spPr>
          <a:xfrm>
            <a:off x="2603915" y="1702000"/>
            <a:ext cx="4121426" cy="1200329"/>
          </a:xfrm>
          <a:prstGeom prst="rect">
            <a:avLst/>
          </a:prstGeom>
          <a:solidFill>
            <a:srgbClr val="FFFF00"/>
          </a:solidFill>
          <a:ln>
            <a:solidFill>
              <a:schemeClr val="tx1"/>
            </a:solidFill>
          </a:ln>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We found this very “validating” since the standard used for fast reactors is a MB with </a:t>
            </a:r>
            <a:r>
              <a:rPr lang="en-US" sz="2400" i="1" dirty="0">
                <a:latin typeface="Times New Roman" panose="02020603050405020304" pitchFamily="18" charset="0"/>
                <a:cs typeface="Times New Roman" panose="02020603050405020304" pitchFamily="18" charset="0"/>
              </a:rPr>
              <a:t>kT=</a:t>
            </a:r>
            <a:r>
              <a:rPr lang="en-US" sz="2400" dirty="0">
                <a:latin typeface="Times New Roman" panose="02020603050405020304" pitchFamily="18" charset="0"/>
                <a:cs typeface="Times New Roman" panose="02020603050405020304" pitchFamily="18" charset="0"/>
              </a:rPr>
              <a:t>1.42</a:t>
            </a:r>
          </a:p>
        </p:txBody>
      </p:sp>
      <p:sp>
        <p:nvSpPr>
          <p:cNvPr id="5" name="Text Placeholder 4">
            <a:extLst>
              <a:ext uri="{FF2B5EF4-FFF2-40B4-BE49-F238E27FC236}">
                <a16:creationId xmlns:a16="http://schemas.microsoft.com/office/drawing/2014/main" id="{D7D5731D-9229-7542-A01F-1C9017157680}"/>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74680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B1F8D-90CD-4CF6-80B1-97FF864FA068}"/>
              </a:ext>
            </a:extLst>
          </p:cNvPr>
          <p:cNvSpPr>
            <a:spLocks noGrp="1"/>
          </p:cNvSpPr>
          <p:nvPr>
            <p:ph type="title"/>
          </p:nvPr>
        </p:nvSpPr>
        <p:spPr>
          <a:xfrm>
            <a:off x="0" y="-21"/>
            <a:ext cx="9144000" cy="914379"/>
          </a:xfrm>
        </p:spPr>
        <p:txBody>
          <a:bodyPr>
            <a:noAutofit/>
          </a:bodyPr>
          <a:lstStyle/>
          <a:p>
            <a:r>
              <a:rPr lang="en-US" dirty="0"/>
              <a:t>Validation of the MB flux shape was seen with improved TALYS calculations for neighboring isotopes</a:t>
            </a:r>
          </a:p>
        </p:txBody>
      </p:sp>
      <p:sp>
        <p:nvSpPr>
          <p:cNvPr id="5" name="Text Placeholder 4">
            <a:extLst>
              <a:ext uri="{FF2B5EF4-FFF2-40B4-BE49-F238E27FC236}">
                <a16:creationId xmlns:a16="http://schemas.microsoft.com/office/drawing/2014/main" id="{87C05AF1-22C5-4A48-A007-22EB8237D26C}"/>
              </a:ext>
            </a:extLst>
          </p:cNvPr>
          <p:cNvSpPr>
            <a:spLocks noGrp="1"/>
          </p:cNvSpPr>
          <p:nvPr>
            <p:ph type="body" sz="quarter" idx="13"/>
          </p:nvPr>
        </p:nvSpPr>
        <p:spPr>
          <a:xfrm>
            <a:off x="8439332" y="6307138"/>
            <a:ext cx="569174" cy="442913"/>
          </a:xfrm>
        </p:spPr>
        <p:txBody>
          <a:bodyPr/>
          <a:lstStyle/>
          <a:p>
            <a:r>
              <a:rPr lang="en-US" dirty="0"/>
              <a:t>13</a:t>
            </a:r>
          </a:p>
        </p:txBody>
      </p:sp>
      <p:pic>
        <p:nvPicPr>
          <p:cNvPr id="12" name="Picture 11">
            <a:extLst>
              <a:ext uri="{FF2B5EF4-FFF2-40B4-BE49-F238E27FC236}">
                <a16:creationId xmlns:a16="http://schemas.microsoft.com/office/drawing/2014/main" id="{A5179F97-DBB5-44BF-8A1F-3F4BF58AC96E}"/>
              </a:ext>
            </a:extLst>
          </p:cNvPr>
          <p:cNvPicPr>
            <a:picLocks noChangeAspect="1"/>
          </p:cNvPicPr>
          <p:nvPr/>
        </p:nvPicPr>
        <p:blipFill>
          <a:blip r:embed="rId3"/>
          <a:stretch>
            <a:fillRect/>
          </a:stretch>
        </p:blipFill>
        <p:spPr>
          <a:xfrm>
            <a:off x="554290" y="1213989"/>
            <a:ext cx="7352884" cy="4595552"/>
          </a:xfrm>
          <a:prstGeom prst="rect">
            <a:avLst/>
          </a:prstGeom>
        </p:spPr>
      </p:pic>
    </p:spTree>
    <p:extLst>
      <p:ext uri="{BB962C8B-B14F-4D97-AF65-F5344CB8AC3E}">
        <p14:creationId xmlns:p14="http://schemas.microsoft.com/office/powerpoint/2010/main" val="1768710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B1F8D-90CD-4CF6-80B1-97FF864FA068}"/>
              </a:ext>
            </a:extLst>
          </p:cNvPr>
          <p:cNvSpPr>
            <a:spLocks noGrp="1"/>
          </p:cNvSpPr>
          <p:nvPr>
            <p:ph type="title"/>
          </p:nvPr>
        </p:nvSpPr>
        <p:spPr>
          <a:xfrm>
            <a:off x="0" y="0"/>
            <a:ext cx="9144001" cy="872106"/>
          </a:xfrm>
        </p:spPr>
        <p:txBody>
          <a:bodyPr>
            <a:noAutofit/>
          </a:bodyPr>
          <a:lstStyle/>
          <a:p>
            <a:r>
              <a:rPr lang="en-US" dirty="0"/>
              <a:t>Benchmarking of the models involved in the partial gamma cross section calculations – </a:t>
            </a:r>
            <a:r>
              <a:rPr lang="en-US" baseline="30000" dirty="0"/>
              <a:t>66</a:t>
            </a:r>
            <a:r>
              <a:rPr lang="en-US" dirty="0"/>
              <a:t>Zn </a:t>
            </a:r>
          </a:p>
        </p:txBody>
      </p:sp>
      <p:sp>
        <p:nvSpPr>
          <p:cNvPr id="3" name="Content Placeholder 2">
            <a:extLst>
              <a:ext uri="{FF2B5EF4-FFF2-40B4-BE49-F238E27FC236}">
                <a16:creationId xmlns:a16="http://schemas.microsoft.com/office/drawing/2014/main" id="{54B5F8F3-CDC2-4822-979A-E64647EF3D85}"/>
              </a:ext>
            </a:extLst>
          </p:cNvPr>
          <p:cNvSpPr>
            <a:spLocks noGrp="1"/>
          </p:cNvSpPr>
          <p:nvPr>
            <p:ph idx="1"/>
          </p:nvPr>
        </p:nvSpPr>
        <p:spPr>
          <a:xfrm>
            <a:off x="200210" y="1197184"/>
            <a:ext cx="8711391" cy="2064669"/>
          </a:xfrm>
        </p:spPr>
        <p:txBody>
          <a:bodyPr>
            <a:normAutofit/>
          </a:bodyPr>
          <a:lstStyle/>
          <a:p>
            <a:r>
              <a:rPr lang="en-US" sz="2400" dirty="0">
                <a:solidFill>
                  <a:schemeClr val="tx1"/>
                </a:solidFill>
                <a:latin typeface="Times New Roman" panose="02020603050405020304" pitchFamily="18" charset="0"/>
                <a:cs typeface="Times New Roman" panose="02020603050405020304" pitchFamily="18" charset="0"/>
              </a:rPr>
              <a:t>Gamma cascades involve incoming angular momentum, level density, gamma strength functions, transition from continuum to discrete levels, and structure data of the discrete states</a:t>
            </a:r>
          </a:p>
        </p:txBody>
      </p:sp>
      <p:sp>
        <p:nvSpPr>
          <p:cNvPr id="5" name="Text Placeholder 4">
            <a:extLst>
              <a:ext uri="{FF2B5EF4-FFF2-40B4-BE49-F238E27FC236}">
                <a16:creationId xmlns:a16="http://schemas.microsoft.com/office/drawing/2014/main" id="{87C05AF1-22C5-4A48-A007-22EB8237D26C}"/>
              </a:ext>
            </a:extLst>
          </p:cNvPr>
          <p:cNvSpPr>
            <a:spLocks noGrp="1"/>
          </p:cNvSpPr>
          <p:nvPr>
            <p:ph type="body" sz="quarter" idx="13"/>
          </p:nvPr>
        </p:nvSpPr>
        <p:spPr>
          <a:xfrm>
            <a:off x="8452031" y="6307138"/>
            <a:ext cx="569174" cy="442913"/>
          </a:xfrm>
        </p:spPr>
        <p:txBody>
          <a:bodyPr/>
          <a:lstStyle/>
          <a:p>
            <a:r>
              <a:rPr lang="en-US" dirty="0"/>
              <a:t>14</a:t>
            </a:r>
          </a:p>
        </p:txBody>
      </p:sp>
      <p:graphicFrame>
        <p:nvGraphicFramePr>
          <p:cNvPr id="4" name="Table 3">
            <a:extLst>
              <a:ext uri="{FF2B5EF4-FFF2-40B4-BE49-F238E27FC236}">
                <a16:creationId xmlns:a16="http://schemas.microsoft.com/office/drawing/2014/main" id="{B8CF4558-ACD6-4002-910D-5C38C40BC682}"/>
              </a:ext>
            </a:extLst>
          </p:cNvPr>
          <p:cNvGraphicFramePr>
            <a:graphicFrameLocks noGrp="1"/>
          </p:cNvGraphicFramePr>
          <p:nvPr/>
        </p:nvGraphicFramePr>
        <p:xfrm>
          <a:off x="2273303" y="2669619"/>
          <a:ext cx="4093061" cy="2064666"/>
        </p:xfrm>
        <a:graphic>
          <a:graphicData uri="http://schemas.openxmlformats.org/drawingml/2006/table">
            <a:tbl>
              <a:tblPr firstRow="1" bandRow="1">
                <a:tableStyleId>{5C22544A-7EE6-4342-B048-85BDC9FD1C3A}</a:tableStyleId>
              </a:tblPr>
              <a:tblGrid>
                <a:gridCol w="1392116">
                  <a:extLst>
                    <a:ext uri="{9D8B030D-6E8A-4147-A177-3AD203B41FA5}">
                      <a16:colId xmlns:a16="http://schemas.microsoft.com/office/drawing/2014/main" val="2792544897"/>
                    </a:ext>
                  </a:extLst>
                </a:gridCol>
                <a:gridCol w="556077">
                  <a:extLst>
                    <a:ext uri="{9D8B030D-6E8A-4147-A177-3AD203B41FA5}">
                      <a16:colId xmlns:a16="http://schemas.microsoft.com/office/drawing/2014/main" val="1080241488"/>
                    </a:ext>
                  </a:extLst>
                </a:gridCol>
                <a:gridCol w="1042644">
                  <a:extLst>
                    <a:ext uri="{9D8B030D-6E8A-4147-A177-3AD203B41FA5}">
                      <a16:colId xmlns:a16="http://schemas.microsoft.com/office/drawing/2014/main" val="1074648334"/>
                    </a:ext>
                  </a:extLst>
                </a:gridCol>
                <a:gridCol w="1102224">
                  <a:extLst>
                    <a:ext uri="{9D8B030D-6E8A-4147-A177-3AD203B41FA5}">
                      <a16:colId xmlns:a16="http://schemas.microsoft.com/office/drawing/2014/main" val="1715438580"/>
                    </a:ext>
                  </a:extLst>
                </a:gridCol>
              </a:tblGrid>
              <a:tr h="344111">
                <a:tc>
                  <a:txBody>
                    <a:bodyPr/>
                    <a:lstStyle/>
                    <a:p>
                      <a:pPr algn="ctr" fontAlgn="b"/>
                      <a:r>
                        <a:rPr lang="en-US" sz="1400" b="0" i="0" u="none" strike="noStrike" dirty="0">
                          <a:solidFill>
                            <a:srgbClr val="000000"/>
                          </a:solidFill>
                          <a:effectLst/>
                          <a:latin typeface="Calibri Light" panose="020F0302020204030204" pitchFamily="34" charset="0"/>
                          <a:cs typeface="Calibri Light" panose="020F0302020204030204" pitchFamily="34" charset="0"/>
                        </a:rPr>
                        <a:t>Level Energy [keV]</a:t>
                      </a:r>
                    </a:p>
                  </a:txBody>
                  <a:tcPr marL="5443" marR="5443" marT="5443"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Light" panose="020F0302020204030204" pitchFamily="34" charset="0"/>
                          <a:cs typeface="Calibri Light" panose="020F0302020204030204" pitchFamily="34" charset="0"/>
                        </a:rPr>
                        <a:t>J</a:t>
                      </a:r>
                      <a:r>
                        <a:rPr lang="el-GR" sz="1400" b="0" i="0" u="none" strike="noStrike" baseline="30000" dirty="0">
                          <a:solidFill>
                            <a:srgbClr val="000000"/>
                          </a:solidFill>
                          <a:effectLst/>
                          <a:latin typeface="Calibri Light" panose="020F0302020204030204" pitchFamily="34" charset="0"/>
                          <a:cs typeface="Calibri Light" panose="020F0302020204030204" pitchFamily="34" charset="0"/>
                        </a:rPr>
                        <a:t>π</a:t>
                      </a:r>
                      <a:endParaRPr lang="en-US" sz="1400" b="0" i="0" u="none" strike="noStrike" baseline="30000" dirty="0">
                        <a:solidFill>
                          <a:srgbClr val="000000"/>
                        </a:solidFill>
                        <a:effectLst/>
                        <a:latin typeface="Calibri Light" panose="020F0302020204030204" pitchFamily="34" charset="0"/>
                        <a:cs typeface="Calibri Light" panose="020F0302020204030204" pitchFamily="34" charset="0"/>
                      </a:endParaRPr>
                    </a:p>
                  </a:txBody>
                  <a:tcPr marL="5443" marR="5443" marT="5443"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Light" panose="020F0302020204030204" pitchFamily="34" charset="0"/>
                          <a:cs typeface="Calibri Light" panose="020F0302020204030204" pitchFamily="34" charset="0"/>
                        </a:rPr>
                        <a:t>ATLAS Ratio</a:t>
                      </a:r>
                    </a:p>
                  </a:txBody>
                  <a:tcPr marL="5443" marR="5443" marT="5443"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err="1">
                          <a:solidFill>
                            <a:srgbClr val="000000"/>
                          </a:solidFill>
                          <a:effectLst/>
                          <a:latin typeface="Calibri Light" panose="020F0302020204030204" pitchFamily="34" charset="0"/>
                          <a:cs typeface="Calibri Light" panose="020F0302020204030204" pitchFamily="34" charset="0"/>
                        </a:rPr>
                        <a:t>Talys</a:t>
                      </a:r>
                      <a:r>
                        <a:rPr lang="en-US" sz="1400" b="0" i="0" u="none" strike="noStrike" dirty="0">
                          <a:solidFill>
                            <a:srgbClr val="000000"/>
                          </a:solidFill>
                          <a:effectLst/>
                          <a:latin typeface="Calibri Light" panose="020F0302020204030204" pitchFamily="34" charset="0"/>
                          <a:cs typeface="Calibri Light" panose="020F0302020204030204" pitchFamily="34" charset="0"/>
                        </a:rPr>
                        <a:t> Ratio</a:t>
                      </a:r>
                    </a:p>
                  </a:txBody>
                  <a:tcPr marL="5443" marR="5443" marT="5443" marB="0" anchor="ct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7813078"/>
                  </a:ext>
                </a:extLst>
              </a:tr>
              <a:tr h="344111">
                <a:tc>
                  <a:txBody>
                    <a:bodyPr/>
                    <a:lstStyle/>
                    <a:p>
                      <a:pPr algn="ctr" fontAlgn="b"/>
                      <a:r>
                        <a:rPr lang="en-US" sz="1400" b="0" i="0" u="none" strike="noStrike">
                          <a:solidFill>
                            <a:srgbClr val="000000"/>
                          </a:solidFill>
                          <a:effectLst/>
                          <a:latin typeface="Calibri Light" panose="020F0302020204030204" pitchFamily="34" charset="0"/>
                          <a:cs typeface="Calibri Light" panose="020F0302020204030204" pitchFamily="34" charset="0"/>
                        </a:rPr>
                        <a:t>1039</a:t>
                      </a:r>
                    </a:p>
                  </a:txBody>
                  <a:tcPr marL="5443" marR="5443" marT="5443"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a:solidFill>
                            <a:srgbClr val="000000"/>
                          </a:solidFill>
                          <a:effectLst/>
                          <a:latin typeface="Calibri Light" panose="020F0302020204030204" pitchFamily="34" charset="0"/>
                          <a:cs typeface="Calibri Light" panose="020F0302020204030204" pitchFamily="34" charset="0"/>
                        </a:rPr>
                        <a:t>2+</a:t>
                      </a:r>
                    </a:p>
                  </a:txBody>
                  <a:tcPr marL="5443" marR="5443" marT="5443"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dirty="0">
                          <a:solidFill>
                            <a:srgbClr val="000000"/>
                          </a:solidFill>
                          <a:effectLst/>
                          <a:latin typeface="Calibri Light" panose="020F0302020204030204" pitchFamily="34" charset="0"/>
                          <a:cs typeface="Calibri Light" panose="020F0302020204030204" pitchFamily="34" charset="0"/>
                        </a:rPr>
                        <a:t>98.4456</a:t>
                      </a:r>
                    </a:p>
                  </a:txBody>
                  <a:tcPr marL="5443" marR="5443" marT="5443" marB="0" anchor="ctr">
                    <a:lnT w="12700" cap="flat" cmpd="sng" algn="ctr">
                      <a:solidFill>
                        <a:schemeClr val="tx1"/>
                      </a:solidFill>
                      <a:prstDash val="solid"/>
                      <a:round/>
                      <a:headEnd type="none" w="med" len="med"/>
                      <a:tailEnd type="none" w="med" len="med"/>
                    </a:lnT>
                    <a:noFill/>
                  </a:tcPr>
                </a:tc>
                <a:tc>
                  <a:txBody>
                    <a:bodyPr/>
                    <a:lstStyle/>
                    <a:p>
                      <a:pPr algn="ctr" fontAlgn="b"/>
                      <a:r>
                        <a:rPr lang="en-US" sz="1400" b="0" i="0" u="none" strike="noStrike">
                          <a:solidFill>
                            <a:srgbClr val="000000"/>
                          </a:solidFill>
                          <a:effectLst/>
                          <a:latin typeface="Calibri Light" panose="020F0302020204030204" pitchFamily="34" charset="0"/>
                          <a:cs typeface="Calibri Light" panose="020F0302020204030204" pitchFamily="34" charset="0"/>
                        </a:rPr>
                        <a:t>  99.7802</a:t>
                      </a:r>
                    </a:p>
                  </a:txBody>
                  <a:tcPr marL="5443" marR="5443" marT="5443"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855830905"/>
                  </a:ext>
                </a:extLst>
              </a:tr>
              <a:tr h="344111">
                <a:tc>
                  <a:txBody>
                    <a:bodyPr/>
                    <a:lstStyle/>
                    <a:p>
                      <a:pPr algn="ctr" fontAlgn="b"/>
                      <a:r>
                        <a:rPr lang="en-US" sz="1400" b="0" i="0" u="none" strike="noStrike" dirty="0">
                          <a:solidFill>
                            <a:srgbClr val="000000"/>
                          </a:solidFill>
                          <a:effectLst/>
                          <a:latin typeface="Calibri Light" panose="020F0302020204030204" pitchFamily="34" charset="0"/>
                          <a:cs typeface="Calibri Light" panose="020F0302020204030204" pitchFamily="34" charset="0"/>
                        </a:rPr>
                        <a:t>1872</a:t>
                      </a:r>
                    </a:p>
                  </a:txBody>
                  <a:tcPr marL="5443" marR="5443" marT="5443" marB="0" anchor="ctr">
                    <a:noFill/>
                  </a:tcPr>
                </a:tc>
                <a:tc>
                  <a:txBody>
                    <a:bodyPr/>
                    <a:lstStyle/>
                    <a:p>
                      <a:pPr algn="ctr" fontAlgn="b"/>
                      <a:r>
                        <a:rPr lang="en-US" sz="1400" b="0" i="0" u="none" strike="noStrike" dirty="0">
                          <a:solidFill>
                            <a:srgbClr val="000000"/>
                          </a:solidFill>
                          <a:effectLst/>
                          <a:latin typeface="Calibri Light" panose="020F0302020204030204" pitchFamily="34" charset="0"/>
                          <a:cs typeface="Calibri Light" panose="020F0302020204030204" pitchFamily="34" charset="0"/>
                        </a:rPr>
                        <a:t>2+</a:t>
                      </a:r>
                    </a:p>
                  </a:txBody>
                  <a:tcPr marL="5443" marR="5443" marT="5443" marB="0" anchor="ctr">
                    <a:noFill/>
                  </a:tcPr>
                </a:tc>
                <a:tc>
                  <a:txBody>
                    <a:bodyPr/>
                    <a:lstStyle/>
                    <a:p>
                      <a:pPr algn="ctr" fontAlgn="b"/>
                      <a:r>
                        <a:rPr lang="en-US" sz="1400" b="0" i="0" u="none" strike="noStrike" dirty="0">
                          <a:solidFill>
                            <a:srgbClr val="000000"/>
                          </a:solidFill>
                          <a:effectLst/>
                          <a:latin typeface="Calibri Light" panose="020F0302020204030204" pitchFamily="34" charset="0"/>
                          <a:cs typeface="Calibri Light" panose="020F0302020204030204" pitchFamily="34" charset="0"/>
                        </a:rPr>
                        <a:t>29.361</a:t>
                      </a:r>
                    </a:p>
                  </a:txBody>
                  <a:tcPr marL="5443" marR="5443" marT="5443" marB="0" anchor="ctr">
                    <a:noFill/>
                  </a:tcPr>
                </a:tc>
                <a:tc>
                  <a:txBody>
                    <a:bodyPr/>
                    <a:lstStyle/>
                    <a:p>
                      <a:pPr algn="ctr" fontAlgn="b"/>
                      <a:r>
                        <a:rPr lang="en-US" sz="1400" b="0" i="0" u="none" strike="noStrike" dirty="0">
                          <a:solidFill>
                            <a:srgbClr val="000000"/>
                          </a:solidFill>
                          <a:effectLst/>
                          <a:latin typeface="Calibri Light" panose="020F0302020204030204" pitchFamily="34" charset="0"/>
                          <a:cs typeface="Calibri Light" panose="020F0302020204030204" pitchFamily="34" charset="0"/>
                        </a:rPr>
                        <a:t>  26.439</a:t>
                      </a:r>
                    </a:p>
                  </a:txBody>
                  <a:tcPr marL="5443" marR="5443" marT="5443" marB="0" anchor="ctr">
                    <a:noFill/>
                  </a:tcPr>
                </a:tc>
                <a:extLst>
                  <a:ext uri="{0D108BD9-81ED-4DB2-BD59-A6C34878D82A}">
                    <a16:rowId xmlns:a16="http://schemas.microsoft.com/office/drawing/2014/main" val="4037079668"/>
                  </a:ext>
                </a:extLst>
              </a:tr>
              <a:tr h="344111">
                <a:tc>
                  <a:txBody>
                    <a:bodyPr/>
                    <a:lstStyle/>
                    <a:p>
                      <a:pPr algn="ctr" fontAlgn="b"/>
                      <a:r>
                        <a:rPr lang="en-US" sz="1400" b="0" i="0" u="none" strike="noStrike">
                          <a:solidFill>
                            <a:srgbClr val="000000"/>
                          </a:solidFill>
                          <a:effectLst/>
                          <a:latin typeface="Calibri Light" panose="020F0302020204030204" pitchFamily="34" charset="0"/>
                          <a:cs typeface="Calibri Light" panose="020F0302020204030204" pitchFamily="34" charset="0"/>
                        </a:rPr>
                        <a:t>2372</a:t>
                      </a:r>
                    </a:p>
                  </a:txBody>
                  <a:tcPr marL="5443" marR="5443" marT="5443" marB="0" anchor="ctr">
                    <a:noFill/>
                  </a:tcPr>
                </a:tc>
                <a:tc>
                  <a:txBody>
                    <a:bodyPr/>
                    <a:lstStyle/>
                    <a:p>
                      <a:pPr algn="ctr" fontAlgn="b"/>
                      <a:r>
                        <a:rPr lang="en-US" sz="1400" b="0" i="0" u="none" strike="noStrike">
                          <a:solidFill>
                            <a:srgbClr val="000000"/>
                          </a:solidFill>
                          <a:effectLst/>
                          <a:latin typeface="Calibri Light" panose="020F0302020204030204" pitchFamily="34" charset="0"/>
                          <a:cs typeface="Calibri Light" panose="020F0302020204030204" pitchFamily="34" charset="0"/>
                        </a:rPr>
                        <a:t>0+</a:t>
                      </a:r>
                    </a:p>
                  </a:txBody>
                  <a:tcPr marL="5443" marR="5443" marT="5443" marB="0" anchor="ctr">
                    <a:noFill/>
                  </a:tcPr>
                </a:tc>
                <a:tc>
                  <a:txBody>
                    <a:bodyPr/>
                    <a:lstStyle/>
                    <a:p>
                      <a:pPr algn="ctr" fontAlgn="b"/>
                      <a:r>
                        <a:rPr lang="en-US" sz="1400" b="0" i="0" u="none" strike="noStrike">
                          <a:solidFill>
                            <a:srgbClr val="000000"/>
                          </a:solidFill>
                          <a:effectLst/>
                          <a:latin typeface="Calibri Light" panose="020F0302020204030204" pitchFamily="34" charset="0"/>
                          <a:cs typeface="Calibri Light" panose="020F0302020204030204" pitchFamily="34" charset="0"/>
                        </a:rPr>
                        <a:t>2.59067</a:t>
                      </a:r>
                    </a:p>
                  </a:txBody>
                  <a:tcPr marL="5443" marR="5443" marT="5443" marB="0" anchor="ctr">
                    <a:noFill/>
                  </a:tcPr>
                </a:tc>
                <a:tc>
                  <a:txBody>
                    <a:bodyPr/>
                    <a:lstStyle/>
                    <a:p>
                      <a:pPr algn="ctr" fontAlgn="b"/>
                      <a:r>
                        <a:rPr lang="en-US" sz="1400" b="0" i="0" u="none" strike="noStrike">
                          <a:solidFill>
                            <a:srgbClr val="000000"/>
                          </a:solidFill>
                          <a:effectLst/>
                          <a:latin typeface="Calibri Light" panose="020F0302020204030204" pitchFamily="34" charset="0"/>
                          <a:cs typeface="Calibri Light" panose="020F0302020204030204" pitchFamily="34" charset="0"/>
                        </a:rPr>
                        <a:t>  3.89443</a:t>
                      </a:r>
                    </a:p>
                  </a:txBody>
                  <a:tcPr marL="5443" marR="5443" marT="5443" marB="0" anchor="ctr">
                    <a:noFill/>
                  </a:tcPr>
                </a:tc>
                <a:extLst>
                  <a:ext uri="{0D108BD9-81ED-4DB2-BD59-A6C34878D82A}">
                    <a16:rowId xmlns:a16="http://schemas.microsoft.com/office/drawing/2014/main" val="108346690"/>
                  </a:ext>
                </a:extLst>
              </a:tr>
              <a:tr h="344111">
                <a:tc>
                  <a:txBody>
                    <a:bodyPr/>
                    <a:lstStyle/>
                    <a:p>
                      <a:pPr algn="ctr" fontAlgn="b"/>
                      <a:r>
                        <a:rPr lang="en-US" sz="1400" b="0" i="0" u="none" strike="noStrike">
                          <a:solidFill>
                            <a:srgbClr val="000000"/>
                          </a:solidFill>
                          <a:effectLst/>
                          <a:latin typeface="Calibri Light" panose="020F0302020204030204" pitchFamily="34" charset="0"/>
                          <a:cs typeface="Calibri Light" panose="020F0302020204030204" pitchFamily="34" charset="0"/>
                        </a:rPr>
                        <a:t>2451</a:t>
                      </a:r>
                    </a:p>
                  </a:txBody>
                  <a:tcPr marL="5443" marR="5443" marT="5443" marB="0" anchor="ctr">
                    <a:lnB w="28575" cap="flat" cmpd="sng" algn="ctr">
                      <a:no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Light" panose="020F0302020204030204" pitchFamily="34" charset="0"/>
                          <a:cs typeface="Calibri Light" panose="020F0302020204030204" pitchFamily="34" charset="0"/>
                        </a:rPr>
                        <a:t>4+</a:t>
                      </a:r>
                    </a:p>
                  </a:txBody>
                  <a:tcPr marL="5443" marR="5443" marT="5443" marB="0" anchor="ctr">
                    <a:lnB w="28575" cap="flat" cmpd="sng" algn="ctr">
                      <a:no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Light" panose="020F0302020204030204" pitchFamily="34" charset="0"/>
                          <a:cs typeface="Calibri Light" panose="020F0302020204030204" pitchFamily="34" charset="0"/>
                        </a:rPr>
                        <a:t>4.83592</a:t>
                      </a:r>
                    </a:p>
                  </a:txBody>
                  <a:tcPr marL="5443" marR="5443" marT="5443" marB="0" anchor="ctr">
                    <a:lnB w="28575" cap="flat" cmpd="sng" algn="ctr">
                      <a:noFill/>
                      <a:prstDash val="solid"/>
                      <a:round/>
                      <a:headEnd type="none" w="med" len="med"/>
                      <a:tailEnd type="none" w="med" len="med"/>
                    </a:lnB>
                    <a:noFill/>
                  </a:tcPr>
                </a:tc>
                <a:tc>
                  <a:txBody>
                    <a:bodyPr/>
                    <a:lstStyle/>
                    <a:p>
                      <a:pPr algn="ctr" fontAlgn="b"/>
                      <a:r>
                        <a:rPr lang="en-US" sz="1400" b="0" i="0" u="none" strike="noStrike">
                          <a:solidFill>
                            <a:srgbClr val="000000"/>
                          </a:solidFill>
                          <a:effectLst/>
                          <a:latin typeface="Calibri Light" panose="020F0302020204030204" pitchFamily="34" charset="0"/>
                          <a:cs typeface="Calibri Light" panose="020F0302020204030204" pitchFamily="34" charset="0"/>
                        </a:rPr>
                        <a:t>  5.83202</a:t>
                      </a:r>
                    </a:p>
                  </a:txBody>
                  <a:tcPr marL="5443" marR="5443" marT="5443" marB="0" anchor="ctr">
                    <a:lnB w="28575" cap="flat" cmpd="sng" algn="ctr">
                      <a:noFill/>
                      <a:prstDash val="solid"/>
                      <a:round/>
                      <a:headEnd type="none" w="med" len="med"/>
                      <a:tailEnd type="none" w="med" len="med"/>
                    </a:lnB>
                    <a:noFill/>
                  </a:tcPr>
                </a:tc>
                <a:extLst>
                  <a:ext uri="{0D108BD9-81ED-4DB2-BD59-A6C34878D82A}">
                    <a16:rowId xmlns:a16="http://schemas.microsoft.com/office/drawing/2014/main" val="3913044599"/>
                  </a:ext>
                </a:extLst>
              </a:tr>
              <a:tr h="344111">
                <a:tc>
                  <a:txBody>
                    <a:bodyPr/>
                    <a:lstStyle/>
                    <a:p>
                      <a:pPr algn="ctr" fontAlgn="b"/>
                      <a:r>
                        <a:rPr lang="en-US" sz="1400" b="0" i="0" u="none" strike="noStrike" dirty="0">
                          <a:solidFill>
                            <a:srgbClr val="000000"/>
                          </a:solidFill>
                          <a:effectLst/>
                          <a:latin typeface="Calibri Light" panose="020F0302020204030204" pitchFamily="34" charset="0"/>
                          <a:cs typeface="Calibri Light" panose="020F0302020204030204" pitchFamily="34" charset="0"/>
                        </a:rPr>
                        <a:t>2703</a:t>
                      </a:r>
                    </a:p>
                  </a:txBody>
                  <a:tcPr marL="5443" marR="5443" marT="5443" marB="0" anchor="ct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Light" panose="020F0302020204030204" pitchFamily="34" charset="0"/>
                          <a:cs typeface="Calibri Light" panose="020F0302020204030204" pitchFamily="34" charset="0"/>
                        </a:rPr>
                        <a:t>(3)</a:t>
                      </a:r>
                    </a:p>
                  </a:txBody>
                  <a:tcPr marL="5443" marR="5443" marT="5443" marB="0" anchor="ct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Light" panose="020F0302020204030204" pitchFamily="34" charset="0"/>
                          <a:cs typeface="Calibri Light" panose="020F0302020204030204" pitchFamily="34" charset="0"/>
                        </a:rPr>
                        <a:t>1.5544</a:t>
                      </a:r>
                    </a:p>
                  </a:txBody>
                  <a:tcPr marL="5443" marR="5443" marT="5443" marB="0" anchor="ct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Calibri Light" panose="020F0302020204030204" pitchFamily="34" charset="0"/>
                          <a:cs typeface="Calibri Light" panose="020F0302020204030204" pitchFamily="34" charset="0"/>
                        </a:rPr>
                        <a:t>  6.02295</a:t>
                      </a:r>
                    </a:p>
                  </a:txBody>
                  <a:tcPr marL="5443" marR="5443" marT="5443" marB="0" anchor="ct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7799200"/>
                  </a:ext>
                </a:extLst>
              </a:tr>
            </a:tbl>
          </a:graphicData>
        </a:graphic>
      </p:graphicFrame>
      <p:sp>
        <p:nvSpPr>
          <p:cNvPr id="7" name="TextBox 6">
            <a:extLst>
              <a:ext uri="{FF2B5EF4-FFF2-40B4-BE49-F238E27FC236}">
                <a16:creationId xmlns:a16="http://schemas.microsoft.com/office/drawing/2014/main" id="{A9E2BD3F-B0CA-AC4E-BC31-F6EFA84324E5}"/>
              </a:ext>
            </a:extLst>
          </p:cNvPr>
          <p:cNvSpPr txBox="1"/>
          <p:nvPr/>
        </p:nvSpPr>
        <p:spPr>
          <a:xfrm>
            <a:off x="675861" y="5176164"/>
            <a:ext cx="7792278" cy="830997"/>
          </a:xfrm>
          <a:prstGeom prst="rect">
            <a:avLst/>
          </a:prstGeom>
          <a:solidFill>
            <a:srgbClr val="FFFF00"/>
          </a:solidFill>
          <a:ln>
            <a:solidFill>
              <a:schemeClr val="tx1"/>
            </a:solidFill>
          </a:ln>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Comparing the Atlas to model predictions will provide insight into both nuclear structure and reaction dynamics</a:t>
            </a:r>
          </a:p>
        </p:txBody>
      </p:sp>
      <p:sp>
        <p:nvSpPr>
          <p:cNvPr id="8" name="Rectangle 7">
            <a:extLst>
              <a:ext uri="{FF2B5EF4-FFF2-40B4-BE49-F238E27FC236}">
                <a16:creationId xmlns:a16="http://schemas.microsoft.com/office/drawing/2014/main" id="{D927239A-CC0D-D447-9A49-4BA86399AE82}"/>
              </a:ext>
            </a:extLst>
          </p:cNvPr>
          <p:cNvSpPr/>
          <p:nvPr/>
        </p:nvSpPr>
        <p:spPr>
          <a:xfrm>
            <a:off x="2491409" y="4358297"/>
            <a:ext cx="3776869" cy="375988"/>
          </a:xfrm>
          <a:prstGeom prst="rect">
            <a:avLst/>
          </a:prstGeom>
          <a:noFill/>
          <a:ln w="793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240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B91A101-A0CA-5A42-BB32-3C308C49E03E}"/>
              </a:ext>
            </a:extLst>
          </p:cNvPr>
          <p:cNvSpPr txBox="1">
            <a:spLocks/>
          </p:cNvSpPr>
          <p:nvPr/>
        </p:nvSpPr>
        <p:spPr>
          <a:xfrm>
            <a:off x="0" y="18836"/>
            <a:ext cx="9144000" cy="1007764"/>
          </a:xfrm>
          <a:prstGeom prst="rect">
            <a:avLst/>
          </a:prstGeom>
          <a:solidFill>
            <a:srgbClr val="1F497D"/>
          </a:solidFill>
        </p:spPr>
        <p:txBody>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3200" b="0" i="0" u="none" strike="noStrike" cap="none">
                <a:solidFill>
                  <a:schemeClr val="bg1"/>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spc="-1" dirty="0"/>
              <a:t>The tools being developed for the </a:t>
            </a:r>
            <a:r>
              <a:rPr lang="en-US" sz="2800" spc="-1" dirty="0">
                <a:latin typeface="Symbol" pitchFamily="2" charset="2"/>
              </a:rPr>
              <a:t>g</a:t>
            </a:r>
            <a:r>
              <a:rPr lang="en-US" sz="2800" spc="-1" dirty="0"/>
              <a:t>-X-ray database will help us turn the Baghdad Atlas into a validation database for (n,n’</a:t>
            </a:r>
            <a:r>
              <a:rPr lang="en-US" sz="2800" spc="-1" dirty="0">
                <a:latin typeface="Symbol" pitchFamily="2" charset="2"/>
              </a:rPr>
              <a:t>g</a:t>
            </a:r>
            <a:r>
              <a:rPr lang="en-US" sz="2800" spc="-1" dirty="0"/>
              <a:t>)</a:t>
            </a:r>
            <a:endParaRPr lang="en-US" sz="2800" spc="-1" dirty="0">
              <a:ea typeface="Arial"/>
            </a:endParaRPr>
          </a:p>
        </p:txBody>
      </p:sp>
      <p:pic>
        <p:nvPicPr>
          <p:cNvPr id="2" name="Picture 1">
            <a:extLst>
              <a:ext uri="{FF2B5EF4-FFF2-40B4-BE49-F238E27FC236}">
                <a16:creationId xmlns:a16="http://schemas.microsoft.com/office/drawing/2014/main" id="{5B448253-88AE-EC4C-B1BE-208E19B20479}"/>
              </a:ext>
            </a:extLst>
          </p:cNvPr>
          <p:cNvPicPr>
            <a:picLocks noChangeAspect="1"/>
          </p:cNvPicPr>
          <p:nvPr/>
        </p:nvPicPr>
        <p:blipFill rotWithShape="1">
          <a:blip r:embed="rId3"/>
          <a:srcRect t="4631" r="15100"/>
          <a:stretch/>
        </p:blipFill>
        <p:spPr>
          <a:xfrm>
            <a:off x="265044" y="1194815"/>
            <a:ext cx="3949148" cy="3233281"/>
          </a:xfrm>
          <a:prstGeom prst="rect">
            <a:avLst/>
          </a:prstGeom>
        </p:spPr>
      </p:pic>
      <p:pic>
        <p:nvPicPr>
          <p:cNvPr id="7" name="Picture 6">
            <a:extLst>
              <a:ext uri="{FF2B5EF4-FFF2-40B4-BE49-F238E27FC236}">
                <a16:creationId xmlns:a16="http://schemas.microsoft.com/office/drawing/2014/main" id="{0A557B9E-3842-CF4C-96A5-7E66CBBD5544}"/>
              </a:ext>
            </a:extLst>
          </p:cNvPr>
          <p:cNvPicPr>
            <a:picLocks noChangeAspect="1"/>
          </p:cNvPicPr>
          <p:nvPr/>
        </p:nvPicPr>
        <p:blipFill rotWithShape="1">
          <a:blip r:embed="rId3"/>
          <a:srcRect l="84474" t="5020" b="78953"/>
          <a:stretch/>
        </p:blipFill>
        <p:spPr>
          <a:xfrm>
            <a:off x="1517375" y="1821908"/>
            <a:ext cx="722243" cy="543340"/>
          </a:xfrm>
          <a:prstGeom prst="rect">
            <a:avLst/>
          </a:prstGeom>
        </p:spPr>
      </p:pic>
      <p:pic>
        <p:nvPicPr>
          <p:cNvPr id="6" name="Picture 5">
            <a:extLst>
              <a:ext uri="{FF2B5EF4-FFF2-40B4-BE49-F238E27FC236}">
                <a16:creationId xmlns:a16="http://schemas.microsoft.com/office/drawing/2014/main" id="{30F2F90E-FF17-774B-B8D5-E2ACD1412883}"/>
              </a:ext>
            </a:extLst>
          </p:cNvPr>
          <p:cNvPicPr>
            <a:picLocks noChangeAspect="1"/>
          </p:cNvPicPr>
          <p:nvPr/>
        </p:nvPicPr>
        <p:blipFill rotWithShape="1">
          <a:blip r:embed="rId4"/>
          <a:srcRect l="18052" t="5459" r="10775" b="11547"/>
          <a:stretch/>
        </p:blipFill>
        <p:spPr>
          <a:xfrm rot="5400000">
            <a:off x="5149682" y="410833"/>
            <a:ext cx="3102432" cy="4681868"/>
          </a:xfrm>
          <a:prstGeom prst="rect">
            <a:avLst/>
          </a:prstGeom>
        </p:spPr>
      </p:pic>
      <p:sp>
        <p:nvSpPr>
          <p:cNvPr id="10" name="TextShape 4">
            <a:extLst>
              <a:ext uri="{FF2B5EF4-FFF2-40B4-BE49-F238E27FC236}">
                <a16:creationId xmlns:a16="http://schemas.microsoft.com/office/drawing/2014/main" id="{C75F23F4-3251-EB4F-88A5-E221A9F80B33}"/>
              </a:ext>
            </a:extLst>
          </p:cNvPr>
          <p:cNvSpPr txBox="1"/>
          <p:nvPr/>
        </p:nvSpPr>
        <p:spPr>
          <a:xfrm>
            <a:off x="799466" y="4682525"/>
            <a:ext cx="7801366" cy="1014209"/>
          </a:xfrm>
          <a:prstGeom prst="rect">
            <a:avLst/>
          </a:prstGeom>
          <a:solidFill>
            <a:srgbClr val="FFFF00"/>
          </a:solidFill>
          <a:ln>
            <a:solidFill>
              <a:schemeClr val="tx1"/>
            </a:solidFill>
          </a:ln>
        </p:spPr>
        <p:txBody>
          <a:bodyPr wrap="square" lIns="90000" tIns="45000" rIns="90000" bIns="45000">
            <a:spAutoFit/>
          </a:bodyPr>
          <a:lstStyle/>
          <a:p>
            <a:pPr algn="ctr">
              <a:buClr>
                <a:srgbClr val="5983B0"/>
              </a:buClr>
              <a:buSzPct val="100000"/>
            </a:pPr>
            <a:r>
              <a:rPr lang="en-US" sz="2000" b="0" strike="noStrike" spc="-1" dirty="0">
                <a:latin typeface="Times New Roman" panose="02020603050405020304" pitchFamily="18" charset="0"/>
                <a:cs typeface="Times New Roman" panose="02020603050405020304" pitchFamily="18" charset="0"/>
              </a:rPr>
              <a:t>We can use the </a:t>
            </a:r>
            <a:r>
              <a:rPr lang="en-US" sz="2000" b="0" strike="noStrike" spc="-1" dirty="0">
                <a:latin typeface="Symbol" pitchFamily="2" charset="2"/>
                <a:cs typeface="Times New Roman" panose="02020603050405020304" pitchFamily="18" charset="0"/>
              </a:rPr>
              <a:t>g</a:t>
            </a:r>
            <a:r>
              <a:rPr lang="en-US" sz="2000" b="0" strike="noStrike" spc="-1" dirty="0">
                <a:latin typeface="Times New Roman" panose="02020603050405020304" pitchFamily="18" charset="0"/>
                <a:cs typeface="Times New Roman" panose="02020603050405020304" pitchFamily="18" charset="0"/>
              </a:rPr>
              <a:t>-X database project </a:t>
            </a:r>
            <a:r>
              <a:rPr lang="en-US" sz="2000" b="0" strike="noStrike" spc="-1" dirty="0">
                <a:latin typeface="Symbol" pitchFamily="2" charset="2"/>
                <a:cs typeface="Times New Roman" panose="02020603050405020304" pitchFamily="18" charset="0"/>
              </a:rPr>
              <a:t>g-g</a:t>
            </a:r>
            <a:r>
              <a:rPr lang="en-US" sz="2000" b="0" strike="noStrike" spc="-1" dirty="0">
                <a:latin typeface="Times New Roman" panose="02020603050405020304" pitchFamily="18" charset="0"/>
                <a:cs typeface="Times New Roman" panose="02020603050405020304" pitchFamily="18" charset="0"/>
              </a:rPr>
              <a:t> coincidence scripts to convert the (n,n’-L*) calculated using a </a:t>
            </a:r>
            <a:r>
              <a:rPr lang="en-US" sz="2000" spc="-1" dirty="0">
                <a:latin typeface="Times New Roman" panose="02020603050405020304" pitchFamily="18" charset="0"/>
                <a:cs typeface="Times New Roman" panose="02020603050405020304" pitchFamily="18" charset="0"/>
              </a:rPr>
              <a:t>model (e.g., EMPIRE, Talys, CoH etc.) to </a:t>
            </a:r>
            <a:r>
              <a:rPr lang="en-US" sz="2000" b="0" strike="noStrike" spc="-1" dirty="0">
                <a:latin typeface="Times New Roman" panose="02020603050405020304" pitchFamily="18" charset="0"/>
                <a:cs typeface="Times New Roman" panose="02020603050405020304" pitchFamily="18" charset="0"/>
              </a:rPr>
              <a:t>a given (n,n’</a:t>
            </a:r>
            <a:r>
              <a:rPr lang="en-US" sz="2000" b="0" strike="noStrike" spc="-1" dirty="0">
                <a:latin typeface="Symbol" pitchFamily="2" charset="2"/>
                <a:cs typeface="Times New Roman" panose="02020603050405020304" pitchFamily="18" charset="0"/>
              </a:rPr>
              <a:t>g</a:t>
            </a:r>
            <a:r>
              <a:rPr lang="en-US" sz="2000" b="0" strike="noStrike" spc="-1" dirty="0">
                <a:latin typeface="Times New Roman" panose="02020603050405020304" pitchFamily="18" charset="0"/>
                <a:cs typeface="Times New Roman" panose="02020603050405020304" pitchFamily="18" charset="0"/>
              </a:rPr>
              <a:t>) observed in the Atlas</a:t>
            </a:r>
          </a:p>
        </p:txBody>
      </p:sp>
      <p:sp>
        <p:nvSpPr>
          <p:cNvPr id="9" name="Rectangle 8">
            <a:extLst>
              <a:ext uri="{FF2B5EF4-FFF2-40B4-BE49-F238E27FC236}">
                <a16:creationId xmlns:a16="http://schemas.microsoft.com/office/drawing/2014/main" id="{81A90C68-F9BF-5348-A75F-18EAF7F85439}"/>
              </a:ext>
            </a:extLst>
          </p:cNvPr>
          <p:cNvSpPr/>
          <p:nvPr/>
        </p:nvSpPr>
        <p:spPr>
          <a:xfrm>
            <a:off x="902208" y="1161266"/>
            <a:ext cx="3311984" cy="884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76ECF50-D9EA-CA4D-A210-459E33CB016E}"/>
              </a:ext>
            </a:extLst>
          </p:cNvPr>
          <p:cNvSpPr txBox="1"/>
          <p:nvPr/>
        </p:nvSpPr>
        <p:spPr>
          <a:xfrm>
            <a:off x="948198" y="1231912"/>
            <a:ext cx="1992853" cy="646331"/>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ENSDF Branching </a:t>
            </a:r>
          </a:p>
          <a:p>
            <a:r>
              <a:rPr lang="en-US" dirty="0">
                <a:latin typeface="Times New Roman" panose="02020603050405020304" pitchFamily="18" charset="0"/>
                <a:cs typeface="Times New Roman" panose="02020603050405020304" pitchFamily="18" charset="0"/>
              </a:rPr>
              <a:t>Ratio Data</a:t>
            </a:r>
          </a:p>
        </p:txBody>
      </p:sp>
      <p:sp>
        <p:nvSpPr>
          <p:cNvPr id="14" name="TextBox 13">
            <a:extLst>
              <a:ext uri="{FF2B5EF4-FFF2-40B4-BE49-F238E27FC236}">
                <a16:creationId xmlns:a16="http://schemas.microsoft.com/office/drawing/2014/main" id="{847DFE3D-3C00-E44C-B67B-67AE14E60D7C}"/>
              </a:ext>
            </a:extLst>
          </p:cNvPr>
          <p:cNvSpPr txBox="1"/>
          <p:nvPr/>
        </p:nvSpPr>
        <p:spPr>
          <a:xfrm>
            <a:off x="4700149" y="1337873"/>
            <a:ext cx="2520242" cy="307777"/>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ENDF MT 50-91 (n,n’-L*) Data</a:t>
            </a:r>
          </a:p>
        </p:txBody>
      </p:sp>
      <p:sp>
        <p:nvSpPr>
          <p:cNvPr id="15" name="TextShape 4">
            <a:extLst>
              <a:ext uri="{FF2B5EF4-FFF2-40B4-BE49-F238E27FC236}">
                <a16:creationId xmlns:a16="http://schemas.microsoft.com/office/drawing/2014/main" id="{5E317C06-873D-1A48-9D81-4FE63BB70961}"/>
              </a:ext>
            </a:extLst>
          </p:cNvPr>
          <p:cNvSpPr txBox="1"/>
          <p:nvPr/>
        </p:nvSpPr>
        <p:spPr>
          <a:xfrm>
            <a:off x="799466" y="5818321"/>
            <a:ext cx="7801366" cy="398655"/>
          </a:xfrm>
          <a:prstGeom prst="rect">
            <a:avLst/>
          </a:prstGeom>
          <a:solidFill>
            <a:srgbClr val="FFFF00"/>
          </a:solidFill>
          <a:ln>
            <a:solidFill>
              <a:schemeClr val="tx1"/>
            </a:solidFill>
          </a:ln>
        </p:spPr>
        <p:txBody>
          <a:bodyPr wrap="square" lIns="90000" tIns="45000" rIns="90000" bIns="45000">
            <a:spAutoFit/>
          </a:bodyPr>
          <a:lstStyle/>
          <a:p>
            <a:pPr algn="ctr">
              <a:buClr>
                <a:srgbClr val="5983B0"/>
              </a:buClr>
              <a:buSzPct val="100000"/>
            </a:pPr>
            <a:r>
              <a:rPr lang="en-US" sz="2000" b="0" strike="noStrike" spc="-1" dirty="0">
                <a:latin typeface="Times New Roman" panose="02020603050405020304" pitchFamily="18" charset="0"/>
                <a:cs typeface="Times New Roman" panose="02020603050405020304" pitchFamily="18" charset="0"/>
              </a:rPr>
              <a:t>Improved (n,n’</a:t>
            </a:r>
            <a:r>
              <a:rPr lang="en-US" sz="2000" b="0" strike="noStrike" spc="-1" dirty="0">
                <a:latin typeface="Symbol" pitchFamily="2" charset="2"/>
                <a:cs typeface="Times New Roman" panose="02020603050405020304" pitchFamily="18" charset="0"/>
              </a:rPr>
              <a:t>g</a:t>
            </a:r>
            <a:r>
              <a:rPr lang="en-US" sz="2000" b="0" strike="noStrike" spc="-1" dirty="0">
                <a:latin typeface="Times New Roman" panose="02020603050405020304" pitchFamily="18" charset="0"/>
                <a:cs typeface="Times New Roman" panose="02020603050405020304" pitchFamily="18" charset="0"/>
              </a:rPr>
              <a:t>) is now an emerging top priority for DNN and others </a:t>
            </a:r>
          </a:p>
        </p:txBody>
      </p:sp>
    </p:spTree>
    <p:extLst>
      <p:ext uri="{BB962C8B-B14F-4D97-AF65-F5344CB8AC3E}">
        <p14:creationId xmlns:p14="http://schemas.microsoft.com/office/powerpoint/2010/main" val="61996869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9"/>
          <p:cNvSpPr txBox="1">
            <a:spLocks noGrp="1"/>
          </p:cNvSpPr>
          <p:nvPr>
            <p:ph type="title"/>
          </p:nvPr>
        </p:nvSpPr>
        <p:spPr>
          <a:xfrm>
            <a:off x="0" y="0"/>
            <a:ext cx="9144000" cy="763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4000" dirty="0">
                <a:latin typeface="Times New Roman" panose="02020603050405020304" pitchFamily="18" charset="0"/>
                <a:cs typeface="Times New Roman" panose="02020603050405020304" pitchFamily="18" charset="0"/>
              </a:rPr>
              <a:t>Overview</a:t>
            </a:r>
            <a:endParaRPr sz="4000" dirty="0">
              <a:latin typeface="Times New Roman" panose="02020603050405020304" pitchFamily="18" charset="0"/>
              <a:cs typeface="Times New Roman" panose="02020603050405020304" pitchFamily="18" charset="0"/>
            </a:endParaRPr>
          </a:p>
        </p:txBody>
      </p:sp>
      <p:sp>
        <p:nvSpPr>
          <p:cNvPr id="334" name="Google Shape;334;p49"/>
          <p:cNvSpPr txBox="1">
            <a:spLocks noGrp="1"/>
          </p:cNvSpPr>
          <p:nvPr>
            <p:ph type="body" idx="1"/>
          </p:nvPr>
        </p:nvSpPr>
        <p:spPr>
          <a:xfrm>
            <a:off x="172193" y="917879"/>
            <a:ext cx="8799614" cy="5320308"/>
          </a:xfrm>
          <a:prstGeom prst="rect">
            <a:avLst/>
          </a:prstGeom>
        </p:spPr>
        <p:txBody>
          <a:bodyPr spcFirstLastPara="1" wrap="square" lIns="91425" tIns="91425" rIns="91425" bIns="91425" anchor="t" anchorCtr="0">
            <a:noAutofit/>
          </a:bodyPr>
          <a:lstStyle/>
          <a:p>
            <a:r>
              <a:rPr lang="en-US" dirty="0">
                <a:latin typeface="Times New Roman" panose="02020603050405020304" pitchFamily="18" charset="0"/>
                <a:cs typeface="Times New Roman" panose="02020603050405020304" pitchFamily="18" charset="0"/>
              </a:rPr>
              <a:t>PNNL (PI Bruce Pierson) is leading an effort to develop a high-efficiency, high-resolution spectrometer for nuclear forensics applications.</a:t>
            </a:r>
          </a:p>
          <a:p>
            <a:r>
              <a:rPr lang="en-US" dirty="0">
                <a:latin typeface="Times New Roman" panose="02020603050405020304" pitchFamily="18" charset="0"/>
                <a:cs typeface="Times New Roman" panose="02020603050405020304" pitchFamily="18" charset="0"/>
              </a:rPr>
              <a:t>The detector is designed to facilitate the identification of radionuclides in a sample via observation of </a:t>
            </a:r>
            <a:r>
              <a:rPr lang="en-US" dirty="0">
                <a:latin typeface="Symbol" pitchFamily="2" charset="2"/>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-rays and coincident X-rays following </a:t>
            </a:r>
            <a:r>
              <a:rPr lang="en-US" dirty="0">
                <a:latin typeface="Symbol" pitchFamily="2" charset="2"/>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a:t>
            </a:r>
            <a:r>
              <a:rPr lang="en-US" dirty="0">
                <a:latin typeface="Symbol" pitchFamily="2" charset="2"/>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 and IT-decay</a:t>
            </a:r>
          </a:p>
          <a:p>
            <a:pPr lvl="1">
              <a:spcBef>
                <a:spcPts val="0"/>
              </a:spcBef>
            </a:pPr>
            <a:r>
              <a:rPr lang="en-US" dirty="0">
                <a:latin typeface="Times New Roman" panose="02020603050405020304" pitchFamily="18" charset="0"/>
                <a:cs typeface="Times New Roman" panose="02020603050405020304" pitchFamily="18" charset="0"/>
              </a:rPr>
              <a:t>X-rays could come from either internal conversion or electron capture (followed by cascade).</a:t>
            </a:r>
          </a:p>
          <a:p>
            <a:pPr lvl="1">
              <a:spcBef>
                <a:spcPts val="0"/>
              </a:spcBef>
            </a:pPr>
            <a:r>
              <a:rPr lang="en-US" dirty="0">
                <a:latin typeface="Times New Roman" panose="02020603050405020304" pitchFamily="18" charset="0"/>
                <a:cs typeface="Times New Roman" panose="02020603050405020304" pitchFamily="18" charset="0"/>
              </a:rPr>
              <a:t>X-ray down to ≈20 keV of interest</a:t>
            </a:r>
          </a:p>
          <a:p>
            <a:r>
              <a:rPr lang="en-US" dirty="0">
                <a:latin typeface="Times New Roman" panose="02020603050405020304" pitchFamily="18" charset="0"/>
                <a:cs typeface="Times New Roman" panose="02020603050405020304" pitchFamily="18" charset="0"/>
              </a:rPr>
              <a:t>The LBNL/UC component of the project is to develop a coincident </a:t>
            </a:r>
            <a:r>
              <a:rPr lang="en-US" dirty="0">
                <a:latin typeface="Symbol" pitchFamily="2" charset="2"/>
                <a:cs typeface="Times New Roman" panose="02020603050405020304" pitchFamily="18" charset="0"/>
              </a:rPr>
              <a:t>g</a:t>
            </a:r>
            <a:r>
              <a:rPr lang="en-US" dirty="0">
                <a:latin typeface="Times New Roman" panose="02020603050405020304" pitchFamily="18" charset="0"/>
                <a:cs typeface="Times New Roman" panose="02020603050405020304" pitchFamily="18" charset="0"/>
              </a:rPr>
              <a:t>-X database.  </a:t>
            </a:r>
          </a:p>
          <a:p>
            <a:r>
              <a:rPr lang="en-US" dirty="0">
                <a:latin typeface="Times New Roman" panose="02020603050405020304" pitchFamily="18" charset="0"/>
                <a:cs typeface="Times New Roman" panose="02020603050405020304" pitchFamily="18" charset="0"/>
              </a:rPr>
              <a:t>The methods we have developed are being benchmarked against earlier work by PNNL.  </a:t>
            </a:r>
          </a:p>
        </p:txBody>
      </p:sp>
    </p:spTree>
    <p:extLst>
      <p:ext uri="{BB962C8B-B14F-4D97-AF65-F5344CB8AC3E}">
        <p14:creationId xmlns:p14="http://schemas.microsoft.com/office/powerpoint/2010/main" val="2682655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B91A101-A0CA-5A42-BB32-3C308C49E03E}"/>
              </a:ext>
            </a:extLst>
          </p:cNvPr>
          <p:cNvSpPr txBox="1">
            <a:spLocks/>
          </p:cNvSpPr>
          <p:nvPr/>
        </p:nvSpPr>
        <p:spPr>
          <a:xfrm>
            <a:off x="0" y="18836"/>
            <a:ext cx="9144000" cy="876484"/>
          </a:xfrm>
          <a:prstGeom prst="rect">
            <a:avLst/>
          </a:prstGeom>
          <a:solidFill>
            <a:srgbClr val="1F497D"/>
          </a:solidFill>
        </p:spPr>
        <p:txBody>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3200" b="0" i="0" u="none" strike="noStrike" cap="none">
                <a:solidFill>
                  <a:schemeClr val="bg1"/>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spc="-1" dirty="0">
                <a:ea typeface="Arial"/>
              </a:rPr>
              <a:t>The first step is to build a </a:t>
            </a:r>
            <a:r>
              <a:rPr lang="en-US" sz="2800" spc="-1" dirty="0">
                <a:latin typeface="Symbol" pitchFamily="2" charset="2"/>
                <a:ea typeface="Arial"/>
              </a:rPr>
              <a:t>g-g</a:t>
            </a:r>
            <a:r>
              <a:rPr lang="en-US" sz="2800" spc="-1" dirty="0">
                <a:ea typeface="Arial"/>
              </a:rPr>
              <a:t> coincident database and use it to obtain gated intensity plots </a:t>
            </a:r>
            <a:endParaRPr lang="en-US" spc="-1" dirty="0">
              <a:ea typeface="Arial"/>
            </a:endParaRPr>
          </a:p>
        </p:txBody>
      </p:sp>
      <p:sp>
        <p:nvSpPr>
          <p:cNvPr id="6" name="CustomShape 2">
            <a:extLst>
              <a:ext uri="{FF2B5EF4-FFF2-40B4-BE49-F238E27FC236}">
                <a16:creationId xmlns:a16="http://schemas.microsoft.com/office/drawing/2014/main" id="{B93F004C-7AED-D346-A818-74EA73836669}"/>
              </a:ext>
            </a:extLst>
          </p:cNvPr>
          <p:cNvSpPr/>
          <p:nvPr/>
        </p:nvSpPr>
        <p:spPr>
          <a:xfrm>
            <a:off x="527400" y="1488960"/>
            <a:ext cx="8088840" cy="3321360"/>
          </a:xfrm>
          <a:prstGeom prst="rect">
            <a:avLst/>
          </a:prstGeom>
          <a:noFill/>
          <a:ln>
            <a:noFill/>
          </a:ln>
        </p:spPr>
        <p:style>
          <a:lnRef idx="0">
            <a:scrgbClr r="0" g="0" b="0"/>
          </a:lnRef>
          <a:fillRef idx="0">
            <a:scrgbClr r="0" g="0" b="0"/>
          </a:fillRef>
          <a:effectRef idx="0">
            <a:scrgbClr r="0" g="0" b="0"/>
          </a:effectRef>
          <a:fontRef idx="minor"/>
        </p:style>
        <p:txBody>
          <a:bodyPr tIns="91440" bIns="91440">
            <a:noAutofit/>
          </a:bodyPr>
          <a:lstStyle/>
          <a:p>
            <a:pPr>
              <a:lnSpc>
                <a:spcPct val="100000"/>
              </a:lnSpc>
            </a:pP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endParaRPr lang="en-US" sz="1800" b="0" strike="noStrike" spc="-1" dirty="0">
              <a:latin typeface="Arial"/>
            </a:endParaRPr>
          </a:p>
        </p:txBody>
      </p:sp>
      <p:pic>
        <p:nvPicPr>
          <p:cNvPr id="9" name="Picture 8">
            <a:extLst>
              <a:ext uri="{FF2B5EF4-FFF2-40B4-BE49-F238E27FC236}">
                <a16:creationId xmlns:a16="http://schemas.microsoft.com/office/drawing/2014/main" id="{E2AAA793-EE87-5B47-A895-13F7CCE969D3}"/>
              </a:ext>
            </a:extLst>
          </p:cNvPr>
          <p:cNvPicPr/>
          <p:nvPr/>
        </p:nvPicPr>
        <p:blipFill rotWithShape="1">
          <a:blip r:embed="rId3"/>
          <a:srcRect t="7912"/>
          <a:stretch/>
        </p:blipFill>
        <p:spPr>
          <a:xfrm>
            <a:off x="3336645" y="3760750"/>
            <a:ext cx="2786400" cy="1880705"/>
          </a:xfrm>
          <a:prstGeom prst="rect">
            <a:avLst/>
          </a:prstGeom>
          <a:ln>
            <a:noFill/>
          </a:ln>
        </p:spPr>
      </p:pic>
      <p:sp>
        <p:nvSpPr>
          <p:cNvPr id="10" name="TextShape 5">
            <a:extLst>
              <a:ext uri="{FF2B5EF4-FFF2-40B4-BE49-F238E27FC236}">
                <a16:creationId xmlns:a16="http://schemas.microsoft.com/office/drawing/2014/main" id="{0EDA757B-F89D-F145-A40F-FCA427F7C7EB}"/>
              </a:ext>
            </a:extLst>
          </p:cNvPr>
          <p:cNvSpPr txBox="1"/>
          <p:nvPr/>
        </p:nvSpPr>
        <p:spPr>
          <a:xfrm>
            <a:off x="3203331" y="2118648"/>
            <a:ext cx="2791440" cy="1014209"/>
          </a:xfrm>
          <a:prstGeom prst="rect">
            <a:avLst/>
          </a:prstGeom>
          <a:noFill/>
          <a:ln>
            <a:noFill/>
          </a:ln>
        </p:spPr>
        <p:txBody>
          <a:bodyPr lIns="90000" tIns="45000" rIns="90000" bIns="45000">
            <a:spAutoFit/>
          </a:bodyPr>
          <a:lstStyle/>
          <a:p>
            <a:pPr algn="ctr"/>
            <a:r>
              <a:rPr lang="en-US" sz="2000" b="0" strike="noStrike" spc="-1" dirty="0">
                <a:latin typeface="Times New Roman" panose="02020603050405020304" pitchFamily="18" charset="0"/>
                <a:cs typeface="Times New Roman" panose="02020603050405020304" pitchFamily="18" charset="0"/>
              </a:rPr>
              <a:t>Example: </a:t>
            </a:r>
            <a:r>
              <a:rPr lang="en-US" sz="2000" b="0" strike="noStrike" spc="-1" baseline="33000" dirty="0">
                <a:latin typeface="Times New Roman" panose="02020603050405020304" pitchFamily="18" charset="0"/>
                <a:cs typeface="Times New Roman" panose="02020603050405020304" pitchFamily="18" charset="0"/>
              </a:rPr>
              <a:t>60</a:t>
            </a:r>
            <a:r>
              <a:rPr lang="en-US" sz="2000" b="0" strike="noStrike" spc="-1" dirty="0">
                <a:latin typeface="Times New Roman" panose="02020603050405020304" pitchFamily="18" charset="0"/>
                <a:cs typeface="Times New Roman" panose="02020603050405020304" pitchFamily="18" charset="0"/>
              </a:rPr>
              <a:t>Co </a:t>
            </a:r>
            <a:r>
              <a:rPr lang="en-US" sz="2000" b="0" strike="noStrike" spc="-1" dirty="0">
                <a:latin typeface="Times New Roman" panose="02020603050405020304" pitchFamily="18" charset="0"/>
                <a:ea typeface="Arial"/>
                <a:cs typeface="Times New Roman" panose="02020603050405020304" pitchFamily="18" charset="0"/>
              </a:rPr>
              <a:t>β</a:t>
            </a:r>
            <a:r>
              <a:rPr lang="en-US" sz="2000" b="0" strike="noStrike" spc="-1" baseline="33000" dirty="0">
                <a:latin typeface="Times New Roman" panose="02020603050405020304" pitchFamily="18" charset="0"/>
                <a:ea typeface="Arial"/>
                <a:cs typeface="Times New Roman" panose="02020603050405020304" pitchFamily="18" charset="0"/>
              </a:rPr>
              <a:t>-</a:t>
            </a:r>
            <a:endParaRPr lang="en-US" sz="2000" b="0" strike="noStrike" spc="-1" dirty="0">
              <a:latin typeface="Times New Roman" panose="02020603050405020304" pitchFamily="18" charset="0"/>
              <a:cs typeface="Times New Roman" panose="02020603050405020304" pitchFamily="18" charset="0"/>
            </a:endParaRPr>
          </a:p>
          <a:p>
            <a:pPr algn="ctr"/>
            <a:r>
              <a:rPr lang="en-US" sz="2000" b="0" strike="noStrike" spc="-1" dirty="0">
                <a:latin typeface="Times New Roman" panose="02020603050405020304" pitchFamily="18" charset="0"/>
                <a:ea typeface="Arial"/>
                <a:cs typeface="Times New Roman" panose="02020603050405020304" pitchFamily="18" charset="0"/>
              </a:rPr>
              <a:t>γ-gate: 347.14 keV</a:t>
            </a:r>
            <a:endParaRPr lang="en-US" sz="2000" b="0" strike="noStrike" spc="-1" dirty="0">
              <a:latin typeface="Times New Roman" panose="02020603050405020304" pitchFamily="18" charset="0"/>
              <a:cs typeface="Times New Roman" panose="02020603050405020304" pitchFamily="18" charset="0"/>
            </a:endParaRPr>
          </a:p>
          <a:p>
            <a:pPr algn="ctr"/>
            <a:r>
              <a:rPr lang="en-US" sz="2000" b="0" strike="noStrike" spc="-1" dirty="0">
                <a:latin typeface="Times New Roman" panose="02020603050405020304" pitchFamily="18" charset="0"/>
                <a:ea typeface="Arial"/>
                <a:cs typeface="Times New Roman" panose="02020603050405020304" pitchFamily="18" charset="0"/>
              </a:rPr>
              <a:t>γγ: 826.1; 1332.5; 2158.6 </a:t>
            </a:r>
            <a:endParaRPr lang="en-US" sz="2000" b="0" strike="noStrike" spc="-1" dirty="0">
              <a:latin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id="{6957536C-F346-B445-A385-1E32733E7B45}"/>
              </a:ext>
            </a:extLst>
          </p:cNvPr>
          <p:cNvGrpSpPr/>
          <p:nvPr/>
        </p:nvGrpSpPr>
        <p:grpSpPr>
          <a:xfrm>
            <a:off x="186909" y="967577"/>
            <a:ext cx="3200400" cy="3915001"/>
            <a:chOff x="5766638" y="1645919"/>
            <a:chExt cx="3200400" cy="3915001"/>
          </a:xfrm>
        </p:grpSpPr>
        <p:pic>
          <p:nvPicPr>
            <p:cNvPr id="12" name="Picture 11">
              <a:extLst>
                <a:ext uri="{FF2B5EF4-FFF2-40B4-BE49-F238E27FC236}">
                  <a16:creationId xmlns:a16="http://schemas.microsoft.com/office/drawing/2014/main" id="{7C2E2CD8-6C62-BE4C-B873-21CF191DCAA0}"/>
                </a:ext>
              </a:extLst>
            </p:cNvPr>
            <p:cNvPicPr/>
            <p:nvPr/>
          </p:nvPicPr>
          <p:blipFill rotWithShape="1">
            <a:blip r:embed="rId4"/>
            <a:srcRect t="10116" b="8331"/>
            <a:stretch/>
          </p:blipFill>
          <p:spPr>
            <a:xfrm>
              <a:off x="5766638" y="1645919"/>
              <a:ext cx="3200400" cy="3915001"/>
            </a:xfrm>
            <a:prstGeom prst="rect">
              <a:avLst/>
            </a:prstGeom>
            <a:ln>
              <a:noFill/>
            </a:ln>
          </p:spPr>
        </p:pic>
        <p:sp>
          <p:nvSpPr>
            <p:cNvPr id="14" name="TextShape 6">
              <a:extLst>
                <a:ext uri="{FF2B5EF4-FFF2-40B4-BE49-F238E27FC236}">
                  <a16:creationId xmlns:a16="http://schemas.microsoft.com/office/drawing/2014/main" id="{400F444A-2BB9-E44A-BF7C-75B65CC4B61B}"/>
                </a:ext>
              </a:extLst>
            </p:cNvPr>
            <p:cNvSpPr txBox="1"/>
            <p:nvPr/>
          </p:nvSpPr>
          <p:spPr>
            <a:xfrm>
              <a:off x="7793280" y="4032308"/>
              <a:ext cx="822960" cy="430200"/>
            </a:xfrm>
            <a:prstGeom prst="rect">
              <a:avLst/>
            </a:prstGeom>
            <a:noFill/>
            <a:ln>
              <a:noFill/>
            </a:ln>
          </p:spPr>
          <p:txBody>
            <a:bodyPr lIns="90000" tIns="45000" rIns="90000" bIns="45000">
              <a:spAutoFit/>
            </a:bodyPr>
            <a:lstStyle/>
            <a:p>
              <a:r>
                <a:rPr lang="en-US" sz="2400" b="0" strike="noStrike" spc="-1" baseline="33000" dirty="0">
                  <a:latin typeface="Arial"/>
                </a:rPr>
                <a:t>60</a:t>
              </a:r>
              <a:r>
                <a:rPr lang="en-US" sz="2400" b="0" strike="noStrike" spc="-1" dirty="0">
                  <a:latin typeface="Arial"/>
                </a:rPr>
                <a:t>Ni</a:t>
              </a:r>
            </a:p>
          </p:txBody>
        </p:sp>
      </p:grpSp>
      <p:cxnSp>
        <p:nvCxnSpPr>
          <p:cNvPr id="15" name="Straight Arrow Connector 14">
            <a:extLst>
              <a:ext uri="{FF2B5EF4-FFF2-40B4-BE49-F238E27FC236}">
                <a16:creationId xmlns:a16="http://schemas.microsoft.com/office/drawing/2014/main" id="{0C34FEFC-5A1B-E249-A94B-A5B5A63F6151}"/>
              </a:ext>
            </a:extLst>
          </p:cNvPr>
          <p:cNvCxnSpPr/>
          <p:nvPr/>
        </p:nvCxnSpPr>
        <p:spPr>
          <a:xfrm>
            <a:off x="1231997" y="2273702"/>
            <a:ext cx="2920505" cy="195793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6" name="Picture 15" descr="A group of people standing next to a fence&#10;&#10;Description automatically generated">
            <a:extLst>
              <a:ext uri="{FF2B5EF4-FFF2-40B4-BE49-F238E27FC236}">
                <a16:creationId xmlns:a16="http://schemas.microsoft.com/office/drawing/2014/main" id="{92FE0B0F-8E58-334B-8196-DC30561E48CB}"/>
              </a:ext>
            </a:extLst>
          </p:cNvPr>
          <p:cNvPicPr>
            <a:picLocks noChangeAspect="1"/>
          </p:cNvPicPr>
          <p:nvPr/>
        </p:nvPicPr>
        <p:blipFill rotWithShape="1">
          <a:blip r:embed="rId5"/>
          <a:srcRect l="38565" t="21712" r="49965" b="59321"/>
          <a:stretch/>
        </p:blipFill>
        <p:spPr>
          <a:xfrm>
            <a:off x="6102810" y="1256348"/>
            <a:ext cx="1423787" cy="1765816"/>
          </a:xfrm>
          <a:prstGeom prst="rect">
            <a:avLst/>
          </a:prstGeom>
        </p:spPr>
      </p:pic>
      <p:pic>
        <p:nvPicPr>
          <p:cNvPr id="18" name="Picture 17">
            <a:extLst>
              <a:ext uri="{FF2B5EF4-FFF2-40B4-BE49-F238E27FC236}">
                <a16:creationId xmlns:a16="http://schemas.microsoft.com/office/drawing/2014/main" id="{6EEE55C8-4692-3A45-ABEE-972D8A9DA72B}"/>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l="76088" t="5848" r="3790" b="58637"/>
          <a:stretch/>
        </p:blipFill>
        <p:spPr>
          <a:xfrm>
            <a:off x="7621678" y="1106713"/>
            <a:ext cx="1423787" cy="1928458"/>
          </a:xfrm>
          <a:prstGeom prst="rect">
            <a:avLst/>
          </a:prstGeom>
          <a:ln>
            <a:solidFill>
              <a:schemeClr val="tx1"/>
            </a:solidFill>
          </a:ln>
        </p:spPr>
      </p:pic>
      <p:sp>
        <p:nvSpPr>
          <p:cNvPr id="2" name="Rectangle 1">
            <a:extLst>
              <a:ext uri="{FF2B5EF4-FFF2-40B4-BE49-F238E27FC236}">
                <a16:creationId xmlns:a16="http://schemas.microsoft.com/office/drawing/2014/main" id="{FFA6C6EA-1162-AE41-A3BE-BF19B3FA1263}"/>
              </a:ext>
            </a:extLst>
          </p:cNvPr>
          <p:cNvSpPr/>
          <p:nvPr/>
        </p:nvSpPr>
        <p:spPr>
          <a:xfrm>
            <a:off x="6032775" y="2999013"/>
            <a:ext cx="3012690" cy="3416320"/>
          </a:xfrm>
          <a:prstGeom prst="rect">
            <a:avLst/>
          </a:prstGeom>
        </p:spPr>
        <p:txBody>
          <a:bodyPr wrap="square">
            <a:spAutoFit/>
          </a:bodyPr>
          <a:lstStyle/>
          <a:p>
            <a:pPr marL="285750" indent="-285750">
              <a:buClr>
                <a:srgbClr val="5983B0"/>
              </a:buClr>
              <a:buSzPct val="100000"/>
              <a:buFont typeface="Wingdings" pitchFamily="2" charset="2"/>
              <a:buChar char="§"/>
            </a:pPr>
            <a:r>
              <a:rPr lang="en-US" spc="-1" dirty="0">
                <a:latin typeface="Times New Roman" panose="02020603050405020304" pitchFamily="18" charset="0"/>
                <a:cs typeface="Times New Roman" panose="02020603050405020304" pitchFamily="18" charset="0"/>
              </a:rPr>
              <a:t>Coincident-decay lookup library for fission products with T</a:t>
            </a:r>
            <a:r>
              <a:rPr lang="en-US" spc="-1" baseline="-101000" dirty="0">
                <a:latin typeface="Times New Roman" panose="02020603050405020304" pitchFamily="18" charset="0"/>
                <a:cs typeface="Times New Roman" panose="02020603050405020304" pitchFamily="18" charset="0"/>
              </a:rPr>
              <a:t>1</a:t>
            </a:r>
            <a:r>
              <a:rPr lang="en-US" spc="-1" dirty="0">
                <a:latin typeface="Times New Roman" panose="02020603050405020304" pitchFamily="18" charset="0"/>
                <a:cs typeface="Times New Roman" panose="02020603050405020304" pitchFamily="18" charset="0"/>
              </a:rPr>
              <a:t>&gt; 1 h.</a:t>
            </a:r>
          </a:p>
          <a:p>
            <a:pPr marL="285750" indent="-285750">
              <a:buClr>
                <a:srgbClr val="5983B0"/>
              </a:buClr>
              <a:buSzPct val="100000"/>
              <a:buFont typeface="Wingdings" pitchFamily="2" charset="2"/>
              <a:buChar char="§"/>
            </a:pPr>
            <a:r>
              <a:rPr lang="en-US" spc="-1" dirty="0">
                <a:latin typeface="Times New Roman" panose="02020603050405020304" pitchFamily="18" charset="0"/>
                <a:ea typeface="Arial"/>
                <a:cs typeface="Times New Roman" panose="02020603050405020304" pitchFamily="18" charset="0"/>
              </a:rPr>
              <a:t>γ, β, α, X-ray coincidence for forensics with energy and intensity information</a:t>
            </a:r>
            <a:endParaRPr lang="en-US" spc="-1" dirty="0">
              <a:latin typeface="Times New Roman" panose="02020603050405020304" pitchFamily="18" charset="0"/>
              <a:cs typeface="Times New Roman" panose="02020603050405020304" pitchFamily="18" charset="0"/>
            </a:endParaRPr>
          </a:p>
          <a:p>
            <a:pPr marL="285750" indent="-285750">
              <a:buClr>
                <a:srgbClr val="5983B0"/>
              </a:buClr>
              <a:buSzPct val="100000"/>
              <a:buFont typeface="Wingdings" pitchFamily="2" charset="2"/>
              <a:buChar char="§"/>
            </a:pPr>
            <a:r>
              <a:rPr lang="en-US" spc="-1" dirty="0">
                <a:latin typeface="Times New Roman" panose="02020603050405020304" pitchFamily="18" charset="0"/>
                <a:ea typeface="Arial"/>
                <a:cs typeface="Times New Roman" panose="02020603050405020304" pitchFamily="18" charset="0"/>
              </a:rPr>
              <a:t>Locally-built and installed SQLite database.</a:t>
            </a:r>
            <a:endParaRPr lang="en-US" spc="-1" dirty="0">
              <a:latin typeface="Times New Roman" panose="02020603050405020304" pitchFamily="18" charset="0"/>
              <a:cs typeface="Times New Roman" panose="02020603050405020304" pitchFamily="18" charset="0"/>
            </a:endParaRPr>
          </a:p>
          <a:p>
            <a:pPr marL="285750" indent="-285750">
              <a:buClr>
                <a:srgbClr val="5983B0"/>
              </a:buClr>
              <a:buSzPct val="100000"/>
              <a:buFont typeface="Wingdings" pitchFamily="2" charset="2"/>
              <a:buChar char="§"/>
            </a:pPr>
            <a:r>
              <a:rPr lang="en-US" spc="-1" dirty="0">
                <a:latin typeface="Times New Roman" panose="02020603050405020304" pitchFamily="18" charset="0"/>
                <a:cs typeface="Times New Roman" panose="02020603050405020304" pitchFamily="18" charset="0"/>
              </a:rPr>
              <a:t>Flexible approach allowing users to query, manipulate, and visualize data.</a:t>
            </a:r>
          </a:p>
          <a:p>
            <a:pPr marL="285750" indent="-285750">
              <a:buClr>
                <a:srgbClr val="5983B0"/>
              </a:buClr>
              <a:buSzPct val="100000"/>
              <a:buFont typeface="Wingdings" pitchFamily="2" charset="2"/>
              <a:buChar char="§"/>
            </a:pPr>
            <a:r>
              <a:rPr lang="en-US" i="1" u="sng" spc="-1" dirty="0">
                <a:latin typeface="Times New Roman" panose="02020603050405020304" pitchFamily="18" charset="0"/>
                <a:ea typeface="Arial"/>
                <a:cs typeface="Times New Roman" panose="02020603050405020304" pitchFamily="18" charset="0"/>
              </a:rPr>
              <a:t>Jupyter Notebook interface.</a:t>
            </a:r>
            <a:endParaRPr lang="en-US" i="1" u="sng" spc="-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C10E03C-4D7A-9842-8E5B-7BB15056F7E3}"/>
              </a:ext>
            </a:extLst>
          </p:cNvPr>
          <p:cNvSpPr txBox="1"/>
          <p:nvPr/>
        </p:nvSpPr>
        <p:spPr>
          <a:xfrm>
            <a:off x="6102811" y="964861"/>
            <a:ext cx="1423788" cy="338554"/>
          </a:xfrm>
          <a:prstGeom prst="rect">
            <a:avLst/>
          </a:prstGeom>
          <a:solidFill>
            <a:schemeClr val="tx1"/>
          </a:solidFill>
        </p:spPr>
        <p:txBody>
          <a:bodyPr wrap="none" rtlCol="0">
            <a:spAutoFit/>
          </a:bodyPr>
          <a:lstStyle/>
          <a:p>
            <a:pPr algn="ctr"/>
            <a:r>
              <a:rPr lang="en-US" sz="1600" dirty="0">
                <a:solidFill>
                  <a:schemeClr val="bg1"/>
                </a:solidFill>
                <a:latin typeface="Times New Roman" panose="02020603050405020304" pitchFamily="18" charset="0"/>
                <a:cs typeface="Times New Roman" panose="02020603050405020304" pitchFamily="18" charset="0"/>
              </a:rPr>
              <a:t>Jason Matheny</a:t>
            </a:r>
          </a:p>
        </p:txBody>
      </p:sp>
      <p:sp>
        <p:nvSpPr>
          <p:cNvPr id="19" name="TextBox 18">
            <a:extLst>
              <a:ext uri="{FF2B5EF4-FFF2-40B4-BE49-F238E27FC236}">
                <a16:creationId xmlns:a16="http://schemas.microsoft.com/office/drawing/2014/main" id="{CE46194D-BD02-244B-A25E-78B4C39DFE02}"/>
              </a:ext>
            </a:extLst>
          </p:cNvPr>
          <p:cNvSpPr txBox="1"/>
          <p:nvPr/>
        </p:nvSpPr>
        <p:spPr>
          <a:xfrm>
            <a:off x="7596632" y="964861"/>
            <a:ext cx="1448833" cy="338554"/>
          </a:xfrm>
          <a:prstGeom prst="rect">
            <a:avLst/>
          </a:prstGeom>
          <a:solidFill>
            <a:schemeClr val="tx1"/>
          </a:solidFill>
        </p:spPr>
        <p:txBody>
          <a:bodyPr wrap="square" rtlCol="0">
            <a:spAutoFit/>
          </a:bodyPr>
          <a:lstStyle/>
          <a:p>
            <a:pPr algn="ctr"/>
            <a:r>
              <a:rPr lang="en-US" sz="1600" dirty="0">
                <a:solidFill>
                  <a:schemeClr val="bg1"/>
                </a:solidFill>
                <a:latin typeface="Times New Roman" panose="02020603050405020304" pitchFamily="18" charset="0"/>
                <a:cs typeface="Times New Roman" panose="02020603050405020304" pitchFamily="18" charset="0"/>
              </a:rPr>
              <a:t>Aaron Hurst</a:t>
            </a:r>
          </a:p>
        </p:txBody>
      </p:sp>
      <p:sp>
        <p:nvSpPr>
          <p:cNvPr id="17" name="TextShape 5">
            <a:extLst>
              <a:ext uri="{FF2B5EF4-FFF2-40B4-BE49-F238E27FC236}">
                <a16:creationId xmlns:a16="http://schemas.microsoft.com/office/drawing/2014/main" id="{71A28EB3-91D8-8F44-AEFC-87E0DF8B252A}"/>
              </a:ext>
            </a:extLst>
          </p:cNvPr>
          <p:cNvSpPr txBox="1"/>
          <p:nvPr/>
        </p:nvSpPr>
        <p:spPr>
          <a:xfrm>
            <a:off x="366057" y="4896855"/>
            <a:ext cx="2791440" cy="1014209"/>
          </a:xfrm>
          <a:prstGeom prst="rect">
            <a:avLst/>
          </a:prstGeom>
          <a:noFill/>
          <a:ln>
            <a:noFill/>
          </a:ln>
        </p:spPr>
        <p:txBody>
          <a:bodyPr lIns="90000" tIns="45000" rIns="90000" bIns="45000">
            <a:spAutoFit/>
          </a:bodyPr>
          <a:lstStyle/>
          <a:p>
            <a:pPr algn="ctr"/>
            <a:r>
              <a:rPr lang="en-US" sz="2000" b="0" strike="noStrike" spc="-1" dirty="0">
                <a:latin typeface="Times New Roman" panose="02020603050405020304" pitchFamily="18" charset="0"/>
                <a:cs typeface="Times New Roman" panose="02020603050405020304" pitchFamily="18" charset="0"/>
              </a:rPr>
              <a:t>The data comes from the ENSDF2XML* parser created by Aaron Hurst</a:t>
            </a:r>
          </a:p>
        </p:txBody>
      </p:sp>
      <p:sp>
        <p:nvSpPr>
          <p:cNvPr id="4" name="Rectangle 3">
            <a:extLst>
              <a:ext uri="{FF2B5EF4-FFF2-40B4-BE49-F238E27FC236}">
                <a16:creationId xmlns:a16="http://schemas.microsoft.com/office/drawing/2014/main" id="{C772B52E-87EB-854E-BF51-D3AC27EFEC7C}"/>
              </a:ext>
            </a:extLst>
          </p:cNvPr>
          <p:cNvSpPr/>
          <p:nvPr/>
        </p:nvSpPr>
        <p:spPr>
          <a:xfrm>
            <a:off x="5199028" y="6578821"/>
            <a:ext cx="3851824" cy="338554"/>
          </a:xfrm>
          <a:prstGeom prst="rect">
            <a:avLst/>
          </a:prstGeom>
        </p:spPr>
        <p:txBody>
          <a:bodyPr wrap="none">
            <a:spAutoFit/>
          </a:bodyPr>
          <a:lstStyle/>
          <a:p>
            <a:r>
              <a:rPr lang="en-US" sz="1600" dirty="0">
                <a:solidFill>
                  <a:schemeClr val="bg1"/>
                </a:solidFill>
                <a:latin typeface="Times New Roman" panose="02020603050405020304" pitchFamily="18" charset="0"/>
                <a:cs typeface="Times New Roman" panose="02020603050405020304" pitchFamily="18" charset="0"/>
              </a:rPr>
              <a:t>*https://www.osti.gov/servlets/purl/1332135</a:t>
            </a:r>
          </a:p>
        </p:txBody>
      </p:sp>
    </p:spTree>
    <p:extLst>
      <p:ext uri="{BB962C8B-B14F-4D97-AF65-F5344CB8AC3E}">
        <p14:creationId xmlns:p14="http://schemas.microsoft.com/office/powerpoint/2010/main" val="1444492840"/>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B91A101-A0CA-5A42-BB32-3C308C49E03E}"/>
              </a:ext>
            </a:extLst>
          </p:cNvPr>
          <p:cNvSpPr txBox="1">
            <a:spLocks/>
          </p:cNvSpPr>
          <p:nvPr/>
        </p:nvSpPr>
        <p:spPr>
          <a:xfrm>
            <a:off x="0" y="18836"/>
            <a:ext cx="9144000" cy="876484"/>
          </a:xfrm>
          <a:prstGeom prst="rect">
            <a:avLst/>
          </a:prstGeom>
          <a:solidFill>
            <a:srgbClr val="1F497D"/>
          </a:solidFill>
        </p:spPr>
        <p:txBody>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3200" b="0" i="0" u="none" strike="noStrike" cap="none">
                <a:solidFill>
                  <a:schemeClr val="bg1"/>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spc="-1" dirty="0">
                <a:ea typeface="Arial"/>
              </a:rPr>
              <a:t>Jupyter Notebook allows us to document our analysis and inspect it step-by-step.</a:t>
            </a:r>
            <a:endParaRPr lang="en-US" spc="-1" dirty="0">
              <a:ea typeface="Arial"/>
            </a:endParaRPr>
          </a:p>
        </p:txBody>
      </p:sp>
      <p:pic>
        <p:nvPicPr>
          <p:cNvPr id="4" name="Picture 3">
            <a:extLst>
              <a:ext uri="{FF2B5EF4-FFF2-40B4-BE49-F238E27FC236}">
                <a16:creationId xmlns:a16="http://schemas.microsoft.com/office/drawing/2014/main" id="{7C88AB88-EA1D-4048-8F90-50C7CF4A65D4}"/>
              </a:ext>
            </a:extLst>
          </p:cNvPr>
          <p:cNvPicPr>
            <a:picLocks noChangeAspect="1"/>
          </p:cNvPicPr>
          <p:nvPr/>
        </p:nvPicPr>
        <p:blipFill rotWithShape="1">
          <a:blip r:embed="rId3"/>
          <a:srcRect l="598" r="5827" b="9782"/>
          <a:stretch/>
        </p:blipFill>
        <p:spPr>
          <a:xfrm>
            <a:off x="1761892" y="1026255"/>
            <a:ext cx="6010508" cy="1701594"/>
          </a:xfrm>
          <a:prstGeom prst="rect">
            <a:avLst/>
          </a:prstGeom>
        </p:spPr>
      </p:pic>
      <p:pic>
        <p:nvPicPr>
          <p:cNvPr id="8" name="Picture 7">
            <a:extLst>
              <a:ext uri="{FF2B5EF4-FFF2-40B4-BE49-F238E27FC236}">
                <a16:creationId xmlns:a16="http://schemas.microsoft.com/office/drawing/2014/main" id="{E818291E-0007-CF4C-8A4D-EA750B974D7B}"/>
              </a:ext>
            </a:extLst>
          </p:cNvPr>
          <p:cNvPicPr>
            <a:picLocks noChangeAspect="1"/>
          </p:cNvPicPr>
          <p:nvPr/>
        </p:nvPicPr>
        <p:blipFill rotWithShape="1">
          <a:blip r:embed="rId4"/>
          <a:srcRect b="33945"/>
          <a:stretch/>
        </p:blipFill>
        <p:spPr>
          <a:xfrm>
            <a:off x="473927" y="2858784"/>
            <a:ext cx="8196146" cy="3474857"/>
          </a:xfrm>
          <a:prstGeom prst="rect">
            <a:avLst/>
          </a:prstGeom>
        </p:spPr>
      </p:pic>
    </p:spTree>
    <p:extLst>
      <p:ext uri="{BB962C8B-B14F-4D97-AF65-F5344CB8AC3E}">
        <p14:creationId xmlns:p14="http://schemas.microsoft.com/office/powerpoint/2010/main" val="3526648796"/>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B91A101-A0CA-5A42-BB32-3C308C49E03E}"/>
              </a:ext>
            </a:extLst>
          </p:cNvPr>
          <p:cNvSpPr txBox="1">
            <a:spLocks/>
          </p:cNvSpPr>
          <p:nvPr/>
        </p:nvSpPr>
        <p:spPr>
          <a:xfrm>
            <a:off x="0" y="18836"/>
            <a:ext cx="9144000" cy="876484"/>
          </a:xfrm>
          <a:prstGeom prst="rect">
            <a:avLst/>
          </a:prstGeom>
          <a:solidFill>
            <a:srgbClr val="1F497D"/>
          </a:solidFill>
        </p:spPr>
        <p:txBody>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3200" b="0" i="0" u="none" strike="noStrike" cap="none">
                <a:solidFill>
                  <a:schemeClr val="bg1"/>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spc="-1" dirty="0">
                <a:ea typeface="Arial"/>
              </a:rPr>
              <a:t>Let’s look at the Notebook…</a:t>
            </a:r>
            <a:endParaRPr lang="en-US" spc="-1" dirty="0">
              <a:ea typeface="Arial"/>
            </a:endParaRPr>
          </a:p>
        </p:txBody>
      </p:sp>
    </p:spTree>
    <p:extLst>
      <p:ext uri="{BB962C8B-B14F-4D97-AF65-F5344CB8AC3E}">
        <p14:creationId xmlns:p14="http://schemas.microsoft.com/office/powerpoint/2010/main" val="386764847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45609"/>
          </a:xfrm>
          <a:solidFill>
            <a:srgbClr val="184581"/>
          </a:solidFill>
        </p:spPr>
        <p:txBody>
          <a:bodyPr>
            <a:noAutofit/>
          </a:bodyPr>
          <a:lstStyle/>
          <a:p>
            <a:pPr lvl="0" algn="ctr"/>
            <a:r>
              <a:rPr lang="en-US" sz="2800" b="0" dirty="0">
                <a:latin typeface="Times New Roman"/>
                <a:cs typeface="Times New Roman"/>
              </a:rPr>
              <a:t>The </a:t>
            </a:r>
            <a:r>
              <a:rPr lang="en-US" sz="2800" b="0" dirty="0">
                <a:latin typeface="Symbol" pitchFamily="2" charset="2"/>
                <a:cs typeface="Times New Roman"/>
              </a:rPr>
              <a:t>g</a:t>
            </a:r>
            <a:r>
              <a:rPr lang="en-US" sz="2800" b="0" dirty="0">
                <a:latin typeface="Times New Roman"/>
                <a:cs typeface="Times New Roman"/>
              </a:rPr>
              <a:t>-</a:t>
            </a:r>
            <a:r>
              <a:rPr lang="en-US" sz="2800" dirty="0">
                <a:latin typeface="Times New Roman"/>
                <a:cs typeface="Times New Roman"/>
              </a:rPr>
              <a:t>X database enables </a:t>
            </a:r>
            <a:r>
              <a:rPr lang="en-US" sz="2800" b="0" dirty="0">
                <a:latin typeface="Times New Roman"/>
                <a:cs typeface="Times New Roman"/>
              </a:rPr>
              <a:t>the use of the Baghdad Atlas as a Benchmark (n,n’)</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l="2233" b="11645"/>
          <a:stretch/>
        </p:blipFill>
        <p:spPr>
          <a:xfrm>
            <a:off x="4087129" y="973856"/>
            <a:ext cx="4690319" cy="1347586"/>
          </a:xfrm>
          <a:prstGeom prst="rect">
            <a:avLst/>
          </a:prstGeom>
          <a:ln>
            <a:solidFill>
              <a:schemeClr val="tx1"/>
            </a:solidFill>
          </a:ln>
        </p:spPr>
      </p:pic>
      <p:pic>
        <p:nvPicPr>
          <p:cNvPr id="16" name="Picture 15"/>
          <p:cNvPicPr>
            <a:picLocks noChangeAspect="1"/>
          </p:cNvPicPr>
          <p:nvPr/>
        </p:nvPicPr>
        <p:blipFill rotWithShape="1">
          <a:blip r:embed="rId4"/>
          <a:srcRect t="5857" b="4586"/>
          <a:stretch/>
        </p:blipFill>
        <p:spPr>
          <a:xfrm>
            <a:off x="4081347" y="2338633"/>
            <a:ext cx="4696101" cy="2333728"/>
          </a:xfrm>
          <a:prstGeom prst="rect">
            <a:avLst/>
          </a:prstGeom>
          <a:ln>
            <a:solidFill>
              <a:srgbClr val="000000"/>
            </a:solidFill>
          </a:ln>
        </p:spPr>
      </p:pic>
      <p:pic>
        <p:nvPicPr>
          <p:cNvPr id="17" name="Picture 16"/>
          <p:cNvPicPr>
            <a:picLocks noChangeAspect="1"/>
          </p:cNvPicPr>
          <p:nvPr/>
        </p:nvPicPr>
        <p:blipFill>
          <a:blip r:embed="rId5"/>
          <a:stretch>
            <a:fillRect/>
          </a:stretch>
        </p:blipFill>
        <p:spPr>
          <a:xfrm>
            <a:off x="359518" y="1679365"/>
            <a:ext cx="3714795" cy="3731953"/>
          </a:xfrm>
          <a:prstGeom prst="rect">
            <a:avLst/>
          </a:prstGeom>
          <a:ln>
            <a:solidFill>
              <a:srgbClr val="000000"/>
            </a:solidFill>
          </a:ln>
        </p:spPr>
      </p:pic>
      <p:sp>
        <p:nvSpPr>
          <p:cNvPr id="18" name="TextBox 17"/>
          <p:cNvSpPr txBox="1"/>
          <p:nvPr/>
        </p:nvSpPr>
        <p:spPr>
          <a:xfrm>
            <a:off x="451554" y="2335083"/>
            <a:ext cx="85041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0000"/>
                </a:solidFill>
                <a:effectLst/>
                <a:uLnTx/>
                <a:uFillTx/>
                <a:latin typeface="Calibri"/>
                <a:ea typeface="+mn-ea"/>
                <a:cs typeface="+mn-cs"/>
              </a:rPr>
              <a:t>IRT-5000</a:t>
            </a:r>
          </a:p>
        </p:txBody>
      </p:sp>
      <p:cxnSp>
        <p:nvCxnSpPr>
          <p:cNvPr id="20" name="Straight Connector 19"/>
          <p:cNvCxnSpPr>
            <a:cxnSpLocks/>
          </p:cNvCxnSpPr>
          <p:nvPr/>
        </p:nvCxnSpPr>
        <p:spPr bwMode="auto">
          <a:xfrm>
            <a:off x="968686" y="2580177"/>
            <a:ext cx="1041887" cy="547300"/>
          </a:xfrm>
          <a:prstGeom prst="line">
            <a:avLst/>
          </a:prstGeom>
          <a:solidFill>
            <a:schemeClr val="accent1"/>
          </a:solidFill>
          <a:ln w="38100" cap="flat" cmpd="sng" algn="ctr">
            <a:solidFill>
              <a:srgbClr val="FF0000"/>
            </a:solidFill>
            <a:prstDash val="solid"/>
            <a:round/>
            <a:headEnd type="none" w="med" len="med"/>
            <a:tailEnd type="stealth" w="lg" len="lg"/>
          </a:ln>
          <a:effectLst/>
        </p:spPr>
      </p:cxnSp>
      <p:sp>
        <p:nvSpPr>
          <p:cNvPr id="21" name="TextBox 20"/>
          <p:cNvSpPr txBox="1"/>
          <p:nvPr/>
        </p:nvSpPr>
        <p:spPr>
          <a:xfrm>
            <a:off x="359517" y="962724"/>
            <a:ext cx="3721830" cy="707886"/>
          </a:xfrm>
          <a:prstGeom prst="rect">
            <a:avLst/>
          </a:prstGeom>
          <a:no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a:ea typeface="+mn-ea"/>
                <a:cs typeface="Times New Roman"/>
              </a:rPr>
              <a:t>Baghdad Nuclear Research Facility (Al-Tuwaitha)</a:t>
            </a:r>
          </a:p>
        </p:txBody>
      </p:sp>
      <p:pic>
        <p:nvPicPr>
          <p:cNvPr id="10" name="Picture 9">
            <a:extLst>
              <a:ext uri="{FF2B5EF4-FFF2-40B4-BE49-F238E27FC236}">
                <a16:creationId xmlns:a16="http://schemas.microsoft.com/office/drawing/2014/main" id="{060801DD-FFEE-B14E-97D0-2DEC02704B05}"/>
              </a:ext>
            </a:extLst>
          </p:cNvPr>
          <p:cNvPicPr>
            <a:picLocks noChangeAspect="1"/>
          </p:cNvPicPr>
          <p:nvPr/>
        </p:nvPicPr>
        <p:blipFill rotWithShape="1">
          <a:blip r:embed="rId6"/>
          <a:srcRect t="17123" r="71178" b="24385"/>
          <a:stretch/>
        </p:blipFill>
        <p:spPr>
          <a:xfrm>
            <a:off x="4081347" y="4684085"/>
            <a:ext cx="1598244" cy="1428108"/>
          </a:xfrm>
          <a:prstGeom prst="rect">
            <a:avLst/>
          </a:prstGeom>
          <a:ln>
            <a:solidFill>
              <a:schemeClr val="tx1"/>
            </a:solidFill>
          </a:ln>
        </p:spPr>
      </p:pic>
      <p:sp>
        <p:nvSpPr>
          <p:cNvPr id="4" name="TextBox 3">
            <a:extLst>
              <a:ext uri="{FF2B5EF4-FFF2-40B4-BE49-F238E27FC236}">
                <a16:creationId xmlns:a16="http://schemas.microsoft.com/office/drawing/2014/main" id="{D2AF2514-A6A4-754C-B47A-AC37B5186126}"/>
              </a:ext>
            </a:extLst>
          </p:cNvPr>
          <p:cNvSpPr txBox="1"/>
          <p:nvPr/>
        </p:nvSpPr>
        <p:spPr>
          <a:xfrm>
            <a:off x="359517" y="5407546"/>
            <a:ext cx="3714795" cy="707886"/>
          </a:xfrm>
          <a:prstGeom prst="rect">
            <a:avLst/>
          </a:prstGeom>
          <a:noFill/>
          <a:ln>
            <a:solidFill>
              <a:schemeClr val="tx1"/>
            </a:solidFill>
          </a:ln>
        </p:spPr>
        <p:txBody>
          <a:bodyPr wrap="square" rtlCol="0">
            <a:spAutoFit/>
          </a:bodyPr>
          <a:lstStyle/>
          <a:p>
            <a:pPr algn="ctr"/>
            <a:r>
              <a:rPr lang="en-US" sz="2000" i="1" dirty="0">
                <a:latin typeface="Times New Roman" panose="02020603050405020304" pitchFamily="18" charset="0"/>
                <a:cs typeface="Times New Roman" panose="02020603050405020304" pitchFamily="18" charset="0"/>
              </a:rPr>
              <a:t>Excellent Documentation and Consistent Measurements</a:t>
            </a:r>
          </a:p>
        </p:txBody>
      </p:sp>
      <p:pic>
        <p:nvPicPr>
          <p:cNvPr id="11" name="Picture 10">
            <a:extLst>
              <a:ext uri="{FF2B5EF4-FFF2-40B4-BE49-F238E27FC236}">
                <a16:creationId xmlns:a16="http://schemas.microsoft.com/office/drawing/2014/main" id="{7C7BA3EF-E578-4347-BB72-1024576E315D}"/>
              </a:ext>
            </a:extLst>
          </p:cNvPr>
          <p:cNvPicPr>
            <a:picLocks noChangeAspect="1"/>
          </p:cNvPicPr>
          <p:nvPr/>
        </p:nvPicPr>
        <p:blipFill rotWithShape="1">
          <a:blip r:embed="rId7"/>
          <a:srcRect l="24834" t="19661" r="17805" b="44933"/>
          <a:stretch/>
        </p:blipFill>
        <p:spPr>
          <a:xfrm>
            <a:off x="5657530" y="4672360"/>
            <a:ext cx="3126952" cy="1447581"/>
          </a:xfrm>
          <a:prstGeom prst="rect">
            <a:avLst/>
          </a:prstGeom>
          <a:ln>
            <a:solidFill>
              <a:schemeClr val="tx1"/>
            </a:solidFill>
          </a:ln>
        </p:spPr>
      </p:pic>
    </p:spTree>
    <p:extLst>
      <p:ext uri="{BB962C8B-B14F-4D97-AF65-F5344CB8AC3E}">
        <p14:creationId xmlns:p14="http://schemas.microsoft.com/office/powerpoint/2010/main" val="1313133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C5E72-C5D5-4D76-BAF2-96EC4A9C40EE}"/>
              </a:ext>
            </a:extLst>
          </p:cNvPr>
          <p:cNvSpPr>
            <a:spLocks noGrp="1"/>
          </p:cNvSpPr>
          <p:nvPr>
            <p:ph type="title"/>
          </p:nvPr>
        </p:nvSpPr>
        <p:spPr>
          <a:xfrm>
            <a:off x="1" y="0"/>
            <a:ext cx="9144000" cy="947057"/>
          </a:xfrm>
        </p:spPr>
        <p:txBody>
          <a:bodyPr/>
          <a:lstStyle/>
          <a:p>
            <a:r>
              <a:rPr lang="en-US" sz="2800" dirty="0"/>
              <a:t>The flux shape is a large source of uncertainty in the modeling, and the available information is not specific enough </a:t>
            </a:r>
          </a:p>
        </p:txBody>
      </p:sp>
      <p:sp>
        <p:nvSpPr>
          <p:cNvPr id="4" name="Text Placeholder 3">
            <a:extLst>
              <a:ext uri="{FF2B5EF4-FFF2-40B4-BE49-F238E27FC236}">
                <a16:creationId xmlns:a16="http://schemas.microsoft.com/office/drawing/2014/main" id="{15AD7ECB-17EB-4F40-99E7-6747A9628F5D}"/>
              </a:ext>
            </a:extLst>
          </p:cNvPr>
          <p:cNvSpPr>
            <a:spLocks noGrp="1"/>
          </p:cNvSpPr>
          <p:nvPr>
            <p:ph type="body" sz="quarter" idx="13"/>
          </p:nvPr>
        </p:nvSpPr>
        <p:spPr/>
        <p:txBody>
          <a:bodyPr/>
          <a:lstStyle/>
          <a:p>
            <a:r>
              <a:rPr lang="en-US" dirty="0"/>
              <a:t>6</a:t>
            </a:r>
          </a:p>
        </p:txBody>
      </p:sp>
      <p:pic>
        <p:nvPicPr>
          <p:cNvPr id="6" name="Picture 5">
            <a:extLst>
              <a:ext uri="{FF2B5EF4-FFF2-40B4-BE49-F238E27FC236}">
                <a16:creationId xmlns:a16="http://schemas.microsoft.com/office/drawing/2014/main" id="{C9B989C9-1CEE-411E-AAB7-6CF4959272F6}"/>
              </a:ext>
            </a:extLst>
          </p:cNvPr>
          <p:cNvPicPr>
            <a:picLocks noChangeAspect="1"/>
          </p:cNvPicPr>
          <p:nvPr/>
        </p:nvPicPr>
        <p:blipFill>
          <a:blip r:embed="rId3"/>
          <a:stretch>
            <a:fillRect/>
          </a:stretch>
        </p:blipFill>
        <p:spPr>
          <a:xfrm>
            <a:off x="187755" y="947057"/>
            <a:ext cx="3197701" cy="4782696"/>
          </a:xfrm>
          <a:prstGeom prst="rect">
            <a:avLst/>
          </a:prstGeom>
        </p:spPr>
      </p:pic>
      <p:sp>
        <p:nvSpPr>
          <p:cNvPr id="7" name="Rectangle 6">
            <a:extLst>
              <a:ext uri="{FF2B5EF4-FFF2-40B4-BE49-F238E27FC236}">
                <a16:creationId xmlns:a16="http://schemas.microsoft.com/office/drawing/2014/main" id="{F6FB24C4-9D87-48B8-988E-AD416DFE4597}"/>
              </a:ext>
            </a:extLst>
          </p:cNvPr>
          <p:cNvSpPr/>
          <p:nvPr/>
        </p:nvSpPr>
        <p:spPr>
          <a:xfrm>
            <a:off x="452077" y="5791199"/>
            <a:ext cx="2669055" cy="276999"/>
          </a:xfrm>
          <a:prstGeom prst="rect">
            <a:avLst/>
          </a:prstGeom>
        </p:spPr>
        <p:txBody>
          <a:bodyPr wrap="square">
            <a:spAutoFit/>
          </a:bodyPr>
          <a:lstStyle/>
          <a:p>
            <a:pPr marL="304800" indent="-304800"/>
            <a:r>
              <a:rPr lang="en-US" sz="1200" dirty="0">
                <a:solidFill>
                  <a:srgbClr val="003162"/>
                </a:solidFill>
                <a:latin typeface="Calibri Light" panose="020F0302020204030204" pitchFamily="34" charset="0"/>
                <a:cs typeface="Calibri Light" panose="020F0302020204030204" pitchFamily="34" charset="0"/>
              </a:rPr>
              <a:t>	Ahmed, M. R., </a:t>
            </a:r>
            <a:r>
              <a:rPr lang="en-US" sz="1200" i="1" dirty="0">
                <a:solidFill>
                  <a:srgbClr val="003162"/>
                </a:solidFill>
                <a:latin typeface="Calibri Light" panose="020F0302020204030204" pitchFamily="34" charset="0"/>
                <a:cs typeface="Calibri Light" panose="020F0302020204030204" pitchFamily="34" charset="0"/>
              </a:rPr>
              <a:t>et. al NIM</a:t>
            </a:r>
            <a:r>
              <a:rPr lang="en-US" sz="1200" dirty="0">
                <a:solidFill>
                  <a:srgbClr val="003162"/>
                </a:solidFill>
                <a:latin typeface="Calibri Light" panose="020F0302020204030204" pitchFamily="34" charset="0"/>
                <a:cs typeface="Calibri Light" panose="020F0302020204030204" pitchFamily="34" charset="0"/>
              </a:rPr>
              <a:t> </a:t>
            </a:r>
            <a:r>
              <a:rPr lang="en-US" sz="1200" i="1" dirty="0">
                <a:solidFill>
                  <a:srgbClr val="003162"/>
                </a:solidFill>
                <a:latin typeface="Calibri Light" panose="020F0302020204030204" pitchFamily="34" charset="0"/>
                <a:cs typeface="Calibri Light" panose="020F0302020204030204" pitchFamily="34" charset="0"/>
              </a:rPr>
              <a:t>117</a:t>
            </a:r>
            <a:r>
              <a:rPr lang="en-US" sz="1200" dirty="0">
                <a:solidFill>
                  <a:srgbClr val="003162"/>
                </a:solidFill>
                <a:latin typeface="Calibri Light" panose="020F0302020204030204" pitchFamily="34" charset="0"/>
                <a:cs typeface="Calibri Light" panose="020F0302020204030204" pitchFamily="34" charset="0"/>
              </a:rPr>
              <a:t>(1974)</a:t>
            </a:r>
            <a:endParaRPr lang="en-US" sz="1200" dirty="0">
              <a:solidFill>
                <a:srgbClr val="003162"/>
              </a:solidFill>
              <a:effectLst/>
              <a:latin typeface="Calibri Light" panose="020F0302020204030204" pitchFamily="34" charset="0"/>
              <a:cs typeface="Calibri Light" panose="020F0302020204030204" pitchFamily="34" charset="0"/>
            </a:endParaRPr>
          </a:p>
        </p:txBody>
      </p:sp>
      <p:grpSp>
        <p:nvGrpSpPr>
          <p:cNvPr id="11" name="Group 10">
            <a:extLst>
              <a:ext uri="{FF2B5EF4-FFF2-40B4-BE49-F238E27FC236}">
                <a16:creationId xmlns:a16="http://schemas.microsoft.com/office/drawing/2014/main" id="{35909EB1-2D8F-4273-ACAD-4987428086D5}"/>
              </a:ext>
            </a:extLst>
          </p:cNvPr>
          <p:cNvGrpSpPr/>
          <p:nvPr/>
        </p:nvGrpSpPr>
        <p:grpSpPr>
          <a:xfrm>
            <a:off x="1232785" y="1426218"/>
            <a:ext cx="2340425" cy="518851"/>
            <a:chOff x="4377157" y="1954144"/>
            <a:chExt cx="2618211" cy="518851"/>
          </a:xfrm>
        </p:grpSpPr>
        <p:sp>
          <p:nvSpPr>
            <p:cNvPr id="10" name="Rectangle 9">
              <a:extLst>
                <a:ext uri="{FF2B5EF4-FFF2-40B4-BE49-F238E27FC236}">
                  <a16:creationId xmlns:a16="http://schemas.microsoft.com/office/drawing/2014/main" id="{803CC74D-1C8D-4A58-B40B-3B5E25EF32F4}"/>
                </a:ext>
              </a:extLst>
            </p:cNvPr>
            <p:cNvSpPr/>
            <p:nvPr/>
          </p:nvSpPr>
          <p:spPr>
            <a:xfrm>
              <a:off x="4377157" y="1954144"/>
              <a:ext cx="2618211" cy="518851"/>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C3278E9-7B06-4694-9D03-03FB171A7F33}"/>
                </a:ext>
              </a:extLst>
            </p:cNvPr>
            <p:cNvPicPr>
              <a:picLocks noChangeAspect="1"/>
            </p:cNvPicPr>
            <p:nvPr/>
          </p:nvPicPr>
          <p:blipFill>
            <a:blip r:embed="rId4"/>
            <a:stretch>
              <a:fillRect/>
            </a:stretch>
          </p:blipFill>
          <p:spPr>
            <a:xfrm>
              <a:off x="4419778" y="2032298"/>
              <a:ext cx="2532969" cy="337297"/>
            </a:xfrm>
            <a:prstGeom prst="rect">
              <a:avLst/>
            </a:prstGeom>
            <a:ln>
              <a:solidFill>
                <a:schemeClr val="bg1"/>
              </a:solidFill>
            </a:ln>
          </p:spPr>
        </p:pic>
      </p:grpSp>
      <p:sp>
        <p:nvSpPr>
          <p:cNvPr id="12" name="Content Placeholder 2">
            <a:extLst>
              <a:ext uri="{FF2B5EF4-FFF2-40B4-BE49-F238E27FC236}">
                <a16:creationId xmlns:a16="http://schemas.microsoft.com/office/drawing/2014/main" id="{FF1A3060-7A0D-4EEC-B1A5-2A6CA0335461}"/>
              </a:ext>
            </a:extLst>
          </p:cNvPr>
          <p:cNvSpPr>
            <a:spLocks noGrp="1"/>
          </p:cNvSpPr>
          <p:nvPr>
            <p:ph idx="1"/>
          </p:nvPr>
        </p:nvSpPr>
        <p:spPr>
          <a:xfrm>
            <a:off x="3665415" y="1008502"/>
            <a:ext cx="4773917" cy="4782697"/>
          </a:xfrm>
        </p:spPr>
        <p:txBody>
          <a:bodyPr>
            <a:normAutofit/>
          </a:bodyPr>
          <a:lstStyle/>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flux was measured using threshold reactions and fit to an exponential</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No data points were shown, and there was no uncertainty given on the fit parameter 0.72</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flux was therefore re-fit using information on the best known of the isotopes, </a:t>
            </a:r>
            <a:r>
              <a:rPr lang="en-US" baseline="30000" dirty="0">
                <a:latin typeface="Times New Roman" panose="02020603050405020304" pitchFamily="18" charset="0"/>
                <a:cs typeface="Times New Roman" panose="02020603050405020304" pitchFamily="18" charset="0"/>
              </a:rPr>
              <a:t>56</a:t>
            </a:r>
            <a:r>
              <a:rPr lang="en-US" dirty="0">
                <a:latin typeface="Times New Roman" panose="02020603050405020304" pitchFamily="18" charset="0"/>
                <a:cs typeface="Times New Roman" panose="02020603050405020304" pitchFamily="18" charset="0"/>
              </a:rPr>
              <a:t>Fe</a:t>
            </a:r>
          </a:p>
          <a:p>
            <a:pPr marL="0" indent="0">
              <a:buNone/>
            </a:pPr>
            <a:endParaRPr lang="en-US" dirty="0">
              <a:latin typeface="Times New Roman" panose="02020603050405020304" pitchFamily="18" charset="0"/>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20C8F3E0-2BCE-430C-B6D9-8DA0C73AD551}"/>
              </a:ext>
            </a:extLst>
          </p:cNvPr>
          <p:cNvCxnSpPr>
            <a:cxnSpLocks/>
            <a:stCxn id="10" idx="2"/>
          </p:cNvCxnSpPr>
          <p:nvPr/>
        </p:nvCxnSpPr>
        <p:spPr>
          <a:xfrm flipH="1">
            <a:off x="1362075" y="1945069"/>
            <a:ext cx="1040923" cy="654952"/>
          </a:xfrm>
          <a:prstGeom prst="straightConnector1">
            <a:avLst/>
          </a:prstGeom>
          <a:ln w="57150">
            <a:solidFill>
              <a:srgbClr val="E09E19"/>
            </a:solidFill>
            <a:tailEnd type="triangle"/>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4D269F69-5314-E049-A667-DA6B4C9FBAAD}"/>
              </a:ext>
            </a:extLst>
          </p:cNvPr>
          <p:cNvSpPr txBox="1"/>
          <p:nvPr/>
        </p:nvSpPr>
        <p:spPr>
          <a:xfrm>
            <a:off x="4174435" y="4775536"/>
            <a:ext cx="4121426" cy="1200329"/>
          </a:xfrm>
          <a:prstGeom prst="rect">
            <a:avLst/>
          </a:prstGeom>
          <a:solidFill>
            <a:srgbClr val="FFFF00"/>
          </a:solidFill>
          <a:ln>
            <a:solidFill>
              <a:schemeClr val="tx1"/>
            </a:solidFill>
          </a:ln>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We convolved this flux with ENDF cross sections and the result didn’t fit the data at all </a:t>
            </a:r>
            <a:r>
              <a:rPr lang="en-US" sz="2400" dirty="0">
                <a:latin typeface="Times New Roman" panose="02020603050405020304" pitchFamily="18" charset="0"/>
                <a:cs typeface="Times New Roman" panose="02020603050405020304" pitchFamily="18" charset="0"/>
                <a:sym typeface="Wingdings" pitchFamily="2" charset="2"/>
              </a:rPr>
              <a:t></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52232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B1F8D-90CD-4CF6-80B1-97FF864FA068}"/>
              </a:ext>
            </a:extLst>
          </p:cNvPr>
          <p:cNvSpPr>
            <a:spLocks noGrp="1"/>
          </p:cNvSpPr>
          <p:nvPr>
            <p:ph type="title"/>
          </p:nvPr>
        </p:nvSpPr>
        <p:spPr>
          <a:xfrm>
            <a:off x="0" y="1992"/>
            <a:ext cx="9144000" cy="913994"/>
          </a:xfrm>
        </p:spPr>
        <p:txBody>
          <a:bodyPr>
            <a:noAutofit/>
          </a:bodyPr>
          <a:lstStyle/>
          <a:p>
            <a:r>
              <a:rPr lang="en-US" dirty="0"/>
              <a:t>Partial gamma data for </a:t>
            </a:r>
            <a:r>
              <a:rPr lang="en-US" baseline="30000" dirty="0"/>
              <a:t>56</a:t>
            </a:r>
            <a:r>
              <a:rPr lang="en-US" dirty="0"/>
              <a:t>Fe inelastic scattering from Negret, </a:t>
            </a:r>
            <a:r>
              <a:rPr lang="en-US" i="1" dirty="0"/>
              <a:t>et al</a:t>
            </a:r>
            <a:r>
              <a:rPr lang="en-US" dirty="0"/>
              <a:t>, was used to fit the reactor flux</a:t>
            </a:r>
          </a:p>
        </p:txBody>
      </p:sp>
      <p:sp>
        <p:nvSpPr>
          <p:cNvPr id="5" name="Text Placeholder 4">
            <a:extLst>
              <a:ext uri="{FF2B5EF4-FFF2-40B4-BE49-F238E27FC236}">
                <a16:creationId xmlns:a16="http://schemas.microsoft.com/office/drawing/2014/main" id="{87C05AF1-22C5-4A48-A007-22EB8237D26C}"/>
              </a:ext>
            </a:extLst>
          </p:cNvPr>
          <p:cNvSpPr>
            <a:spLocks noGrp="1"/>
          </p:cNvSpPr>
          <p:nvPr>
            <p:ph type="body" sz="quarter" idx="13"/>
          </p:nvPr>
        </p:nvSpPr>
        <p:spPr/>
        <p:txBody>
          <a:bodyPr/>
          <a:lstStyle/>
          <a:p>
            <a:r>
              <a:rPr lang="en-US" dirty="0"/>
              <a:t>7</a:t>
            </a:r>
          </a:p>
        </p:txBody>
      </p:sp>
      <p:pic>
        <p:nvPicPr>
          <p:cNvPr id="4" name="Picture 3">
            <a:extLst>
              <a:ext uri="{FF2B5EF4-FFF2-40B4-BE49-F238E27FC236}">
                <a16:creationId xmlns:a16="http://schemas.microsoft.com/office/drawing/2014/main" id="{4C948197-5B95-437D-A9DC-604CDC4EF949}"/>
              </a:ext>
            </a:extLst>
          </p:cNvPr>
          <p:cNvPicPr>
            <a:picLocks noChangeAspect="1"/>
          </p:cNvPicPr>
          <p:nvPr/>
        </p:nvPicPr>
        <p:blipFill rotWithShape="1">
          <a:blip r:embed="rId3"/>
          <a:srcRect l="6937" t="7330" r="6645"/>
          <a:stretch/>
        </p:blipFill>
        <p:spPr>
          <a:xfrm>
            <a:off x="1524000" y="1023640"/>
            <a:ext cx="5589031" cy="1558576"/>
          </a:xfrm>
          <a:prstGeom prst="rect">
            <a:avLst/>
          </a:prstGeom>
        </p:spPr>
      </p:pic>
      <p:sp>
        <p:nvSpPr>
          <p:cNvPr id="6" name="Content Placeholder 2">
            <a:extLst>
              <a:ext uri="{FF2B5EF4-FFF2-40B4-BE49-F238E27FC236}">
                <a16:creationId xmlns:a16="http://schemas.microsoft.com/office/drawing/2014/main" id="{CDB763D1-4D41-4EF5-9103-4FA4C259F098}"/>
              </a:ext>
            </a:extLst>
          </p:cNvPr>
          <p:cNvSpPr>
            <a:spLocks noGrp="1"/>
          </p:cNvSpPr>
          <p:nvPr>
            <p:ph idx="1"/>
          </p:nvPr>
        </p:nvSpPr>
        <p:spPr>
          <a:xfrm>
            <a:off x="4680319" y="2689870"/>
            <a:ext cx="3759013" cy="3110726"/>
          </a:xfrm>
        </p:spPr>
        <p:txBody>
          <a:bodyPr>
            <a:normAutofit/>
          </a:bodyPr>
          <a:lstStyle/>
          <a:p>
            <a:r>
              <a:rPr lang="en-US" sz="1800" dirty="0">
                <a:solidFill>
                  <a:schemeClr val="tx1"/>
                </a:solidFill>
                <a:latin typeface="Times New Roman" panose="02020603050405020304" pitchFamily="18" charset="0"/>
                <a:cs typeface="Times New Roman" panose="02020603050405020304" pitchFamily="18" charset="0"/>
              </a:rPr>
              <a:t>Data for 20 gammas in EXFOR</a:t>
            </a:r>
          </a:p>
          <a:p>
            <a:endParaRPr lang="en-US" sz="1800" dirty="0">
              <a:solidFill>
                <a:schemeClr val="tx1"/>
              </a:solidFill>
              <a:latin typeface="Times New Roman" panose="02020603050405020304" pitchFamily="18" charset="0"/>
              <a:cs typeface="Times New Roman" panose="02020603050405020304" pitchFamily="18" charset="0"/>
            </a:endParaRPr>
          </a:p>
          <a:p>
            <a:r>
              <a:rPr lang="en-US" sz="1800" dirty="0">
                <a:solidFill>
                  <a:schemeClr val="tx1"/>
                </a:solidFill>
                <a:latin typeface="Times New Roman" panose="02020603050405020304" pitchFamily="18" charset="0"/>
                <a:cs typeface="Times New Roman" panose="02020603050405020304" pitchFamily="18" charset="0"/>
              </a:rPr>
              <a:t>The partial cross sections were integrated over reactor spectrum, and the ratios over the 847 were calculated for comparison with the ATLAS values</a:t>
            </a:r>
          </a:p>
          <a:p>
            <a:pPr marL="0" indent="0">
              <a:buNone/>
            </a:pPr>
            <a:endParaRPr lang="en-US" sz="1800" dirty="0">
              <a:solidFill>
                <a:schemeClr val="tx1"/>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3EB4D4AC-03C0-48F9-BC41-455A8DD16593}"/>
              </a:ext>
            </a:extLst>
          </p:cNvPr>
          <p:cNvPicPr>
            <a:picLocks noChangeAspect="1"/>
          </p:cNvPicPr>
          <p:nvPr/>
        </p:nvPicPr>
        <p:blipFill>
          <a:blip r:embed="rId4"/>
          <a:stretch>
            <a:fillRect/>
          </a:stretch>
        </p:blipFill>
        <p:spPr>
          <a:xfrm>
            <a:off x="70625" y="2597881"/>
            <a:ext cx="4393056" cy="3355807"/>
          </a:xfrm>
          <a:prstGeom prst="rect">
            <a:avLst/>
          </a:prstGeom>
        </p:spPr>
      </p:pic>
    </p:spTree>
    <p:extLst>
      <p:ext uri="{BB962C8B-B14F-4D97-AF65-F5344CB8AC3E}">
        <p14:creationId xmlns:p14="http://schemas.microsoft.com/office/powerpoint/2010/main" val="2645285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99765EB-E0A3-4818-A202-0052CB46896E}"/>
              </a:ext>
            </a:extLst>
          </p:cNvPr>
          <p:cNvPicPr>
            <a:picLocks noChangeAspect="1"/>
          </p:cNvPicPr>
          <p:nvPr/>
        </p:nvPicPr>
        <p:blipFill>
          <a:blip r:embed="rId3"/>
          <a:stretch>
            <a:fillRect/>
          </a:stretch>
        </p:blipFill>
        <p:spPr>
          <a:xfrm>
            <a:off x="1652062" y="2700613"/>
            <a:ext cx="5467816" cy="3417385"/>
          </a:xfrm>
          <a:prstGeom prst="rect">
            <a:avLst/>
          </a:prstGeom>
        </p:spPr>
      </p:pic>
      <p:sp>
        <p:nvSpPr>
          <p:cNvPr id="2" name="Title 1">
            <a:extLst>
              <a:ext uri="{FF2B5EF4-FFF2-40B4-BE49-F238E27FC236}">
                <a16:creationId xmlns:a16="http://schemas.microsoft.com/office/drawing/2014/main" id="{38A650D4-DAC9-431F-980B-B2EB1A239491}"/>
              </a:ext>
            </a:extLst>
          </p:cNvPr>
          <p:cNvSpPr>
            <a:spLocks noGrp="1"/>
          </p:cNvSpPr>
          <p:nvPr>
            <p:ph type="title"/>
          </p:nvPr>
        </p:nvSpPr>
        <p:spPr>
          <a:xfrm>
            <a:off x="0" y="0"/>
            <a:ext cx="9144000" cy="914379"/>
          </a:xfrm>
        </p:spPr>
        <p:txBody>
          <a:bodyPr/>
          <a:lstStyle/>
          <a:p>
            <a:r>
              <a:rPr lang="en-US" dirty="0"/>
              <a:t>Both the exponential form and a Maxwell-Boltzmann were tested, and the MB was found to fit better</a:t>
            </a:r>
          </a:p>
        </p:txBody>
      </p:sp>
      <p:sp>
        <p:nvSpPr>
          <p:cNvPr id="3" name="Content Placeholder 2">
            <a:extLst>
              <a:ext uri="{FF2B5EF4-FFF2-40B4-BE49-F238E27FC236}">
                <a16:creationId xmlns:a16="http://schemas.microsoft.com/office/drawing/2014/main" id="{5D840BB8-5CD5-484C-8262-5F7DFC2EECF7}"/>
              </a:ext>
            </a:extLst>
          </p:cNvPr>
          <p:cNvSpPr>
            <a:spLocks noGrp="1"/>
          </p:cNvSpPr>
          <p:nvPr>
            <p:ph idx="1"/>
          </p:nvPr>
        </p:nvSpPr>
        <p:spPr>
          <a:xfrm>
            <a:off x="174813" y="1238230"/>
            <a:ext cx="4397187" cy="4629170"/>
          </a:xfrm>
        </p:spPr>
        <p:txBody>
          <a:bodyPr/>
          <a:lstStyle/>
          <a:p>
            <a:r>
              <a:rPr lang="en-US" dirty="0">
                <a:latin typeface="Times New Roman" panose="02020603050405020304" pitchFamily="18" charset="0"/>
                <a:cs typeface="Times New Roman" panose="02020603050405020304" pitchFamily="18" charset="0"/>
              </a:rPr>
              <a:t>Exponential</a:t>
            </a:r>
          </a:p>
          <a:p>
            <a:pPr lvl="1"/>
            <a:r>
              <a:rPr lang="en-US" dirty="0">
                <a:latin typeface="Times New Roman" panose="02020603050405020304" pitchFamily="18" charset="0"/>
                <a:cs typeface="Times New Roman" panose="02020603050405020304" pitchFamily="18" charset="0"/>
              </a:rPr>
              <a:t>Initially fit by threshold reactions</a:t>
            </a:r>
          </a:p>
        </p:txBody>
      </p:sp>
      <p:sp>
        <p:nvSpPr>
          <p:cNvPr id="4" name="Text Placeholder 3">
            <a:extLst>
              <a:ext uri="{FF2B5EF4-FFF2-40B4-BE49-F238E27FC236}">
                <a16:creationId xmlns:a16="http://schemas.microsoft.com/office/drawing/2014/main" id="{E55D7015-9AB8-49A8-94AC-44C2B19B93FC}"/>
              </a:ext>
            </a:extLst>
          </p:cNvPr>
          <p:cNvSpPr>
            <a:spLocks noGrp="1"/>
          </p:cNvSpPr>
          <p:nvPr>
            <p:ph type="body" sz="quarter" idx="13"/>
          </p:nvPr>
        </p:nvSpPr>
        <p:spPr/>
        <p:txBody>
          <a:bodyPr/>
          <a:lstStyle/>
          <a:p>
            <a:r>
              <a:rPr lang="en-US" dirty="0"/>
              <a:t>8</a:t>
            </a:r>
          </a:p>
        </p:txBody>
      </p:sp>
      <p:sp>
        <p:nvSpPr>
          <p:cNvPr id="6" name="Content Placeholder 2">
            <a:extLst>
              <a:ext uri="{FF2B5EF4-FFF2-40B4-BE49-F238E27FC236}">
                <a16:creationId xmlns:a16="http://schemas.microsoft.com/office/drawing/2014/main" id="{D3F38507-3248-4085-80AF-9C3D332AED87}"/>
              </a:ext>
            </a:extLst>
          </p:cNvPr>
          <p:cNvSpPr txBox="1">
            <a:spLocks/>
          </p:cNvSpPr>
          <p:nvPr/>
        </p:nvSpPr>
        <p:spPr>
          <a:xfrm>
            <a:off x="4572000" y="1238230"/>
            <a:ext cx="4397187" cy="462917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rgbClr val="2D637F"/>
                </a:solidFill>
                <a:latin typeface="Calibri Light" panose="020F0302020204030204" pitchFamily="34" charset="0"/>
                <a:ea typeface="+mn-ea"/>
                <a:cs typeface="Calibri Light" panose="020F0302020204030204" pitchFamily="34" charset="0"/>
              </a:defRPr>
            </a:lvl1pPr>
            <a:lvl2pPr marL="742950" indent="-285750" algn="l" defTabSz="457200" rtl="0" eaLnBrk="1" latinLnBrk="0" hangingPunct="1">
              <a:spcBef>
                <a:spcPct val="20000"/>
              </a:spcBef>
              <a:buFont typeface="Arial"/>
              <a:buChar char="–"/>
              <a:defRPr sz="1800" kern="1200">
                <a:solidFill>
                  <a:srgbClr val="2D637F"/>
                </a:solidFill>
                <a:latin typeface="Calibri Light" panose="020F0302020204030204" pitchFamily="34" charset="0"/>
                <a:ea typeface="+mn-ea"/>
                <a:cs typeface="Calibri Light" panose="020F0302020204030204" pitchFamily="34" charset="0"/>
              </a:defRPr>
            </a:lvl2pPr>
            <a:lvl3pPr marL="1143000" indent="-228600" algn="l" defTabSz="457200" rtl="0" eaLnBrk="1" latinLnBrk="0" hangingPunct="1">
              <a:spcBef>
                <a:spcPct val="20000"/>
              </a:spcBef>
              <a:buFont typeface="Arial"/>
              <a:buChar char="•"/>
              <a:defRPr sz="1600" kern="1200">
                <a:solidFill>
                  <a:srgbClr val="2D637F"/>
                </a:solidFill>
                <a:latin typeface="Calibri Light" panose="020F0302020204030204" pitchFamily="34" charset="0"/>
                <a:ea typeface="+mn-ea"/>
                <a:cs typeface="Calibri Light" panose="020F0302020204030204" pitchFamily="34" charset="0"/>
              </a:defRPr>
            </a:lvl3pPr>
            <a:lvl4pPr marL="1600200" indent="-228600" algn="l" defTabSz="457200" rtl="0" eaLnBrk="1" latinLnBrk="0" hangingPunct="1">
              <a:spcBef>
                <a:spcPct val="20000"/>
              </a:spcBef>
              <a:buFont typeface="Arial"/>
              <a:buChar char="–"/>
              <a:defRPr sz="1400" kern="1200">
                <a:solidFill>
                  <a:srgbClr val="2D637F"/>
                </a:solidFill>
                <a:latin typeface="Calibri Light" panose="020F0302020204030204" pitchFamily="34" charset="0"/>
                <a:ea typeface="+mn-ea"/>
                <a:cs typeface="Calibri Light" panose="020F0302020204030204" pitchFamily="34" charset="0"/>
              </a:defRPr>
            </a:lvl4pPr>
            <a:lvl5pPr marL="2057400" indent="-228600" algn="l" defTabSz="457200" rtl="0" eaLnBrk="1" latinLnBrk="0" hangingPunct="1">
              <a:spcBef>
                <a:spcPct val="20000"/>
              </a:spcBef>
              <a:buFont typeface="Arial"/>
              <a:buChar char="»"/>
              <a:defRPr sz="1200" kern="1200">
                <a:solidFill>
                  <a:srgbClr val="2D637F"/>
                </a:solidFill>
                <a:latin typeface="Calibri Light" panose="020F0302020204030204" pitchFamily="34" charset="0"/>
                <a:ea typeface="+mn-ea"/>
                <a:cs typeface="Calibri Light" panose="020F03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Maxwell-Boltzmann</a:t>
            </a:r>
          </a:p>
          <a:p>
            <a:pPr lvl="1"/>
            <a:r>
              <a:rPr lang="en-US" dirty="0">
                <a:latin typeface="Times New Roman" panose="02020603050405020304" pitchFamily="18" charset="0"/>
                <a:cs typeface="Times New Roman" panose="02020603050405020304" pitchFamily="18" charset="0"/>
              </a:rPr>
              <a:t>Physically reasonable for reactor  </a:t>
            </a:r>
          </a:p>
        </p:txBody>
      </p:sp>
      <p:pic>
        <p:nvPicPr>
          <p:cNvPr id="8" name="Picture 7">
            <a:extLst>
              <a:ext uri="{FF2B5EF4-FFF2-40B4-BE49-F238E27FC236}">
                <a16:creationId xmlns:a16="http://schemas.microsoft.com/office/drawing/2014/main" id="{AA7B3C7F-AC96-47C4-9857-DD11E9961112}"/>
              </a:ext>
            </a:extLst>
          </p:cNvPr>
          <p:cNvPicPr>
            <a:picLocks noChangeAspect="1"/>
          </p:cNvPicPr>
          <p:nvPr/>
        </p:nvPicPr>
        <p:blipFill>
          <a:blip r:embed="rId4"/>
          <a:stretch>
            <a:fillRect/>
          </a:stretch>
        </p:blipFill>
        <p:spPr>
          <a:xfrm>
            <a:off x="5037777" y="1976228"/>
            <a:ext cx="3401555" cy="787313"/>
          </a:xfrm>
          <a:prstGeom prst="rect">
            <a:avLst/>
          </a:prstGeom>
        </p:spPr>
      </p:pic>
      <p:pic>
        <p:nvPicPr>
          <p:cNvPr id="10" name="Picture 9">
            <a:extLst>
              <a:ext uri="{FF2B5EF4-FFF2-40B4-BE49-F238E27FC236}">
                <a16:creationId xmlns:a16="http://schemas.microsoft.com/office/drawing/2014/main" id="{0C1F6B76-A426-4048-89C2-02C08157E602}"/>
              </a:ext>
            </a:extLst>
          </p:cNvPr>
          <p:cNvPicPr>
            <a:picLocks noChangeAspect="1"/>
          </p:cNvPicPr>
          <p:nvPr/>
        </p:nvPicPr>
        <p:blipFill>
          <a:blip r:embed="rId5"/>
          <a:stretch>
            <a:fillRect/>
          </a:stretch>
        </p:blipFill>
        <p:spPr>
          <a:xfrm>
            <a:off x="831080" y="2160622"/>
            <a:ext cx="2892507" cy="339144"/>
          </a:xfrm>
          <a:prstGeom prst="rect">
            <a:avLst/>
          </a:prstGeom>
        </p:spPr>
      </p:pic>
    </p:spTree>
    <p:extLst>
      <p:ext uri="{BB962C8B-B14F-4D97-AF65-F5344CB8AC3E}">
        <p14:creationId xmlns:p14="http://schemas.microsoft.com/office/powerpoint/2010/main" val="2001469267"/>
      </p:ext>
    </p:extLst>
  </p:cSld>
  <p:clrMapOvr>
    <a:masterClrMapping/>
  </p:clrMapOvr>
</p:sld>
</file>

<file path=ppt/theme/theme1.xml><?xml version="1.0" encoding="utf-8"?>
<a:theme xmlns:a="http://schemas.openxmlformats.org/drawingml/2006/main" name="4_LBNL_Template_0324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133718</TotalTime>
  <Words>1019</Words>
  <Application>Microsoft Macintosh PowerPoint</Application>
  <PresentationFormat>On-screen Show (4:3)</PresentationFormat>
  <Paragraphs>125</Paragraphs>
  <Slides>13</Slides>
  <Notes>12</Notes>
  <HiddenSlides>3</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Calibri</vt:lpstr>
      <vt:lpstr>Calibri Light</vt:lpstr>
      <vt:lpstr>Georgia</vt:lpstr>
      <vt:lpstr>Helvetica Light</vt:lpstr>
      <vt:lpstr>Lucida Grande</vt:lpstr>
      <vt:lpstr>Symbol</vt:lpstr>
      <vt:lpstr>Times New Roman</vt:lpstr>
      <vt:lpstr>Wingdings</vt:lpstr>
      <vt:lpstr>4_LBNL_Template_032411</vt:lpstr>
      <vt:lpstr>PowerPoint Presentation</vt:lpstr>
      <vt:lpstr>Overview</vt:lpstr>
      <vt:lpstr>PowerPoint Presentation</vt:lpstr>
      <vt:lpstr>PowerPoint Presentation</vt:lpstr>
      <vt:lpstr>PowerPoint Presentation</vt:lpstr>
      <vt:lpstr>The g-X database enables the use of the Baghdad Atlas as a Benchmark (n,n’)</vt:lpstr>
      <vt:lpstr>The flux shape is a large source of uncertainty in the modeling, and the available information is not specific enough </vt:lpstr>
      <vt:lpstr>Partial gamma data for 56Fe inelastic scattering from Negret, et al, was used to fit the reactor flux</vt:lpstr>
      <vt:lpstr>Both the exponential form and a Maxwell-Boltzmann were tested, and the MB was found to fit better</vt:lpstr>
      <vt:lpstr>A Maxwell-Botzmann flux distribution was found to produce the best fit to the GELINA data</vt:lpstr>
      <vt:lpstr>Validation of the MB flux shape was seen with improved TALYS calculations for neighboring isotopes</vt:lpstr>
      <vt:lpstr>Benchmarking of the models involved in the partial gamma cross section calculations – 66Zn </vt:lpstr>
      <vt:lpstr>PowerPoint Presentation</vt:lpstr>
    </vt:vector>
  </TitlesOfParts>
  <Company>LBNL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Title</dc:title>
  <dc:creator>Paul Fallon</dc:creator>
  <cp:lastModifiedBy>Lee Bernstein</cp:lastModifiedBy>
  <cp:revision>773</cp:revision>
  <cp:lastPrinted>2016-10-25T18:14:31Z</cp:lastPrinted>
  <dcterms:created xsi:type="dcterms:W3CDTF">2016-09-27T17:58:19Z</dcterms:created>
  <dcterms:modified xsi:type="dcterms:W3CDTF">2019-11-07T19:12:27Z</dcterms:modified>
</cp:coreProperties>
</file>