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497" r:id="rId3"/>
    <p:sldId id="498" r:id="rId4"/>
    <p:sldId id="499" r:id="rId5"/>
    <p:sldId id="500" r:id="rId6"/>
    <p:sldId id="501" r:id="rId7"/>
    <p:sldId id="502" r:id="rId8"/>
    <p:sldId id="503" r:id="rId9"/>
    <p:sldId id="504" r:id="rId10"/>
    <p:sldId id="505" r:id="rId11"/>
    <p:sldId id="506" r:id="rId12"/>
    <p:sldId id="507" r:id="rId13"/>
    <p:sldId id="36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88"/>
    <p:restoredTop sz="94694"/>
  </p:normalViewPr>
  <p:slideViewPr>
    <p:cSldViewPr snapToGrid="0" snapToObjects="1">
      <p:cViewPr varScale="1">
        <p:scale>
          <a:sx n="127" d="100"/>
          <a:sy n="127" d="100"/>
        </p:scale>
        <p:origin x="1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03F83-2B6F-BE4C-A4CD-9D068A80B683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9BA54-A481-1048-B407-E70652F6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9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1127290"/>
          </a:xfrm>
        </p:spPr>
        <p:txBody>
          <a:bodyPr>
            <a:noAutofit/>
          </a:bodyPr>
          <a:lstStyle/>
          <a:p>
            <a:r>
              <a:rPr lang="en-US" sz="3600" dirty="0"/>
              <a:t>The Need for Gamma Spectroscopy Remeasurements of </a:t>
            </a:r>
            <a:r>
              <a:rPr lang="en-US" sz="3600" baseline="30000" dirty="0"/>
              <a:t>226</a:t>
            </a:r>
            <a:r>
              <a:rPr lang="en-US" sz="3600" dirty="0"/>
              <a:t>Ra Decay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2328075"/>
            <a:ext cx="8338930" cy="40671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S. Zhu and E. A. </a:t>
            </a:r>
            <a:r>
              <a:rPr lang="en-US" dirty="0" err="1"/>
              <a:t>McCutchan</a:t>
            </a:r>
            <a:endParaRPr lang="en-US" dirty="0"/>
          </a:p>
          <a:p>
            <a:r>
              <a:rPr lang="en-US" dirty="0"/>
              <a:t>National Nuclear Data Center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 National Nuclear Data Week 2019</a:t>
            </a:r>
          </a:p>
          <a:p>
            <a:r>
              <a:rPr lang="en-US" sz="2200" dirty="0"/>
              <a:t>November 4–8, 2019; </a:t>
            </a:r>
          </a:p>
          <a:p>
            <a:r>
              <a:rPr lang="en-US" sz="2200" dirty="0"/>
              <a:t>Brookhaven National Laboratory</a:t>
            </a:r>
          </a:p>
          <a:p>
            <a:r>
              <a:rPr lang="en-US" sz="2200" dirty="0"/>
              <a:t>Upton, New York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92BF6-F7C8-7546-87FF-3719FB1D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ymbol" pitchFamily="2" charset="2"/>
              </a:rPr>
              <a:t>g-</a:t>
            </a:r>
            <a:r>
              <a:rPr lang="en-US" dirty="0"/>
              <a:t>ray linear polarization measurements in GRETINA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BCC809-7454-5D4E-A440-BCCD1984094A}"/>
              </a:ext>
            </a:extLst>
          </p:cNvPr>
          <p:cNvGrpSpPr/>
          <p:nvPr/>
        </p:nvGrpSpPr>
        <p:grpSpPr>
          <a:xfrm>
            <a:off x="529806" y="1857365"/>
            <a:ext cx="3898143" cy="2647151"/>
            <a:chOff x="742980" y="2210035"/>
            <a:chExt cx="3898143" cy="26471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25B539-399E-134A-91FA-8763074B1400}"/>
                </a:ext>
              </a:extLst>
            </p:cNvPr>
            <p:cNvGrpSpPr/>
            <p:nvPr/>
          </p:nvGrpSpPr>
          <p:grpSpPr>
            <a:xfrm>
              <a:off x="742980" y="2210035"/>
              <a:ext cx="3228769" cy="2647151"/>
              <a:chOff x="4679562" y="2008081"/>
              <a:chExt cx="3228769" cy="2647151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DEC4C2DA-A372-ED4B-9DC6-33DC192C9256}"/>
                  </a:ext>
                </a:extLst>
              </p:cNvPr>
              <p:cNvCxnSpPr/>
              <p:nvPr/>
            </p:nvCxnSpPr>
            <p:spPr>
              <a:xfrm>
                <a:off x="5940795" y="3429000"/>
                <a:ext cx="914400" cy="914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48BFA3DE-3844-9745-8911-1E0EF40310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47339" y="2434658"/>
                <a:ext cx="116871" cy="1000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34E351-58D1-DE49-B5D8-AB6E534AC5CB}"/>
                  </a:ext>
                </a:extLst>
              </p:cNvPr>
              <p:cNvSpPr txBox="1"/>
              <p:nvPr/>
            </p:nvSpPr>
            <p:spPr>
              <a:xfrm>
                <a:off x="6855195" y="4285900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g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24D613-59CB-1C4D-8EC0-542B37C53F99}"/>
                  </a:ext>
                </a:extLst>
              </p:cNvPr>
              <p:cNvSpPr txBox="1"/>
              <p:nvPr/>
            </p:nvSpPr>
            <p:spPr>
              <a:xfrm>
                <a:off x="4679562" y="2008081"/>
                <a:ext cx="3228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g</a:t>
                </a:r>
                <a:r>
                  <a:rPr lang="en-US" baseline="-25000" dirty="0">
                    <a:latin typeface="Symbol" pitchFamily="2" charset="2"/>
                  </a:rPr>
                  <a:t>2</a:t>
                </a:r>
                <a:r>
                  <a:rPr lang="en-US" dirty="0"/>
                  <a:t>:polarized with respect to </a:t>
                </a:r>
                <a:r>
                  <a:rPr lang="en-US" dirty="0">
                    <a:latin typeface="Symbol" pitchFamily="2" charset="2"/>
                  </a:rPr>
                  <a:t>g</a:t>
                </a:r>
                <a:r>
                  <a:rPr lang="en-US" baseline="-25000" dirty="0"/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7F50D06-81E5-6340-B7AF-F52F14D55693}"/>
                      </a:ext>
                    </a:extLst>
                  </p:cNvPr>
                  <p:cNvSpPr txBox="1"/>
                  <p:nvPr/>
                </p:nvSpPr>
                <p:spPr>
                  <a:xfrm>
                    <a:off x="6397995" y="4072748"/>
                    <a:ext cx="265265" cy="2706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7F50D06-81E5-6340-B7AF-F52F14D556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97995" y="4072748"/>
                    <a:ext cx="265265" cy="27065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9091" r="-9091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1E36097-CC2B-2545-B19A-5D64A3EEC3EA}"/>
                      </a:ext>
                    </a:extLst>
                  </p:cNvPr>
                  <p:cNvSpPr txBox="1"/>
                  <p:nvPr/>
                </p:nvSpPr>
                <p:spPr>
                  <a:xfrm>
                    <a:off x="6028683" y="2805863"/>
                    <a:ext cx="265264" cy="2706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1E36097-CC2B-2545-B19A-5D64A3EEC3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8683" y="2805863"/>
                    <a:ext cx="265264" cy="27065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3636" r="-9091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258DD8-3901-AA45-95E7-0F5427EB3831}"/>
                  </a:ext>
                </a:extLst>
              </p:cNvPr>
              <p:cNvSpPr txBox="1"/>
              <p:nvPr/>
            </p:nvSpPr>
            <p:spPr>
              <a:xfrm>
                <a:off x="4991719" y="3259397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source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93336EB-46BF-4941-A379-2557B897126B}"/>
                  </a:ext>
                </a:extLst>
              </p:cNvPr>
              <p:cNvSpPr/>
              <p:nvPr/>
            </p:nvSpPr>
            <p:spPr>
              <a:xfrm>
                <a:off x="5895649" y="3387603"/>
                <a:ext cx="104049" cy="1129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D2D01F-D781-8E49-8AF2-A9330879B938}"/>
                </a:ext>
              </a:extLst>
            </p:cNvPr>
            <p:cNvSpPr txBox="1"/>
            <p:nvPr/>
          </p:nvSpPr>
          <p:spPr>
            <a:xfrm>
              <a:off x="3151613" y="2890441"/>
              <a:ext cx="14895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Coordinate System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C1A4324-990A-8F4C-A678-057C1B29DA25}"/>
                    </a:ext>
                  </a:extLst>
                </p:cNvPr>
                <p:cNvSpPr txBox="1"/>
                <p:nvPr/>
              </p:nvSpPr>
              <p:spPr>
                <a:xfrm>
                  <a:off x="3351865" y="3200173"/>
                  <a:ext cx="498534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</m:oMath>
                  </a14:m>
                  <a:r>
                    <a:rPr lang="en-US" dirty="0"/>
                    <a:t>=</a:t>
                  </a:r>
                  <a14:m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b="0" i="0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C1A4324-990A-8F4C-A678-057C1B29DA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1865" y="3200173"/>
                  <a:ext cx="498534" cy="310598"/>
                </a:xfrm>
                <a:prstGeom prst="rect">
                  <a:avLst/>
                </a:prstGeom>
                <a:blipFill>
                  <a:blip r:embed="rId4"/>
                  <a:stretch>
                    <a:fillRect l="-15000" t="-15385" r="-1000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E824BD5-B3BE-6A48-8F06-4FDEF5E4A0FF}"/>
                    </a:ext>
                  </a:extLst>
                </p:cNvPr>
                <p:cNvSpPr txBox="1"/>
                <p:nvPr/>
              </p:nvSpPr>
              <p:spPr>
                <a:xfrm>
                  <a:off x="3335971" y="3554526"/>
                  <a:ext cx="888833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a14:m>
                  <a:r>
                    <a:rPr lang="en-US" dirty="0"/>
                    <a:t>=</a:t>
                  </a:r>
                  <a14:m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b="0" i="0" baseline="-25000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a14:m>
                  <a:r>
                    <a:rPr lang="en-US" baseline="-25000" dirty="0"/>
                    <a:t>1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E824BD5-B3BE-6A48-8F06-4FDEF5E4A0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5971" y="3554526"/>
                  <a:ext cx="888833" cy="310598"/>
                </a:xfrm>
                <a:prstGeom prst="rect">
                  <a:avLst/>
                </a:prstGeom>
                <a:blipFill>
                  <a:blip r:embed="rId5"/>
                  <a:stretch>
                    <a:fillRect l="-8451" t="-16667" r="-8451" b="-45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4F707-15E1-B54C-9FB1-81AA4BD9E5F1}"/>
                    </a:ext>
                  </a:extLst>
                </p:cNvPr>
                <p:cNvSpPr txBox="1"/>
                <p:nvPr/>
              </p:nvSpPr>
              <p:spPr>
                <a:xfrm>
                  <a:off x="3325686" y="3908879"/>
                  <a:ext cx="741485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</m:oMath>
                  </a14:m>
                  <a:r>
                    <a:rPr lang="en-US" dirty="0"/>
                    <a:t>=</a:t>
                  </a:r>
                  <a14:m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acc>
                    </m:oMath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4F707-15E1-B54C-9FB1-81AA4BD9E5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686" y="3908879"/>
                  <a:ext cx="741485" cy="310598"/>
                </a:xfrm>
                <a:prstGeom prst="rect">
                  <a:avLst/>
                </a:prstGeom>
                <a:blipFill>
                  <a:blip r:embed="rId6"/>
                  <a:stretch>
                    <a:fillRect l="-8475" t="-16000" r="-8475" b="-4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3B9DA3-4EB9-6848-9534-ABF5A00AF5A0}"/>
              </a:ext>
            </a:extLst>
          </p:cNvPr>
          <p:cNvGrpSpPr/>
          <p:nvPr/>
        </p:nvGrpSpPr>
        <p:grpSpPr>
          <a:xfrm>
            <a:off x="4713219" y="1820909"/>
            <a:ext cx="3777573" cy="2740886"/>
            <a:chOff x="4842243" y="2365736"/>
            <a:chExt cx="3777573" cy="2740886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F184AE3-DA48-7440-B40A-5C2DED73BC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7625" y="3079787"/>
              <a:ext cx="544152" cy="8070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9156B7F-4FED-1A44-A897-C10EDB8339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1777" y="3040307"/>
              <a:ext cx="739560" cy="394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3D6133-12E7-7445-8FA9-1842AD1531F7}"/>
                </a:ext>
              </a:extLst>
            </p:cNvPr>
            <p:cNvSpPr txBox="1"/>
            <p:nvPr/>
          </p:nvSpPr>
          <p:spPr>
            <a:xfrm>
              <a:off x="5601437" y="3886875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itchFamily="2" charset="2"/>
                </a:rPr>
                <a:t>g</a:t>
              </a:r>
              <a:r>
                <a:rPr lang="en-US" baseline="-25000" dirty="0">
                  <a:latin typeface="Symbol" pitchFamily="2" charset="2"/>
                </a:rPr>
                <a:t>2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8381572-4293-FF40-9283-520BB54C02AD}"/>
                    </a:ext>
                  </a:extLst>
                </p:cNvPr>
                <p:cNvSpPr txBox="1"/>
                <p:nvPr/>
              </p:nvSpPr>
              <p:spPr>
                <a:xfrm>
                  <a:off x="6097069" y="3055606"/>
                  <a:ext cx="265264" cy="2706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8381572-4293-FF40-9283-520BB54C02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7069" y="3055606"/>
                  <a:ext cx="265264" cy="270652"/>
                </a:xfrm>
                <a:prstGeom prst="rect">
                  <a:avLst/>
                </a:prstGeom>
                <a:blipFill>
                  <a:blip r:embed="rId7"/>
                  <a:stretch>
                    <a:fillRect l="-9091" r="-9091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BC34FD4-12B5-9948-B3FE-9E1250498FEA}"/>
                    </a:ext>
                  </a:extLst>
                </p:cNvPr>
                <p:cNvSpPr txBox="1"/>
                <p:nvPr/>
              </p:nvSpPr>
              <p:spPr>
                <a:xfrm>
                  <a:off x="5398618" y="2365736"/>
                  <a:ext cx="3176319" cy="2706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dirty="0"/>
                          <m:t>:</m:t>
                        </m:r>
                        <m:r>
                          <m:rPr>
                            <m:nor/>
                          </m:rPr>
                          <a:rPr lang="en-US" dirty="0"/>
                          <m:t>Scatering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direction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in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HPGe</m:t>
                        </m:r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BC34FD4-12B5-9948-B3FE-9E1250498F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8618" y="2365736"/>
                  <a:ext cx="3176319" cy="270652"/>
                </a:xfrm>
                <a:prstGeom prst="rect">
                  <a:avLst/>
                </a:prstGeom>
                <a:blipFill>
                  <a:blip r:embed="rId8"/>
                  <a:stretch>
                    <a:fillRect l="-797" t="-13043" r="-1195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6922A7B-BB3E-2B45-B33C-40CB8F241AB6}"/>
                    </a:ext>
                  </a:extLst>
                </p:cNvPr>
                <p:cNvSpPr txBox="1"/>
                <p:nvPr/>
              </p:nvSpPr>
              <p:spPr>
                <a:xfrm>
                  <a:off x="4842243" y="4330274"/>
                  <a:ext cx="377757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Azimuth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ang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𝑙𝑒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b="0" i="0" baseline="-25000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a14:m>
                  <a:r>
                    <a:rPr lang="en-US" baseline="-25000" dirty="0"/>
                    <a:t>1</a:t>
                  </a:r>
                  <a:r>
                    <a:rPr lang="en-US" dirty="0"/>
                    <a:t>)in X,Y,Z system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6922A7B-BB3E-2B45-B33C-40CB8F241A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2243" y="4330274"/>
                  <a:ext cx="377757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007" t="-21739" r="-3010" b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4A9AB35-D9BD-3941-B247-8D9884285613}"/>
                    </a:ext>
                  </a:extLst>
                </p:cNvPr>
                <p:cNvSpPr txBox="1"/>
                <p:nvPr/>
              </p:nvSpPr>
              <p:spPr>
                <a:xfrm>
                  <a:off x="7246779" y="2789395"/>
                  <a:ext cx="265264" cy="2706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4A9AB35-D9BD-3941-B247-8D98842856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6779" y="2789395"/>
                  <a:ext cx="265264" cy="270652"/>
                </a:xfrm>
                <a:prstGeom prst="rect">
                  <a:avLst/>
                </a:prstGeom>
                <a:blipFill>
                  <a:blip r:embed="rId10"/>
                  <a:stretch>
                    <a:fillRect l="-9091" r="-9091"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AD72F67-7631-4E46-A1E7-56E1178EF45D}"/>
                    </a:ext>
                  </a:extLst>
                </p:cNvPr>
                <p:cNvSpPr txBox="1"/>
                <p:nvPr/>
              </p:nvSpPr>
              <p:spPr>
                <a:xfrm>
                  <a:off x="4876704" y="4798965"/>
                  <a:ext cx="15885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dirty="0">
                      <a:latin typeface="Symbol" pitchFamily="2" charset="2"/>
                    </a:rPr>
                    <a:t>g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=</m:t>
                              </m:r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AD72F67-7631-4E46-A1E7-56E1178EF4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704" y="4798965"/>
                  <a:ext cx="1588576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8730" t="-21739" r="-5556" b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B577324-2665-FB49-9996-9B4358E3FE17}"/>
                    </a:ext>
                  </a:extLst>
                </p:cNvPr>
                <p:cNvSpPr txBox="1"/>
                <p:nvPr/>
              </p:nvSpPr>
              <p:spPr>
                <a:xfrm>
                  <a:off x="6777981" y="4737290"/>
                  <a:ext cx="18245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-180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°&lt;</m:t>
                      </m:r>
                    </m:oMath>
                  </a14:m>
                  <a:r>
                    <a:rPr lang="en-US" dirty="0">
                      <a:latin typeface="Symbol" pitchFamily="2" charset="2"/>
                    </a:rPr>
                    <a:t> g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a14:m>
                  <a:r>
                    <a:rPr lang="en-US" dirty="0"/>
                    <a:t>180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B577324-2665-FB49-9996-9B4358E3FE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7981" y="4737290"/>
                  <a:ext cx="1824538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2778" t="-3333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C4DFA61-199F-8F43-A7CC-3DCEF27E4BA3}"/>
                  </a:ext>
                </a:extLst>
              </p:cNvPr>
              <p:cNvSpPr txBox="1"/>
              <p:nvPr/>
            </p:nvSpPr>
            <p:spPr>
              <a:xfrm>
                <a:off x="755811" y="4682314"/>
                <a:ext cx="8074583" cy="83099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𝑃𝑐𝑜𝑠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w’(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en-US" dirty="0">
                    <a:ea typeface="Cambria Math" panose="02040503050406030204" pitchFamily="18" charset="0"/>
                  </a:rPr>
                  <a:t>’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C4DFA61-199F-8F43-A7CC-3DCEF27E4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11" y="4682314"/>
                <a:ext cx="8074583" cy="830997"/>
              </a:xfrm>
              <a:prstGeom prst="rect">
                <a:avLst/>
              </a:prstGeom>
              <a:blipFill>
                <a:blip r:embed="rId13"/>
                <a:stretch>
                  <a:fillRect l="-1890" t="-9091" b="-1515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rc 38">
            <a:extLst>
              <a:ext uri="{FF2B5EF4-FFF2-40B4-BE49-F238E27FC236}">
                <a16:creationId xmlns:a16="http://schemas.microsoft.com/office/drawing/2014/main" id="{08057F40-AA99-7640-953E-63EE58381C1E}"/>
              </a:ext>
            </a:extLst>
          </p:cNvPr>
          <p:cNvSpPr/>
          <p:nvPr/>
        </p:nvSpPr>
        <p:spPr>
          <a:xfrm>
            <a:off x="1786994" y="3063666"/>
            <a:ext cx="116871" cy="65144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7FAB82-BB97-3249-BAE5-DCE52918F8C7}"/>
              </a:ext>
            </a:extLst>
          </p:cNvPr>
          <p:cNvSpPr txBox="1"/>
          <p:nvPr/>
        </p:nvSpPr>
        <p:spPr>
          <a:xfrm>
            <a:off x="1905371" y="3031170"/>
            <a:ext cx="11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q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8C472C-E668-0242-B6A1-57A129A018E5}"/>
              </a:ext>
            </a:extLst>
          </p:cNvPr>
          <p:cNvSpPr txBox="1"/>
          <p:nvPr/>
        </p:nvSpPr>
        <p:spPr>
          <a:xfrm>
            <a:off x="1184790" y="5661400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 </a:t>
            </a:r>
            <a:r>
              <a:rPr lang="en-US" dirty="0"/>
              <a:t>(E): Positive;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 </a:t>
            </a:r>
            <a:r>
              <a:rPr lang="en-US" dirty="0"/>
              <a:t>(M): </a:t>
            </a:r>
            <a:r>
              <a:rPr lang="en-US" dirty="0">
                <a:ea typeface="Cambria Math" panose="02040503050406030204" pitchFamily="18" charset="0"/>
                <a:cs typeface="Times New Roman" panose="02020603050405020304" pitchFamily="18" charset="0"/>
              </a:rPr>
              <a:t>Negative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FCE9D5-170B-4E48-95F3-9A2D1126E911}"/>
              </a:ext>
            </a:extLst>
          </p:cNvPr>
          <p:cNvSpPr txBox="1"/>
          <p:nvPr/>
        </p:nvSpPr>
        <p:spPr>
          <a:xfrm>
            <a:off x="5032425" y="5834276"/>
            <a:ext cx="393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of: Torben Lauritsen (ANL) </a:t>
            </a:r>
          </a:p>
        </p:txBody>
      </p:sp>
    </p:spTree>
    <p:extLst>
      <p:ext uri="{BB962C8B-B14F-4D97-AF65-F5344CB8AC3E}">
        <p14:creationId xmlns:p14="http://schemas.microsoft.com/office/powerpoint/2010/main" val="334464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92ED-520A-7D4F-B56A-13C2B0F51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Measurements of </a:t>
            </a:r>
            <a:r>
              <a:rPr lang="en-US" baseline="30000" dirty="0"/>
              <a:t>207</a:t>
            </a:r>
            <a:r>
              <a:rPr lang="en-US" dirty="0"/>
              <a:t>Bi Source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3370AF-FF6B-8E45-8571-354F3B68C705}"/>
              </a:ext>
            </a:extLst>
          </p:cNvPr>
          <p:cNvGrpSpPr/>
          <p:nvPr/>
        </p:nvGrpSpPr>
        <p:grpSpPr>
          <a:xfrm>
            <a:off x="3827994" y="1122400"/>
            <a:ext cx="1307779" cy="1303051"/>
            <a:chOff x="1253086" y="2459082"/>
            <a:chExt cx="1307779" cy="130305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2851780-0C9D-D548-80E6-CD51520AFA26}"/>
                </a:ext>
              </a:extLst>
            </p:cNvPr>
            <p:cNvCxnSpPr/>
            <p:nvPr/>
          </p:nvCxnSpPr>
          <p:spPr>
            <a:xfrm>
              <a:off x="1458552" y="2608564"/>
              <a:ext cx="645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FDA3656-F05C-0140-B438-3866C65E1A90}"/>
                </a:ext>
              </a:extLst>
            </p:cNvPr>
            <p:cNvCxnSpPr/>
            <p:nvPr/>
          </p:nvCxnSpPr>
          <p:spPr>
            <a:xfrm>
              <a:off x="1470706" y="3422923"/>
              <a:ext cx="645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A833DB-46A4-E740-AD25-4F27D540203A}"/>
                </a:ext>
              </a:extLst>
            </p:cNvPr>
            <p:cNvCxnSpPr/>
            <p:nvPr/>
          </p:nvCxnSpPr>
          <p:spPr>
            <a:xfrm>
              <a:off x="1477251" y="3047997"/>
              <a:ext cx="645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F696201-D2D9-6942-84CD-06B0BB546A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3270" y="2608564"/>
              <a:ext cx="6545" cy="439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BB6107A-2EC4-CB4F-9904-98E5804964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8596" y="3047997"/>
              <a:ext cx="4674" cy="3880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F895ED-6CE1-AB41-8E97-B4052DF293BB}"/>
                </a:ext>
              </a:extLst>
            </p:cNvPr>
            <p:cNvSpPr txBox="1"/>
            <p:nvPr/>
          </p:nvSpPr>
          <p:spPr>
            <a:xfrm>
              <a:off x="1253086" y="2704863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1064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100F16-0EDC-2349-9DEA-1256DB64B9A2}"/>
                </a:ext>
              </a:extLst>
            </p:cNvPr>
            <p:cNvSpPr txBox="1"/>
            <p:nvPr/>
          </p:nvSpPr>
          <p:spPr>
            <a:xfrm>
              <a:off x="1254021" y="3098485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570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928265-D2AD-BF4E-9F00-E2C8D2523F30}"/>
                </a:ext>
              </a:extLst>
            </p:cNvPr>
            <p:cNvSpPr txBox="1"/>
            <p:nvPr/>
          </p:nvSpPr>
          <p:spPr>
            <a:xfrm>
              <a:off x="2047583" y="2459082"/>
              <a:ext cx="5132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</a:rPr>
                <a:t>13/2</a:t>
              </a:r>
              <a:r>
                <a:rPr lang="en-US" sz="1100" baseline="30000" dirty="0">
                  <a:solidFill>
                    <a:srgbClr val="00B0F0"/>
                  </a:solidFill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235005-7222-3A4A-8549-7E9445DD826D}"/>
                </a:ext>
              </a:extLst>
            </p:cNvPr>
            <p:cNvSpPr txBox="1"/>
            <p:nvPr/>
          </p:nvSpPr>
          <p:spPr>
            <a:xfrm>
              <a:off x="2082181" y="2920021"/>
              <a:ext cx="4267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</a:rPr>
                <a:t>5/2</a:t>
              </a:r>
              <a:r>
                <a:rPr lang="en-US" sz="1100" baseline="30000" dirty="0">
                  <a:solidFill>
                    <a:srgbClr val="00B0F0"/>
                  </a:solidFill>
                </a:rPr>
                <a:t>-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63E571-46F0-4E44-9429-1412BFD28845}"/>
                </a:ext>
              </a:extLst>
            </p:cNvPr>
            <p:cNvSpPr txBox="1"/>
            <p:nvPr/>
          </p:nvSpPr>
          <p:spPr>
            <a:xfrm>
              <a:off x="2087787" y="3273442"/>
              <a:ext cx="4122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</a:rPr>
                <a:t>1/2</a:t>
              </a:r>
              <a:r>
                <a:rPr lang="en-US" sz="1100" baseline="30000" dirty="0">
                  <a:solidFill>
                    <a:srgbClr val="00B0F0"/>
                  </a:solidFill>
                </a:rPr>
                <a:t>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B50C96-D692-6F40-9B8F-BCBF8BD75F4C}"/>
                </a:ext>
              </a:extLst>
            </p:cNvPr>
            <p:cNvSpPr txBox="1"/>
            <p:nvPr/>
          </p:nvSpPr>
          <p:spPr>
            <a:xfrm>
              <a:off x="1856480" y="3111133"/>
              <a:ext cx="3577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E2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A9CB23-C446-9549-8F8E-AF26D436B456}"/>
                </a:ext>
              </a:extLst>
            </p:cNvPr>
            <p:cNvSpPr txBox="1"/>
            <p:nvPr/>
          </p:nvSpPr>
          <p:spPr>
            <a:xfrm>
              <a:off x="1857418" y="2694316"/>
              <a:ext cx="6351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M4+E5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9194C-FBA6-F64B-9D35-D2147A1ABFEE}"/>
                </a:ext>
              </a:extLst>
            </p:cNvPr>
            <p:cNvSpPr txBox="1"/>
            <p:nvPr/>
          </p:nvSpPr>
          <p:spPr>
            <a:xfrm>
              <a:off x="1532357" y="3500523"/>
              <a:ext cx="5164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aseline="30000" dirty="0"/>
                <a:t>207</a:t>
              </a:r>
              <a:r>
                <a:rPr lang="en-US" sz="1100" dirty="0"/>
                <a:t>Pb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6606894-4349-B542-8739-423701DB5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60" y="2306941"/>
            <a:ext cx="3213100" cy="284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AAB410-2FBB-0142-95C4-0B9060688B4F}"/>
              </a:ext>
            </a:extLst>
          </p:cNvPr>
          <p:cNvSpPr txBox="1"/>
          <p:nvPr/>
        </p:nvSpPr>
        <p:spPr>
          <a:xfrm>
            <a:off x="907704" y="5211533"/>
            <a:ext cx="324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g</a:t>
            </a:r>
            <a:r>
              <a:rPr lang="en-US" baseline="-25000" dirty="0"/>
              <a:t>1</a:t>
            </a:r>
            <a:r>
              <a:rPr lang="en-US" dirty="0"/>
              <a:t>: 1064 keV;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baseline="-25000" dirty="0"/>
              <a:t>2</a:t>
            </a:r>
            <a:r>
              <a:rPr lang="en-US" dirty="0"/>
              <a:t>: 570 keV (E2)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2E7607-7F1B-754C-9DB3-62E7591E89ED}"/>
              </a:ext>
            </a:extLst>
          </p:cNvPr>
          <p:cNvSpPr txBox="1"/>
          <p:nvPr/>
        </p:nvSpPr>
        <p:spPr>
          <a:xfrm>
            <a:off x="1844016" y="2181540"/>
            <a:ext cx="11576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P </a:t>
            </a:r>
            <a:r>
              <a:rPr lang="en-US" sz="1600" dirty="0"/>
              <a:t>= +0.266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6242DD-E5B6-D34C-9E21-B95DA9148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958" y="2402406"/>
            <a:ext cx="3301242" cy="27600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20F1F5-FC91-7F45-A8B0-281AE2C94D48}"/>
              </a:ext>
            </a:extLst>
          </p:cNvPr>
          <p:cNvSpPr txBox="1"/>
          <p:nvPr/>
        </p:nvSpPr>
        <p:spPr>
          <a:xfrm>
            <a:off x="6243031" y="2228929"/>
            <a:ext cx="11063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P </a:t>
            </a:r>
            <a:r>
              <a:rPr lang="en-US" sz="1600" dirty="0"/>
              <a:t>= -0.372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1941CE-21C5-A142-A4F7-12B6A2ED6567}"/>
              </a:ext>
            </a:extLst>
          </p:cNvPr>
          <p:cNvSpPr txBox="1"/>
          <p:nvPr/>
        </p:nvSpPr>
        <p:spPr>
          <a:xfrm>
            <a:off x="5165707" y="5173712"/>
            <a:ext cx="327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g</a:t>
            </a:r>
            <a:r>
              <a:rPr lang="en-US" baseline="-25000" dirty="0"/>
              <a:t>1</a:t>
            </a:r>
            <a:r>
              <a:rPr lang="en-US" dirty="0"/>
              <a:t>: 570 keV;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baseline="-25000" dirty="0"/>
              <a:t>2</a:t>
            </a:r>
            <a:r>
              <a:rPr lang="en-US" dirty="0"/>
              <a:t>: 1064 keV (M4)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4B956E-C176-F749-9030-8B9078D6B624}"/>
              </a:ext>
            </a:extLst>
          </p:cNvPr>
          <p:cNvSpPr txBox="1"/>
          <p:nvPr/>
        </p:nvSpPr>
        <p:spPr>
          <a:xfrm>
            <a:off x="4572000" y="5735600"/>
            <a:ext cx="393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of: Torben Lauritsen (ANL) </a:t>
            </a:r>
          </a:p>
        </p:txBody>
      </p:sp>
    </p:spTree>
    <p:extLst>
      <p:ext uri="{BB962C8B-B14F-4D97-AF65-F5344CB8AC3E}">
        <p14:creationId xmlns:p14="http://schemas.microsoft.com/office/powerpoint/2010/main" val="74424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D3CF5-CFD7-5C45-8542-0236FEFB8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Correlation Measurements for </a:t>
            </a:r>
            <a:r>
              <a:rPr lang="en-US" baseline="30000" dirty="0"/>
              <a:t>214</a:t>
            </a:r>
            <a:r>
              <a:rPr lang="en-US" dirty="0"/>
              <a:t>Bi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660D8-D2FD-C149-80DC-4A515A71E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8254" y="2057259"/>
            <a:ext cx="4434892" cy="3701752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456DF99B-807F-8643-8266-543E08840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80" y="2229231"/>
            <a:ext cx="2857500" cy="381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979A93-3EFD-D24B-8B19-CBB50FF3E332}"/>
              </a:ext>
            </a:extLst>
          </p:cNvPr>
          <p:cNvSpPr/>
          <p:nvPr/>
        </p:nvSpPr>
        <p:spPr>
          <a:xfrm>
            <a:off x="1234160" y="4224191"/>
            <a:ext cx="3489305" cy="897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700C9-DF72-744E-AC38-DF9F1939ABED}"/>
              </a:ext>
            </a:extLst>
          </p:cNvPr>
          <p:cNvSpPr txBox="1"/>
          <p:nvPr/>
        </p:nvSpPr>
        <p:spPr>
          <a:xfrm>
            <a:off x="5513590" y="1987943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Angular correlation:</a:t>
            </a:r>
          </a:p>
          <a:p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487 -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352</a:t>
            </a:r>
          </a:p>
        </p:txBody>
      </p:sp>
    </p:spTree>
    <p:extLst>
      <p:ext uri="{BB962C8B-B14F-4D97-AF65-F5344CB8AC3E}">
        <p14:creationId xmlns:p14="http://schemas.microsoft.com/office/powerpoint/2010/main" val="3189519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>
            <a:extLst>
              <a:ext uri="{FF2B5EF4-FFF2-40B4-BE49-F238E27FC236}">
                <a16:creationId xmlns:a16="http://schemas.microsoft.com/office/drawing/2014/main" id="{0A6CDBA0-4CC7-DA4B-A3B1-FC815D04BA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 Unicode MS" panose="020B0604020202020204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fld id="{D5536D00-33E5-EC4F-8E86-604A18284B48}" type="slidenum">
              <a:rPr lang="zh-CN" altLang="en-US" smtClean="0"/>
              <a:pPr>
                <a:defRPr/>
              </a:pPr>
              <a:t>13</a:t>
            </a:fld>
            <a:endParaRPr lang="en-US" altLang="zh-CN" sz="100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85F26B96-61D4-C347-8BE6-A73513C32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9251" y="1497163"/>
            <a:ext cx="7928423" cy="3482205"/>
          </a:xfrm>
        </p:spPr>
        <p:txBody>
          <a:bodyPr>
            <a:noAutofit/>
          </a:bodyPr>
          <a:lstStyle/>
          <a:p>
            <a:r>
              <a:rPr lang="en-US" dirty="0"/>
              <a:t>The properties of decay gamma rays in </a:t>
            </a:r>
            <a:r>
              <a:rPr lang="en-US" baseline="30000" dirty="0"/>
              <a:t>226</a:t>
            </a:r>
            <a:r>
              <a:rPr lang="en-US" dirty="0"/>
              <a:t>Ra need to be remeasured;</a:t>
            </a:r>
          </a:p>
          <a:p>
            <a:r>
              <a:rPr lang="en-US" dirty="0"/>
              <a:t>GRETINA is a powerful device in establishing the level scheme of </a:t>
            </a:r>
            <a:r>
              <a:rPr lang="en-US" baseline="30000" dirty="0"/>
              <a:t>214</a:t>
            </a:r>
            <a:r>
              <a:rPr lang="en-US" dirty="0"/>
              <a:t>Bi and </a:t>
            </a:r>
            <a:r>
              <a:rPr lang="en-US" baseline="30000" dirty="0"/>
              <a:t>214</a:t>
            </a:r>
            <a:r>
              <a:rPr lang="en-US" dirty="0"/>
              <a:t>Po;</a:t>
            </a:r>
          </a:p>
          <a:p>
            <a:r>
              <a:rPr lang="en-US" dirty="0"/>
              <a:t>Measurements using GRETINA in collaboration with Dr. Dirk </a:t>
            </a:r>
            <a:r>
              <a:rPr lang="en-US" dirty="0" err="1"/>
              <a:t>Weisshaar</a:t>
            </a:r>
            <a:r>
              <a:rPr lang="en-US" dirty="0"/>
              <a:t> at  the NSCL, MSU will be carried out in winter break.</a:t>
            </a:r>
          </a:p>
          <a:p>
            <a:pPr marL="0" indent="0">
              <a:buNone/>
            </a:pPr>
            <a:endParaRPr lang="en-US" altLang="en-US" sz="2400" dirty="0"/>
          </a:p>
        </p:txBody>
      </p:sp>
      <p:sp>
        <p:nvSpPr>
          <p:cNvPr id="58371" name="Rectangle 4">
            <a:extLst>
              <a:ext uri="{FF2B5EF4-FFF2-40B4-BE49-F238E27FC236}">
                <a16:creationId xmlns:a16="http://schemas.microsoft.com/office/drawing/2014/main" id="{3B28DAAA-2A79-5D49-B9D1-BE3C54A41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328991" cy="717698"/>
          </a:xfrm>
          <a:noFill/>
        </p:spPr>
        <p:txBody>
          <a:bodyPr/>
          <a:lstStyle/>
          <a:p>
            <a:r>
              <a:rPr lang="en-US" altLang="en-US" dirty="0"/>
              <a:t>Summary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9B42C1-CC21-6248-8CAA-A5039A55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37101"/>
            <a:ext cx="2057400" cy="365125"/>
          </a:xfrm>
        </p:spPr>
        <p:txBody>
          <a:bodyPr/>
          <a:lstStyle/>
          <a:p>
            <a:pPr>
              <a:defRPr/>
            </a:pPr>
            <a:fld id="{6488B0A7-D41E-4AEA-8937-68BE589E1F5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27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7FF9-511D-174A-9E6B-AD272D20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226</a:t>
            </a:r>
            <a:r>
              <a:rPr lang="en-US" dirty="0"/>
              <a:t>Ra Decay Chain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C30F18-724D-2141-B7D5-A529DC668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637" y="1245380"/>
            <a:ext cx="4185931" cy="2372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062E4B-3343-7C4B-88BA-42A361E96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395" y="1103732"/>
            <a:ext cx="3491364" cy="4917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C2812-2472-0C4C-A7C0-FB96FE778613}"/>
              </a:ext>
            </a:extLst>
          </p:cNvPr>
          <p:cNvSpPr txBox="1"/>
          <p:nvPr/>
        </p:nvSpPr>
        <p:spPr>
          <a:xfrm>
            <a:off x="544759" y="3876813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226</a:t>
            </a:r>
            <a:r>
              <a:rPr lang="en-US" dirty="0"/>
              <a:t>Ra: Discovered in 1898 by Curies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7EB2F-038E-9D47-974D-45B90A120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37" y="4622489"/>
            <a:ext cx="1463502" cy="1440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5E992D-B7C4-8F48-8FEE-FFEFE81FF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199" y="4518357"/>
            <a:ext cx="2364407" cy="15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2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42523-E880-3243-9038-6A3F37AA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of </a:t>
            </a:r>
            <a:r>
              <a:rPr lang="en-US" baseline="30000" dirty="0"/>
              <a:t>214</a:t>
            </a:r>
            <a:r>
              <a:rPr lang="en-US" dirty="0"/>
              <a:t>Bi Level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9A08B-DE7D-D94E-B508-F9ADB2A5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70695" y="2057259"/>
            <a:ext cx="4434892" cy="3701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E0B29F-3228-6042-8116-685DF719C52A}"/>
              </a:ext>
            </a:extLst>
          </p:cNvPr>
          <p:cNvSpPr txBox="1"/>
          <p:nvPr/>
        </p:nvSpPr>
        <p:spPr>
          <a:xfrm>
            <a:off x="5331394" y="2733652"/>
            <a:ext cx="3438762" cy="230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 dirty="0"/>
              <a:t>Assignment of </a:t>
            </a:r>
            <a:r>
              <a:rPr lang="en-US" sz="1600" dirty="0" err="1"/>
              <a:t>J</a:t>
            </a:r>
            <a:r>
              <a:rPr lang="en-US" sz="1600" baseline="30000" dirty="0" err="1">
                <a:latin typeface="Symbol" pitchFamily="2" charset="2"/>
              </a:rPr>
              <a:t>p</a:t>
            </a:r>
            <a:r>
              <a:rPr lang="en-US" sz="1600" dirty="0">
                <a:latin typeface="Symbol" pitchFamily="2" charset="2"/>
              </a:rPr>
              <a:t>: </a:t>
            </a:r>
            <a:r>
              <a:rPr lang="en-US" sz="1600" dirty="0"/>
              <a:t>3 out of 10 levels </a:t>
            </a:r>
          </a:p>
          <a:p>
            <a:pPr>
              <a:lnSpc>
                <a:spcPts val="2500"/>
              </a:lnSpc>
            </a:pPr>
            <a:r>
              <a:rPr lang="en-US" sz="1600" dirty="0"/>
              <a:t>Latest coincidence measurements: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ymbol" pitchFamily="2" charset="2"/>
              </a:rPr>
              <a:t>gg: </a:t>
            </a:r>
            <a:r>
              <a:rPr lang="en-US" sz="1600" dirty="0"/>
              <a:t>Two </a:t>
            </a:r>
            <a:r>
              <a:rPr lang="en-US" sz="1600" dirty="0" err="1"/>
              <a:t>HPGe</a:t>
            </a:r>
            <a:r>
              <a:rPr lang="en-US" sz="1600" dirty="0"/>
              <a:t>, 1991</a:t>
            </a:r>
          </a:p>
          <a:p>
            <a:pPr>
              <a:lnSpc>
                <a:spcPts val="2500"/>
              </a:lnSpc>
            </a:pPr>
            <a:r>
              <a:rPr lang="en-US" sz="1600" dirty="0"/>
              <a:t>Latest measurements for </a:t>
            </a:r>
            <a:r>
              <a:rPr lang="en-US" sz="1600" dirty="0" err="1"/>
              <a:t>J</a:t>
            </a:r>
            <a:r>
              <a:rPr lang="en-US" sz="1600" baseline="30000" dirty="0" err="1">
                <a:latin typeface="Symbol" pitchFamily="2" charset="2"/>
              </a:rPr>
              <a:t>p</a:t>
            </a:r>
            <a:r>
              <a:rPr lang="en-US" sz="1600" dirty="0"/>
              <a:t>: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ymbol" pitchFamily="2" charset="2"/>
              </a:rPr>
              <a:t>gg(q): </a:t>
            </a:r>
            <a:r>
              <a:rPr lang="en-US" sz="1600" dirty="0"/>
              <a:t>Four </a:t>
            </a:r>
            <a:r>
              <a:rPr lang="en-US" sz="1600" dirty="0" err="1"/>
              <a:t>HPGe</a:t>
            </a:r>
            <a:r>
              <a:rPr lang="en-US" sz="1600" dirty="0"/>
              <a:t>, 1991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Ice: Si, 1991;</a:t>
            </a:r>
          </a:p>
          <a:p>
            <a:pPr>
              <a:lnSpc>
                <a:spcPts val="2500"/>
              </a:lnSpc>
            </a:pPr>
            <a:r>
              <a:rPr lang="en-US" sz="1600" dirty="0"/>
              <a:t>            magnetic: 1957</a:t>
            </a:r>
          </a:p>
        </p:txBody>
      </p:sp>
    </p:spTree>
    <p:extLst>
      <p:ext uri="{BB962C8B-B14F-4D97-AF65-F5344CB8AC3E}">
        <p14:creationId xmlns:p14="http://schemas.microsoft.com/office/powerpoint/2010/main" val="308538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D2F9-1568-F747-95A9-9C3CA657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Ratio Calculations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B17183-0A37-A94F-A27E-FF8CA5B212F5}"/>
              </a:ext>
            </a:extLst>
          </p:cNvPr>
          <p:cNvGrpSpPr/>
          <p:nvPr/>
        </p:nvGrpSpPr>
        <p:grpSpPr>
          <a:xfrm>
            <a:off x="2662049" y="1997096"/>
            <a:ext cx="4358407" cy="3161715"/>
            <a:chOff x="642519" y="1963436"/>
            <a:chExt cx="4358407" cy="31617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B26403-F93D-904E-8F43-18B582022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519" y="1963436"/>
              <a:ext cx="4358407" cy="316171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E0799F-873A-DA40-B4A9-688FC91D8912}"/>
                </a:ext>
              </a:extLst>
            </p:cNvPr>
            <p:cNvSpPr/>
            <p:nvPr/>
          </p:nvSpPr>
          <p:spPr>
            <a:xfrm>
              <a:off x="4067117" y="2288805"/>
              <a:ext cx="830252" cy="1290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3D9760-F9FD-DA44-8B6B-AE67462E61DD}"/>
                </a:ext>
              </a:extLst>
            </p:cNvPr>
            <p:cNvSpPr/>
            <p:nvPr/>
          </p:nvSpPr>
          <p:spPr>
            <a:xfrm>
              <a:off x="3253693" y="2468319"/>
              <a:ext cx="830253" cy="1009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2622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26A386-B752-CF4B-AC47-A1FC4961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of </a:t>
            </a:r>
            <a:r>
              <a:rPr lang="en-US" baseline="30000" dirty="0"/>
              <a:t>214</a:t>
            </a:r>
            <a:r>
              <a:rPr lang="en-US" dirty="0"/>
              <a:t>Po Level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C6D9E-DCE1-9C4F-9FED-A79CF042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791" y="1761482"/>
            <a:ext cx="3873962" cy="4397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69CD6-5861-5347-AFCB-63EA9C430C25}"/>
              </a:ext>
            </a:extLst>
          </p:cNvPr>
          <p:cNvSpPr txBox="1"/>
          <p:nvPr/>
        </p:nvSpPr>
        <p:spPr>
          <a:xfrm>
            <a:off x="5331394" y="2968918"/>
            <a:ext cx="3530134" cy="1982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 dirty="0"/>
              <a:t>Assignment of </a:t>
            </a:r>
            <a:r>
              <a:rPr lang="en-US" sz="1600" dirty="0" err="1"/>
              <a:t>J</a:t>
            </a:r>
            <a:r>
              <a:rPr lang="en-US" sz="1600" baseline="30000" dirty="0" err="1">
                <a:latin typeface="Symbol" pitchFamily="2" charset="2"/>
              </a:rPr>
              <a:t>p</a:t>
            </a:r>
            <a:r>
              <a:rPr lang="en-US" sz="1600" dirty="0">
                <a:latin typeface="Symbol" pitchFamily="2" charset="2"/>
              </a:rPr>
              <a:t>: 17</a:t>
            </a:r>
            <a:r>
              <a:rPr lang="en-US" sz="1600" dirty="0"/>
              <a:t> out of 81 levels </a:t>
            </a:r>
          </a:p>
          <a:p>
            <a:pPr>
              <a:lnSpc>
                <a:spcPts val="2500"/>
              </a:lnSpc>
            </a:pPr>
            <a:r>
              <a:rPr lang="en-US" sz="1600" dirty="0"/>
              <a:t>Latest coincidence measurements: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ymbol" pitchFamily="2" charset="2"/>
              </a:rPr>
              <a:t>gg: </a:t>
            </a:r>
            <a:r>
              <a:rPr lang="en-US" sz="1600" dirty="0"/>
              <a:t>Two </a:t>
            </a:r>
            <a:r>
              <a:rPr lang="en-US" sz="1600" dirty="0" err="1"/>
              <a:t>HPGe</a:t>
            </a:r>
            <a:r>
              <a:rPr lang="en-US" sz="1600" dirty="0"/>
              <a:t>, 1990</a:t>
            </a:r>
          </a:p>
          <a:p>
            <a:pPr>
              <a:lnSpc>
                <a:spcPts val="2500"/>
              </a:lnSpc>
            </a:pPr>
            <a:r>
              <a:rPr lang="en-US" sz="1600" dirty="0"/>
              <a:t>Latest measurements for </a:t>
            </a:r>
            <a:r>
              <a:rPr lang="en-US" sz="1600" dirty="0" err="1"/>
              <a:t>J</a:t>
            </a:r>
            <a:r>
              <a:rPr lang="en-US" sz="1600" baseline="30000" dirty="0" err="1">
                <a:latin typeface="Symbol" pitchFamily="2" charset="2"/>
              </a:rPr>
              <a:t>p</a:t>
            </a:r>
            <a:r>
              <a:rPr lang="en-US" sz="1600" dirty="0"/>
              <a:t>: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ymbol" pitchFamily="2" charset="2"/>
              </a:rPr>
              <a:t>gg(q): </a:t>
            </a:r>
            <a:r>
              <a:rPr lang="en-US" sz="1600" dirty="0"/>
              <a:t>Two </a:t>
            </a:r>
            <a:r>
              <a:rPr lang="en-US" sz="1600" dirty="0" err="1"/>
              <a:t>HPGe</a:t>
            </a:r>
            <a:r>
              <a:rPr lang="en-US" sz="1600" dirty="0"/>
              <a:t>, 1989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Ice: magnetic: 1960</a:t>
            </a:r>
          </a:p>
        </p:txBody>
      </p:sp>
    </p:spTree>
    <p:extLst>
      <p:ext uri="{BB962C8B-B14F-4D97-AF65-F5344CB8AC3E}">
        <p14:creationId xmlns:p14="http://schemas.microsoft.com/office/powerpoint/2010/main" val="895726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DF3D4-752C-C440-AAB2-078F4A0D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State </a:t>
            </a:r>
            <a:r>
              <a:rPr lang="en-US" dirty="0" err="1"/>
              <a:t>J</a:t>
            </a:r>
            <a:r>
              <a:rPr lang="en-US" baseline="30000" dirty="0" err="1">
                <a:latin typeface="Symbol" pitchFamily="2" charset="2"/>
              </a:rPr>
              <a:t>p</a:t>
            </a:r>
            <a:r>
              <a:rPr lang="en-US" dirty="0"/>
              <a:t> of </a:t>
            </a:r>
            <a:r>
              <a:rPr lang="en-US" baseline="30000" dirty="0"/>
              <a:t>218</a:t>
            </a:r>
            <a:r>
              <a:rPr lang="en-US" dirty="0"/>
              <a:t>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06F01-B03A-864F-8E7C-C6D5FE2CAA80}"/>
              </a:ext>
            </a:extLst>
          </p:cNvPr>
          <p:cNvSpPr txBox="1"/>
          <p:nvPr/>
        </p:nvSpPr>
        <p:spPr>
          <a:xfrm>
            <a:off x="398298" y="116684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NUBASE2017 </a:t>
            </a:r>
            <a:r>
              <a:rPr lang="en-US" dirty="0" err="1"/>
              <a:t>J</a:t>
            </a:r>
            <a:r>
              <a:rPr lang="en-US" baseline="30000" dirty="0" err="1">
                <a:latin typeface="Symbol" pitchFamily="2" charset="2"/>
              </a:rPr>
              <a:t>p</a:t>
            </a:r>
            <a:r>
              <a:rPr lang="en-US" dirty="0"/>
              <a:t>=1</a:t>
            </a:r>
            <a:r>
              <a:rPr lang="en-US" baseline="30000" dirty="0"/>
              <a:t>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A66DAD-A03E-F546-8269-8FB3CE82A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25" y="1909570"/>
            <a:ext cx="2948735" cy="3384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01AB9-C6E7-5A43-B5F2-A241DE49E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272" y="1451730"/>
            <a:ext cx="3221966" cy="36195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9054B-C7DF-0945-93F6-AE06B31E1ACA}"/>
              </a:ext>
            </a:extLst>
          </p:cNvPr>
          <p:cNvGrpSpPr/>
          <p:nvPr/>
        </p:nvGrpSpPr>
        <p:grpSpPr>
          <a:xfrm>
            <a:off x="5357374" y="5341685"/>
            <a:ext cx="2636613" cy="522481"/>
            <a:chOff x="5357374" y="5223875"/>
            <a:chExt cx="2636613" cy="5224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5E0A6F-7F18-AC4E-BECE-70F790C9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7374" y="5223875"/>
              <a:ext cx="2636613" cy="2365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DD3087-C2D3-1843-BC39-D7DC1CA23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909" y="5512622"/>
              <a:ext cx="2507588" cy="23373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7711D9-BDB8-2C4D-BE71-5C7313DFA46F}"/>
              </a:ext>
            </a:extLst>
          </p:cNvPr>
          <p:cNvGrpSpPr/>
          <p:nvPr/>
        </p:nvGrpSpPr>
        <p:grpSpPr>
          <a:xfrm>
            <a:off x="610252" y="5396170"/>
            <a:ext cx="3759796" cy="553387"/>
            <a:chOff x="610252" y="5396170"/>
            <a:chExt cx="3759796" cy="5533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0FF74B-C993-3D4D-9F03-D4078C7EC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225" y="5396170"/>
              <a:ext cx="2816742" cy="24143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75F5B9-7480-EF49-9215-CFEFC57C1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252" y="5691158"/>
              <a:ext cx="3759796" cy="258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990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EA306-8B00-C040-A51C-354390DD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Structure of Neutron-rich Nuclei above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5C3B5-4E9B-F547-B81F-264C25119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437" y="1735568"/>
            <a:ext cx="3360539" cy="4505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3F4393-A3D4-DA4D-8EF9-60E3FD673F20}"/>
              </a:ext>
            </a:extLst>
          </p:cNvPr>
          <p:cNvSpPr txBox="1"/>
          <p:nvPr/>
        </p:nvSpPr>
        <p:spPr>
          <a:xfrm>
            <a:off x="5209909" y="1969048"/>
            <a:ext cx="3258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Realistic Effective Interactions</a:t>
            </a:r>
          </a:p>
          <a:p>
            <a:pPr algn="ctr"/>
            <a:endParaRPr lang="en-US" dirty="0"/>
          </a:p>
          <a:p>
            <a:pPr algn="ctr"/>
            <a:r>
              <a:rPr lang="en-US" i="1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aseline="-25000" dirty="0"/>
              <a:t>9/2</a:t>
            </a:r>
            <a:r>
              <a:rPr lang="en-US" dirty="0"/>
              <a:t>,</a:t>
            </a:r>
            <a:r>
              <a:rPr lang="en-US" dirty="0">
                <a:latin typeface="Symbol" pitchFamily="2" charset="2"/>
              </a:rPr>
              <a:t> 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/>
              <a:t>11/2</a:t>
            </a:r>
            <a:r>
              <a:rPr lang="en-US" dirty="0"/>
              <a:t>,</a:t>
            </a:r>
            <a:r>
              <a:rPr lang="en-US" dirty="0">
                <a:latin typeface="Symbol" pitchFamily="2" charset="2"/>
              </a:rPr>
              <a:t> 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/>
              <a:t>9/2</a:t>
            </a:r>
            <a:r>
              <a:rPr lang="en-US" dirty="0"/>
              <a:t>,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i="1" dirty="0">
                <a:latin typeface="Symbol" pitchFamily="2" charset="2"/>
                <a:cs typeface="Times New Roman" panose="02020603050405020304" pitchFamily="18" charset="0"/>
              </a:rPr>
              <a:t>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/>
              <a:t>7/2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1445B-DEA6-4143-A42F-81AAD6AE8B18}"/>
              </a:ext>
            </a:extLst>
          </p:cNvPr>
          <p:cNvSpPr txBox="1"/>
          <p:nvPr/>
        </p:nvSpPr>
        <p:spPr>
          <a:xfrm>
            <a:off x="5057926" y="3249269"/>
            <a:ext cx="3629550" cy="2303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structures of </a:t>
            </a:r>
            <a:r>
              <a:rPr lang="en-US" sz="1600" baseline="30000" dirty="0"/>
              <a:t>214</a:t>
            </a:r>
            <a:r>
              <a:rPr lang="en-US" sz="1600" dirty="0"/>
              <a:t>Bi and </a:t>
            </a:r>
            <a:r>
              <a:rPr lang="en-US" sz="1600" baseline="30000" dirty="0"/>
              <a:t>214</a:t>
            </a:r>
            <a:r>
              <a:rPr lang="en-US" sz="1600" dirty="0"/>
              <a:t>Po are relevant in developing the effective interactions in this region. </a:t>
            </a:r>
          </a:p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firm assignment of </a:t>
            </a:r>
            <a:r>
              <a:rPr lang="en-US" sz="1600" dirty="0" err="1"/>
              <a:t>J</a:t>
            </a:r>
            <a:r>
              <a:rPr lang="en-US" sz="1600" baseline="30000" dirty="0" err="1">
                <a:latin typeface="Symbol" pitchFamily="2" charset="2"/>
              </a:rPr>
              <a:t>p</a:t>
            </a:r>
            <a:r>
              <a:rPr lang="en-US" sz="1600" dirty="0"/>
              <a:t> in </a:t>
            </a:r>
            <a:r>
              <a:rPr lang="en-US" sz="1600" baseline="30000" dirty="0"/>
              <a:t>214</a:t>
            </a:r>
            <a:r>
              <a:rPr lang="en-US" sz="1600" dirty="0"/>
              <a:t>Bi and </a:t>
            </a:r>
            <a:r>
              <a:rPr lang="en-US" sz="1600" baseline="30000" dirty="0"/>
              <a:t>214</a:t>
            </a:r>
            <a:r>
              <a:rPr lang="en-US" sz="1600" dirty="0"/>
              <a:t>Po will provide solid ground for systematic extension to more exotic nuclei.  </a:t>
            </a:r>
          </a:p>
        </p:txBody>
      </p:sp>
    </p:spTree>
    <p:extLst>
      <p:ext uri="{BB962C8B-B14F-4D97-AF65-F5344CB8AC3E}">
        <p14:creationId xmlns:p14="http://schemas.microsoft.com/office/powerpoint/2010/main" val="1937276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C6ADDD-8DF7-D14D-89A1-72F118F56135}"/>
              </a:ext>
            </a:extLst>
          </p:cNvPr>
          <p:cNvSpPr txBox="1">
            <a:spLocks/>
          </p:cNvSpPr>
          <p:nvPr/>
        </p:nvSpPr>
        <p:spPr bwMode="auto">
          <a:xfrm>
            <a:off x="301711" y="1521419"/>
            <a:ext cx="6765925" cy="27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" pitchFamily="2"/>
              <a:buNone/>
              <a:tabLst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ＭＳ Ｐゴシック" pitchFamily="2"/>
                <a:cs typeface="ＭＳ Ｐゴシック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" pitchFamily="2"/>
              <a:buChar char=""/>
              <a:tabLst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  <a:defRPr lang="en-US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ＭＳ Ｐゴシック" pitchFamily="2"/>
                <a:cs typeface="ＭＳ Ｐゴシック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 pitchFamily="34"/>
              <a:buChar char="–"/>
              <a:tabLst>
                <a:tab pos="171360" algn="l"/>
                <a:tab pos="628560" algn="l"/>
                <a:tab pos="1085759" algn="l"/>
                <a:tab pos="1542960" algn="l"/>
                <a:tab pos="2000160" algn="l"/>
                <a:tab pos="2457360" algn="l"/>
                <a:tab pos="2914560" algn="l"/>
                <a:tab pos="3371760" algn="l"/>
                <a:tab pos="3828959" algn="l"/>
                <a:tab pos="4286160" algn="l"/>
                <a:tab pos="4743360" algn="l"/>
                <a:tab pos="5200560" algn="l"/>
                <a:tab pos="5657760" algn="l"/>
                <a:tab pos="6114959" algn="l"/>
                <a:tab pos="6572160" algn="l"/>
                <a:tab pos="7029360" algn="l"/>
                <a:tab pos="7486560" algn="l"/>
                <a:tab pos="7943760" algn="l"/>
                <a:tab pos="8400960" algn="l"/>
                <a:tab pos="8858160" algn="l"/>
              </a:tabLst>
              <a:defRPr lang="en-US" sz="16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ＭＳ Ｐゴシック" pitchFamily="2"/>
                <a:cs typeface="ＭＳ Ｐゴシック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 pitchFamily="34"/>
              <a:buChar char="•"/>
              <a:tabLst>
                <a:tab pos="228600" algn="l"/>
                <a:tab pos="685799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799" algn="l"/>
                <a:tab pos="8000999" algn="l"/>
                <a:tab pos="8458200" algn="l"/>
                <a:tab pos="8915399" algn="l"/>
              </a:tabLst>
              <a:defRPr lang="en-US" sz="1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ＭＳ Ｐゴシック" pitchFamily="2"/>
                <a:cs typeface="ＭＳ Ｐゴシック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 pitchFamily="34"/>
              <a:buChar char="–"/>
              <a:tabLst>
                <a:tab pos="228600" algn="l"/>
                <a:tab pos="685799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799" algn="l"/>
                <a:tab pos="8000999" algn="l"/>
                <a:tab pos="8458200" algn="l"/>
                <a:tab pos="8915399" algn="l"/>
              </a:tabLst>
              <a:defRPr lang="en-US" sz="1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ＭＳ Ｐゴシック" pitchFamily="2"/>
                <a:cs typeface="ＭＳ Ｐゴシック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 pitchFamily="34"/>
              <a:buChar char="»"/>
              <a:tabLst>
                <a:tab pos="228600" algn="l"/>
                <a:tab pos="685799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799" algn="l"/>
                <a:tab pos="8000999" algn="l"/>
                <a:tab pos="8458200" algn="l"/>
              </a:tabLst>
              <a:defRPr lang="en-US" sz="1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ＭＳ Ｐゴシック" pitchFamily="2"/>
                <a:cs typeface="ＭＳ Ｐゴシック" pitchFamily="2"/>
              </a:defRPr>
            </a:lvl5pPr>
            <a:lvl6pPr marL="2057400" marR="0" lvl="5" indent="-228600" algn="l" defTabSz="457200" rtl="0" eaLnBrk="1" latinLnBrk="0" hangingPunct="0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 pitchFamily="34"/>
              <a:buChar char="»"/>
              <a:tabLst>
                <a:tab pos="228600" algn="l"/>
                <a:tab pos="685799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799" algn="l"/>
                <a:tab pos="8000999" algn="l"/>
                <a:tab pos="8458200" algn="l"/>
              </a:tabLst>
              <a:defRPr lang="en-US" sz="1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ＭＳ Ｐゴシック" pitchFamily="2"/>
                <a:cs typeface="ＭＳ Ｐゴシック" pitchFamily="2"/>
              </a:defRPr>
            </a:lvl6pPr>
            <a:lvl7pPr marL="2057400" marR="0" lvl="6" indent="-228600" algn="l" defTabSz="457200" rtl="0" eaLnBrk="1" latinLnBrk="0" hangingPunct="0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 pitchFamily="34"/>
              <a:buChar char="»"/>
              <a:tabLst>
                <a:tab pos="228600" algn="l"/>
                <a:tab pos="685799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799" algn="l"/>
                <a:tab pos="8000999" algn="l"/>
                <a:tab pos="8458200" algn="l"/>
              </a:tabLst>
              <a:defRPr lang="en-US" sz="1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ＭＳ Ｐゴシック" pitchFamily="2"/>
                <a:cs typeface="ＭＳ Ｐゴシック" pitchFamily="2"/>
              </a:defRPr>
            </a:lvl7pPr>
            <a:lvl8pPr marL="2057400" marR="0" lvl="7" indent="-228600" algn="l" defTabSz="457200" rtl="0" eaLnBrk="1" latinLnBrk="0" hangingPunct="0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 pitchFamily="34"/>
              <a:buChar char="»"/>
              <a:tabLst>
                <a:tab pos="228600" algn="l"/>
                <a:tab pos="685799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799" algn="l"/>
                <a:tab pos="8000999" algn="l"/>
                <a:tab pos="8458200" algn="l"/>
              </a:tabLst>
              <a:defRPr lang="en-US" sz="1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ＭＳ Ｐゴシック" pitchFamily="2"/>
                <a:cs typeface="ＭＳ Ｐゴシック" pitchFamily="2"/>
              </a:defRPr>
            </a:lvl8pPr>
            <a:lvl9pPr marL="2057400" marR="0" lvl="8" indent="-228600" algn="l" defTabSz="457200" rtl="0" eaLnBrk="1" latinLnBrk="0" hangingPunct="0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Arial" pitchFamily="34"/>
              <a:buChar char="»"/>
              <a:tabLst>
                <a:tab pos="228600" algn="l"/>
                <a:tab pos="685799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799" algn="l"/>
                <a:tab pos="8000999" algn="l"/>
                <a:tab pos="8458200" algn="l"/>
              </a:tabLst>
              <a:defRPr lang="en-US" sz="1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ＭＳ Ｐゴシック" pitchFamily="2"/>
                <a:cs typeface="ＭＳ Ｐゴシック" pitchFamily="2"/>
              </a:defRPr>
            </a:lvl9pPr>
          </a:lstStyle>
          <a:p>
            <a:pPr>
              <a:defRPr/>
            </a:pPr>
            <a:r>
              <a:rPr lang="en-US" dirty="0"/>
              <a:t>The GRETINA array 12x4 detectors;</a:t>
            </a:r>
          </a:p>
          <a:p>
            <a:pPr>
              <a:defRPr/>
            </a:pPr>
            <a:r>
              <a:rPr lang="en-US" dirty="0"/>
              <a:t>Tracks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-ray interaction points ;</a:t>
            </a:r>
          </a:p>
          <a:p>
            <a:pPr>
              <a:defRPr/>
            </a:pPr>
            <a:r>
              <a:rPr lang="en-US" dirty="0" err="1">
                <a:latin typeface="Calibri" pitchFamily="32"/>
              </a:rPr>
              <a:t>γ</a:t>
            </a:r>
            <a:r>
              <a:rPr lang="en-US" dirty="0"/>
              <a:t> rays first-hit position resolution: 2mm</a:t>
            </a:r>
            <a:r>
              <a:rPr lang="en-US" b="1" dirty="0"/>
              <a:t>;</a:t>
            </a:r>
          </a:p>
          <a:p>
            <a:pPr>
              <a:defRPr/>
            </a:pPr>
            <a:r>
              <a:rPr lang="en-US" dirty="0"/>
              <a:t>Efficiency: about 10% tracked (at 1132 keV);</a:t>
            </a:r>
          </a:p>
          <a:p>
            <a:pPr>
              <a:defRPr/>
            </a:pPr>
            <a:r>
              <a:rPr lang="en-US" dirty="0"/>
              <a:t>Peak-to-total: 0.52 (tracked);</a:t>
            </a:r>
          </a:p>
          <a:p>
            <a:pPr>
              <a:defRPr/>
            </a:pPr>
            <a:r>
              <a:rPr lang="en-US" dirty="0"/>
              <a:t>Energy resolution:</a:t>
            </a:r>
          </a:p>
          <a:p>
            <a:pPr lvl="1">
              <a:buFont typeface="Arial" pitchFamily="34"/>
              <a:buNone/>
              <a:defRPr/>
            </a:pPr>
            <a:r>
              <a:rPr lang="en-US" dirty="0"/>
              <a:t>2.6 </a:t>
            </a:r>
            <a:r>
              <a:rPr lang="en-US" dirty="0" err="1"/>
              <a:t>keV</a:t>
            </a:r>
            <a:r>
              <a:rPr lang="en-US" dirty="0"/>
              <a:t> @ 1332 </a:t>
            </a:r>
            <a:r>
              <a:rPr lang="en-US" dirty="0" err="1"/>
              <a:t>keV</a:t>
            </a:r>
            <a:r>
              <a:rPr lang="en-US" dirty="0"/>
              <a:t> central contacts</a:t>
            </a:r>
          </a:p>
          <a:p>
            <a:pPr lvl="1">
              <a:buFont typeface="Arial" pitchFamily="34"/>
              <a:buNone/>
              <a:defRPr/>
            </a:pPr>
            <a:r>
              <a:rPr lang="en-US" dirty="0"/>
              <a:t>2.5 keV @ 1332 keV segments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B1E4B2-DC8D-7E41-B315-042692CA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GRETINA Detector Array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8821B6-FE82-CD41-A641-D7B6FC734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0032"/>
            <a:ext cx="3912459" cy="259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499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1D8F-9380-3441-B90E-45F56BC4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Angular Correlation Measurements with GRETINA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5DA5C5-1C3A-ED4A-867F-D494E1377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251" y="1545132"/>
            <a:ext cx="4325084" cy="392906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1E3272D-D550-A044-82D3-74D15877BEE8}"/>
              </a:ext>
            </a:extLst>
          </p:cNvPr>
          <p:cNvGrpSpPr/>
          <p:nvPr/>
        </p:nvGrpSpPr>
        <p:grpSpPr>
          <a:xfrm>
            <a:off x="1808460" y="1710986"/>
            <a:ext cx="1307779" cy="1303051"/>
            <a:chOff x="1253086" y="2459082"/>
            <a:chExt cx="1307779" cy="130305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C5AE1D-091F-C44D-9E8A-B7F314FE36ED}"/>
                </a:ext>
              </a:extLst>
            </p:cNvPr>
            <p:cNvCxnSpPr/>
            <p:nvPr/>
          </p:nvCxnSpPr>
          <p:spPr>
            <a:xfrm>
              <a:off x="1458552" y="2608564"/>
              <a:ext cx="645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2D5E1B-3B39-0D4E-BFF7-529F30015D11}"/>
                </a:ext>
              </a:extLst>
            </p:cNvPr>
            <p:cNvCxnSpPr/>
            <p:nvPr/>
          </p:nvCxnSpPr>
          <p:spPr>
            <a:xfrm>
              <a:off x="1470706" y="3422923"/>
              <a:ext cx="645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1CD707D-DB45-CF45-9B05-7B624D5DCDF5}"/>
                </a:ext>
              </a:extLst>
            </p:cNvPr>
            <p:cNvCxnSpPr/>
            <p:nvPr/>
          </p:nvCxnSpPr>
          <p:spPr>
            <a:xfrm>
              <a:off x="1477251" y="3047997"/>
              <a:ext cx="645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876776B-F048-6544-85A5-AB0CC21D9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3270" y="2608564"/>
              <a:ext cx="6545" cy="439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C14B93D-5011-2648-B210-0416299CB0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8596" y="3047997"/>
              <a:ext cx="4674" cy="3880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C099A9-8E21-D34E-957C-785C1F7C7EC0}"/>
                </a:ext>
              </a:extLst>
            </p:cNvPr>
            <p:cNvSpPr txBox="1"/>
            <p:nvPr/>
          </p:nvSpPr>
          <p:spPr>
            <a:xfrm>
              <a:off x="1253086" y="2704863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1064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DD9433-53CF-9B4D-849C-8A9D99545AA5}"/>
                </a:ext>
              </a:extLst>
            </p:cNvPr>
            <p:cNvSpPr txBox="1"/>
            <p:nvPr/>
          </p:nvSpPr>
          <p:spPr>
            <a:xfrm>
              <a:off x="1254021" y="3098485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570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0F2F4F-5D37-5A42-B288-076E03266589}"/>
                </a:ext>
              </a:extLst>
            </p:cNvPr>
            <p:cNvSpPr txBox="1"/>
            <p:nvPr/>
          </p:nvSpPr>
          <p:spPr>
            <a:xfrm>
              <a:off x="2047583" y="2459082"/>
              <a:ext cx="5132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</a:rPr>
                <a:t>13/2</a:t>
              </a:r>
              <a:r>
                <a:rPr lang="en-US" sz="1100" baseline="30000" dirty="0">
                  <a:solidFill>
                    <a:srgbClr val="00B0F0"/>
                  </a:solidFill>
                </a:rPr>
                <a:t>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ABDE3A-CF6A-0849-91A8-7E3E56622388}"/>
                </a:ext>
              </a:extLst>
            </p:cNvPr>
            <p:cNvSpPr txBox="1"/>
            <p:nvPr/>
          </p:nvSpPr>
          <p:spPr>
            <a:xfrm>
              <a:off x="2082181" y="2920021"/>
              <a:ext cx="4267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</a:rPr>
                <a:t>5/2</a:t>
              </a:r>
              <a:r>
                <a:rPr lang="en-US" sz="1100" baseline="30000" dirty="0">
                  <a:solidFill>
                    <a:srgbClr val="00B0F0"/>
                  </a:solidFill>
                </a:rPr>
                <a:t>-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29D8E9-54AA-7949-A61A-5F31EEEA43F4}"/>
                </a:ext>
              </a:extLst>
            </p:cNvPr>
            <p:cNvSpPr txBox="1"/>
            <p:nvPr/>
          </p:nvSpPr>
          <p:spPr>
            <a:xfrm>
              <a:off x="2087787" y="3273442"/>
              <a:ext cx="4122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B0F0"/>
                  </a:solidFill>
                </a:rPr>
                <a:t>1/2</a:t>
              </a:r>
              <a:r>
                <a:rPr lang="en-US" sz="1100" baseline="30000" dirty="0">
                  <a:solidFill>
                    <a:srgbClr val="00B0F0"/>
                  </a:solidFill>
                </a:rPr>
                <a:t>-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A3A5D6-9480-2247-93D5-13028FF2795D}"/>
                </a:ext>
              </a:extLst>
            </p:cNvPr>
            <p:cNvSpPr txBox="1"/>
            <p:nvPr/>
          </p:nvSpPr>
          <p:spPr>
            <a:xfrm>
              <a:off x="1856480" y="3111133"/>
              <a:ext cx="3577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E2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0D3660-08CB-8E4D-A0E0-843E48DD146F}"/>
                </a:ext>
              </a:extLst>
            </p:cNvPr>
            <p:cNvSpPr txBox="1"/>
            <p:nvPr/>
          </p:nvSpPr>
          <p:spPr>
            <a:xfrm>
              <a:off x="1857418" y="2694316"/>
              <a:ext cx="6351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M4+E5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0FD22F-0F16-364D-9765-39FBFCA24359}"/>
                </a:ext>
              </a:extLst>
            </p:cNvPr>
            <p:cNvSpPr txBox="1"/>
            <p:nvPr/>
          </p:nvSpPr>
          <p:spPr>
            <a:xfrm>
              <a:off x="1532357" y="3500523"/>
              <a:ext cx="5164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aseline="30000" dirty="0"/>
                <a:t>207</a:t>
              </a:r>
              <a:r>
                <a:rPr lang="en-US" sz="1100" dirty="0"/>
                <a:t>Pb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94AB5E-320C-D24D-9C56-241A3BACC085}"/>
              </a:ext>
            </a:extLst>
          </p:cNvPr>
          <p:cNvGrpSpPr/>
          <p:nvPr/>
        </p:nvGrpSpPr>
        <p:grpSpPr>
          <a:xfrm>
            <a:off x="1007257" y="3139441"/>
            <a:ext cx="2885253" cy="2976711"/>
            <a:chOff x="1007257" y="3161881"/>
            <a:chExt cx="2885253" cy="29767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2E45BA-0719-7545-B668-D091DAD6C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7257" y="3161881"/>
              <a:ext cx="2885253" cy="261861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13E48A-6D19-A449-8DAA-C37AEA2E9F28}"/>
                </a:ext>
              </a:extLst>
            </p:cNvPr>
            <p:cNvSpPr txBox="1"/>
            <p:nvPr/>
          </p:nvSpPr>
          <p:spPr>
            <a:xfrm>
              <a:off x="1980663" y="5769260"/>
              <a:ext cx="10711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itchFamily="2" charset="2"/>
                </a:rPr>
                <a:t>d=-0.960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35A0185-DE67-0C46-8905-90934D904F2D}"/>
              </a:ext>
            </a:extLst>
          </p:cNvPr>
          <p:cNvSpPr txBox="1"/>
          <p:nvPr/>
        </p:nvSpPr>
        <p:spPr>
          <a:xfrm>
            <a:off x="5076884" y="5443890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  <a:r>
              <a:rPr lang="en-US" dirty="0"/>
              <a:t>=0.202(2); a</a:t>
            </a:r>
            <a:r>
              <a:rPr lang="en-US" baseline="-25000" dirty="0"/>
              <a:t>4</a:t>
            </a:r>
            <a:r>
              <a:rPr lang="en-US" dirty="0"/>
              <a:t>=-0.025(2)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4D92F-64DE-B54E-88D8-73336D735CF6}"/>
              </a:ext>
            </a:extLst>
          </p:cNvPr>
          <p:cNvSpPr txBox="1"/>
          <p:nvPr/>
        </p:nvSpPr>
        <p:spPr>
          <a:xfrm>
            <a:off x="4276038" y="5873477"/>
            <a:ext cx="393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of: Torben Lauritsen (ANL)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6CE568-4578-D048-B73F-8B064CE684FB}"/>
              </a:ext>
            </a:extLst>
          </p:cNvPr>
          <p:cNvCxnSpPr>
            <a:cxnSpLocks/>
          </p:cNvCxnSpPr>
          <p:nvPr/>
        </p:nvCxnSpPr>
        <p:spPr>
          <a:xfrm flipH="1" flipV="1">
            <a:off x="2769644" y="5285434"/>
            <a:ext cx="767376" cy="957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DCD814-09C3-0344-9A08-2AD728841A76}"/>
              </a:ext>
            </a:extLst>
          </p:cNvPr>
          <p:cNvSpPr txBox="1"/>
          <p:nvPr/>
        </p:nvSpPr>
        <p:spPr>
          <a:xfrm>
            <a:off x="2374219" y="6150429"/>
            <a:ext cx="18229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d=0.02 </a:t>
            </a:r>
            <a:r>
              <a:rPr lang="en-US" dirty="0"/>
              <a:t>(ENSDF)</a:t>
            </a:r>
            <a:endParaRPr lang="en-US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05181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55937B6C-DF9A-BE47-95CA-9F7915879C8F}" vid="{E2A0EDEC-5FFC-744F-8196-20EDCCC379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11197</TotalTime>
  <Words>574</Words>
  <Application>Microsoft Macintosh PowerPoint</Application>
  <PresentationFormat>On-screen Show (4:3)</PresentationFormat>
  <Paragraphs>104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The Need for Gamma Spectroscopy Remeasurements of 226Ra Decay </vt:lpstr>
      <vt:lpstr>226Ra Decay Chain</vt:lpstr>
      <vt:lpstr>Current Status of 214Bi Level Structure</vt:lpstr>
      <vt:lpstr>Mixing Ratio Calculations</vt:lpstr>
      <vt:lpstr>Current Status of 214Po Level Structure</vt:lpstr>
      <vt:lpstr>Ground State Jp of 218At</vt:lpstr>
      <vt:lpstr>Nuclear Structure of Neutron-rich Nuclei above 208Pb</vt:lpstr>
      <vt:lpstr>GRETINA Detector Array</vt:lpstr>
      <vt:lpstr>Angular Correlation Measurements with GRETINA</vt:lpstr>
      <vt:lpstr>g-ray linear polarization measurements in GRETINA</vt:lpstr>
      <vt:lpstr>Polarization Measurements of 207Bi Source</vt:lpstr>
      <vt:lpstr>Angular Correlation Measurements for 214Bi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Octupole Strength in Atomic Nuclei</dc:title>
  <dc:subject/>
  <dc:creator>Zhu, Shaofei</dc:creator>
  <cp:keywords/>
  <dc:description/>
  <cp:lastModifiedBy>Zhu, Shaofei</cp:lastModifiedBy>
  <cp:revision>149</cp:revision>
  <dcterms:created xsi:type="dcterms:W3CDTF">2019-09-13T19:50:02Z</dcterms:created>
  <dcterms:modified xsi:type="dcterms:W3CDTF">2019-11-07T21:12:59Z</dcterms:modified>
  <cp:category/>
</cp:coreProperties>
</file>