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1"/>
  </p:sldMasterIdLst>
  <p:notesMasterIdLst>
    <p:notesMasterId r:id="rId30"/>
  </p:notesMasterIdLst>
  <p:handoutMasterIdLst>
    <p:handoutMasterId r:id="rId31"/>
  </p:handoutMasterIdLst>
  <p:sldIdLst>
    <p:sldId id="442" r:id="rId2"/>
    <p:sldId id="443" r:id="rId3"/>
    <p:sldId id="439" r:id="rId4"/>
    <p:sldId id="440" r:id="rId5"/>
    <p:sldId id="446" r:id="rId6"/>
    <p:sldId id="437" r:id="rId7"/>
    <p:sldId id="438" r:id="rId8"/>
    <p:sldId id="447" r:id="rId9"/>
    <p:sldId id="448" r:id="rId10"/>
    <p:sldId id="449" r:id="rId11"/>
    <p:sldId id="450" r:id="rId12"/>
    <p:sldId id="451" r:id="rId13"/>
    <p:sldId id="452" r:id="rId14"/>
    <p:sldId id="453" r:id="rId15"/>
    <p:sldId id="454" r:id="rId16"/>
    <p:sldId id="455" r:id="rId17"/>
    <p:sldId id="456" r:id="rId18"/>
    <p:sldId id="457" r:id="rId19"/>
    <p:sldId id="458" r:id="rId20"/>
    <p:sldId id="459" r:id="rId21"/>
    <p:sldId id="460" r:id="rId22"/>
    <p:sldId id="461" r:id="rId23"/>
    <p:sldId id="462" r:id="rId24"/>
    <p:sldId id="463" r:id="rId25"/>
    <p:sldId id="464" r:id="rId26"/>
    <p:sldId id="465" r:id="rId27"/>
    <p:sldId id="466" r:id="rId28"/>
    <p:sldId id="467" r:id="rId29"/>
  </p:sldIdLst>
  <p:sldSz cx="9601200" cy="7315200"/>
  <p:notesSz cx="6950075" cy="9236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1pPr>
    <a:lvl2pPr marL="482600" indent="-254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2pPr>
    <a:lvl3pPr marL="965200" indent="-50800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3pPr>
    <a:lvl4pPr marL="1449388" indent="-777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4pPr>
    <a:lvl5pPr marL="1931988" indent="-103188" algn="l" rtl="0" fontAlgn="base">
      <a:spcBef>
        <a:spcPct val="0"/>
      </a:spcBef>
      <a:spcAft>
        <a:spcPct val="0"/>
      </a:spcAft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5pPr>
    <a:lvl6pPr marL="22860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6pPr>
    <a:lvl7pPr marL="27432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7pPr>
    <a:lvl8pPr marL="32004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8pPr>
    <a:lvl9pPr marL="3657600" algn="l" defTabSz="914400" rtl="0" eaLnBrk="1" latinLnBrk="0" hangingPunct="1">
      <a:defRPr sz="3000" kern="1200">
        <a:solidFill>
          <a:srgbClr val="B81414"/>
        </a:solidFill>
        <a:latin typeface="Helvetica" pitchFamily="34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937F"/>
    <a:srgbClr val="82947E"/>
    <a:srgbClr val="9E9D73"/>
    <a:srgbClr val="D6D6C4"/>
    <a:srgbClr val="E6E6DB"/>
    <a:srgbClr val="80F483"/>
    <a:srgbClr val="064308"/>
    <a:srgbClr val="797854"/>
    <a:srgbClr val="E2E4DC"/>
    <a:srgbClr val="E3E8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2263" autoAdjust="0"/>
  </p:normalViewPr>
  <p:slideViewPr>
    <p:cSldViewPr>
      <p:cViewPr varScale="1">
        <p:scale>
          <a:sx n="63" d="100"/>
          <a:sy n="63" d="100"/>
        </p:scale>
        <p:origin x="-1404" y="-102"/>
      </p:cViewPr>
      <p:guideLst>
        <p:guide orient="horz" pos="10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800"/>
    </p:cViewPr>
  </p:sorterViewPr>
  <p:notesViewPr>
    <p:cSldViewPr>
      <p:cViewPr varScale="1">
        <p:scale>
          <a:sx n="85" d="100"/>
          <a:sy n="85" d="100"/>
        </p:scale>
        <p:origin x="-2454" y="-96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3"/>
          </p:nvPr>
        </p:nvSpPr>
        <p:spPr>
          <a:xfrm>
            <a:off x="3937010" y="8772690"/>
            <a:ext cx="3011489" cy="461804"/>
          </a:xfrm>
          <a:prstGeom prst="rect">
            <a:avLst/>
          </a:prstGeom>
        </p:spPr>
        <p:txBody>
          <a:bodyPr vert="horz" wrap="square" lIns="90974" tIns="45487" rIns="90974" bIns="454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defRPr sz="1200">
                <a:solidFill>
                  <a:schemeClr val="tx1"/>
                </a:solidFill>
                <a:latin typeface="Helvetica" pitchFamily="-111" charset="0"/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72719C7E-E30A-42B1-AAC1-6B2FBAE48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50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6150" y="387350"/>
            <a:ext cx="5059363" cy="38560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143076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 pitchFamily="-111" charset="-128"/>
      </a:defRPr>
    </a:lvl1pPr>
    <a:lvl2pPr marL="482600" indent="-25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2pPr>
    <a:lvl3pPr marL="965200" indent="-50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3pPr>
    <a:lvl4pPr marL="1449388" indent="-777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4pPr>
    <a:lvl5pPr marL="1931988" indent="-103188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300" kern="1200">
        <a:solidFill>
          <a:schemeClr val="tx1"/>
        </a:solidFill>
        <a:latin typeface="Helvetica" pitchFamily="34" charset="0"/>
        <a:ea typeface="ヒラギノ角ゴ Pro W3" pitchFamily="-111" charset="-128"/>
        <a:cs typeface="ヒラギノ角ゴ Pro W3"/>
      </a:defRPr>
    </a:lvl5pPr>
    <a:lvl6pPr marL="2416531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0974" tIns="45487" rIns="90974" bIns="45487"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30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xfrm>
            <a:off x="695324" y="4387136"/>
            <a:ext cx="5559429" cy="4156234"/>
          </a:xfrm>
          <a:prstGeom prst="rect">
            <a:avLst/>
          </a:prstGeom>
          <a:noFill/>
        </p:spPr>
        <p:txBody>
          <a:bodyPr lIns="90974" tIns="45487" rIns="90974" bIns="45487"/>
          <a:lstStyle/>
          <a:p>
            <a:endParaRPr lang="en-US" dirty="0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06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3247814"/>
            <a:ext cx="8161020" cy="518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4632960"/>
            <a:ext cx="6720840" cy="1300480"/>
          </a:xfrm>
        </p:spPr>
        <p:txBody>
          <a:bodyPr/>
          <a:lstStyle>
            <a:lvl1pPr marL="0" indent="0" algn="ctr">
              <a:buNone/>
              <a:defRPr/>
            </a:lvl1pPr>
            <a:lvl2pPr marL="483263" indent="0" algn="ctr">
              <a:buNone/>
              <a:defRPr/>
            </a:lvl2pPr>
            <a:lvl3pPr marL="966526" indent="0" algn="ctr">
              <a:buNone/>
              <a:defRPr/>
            </a:lvl3pPr>
            <a:lvl4pPr marL="1449788" indent="0" algn="ctr">
              <a:buNone/>
              <a:defRPr/>
            </a:lvl4pPr>
            <a:lvl5pPr marL="1933052" indent="0" algn="ctr">
              <a:buNone/>
              <a:defRPr/>
            </a:lvl5pPr>
            <a:lvl6pPr marL="2416316" indent="0" algn="ctr">
              <a:buNone/>
              <a:defRPr/>
            </a:lvl6pPr>
            <a:lvl7pPr marL="2899579" indent="0" algn="ctr">
              <a:buNone/>
              <a:defRPr/>
            </a:lvl7pPr>
            <a:lvl8pPr marL="3382842" indent="0" algn="ctr">
              <a:buNone/>
              <a:defRPr/>
            </a:lvl8pPr>
            <a:lvl9pPr marL="386610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SCL_ppt.pn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703263" y="1408113"/>
            <a:ext cx="8258175" cy="522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en-US">
              <a:latin typeface="Helvetica" pitchFamily="-111" charset="0"/>
              <a:ea typeface="ヒラギノ角ゴ Pro W3" pitchFamily="-111" charset="-128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53" tIns="48326" rIns="96653" bIns="48326">
            <a:spAutoFit/>
          </a:bodyPr>
          <a:lstStyle/>
          <a:p>
            <a:pPr>
              <a:defRPr/>
            </a:pPr>
            <a:endParaRPr lang="en-US"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1281"/>
            <a:ext cx="8686800" cy="985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1013" y="1138238"/>
            <a:ext cx="8639175" cy="5362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57800" y="6780213"/>
            <a:ext cx="4208463" cy="230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NSF Site Visit, July 2012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257800" y="7010400"/>
            <a:ext cx="41910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64308"/>
                </a:solidFill>
                <a:ea typeface="ヒラギノ角ゴ Pro W3" pitchFamily="-111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Speaker - Slide </a:t>
            </a:r>
            <a:fld id="{EBE01311-EF90-4B83-B1FF-12E2D8AE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/>
        </p:nvPicPr>
        <p:blipFill>
          <a:blip r:embed="rId2" cstate="print"/>
          <a:srcRect t="2948"/>
          <a:stretch>
            <a:fillRect/>
          </a:stretch>
        </p:blipFill>
        <p:spPr bwMode="auto">
          <a:xfrm>
            <a:off x="74616" y="0"/>
            <a:ext cx="9451975" cy="70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5" y="1320801"/>
            <a:ext cx="7864475" cy="469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0769" tIns="45384" rIns="90769" bIns="45384">
            <a:spAutoFit/>
          </a:bodyPr>
          <a:lstStyle/>
          <a:p>
            <a:pPr defTabSz="479846" eaLnBrk="0" hangingPunct="0">
              <a:lnSpc>
                <a:spcPct val="90000"/>
              </a:lnSpc>
              <a:defRPr/>
            </a:pPr>
            <a:endParaRPr lang="en-US" sz="273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1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53847" indent="0" algn="ctr">
              <a:buNone/>
              <a:defRPr/>
            </a:lvl2pPr>
            <a:lvl3pPr marL="907692" indent="0" algn="ctr">
              <a:buNone/>
              <a:defRPr/>
            </a:lvl3pPr>
            <a:lvl4pPr marL="1361537" indent="0" algn="ctr">
              <a:buNone/>
              <a:defRPr/>
            </a:lvl4pPr>
            <a:lvl5pPr marL="1815385" indent="0" algn="ctr">
              <a:buNone/>
              <a:defRPr/>
            </a:lvl5pPr>
            <a:lvl6pPr marL="2269231" indent="0" algn="ctr">
              <a:buNone/>
              <a:defRPr/>
            </a:lvl6pPr>
            <a:lvl7pPr marL="2723076" indent="0" algn="ctr">
              <a:buNone/>
              <a:defRPr/>
            </a:lvl7pPr>
            <a:lvl8pPr marL="3176922" indent="0" algn="ctr">
              <a:buNone/>
              <a:defRPr/>
            </a:lvl8pPr>
            <a:lvl9pPr marL="36307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010" y="3352804"/>
            <a:ext cx="9451180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-160020" y="6812959"/>
            <a:ext cx="9921240" cy="366516"/>
          </a:xfrm>
          <a:prstGeom prst="rect">
            <a:avLst/>
          </a:prstGeom>
          <a:noFill/>
        </p:spPr>
        <p:txBody>
          <a:bodyPr wrap="square" lIns="90810" tIns="45405" rIns="90810" bIns="45405" rtlCol="0">
            <a:spAutoFit/>
          </a:bodyPr>
          <a:lstStyle/>
          <a:p>
            <a:pPr algn="ctr"/>
            <a:r>
              <a:rPr lang="en-US" sz="893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 Office of Science under Cooperative Agreement DE-SC0000661, the State of Michigan and</a:t>
            </a:r>
            <a:r>
              <a:rPr lang="en-US" sz="893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Michigan </a:t>
            </a:r>
          </a:p>
          <a:p>
            <a:pPr algn="ctr"/>
            <a:r>
              <a:rPr lang="en-US" sz="893" kern="1200" baseline="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 State University. </a:t>
            </a:r>
            <a:r>
              <a:rPr lang="en-US" sz="893" kern="1200" dirty="0" smtClean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Michigan State University designs and establishes FRIB as a DOE Office of Science National User Facility in support of the mission of the Office of Nuclear Physics.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161983" y="442921"/>
            <a:ext cx="2880360" cy="2239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82" t="8897" r="10389" b="17117"/>
          <a:stretch/>
        </p:blipFill>
        <p:spPr>
          <a:xfrm>
            <a:off x="3147395" y="1039967"/>
            <a:ext cx="1694798" cy="1936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4355" y="1039968"/>
            <a:ext cx="1253308" cy="16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539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7" y="1408115"/>
            <a:ext cx="8258175" cy="5130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591" tIns="48296" rIns="96591" bIns="48296">
            <a:spAutoFit/>
          </a:bodyPr>
          <a:lstStyle/>
          <a:p>
            <a:pPr defTabSz="483090" eaLnBrk="0" hangingPunct="0">
              <a:lnSpc>
                <a:spcPct val="90000"/>
              </a:lnSpc>
              <a:defRPr/>
            </a:pPr>
            <a:endParaRPr lang="en-US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21175" y="3209926"/>
            <a:ext cx="9601200" cy="5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591" tIns="48296" rIns="96591" bIns="48296">
            <a:spAutoFit/>
          </a:bodyPr>
          <a:lstStyle/>
          <a:p>
            <a:pPr defTabSz="483090">
              <a:defRPr/>
            </a:pPr>
            <a:endParaRPr lang="en-US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00674"/>
            <a:ext cx="9441180" cy="5187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347715" y="6926263"/>
            <a:ext cx="4453387" cy="388937"/>
          </a:xfrm>
          <a:prstGeom prst="rect">
            <a:avLst/>
          </a:prstGeom>
        </p:spPr>
        <p:txBody>
          <a:bodyPr lIns="96661" tIns="48331" rIns="96661" bIns="48331"/>
          <a:lstStyle>
            <a:lvl1pPr algn="r" eaLnBrk="0" hangingPunct="0">
              <a:lnSpc>
                <a:spcPct val="90000"/>
              </a:lnSpc>
              <a:defRPr sz="11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FY2020 MSU Budget Briefing for DOE-SC ONP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801100" y="6926263"/>
            <a:ext cx="800100" cy="388937"/>
          </a:xfrm>
          <a:prstGeom prst="rect">
            <a:avLst/>
          </a:prstGeom>
        </p:spPr>
        <p:txBody>
          <a:bodyPr lIns="96661" tIns="48331" rIns="96661" bIns="48331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0010" y="1138240"/>
            <a:ext cx="9440468" cy="5689280"/>
          </a:xfrm>
        </p:spPr>
        <p:txBody>
          <a:bodyPr/>
          <a:lstStyle>
            <a:lvl3pPr>
              <a:defRPr sz="19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113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80963"/>
            <a:ext cx="66484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13" y="1138238"/>
            <a:ext cx="86391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dt="0"/>
  <p:txStyles>
    <p:titleStyle>
      <a:lvl1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2pPr>
      <a:lvl3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3pPr>
      <a:lvl4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4pPr>
      <a:lvl5pPr algn="ctr" defTabSz="85407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5pPr>
      <a:lvl6pPr marL="483306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66612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449918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933224" algn="ctr" defTabSz="854177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00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80975" indent="-180975" algn="l" defTabSz="854075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100000"/>
        <a:buChar char="•"/>
        <a:defRPr sz="2100">
          <a:solidFill>
            <a:srgbClr val="064308"/>
          </a:solidFill>
          <a:latin typeface="Arial" charset="0"/>
          <a:ea typeface="MS PGothic" pitchFamily="34" charset="-128"/>
          <a:cs typeface="ＭＳ Ｐゴシック" pitchFamily="-65" charset="-128"/>
        </a:defRPr>
      </a:lvl1pPr>
      <a:lvl2pPr marL="482600" indent="-180975" algn="l" defTabSz="854075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sz="1700">
          <a:solidFill>
            <a:schemeClr val="tx1"/>
          </a:solidFill>
          <a:latin typeface="Arial" charset="0"/>
          <a:ea typeface="MS PGothic" pitchFamily="34" charset="-128"/>
          <a:cs typeface="+mn-cs"/>
        </a:defRPr>
      </a:lvl2pPr>
      <a:lvl3pPr marL="784225" indent="-180975" algn="l" defTabSz="854075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SzPct val="100000"/>
        <a:buChar char="»"/>
        <a:defRPr sz="1700"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1328738" indent="-241300" algn="l" defTabSz="85407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1866900" indent="-158750" algn="l" defTabSz="854075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2351083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6pPr>
      <a:lvl7pPr marL="2834390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7pPr>
      <a:lvl8pPr marL="3317696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8pPr>
      <a:lvl9pPr marL="3801002" indent="-159424" algn="l" defTabSz="854177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9240" y="937260"/>
            <a:ext cx="4000500" cy="1831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sp>
        <p:nvSpPr>
          <p:cNvPr id="6" name="Rectangle 5"/>
          <p:cNvSpPr/>
          <p:nvPr/>
        </p:nvSpPr>
        <p:spPr>
          <a:xfrm>
            <a:off x="160020" y="6777990"/>
            <a:ext cx="928116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8"/>
          <a:stretch/>
        </p:blipFill>
        <p:spPr>
          <a:xfrm>
            <a:off x="4327704" y="489204"/>
            <a:ext cx="930096" cy="1248156"/>
          </a:xfrm>
          <a:prstGeom prst="rect">
            <a:avLst/>
          </a:prstGeom>
        </p:spPr>
      </p:pic>
      <p:sp>
        <p:nvSpPr>
          <p:cNvPr id="10" name="Subtitle 6"/>
          <p:cNvSpPr>
            <a:spLocks noGrp="1"/>
          </p:cNvSpPr>
          <p:nvPr>
            <p:ph type="subTitle" idx="1"/>
          </p:nvPr>
        </p:nvSpPr>
        <p:spPr>
          <a:xfrm>
            <a:off x="1600200" y="4119325"/>
            <a:ext cx="6400800" cy="1243596"/>
          </a:xfrm>
        </p:spPr>
        <p:txBody>
          <a:bodyPr/>
          <a:lstStyle/>
          <a:p>
            <a:r>
              <a:rPr lang="en-US" dirty="0" smtClean="0"/>
              <a:t>Jun Chen</a:t>
            </a:r>
          </a:p>
          <a:p>
            <a:r>
              <a:rPr lang="en-US" sz="2000" dirty="0" smtClean="0"/>
              <a:t>2019 USNDP meeting</a:t>
            </a:r>
            <a:endParaRPr lang="en-US" sz="2000" dirty="0"/>
          </a:p>
          <a:p>
            <a:r>
              <a:rPr lang="en-US" sz="2000" dirty="0" smtClean="0"/>
              <a:t>November 2019, BNL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752600" y="2667000"/>
            <a:ext cx="6248400" cy="966181"/>
          </a:xfrm>
        </p:spPr>
        <p:txBody>
          <a:bodyPr/>
          <a:lstStyle/>
          <a:p>
            <a:r>
              <a:rPr lang="en-US" dirty="0" smtClean="0"/>
              <a:t>Status Report of MSU data center for FY19</a:t>
            </a:r>
          </a:p>
        </p:txBody>
      </p:sp>
    </p:spTree>
    <p:extLst>
      <p:ext uri="{BB962C8B-B14F-4D97-AF65-F5344CB8AC3E}">
        <p14:creationId xmlns:p14="http://schemas.microsoft.com/office/powerpoint/2010/main" xmlns="" val="16790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909" y="1111335"/>
            <a:ext cx="9497291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3458">
              <a:lnSpc>
                <a:spcPct val="90000"/>
              </a:lnSpc>
              <a:spcBef>
                <a:spcPts val="1266"/>
              </a:spcBef>
              <a:buSzPct val="100000"/>
            </a:pPr>
            <a:r>
              <a:rPr lang="en-US" sz="2100" dirty="0" smtClean="0">
                <a:solidFill>
                  <a:srgbClr val="064308"/>
                </a:solidFill>
                <a:ea typeface="ＭＳ Ｐゴシック"/>
                <a:cs typeface="ＭＳ Ｐゴシック"/>
              </a:rPr>
              <a:t>check </a:t>
            </a:r>
            <a:r>
              <a:rPr lang="en-US" sz="2100" dirty="0">
                <a:solidFill>
                  <a:srgbClr val="064308"/>
                </a:solidFill>
                <a:ea typeface="ＭＳ Ｐゴシック"/>
                <a:cs typeface="ＭＳ Ｐゴシック"/>
              </a:rPr>
              <a:t>data consistency among ENSDF datasets, group levels and gammas, </a:t>
            </a:r>
            <a:r>
              <a:rPr lang="en-US" sz="2100" dirty="0" smtClean="0">
                <a:solidFill>
                  <a:srgbClr val="064308"/>
                </a:solidFill>
                <a:ea typeface="ＭＳ Ｐゴシック"/>
                <a:cs typeface="ＭＳ Ｐゴシック"/>
              </a:rPr>
              <a:t>and average </a:t>
            </a:r>
            <a:r>
              <a:rPr lang="en-US" sz="2100" dirty="0">
                <a:solidFill>
                  <a:srgbClr val="064308"/>
                </a:solidFill>
                <a:ea typeface="ＭＳ Ｐゴシック"/>
                <a:cs typeface="ＭＳ Ｐゴシック"/>
              </a:rPr>
              <a:t>values from different </a:t>
            </a:r>
            <a:r>
              <a:rPr lang="en-US" sz="2100" smtClean="0">
                <a:solidFill>
                  <a:srgbClr val="064308"/>
                </a:solidFill>
                <a:ea typeface="ＭＳ Ｐゴシック"/>
                <a:cs typeface="ＭＳ Ｐゴシック"/>
              </a:rPr>
              <a:t>datasets (&amp; </a:t>
            </a:r>
            <a:r>
              <a:rPr lang="en-US" sz="2100" dirty="0" smtClean="0">
                <a:solidFill>
                  <a:srgbClr val="064308"/>
                </a:solidFill>
                <a:ea typeface="ＭＳ Ｐゴシック"/>
                <a:cs typeface="ＭＳ Ｐゴシック"/>
              </a:rPr>
              <a:t>additional functions)</a:t>
            </a:r>
            <a:endParaRPr lang="en-US" sz="2100" dirty="0">
              <a:solidFill>
                <a:srgbClr val="064308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508350"/>
          </a:xfrm>
        </p:spPr>
        <p:txBody>
          <a:bodyPr/>
          <a:lstStyle/>
          <a:p>
            <a:pPr algn="l"/>
            <a:r>
              <a:rPr lang="en-US" dirty="0" err="1" smtClean="0"/>
              <a:t>ConsistencyCheck</a:t>
            </a:r>
            <a:r>
              <a:rPr lang="en-US" dirty="0" smtClean="0"/>
              <a:t>: user interface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7603936" cy="4663440"/>
          </a:xfrm>
          <a:prstGeom prst="rect">
            <a:avLst/>
          </a:prstGeom>
          <a:ln>
            <a:solidFill>
              <a:srgbClr val="D6D9DF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3022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3553123"/>
            <a:ext cx="9064752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0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Output files:   (e.g., for A=73)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endParaRPr lang="en-US" sz="1800" dirty="0" smtClean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err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error reports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mrg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grouped lines of all datasets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avg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average results of records(T</a:t>
            </a:r>
            <a:r>
              <a:rPr lang="en-US" sz="2200" baseline="-250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1/2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,E</a:t>
            </a:r>
            <a:r>
              <a:rPr lang="el-GR" sz="2200" baseline="-250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ϒ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,I</a:t>
            </a:r>
            <a:r>
              <a:rPr lang="el-GR" sz="2200" baseline="-25000" dirty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ϒ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)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73.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adp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adopted dataset based on auto-grouping  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73.</a:t>
            </a:r>
            <a:r>
              <a:rPr lang="en-US" sz="2200" b="1" dirty="0" smtClean="0">
                <a:solidFill>
                  <a:srgbClr val="FF0000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fed</a:t>
            </a:r>
            <a:r>
              <a:rPr lang="en-US" sz="2200" dirty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list of feeding gammas to each level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200" b="1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wrn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warning reports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200" b="1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lev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tabulated level information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200" b="1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gam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gammas grouped by gamma energy</a:t>
            </a:r>
          </a:p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73.</a:t>
            </a:r>
            <a:r>
              <a:rPr lang="en-US" sz="2200" b="1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gle</a:t>
            </a:r>
            <a:r>
              <a:rPr lang="en-US" sz="2200" dirty="0" smtClean="0">
                <a:solidFill>
                  <a:srgbClr val="06430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:  gammas grouped by level energy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0999" y="304800"/>
            <a:ext cx="9038069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smtClean="0"/>
              <a:t>ConsistencyCheck: usage and outputs</a:t>
            </a:r>
            <a:endParaRPr lang="en-US" kern="0" dirty="0"/>
          </a:p>
        </p:txBody>
      </p:sp>
      <p:sp>
        <p:nvSpPr>
          <p:cNvPr id="6" name="Rectangle 5"/>
          <p:cNvSpPr/>
          <p:nvPr/>
        </p:nvSpPr>
        <p:spPr>
          <a:xfrm>
            <a:off x="190500" y="1219200"/>
            <a:ext cx="8877300" cy="1453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The usage is simple:</a:t>
            </a:r>
          </a:p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      load an ENSDF file containing all datasets to be checked</a:t>
            </a:r>
          </a:p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or   </a:t>
            </a:r>
          </a:p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      load multiple single-dataset files at one </a:t>
            </a:r>
            <a:r>
              <a:rPr lang="en-US" sz="22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time </a:t>
            </a:r>
          </a:p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en-US" sz="22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     (drag and release files </a:t>
            </a: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into </a:t>
            </a:r>
            <a:r>
              <a:rPr lang="en-US" sz="22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the message </a:t>
            </a:r>
            <a:r>
              <a:rPr lang="en-US" sz="22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window to load </a:t>
            </a:r>
            <a:r>
              <a:rPr lang="en-US" sz="22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files)</a:t>
            </a:r>
            <a:endParaRPr lang="en-US" sz="22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7200" y="3581400"/>
            <a:ext cx="1341869" cy="822960"/>
          </a:xfrm>
          <a:prstGeom prst="rect">
            <a:avLst/>
          </a:prstGeom>
          <a:ln>
            <a:solidFill>
              <a:srgbClr val="D6D9DF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/>
          <a:srcRect l="40011" t="11945" r="32747" b="69027"/>
          <a:stretch/>
        </p:blipFill>
        <p:spPr>
          <a:xfrm>
            <a:off x="4991912" y="2742571"/>
            <a:ext cx="1669773" cy="1280160"/>
          </a:xfrm>
          <a:prstGeom prst="rect">
            <a:avLst/>
          </a:prstGeom>
        </p:spPr>
      </p:pic>
      <p:sp>
        <p:nvSpPr>
          <p:cNvPr id="11" name="Curved Down Arrow 10"/>
          <p:cNvSpPr/>
          <p:nvPr/>
        </p:nvSpPr>
        <p:spPr>
          <a:xfrm rot="758844">
            <a:off x="6456216" y="3311791"/>
            <a:ext cx="2413241" cy="6871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8352" y="2782669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elect files, drag &amp; drop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534" y="3135868"/>
            <a:ext cx="3447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(no changes made to input files)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5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44880"/>
            <a:ext cx="9611972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915400" cy="968796"/>
          </a:xfrm>
        </p:spPr>
        <p:txBody>
          <a:bodyPr/>
          <a:lstStyle/>
          <a:p>
            <a:pPr algn="l"/>
            <a:r>
              <a:rPr lang="en-US" dirty="0" err="1"/>
              <a:t>ConsistencyCheck</a:t>
            </a:r>
            <a:r>
              <a:rPr lang="en-US" dirty="0"/>
              <a:t>: </a:t>
            </a:r>
            <a:r>
              <a:rPr lang="en-US" dirty="0" smtClean="0"/>
              <a:t>customized averaging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915400" y="1295400"/>
            <a:ext cx="533400" cy="1600200"/>
          </a:xfrm>
          <a:prstGeom prst="ellips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3678256"/>
            <a:ext cx="2438400" cy="588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select datasets for averaging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8077200" y="2362200"/>
            <a:ext cx="7620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8600" y="4038600"/>
            <a:ext cx="1524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select gamma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33600" y="4648200"/>
            <a:ext cx="3124200" cy="838200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39093" y="4724400"/>
            <a:ext cx="881780" cy="342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results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10200" y="5798403"/>
            <a:ext cx="31242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automatically generated averaging comment for copy and paste into dataset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33600" y="5638800"/>
            <a:ext cx="3124200" cy="1143000"/>
          </a:xfrm>
          <a:prstGeom prst="roundRect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8382000" y="3200400"/>
            <a:ext cx="685800" cy="274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93" t="14913" r="55609" b="7894"/>
          <a:stretch/>
        </p:blipFill>
        <p:spPr>
          <a:xfrm>
            <a:off x="1600201" y="1097280"/>
            <a:ext cx="6103621" cy="603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810000" y="1524000"/>
            <a:ext cx="2209800" cy="2743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76400" y="5181600"/>
            <a:ext cx="5334000" cy="91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43600" y="3352800"/>
            <a:ext cx="129540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veraging results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6117990"/>
            <a:ext cx="2133600" cy="34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</a:t>
            </a: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or copy and paste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86400" y="5257800"/>
            <a:ext cx="1447799" cy="688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eighted</a:t>
            </a:r>
          </a:p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omments </a:t>
            </a:r>
          </a:p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(for all entries)</a:t>
            </a:r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6406575"/>
            <a:ext cx="1219200" cy="491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u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nweighted comments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57400" y="4572000"/>
            <a:ext cx="2057400" cy="491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eighted comments (for selected entries)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2211" y="1566015"/>
            <a:ext cx="1219200" cy="880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can select entries to average in GUI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5999" y="3127176"/>
            <a:ext cx="1291589" cy="225624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0" y="3508177"/>
            <a:ext cx="1291588" cy="35297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0" y="3914227"/>
            <a:ext cx="1291588" cy="352973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04800" y="76200"/>
            <a:ext cx="9144000" cy="914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200" kern="0" dirty="0" err="1" smtClean="0"/>
              <a:t>ConsistencyCheck</a:t>
            </a:r>
            <a:r>
              <a:rPr lang="en-US" sz="3200" kern="0" dirty="0" smtClean="0"/>
              <a:t> output: </a:t>
            </a:r>
          </a:p>
          <a:p>
            <a:pPr algn="l"/>
            <a:r>
              <a:rPr lang="en-US" sz="3200" kern="0" dirty="0"/>
              <a:t> </a:t>
            </a:r>
            <a:r>
              <a:rPr lang="en-US" sz="3200" kern="0" dirty="0" smtClean="0"/>
              <a:t>                          averaging report (.</a:t>
            </a:r>
            <a:r>
              <a:rPr lang="en-US" sz="3200" kern="0" dirty="0" err="1" smtClean="0"/>
              <a:t>avg</a:t>
            </a:r>
            <a:r>
              <a:rPr lang="en-US" sz="3200" kern="0" dirty="0" smtClean="0"/>
              <a:t>)</a:t>
            </a:r>
            <a:endParaRPr lang="en-US" sz="3200" kern="0" dirty="0"/>
          </a:p>
        </p:txBody>
      </p:sp>
      <p:sp>
        <p:nvSpPr>
          <p:cNvPr id="2" name="Rectangle 1"/>
          <p:cNvSpPr/>
          <p:nvPr/>
        </p:nvSpPr>
        <p:spPr>
          <a:xfrm>
            <a:off x="224788" y="2574145"/>
            <a:ext cx="1143001" cy="1261884"/>
          </a:xfrm>
          <a:prstGeom prst="rect">
            <a:avLst/>
          </a:prstGeom>
          <a:solidFill>
            <a:srgbClr val="E6E6DB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srgbClr val="064308"/>
                </a:solidFill>
              </a:rPr>
              <a:t>.</a:t>
            </a:r>
            <a:r>
              <a:rPr lang="en-US" sz="2800" b="1" kern="0" dirty="0" err="1" smtClean="0">
                <a:solidFill>
                  <a:srgbClr val="064308"/>
                </a:solidFill>
              </a:rPr>
              <a:t>avg</a:t>
            </a:r>
            <a:endParaRPr lang="en-US" sz="2800" b="1" kern="0" dirty="0" smtClean="0">
              <a:solidFill>
                <a:srgbClr val="064308"/>
              </a:solidFill>
            </a:endParaRPr>
          </a:p>
          <a:p>
            <a:r>
              <a:rPr lang="en-US" sz="2400" kern="0" dirty="0">
                <a:solidFill>
                  <a:srgbClr val="064308"/>
                </a:solidFill>
              </a:rPr>
              <a:t>o</a:t>
            </a:r>
            <a:r>
              <a:rPr lang="en-US" sz="2400" kern="0" dirty="0" smtClean="0">
                <a:solidFill>
                  <a:srgbClr val="064308"/>
                </a:solidFill>
              </a:rPr>
              <a:t>utput file</a:t>
            </a:r>
            <a:endParaRPr lang="en-US" sz="2400" dirty="0">
              <a:solidFill>
                <a:srgbClr val="06430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067800" cy="508350"/>
          </a:xfrm>
        </p:spPr>
        <p:txBody>
          <a:bodyPr/>
          <a:lstStyle/>
          <a:p>
            <a:pPr algn="l"/>
            <a:r>
              <a:rPr lang="en-US" dirty="0" err="1" smtClean="0"/>
              <a:t>ConsistenchCheck</a:t>
            </a:r>
            <a:r>
              <a:rPr lang="en-US" dirty="0" smtClean="0"/>
              <a:t>: list of feeding Gammas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611972" cy="621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2133600"/>
            <a:ext cx="1524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select level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0" y="2209800"/>
            <a:ext cx="685800" cy="44958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0" y="1600200"/>
            <a:ext cx="914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Feeding Gammas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57600" y="2209800"/>
            <a:ext cx="762000" cy="44958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05200" y="1600200"/>
            <a:ext cx="914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Initial level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33600" y="2209800"/>
            <a:ext cx="1371600" cy="4495800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1600200"/>
            <a:ext cx="914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Dataset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DSID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91286" y="3424684"/>
            <a:ext cx="1524000" cy="1323439"/>
          </a:xfrm>
          <a:prstGeom prst="rect">
            <a:avLst/>
          </a:prstGeom>
          <a:solidFill>
            <a:srgbClr val="E6E6DB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800" kern="0" dirty="0">
                <a:solidFill>
                  <a:srgbClr val="064308"/>
                </a:solidFill>
              </a:rPr>
              <a:t>a</a:t>
            </a:r>
            <a:r>
              <a:rPr lang="en-US" sz="2800" kern="0" dirty="0" smtClean="0">
                <a:solidFill>
                  <a:srgbClr val="064308"/>
                </a:solidFill>
              </a:rPr>
              <a:t>lso in</a:t>
            </a:r>
          </a:p>
          <a:p>
            <a:r>
              <a:rPr lang="en-US" sz="2800" b="1" kern="0" dirty="0" smtClean="0">
                <a:solidFill>
                  <a:srgbClr val="064308"/>
                </a:solidFill>
              </a:rPr>
              <a:t>.fed</a:t>
            </a:r>
          </a:p>
          <a:p>
            <a:r>
              <a:rPr lang="en-US" sz="2400" kern="0" dirty="0">
                <a:solidFill>
                  <a:srgbClr val="064308"/>
                </a:solidFill>
              </a:rPr>
              <a:t>o</a:t>
            </a:r>
            <a:r>
              <a:rPr lang="en-US" sz="2400" kern="0" dirty="0" smtClean="0">
                <a:solidFill>
                  <a:srgbClr val="064308"/>
                </a:solidFill>
              </a:rPr>
              <a:t>utput file</a:t>
            </a:r>
            <a:endParaRPr lang="en-US" sz="2400" dirty="0">
              <a:solidFill>
                <a:srgbClr val="0643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/>
          <a:srcRect l="1660" t="18915" r="10559" b="5011"/>
          <a:stretch/>
        </p:blipFill>
        <p:spPr>
          <a:xfrm>
            <a:off x="76200" y="1402080"/>
            <a:ext cx="9392281" cy="53035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6198" y="4267200"/>
            <a:ext cx="9372602" cy="1066800"/>
          </a:xfrm>
          <a:prstGeom prst="rect">
            <a:avLst/>
          </a:prstGeom>
          <a:solidFill>
            <a:srgbClr val="FF0000">
              <a:alpha val="2117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76200"/>
            <a:ext cx="9144000" cy="914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200" kern="0" dirty="0" err="1" smtClean="0"/>
              <a:t>ConsistencyCheck</a:t>
            </a:r>
            <a:r>
              <a:rPr lang="en-US" sz="3200" kern="0" dirty="0" smtClean="0"/>
              <a:t> output: </a:t>
            </a:r>
          </a:p>
          <a:p>
            <a:pPr algn="l"/>
            <a:r>
              <a:rPr lang="en-US" sz="3200" kern="0" dirty="0"/>
              <a:t> </a:t>
            </a:r>
            <a:r>
              <a:rPr lang="en-US" sz="3200" kern="0" dirty="0" smtClean="0"/>
              <a:t>                          grouped entries (.</a:t>
            </a:r>
            <a:r>
              <a:rPr lang="en-US" sz="3200" kern="0" dirty="0" err="1" smtClean="0"/>
              <a:t>mrg</a:t>
            </a:r>
            <a:r>
              <a:rPr lang="en-US" sz="3200" kern="0" dirty="0" smtClean="0"/>
              <a:t>)</a:t>
            </a:r>
            <a:endParaRPr lang="en-US" sz="3200" kern="0" dirty="0"/>
          </a:p>
        </p:txBody>
      </p:sp>
      <p:sp>
        <p:nvSpPr>
          <p:cNvPr id="8" name="Rectangle 7"/>
          <p:cNvSpPr/>
          <p:nvPr/>
        </p:nvSpPr>
        <p:spPr>
          <a:xfrm>
            <a:off x="3429000" y="3422108"/>
            <a:ext cx="2819400" cy="762645"/>
          </a:xfrm>
          <a:prstGeom prst="rect">
            <a:avLst/>
          </a:prstGeom>
          <a:solidFill>
            <a:srgbClr val="F0BABA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ENSDF </a:t>
            </a: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record and comment lines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of a same gamma from different datasets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4267200"/>
            <a:ext cx="1391281" cy="533400"/>
          </a:xfrm>
          <a:prstGeom prst="rect">
            <a:avLst/>
          </a:prstGeom>
          <a:solidFill>
            <a:schemeClr val="accent3">
              <a:lumMod val="50000"/>
              <a:alpha val="29804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73081" y="3782860"/>
            <a:ext cx="1219200" cy="319446"/>
          </a:xfrm>
          <a:prstGeom prst="rect">
            <a:avLst/>
          </a:prstGeom>
          <a:solidFill>
            <a:srgbClr val="9775B4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final levels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99" y="4256859"/>
            <a:ext cx="2286002" cy="543741"/>
          </a:xfrm>
          <a:prstGeom prst="rect">
            <a:avLst/>
          </a:prstGeom>
          <a:solidFill>
            <a:schemeClr val="accent3">
              <a:lumMod val="50000"/>
              <a:alpha val="3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160" y="3838829"/>
            <a:ext cx="1752600" cy="319446"/>
          </a:xfrm>
          <a:prstGeom prst="rect">
            <a:avLst/>
          </a:prstGeom>
          <a:solidFill>
            <a:srgbClr val="9775B4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DSID &amp; XREF tag</a:t>
            </a:r>
            <a:endParaRPr lang="en-US" sz="1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1052154"/>
            <a:ext cx="8077200" cy="313932"/>
          </a:xfrm>
          <a:prstGeom prst="rect">
            <a:avLst/>
          </a:prstGeom>
          <a:solidFill>
            <a:srgbClr val="F0BABA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all records and comments of the same property from different datasets at a glance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2400" y="1752600"/>
            <a:ext cx="1524000" cy="892552"/>
          </a:xfrm>
          <a:prstGeom prst="rect">
            <a:avLst/>
          </a:prstGeom>
          <a:solidFill>
            <a:srgbClr val="E6E6DB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srgbClr val="064308"/>
                </a:solidFill>
              </a:rPr>
              <a:t>.</a:t>
            </a:r>
            <a:r>
              <a:rPr lang="en-US" sz="2800" b="1" kern="0" dirty="0" err="1" smtClean="0">
                <a:solidFill>
                  <a:srgbClr val="064308"/>
                </a:solidFill>
              </a:rPr>
              <a:t>mrg</a:t>
            </a:r>
            <a:endParaRPr lang="en-US" sz="2800" b="1" kern="0" dirty="0" smtClean="0">
              <a:solidFill>
                <a:srgbClr val="064308"/>
              </a:solidFill>
            </a:endParaRPr>
          </a:p>
          <a:p>
            <a:r>
              <a:rPr lang="en-US" sz="2400" kern="0" dirty="0">
                <a:solidFill>
                  <a:srgbClr val="064308"/>
                </a:solidFill>
              </a:rPr>
              <a:t>o</a:t>
            </a:r>
            <a:r>
              <a:rPr lang="en-US" sz="2400" kern="0" dirty="0" smtClean="0">
                <a:solidFill>
                  <a:srgbClr val="064308"/>
                </a:solidFill>
              </a:rPr>
              <a:t>utput file</a:t>
            </a:r>
            <a:endParaRPr lang="en-US" sz="2400" dirty="0">
              <a:solidFill>
                <a:srgbClr val="064308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2998" y="1536493"/>
            <a:ext cx="3276602" cy="396433"/>
          </a:xfrm>
          <a:prstGeom prst="rect">
            <a:avLst/>
          </a:prstGeom>
          <a:solidFill>
            <a:schemeClr val="accent3">
              <a:lumMod val="50000"/>
              <a:alpha val="30196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343400" y="1571113"/>
            <a:ext cx="2895600" cy="4862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New XREF after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dataset sorting &amp; Original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XREF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0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/>
          <a:srcRect l="1249" t="39423" r="6844" b="6731"/>
          <a:stretch/>
        </p:blipFill>
        <p:spPr>
          <a:xfrm>
            <a:off x="304800" y="1798320"/>
            <a:ext cx="8825593" cy="429768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364796" y="1210068"/>
            <a:ext cx="6705600" cy="313932"/>
          </a:xfrm>
          <a:prstGeom prst="rect">
            <a:avLst/>
          </a:prstGeom>
          <a:solidFill>
            <a:srgbClr val="F0BABA"/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summary table for statistics of levels and gammas from all datasets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1981200"/>
            <a:ext cx="4572000" cy="228600"/>
          </a:xfrm>
          <a:prstGeom prst="rect">
            <a:avLst/>
          </a:prstGeom>
          <a:solidFill>
            <a:srgbClr val="FF0000">
              <a:alpha val="2313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4419600"/>
            <a:ext cx="7467600" cy="381000"/>
          </a:xfrm>
          <a:prstGeom prst="rect">
            <a:avLst/>
          </a:prstGeom>
          <a:solidFill>
            <a:srgbClr val="FF0000">
              <a:alpha val="23137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76200"/>
            <a:ext cx="9144000" cy="914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200" kern="0" dirty="0" err="1" smtClean="0"/>
              <a:t>ConsistencyCheck</a:t>
            </a:r>
            <a:r>
              <a:rPr lang="en-US" sz="3200" kern="0" dirty="0" smtClean="0"/>
              <a:t> output: </a:t>
            </a:r>
          </a:p>
          <a:p>
            <a:pPr algn="l"/>
            <a:r>
              <a:rPr lang="en-US" sz="3200" kern="0" dirty="0"/>
              <a:t> </a:t>
            </a:r>
            <a:r>
              <a:rPr lang="en-US" sz="3200" kern="0" dirty="0" smtClean="0"/>
              <a:t>                          grouped entries (.</a:t>
            </a:r>
            <a:r>
              <a:rPr lang="en-US" sz="3200" kern="0" dirty="0" err="1" smtClean="0"/>
              <a:t>mrg</a:t>
            </a:r>
            <a:r>
              <a:rPr lang="en-US" sz="3200" kern="0" dirty="0" smtClean="0"/>
              <a:t>)</a:t>
            </a:r>
            <a:endParaRPr lang="en-US" sz="3200" kern="0" dirty="0"/>
          </a:p>
        </p:txBody>
      </p:sp>
      <p:sp>
        <p:nvSpPr>
          <p:cNvPr id="8" name="Rectangle 7"/>
          <p:cNvSpPr/>
          <p:nvPr/>
        </p:nvSpPr>
        <p:spPr>
          <a:xfrm>
            <a:off x="8174231" y="1798320"/>
            <a:ext cx="956162" cy="1015663"/>
          </a:xfrm>
          <a:prstGeom prst="rect">
            <a:avLst/>
          </a:prstGeom>
          <a:solidFill>
            <a:srgbClr val="E6E6DB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000" b="1" kern="0" dirty="0" smtClean="0">
                <a:solidFill>
                  <a:srgbClr val="064308"/>
                </a:solidFill>
              </a:rPr>
              <a:t>.</a:t>
            </a:r>
            <a:r>
              <a:rPr lang="en-US" sz="2000" b="1" kern="0" dirty="0" err="1" smtClean="0">
                <a:solidFill>
                  <a:srgbClr val="064308"/>
                </a:solidFill>
              </a:rPr>
              <a:t>mrg</a:t>
            </a:r>
            <a:endParaRPr lang="en-US" sz="2000" b="1" kern="0" dirty="0" smtClean="0">
              <a:solidFill>
                <a:srgbClr val="064308"/>
              </a:solidFill>
            </a:endParaRPr>
          </a:p>
          <a:p>
            <a:r>
              <a:rPr lang="en-US" sz="2000" kern="0" dirty="0">
                <a:solidFill>
                  <a:srgbClr val="064308"/>
                </a:solidFill>
              </a:rPr>
              <a:t>o</a:t>
            </a:r>
            <a:r>
              <a:rPr lang="en-US" sz="2000" kern="0" dirty="0" smtClean="0">
                <a:solidFill>
                  <a:srgbClr val="064308"/>
                </a:solidFill>
              </a:rPr>
              <a:t>utput file</a:t>
            </a:r>
            <a:endParaRPr lang="en-US" sz="2000" dirty="0">
              <a:solidFill>
                <a:srgbClr val="06430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14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634" t="12062" r="30268" b="4605"/>
          <a:stretch/>
        </p:blipFill>
        <p:spPr>
          <a:xfrm>
            <a:off x="786384" y="1371600"/>
            <a:ext cx="8305801" cy="579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181600" y="3124200"/>
            <a:ext cx="3200400" cy="3810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0" y="5038344"/>
            <a:ext cx="1295400" cy="8371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1" indent="0" algn="ctr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error and warning messages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4800" y="76200"/>
            <a:ext cx="9144000" cy="914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200" kern="0" dirty="0" err="1" smtClean="0"/>
              <a:t>ConsistencyCheck</a:t>
            </a:r>
            <a:r>
              <a:rPr lang="en-US" sz="3200" kern="0" dirty="0" smtClean="0"/>
              <a:t> output: </a:t>
            </a:r>
          </a:p>
          <a:p>
            <a:pPr algn="l"/>
            <a:r>
              <a:rPr lang="en-US" sz="3200" kern="0" dirty="0"/>
              <a:t> </a:t>
            </a:r>
            <a:r>
              <a:rPr lang="en-US" sz="3200" kern="0" dirty="0" smtClean="0"/>
              <a:t>                          error report (.err)</a:t>
            </a:r>
            <a:endParaRPr lang="en-US" sz="3200" kern="0" dirty="0"/>
          </a:p>
        </p:txBody>
      </p:sp>
      <p:sp>
        <p:nvSpPr>
          <p:cNvPr id="8" name="Rectangle 7"/>
          <p:cNvSpPr/>
          <p:nvPr/>
        </p:nvSpPr>
        <p:spPr>
          <a:xfrm>
            <a:off x="7391400" y="1594948"/>
            <a:ext cx="1524000" cy="892552"/>
          </a:xfrm>
          <a:prstGeom prst="rect">
            <a:avLst/>
          </a:prstGeom>
          <a:solidFill>
            <a:srgbClr val="E6E6DB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en-US" sz="2800" b="1" kern="0" dirty="0" smtClean="0">
                <a:solidFill>
                  <a:srgbClr val="064308"/>
                </a:solidFill>
              </a:rPr>
              <a:t>.err</a:t>
            </a:r>
          </a:p>
          <a:p>
            <a:r>
              <a:rPr lang="en-US" sz="2400" kern="0" dirty="0">
                <a:solidFill>
                  <a:srgbClr val="064308"/>
                </a:solidFill>
              </a:rPr>
              <a:t>o</a:t>
            </a:r>
            <a:r>
              <a:rPr lang="en-US" sz="2400" kern="0" dirty="0" smtClean="0">
                <a:solidFill>
                  <a:srgbClr val="064308"/>
                </a:solidFill>
              </a:rPr>
              <a:t>utput file</a:t>
            </a:r>
            <a:endParaRPr lang="en-US" sz="2400" dirty="0">
              <a:solidFill>
                <a:srgbClr val="06430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57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86800" cy="508350"/>
          </a:xfrm>
        </p:spPr>
        <p:txBody>
          <a:bodyPr/>
          <a:lstStyle/>
          <a:p>
            <a:pPr algn="l"/>
            <a:r>
              <a:rPr lang="en-US" dirty="0" smtClean="0"/>
              <a:t>ConsistencyCheck: checklist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066800"/>
            <a:ext cx="845820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854075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This program performs the following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checks: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1553456"/>
            <a:ext cx="8877300" cy="316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(1-7 from suggestions at Duke workshop in August 2019)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1.   check consistency for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adopted values in comments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, as quoted from Adopted dataset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2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.   check consistency between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uncertainties in alpha-decay HF and IA records of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g.s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. 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3.   check if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flag=1U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is missing for log ft~8.5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,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∆J=2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,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∆</a:t>
            </a:r>
            <a:r>
              <a:rPr lang="el-GR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π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=yes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buAutoNum type="arabicPeriod" startAt="4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 if records of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mass and moment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in Adopted datasets are updated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buAutoNum type="arabicPeriod" startAt="4"/>
              <a:tabLst>
                <a:tab pos="347663" algn="l"/>
              </a:tabLst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heck if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L-transfers in transfer reactions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(when target JPI is given for non even-even) is consistent with Adopted JPIs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buAutoNum type="arabicPeriod" startAt="4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consistency for JPI of band-head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quoted in band title 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buAutoNum type="arabicPeriod" startAt="4"/>
              <a:tabLst>
                <a:tab pos="347663" algn="l"/>
              </a:tabLst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heck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consistency for ∆J of in-band transitions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: must be same for BAND otherwise SEQ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01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371600"/>
            <a:ext cx="88773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8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.   check consistency of gamma-ray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multipolarity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with change of spin and parity</a:t>
            </a:r>
            <a:r>
              <a:rPr lang="en-US" sz="1800" b="1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between parent and daughter levels 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9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.   check consistency of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log </a:t>
            </a:r>
            <a:r>
              <a:rPr lang="en-US" sz="1800" dirty="0" err="1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ft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value with change of spin and parity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between parent and daughter levels for beta/EC decay dataset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If 3.6&lt;log 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ft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&lt;5.9, then, Ji-1&lt;=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Jf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&lt;=Ji+1, no parity change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If 3.6&lt;log 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ft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&lt;6.4, then, transition can’t be 0</a:t>
            </a:r>
            <a:r>
              <a:rPr lang="en-US" sz="1800" baseline="300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+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---&gt; 0</a:t>
            </a:r>
            <a:r>
              <a:rPr lang="en-US" sz="1800" baseline="300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+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If log 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ft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&gt;=8.5 and 1U, then, 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Jf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=Ji+/-2, with parity change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10.  check consistency of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HF value with change of spin and parity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between parent and daughter levels for alpha decay dataset: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If mass=odd and HF&lt;4, then, 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Jf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=Ji, no parity change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      If 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Jf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=0 or Ji=0, then, parity change=(-1)^(</a:t>
            </a:r>
            <a:r>
              <a:rPr lang="en-US" sz="1800" dirty="0" err="1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Jf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-Ji), with +1 for no change and -1 for change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11.  check consistency of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spin-parity values in Adopted Levels with those in individual datasets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if there is any comment stating that they are from Adopted Levels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  <a:tabLst>
                <a:tab pos="347663" algn="l"/>
              </a:tabLst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12.  check consistency of information in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parent record in decay dataset with the Adopted data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for the parent nuclide, like, JPI, T1/2, Q-value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04800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smtClean="0"/>
              <a:t>ConsistencyCheck: checklist (cont.)</a:t>
            </a:r>
            <a:endParaRPr lang="en-US" kern="0" dirty="0"/>
          </a:p>
        </p:txBody>
      </p:sp>
    </p:spTree>
    <p:extLst>
      <p:ext uri="{BB962C8B-B14F-4D97-AF65-F5344CB8AC3E}">
        <p14:creationId xmlns="" xmlns:p14="http://schemas.microsoft.com/office/powerpoint/2010/main" val="3721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479425" y="244475"/>
            <a:ext cx="8686800" cy="508000"/>
          </a:xfrm>
        </p:spPr>
        <p:txBody>
          <a:bodyPr/>
          <a:lstStyle/>
          <a:p>
            <a:r>
              <a:rPr lang="en-US" dirty="0" smtClean="0"/>
              <a:t>MSU nuclear data center</a:t>
            </a:r>
          </a:p>
        </p:txBody>
      </p:sp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48381" y="1219200"/>
            <a:ext cx="8639175" cy="5257800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 Independently funded by DOE in FY19</a:t>
            </a:r>
          </a:p>
          <a:p>
            <a:pPr marL="457200" indent="234950"/>
            <a:r>
              <a:rPr lang="en-US" sz="2000" dirty="0" smtClean="0">
                <a:latin typeface="Calibri" panose="020F0502020204030204" pitchFamily="34" charset="0"/>
              </a:rPr>
              <a:t>budget cycle (1 year): 12/15/2018 to 12/14/2019</a:t>
            </a:r>
          </a:p>
          <a:p>
            <a:pPr marL="457200" indent="234950"/>
            <a:r>
              <a:rPr lang="en-US" sz="2000" dirty="0">
                <a:latin typeface="Calibri" panose="020F0502020204030204" pitchFamily="34" charset="0"/>
              </a:rPr>
              <a:t>a</a:t>
            </a:r>
            <a:r>
              <a:rPr lang="en-US" sz="2000" dirty="0" smtClean="0">
                <a:latin typeface="Calibri" panose="020F0502020204030204" pitchFamily="34" charset="0"/>
              </a:rPr>
              <a:t>warded in 01/2019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FY20 </a:t>
            </a:r>
            <a:r>
              <a:rPr lang="en-US" sz="2800" dirty="0">
                <a:latin typeface="Calibri" panose="020F0502020204030204" pitchFamily="34" charset="0"/>
              </a:rPr>
              <a:t>renewal </a:t>
            </a:r>
            <a:r>
              <a:rPr lang="en-US" sz="2800" dirty="0" smtClean="0">
                <a:latin typeface="Calibri" panose="020F0502020204030204" pitchFamily="34" charset="0"/>
              </a:rPr>
              <a:t>underway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234950"/>
            <a:r>
              <a:rPr lang="en-US" sz="2000" dirty="0">
                <a:latin typeface="Calibri" panose="020F0502020204030204" pitchFamily="34" charset="0"/>
              </a:rPr>
              <a:t>r</a:t>
            </a:r>
            <a:r>
              <a:rPr lang="en-US" sz="2000" dirty="0" smtClean="0">
                <a:latin typeface="Calibri" panose="020F0502020204030204" pitchFamily="34" charset="0"/>
              </a:rPr>
              <a:t>ecommendation received from DOE on 10/25/2019</a:t>
            </a:r>
          </a:p>
          <a:p>
            <a:pPr marL="457200" indent="234950"/>
            <a:r>
              <a:rPr lang="en-US" sz="2000" dirty="0">
                <a:latin typeface="Calibri" panose="020F0502020204030204" pitchFamily="34" charset="0"/>
              </a:rPr>
              <a:t>expected </a:t>
            </a:r>
            <a:r>
              <a:rPr lang="en-US" sz="2000" dirty="0" smtClean="0">
                <a:latin typeface="Calibri" panose="020F0502020204030204" pitchFamily="34" charset="0"/>
              </a:rPr>
              <a:t>to be awarded in 12/2019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Data personnel: 1.0 FTE (since 12/2014)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Primary </a:t>
            </a:r>
            <a:r>
              <a:rPr lang="en-US" sz="2800" dirty="0">
                <a:latin typeface="Calibri" panose="020F0502020204030204" pitchFamily="34" charset="0"/>
              </a:rPr>
              <a:t>responsibilities:</a:t>
            </a:r>
          </a:p>
          <a:p>
            <a:pPr marL="457200" indent="234950"/>
            <a:r>
              <a:rPr lang="en-US" sz="2000" dirty="0" smtClean="0">
                <a:latin typeface="Calibri" panose="020F0502020204030204" pitchFamily="34" charset="0"/>
              </a:rPr>
              <a:t>ENSDF evaluation (A=31-44)</a:t>
            </a:r>
          </a:p>
          <a:p>
            <a:pPr marL="457200" indent="234950"/>
            <a:r>
              <a:rPr lang="en-US" sz="2000" dirty="0" smtClean="0">
                <a:latin typeface="Calibri" panose="020F0502020204030204" pitchFamily="34" charset="0"/>
              </a:rPr>
              <a:t>XUNDL compilation</a:t>
            </a:r>
          </a:p>
          <a:p>
            <a:pPr marL="457200" indent="234950"/>
            <a:r>
              <a:rPr lang="en-US" sz="2000" dirty="0" smtClean="0">
                <a:latin typeface="Calibri" panose="020F0502020204030204" pitchFamily="34" charset="0"/>
              </a:rPr>
              <a:t>Code development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</p:spTree>
    <p:extLst>
      <p:ext uri="{BB962C8B-B14F-4D97-AF65-F5344CB8AC3E}">
        <p14:creationId xmlns:p14="http://schemas.microsoft.com/office/powerpoint/2010/main" xmlns="" val="22358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1219200"/>
            <a:ext cx="88773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13.  check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BXLW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values in continuation records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with RUL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values for Adopted Level, Gammas dataset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14.  check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if any level from individual datasets is missing in Adopted Levels dataset or if its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XREF tag is missing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in the “XREF=” field of the corresponding Adopted Level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15.  check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if the “XREF=” field of an Adopted level has any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wrong XREF tag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. 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16. check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0 to 0 transition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, parity-change=yes should not happen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17.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 if Ig is normalized to strongest=100 (PN=6) in Adopted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Gammas, and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that should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not normalized to gamma flagged by ?, *, &amp;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18. check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decay branch with DJ&gt;2 or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(DJ==2 and parity change=no),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less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likely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19. check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if any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gamma is missing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in Adopted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Gammas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20. check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if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T1/2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as quoted from Adopted is consistent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21. check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if </a:t>
            </a:r>
            <a:r>
              <a:rPr lang="en-US" sz="1800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MULT and MR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as quoted from Adopted is consistent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22.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 if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BXLW is missing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in Adopted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Gammas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when T1/2, Ig, MUL are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available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23. check MULT=E0, flagging that CC should be from experimental data</a:t>
            </a:r>
          </a:p>
          <a:p>
            <a:pPr marL="347663" lvl="1" indent="-347663" defTabSz="854075">
              <a:lnSpc>
                <a:spcPct val="80000"/>
              </a:lnSpc>
              <a:spcBef>
                <a:spcPts val="1200"/>
              </a:spcBef>
              <a:buSzPct val="100000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24. check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MS flag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in column 78-79 for level record with T1/2&gt;=100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ns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04800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smtClean="0"/>
              <a:t>ConsistencyCheck: checklist (cont.)</a:t>
            </a:r>
            <a:endParaRPr lang="en-US" kern="0" dirty="0"/>
          </a:p>
        </p:txBody>
      </p:sp>
    </p:spTree>
    <p:extLst>
      <p:ext uri="{BB962C8B-B14F-4D97-AF65-F5344CB8AC3E}">
        <p14:creationId xmlns="" xmlns:p14="http://schemas.microsoft.com/office/powerpoint/2010/main" val="39325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23989" y="0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err="1" smtClean="0"/>
              <a:t>ConsistencyCheck</a:t>
            </a:r>
            <a:r>
              <a:rPr lang="en-US" sz="3000" kern="0" dirty="0" smtClean="0"/>
              <a:t>: dataset viewer</a:t>
            </a:r>
            <a:endParaRPr lang="en-US" sz="30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594" y="563880"/>
            <a:ext cx="7442206" cy="66751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19999" y="1676400"/>
            <a:ext cx="19812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quick switch among datasets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line number for quick locating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ifferent color for “L” and “G” lines for easy reading and quick finding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m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ore features to be implemented</a:t>
            </a:r>
          </a:p>
        </p:txBody>
      </p:sp>
      <p:sp>
        <p:nvSpPr>
          <p:cNvPr id="3" name="Rectangle 2"/>
          <p:cNvSpPr/>
          <p:nvPr/>
        </p:nvSpPr>
        <p:spPr>
          <a:xfrm>
            <a:off x="7714620" y="6137659"/>
            <a:ext cx="17919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a typeface="ＭＳ Ｐゴシック"/>
              </a:rPr>
              <a:t>(text not editable)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63521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786" y="1447800"/>
            <a:ext cx="8051227" cy="49377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304800"/>
            <a:ext cx="8686800" cy="50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kern="0" dirty="0" err="1" smtClean="0"/>
              <a:t>ConsistencyCheck</a:t>
            </a:r>
            <a:r>
              <a:rPr lang="en-US" sz="3000" kern="0" dirty="0" smtClean="0"/>
              <a:t>: other functions</a:t>
            </a:r>
            <a:endParaRPr lang="en-US" sz="3000" kern="0" dirty="0"/>
          </a:p>
        </p:txBody>
      </p:sp>
      <p:sp>
        <p:nvSpPr>
          <p:cNvPr id="6" name="Rectangle 5"/>
          <p:cNvSpPr/>
          <p:nvPr/>
        </p:nvSpPr>
        <p:spPr>
          <a:xfrm>
            <a:off x="3200400" y="2621280"/>
            <a:ext cx="2628901" cy="1874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3916680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99FF"/>
                </a:solidFill>
                <a:ea typeface="ＭＳ Ｐゴシック"/>
              </a:rPr>
              <a:t>Right-click on blank area above for this pop-up menu</a:t>
            </a:r>
            <a:endParaRPr lang="en-US" sz="1600" dirty="0">
              <a:solidFill>
                <a:srgbClr val="0099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56" y="2526964"/>
            <a:ext cx="325644" cy="274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35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l="32017" t="23148" r="36751" b="38272"/>
          <a:stretch/>
        </p:blipFill>
        <p:spPr>
          <a:xfrm>
            <a:off x="332183" y="819657"/>
            <a:ext cx="2514601" cy="1905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304800"/>
            <a:ext cx="8686800" cy="454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000" kern="0" dirty="0" err="1" smtClean="0"/>
              <a:t>ConsistencyCheck</a:t>
            </a:r>
            <a:r>
              <a:rPr lang="en-US" sz="3000" kern="0" dirty="0" smtClean="0"/>
              <a:t>: other functions (cont.)</a:t>
            </a:r>
            <a:endParaRPr lang="en-US" sz="30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233155"/>
            <a:ext cx="4813855" cy="37490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6785" y="2369820"/>
            <a:ext cx="2519999" cy="27432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6200000">
            <a:off x="3433750" y="1985951"/>
            <a:ext cx="295299" cy="10667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10567" y="5722203"/>
            <a:ext cx="4714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An example structure of evaluation folders created from an input mass-chain file, with each dataset saved to an </a:t>
            </a:r>
            <a:r>
              <a:rPr lang="en-US" sz="1600" dirty="0" smtClean="0">
                <a:solidFill>
                  <a:srgbClr val="FF0000"/>
                </a:solidFill>
                <a:ea typeface="ＭＳ Ｐゴシック"/>
              </a:rPr>
              <a:t>individual ENSDF file named by DSID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819400"/>
            <a:ext cx="4038600" cy="36397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267200" y="6172200"/>
            <a:ext cx="54864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541520" y="1908666"/>
            <a:ext cx="1676400" cy="377334"/>
          </a:xfrm>
          <a:prstGeom prst="ellipse">
            <a:avLst/>
          </a:prstGeom>
          <a:solidFill>
            <a:srgbClr val="FF0000">
              <a:alpha val="18824"/>
            </a:srgbClr>
          </a:solidFill>
          <a:ln>
            <a:solidFill>
              <a:srgbClr val="FF9700">
                <a:alpha val="23922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3"/>
          <p:cNvGrpSpPr/>
          <p:nvPr/>
        </p:nvGrpSpPr>
        <p:grpSpPr>
          <a:xfrm>
            <a:off x="228600" y="2895600"/>
            <a:ext cx="3887911" cy="3520343"/>
            <a:chOff x="228600" y="2974832"/>
            <a:chExt cx="3887911" cy="3520343"/>
          </a:xfrm>
        </p:grpSpPr>
        <p:grpSp>
          <p:nvGrpSpPr>
            <p:cNvPr id="5" name="Group 10"/>
            <p:cNvGrpSpPr/>
            <p:nvPr/>
          </p:nvGrpSpPr>
          <p:grpSpPr>
            <a:xfrm>
              <a:off x="228600" y="2974832"/>
              <a:ext cx="2618184" cy="3520343"/>
              <a:chOff x="3368040" y="1234440"/>
              <a:chExt cx="3870960" cy="484632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 cstate="print"/>
              <a:srcRect l="28769" t="46818" r="65470" b="50379"/>
              <a:stretch/>
            </p:blipFill>
            <p:spPr>
              <a:xfrm>
                <a:off x="3368040" y="1417320"/>
                <a:ext cx="822960" cy="365760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5" cstate="print"/>
              <a:srcRect l="28246" t="14262" r="53531" b="38855"/>
              <a:stretch/>
            </p:blipFill>
            <p:spPr>
              <a:xfrm>
                <a:off x="5176731" y="1234440"/>
                <a:ext cx="2062269" cy="4846320"/>
              </a:xfrm>
              <a:prstGeom prst="rect">
                <a:avLst/>
              </a:prstGeom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6035040" y="3124200"/>
                <a:ext cx="82296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4282440" y="1600200"/>
                <a:ext cx="822960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/>
            <a:srcRect l="28132" t="15087" r="54976" b="64963"/>
            <a:stretch/>
          </p:blipFill>
          <p:spPr>
            <a:xfrm>
              <a:off x="2590800" y="4221480"/>
              <a:ext cx="1525711" cy="1645920"/>
            </a:xfrm>
            <a:prstGeom prst="rect">
              <a:avLst/>
            </a:prstGeom>
          </p:spPr>
        </p:pic>
      </p:grpSp>
      <p:sp>
        <p:nvSpPr>
          <p:cNvPr id="20" name="Oval 19"/>
          <p:cNvSpPr/>
          <p:nvPr/>
        </p:nvSpPr>
        <p:spPr>
          <a:xfrm>
            <a:off x="4495800" y="4343400"/>
            <a:ext cx="1676400" cy="377334"/>
          </a:xfrm>
          <a:prstGeom prst="ellipse">
            <a:avLst/>
          </a:prstGeom>
          <a:solidFill>
            <a:srgbClr val="FF0000">
              <a:alpha val="18824"/>
            </a:srgbClr>
          </a:solidFill>
          <a:ln>
            <a:solidFill>
              <a:srgbClr val="FF9700">
                <a:alpha val="23922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19800" y="46482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99FF"/>
                </a:solidFill>
                <a:ea typeface="ＭＳ Ｐゴシック"/>
                <a:cs typeface="ＭＳ Ｐゴシック"/>
              </a:rPr>
              <a:t>a</a:t>
            </a:r>
            <a:r>
              <a:rPr lang="en-US" sz="1600" dirty="0" smtClean="0">
                <a:solidFill>
                  <a:srgbClr val="0099FF"/>
                </a:solidFill>
                <a:ea typeface="ＭＳ Ｐゴシック"/>
                <a:cs typeface="ＭＳ Ｐゴシック"/>
              </a:rPr>
              <a:t>utomatically sort and merge all files in all “new” folders into a single file</a:t>
            </a:r>
            <a:endParaRPr lang="en-US" sz="1600" dirty="0">
              <a:solidFill>
                <a:srgbClr val="0099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943600" y="1472625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99FF"/>
                </a:solidFill>
                <a:ea typeface="ＭＳ Ｐゴシック"/>
              </a:rPr>
              <a:t>create a default evaluation folders</a:t>
            </a:r>
            <a:endParaRPr lang="en-US" sz="1600" dirty="0">
              <a:solidFill>
                <a:srgbClr val="0099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7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l="32017" t="23148" r="36751" b="38272"/>
          <a:stretch/>
        </p:blipFill>
        <p:spPr>
          <a:xfrm>
            <a:off x="332183" y="1143000"/>
            <a:ext cx="2514601" cy="1905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304800"/>
            <a:ext cx="8686800" cy="454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000" kern="0" dirty="0" err="1" smtClean="0"/>
              <a:t>ConsistencyCheck</a:t>
            </a:r>
            <a:r>
              <a:rPr lang="en-US" sz="3000" kern="0" dirty="0" smtClean="0"/>
              <a:t>: other functions (cont.)</a:t>
            </a:r>
            <a:endParaRPr lang="en-US" sz="3000" kern="0" dirty="0"/>
          </a:p>
        </p:txBody>
      </p:sp>
      <p:sp>
        <p:nvSpPr>
          <p:cNvPr id="10" name="Rectangle 9"/>
          <p:cNvSpPr/>
          <p:nvPr/>
        </p:nvSpPr>
        <p:spPr>
          <a:xfrm>
            <a:off x="326785" y="1219200"/>
            <a:ext cx="2519999" cy="27432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6200000">
            <a:off x="3357551" y="861920"/>
            <a:ext cx="295299" cy="10667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7201" y="1209152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Sort and Merge all input ENSDF files into a single file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9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l="32017" t="23148" r="36751" b="38272"/>
          <a:stretch/>
        </p:blipFill>
        <p:spPr>
          <a:xfrm>
            <a:off x="332183" y="1143000"/>
            <a:ext cx="2514601" cy="1905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304800"/>
            <a:ext cx="8686800" cy="454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000" kern="0" dirty="0" err="1" smtClean="0"/>
              <a:t>ConsistencyCheck</a:t>
            </a:r>
            <a:r>
              <a:rPr lang="en-US" sz="3000" kern="0" dirty="0" smtClean="0"/>
              <a:t>: other functions (cont.)</a:t>
            </a:r>
            <a:endParaRPr lang="en-US" sz="3000" kern="0" dirty="0"/>
          </a:p>
        </p:txBody>
      </p:sp>
      <p:sp>
        <p:nvSpPr>
          <p:cNvPr id="10" name="Rectangle 9"/>
          <p:cNvSpPr/>
          <p:nvPr/>
        </p:nvSpPr>
        <p:spPr>
          <a:xfrm>
            <a:off x="326785" y="1554480"/>
            <a:ext cx="2519999" cy="27432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6200000">
            <a:off x="3357551" y="1147751"/>
            <a:ext cx="295299" cy="10667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7201" y="1472625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Save each dataset in input ENSDF files to an individual file by the name of its DSID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8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l="32017" t="23148" r="36751" b="38272"/>
          <a:stretch/>
        </p:blipFill>
        <p:spPr>
          <a:xfrm>
            <a:off x="332183" y="1143000"/>
            <a:ext cx="2514601" cy="1905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304800"/>
            <a:ext cx="8686800" cy="454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000" kern="0" dirty="0" err="1" smtClean="0"/>
              <a:t>ConsistencyCheck</a:t>
            </a:r>
            <a:r>
              <a:rPr lang="en-US" sz="3000" kern="0" dirty="0" smtClean="0"/>
              <a:t>: other functions (cont.)</a:t>
            </a:r>
            <a:endParaRPr lang="en-US" sz="3000" kern="0" dirty="0"/>
          </a:p>
        </p:txBody>
      </p:sp>
      <p:sp>
        <p:nvSpPr>
          <p:cNvPr id="10" name="Rectangle 9"/>
          <p:cNvSpPr/>
          <p:nvPr/>
        </p:nvSpPr>
        <p:spPr>
          <a:xfrm>
            <a:off x="326785" y="1828800"/>
            <a:ext cx="2519999" cy="27432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6200000">
            <a:off x="3357551" y="1452551"/>
            <a:ext cx="295299" cy="10667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7200" y="1836003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Create a simple Adopted dataset based on automatic grouping of all available datasets, with</a:t>
            </a:r>
          </a:p>
          <a:p>
            <a:endParaRPr lang="en-US" sz="1600" dirty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ea typeface="ＭＳ Ｐゴシック"/>
                <a:cs typeface="ＭＳ Ｐゴシック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new XREF summary table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average values for E(level), T1/2, E(gamma), I(gamma) fields, where available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automatically generated averaging comments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rgbClr val="FF0000"/>
                </a:solidFill>
                <a:ea typeface="ＭＳ Ｐゴシック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ea typeface="ＭＳ Ｐゴシック"/>
              </a:rPr>
              <a:t>utomatically selected best value for other fields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30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l="32017" t="23148" r="36751" b="38272"/>
          <a:stretch/>
        </p:blipFill>
        <p:spPr>
          <a:xfrm>
            <a:off x="332183" y="1143000"/>
            <a:ext cx="2514601" cy="1905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304800"/>
            <a:ext cx="8686800" cy="454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000" kern="0" dirty="0" err="1" smtClean="0"/>
              <a:t>ConsistencyCheck</a:t>
            </a:r>
            <a:r>
              <a:rPr lang="en-US" sz="3000" kern="0" dirty="0" smtClean="0"/>
              <a:t>: other functions (cont.)</a:t>
            </a:r>
            <a:endParaRPr lang="en-US" sz="3000" kern="0" dirty="0"/>
          </a:p>
        </p:txBody>
      </p:sp>
      <p:sp>
        <p:nvSpPr>
          <p:cNvPr id="10" name="Rectangle 9"/>
          <p:cNvSpPr/>
          <p:nvPr/>
        </p:nvSpPr>
        <p:spPr>
          <a:xfrm>
            <a:off x="326785" y="2133600"/>
            <a:ext cx="2519999" cy="27432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6200000">
            <a:off x="3357551" y="1757351"/>
            <a:ext cx="295299" cy="10667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7200" y="1836003"/>
            <a:ext cx="4571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a typeface="ＭＳ Ｐゴシック"/>
                <a:cs typeface="ＭＳ Ｐゴシック"/>
              </a:rPr>
              <a:t>Clean up input ENSDF </a:t>
            </a:r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files:</a:t>
            </a:r>
          </a:p>
          <a:p>
            <a:endParaRPr lang="en-US" sz="1600" dirty="0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fixing line-length=80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converting </a:t>
            </a:r>
            <a:r>
              <a:rPr lang="en-US" sz="1600" dirty="0">
                <a:solidFill>
                  <a:srgbClr val="FF0000"/>
                </a:solidFill>
                <a:ea typeface="ＭＳ Ｐゴシック"/>
                <a:cs typeface="ＭＳ Ｐゴシック"/>
              </a:rPr>
              <a:t>upper-case "C" comments to lower-case "c" comments. </a:t>
            </a:r>
            <a:endParaRPr lang="en-US" sz="1600" dirty="0" smtClean="0">
              <a:solidFill>
                <a:srgbClr val="FF0000"/>
              </a:solidFill>
              <a:ea typeface="ＭＳ Ｐゴシック"/>
              <a:cs typeface="ＭＳ Ｐゴシック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  <a:ea typeface="ＭＳ Ｐゴシック"/>
                <a:cs typeface="ＭＳ Ｐゴシック"/>
              </a:rPr>
              <a:t>o</a:t>
            </a:r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utputs </a:t>
            </a:r>
            <a:r>
              <a:rPr lang="en-US" sz="1600" dirty="0">
                <a:solidFill>
                  <a:srgbClr val="FF0000"/>
                </a:solidFill>
                <a:ea typeface="ＭＳ Ｐゴシック"/>
                <a:cs typeface="ＭＳ Ｐゴシック"/>
              </a:rPr>
              <a:t>are written into new files labelled by "</a:t>
            </a:r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CLEANED" </a:t>
            </a:r>
            <a:r>
              <a:rPr lang="en-US" sz="1600" dirty="0">
                <a:solidFill>
                  <a:srgbClr val="FF0000"/>
                </a:solidFill>
                <a:ea typeface="ＭＳ Ｐゴシック"/>
                <a:cs typeface="ＭＳ Ｐゴシック"/>
              </a:rPr>
              <a:t>in file </a:t>
            </a:r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names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516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/>
          <a:srcRect l="32017" t="23148" r="36751" b="38272"/>
          <a:stretch/>
        </p:blipFill>
        <p:spPr>
          <a:xfrm>
            <a:off x="332183" y="1143000"/>
            <a:ext cx="2514601" cy="1905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381000" y="304800"/>
            <a:ext cx="8686800" cy="454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99" tIns="23720" rIns="59299" bIns="23720" numCol="1" anchor="t" anchorCtr="0" compatLnSpc="1">
            <a:prstTxWarp prst="textNoShape">
              <a:avLst/>
            </a:prstTxWarp>
            <a:spAutoFit/>
          </a:bodyPr>
          <a:lstStyle>
            <a:lvl1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1pPr>
            <a:lvl2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2pPr>
            <a:lvl3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3pPr>
            <a:lvl4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4pPr>
            <a:lvl5pPr algn="ctr" defTabSz="854075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MS PGothic" pitchFamily="34" charset="-128"/>
                <a:cs typeface="ＭＳ Ｐゴシック" pitchFamily="-65" charset="-128"/>
              </a:defRPr>
            </a:lvl5pPr>
            <a:lvl6pPr marL="483306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612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918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3224" algn="ctr" defTabSz="854177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3000" kern="0" dirty="0" err="1" smtClean="0"/>
              <a:t>ConsistencyCheck</a:t>
            </a:r>
            <a:r>
              <a:rPr lang="en-US" sz="3000" kern="0" dirty="0" smtClean="0"/>
              <a:t>: other functions (cont.)</a:t>
            </a:r>
            <a:endParaRPr lang="en-US" sz="3000" kern="0" dirty="0"/>
          </a:p>
        </p:txBody>
      </p:sp>
      <p:sp>
        <p:nvSpPr>
          <p:cNvPr id="10" name="Rectangle 9"/>
          <p:cNvSpPr/>
          <p:nvPr/>
        </p:nvSpPr>
        <p:spPr>
          <a:xfrm>
            <a:off x="326785" y="2392680"/>
            <a:ext cx="2519999" cy="27432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6200000">
            <a:off x="3357551" y="1985951"/>
            <a:ext cx="295299" cy="10667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67201" y="2275582"/>
            <a:ext cx="3691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a typeface="ＭＳ Ｐゴシック"/>
                <a:cs typeface="ＭＳ Ｐゴシック"/>
              </a:rPr>
              <a:t>c</a:t>
            </a:r>
            <a:r>
              <a:rPr lang="en-US" sz="1600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hecked by default to convert relative RI in all datasets to PN=6 intensities for Adopted dataset. </a:t>
            </a:r>
          </a:p>
          <a:p>
            <a:endParaRPr lang="en-US" sz="1600" dirty="0">
              <a:solidFill>
                <a:srgbClr val="FF0000"/>
              </a:solidFill>
              <a:ea typeface="ＭＳ Ｐゴシック"/>
            </a:endParaRPr>
          </a:p>
          <a:p>
            <a:r>
              <a:rPr lang="en-US" sz="1600" dirty="0">
                <a:solidFill>
                  <a:srgbClr val="FF0000"/>
                </a:solidFill>
                <a:ea typeface="ＭＳ Ｐゴシック"/>
              </a:rPr>
              <a:t>u</a:t>
            </a:r>
            <a:r>
              <a:rPr lang="en-US" sz="1600" dirty="0" smtClean="0">
                <a:solidFill>
                  <a:srgbClr val="FF0000"/>
                </a:solidFill>
                <a:ea typeface="ＭＳ Ｐゴシック"/>
              </a:rPr>
              <a:t>ncheck it for averaging original RI values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6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57626"/>
            <a:ext cx="8686800" cy="508350"/>
          </a:xfrm>
        </p:spPr>
        <p:txBody>
          <a:bodyPr/>
          <a:lstStyle/>
          <a:p>
            <a:r>
              <a:rPr lang="en-US" dirty="0" smtClean="0"/>
              <a:t>ENSDF evaluation at MSU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038225"/>
            <a:ext cx="8639175" cy="5589588"/>
          </a:xfrm>
        </p:spPr>
        <p:txBody>
          <a:bodyPr/>
          <a:lstStyle/>
          <a:p>
            <a:r>
              <a:rPr lang="en-US" sz="2800" dirty="0" smtClean="0">
                <a:latin typeface="Calibri" panose="020F0502020204030204" pitchFamily="34" charset="0"/>
              </a:rPr>
              <a:t> Current Responsibility: </a:t>
            </a:r>
            <a:r>
              <a:rPr lang="en-US" sz="2800" b="1" i="1" dirty="0">
                <a:latin typeface="Calibri" panose="020F0502020204030204" pitchFamily="34" charset="0"/>
              </a:rPr>
              <a:t>A=31-44 </a:t>
            </a:r>
            <a:endParaRPr lang="en-US" sz="2800" b="1" i="1" dirty="0" smtClean="0">
              <a:latin typeface="Calibri" panose="020F0502020204030204" pitchFamily="34" charset="0"/>
            </a:endParaRPr>
          </a:p>
          <a:p>
            <a:pPr marL="457200" indent="234950"/>
            <a:r>
              <a:rPr lang="en-US" sz="2000" dirty="0" smtClean="0">
                <a:latin typeface="Calibri" panose="020F0502020204030204" pitchFamily="34" charset="0"/>
              </a:rPr>
              <a:t>currently </a:t>
            </a:r>
            <a:r>
              <a:rPr lang="en-US" sz="2000" dirty="0">
                <a:latin typeface="Calibri" panose="020F0502020204030204" pitchFamily="34" charset="0"/>
              </a:rPr>
              <a:t>all are </a:t>
            </a:r>
            <a:r>
              <a:rPr lang="en-US" sz="2000" dirty="0" smtClean="0">
                <a:latin typeface="Calibri" panose="020F0502020204030204" pitchFamily="34" charset="0"/>
              </a:rPr>
              <a:t>up-to-date (10-year update cycle)</a:t>
            </a:r>
          </a:p>
          <a:p>
            <a:pPr marL="457200" indent="234950"/>
            <a:r>
              <a:rPr lang="en-US" sz="2000" dirty="0">
                <a:latin typeface="Calibri" panose="020F0502020204030204" pitchFamily="34" charset="0"/>
              </a:rPr>
              <a:t>t</a:t>
            </a:r>
            <a:r>
              <a:rPr lang="en-US" sz="2000" dirty="0" smtClean="0">
                <a:latin typeface="Calibri" panose="020F0502020204030204" pitchFamily="34" charset="0"/>
              </a:rPr>
              <a:t>he oldest </a:t>
            </a:r>
            <a:r>
              <a:rPr lang="en-US" sz="2000" dirty="0">
                <a:latin typeface="Calibri" panose="020F0502020204030204" pitchFamily="34" charset="0"/>
              </a:rPr>
              <a:t>one </a:t>
            </a:r>
            <a:r>
              <a:rPr lang="en-US" sz="2000" dirty="0" smtClean="0">
                <a:latin typeface="Calibri" panose="020F0502020204030204" pitchFamily="34" charset="0"/>
              </a:rPr>
              <a:t>was updated </a:t>
            </a:r>
            <a:r>
              <a:rPr lang="en-US" sz="2000" dirty="0">
                <a:latin typeface="Calibri" panose="020F0502020204030204" pitchFamily="34" charset="0"/>
              </a:rPr>
              <a:t>in </a:t>
            </a:r>
            <a:r>
              <a:rPr lang="en-US" sz="2000" dirty="0" smtClean="0">
                <a:latin typeface="Calibri" panose="020F0502020204030204" pitchFamily="34" charset="0"/>
              </a:rPr>
              <a:t>2011</a:t>
            </a:r>
          </a:p>
          <a:p>
            <a:r>
              <a:rPr lang="en-US" sz="2800" dirty="0" smtClean="0">
                <a:latin typeface="Calibri" panose="020F0502020204030204" pitchFamily="34" charset="0"/>
              </a:rPr>
              <a:t> Completed in FY19:</a:t>
            </a:r>
            <a:endParaRPr lang="en-US" sz="2800" dirty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200" dirty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200" dirty="0" smtClean="0">
              <a:latin typeface="Calibri" panose="020F0502020204030204" pitchFamily="34" charset="0"/>
            </a:endParaRPr>
          </a:p>
          <a:p>
            <a:pPr marL="457200" indent="0">
              <a:buNone/>
            </a:pPr>
            <a:r>
              <a:rPr lang="en-US" sz="1800" dirty="0" smtClean="0">
                <a:latin typeface="Calibri" panose="020F0502020204030204" pitchFamily="34" charset="0"/>
              </a:rPr>
              <a:t>          * </a:t>
            </a:r>
            <a:r>
              <a:rPr lang="en-US" sz="1800" dirty="0">
                <a:latin typeface="Calibri" panose="020F0502020204030204" pitchFamily="34" charset="0"/>
              </a:rPr>
              <a:t>in collaboration with Balraj </a:t>
            </a:r>
            <a:endParaRPr lang="en-US" sz="18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</a:rPr>
              <a:t>Plan for FY20</a:t>
            </a:r>
          </a:p>
          <a:p>
            <a:pPr marL="457200" indent="234950"/>
            <a:r>
              <a:rPr lang="en-US" sz="2000" b="1" dirty="0" smtClean="0">
                <a:latin typeface="Calibri" panose="020F0502020204030204" pitchFamily="34" charset="0"/>
              </a:rPr>
              <a:t>A=194</a:t>
            </a:r>
            <a:r>
              <a:rPr lang="en-US" sz="2000" dirty="0" smtClean="0">
                <a:latin typeface="Calibri" panose="020F0502020204030204" pitchFamily="34" charset="0"/>
              </a:rPr>
              <a:t> (14 nuclides) and </a:t>
            </a:r>
            <a:r>
              <a:rPr lang="en-US" sz="2000" b="1" dirty="0" smtClean="0">
                <a:latin typeface="Calibri" panose="020F0502020204030204" pitchFamily="34" charset="0"/>
              </a:rPr>
              <a:t>A=64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</a:rPr>
              <a:t>(</a:t>
            </a:r>
            <a:r>
              <a:rPr lang="en-US" sz="2000" dirty="0" smtClean="0">
                <a:latin typeface="Calibri" panose="020F0502020204030204" pitchFamily="34" charset="0"/>
              </a:rPr>
              <a:t>13 </a:t>
            </a:r>
            <a:r>
              <a:rPr lang="en-US" sz="2000" dirty="0">
                <a:latin typeface="Calibri" panose="020F0502020204030204" pitchFamily="34" charset="0"/>
              </a:rPr>
              <a:t>nuclides</a:t>
            </a:r>
            <a:r>
              <a:rPr lang="en-US" sz="2000" dirty="0" smtClean="0">
                <a:latin typeface="Calibri" panose="020F0502020204030204" pitchFamily="34" charset="0"/>
              </a:rPr>
              <a:t>), </a:t>
            </a:r>
            <a:r>
              <a:rPr lang="en-US" sz="2000" dirty="0">
                <a:latin typeface="Calibri" panose="020F0502020204030204" pitchFamily="34" charset="0"/>
              </a:rPr>
              <a:t>in collaboration with </a:t>
            </a:r>
            <a:r>
              <a:rPr lang="en-US" sz="2000" dirty="0" smtClean="0">
                <a:latin typeface="Calibri" panose="020F0502020204030204" pitchFamily="34" charset="0"/>
              </a:rPr>
              <a:t>Balraj 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indent="234950"/>
            <a:r>
              <a:rPr lang="en-US" sz="2000" b="1" dirty="0" smtClean="0">
                <a:latin typeface="Calibri" panose="020F0502020204030204" pitchFamily="34" charset="0"/>
              </a:rPr>
              <a:t>A=xxx</a:t>
            </a:r>
            <a:r>
              <a:rPr lang="en-US" sz="2000" dirty="0" smtClean="0">
                <a:latin typeface="Calibri" panose="020F0502020204030204" pitchFamily="34" charset="0"/>
              </a:rPr>
              <a:t> (to be determined)</a:t>
            </a:r>
            <a:endParaRPr lang="en-US" sz="2000" dirty="0">
              <a:latin typeface="Calibri" panose="020F0502020204030204" pitchFamily="34" charset="0"/>
            </a:endParaRPr>
          </a:p>
          <a:p>
            <a:pPr marL="45720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dirty="0" smtClean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9742858"/>
              </p:ext>
            </p:extLst>
          </p:nvPr>
        </p:nvGraphicFramePr>
        <p:xfrm>
          <a:off x="1447800" y="2926080"/>
          <a:ext cx="65532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2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6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26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3805">
                  <a:extLst>
                    <a:ext uri="{9D8B030D-6E8A-4147-A177-3AD203B41FA5}">
                      <a16:colId xmlns:a16="http://schemas.microsoft.com/office/drawing/2014/main" xmlns="" val="1324476857"/>
                    </a:ext>
                  </a:extLst>
                </a:gridCol>
                <a:gridCol w="1261015">
                  <a:extLst>
                    <a:ext uri="{9D8B030D-6E8A-4147-A177-3AD203B41FA5}">
                      <a16:colId xmlns:a16="http://schemas.microsoft.com/office/drawing/2014/main" xmlns="" val="3852632230"/>
                    </a:ext>
                  </a:extLst>
                </a:gridCol>
              </a:tblGrid>
              <a:tr h="336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#of nuclides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#of datasets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#of lines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#of Adopted Levels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#of Adopted Gammas</a:t>
                      </a:r>
                      <a:endParaRPr lang="en-US" sz="1800" b="0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   A=123</a:t>
                      </a:r>
                      <a:endParaRPr lang="en-US" sz="1800" b="1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20,599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1255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1762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   A=190*</a:t>
                      </a:r>
                      <a:endParaRPr lang="en-US" sz="1800" b="1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16,918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1332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6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   A=149*</a:t>
                      </a:r>
                      <a:endParaRPr lang="en-US" sz="1800" b="1" i="0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26,175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1462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64308"/>
                          </a:solidFill>
                          <a:effectLst/>
                          <a:latin typeface="Calibri" panose="020F0502020204030204" pitchFamily="34" charset="0"/>
                        </a:rPr>
                        <a:t>2393</a:t>
                      </a:r>
                      <a:endParaRPr lang="en-US" sz="1800" b="0" i="1" u="none" strike="noStrike" dirty="0">
                        <a:solidFill>
                          <a:srgbClr val="0643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E2E4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1222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57626"/>
            <a:ext cx="8686800" cy="508350"/>
          </a:xfrm>
        </p:spPr>
        <p:txBody>
          <a:bodyPr/>
          <a:lstStyle/>
          <a:p>
            <a:r>
              <a:rPr lang="en-US" dirty="0" smtClean="0"/>
              <a:t>XUNDL compilation at MSU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1143000"/>
            <a:ext cx="8915400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Commitment</a:t>
            </a:r>
            <a:r>
              <a:rPr lang="en-US" sz="2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: </a:t>
            </a: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one paper/week</a:t>
            </a:r>
            <a:endParaRPr lang="en-US" sz="2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Completed in </a:t>
            </a: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FY19: </a:t>
            </a:r>
            <a:endParaRPr lang="en-US" sz="2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 152 data sets from 54 papers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including 7 PRC-XUNDL data review</a:t>
            </a: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Goal for FY20: </a:t>
            </a:r>
            <a:endParaRPr lang="en-US" sz="2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~80 </a:t>
            </a: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data sets from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~50 papers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Student involvements</a:t>
            </a:r>
            <a:endParaRPr lang="en-US" sz="2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trained top MSU undergraduates (recruited by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Prof.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H. Iwasaki)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for XUNDL compilation: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 2018:     Amani Ahnuar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current: Pranjal Dangwal, Dave Lempke (both from </a:t>
            </a: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Honors College in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MSU) 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57626"/>
            <a:ext cx="8686800" cy="508350"/>
          </a:xfrm>
        </p:spPr>
        <p:txBody>
          <a:bodyPr/>
          <a:lstStyle/>
          <a:p>
            <a:r>
              <a:rPr lang="en-US" dirty="0" smtClean="0"/>
              <a:t>XUNDL compilation at MSU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1143000"/>
            <a:ext cx="8915400" cy="542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Commitment</a:t>
            </a:r>
            <a:r>
              <a:rPr lang="en-US" sz="2800" dirty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: </a:t>
            </a:r>
            <a:r>
              <a:rPr lang="en-US" sz="2800" dirty="0" smtClean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one paper/week</a:t>
            </a:r>
            <a:endParaRPr lang="en-US" sz="2800" dirty="0">
              <a:solidFill>
                <a:srgbClr val="89937F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Completed in </a:t>
            </a:r>
            <a:r>
              <a:rPr lang="en-US" sz="2800" dirty="0" smtClean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FY19: </a:t>
            </a:r>
            <a:endParaRPr lang="en-US" sz="2800" dirty="0">
              <a:solidFill>
                <a:srgbClr val="89937F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89937F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89937F"/>
                </a:solidFill>
                <a:latin typeface="Calibri" panose="020F0502020204030204" pitchFamily="34" charset="0"/>
              </a:rPr>
              <a:t> 152 data sets from 54 papers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89937F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89937F"/>
                </a:solidFill>
                <a:latin typeface="Calibri" panose="020F0502020204030204" pitchFamily="34" charset="0"/>
              </a:rPr>
              <a:t>including 7 PRC-XUNDL data review</a:t>
            </a: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89937F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Goal for FY20: </a:t>
            </a:r>
            <a:endParaRPr lang="en-US" sz="2800" dirty="0">
              <a:solidFill>
                <a:srgbClr val="89937F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89937F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89937F"/>
                </a:solidFill>
                <a:latin typeface="Calibri" panose="020F0502020204030204" pitchFamily="34" charset="0"/>
              </a:rPr>
              <a:t>~80 </a:t>
            </a:r>
            <a:r>
              <a:rPr lang="en-US" sz="2400" dirty="0">
                <a:solidFill>
                  <a:srgbClr val="89937F"/>
                </a:solidFill>
                <a:latin typeface="Calibri" panose="020F0502020204030204" pitchFamily="34" charset="0"/>
              </a:rPr>
              <a:t>data sets from </a:t>
            </a:r>
            <a:r>
              <a:rPr lang="en-US" sz="2400" dirty="0" smtClean="0">
                <a:solidFill>
                  <a:srgbClr val="89937F"/>
                </a:solidFill>
                <a:latin typeface="Calibri" panose="020F0502020204030204" pitchFamily="34" charset="0"/>
              </a:rPr>
              <a:t>~50 papers</a:t>
            </a:r>
            <a:endParaRPr lang="en-US" sz="2400" dirty="0">
              <a:solidFill>
                <a:srgbClr val="89937F"/>
              </a:solidFill>
              <a:latin typeface="Calibri" panose="020F0502020204030204" pitchFamily="34" charset="0"/>
            </a:endParaRPr>
          </a:p>
          <a:p>
            <a:pPr marL="180975" indent="-180975" defTabSz="854075">
              <a:lnSpc>
                <a:spcPct val="90000"/>
              </a:lnSpc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Student involvements</a:t>
            </a:r>
            <a:endParaRPr lang="en-US" sz="2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0238" indent="-111125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trained top MSU undergraduates (recruited by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</a:t>
            </a: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Prof.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H. Iwasaki)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for XUNDL compilation: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 2018:     Amani Ahnuar</a:t>
            </a:r>
          </a:p>
          <a:p>
            <a:pPr marL="862013" indent="52388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current: Pranjal Dangwal, Dave Lempke (both from </a:t>
            </a:r>
            <a:r>
              <a:rPr lang="en-US" sz="2400" dirty="0">
                <a:solidFill>
                  <a:srgbClr val="064308"/>
                </a:solidFill>
                <a:latin typeface="Calibri" panose="020F0502020204030204" pitchFamily="34" charset="0"/>
              </a:rPr>
              <a:t>Honors College in </a:t>
            </a:r>
            <a:r>
              <a:rPr lang="en-US" sz="2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MSU) 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1400" y="1447800"/>
            <a:ext cx="798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Amani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6629400" y="4148159"/>
            <a:ext cx="9829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Dave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8305800" y="4148158"/>
            <a:ext cx="798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64308"/>
                </a:solidFill>
                <a:latin typeface="Calibri" panose="020F0502020204030204" pitchFamily="34" charset="0"/>
              </a:rPr>
              <a:t>Pranjal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25" t="6944" r="30207" b="12500"/>
          <a:stretch/>
        </p:blipFill>
        <p:spPr>
          <a:xfrm rot="5400000">
            <a:off x="5782265" y="2417103"/>
            <a:ext cx="1816191" cy="164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09" r="22917" b="55556"/>
          <a:stretch/>
        </p:blipFill>
        <p:spPr>
          <a:xfrm rot="5400000">
            <a:off x="7551420" y="2387939"/>
            <a:ext cx="2057401" cy="1463040"/>
          </a:xfrm>
          <a:prstGeom prst="rect">
            <a:avLst/>
          </a:prstGeom>
        </p:spPr>
      </p:pic>
      <p:pic>
        <p:nvPicPr>
          <p:cNvPr id="5" name="2f3c7778-642c-4bad-9c8e-248bde1e4c07" descr="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2" b="13784"/>
          <a:stretch/>
        </p:blipFill>
        <p:spPr bwMode="auto">
          <a:xfrm>
            <a:off x="6228860" y="1031941"/>
            <a:ext cx="1151465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84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57626"/>
            <a:ext cx="8686800" cy="508350"/>
          </a:xfrm>
        </p:spPr>
        <p:txBody>
          <a:bodyPr/>
          <a:lstStyle/>
          <a:p>
            <a:r>
              <a:rPr lang="en-US" dirty="0" smtClean="0"/>
              <a:t>Code developments at MSU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1066800"/>
            <a:ext cx="8877300" cy="565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" panose="020F0502020204030204" pitchFamily="34" charset="0"/>
              </a:rPr>
              <a:t>ConsistencyCheck</a:t>
            </a:r>
            <a:endParaRPr lang="en-US" sz="2400" dirty="0" smtClean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 data consistency among datasets, e.g., JPI, MULT, XREF, T1/2, etc.</a:t>
            </a: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Group levels and gammas to assist in preparing Adopted dataset</a:t>
            </a: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Average EG, RI, T1/2 and generate averaging comments in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ENSDF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Other functions: setting up evaluation folders, sorting, merging/splitting datasets, etc.</a:t>
            </a:r>
            <a:endParaRPr lang="en-US" sz="2400" dirty="0" smtClean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" panose="020F0502020204030204" pitchFamily="34" charset="0"/>
              </a:rPr>
              <a:t>Java-RULER</a:t>
            </a:r>
            <a:endParaRPr lang="en-US" sz="2400" dirty="0" smtClean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written in Java with all functions as in the old Fortran version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5000" lvl="1" indent="-292100" defTabSz="854075">
              <a:lnSpc>
                <a:spcPct val="80000"/>
              </a:lnSpc>
              <a:spcBef>
                <a:spcPct val="5000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Solve issues with error propagations of large and asymmetric uncertainties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" panose="020F0502020204030204" pitchFamily="34" charset="0"/>
              </a:rPr>
              <a:t>KeynumberCheck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Check all NSR keynumbers in datasets for format errors, irrelevant or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nonexistent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keynumbers (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mostly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due to mistyping)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rgbClr val="064308"/>
                </a:solidFill>
                <a:latin typeface="Calibri" panose="020F0502020204030204" pitchFamily="34" charset="0"/>
              </a:rPr>
              <a:t>Excel2ENSDF</a:t>
            </a:r>
            <a:endParaRPr lang="en-US" sz="2400" dirty="0">
              <a:solidFill>
                <a:srgbClr val="064308"/>
              </a:solidFill>
              <a:latin typeface="Calibri" panose="020F0502020204030204" pitchFamily="34" charset="0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108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Java version of the Python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codes </a:t>
            </a:r>
            <a:r>
              <a:rPr lang="en-US" sz="1800" b="1" i="1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xls2ens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and </a:t>
            </a:r>
            <a:r>
              <a:rPr lang="en-US" sz="1800" b="1" i="1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ens2xls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 combined, with easier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usage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108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Convert a tabulated Excel table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to an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ENSDF file, and vice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versa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635000" lvl="1" indent="-292100" defTabSz="854075">
              <a:lnSpc>
                <a:spcPct val="80000"/>
              </a:lnSpc>
              <a:spcBef>
                <a:spcPts val="1080"/>
              </a:spcBef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Also useful for multiplying a factor or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adding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 constant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(or both) to </a:t>
            </a:r>
            <a:r>
              <a:rPr lang="en-US" sz="1800" dirty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all values of a record in an ENSDF </a:t>
            </a:r>
            <a:r>
              <a:rPr lang="en-US" sz="1800" dirty="0" smtClean="0">
                <a:solidFill>
                  <a:srgbClr val="064308"/>
                </a:solidFill>
                <a:latin typeface="Calibri" panose="020F0502020204030204" pitchFamily="34" charset="0"/>
                <a:ea typeface="MS PGothic" pitchFamily="34" charset="-128"/>
                <a:cs typeface="ＭＳ Ｐゴシック" pitchFamily="-65" charset="-128"/>
              </a:rPr>
              <a:t>file, e.g., adding S(n) to E(n)</a:t>
            </a: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  <a:p>
            <a:pPr marL="342900" lvl="1" indent="0" defTabSz="854075">
              <a:lnSpc>
                <a:spcPct val="80000"/>
              </a:lnSpc>
              <a:spcBef>
                <a:spcPts val="0"/>
              </a:spcBef>
              <a:buSzPct val="100000"/>
            </a:pPr>
            <a:endParaRPr lang="en-US" sz="1800" dirty="0">
              <a:solidFill>
                <a:srgbClr val="064308"/>
              </a:solidFill>
              <a:latin typeface="Calibri" panose="020F0502020204030204" pitchFamily="34" charset="0"/>
              <a:ea typeface="MS PGothic" pitchFamily="34" charset="-128"/>
              <a:cs typeface="ＭＳ Ｐゴシック" pitchFamily="-65" charset="-128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</p:spTree>
    <p:extLst>
      <p:ext uri="{BB962C8B-B14F-4D97-AF65-F5344CB8AC3E}">
        <p14:creationId xmlns:p14="http://schemas.microsoft.com/office/powerpoint/2010/main" xmlns="" val="95721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3229202"/>
              </p:ext>
            </p:extLst>
          </p:nvPr>
        </p:nvGraphicFramePr>
        <p:xfrm>
          <a:off x="93905" y="1063942"/>
          <a:ext cx="9390064" cy="5411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382">
                  <a:extLst>
                    <a:ext uri="{9D8B030D-6E8A-4147-A177-3AD203B41FA5}">
                      <a16:colId xmlns:a16="http://schemas.microsoft.com/office/drawing/2014/main" xmlns="" val="3491675449"/>
                    </a:ext>
                  </a:extLst>
                </a:gridCol>
                <a:gridCol w="4302489">
                  <a:extLst>
                    <a:ext uri="{9D8B030D-6E8A-4147-A177-3AD203B41FA5}">
                      <a16:colId xmlns:a16="http://schemas.microsoft.com/office/drawing/2014/main" xmlns="" val="2529851783"/>
                    </a:ext>
                  </a:extLst>
                </a:gridCol>
                <a:gridCol w="2268740">
                  <a:extLst>
                    <a:ext uri="{9D8B030D-6E8A-4147-A177-3AD203B41FA5}">
                      <a16:colId xmlns:a16="http://schemas.microsoft.com/office/drawing/2014/main" xmlns="" val="3442621574"/>
                    </a:ext>
                  </a:extLst>
                </a:gridCol>
                <a:gridCol w="1386453">
                  <a:extLst>
                    <a:ext uri="{9D8B030D-6E8A-4147-A177-3AD203B41FA5}">
                      <a16:colId xmlns:a16="http://schemas.microsoft.com/office/drawing/2014/main" xmlns="" val="3758138592"/>
                    </a:ext>
                  </a:extLst>
                </a:gridCol>
              </a:tblGrid>
              <a:tr h="4651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Name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Functions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>
                          <a:solidFill>
                            <a:srgbClr val="064308"/>
                          </a:solidFill>
                          <a:effectLst/>
                        </a:rPr>
                        <a:t>Note</a:t>
                      </a:r>
                      <a:endParaRPr lang="en-US" sz="1200" b="1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Last Update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xmlns="" val="592542445"/>
                  </a:ext>
                </a:extLst>
              </a:tr>
              <a:tr h="799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err="1">
                          <a:solidFill>
                            <a:srgbClr val="064308"/>
                          </a:solidFill>
                          <a:effectLst/>
                        </a:rPr>
                        <a:t>ConsistencyCheck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check data consistency among ENSDF datasets, group levels and gammas, and average values from different datasets (with user selections), and more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considered as replacement of </a:t>
                      </a: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PANDORA with more functions; 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useful for preparing Adopted dataset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October 22, 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2019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4223394083"/>
                  </a:ext>
                </a:extLst>
              </a:tr>
              <a:tr h="1272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Excel2ENSDF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convert BETWEEN an Excel file (formatted data) and an ENSDF file; perform simple operations on column data in Excel, such as multiplying a factor or adding a constant (or both) to all values of a record, e.g., adding S(n) to E(n)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 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extensively used in XUNDL compilation and useful for extracting tabulated data from ENSDF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October 11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, 2019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408258683"/>
                  </a:ext>
                </a:extLst>
              </a:tr>
              <a:tr h="799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Java-RULER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calculate gamma-ray transition strengths in ENSDF file with proper error propagations of large/asymmetric uncertainties</a:t>
                      </a:r>
                      <a:r>
                        <a:rPr lang="en-US" sz="1150" kern="150">
                          <a:solidFill>
                            <a:srgbClr val="064308"/>
                          </a:solidFill>
                          <a:effectLst/>
                        </a:rPr>
                        <a:t> 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solved a long-standing uncertainty calculating issue in the old FORTRAN code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June 6, 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2019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160524760"/>
                  </a:ext>
                </a:extLst>
              </a:tr>
              <a:tr h="1272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 err="1">
                          <a:solidFill>
                            <a:srgbClr val="064308"/>
                          </a:solidFill>
                          <a:effectLst/>
                        </a:rPr>
                        <a:t>KeynumberCheck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check all NSR key-numbers in ENSDF datasets for format errors, irrelevant or nonexistent key-numbers (mostly due to mistyping) by searching in an input list of key-numbers or in the NSR database directly.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 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useful to catch incorrect, irrelevant or non-existent key-numbers for the final check of an ENSDF evaluation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September 13, 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2019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589552612"/>
                  </a:ext>
                </a:extLst>
              </a:tr>
              <a:tr h="7998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50" dirty="0">
                          <a:solidFill>
                            <a:srgbClr val="064308"/>
                          </a:solidFill>
                          <a:effectLst/>
                        </a:rPr>
                        <a:t>Java-NDS</a:t>
                      </a:r>
                      <a:endParaRPr lang="en-US" sz="1200" b="1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generate LaTeX and PDF outputs from ENSDF file(s) for Nuclear Data Sheets and web-display of ENSDF and XUNDL databases on NNDC retrieval webpages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>
                          <a:solidFill>
                            <a:srgbClr val="064308"/>
                          </a:solidFill>
                          <a:effectLst/>
                        </a:rPr>
                        <a:t>started at McMaster by Balraj and his students</a:t>
                      </a:r>
                      <a:endParaRPr lang="en-US" sz="1200" kern="15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November </a:t>
                      </a:r>
                      <a:r>
                        <a:rPr lang="en-US" sz="1200" kern="150" dirty="0" smtClean="0">
                          <a:solidFill>
                            <a:srgbClr val="064308"/>
                          </a:solidFill>
                          <a:effectLst/>
                        </a:rPr>
                        <a:t>7, </a:t>
                      </a:r>
                      <a:r>
                        <a:rPr lang="en-US" sz="1200" kern="150" dirty="0">
                          <a:solidFill>
                            <a:srgbClr val="064308"/>
                          </a:solidFill>
                          <a:effectLst/>
                        </a:rPr>
                        <a:t>2019</a:t>
                      </a:r>
                      <a:endParaRPr lang="en-US" sz="1200" kern="150" dirty="0">
                        <a:solidFill>
                          <a:srgbClr val="064308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FreeSans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xmlns="" val="1853039108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686800" cy="427110"/>
          </a:xfrm>
        </p:spPr>
        <p:txBody>
          <a:bodyPr/>
          <a:lstStyle/>
          <a:p>
            <a:r>
              <a:rPr lang="en-US" sz="2800" dirty="0" smtClean="0"/>
              <a:t>List of Java codes developed/maintained at MSU</a:t>
            </a:r>
            <a:endParaRPr lang="en-US" sz="28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5257800" y="7010400"/>
            <a:ext cx="4191000" cy="152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Jun Chen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 bwMode="auto">
          <a:xfrm>
            <a:off x="5257800" y="6780213"/>
            <a:ext cx="4208463" cy="2301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a typeface="ヒラギノ角ゴ Pro W3"/>
                <a:cs typeface="ヒラギノ角ゴ Pro W3"/>
              </a:rPr>
              <a:t>2019 USNDP meeting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77200" y="1447800"/>
            <a:ext cx="1371600" cy="4800600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334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73700"/>
            <a:ext cx="9441180" cy="972745"/>
          </a:xfrm>
        </p:spPr>
        <p:txBody>
          <a:bodyPr/>
          <a:lstStyle/>
          <a:p>
            <a:r>
              <a:rPr lang="en-US" dirty="0"/>
              <a:t>Proposed Expanded FRIB Nuclear Data Effort Addresses Data Needs in the FRIB Era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" y="1056640"/>
            <a:ext cx="7280910" cy="59334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Addresses the diverse nuclear data needs in the FRIB area</a:t>
            </a:r>
          </a:p>
          <a:p>
            <a:pPr lvl="2">
              <a:spcBef>
                <a:spcPts val="0"/>
              </a:spcBef>
            </a:pPr>
            <a:r>
              <a:rPr lang="en-US" sz="1700" dirty="0"/>
              <a:t>Takes full advantage of synergies between data efforts in nuclear structure, reactions, astrophysics, and theory</a:t>
            </a:r>
          </a:p>
          <a:p>
            <a:pPr lvl="2">
              <a:spcBef>
                <a:spcPts val="0"/>
              </a:spcBef>
            </a:pPr>
            <a:r>
              <a:rPr lang="en-US" sz="1700" dirty="0"/>
              <a:t>Maximizes scientific impact and enables discoveries</a:t>
            </a:r>
          </a:p>
          <a:p>
            <a:pPr>
              <a:spcBef>
                <a:spcPts val="634"/>
              </a:spcBef>
            </a:pPr>
            <a:r>
              <a:rPr lang="en-US" dirty="0"/>
              <a:t>Aligned with conclusions from 2016 Data Workshop at Low Energy Community Meeting</a:t>
            </a:r>
          </a:p>
          <a:p>
            <a:pPr lvl="2">
              <a:spcBef>
                <a:spcPts val="0"/>
              </a:spcBef>
            </a:pPr>
            <a:r>
              <a:rPr lang="en-US" sz="1700" dirty="0"/>
              <a:t>Complements existing efforts, integrated with NNDC</a:t>
            </a:r>
          </a:p>
          <a:p>
            <a:pPr>
              <a:spcBef>
                <a:spcPts val="634"/>
              </a:spcBef>
            </a:pPr>
            <a:r>
              <a:rPr lang="en-US" dirty="0"/>
              <a:t>Takes advantage of leverage opportunities at MSU</a:t>
            </a:r>
          </a:p>
          <a:p>
            <a:pPr>
              <a:spcBef>
                <a:spcPts val="1903"/>
              </a:spcBef>
            </a:pPr>
            <a:r>
              <a:rPr lang="en-US" dirty="0"/>
              <a:t>0.5 FTE Nuclear Structure Evaluation</a:t>
            </a:r>
          </a:p>
          <a:p>
            <a:pPr lvl="2">
              <a:spcBef>
                <a:spcPts val="0"/>
              </a:spcBef>
            </a:pPr>
            <a:r>
              <a:rPr lang="en-US" sz="1700" dirty="0"/>
              <a:t>Another nuclear structure data evaluator at MSU to ensure the proper and timely compilation (XUNDL) and subsequent evaluation (ENSDF) of FRIB data</a:t>
            </a:r>
          </a:p>
          <a:p>
            <a:pPr>
              <a:spcBef>
                <a:spcPts val="634"/>
              </a:spcBef>
            </a:pPr>
            <a:r>
              <a:rPr lang="en-US" dirty="0"/>
              <a:t>0.5 FTE Nuclear Astrophysics Evaluation </a:t>
            </a:r>
          </a:p>
          <a:p>
            <a:pPr lvl="2">
              <a:spcBef>
                <a:spcPts val="0"/>
              </a:spcBef>
            </a:pPr>
            <a:r>
              <a:rPr lang="en-US" sz="1700" kern="1200" dirty="0"/>
              <a:t>Makes nuclear data usable in astrophysics</a:t>
            </a:r>
          </a:p>
          <a:p>
            <a:pPr lvl="2">
              <a:spcBef>
                <a:spcPts val="0"/>
              </a:spcBef>
            </a:pPr>
            <a:r>
              <a:rPr lang="en-US" sz="1700" kern="1200" dirty="0"/>
              <a:t>Focus on reaction rate data evaluation </a:t>
            </a:r>
          </a:p>
          <a:p>
            <a:pPr lvl="2">
              <a:spcBef>
                <a:spcPts val="0"/>
              </a:spcBef>
            </a:pPr>
            <a:r>
              <a:rPr lang="en-US" sz="1700" kern="1200" dirty="0"/>
              <a:t>Connects structure data, reaction data, theory data and theory tools </a:t>
            </a:r>
          </a:p>
          <a:p>
            <a:pPr lvl="2">
              <a:spcBef>
                <a:spcPts val="0"/>
              </a:spcBef>
            </a:pPr>
            <a:r>
              <a:rPr lang="en-US" sz="1700" kern="1200" dirty="0"/>
              <a:t>Leverage opportunity with NSF Networks JINA-CEE and </a:t>
            </a:r>
            <a:r>
              <a:rPr lang="en-US" sz="1700" kern="1200" dirty="0" err="1"/>
              <a:t>IReNA</a:t>
            </a:r>
            <a:r>
              <a:rPr lang="en-US" sz="1700" kern="1200" dirty="0"/>
              <a:t> (community connection, field wide standards, ensure impact)</a:t>
            </a:r>
          </a:p>
          <a:p>
            <a:pPr>
              <a:spcBef>
                <a:spcPts val="634"/>
              </a:spcBef>
            </a:pPr>
            <a:r>
              <a:rPr lang="en-US" dirty="0"/>
              <a:t>0.5 FTE Nuclear Theory</a:t>
            </a:r>
          </a:p>
          <a:p>
            <a:pPr lvl="2">
              <a:spcBef>
                <a:spcPts val="0"/>
              </a:spcBef>
            </a:pPr>
            <a:r>
              <a:rPr lang="en-US" sz="1700" kern="1200" dirty="0"/>
              <a:t>Provide a theoretical counterpart to ENDSF, fully integrated with NNDC</a:t>
            </a:r>
          </a:p>
          <a:p>
            <a:pPr lvl="2">
              <a:spcBef>
                <a:spcPts val="0"/>
              </a:spcBef>
            </a:pPr>
            <a:r>
              <a:rPr lang="en-US" sz="1700" dirty="0"/>
              <a:t>Theory data evaluation, curation, and dissemination </a:t>
            </a:r>
            <a:endParaRPr lang="en-US" sz="130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447496-7F30-A74A-A72D-8828ED7B04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32077"/>
          <a:stretch/>
        </p:blipFill>
        <p:spPr>
          <a:xfrm>
            <a:off x="7893974" y="3689830"/>
            <a:ext cx="1466647" cy="943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395EE4-3162-D64C-A7EE-A469479F7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27916"/>
          <a:stretch/>
        </p:blipFill>
        <p:spPr>
          <a:xfrm>
            <a:off x="7893974" y="6301126"/>
            <a:ext cx="1474053" cy="932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D4628AB-B35B-954D-B84B-3190CC914D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3974" y="4795520"/>
            <a:ext cx="1474053" cy="13102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078BFE0-2F19-3C42-B571-B5F92CE680CA}"/>
              </a:ext>
            </a:extLst>
          </p:cNvPr>
          <p:cNvSpPr txBox="1"/>
          <p:nvPr/>
        </p:nvSpPr>
        <p:spPr>
          <a:xfrm>
            <a:off x="7924742" y="4226561"/>
            <a:ext cx="975873" cy="328438"/>
          </a:xfrm>
          <a:prstGeom prst="rect">
            <a:avLst/>
          </a:prstGeom>
          <a:solidFill>
            <a:schemeClr val="bg1"/>
          </a:solidFill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500" dirty="0"/>
              <a:t>Structure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F837334-2F86-3246-B4F6-C232288CB078}"/>
              </a:ext>
            </a:extLst>
          </p:cNvPr>
          <p:cNvSpPr txBox="1"/>
          <p:nvPr/>
        </p:nvSpPr>
        <p:spPr>
          <a:xfrm>
            <a:off x="7920990" y="6827521"/>
            <a:ext cx="794733" cy="328438"/>
          </a:xfrm>
          <a:prstGeom prst="rect">
            <a:avLst/>
          </a:prstGeom>
          <a:solidFill>
            <a:schemeClr val="bg1"/>
          </a:solidFill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500" dirty="0"/>
              <a:t>Theory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4E4FE3-9C6C-FB42-8A07-7100D8BEAEC8}"/>
              </a:ext>
            </a:extLst>
          </p:cNvPr>
          <p:cNvSpPr txBox="1"/>
          <p:nvPr/>
        </p:nvSpPr>
        <p:spPr>
          <a:xfrm>
            <a:off x="7920990" y="5767705"/>
            <a:ext cx="1286855" cy="328438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Astrophysics</a:t>
            </a:r>
          </a:p>
        </p:txBody>
      </p:sp>
    </p:spTree>
    <p:extLst>
      <p:ext uri="{BB962C8B-B14F-4D97-AF65-F5344CB8AC3E}">
        <p14:creationId xmlns:p14="http://schemas.microsoft.com/office/powerpoint/2010/main" xmlns="" val="284408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09240" y="937260"/>
            <a:ext cx="4000500" cy="18313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sp>
        <p:nvSpPr>
          <p:cNvPr id="6" name="Rectangle 5"/>
          <p:cNvSpPr/>
          <p:nvPr/>
        </p:nvSpPr>
        <p:spPr>
          <a:xfrm>
            <a:off x="160020" y="6777990"/>
            <a:ext cx="928116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18"/>
          <a:stretch/>
        </p:blipFill>
        <p:spPr>
          <a:xfrm>
            <a:off x="4327704" y="489204"/>
            <a:ext cx="930096" cy="1248156"/>
          </a:xfrm>
          <a:prstGeom prst="rect">
            <a:avLst/>
          </a:prstGeom>
        </p:spPr>
      </p:pic>
      <p:sp>
        <p:nvSpPr>
          <p:cNvPr id="10" name="Subtitle 6"/>
          <p:cNvSpPr>
            <a:spLocks noGrp="1"/>
          </p:cNvSpPr>
          <p:nvPr>
            <p:ph type="subTitle" idx="1"/>
          </p:nvPr>
        </p:nvSpPr>
        <p:spPr>
          <a:xfrm>
            <a:off x="1600200" y="4119325"/>
            <a:ext cx="6400800" cy="1290875"/>
          </a:xfrm>
        </p:spPr>
        <p:txBody>
          <a:bodyPr/>
          <a:lstStyle/>
          <a:p>
            <a:r>
              <a:rPr lang="en-US" dirty="0" smtClean="0"/>
              <a:t>Jun Chen</a:t>
            </a:r>
          </a:p>
          <a:p>
            <a:r>
              <a:rPr lang="en-US" sz="2000" dirty="0" smtClean="0"/>
              <a:t>2019 </a:t>
            </a:r>
            <a:r>
              <a:rPr lang="en-US" sz="2000" smtClean="0"/>
              <a:t>USNDP meeting</a:t>
            </a:r>
            <a:endParaRPr lang="en-US" sz="2000" dirty="0" smtClean="0"/>
          </a:p>
          <a:p>
            <a:r>
              <a:rPr lang="en-US" sz="2000" dirty="0" smtClean="0"/>
              <a:t>November 2019, BNL</a:t>
            </a:r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1524000" y="2895600"/>
            <a:ext cx="7010400" cy="505735"/>
          </a:xfrm>
        </p:spPr>
        <p:txBody>
          <a:bodyPr/>
          <a:lstStyle/>
          <a:p>
            <a:r>
              <a:rPr lang="en-US" dirty="0" smtClean="0"/>
              <a:t>ENSDF </a:t>
            </a:r>
            <a:r>
              <a:rPr lang="en-US" dirty="0" err="1" smtClean="0"/>
              <a:t>ConsistencyCheck</a:t>
            </a:r>
            <a:r>
              <a:rPr lang="en-US" dirty="0" smtClean="0"/>
              <a:t> code</a:t>
            </a:r>
          </a:p>
        </p:txBody>
      </p:sp>
    </p:spTree>
    <p:extLst>
      <p:ext uri="{BB962C8B-B14F-4D97-AF65-F5344CB8AC3E}">
        <p14:creationId xmlns="" xmlns:p14="http://schemas.microsoft.com/office/powerpoint/2010/main" val="42738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CKG FRIB no-line h">
  <a:themeElements>
    <a:clrScheme name="CKG FRIB no-line h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3.potx" id="{E9CBB5BD-46A4-4E36-9011-7FF427D97581}" vid="{1C89C330-5508-4835-AB19-825A3BA729B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3051</TotalTime>
  <Pages>23</Pages>
  <Words>2150</Words>
  <Application>Microsoft Office PowerPoint</Application>
  <PresentationFormat>Custom</PresentationFormat>
  <Paragraphs>295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10_CKG FRIB no-line h</vt:lpstr>
      <vt:lpstr>Status Report of MSU data center for FY19</vt:lpstr>
      <vt:lpstr>MSU nuclear data center</vt:lpstr>
      <vt:lpstr>ENSDF evaluation at MSU</vt:lpstr>
      <vt:lpstr>XUNDL compilation at MSU</vt:lpstr>
      <vt:lpstr>XUNDL compilation at MSU</vt:lpstr>
      <vt:lpstr>Code developments at MSU</vt:lpstr>
      <vt:lpstr>List of Java codes developed/maintained at MSU</vt:lpstr>
      <vt:lpstr>Proposed Expanded FRIB Nuclear Data Effort Addresses Data Needs in the FRIB Era</vt:lpstr>
      <vt:lpstr>ENSDF ConsistencyCheck code</vt:lpstr>
      <vt:lpstr>ConsistencyCheck: user interface</vt:lpstr>
      <vt:lpstr>Slide 11</vt:lpstr>
      <vt:lpstr>ConsistencyCheck: customized averaging </vt:lpstr>
      <vt:lpstr>Slide 13</vt:lpstr>
      <vt:lpstr>ConsistenchCheck: list of feeding Gammas</vt:lpstr>
      <vt:lpstr>Slide 15</vt:lpstr>
      <vt:lpstr>Slide 16</vt:lpstr>
      <vt:lpstr>Slide 17</vt:lpstr>
      <vt:lpstr>ConsistencyCheck: checklist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NSCL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decay spectroscopy studies of novae and x-ray bursts</dc:title>
  <dc:creator>Chen, Jun</dc:creator>
  <cp:lastModifiedBy>Jun</cp:lastModifiedBy>
  <cp:revision>290</cp:revision>
  <cp:lastPrinted>2019-11-01T16:45:49Z</cp:lastPrinted>
  <dcterms:created xsi:type="dcterms:W3CDTF">2017-10-11T15:47:58Z</dcterms:created>
  <dcterms:modified xsi:type="dcterms:W3CDTF">2019-11-08T12:56:07Z</dcterms:modified>
</cp:coreProperties>
</file>