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761" r:id="rId5"/>
  </p:sldMasterIdLst>
  <p:notesMasterIdLst>
    <p:notesMasterId r:id="rId21"/>
  </p:notesMasterIdLst>
  <p:handoutMasterIdLst>
    <p:handoutMasterId r:id="rId22"/>
  </p:handoutMasterIdLst>
  <p:sldIdLst>
    <p:sldId id="256" r:id="rId6"/>
    <p:sldId id="487" r:id="rId7"/>
    <p:sldId id="263" r:id="rId8"/>
    <p:sldId id="385" r:id="rId9"/>
    <p:sldId id="405" r:id="rId10"/>
    <p:sldId id="404" r:id="rId11"/>
    <p:sldId id="383" r:id="rId12"/>
    <p:sldId id="483" r:id="rId13"/>
    <p:sldId id="485" r:id="rId14"/>
    <p:sldId id="486" r:id="rId15"/>
    <p:sldId id="482" r:id="rId16"/>
    <p:sldId id="389" r:id="rId17"/>
    <p:sldId id="484" r:id="rId18"/>
    <p:sldId id="488" r:id="rId19"/>
    <p:sldId id="394" r:id="rId2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5161" autoAdjust="0"/>
  </p:normalViewPr>
  <p:slideViewPr>
    <p:cSldViewPr snapToGrid="0" showGuides="1">
      <p:cViewPr varScale="1">
        <p:scale>
          <a:sx n="114" d="100"/>
          <a:sy n="114" d="100"/>
        </p:scale>
        <p:origin x="708" y="102"/>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11/5/2019</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1" y="8810627"/>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11/5/2019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your handout</a:t>
            </a:r>
          </a:p>
        </p:txBody>
      </p:sp>
      <p:sp>
        <p:nvSpPr>
          <p:cNvPr id="4" name="Slide Number Placeholder 3"/>
          <p:cNvSpPr>
            <a:spLocks noGrp="1"/>
          </p:cNvSpPr>
          <p:nvPr>
            <p:ph type="sldNum" sz="quarter" idx="10"/>
          </p:nvPr>
        </p:nvSpPr>
        <p:spPr/>
        <p:txBody>
          <a:bodyPr/>
          <a:lstStyle/>
          <a:p>
            <a:fld id="{A0BD29B5-A7BA-884E-BD13-B6F37FBFF9E7}" type="slidenum">
              <a:rPr lang="en-US" smtClean="0"/>
              <a:t>3</a:t>
            </a:fld>
            <a:endParaRPr lang="en-US" dirty="0"/>
          </a:p>
        </p:txBody>
      </p:sp>
    </p:spTree>
    <p:extLst>
      <p:ext uri="{BB962C8B-B14F-4D97-AF65-F5344CB8AC3E}">
        <p14:creationId xmlns:p14="http://schemas.microsoft.com/office/powerpoint/2010/main" val="527232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dirty="0"/>
              <a:t>Click icon to add picture</a:t>
            </a:r>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title style</a:t>
            </a:r>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688975" lvl="1"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dirty="0"/>
              <a:t>Click icon to add picture</a:t>
            </a:r>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dirty="0"/>
              <a:t>Click to edit Master title style</a:t>
            </a:r>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911" y="236982"/>
            <a:ext cx="11515053" cy="507831"/>
          </a:xfrm>
        </p:spPr>
        <p:txBody>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268224" y="1508760"/>
            <a:ext cx="11523520" cy="4195415"/>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996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218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2FD4-9539-4880-9D59-CB646920C561}"/>
              </a:ext>
            </a:extLst>
          </p:cNvPr>
          <p:cNvSpPr>
            <a:spLocks noGrp="1"/>
          </p:cNvSpPr>
          <p:nvPr>
            <p:ph type="title"/>
          </p:nvPr>
        </p:nvSpPr>
        <p:spPr>
          <a:xfrm>
            <a:off x="0" y="0"/>
            <a:ext cx="12192000" cy="914400"/>
          </a:xfrm>
        </p:spPr>
        <p:txBody>
          <a:bodyPr/>
          <a:lstStyle>
            <a:lvl1pPr algn="ctr">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809080" y="6432047"/>
            <a:ext cx="425955" cy="425955"/>
          </a:xfrm>
          <a:prstGeom prst="rect">
            <a:avLst/>
          </a:prstGeom>
        </p:spPr>
      </p:pic>
    </p:spTree>
    <p:extLst>
      <p:ext uri="{BB962C8B-B14F-4D97-AF65-F5344CB8AC3E}">
        <p14:creationId xmlns:p14="http://schemas.microsoft.com/office/powerpoint/2010/main" val="29062618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824333"/>
            <a:ext cx="9085179" cy="1639468"/>
          </a:xfrm>
          <a:prstGeom prst="rect">
            <a:avLst/>
          </a:prstGeom>
        </p:spPr>
        <p:txBody>
          <a:bodyPr>
            <a:noAutofit/>
          </a:bodyPr>
          <a:lstStyle>
            <a:lvl1pPr algn="l">
              <a:defRPr sz="3750">
                <a:solidFill>
                  <a:srgbClr val="E09E19"/>
                </a:solidFill>
              </a:defRPr>
            </a:lvl1pPr>
          </a:lstStyle>
          <a:p>
            <a:r>
              <a:rPr lang="en-US" dirty="0"/>
              <a:t>Click to edit Master title style</a:t>
            </a:r>
          </a:p>
        </p:txBody>
      </p:sp>
      <p:sp>
        <p:nvSpPr>
          <p:cNvPr id="3" name="Subtitle 2"/>
          <p:cNvSpPr>
            <a:spLocks noGrp="1"/>
          </p:cNvSpPr>
          <p:nvPr>
            <p:ph type="subTitle" idx="1"/>
          </p:nvPr>
        </p:nvSpPr>
        <p:spPr>
          <a:xfrm>
            <a:off x="914400" y="2575258"/>
            <a:ext cx="8534400" cy="1113590"/>
          </a:xfrm>
          <a:prstGeom prst="rect">
            <a:avLst/>
          </a:prstGeom>
        </p:spPr>
        <p:txBody>
          <a:bodyPr/>
          <a:lstStyle>
            <a:lvl1pPr marL="0" indent="0" algn="l">
              <a:buNone/>
              <a:defRPr>
                <a:solidFill>
                  <a:srgbClr val="2D637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59122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50033"/>
            <a:ext cx="10354733" cy="1150353"/>
          </a:xfrm>
          <a:prstGeom prst="rect">
            <a:avLst/>
          </a:prstGeom>
        </p:spPr>
        <p:txBody>
          <a:bodyPr>
            <a:normAutofit/>
          </a:bodyPr>
          <a:lstStyle>
            <a:lvl1pPr>
              <a:defRPr sz="3150"/>
            </a:lvl1pPr>
          </a:lstStyle>
          <a:p>
            <a:r>
              <a:rPr lang="en-US" dirty="0"/>
              <a:t>Click to edit Master title style</a:t>
            </a:r>
          </a:p>
        </p:txBody>
      </p:sp>
      <p:sp>
        <p:nvSpPr>
          <p:cNvPr id="3" name="Content Placeholder 2"/>
          <p:cNvSpPr>
            <a:spLocks noGrp="1"/>
          </p:cNvSpPr>
          <p:nvPr>
            <p:ph idx="1"/>
          </p:nvPr>
        </p:nvSpPr>
        <p:spPr>
          <a:xfrm>
            <a:off x="643469" y="2518953"/>
            <a:ext cx="10320867" cy="206466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10"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38085551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7767" y="2017306"/>
            <a:ext cx="10363200" cy="1996573"/>
          </a:xfrm>
          <a:prstGeom prst="rect">
            <a:avLst/>
          </a:prstGeom>
        </p:spPr>
        <p:txBody>
          <a:bodyPr anchor="t">
            <a:noAutofit/>
          </a:bodyPr>
          <a:lstStyle>
            <a:lvl1pPr algn="l">
              <a:defRPr sz="3150" b="0" cap="none"/>
            </a:lvl1pPr>
          </a:lstStyle>
          <a:p>
            <a:r>
              <a:rPr lang="en-US" dirty="0"/>
              <a:t>Click to edit master title style</a:t>
            </a:r>
          </a:p>
        </p:txBody>
      </p:sp>
      <p:sp>
        <p:nvSpPr>
          <p:cNvPr id="3" name="Text Placeholder 2"/>
          <p:cNvSpPr>
            <a:spLocks noGrp="1"/>
          </p:cNvSpPr>
          <p:nvPr>
            <p:ph type="body" idx="1"/>
          </p:nvPr>
        </p:nvSpPr>
        <p:spPr>
          <a:xfrm>
            <a:off x="757767" y="1019352"/>
            <a:ext cx="10363200" cy="895685"/>
          </a:xfrm>
          <a:prstGeom prst="rect">
            <a:avLst/>
          </a:prstGeom>
        </p:spPr>
        <p:txBody>
          <a:bodyPr anchor="b">
            <a:normAutofit/>
          </a:bodyPr>
          <a:lstStyle>
            <a:lvl1pPr marL="0" indent="0">
              <a:buNone/>
              <a:defRPr sz="1650">
                <a:solidFill>
                  <a:srgbClr val="2D637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7"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36890909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dirty="0"/>
              <a:t>Click to edit Master title style</a:t>
            </a:r>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7458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7" y="972051"/>
            <a:ext cx="9952567" cy="1143000"/>
          </a:xfrm>
          <a:prstGeom prst="rect">
            <a:avLst/>
          </a:prstGeom>
        </p:spPr>
        <p:txBody>
          <a:bodyPr>
            <a:normAutofit/>
          </a:bodyPr>
          <a:lstStyle>
            <a:lvl1pPr>
              <a:defRPr sz="3150"/>
            </a:lvl1pPr>
          </a:lstStyle>
          <a:p>
            <a:r>
              <a:rPr lang="en-US" dirty="0"/>
              <a:t>Click to edit Master</a:t>
            </a:r>
          </a:p>
        </p:txBody>
      </p:sp>
      <p:sp>
        <p:nvSpPr>
          <p:cNvPr id="3" name="Content Placeholder 2"/>
          <p:cNvSpPr>
            <a:spLocks noGrp="1"/>
          </p:cNvSpPr>
          <p:nvPr>
            <p:ph sz="half" idx="1"/>
          </p:nvPr>
        </p:nvSpPr>
        <p:spPr>
          <a:xfrm>
            <a:off x="609608" y="2097755"/>
            <a:ext cx="4957233" cy="2823496"/>
          </a:xfrm>
          <a:prstGeom prst="rect">
            <a:avLst/>
          </a:prstGeom>
        </p:spPr>
        <p:txBody>
          <a:bodyPr/>
          <a:lstStyle>
            <a:lvl1pPr>
              <a:defRPr sz="165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5566836" y="2097761"/>
            <a:ext cx="4995333" cy="2823497"/>
          </a:xfrm>
          <a:prstGeom prst="rect">
            <a:avLst/>
          </a:prstGeom>
        </p:spPr>
        <p:txBody>
          <a:bodyPr/>
          <a:lstStyle>
            <a:lvl1pPr>
              <a:defRPr sz="1650">
                <a:solidFill>
                  <a:srgbClr val="2D637F"/>
                </a:solidFill>
              </a:defRPr>
            </a:lvl1pPr>
            <a:lvl2pPr>
              <a:defRPr sz="1500">
                <a:solidFill>
                  <a:srgbClr val="2D637F"/>
                </a:solidFill>
              </a:defRPr>
            </a:lvl2pPr>
            <a:lvl3pPr>
              <a:defRPr sz="1350">
                <a:solidFill>
                  <a:srgbClr val="2D637F"/>
                </a:solidFill>
              </a:defRPr>
            </a:lvl3pPr>
            <a:lvl4pPr>
              <a:defRPr sz="1200">
                <a:solidFill>
                  <a:srgbClr val="2D637F"/>
                </a:solidFill>
              </a:defRPr>
            </a:lvl4pPr>
            <a:lvl5pPr>
              <a:defRPr sz="1050">
                <a:solidFill>
                  <a:srgbClr val="2D637F"/>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7"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229604508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729789"/>
            <a:ext cx="7315200" cy="566738"/>
          </a:xfrm>
          <a:prstGeom prst="rect">
            <a:avLst/>
          </a:prstGeo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508000" y="358775"/>
            <a:ext cx="7315200" cy="3371014"/>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508000" y="4296527"/>
            <a:ext cx="7315200" cy="477294"/>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97062506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3" y="1041995"/>
            <a:ext cx="4011084" cy="404988"/>
          </a:xfrm>
        </p:spPr>
        <p:txBody>
          <a:bodyPr anchor="b"/>
          <a:lstStyle>
            <a:lvl1pPr algn="l">
              <a:defRPr sz="1500" b="1"/>
            </a:lvl1pPr>
          </a:lstStyle>
          <a:p>
            <a:r>
              <a:rPr lang="en-US" dirty="0" err="1"/>
              <a:t>Lorem</a:t>
            </a:r>
            <a:r>
              <a:rPr lang="en-US" dirty="0"/>
              <a:t> </a:t>
            </a:r>
            <a:r>
              <a:rPr lang="en-US" dirty="0" err="1"/>
              <a:t>ipsum</a:t>
            </a:r>
            <a:endParaRPr lang="en-US" dirty="0"/>
          </a:p>
        </p:txBody>
      </p:sp>
      <p:sp>
        <p:nvSpPr>
          <p:cNvPr id="8" name="Content Placeholder 2"/>
          <p:cNvSpPr>
            <a:spLocks noGrp="1"/>
          </p:cNvSpPr>
          <p:nvPr>
            <p:ph idx="1"/>
          </p:nvPr>
        </p:nvSpPr>
        <p:spPr>
          <a:xfrm>
            <a:off x="4766741" y="1042006"/>
            <a:ext cx="6049433" cy="3657005"/>
          </a:xfrm>
        </p:spPr>
        <p:txBody>
          <a:bodyPr/>
          <a:lstStyle>
            <a:lvl1pPr>
              <a:defRPr sz="1500"/>
            </a:lvl1pPr>
            <a:lvl2pPr>
              <a:defRPr sz="135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a:spLocks noGrp="1"/>
          </p:cNvSpPr>
          <p:nvPr>
            <p:ph type="body" sz="half" idx="2" hasCustomPrompt="1"/>
          </p:nvPr>
        </p:nvSpPr>
        <p:spPr>
          <a:xfrm>
            <a:off x="609603" y="1531662"/>
            <a:ext cx="4011084" cy="316734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err="1"/>
              <a:t>Lorem</a:t>
            </a:r>
            <a:r>
              <a:rPr lang="en-US" dirty="0"/>
              <a:t> </a:t>
            </a:r>
            <a:r>
              <a:rPr lang="en-US" dirty="0" err="1"/>
              <a:t>ipsum</a:t>
            </a:r>
            <a:endParaRPr lang="en-US" dirty="0"/>
          </a:p>
        </p:txBody>
      </p:sp>
      <p:sp>
        <p:nvSpPr>
          <p:cNvPr id="6" name="Content Placeholder 2"/>
          <p:cNvSpPr>
            <a:spLocks noGrp="1"/>
          </p:cNvSpPr>
          <p:nvPr>
            <p:ph idx="13" hasCustomPrompt="1"/>
          </p:nvPr>
        </p:nvSpPr>
        <p:spPr>
          <a:xfrm>
            <a:off x="609603" y="316793"/>
            <a:ext cx="4660900" cy="488017"/>
          </a:xfrm>
          <a:prstGeom prst="rect">
            <a:avLst/>
          </a:prstGeom>
        </p:spPr>
        <p:txBody>
          <a:bodyPr>
            <a:normAutofit/>
          </a:bodyPr>
          <a:lstStyle>
            <a:lvl1pPr marL="0" indent="0">
              <a:buNone/>
              <a:defRPr sz="1350" b="1">
                <a:solidFill>
                  <a:srgbClr val="E09E19"/>
                </a:solidFill>
                <a:latin typeface="Georgia"/>
                <a:cs typeface="Georgia"/>
              </a:defRPr>
            </a:lvl1pPr>
          </a:lstStyle>
          <a:p>
            <a:pPr lvl="0"/>
            <a:r>
              <a:rPr lang="en-US" dirty="0"/>
              <a:t>CLICK TO EDIT MASTER  |</a:t>
            </a:r>
          </a:p>
        </p:txBody>
      </p:sp>
      <p:sp>
        <p:nvSpPr>
          <p:cNvPr id="10" name="Content Placeholder 2"/>
          <p:cNvSpPr>
            <a:spLocks noGrp="1"/>
          </p:cNvSpPr>
          <p:nvPr>
            <p:ph idx="14" hasCustomPrompt="1"/>
          </p:nvPr>
        </p:nvSpPr>
        <p:spPr>
          <a:xfrm>
            <a:off x="5062711" y="312445"/>
            <a:ext cx="2984500" cy="492365"/>
          </a:xfrm>
          <a:prstGeom prst="rect">
            <a:avLst/>
          </a:prstGeom>
        </p:spPr>
        <p:txBody>
          <a:bodyPr>
            <a:normAutofit/>
          </a:bodyPr>
          <a:lstStyle>
            <a:lvl1pPr marL="0" indent="0">
              <a:buNone/>
              <a:defRPr sz="1350" b="1">
                <a:solidFill>
                  <a:srgbClr val="2D637F"/>
                </a:solidFill>
                <a:latin typeface="Georgia"/>
                <a:cs typeface="Georgia"/>
              </a:defRPr>
            </a:lvl1pPr>
          </a:lstStyle>
          <a:p>
            <a:pPr lvl="0"/>
            <a:r>
              <a:rPr lang="en-US" dirty="0"/>
              <a:t>CLICK TO EDIT</a:t>
            </a:r>
          </a:p>
        </p:txBody>
      </p:sp>
    </p:spTree>
    <p:extLst>
      <p:ext uri="{BB962C8B-B14F-4D97-AF65-F5344CB8AC3E}">
        <p14:creationId xmlns:p14="http://schemas.microsoft.com/office/powerpoint/2010/main" val="27736445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 y="3"/>
            <a:ext cx="12191999" cy="705554"/>
          </a:xfrm>
          <a:solidFill>
            <a:srgbClr val="1F497D"/>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4300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dirty="0"/>
              <a:t>Click to edit Master title style</a:t>
            </a: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413129" y="6486525"/>
            <a:ext cx="1088136"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14350"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lvl="2"/>
            <a:r>
              <a:rPr lang="en-US" dirty="0"/>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dirty="0"/>
              <a:t>Click to edit Master title style</a:t>
            </a:r>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a:t>Edit Master text styles</a:t>
            </a:r>
          </a:p>
          <a:p>
            <a:pPr marL="569913" lvl="1" indent="-2254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pPr>
            <a:r>
              <a:rPr lang="en-US" dirty="0"/>
              <a:t>Second level</a:t>
            </a:r>
          </a:p>
          <a:p>
            <a:pPr marL="914400" lvl="2" indent="-227013"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tabLst/>
            </a:pPr>
            <a:r>
              <a:rPr lang="en-US" dirty="0"/>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8.tif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7.emf"/><Relationship Id="rId5" Type="http://schemas.openxmlformats.org/officeDocument/2006/relationships/slideLayout" Target="../slideLayouts/slideLayout20.xml"/><Relationship Id="rId10" Type="http://schemas.openxmlformats.org/officeDocument/2006/relationships/image" Target="../media/image6.emf"/><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7"/>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 id="2147483758" r:id="rId14"/>
    <p:sldLayoutId id="2147483759" r:id="rId15"/>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356498" y="5307263"/>
            <a:ext cx="184731" cy="300082"/>
          </a:xfrm>
          <a:prstGeom prst="rect">
            <a:avLst/>
          </a:prstGeom>
          <a:noFill/>
        </p:spPr>
        <p:txBody>
          <a:bodyPr wrap="none" rtlCol="0">
            <a:spAutoFit/>
          </a:bodyPr>
          <a:lstStyle/>
          <a:p>
            <a:endParaRPr lang="en-US" sz="1350" dirty="0"/>
          </a:p>
        </p:txBody>
      </p:sp>
      <p:sp>
        <p:nvSpPr>
          <p:cNvPr id="9" name="Text Placeholder 2"/>
          <p:cNvSpPr>
            <a:spLocks noGrp="1"/>
          </p:cNvSpPr>
          <p:nvPr>
            <p:ph type="body" idx="1"/>
          </p:nvPr>
        </p:nvSpPr>
        <p:spPr>
          <a:xfrm>
            <a:off x="609600" y="1808079"/>
            <a:ext cx="10972800" cy="2526418"/>
          </a:xfrm>
          <a:prstGeom prst="rect">
            <a:avLst/>
          </a:prstGeom>
        </p:spPr>
        <p:txBody>
          <a:bodyPr vert="horz" lIns="91440" tIns="45720" rIns="91440" bIns="45720" rtlCol="0">
            <a:normAutofit/>
          </a:bodyPr>
          <a:lstStyle/>
          <a:p>
            <a:pPr lvl="0"/>
            <a:r>
              <a:rPr lang="en-US" dirty="0" err="1"/>
              <a:t>Lorem</a:t>
            </a:r>
            <a:r>
              <a:rPr lang="en-US" dirty="0"/>
              <a:t> </a:t>
            </a:r>
            <a:r>
              <a:rPr lang="en-US" dirty="0" err="1"/>
              <a:t>Ipsum</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0"/>
          <a:stretch>
            <a:fillRect/>
          </a:stretch>
        </p:blipFill>
        <p:spPr>
          <a:xfrm>
            <a:off x="8366012" y="11"/>
            <a:ext cx="3825989" cy="2379579"/>
          </a:xfrm>
          <a:prstGeom prst="rect">
            <a:avLst/>
          </a:prstGeom>
        </p:spPr>
      </p:pic>
      <p:sp>
        <p:nvSpPr>
          <p:cNvPr id="8" name="Title Placeholder 1"/>
          <p:cNvSpPr>
            <a:spLocks noGrp="1"/>
          </p:cNvSpPr>
          <p:nvPr>
            <p:ph type="title"/>
          </p:nvPr>
        </p:nvSpPr>
        <p:spPr>
          <a:xfrm>
            <a:off x="0" y="-232259"/>
            <a:ext cx="10972800" cy="1143000"/>
          </a:xfrm>
          <a:prstGeom prst="rect">
            <a:avLst/>
          </a:prstGeom>
        </p:spPr>
        <p:txBody>
          <a:bodyPr vert="horz" lIns="91440" tIns="45720" rIns="91440" bIns="45720" rtlCol="0" anchor="ctr">
            <a:normAutofit/>
          </a:bodyPr>
          <a:lstStyle/>
          <a:p>
            <a:r>
              <a:rPr lang="en-US" dirty="0"/>
              <a:t>Project Title</a:t>
            </a:r>
          </a:p>
        </p:txBody>
      </p:sp>
      <p:sp>
        <p:nvSpPr>
          <p:cNvPr id="20" name="TextBox 11"/>
          <p:cNvSpPr txBox="1">
            <a:spLocks noChangeArrowheads="1"/>
          </p:cNvSpPr>
          <p:nvPr userDrawn="1"/>
        </p:nvSpPr>
        <p:spPr bwMode="auto">
          <a:xfrm>
            <a:off x="4386263" y="6581777"/>
            <a:ext cx="279527" cy="207733"/>
          </a:xfrm>
          <a:prstGeom prst="rect">
            <a:avLst/>
          </a:prstGeom>
          <a:noFill/>
          <a:ln>
            <a:noFill/>
          </a:ln>
        </p:spPr>
        <p:txBody>
          <a:bodyPr wrap="none" lIns="68562" tIns="34282" rIns="68562" bIns="34282">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342812" eaLnBrk="1" fontAlgn="base" hangingPunct="1">
              <a:spcBef>
                <a:spcPct val="0"/>
              </a:spcBef>
              <a:spcAft>
                <a:spcPct val="0"/>
              </a:spcAft>
              <a:defRPr/>
            </a:pPr>
            <a:fld id="{62B45342-D41F-3246-BC88-9305F376649F}" type="slidenum">
              <a:rPr lang="en-US" sz="900" smtClean="0">
                <a:solidFill>
                  <a:srgbClr val="FFFFFF"/>
                </a:solidFill>
              </a:rPr>
              <a:pPr defTabSz="342812" eaLnBrk="1" fontAlgn="base" hangingPunct="1">
                <a:spcBef>
                  <a:spcPct val="0"/>
                </a:spcBef>
                <a:spcAft>
                  <a:spcPct val="0"/>
                </a:spcAft>
                <a:defRPr/>
              </a:pPr>
              <a:t>‹#›</a:t>
            </a:fld>
            <a:endParaRPr lang="en-US" sz="900" dirty="0">
              <a:solidFill>
                <a:srgbClr val="FFFFFF"/>
              </a:solidFill>
            </a:endParaRPr>
          </a:p>
        </p:txBody>
      </p:sp>
      <p:sp>
        <p:nvSpPr>
          <p:cNvPr id="21" name="Rectangle 20"/>
          <p:cNvSpPr/>
          <p:nvPr userDrawn="1"/>
        </p:nvSpPr>
        <p:spPr>
          <a:xfrm>
            <a:off x="0" y="6400800"/>
            <a:ext cx="12192000"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fontAlgn="base">
              <a:spcBef>
                <a:spcPct val="0"/>
              </a:spcBef>
              <a:spcAft>
                <a:spcPct val="0"/>
              </a:spcAft>
              <a:defRPr/>
            </a:pPr>
            <a:endParaRPr lang="en-US" sz="1350" dirty="0">
              <a:solidFill>
                <a:srgbClr val="FFFFFF"/>
              </a:solidFill>
              <a:latin typeface="Arial" charset="0"/>
              <a:ea typeface="ＭＳ Ｐゴシック" charset="0"/>
              <a:cs typeface="ＭＳ Ｐゴシック" charset="0"/>
            </a:endParaRPr>
          </a:p>
          <a:p>
            <a:pPr algn="ctr" defTabSz="342812" fontAlgn="base">
              <a:spcBef>
                <a:spcPct val="0"/>
              </a:spcBef>
              <a:spcAft>
                <a:spcPct val="0"/>
              </a:spcAft>
              <a:defRPr/>
            </a:pPr>
            <a:endParaRPr lang="en-US" sz="1350" dirty="0">
              <a:solidFill>
                <a:srgbClr val="FFFFFF"/>
              </a:solidFill>
              <a:latin typeface="Arial" charset="0"/>
              <a:ea typeface="ＭＳ Ｐゴシック" charset="0"/>
              <a:cs typeface="ＭＳ Ｐゴシック" charset="0"/>
            </a:endParaRPr>
          </a:p>
        </p:txBody>
      </p:sp>
      <p:cxnSp>
        <p:nvCxnSpPr>
          <p:cNvPr id="23" name="Straight Connector 22"/>
          <p:cNvCxnSpPr/>
          <p:nvPr userDrawn="1"/>
        </p:nvCxnSpPr>
        <p:spPr>
          <a:xfrm>
            <a:off x="1626313" y="6448432"/>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1718814" y="6453203"/>
            <a:ext cx="6917278" cy="230832"/>
          </a:xfrm>
          <a:prstGeom prst="rect">
            <a:avLst/>
          </a:prstGeom>
          <a:noFill/>
        </p:spPr>
        <p:txBody>
          <a:bodyPr wrap="none" rtlCol="0">
            <a:spAutoFit/>
          </a:bodyPr>
          <a:lstStyle/>
          <a:p>
            <a:r>
              <a:rPr lang="en-US" sz="900" dirty="0">
                <a:solidFill>
                  <a:prstClr val="white"/>
                </a:solidFill>
                <a:latin typeface="Helvetica Light"/>
                <a:cs typeface="Calibri"/>
              </a:rPr>
              <a:t>Lee Bernstein			     			 Nuclear</a:t>
            </a:r>
            <a:r>
              <a:rPr lang="en-US" sz="900" baseline="0" dirty="0">
                <a:solidFill>
                  <a:prstClr val="white"/>
                </a:solidFill>
                <a:latin typeface="Helvetica Light"/>
                <a:cs typeface="Calibri"/>
              </a:rPr>
              <a:t> Structure 2018</a:t>
            </a:r>
            <a:endParaRPr lang="en-US" sz="900" dirty="0">
              <a:solidFill>
                <a:prstClr val="white"/>
              </a:solidFill>
              <a:latin typeface="Helvetica Light"/>
              <a:cs typeface="Calibri"/>
            </a:endParaRPr>
          </a:p>
        </p:txBody>
      </p:sp>
      <p:pic>
        <p:nvPicPr>
          <p:cNvPr id="25" name="Picture 12"/>
          <p:cNvPicPr>
            <a:picLocks noChangeAspect="1"/>
          </p:cNvPicPr>
          <p:nvPr userDrawn="1"/>
        </p:nvPicPr>
        <p:blipFill>
          <a:blip r:embed="rId11" cstate="hqprint">
            <a:extLst>
              <a:ext uri="{28A0092B-C50C-407E-A947-70E740481C1C}">
                <a14:useLocalDpi xmlns:a14="http://schemas.microsoft.com/office/drawing/2010/main"/>
              </a:ext>
            </a:extLst>
          </a:blip>
          <a:srcRect l="6667" t="8601" r="7967" b="18398"/>
          <a:stretch>
            <a:fillRect/>
          </a:stretch>
        </p:blipFill>
        <p:spPr bwMode="auto">
          <a:xfrm>
            <a:off x="69852" y="6430441"/>
            <a:ext cx="534304" cy="390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5"/>
          <p:cNvPicPr>
            <a:picLocks noChangeAspect="1"/>
          </p:cNvPicPr>
          <p:nvPr userDrawn="1"/>
        </p:nvPicPr>
        <p:blipFill>
          <a:blip r:embed="rId12"/>
          <a:stretch>
            <a:fillRect/>
          </a:stretch>
        </p:blipFill>
        <p:spPr>
          <a:xfrm>
            <a:off x="809080" y="6432047"/>
            <a:ext cx="577760" cy="425955"/>
          </a:xfrm>
          <a:prstGeom prst="rect">
            <a:avLst/>
          </a:prstGeom>
        </p:spPr>
      </p:pic>
    </p:spTree>
    <p:extLst>
      <p:ext uri="{BB962C8B-B14F-4D97-AF65-F5344CB8AC3E}">
        <p14:creationId xmlns:p14="http://schemas.microsoft.com/office/powerpoint/2010/main" val="37033371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70" r:id="rId8"/>
  </p:sldLayoutIdLst>
  <p:transition>
    <p:fade/>
  </p:transition>
  <p:hf hdr="0" ftr="0" dt="0"/>
  <p:txStyles>
    <p:titleStyle>
      <a:lvl1pPr algn="l" defTabSz="342900" rtl="0" eaLnBrk="1" latinLnBrk="0" hangingPunct="1">
        <a:spcBef>
          <a:spcPct val="0"/>
        </a:spcBef>
        <a:buNone/>
        <a:defRPr sz="3750" b="1" kern="1200">
          <a:solidFill>
            <a:schemeClr val="bg1"/>
          </a:solidFill>
          <a:latin typeface="Georgia"/>
          <a:ea typeface="+mj-ea"/>
          <a:cs typeface="Georgia"/>
        </a:defRPr>
      </a:lvl1pPr>
    </p:titleStyle>
    <p:bodyStyle>
      <a:lvl1pPr marL="257175" indent="-257175" algn="l" defTabSz="342900" rtl="0" eaLnBrk="1" latinLnBrk="0" hangingPunct="1">
        <a:spcBef>
          <a:spcPct val="20000"/>
        </a:spcBef>
        <a:buFont typeface="Arial"/>
        <a:buChar char="•"/>
        <a:defRPr sz="1650" kern="1200">
          <a:solidFill>
            <a:srgbClr val="2D637F"/>
          </a:solidFill>
          <a:latin typeface="Lucida Grande"/>
          <a:ea typeface="+mn-ea"/>
          <a:cs typeface="Lucida Grande"/>
        </a:defRPr>
      </a:lvl1pPr>
      <a:lvl2pPr marL="557213" indent="-214313" algn="l" defTabSz="342900" rtl="0" eaLnBrk="1" latinLnBrk="0" hangingPunct="1">
        <a:spcBef>
          <a:spcPct val="20000"/>
        </a:spcBef>
        <a:buFont typeface="Arial"/>
        <a:buChar char="–"/>
        <a:defRPr sz="1500" kern="1200">
          <a:solidFill>
            <a:srgbClr val="2D637F"/>
          </a:solidFill>
          <a:latin typeface="Lucida Grande"/>
          <a:ea typeface="+mn-ea"/>
          <a:cs typeface="Lucida Grande"/>
        </a:defRPr>
      </a:lvl2pPr>
      <a:lvl3pPr marL="857250" indent="-171450" algn="l" defTabSz="342900" rtl="0" eaLnBrk="1" latinLnBrk="0" hangingPunct="1">
        <a:spcBef>
          <a:spcPct val="20000"/>
        </a:spcBef>
        <a:buFont typeface="Arial"/>
        <a:buChar char="•"/>
        <a:defRPr sz="1350" kern="1200">
          <a:solidFill>
            <a:srgbClr val="2D637F"/>
          </a:solidFill>
          <a:latin typeface="Lucida Grande"/>
          <a:ea typeface="+mn-ea"/>
          <a:cs typeface="Lucida Grande"/>
        </a:defRPr>
      </a:lvl3pPr>
      <a:lvl4pPr marL="1200150" indent="-171450" algn="l" defTabSz="342900" rtl="0" eaLnBrk="1" latinLnBrk="0" hangingPunct="1">
        <a:spcBef>
          <a:spcPct val="20000"/>
        </a:spcBef>
        <a:buFont typeface="Arial"/>
        <a:buChar char="–"/>
        <a:defRPr sz="1200" kern="1200">
          <a:solidFill>
            <a:srgbClr val="2D637F"/>
          </a:solidFill>
          <a:latin typeface="Lucida Grande"/>
          <a:ea typeface="+mn-ea"/>
          <a:cs typeface="Lucida Grande"/>
        </a:defRPr>
      </a:lvl4pPr>
      <a:lvl5pPr marL="1543050" indent="-171450" algn="l" defTabSz="342900" rtl="0" eaLnBrk="1" latinLnBrk="0" hangingPunct="1">
        <a:spcBef>
          <a:spcPct val="20000"/>
        </a:spcBef>
        <a:buFont typeface="Arial"/>
        <a:buChar char="»"/>
        <a:defRPr sz="1050" kern="1200">
          <a:solidFill>
            <a:srgbClr val="2D637F"/>
          </a:solidFill>
          <a:latin typeface="Lucida Grande"/>
          <a:ea typeface="+mn-ea"/>
          <a:cs typeface="Lucida Grande"/>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7134114" cy="535531"/>
          </a:xfrm>
        </p:spPr>
        <p:txBody>
          <a:bodyPr/>
          <a:lstStyle/>
          <a:p>
            <a:r>
              <a:rPr lang="en-US" dirty="0"/>
              <a:t>WANDA2020 Planning</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p:txBody>
          <a:bodyPr/>
          <a:lstStyle/>
          <a:p>
            <a:r>
              <a:rPr lang="en-US" dirty="0"/>
              <a:t>Catherine Romano</a:t>
            </a:r>
            <a:br>
              <a:rPr lang="en-US" dirty="0"/>
            </a:br>
            <a:endParaRPr lang="en-US" dirty="0"/>
          </a:p>
          <a:p>
            <a:pPr>
              <a:spcBef>
                <a:spcPts val="0"/>
              </a:spcBef>
            </a:pPr>
            <a:endParaRPr lang="en-US" dirty="0"/>
          </a:p>
          <a:p>
            <a:pPr>
              <a:spcBef>
                <a:spcPts val="0"/>
              </a:spcBef>
            </a:pPr>
            <a:endParaRPr lang="en-US" sz="1600" dirty="0"/>
          </a:p>
          <a:p>
            <a:pPr>
              <a:spcBef>
                <a:spcPts val="0"/>
              </a:spcBef>
            </a:pPr>
            <a:r>
              <a:rPr lang="en-US" sz="1600" dirty="0"/>
              <a:t>Nuclear Data Week</a:t>
            </a:r>
          </a:p>
          <a:p>
            <a:pPr>
              <a:spcBef>
                <a:spcPts val="0"/>
              </a:spcBef>
            </a:pPr>
            <a:r>
              <a:rPr lang="en-US" sz="1600" dirty="0"/>
              <a:t>November 4-8, 2019</a:t>
            </a:r>
          </a:p>
          <a:p>
            <a:pPr>
              <a:spcBef>
                <a:spcPts val="0"/>
              </a:spcBef>
            </a:pPr>
            <a:r>
              <a:rPr lang="en-US" sz="1600" dirty="0"/>
              <a:t>Brookhaven National Laboratory, Upton, NY</a:t>
            </a:r>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CAECA6B-DE2A-440B-90B2-82FEA5CE2E74}"/>
              </a:ext>
            </a:extLst>
          </p:cNvPr>
          <p:cNvGraphicFramePr>
            <a:graphicFrameLocks noGrp="1"/>
          </p:cNvGraphicFramePr>
          <p:nvPr>
            <p:ph idx="1"/>
            <p:extLst>
              <p:ext uri="{D42A27DB-BD31-4B8C-83A1-F6EECF244321}">
                <p14:modId xmlns:p14="http://schemas.microsoft.com/office/powerpoint/2010/main" val="2094460714"/>
              </p:ext>
            </p:extLst>
          </p:nvPr>
        </p:nvGraphicFramePr>
        <p:xfrm>
          <a:off x="2149986" y="232983"/>
          <a:ext cx="4231359" cy="6231175"/>
        </p:xfrm>
        <a:graphic>
          <a:graphicData uri="http://schemas.openxmlformats.org/drawingml/2006/table">
            <a:tbl>
              <a:tblPr/>
              <a:tblGrid>
                <a:gridCol w="590129">
                  <a:extLst>
                    <a:ext uri="{9D8B030D-6E8A-4147-A177-3AD203B41FA5}">
                      <a16:colId xmlns:a16="http://schemas.microsoft.com/office/drawing/2014/main" val="2403130557"/>
                    </a:ext>
                  </a:extLst>
                </a:gridCol>
                <a:gridCol w="3641230">
                  <a:extLst>
                    <a:ext uri="{9D8B030D-6E8A-4147-A177-3AD203B41FA5}">
                      <a16:colId xmlns:a16="http://schemas.microsoft.com/office/drawing/2014/main" val="2508293301"/>
                    </a:ext>
                  </a:extLst>
                </a:gridCol>
              </a:tblGrid>
              <a:tr h="0">
                <a:tc>
                  <a:txBody>
                    <a:bodyPr/>
                    <a:lstStyle/>
                    <a:p>
                      <a:pPr algn="l" fontAlgn="b"/>
                      <a:r>
                        <a:rPr lang="en-US" sz="1600" b="0" i="0" u="none" strike="noStrike" dirty="0">
                          <a:solidFill>
                            <a:srgbClr val="000000"/>
                          </a:solidFill>
                          <a:effectLst/>
                          <a:latin typeface="Calibri" panose="020F0502020204030204" pitchFamily="34" charset="0"/>
                        </a:rPr>
                        <a:t> </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panose="020F0502020204030204" pitchFamily="34" charset="0"/>
                        </a:rPr>
                        <a:t>WANDA DRAFT AGENDA</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409780"/>
                  </a:ext>
                </a:extLst>
              </a:tr>
              <a:tr h="218785">
                <a:tc gridSpan="2">
                  <a:txBody>
                    <a:bodyPr/>
                    <a:lstStyle/>
                    <a:p>
                      <a:pPr algn="ctr" fontAlgn="b"/>
                      <a:r>
                        <a:rPr lang="en-US" sz="1600" b="1" i="0" u="none" strike="noStrike" dirty="0">
                          <a:solidFill>
                            <a:srgbClr val="000000"/>
                          </a:solidFill>
                          <a:effectLst/>
                          <a:latin typeface="Calibri" panose="020F0502020204030204" pitchFamily="34" charset="0"/>
                        </a:rPr>
                        <a:t>TUESDAY, MARCH 3</a:t>
                      </a:r>
                    </a:p>
                  </a:txBody>
                  <a:tcPr marL="5407" marR="5407" marT="5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US"/>
                    </a:p>
                  </a:txBody>
                  <a:tcPr/>
                </a:tc>
                <a:extLst>
                  <a:ext uri="{0D108BD9-81ED-4DB2-BD59-A6C34878D82A}">
                    <a16:rowId xmlns:a16="http://schemas.microsoft.com/office/drawing/2014/main" val="2950670091"/>
                  </a:ext>
                </a:extLst>
              </a:tr>
              <a:tr h="218785">
                <a:tc>
                  <a:txBody>
                    <a:bodyPr/>
                    <a:lstStyle/>
                    <a:p>
                      <a:pPr algn="l" fontAlgn="b"/>
                      <a:r>
                        <a:rPr lang="en-US" sz="1600" b="0" i="0" u="none" strike="noStrike" dirty="0">
                          <a:solidFill>
                            <a:srgbClr val="000000"/>
                          </a:solidFill>
                          <a:effectLst/>
                          <a:latin typeface="Calibri" panose="020F0502020204030204" pitchFamily="34" charset="0"/>
                        </a:rPr>
                        <a:t>830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Welcome &amp; Opening Remarks</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210290"/>
                  </a:ext>
                </a:extLst>
              </a:tr>
              <a:tr h="218785">
                <a:tc>
                  <a:txBody>
                    <a:bodyPr/>
                    <a:lstStyle/>
                    <a:p>
                      <a:pPr algn="l" fontAlgn="b"/>
                      <a:r>
                        <a:rPr lang="en-US" sz="1600" b="0" i="0" u="none" strike="noStrike" dirty="0">
                          <a:solidFill>
                            <a:srgbClr val="000000"/>
                          </a:solidFill>
                          <a:effectLst/>
                          <a:latin typeface="Calibri" panose="020F0502020204030204" pitchFamily="34" charset="0"/>
                        </a:rPr>
                        <a:t>845</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Introduction</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86494"/>
                  </a:ext>
                </a:extLst>
              </a:tr>
              <a:tr h="218785">
                <a:tc>
                  <a:txBody>
                    <a:bodyPr/>
                    <a:lstStyle/>
                    <a:p>
                      <a:pPr algn="l" fontAlgn="b"/>
                      <a:r>
                        <a:rPr lang="en-US" sz="1600" b="0" i="0" u="none" strike="noStrike" dirty="0">
                          <a:solidFill>
                            <a:srgbClr val="000000"/>
                          </a:solidFill>
                          <a:effectLst/>
                          <a:latin typeface="Calibri" panose="020F0502020204030204" pitchFamily="34" charset="0"/>
                        </a:rPr>
                        <a:t>915</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Program needs/projects summary</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9085936"/>
                  </a:ext>
                </a:extLst>
              </a:tr>
              <a:tr h="218785">
                <a:tc>
                  <a:txBody>
                    <a:bodyPr/>
                    <a:lstStyle/>
                    <a:p>
                      <a:pPr algn="l" fontAlgn="b"/>
                      <a:r>
                        <a:rPr lang="en-US" sz="1600" b="0" i="0" u="none" strike="noStrike" dirty="0">
                          <a:solidFill>
                            <a:srgbClr val="000000"/>
                          </a:solidFill>
                          <a:effectLst/>
                          <a:latin typeface="Calibri" panose="020F0502020204030204" pitchFamily="34" charset="0"/>
                        </a:rPr>
                        <a:t>1345</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Nuclear Data 101/Panel</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809721"/>
                  </a:ext>
                </a:extLst>
              </a:tr>
              <a:tr h="218785">
                <a:tc>
                  <a:txBody>
                    <a:bodyPr/>
                    <a:lstStyle/>
                    <a:p>
                      <a:pPr algn="l" fontAlgn="b"/>
                      <a:r>
                        <a:rPr lang="en-US" sz="1600" b="0" i="0" u="none" strike="noStrike" dirty="0">
                          <a:solidFill>
                            <a:srgbClr val="000000"/>
                          </a:solidFill>
                          <a:effectLst/>
                          <a:latin typeface="Calibri" panose="020F0502020204030204" pitchFamily="34" charset="0"/>
                        </a:rPr>
                        <a:t>1000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European Collaboration</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181371"/>
                  </a:ext>
                </a:extLst>
              </a:tr>
              <a:tr h="218785">
                <a:tc>
                  <a:txBody>
                    <a:bodyPr/>
                    <a:lstStyle/>
                    <a:p>
                      <a:pPr algn="l" fontAlgn="b"/>
                      <a:r>
                        <a:rPr lang="en-US" sz="1600" b="0" i="0" u="none" strike="noStrike" dirty="0">
                          <a:solidFill>
                            <a:srgbClr val="000000"/>
                          </a:solidFill>
                          <a:effectLst/>
                          <a:latin typeface="Calibri" panose="020F0502020204030204" pitchFamily="34" charset="0"/>
                        </a:rPr>
                        <a:t>1200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600" b="0" i="0" u="none" strike="noStrike" dirty="0">
                          <a:solidFill>
                            <a:srgbClr val="000000"/>
                          </a:solidFill>
                          <a:effectLst/>
                          <a:latin typeface="Calibri" panose="020F0502020204030204" pitchFamily="34" charset="0"/>
                        </a:rPr>
                        <a:t>Lunch &amp; Group Photo </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70151639"/>
                  </a:ext>
                </a:extLst>
              </a:tr>
              <a:tr h="218785">
                <a:tc>
                  <a:txBody>
                    <a:bodyPr/>
                    <a:lstStyle/>
                    <a:p>
                      <a:pPr algn="l" fontAlgn="b"/>
                      <a:r>
                        <a:rPr lang="en-US" sz="1600" b="0" i="0" u="none" strike="noStrike" dirty="0">
                          <a:solidFill>
                            <a:srgbClr val="000000"/>
                          </a:solidFill>
                          <a:effectLst/>
                          <a:latin typeface="Calibri" panose="020F0502020204030204" pitchFamily="34" charset="0"/>
                        </a:rPr>
                        <a:t> </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BREAKOUT SESSIONS 1A and 1B</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503230"/>
                  </a:ext>
                </a:extLst>
              </a:tr>
              <a:tr h="218785">
                <a:tc>
                  <a:txBody>
                    <a:bodyPr/>
                    <a:lstStyle/>
                    <a:p>
                      <a:pPr algn="l" fontAlgn="b"/>
                      <a:r>
                        <a:rPr lang="en-US" sz="1600" b="0" i="0" u="none" strike="noStrike" dirty="0">
                          <a:solidFill>
                            <a:srgbClr val="000000"/>
                          </a:solidFill>
                          <a:effectLst/>
                          <a:latin typeface="Calibri" panose="020F0502020204030204" pitchFamily="34" charset="0"/>
                        </a:rPr>
                        <a:t>1700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600" b="0" i="0" u="none" strike="noStrike" dirty="0">
                          <a:solidFill>
                            <a:srgbClr val="000000"/>
                          </a:solidFill>
                          <a:effectLst/>
                          <a:latin typeface="Calibri" panose="020F0502020204030204" pitchFamily="34" charset="0"/>
                        </a:rPr>
                        <a:t>Adjourn Day 1</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360090536"/>
                  </a:ext>
                </a:extLst>
              </a:tr>
              <a:tr h="218785">
                <a:tc>
                  <a:txBody>
                    <a:bodyPr/>
                    <a:lstStyle/>
                    <a:p>
                      <a:pPr algn="l" fontAlgn="b"/>
                      <a:r>
                        <a:rPr lang="en-US" sz="1600" b="0" i="0" u="none" strike="noStrike" dirty="0">
                          <a:solidFill>
                            <a:srgbClr val="000000"/>
                          </a:solidFill>
                          <a:effectLst/>
                          <a:latin typeface="Calibri" panose="020F0502020204030204" pitchFamily="34" charset="0"/>
                        </a:rPr>
                        <a:t> </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329322"/>
                  </a:ext>
                </a:extLst>
              </a:tr>
              <a:tr h="218785">
                <a:tc gridSpan="2">
                  <a:txBody>
                    <a:bodyPr/>
                    <a:lstStyle/>
                    <a:p>
                      <a:pPr algn="ctr" fontAlgn="b"/>
                      <a:r>
                        <a:rPr lang="en-US" sz="1600" b="1" i="0" u="none" strike="noStrike" dirty="0">
                          <a:solidFill>
                            <a:srgbClr val="000000"/>
                          </a:solidFill>
                          <a:effectLst/>
                          <a:latin typeface="Calibri" panose="020F0502020204030204" pitchFamily="34" charset="0"/>
                        </a:rPr>
                        <a:t>WEDNESDAY,  MARCH 4</a:t>
                      </a:r>
                    </a:p>
                  </a:txBody>
                  <a:tcPr marL="5407" marR="5407" marT="5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US"/>
                    </a:p>
                  </a:txBody>
                  <a:tcPr/>
                </a:tc>
                <a:extLst>
                  <a:ext uri="{0D108BD9-81ED-4DB2-BD59-A6C34878D82A}">
                    <a16:rowId xmlns:a16="http://schemas.microsoft.com/office/drawing/2014/main" val="750522608"/>
                  </a:ext>
                </a:extLst>
              </a:tr>
              <a:tr h="218785">
                <a:tc>
                  <a:txBody>
                    <a:bodyPr/>
                    <a:lstStyle/>
                    <a:p>
                      <a:pPr algn="l" fontAlgn="b"/>
                      <a:r>
                        <a:rPr lang="en-US" sz="1600" b="0" i="0" u="none" strike="noStrike" dirty="0">
                          <a:solidFill>
                            <a:srgbClr val="000000"/>
                          </a:solidFill>
                          <a:effectLst/>
                          <a:latin typeface="Calibri" panose="020F0502020204030204" pitchFamily="34" charset="0"/>
                        </a:rPr>
                        <a:t>830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BREAKOUT SESSIONS 2A AND 2B</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852019"/>
                  </a:ext>
                </a:extLst>
              </a:tr>
              <a:tr h="218785">
                <a:tc>
                  <a:txBody>
                    <a:bodyPr/>
                    <a:lstStyle/>
                    <a:p>
                      <a:pPr algn="l" fontAlgn="b"/>
                      <a:r>
                        <a:rPr lang="en-US" sz="1600" b="0" i="0" u="none" strike="noStrike" dirty="0">
                          <a:solidFill>
                            <a:srgbClr val="000000"/>
                          </a:solidFill>
                          <a:effectLst/>
                          <a:latin typeface="Calibri" panose="020F0502020204030204" pitchFamily="34" charset="0"/>
                        </a:rPr>
                        <a:t>1200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600" b="0" i="0" u="none" strike="noStrike" dirty="0">
                          <a:solidFill>
                            <a:srgbClr val="000000"/>
                          </a:solidFill>
                          <a:effectLst/>
                          <a:latin typeface="Calibri" panose="020F0502020204030204" pitchFamily="34" charset="0"/>
                        </a:rPr>
                        <a:t>Lunch </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421639691"/>
                  </a:ext>
                </a:extLst>
              </a:tr>
              <a:tr h="218785">
                <a:tc>
                  <a:txBody>
                    <a:bodyPr/>
                    <a:lstStyle/>
                    <a:p>
                      <a:pPr algn="l" fontAlgn="b"/>
                      <a:r>
                        <a:rPr lang="en-US" sz="1600" b="0" i="0" u="none" strike="noStrike" dirty="0">
                          <a:solidFill>
                            <a:srgbClr val="000000"/>
                          </a:solidFill>
                          <a:effectLst/>
                          <a:latin typeface="Calibri" panose="020F0502020204030204" pitchFamily="34" charset="0"/>
                        </a:rPr>
                        <a:t>1315</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BREAKOUT SESSIONS 3A AND 3B</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6982956"/>
                  </a:ext>
                </a:extLst>
              </a:tr>
              <a:tr h="218785">
                <a:tc>
                  <a:txBody>
                    <a:bodyPr/>
                    <a:lstStyle/>
                    <a:p>
                      <a:pPr algn="l" fontAlgn="b"/>
                      <a:r>
                        <a:rPr lang="en-US" sz="1600" b="0" i="0" u="none" strike="noStrike" dirty="0">
                          <a:solidFill>
                            <a:srgbClr val="000000"/>
                          </a:solidFill>
                          <a:effectLst/>
                          <a:latin typeface="Calibri" panose="020F0502020204030204" pitchFamily="34" charset="0"/>
                        </a:rPr>
                        <a:t>1700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600" b="0" i="0" u="none" strike="noStrike" dirty="0">
                          <a:solidFill>
                            <a:srgbClr val="000000"/>
                          </a:solidFill>
                          <a:effectLst/>
                          <a:latin typeface="Calibri" panose="020F0502020204030204" pitchFamily="34" charset="0"/>
                        </a:rPr>
                        <a:t>Adjourn Day 2</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31252332"/>
                  </a:ext>
                </a:extLst>
              </a:tr>
              <a:tr h="218785">
                <a:tc>
                  <a:txBody>
                    <a:bodyPr/>
                    <a:lstStyle/>
                    <a:p>
                      <a:pPr algn="l" fontAlgn="b"/>
                      <a:r>
                        <a:rPr lang="en-US" sz="1600" b="0" i="0" u="none" strike="noStrike" dirty="0">
                          <a:solidFill>
                            <a:srgbClr val="000000"/>
                          </a:solidFill>
                          <a:effectLst/>
                          <a:latin typeface="Calibri" panose="020F0502020204030204" pitchFamily="34" charset="0"/>
                        </a:rPr>
                        <a:t> </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027388"/>
                  </a:ext>
                </a:extLst>
              </a:tr>
              <a:tr h="218785">
                <a:tc gridSpan="2">
                  <a:txBody>
                    <a:bodyPr/>
                    <a:lstStyle/>
                    <a:p>
                      <a:pPr algn="ctr" fontAlgn="b"/>
                      <a:r>
                        <a:rPr lang="en-US" sz="1600" b="1" i="0" u="none" strike="noStrike" dirty="0">
                          <a:solidFill>
                            <a:srgbClr val="000000"/>
                          </a:solidFill>
                          <a:effectLst/>
                          <a:latin typeface="Calibri" panose="020F0502020204030204" pitchFamily="34" charset="0"/>
                        </a:rPr>
                        <a:t>THURSDAY, MARCH 5</a:t>
                      </a:r>
                    </a:p>
                  </a:txBody>
                  <a:tcPr marL="5407" marR="5407" marT="540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hMerge="1">
                  <a:txBody>
                    <a:bodyPr/>
                    <a:lstStyle/>
                    <a:p>
                      <a:endParaRPr lang="en-US"/>
                    </a:p>
                  </a:txBody>
                  <a:tcPr/>
                </a:tc>
                <a:extLst>
                  <a:ext uri="{0D108BD9-81ED-4DB2-BD59-A6C34878D82A}">
                    <a16:rowId xmlns:a16="http://schemas.microsoft.com/office/drawing/2014/main" val="199800337"/>
                  </a:ext>
                </a:extLst>
              </a:tr>
              <a:tr h="218785">
                <a:tc>
                  <a:txBody>
                    <a:bodyPr/>
                    <a:lstStyle/>
                    <a:p>
                      <a:pPr algn="l" fontAlgn="b"/>
                      <a:r>
                        <a:rPr lang="en-US" sz="1600" b="0" i="0" u="none" strike="noStrike" dirty="0">
                          <a:solidFill>
                            <a:srgbClr val="000000"/>
                          </a:solidFill>
                          <a:effectLst/>
                          <a:latin typeface="Calibri" panose="020F0502020204030204" pitchFamily="34" charset="0"/>
                        </a:rPr>
                        <a:t>830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NDIAWG FOA Overview</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4352740"/>
                  </a:ext>
                </a:extLst>
              </a:tr>
              <a:tr h="218785">
                <a:tc>
                  <a:txBody>
                    <a:bodyPr/>
                    <a:lstStyle/>
                    <a:p>
                      <a:pPr algn="l" fontAlgn="b"/>
                      <a:r>
                        <a:rPr lang="en-US" sz="1600" b="0" i="0" u="none" strike="noStrike" dirty="0">
                          <a:solidFill>
                            <a:srgbClr val="000000"/>
                          </a:solidFill>
                          <a:effectLst/>
                          <a:latin typeface="Calibri" panose="020F0502020204030204" pitchFamily="34" charset="0"/>
                        </a:rPr>
                        <a:t>900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TALKS BY FOA FUNDED PIs</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913042"/>
                  </a:ext>
                </a:extLst>
              </a:tr>
              <a:tr h="218785">
                <a:tc>
                  <a:txBody>
                    <a:bodyPr/>
                    <a:lstStyle/>
                    <a:p>
                      <a:pPr algn="l" fontAlgn="b"/>
                      <a:r>
                        <a:rPr lang="en-US" sz="1600" b="0" i="0" u="none" strike="noStrike" dirty="0">
                          <a:solidFill>
                            <a:srgbClr val="000000"/>
                          </a:solidFill>
                          <a:effectLst/>
                          <a:latin typeface="Calibri" panose="020F0502020204030204" pitchFamily="34" charset="0"/>
                        </a:rPr>
                        <a:t>1200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600" b="0" i="0" u="none" strike="noStrike" dirty="0">
                          <a:solidFill>
                            <a:srgbClr val="000000"/>
                          </a:solidFill>
                          <a:effectLst/>
                          <a:latin typeface="Calibri" panose="020F0502020204030204" pitchFamily="34" charset="0"/>
                        </a:rPr>
                        <a:t>Lunch</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68938883"/>
                  </a:ext>
                </a:extLst>
              </a:tr>
              <a:tr h="218785">
                <a:tc>
                  <a:txBody>
                    <a:bodyPr/>
                    <a:lstStyle/>
                    <a:p>
                      <a:pPr algn="l" fontAlgn="b"/>
                      <a:r>
                        <a:rPr lang="en-US" sz="1600" b="0" i="0" u="none" strike="noStrike" dirty="0">
                          <a:solidFill>
                            <a:srgbClr val="000000"/>
                          </a:solidFill>
                          <a:effectLst/>
                          <a:latin typeface="Calibri" panose="020F0502020204030204" pitchFamily="34" charset="0"/>
                        </a:rPr>
                        <a:t>1300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Key Outcomes from Group Sessions</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738977"/>
                  </a:ext>
                </a:extLst>
              </a:tr>
              <a:tr h="218785">
                <a:tc>
                  <a:txBody>
                    <a:bodyPr/>
                    <a:lstStyle/>
                    <a:p>
                      <a:pPr algn="l" fontAlgn="b"/>
                      <a:r>
                        <a:rPr lang="en-US" sz="1600" b="0" i="0" u="none" strike="noStrike" dirty="0">
                          <a:solidFill>
                            <a:srgbClr val="000000"/>
                          </a:solidFill>
                          <a:effectLst/>
                          <a:latin typeface="Calibri" panose="020F0502020204030204" pitchFamily="34" charset="0"/>
                        </a:rPr>
                        <a:t>1535</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Q&amp;A Session </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187513"/>
                  </a:ext>
                </a:extLst>
              </a:tr>
              <a:tr h="218785">
                <a:tc>
                  <a:txBody>
                    <a:bodyPr/>
                    <a:lstStyle/>
                    <a:p>
                      <a:pPr algn="l" fontAlgn="b"/>
                      <a:r>
                        <a:rPr lang="en-US" sz="1600" b="0" i="0" u="none" strike="noStrike" dirty="0">
                          <a:solidFill>
                            <a:srgbClr val="000000"/>
                          </a:solidFill>
                          <a:effectLst/>
                          <a:latin typeface="Calibri" panose="020F0502020204030204" pitchFamily="34" charset="0"/>
                        </a:rPr>
                        <a:t>1650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Plans for next year</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862378"/>
                  </a:ext>
                </a:extLst>
              </a:tr>
              <a:tr h="225843">
                <a:tc>
                  <a:txBody>
                    <a:bodyPr/>
                    <a:lstStyle/>
                    <a:p>
                      <a:pPr algn="l" fontAlgn="b"/>
                      <a:r>
                        <a:rPr lang="en-US" sz="1600" b="0" i="0" u="none" strike="noStrike" dirty="0">
                          <a:solidFill>
                            <a:srgbClr val="000000"/>
                          </a:solidFill>
                          <a:effectLst/>
                          <a:latin typeface="Calibri" panose="020F0502020204030204" pitchFamily="34" charset="0"/>
                        </a:rPr>
                        <a:t>1700</a:t>
                      </a:r>
                    </a:p>
                  </a:txBody>
                  <a:tcPr marL="5407" marR="5407" marT="540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l" fontAlgn="b"/>
                      <a:r>
                        <a:rPr lang="en-US" sz="1600" b="0" i="0" u="none" strike="noStrike" dirty="0">
                          <a:solidFill>
                            <a:srgbClr val="000000"/>
                          </a:solidFill>
                          <a:effectLst/>
                          <a:latin typeface="Calibri" panose="020F0502020204030204" pitchFamily="34" charset="0"/>
                        </a:rPr>
                        <a:t>Adjourn Final Day 3</a:t>
                      </a:r>
                    </a:p>
                  </a:txBody>
                  <a:tcPr marL="5407" marR="5407" marT="54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64812561"/>
                  </a:ext>
                </a:extLst>
              </a:tr>
            </a:tbl>
          </a:graphicData>
        </a:graphic>
      </p:graphicFrame>
      <p:sp>
        <p:nvSpPr>
          <p:cNvPr id="6" name="TextBox 5">
            <a:extLst>
              <a:ext uri="{FF2B5EF4-FFF2-40B4-BE49-F238E27FC236}">
                <a16:creationId xmlns:a16="http://schemas.microsoft.com/office/drawing/2014/main" id="{FB7BB5CB-5425-4188-A01E-0F5243E7B2B5}"/>
              </a:ext>
            </a:extLst>
          </p:cNvPr>
          <p:cNvSpPr txBox="1"/>
          <p:nvPr/>
        </p:nvSpPr>
        <p:spPr>
          <a:xfrm>
            <a:off x="6789907" y="1108953"/>
            <a:ext cx="4416357" cy="1338828"/>
          </a:xfrm>
          <a:prstGeom prst="rect">
            <a:avLst/>
          </a:prstGeom>
          <a:noFill/>
        </p:spPr>
        <p:txBody>
          <a:bodyPr wrap="square" rtlCol="0">
            <a:spAutoFit/>
          </a:bodyPr>
          <a:lstStyle/>
          <a:p>
            <a:pPr marL="285750" indent="-285750" algn="l">
              <a:lnSpc>
                <a:spcPct val="90000"/>
              </a:lnSpc>
              <a:buFont typeface="Arial" panose="020B0604020202020204" pitchFamily="34" charset="0"/>
              <a:buChar char="•"/>
            </a:pPr>
            <a:endParaRPr lang="en-US" dirty="0">
              <a:latin typeface="+mn-lt"/>
            </a:endParaRPr>
          </a:p>
          <a:p>
            <a:pPr marL="285750" indent="-285750" algn="l">
              <a:lnSpc>
                <a:spcPct val="90000"/>
              </a:lnSpc>
              <a:buFont typeface="Arial" panose="020B0604020202020204" pitchFamily="34" charset="0"/>
              <a:buChar char="•"/>
            </a:pPr>
            <a:r>
              <a:rPr lang="en-US" dirty="0">
                <a:latin typeface="+mn-lt"/>
              </a:rPr>
              <a:t>Poster Session?</a:t>
            </a:r>
          </a:p>
          <a:p>
            <a:pPr marL="285750" indent="-285750" algn="l">
              <a:lnSpc>
                <a:spcPct val="90000"/>
              </a:lnSpc>
              <a:buFont typeface="Arial" panose="020B0604020202020204" pitchFamily="34" charset="0"/>
              <a:buChar char="•"/>
            </a:pPr>
            <a:r>
              <a:rPr lang="en-US" dirty="0">
                <a:latin typeface="+mn-lt"/>
              </a:rPr>
              <a:t>Reception?</a:t>
            </a:r>
          </a:p>
          <a:p>
            <a:pPr marL="285750" indent="-285750" algn="l">
              <a:lnSpc>
                <a:spcPct val="90000"/>
              </a:lnSpc>
              <a:buFont typeface="Arial" panose="020B0604020202020204" pitchFamily="34" charset="0"/>
              <a:buChar char="•"/>
            </a:pPr>
            <a:r>
              <a:rPr lang="en-US" dirty="0">
                <a:latin typeface="+mn-lt"/>
              </a:rPr>
              <a:t>How do we get people to stay Thursday afternoon? </a:t>
            </a:r>
          </a:p>
        </p:txBody>
      </p:sp>
    </p:spTree>
    <p:extLst>
      <p:ext uri="{BB962C8B-B14F-4D97-AF65-F5344CB8AC3E}">
        <p14:creationId xmlns:p14="http://schemas.microsoft.com/office/powerpoint/2010/main" val="355235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73AB-3697-408A-9264-2F52D66098C9}"/>
              </a:ext>
            </a:extLst>
          </p:cNvPr>
          <p:cNvSpPr>
            <a:spLocks noGrp="1"/>
          </p:cNvSpPr>
          <p:nvPr>
            <p:ph type="title"/>
          </p:nvPr>
        </p:nvSpPr>
        <p:spPr>
          <a:xfrm>
            <a:off x="335902" y="137542"/>
            <a:ext cx="8807304" cy="507831"/>
          </a:xfrm>
        </p:spPr>
        <p:txBody>
          <a:bodyPr/>
          <a:lstStyle/>
          <a:p>
            <a:r>
              <a:rPr lang="en-US" dirty="0"/>
              <a:t>Breakout Session Goals</a:t>
            </a:r>
          </a:p>
        </p:txBody>
      </p:sp>
      <p:sp>
        <p:nvSpPr>
          <p:cNvPr id="3" name="Content Placeholder 2">
            <a:extLst>
              <a:ext uri="{FF2B5EF4-FFF2-40B4-BE49-F238E27FC236}">
                <a16:creationId xmlns:a16="http://schemas.microsoft.com/office/drawing/2014/main" id="{E20B5964-DB67-46ED-8B0E-D2013E2AA1CB}"/>
              </a:ext>
            </a:extLst>
          </p:cNvPr>
          <p:cNvSpPr>
            <a:spLocks noGrp="1"/>
          </p:cNvSpPr>
          <p:nvPr>
            <p:ph idx="1"/>
          </p:nvPr>
        </p:nvSpPr>
        <p:spPr>
          <a:xfrm>
            <a:off x="441974" y="735562"/>
            <a:ext cx="10144931" cy="5413567"/>
          </a:xfrm>
        </p:spPr>
        <p:txBody>
          <a:bodyPr/>
          <a:lstStyle/>
          <a:p>
            <a:pPr>
              <a:spcBef>
                <a:spcPts val="600"/>
              </a:spcBef>
            </a:pPr>
            <a:r>
              <a:rPr lang="en-US" sz="2000" dirty="0"/>
              <a:t>Determine</a:t>
            </a:r>
            <a:r>
              <a:rPr lang="en-US" sz="2000" dirty="0">
                <a:solidFill>
                  <a:srgbClr val="FF0000"/>
                </a:solidFill>
              </a:rPr>
              <a:t> mission-driven </a:t>
            </a:r>
            <a:r>
              <a:rPr lang="en-US" sz="2000" dirty="0"/>
              <a:t>nuclear data priorities with targeted uncertainties</a:t>
            </a:r>
          </a:p>
          <a:p>
            <a:pPr lvl="1">
              <a:spcBef>
                <a:spcPts val="600"/>
              </a:spcBef>
            </a:pPr>
            <a:r>
              <a:rPr lang="en-US" sz="1600" dirty="0"/>
              <a:t>Obtain user input</a:t>
            </a:r>
          </a:p>
          <a:p>
            <a:pPr>
              <a:spcBef>
                <a:spcPts val="600"/>
              </a:spcBef>
            </a:pPr>
            <a:r>
              <a:rPr lang="en-US" sz="2000" dirty="0"/>
              <a:t>Determine all </a:t>
            </a:r>
            <a:r>
              <a:rPr lang="en-US" sz="2000" dirty="0">
                <a:solidFill>
                  <a:srgbClr val="FF0000"/>
                </a:solidFill>
              </a:rPr>
              <a:t>tasks</a:t>
            </a:r>
            <a:r>
              <a:rPr lang="en-US" sz="2000" dirty="0"/>
              <a:t> required to ensure that nuclear data are available to users:</a:t>
            </a:r>
          </a:p>
          <a:p>
            <a:pPr lvl="1">
              <a:spcBef>
                <a:spcPts val="600"/>
              </a:spcBef>
            </a:pPr>
            <a:r>
              <a:rPr lang="en-US" sz="1800" dirty="0"/>
              <a:t>Measurements – differential and integral</a:t>
            </a:r>
          </a:p>
          <a:p>
            <a:pPr lvl="1">
              <a:spcBef>
                <a:spcPts val="600"/>
              </a:spcBef>
            </a:pPr>
            <a:r>
              <a:rPr lang="en-US" sz="1800" dirty="0"/>
              <a:t>Evaluations</a:t>
            </a:r>
          </a:p>
          <a:p>
            <a:pPr lvl="1">
              <a:spcBef>
                <a:spcPts val="600"/>
              </a:spcBef>
            </a:pPr>
            <a:r>
              <a:rPr lang="en-US" sz="1800" dirty="0"/>
              <a:t>Processing </a:t>
            </a:r>
          </a:p>
          <a:p>
            <a:pPr lvl="1">
              <a:spcBef>
                <a:spcPts val="600"/>
              </a:spcBef>
            </a:pPr>
            <a:r>
              <a:rPr lang="en-US" sz="1800" dirty="0"/>
              <a:t>Covariance data</a:t>
            </a:r>
          </a:p>
          <a:p>
            <a:pPr lvl="1">
              <a:spcBef>
                <a:spcPts val="600"/>
              </a:spcBef>
            </a:pPr>
            <a:r>
              <a:rPr lang="en-US" sz="1800" dirty="0"/>
              <a:t>Validation</a:t>
            </a:r>
          </a:p>
          <a:p>
            <a:pPr lvl="1">
              <a:spcBef>
                <a:spcPts val="600"/>
              </a:spcBef>
            </a:pPr>
            <a:r>
              <a:rPr lang="en-US" sz="1800" dirty="0"/>
              <a:t>Testing</a:t>
            </a:r>
          </a:p>
          <a:p>
            <a:pPr lvl="1">
              <a:spcBef>
                <a:spcPts val="600"/>
              </a:spcBef>
            </a:pPr>
            <a:r>
              <a:rPr lang="en-US" sz="1800" dirty="0"/>
              <a:t>Ensure the codes can use the data</a:t>
            </a:r>
            <a:endParaRPr lang="en-US" sz="1600" dirty="0"/>
          </a:p>
          <a:p>
            <a:pPr>
              <a:spcBef>
                <a:spcPts val="600"/>
              </a:spcBef>
            </a:pPr>
            <a:r>
              <a:rPr lang="en-US" sz="2000" dirty="0"/>
              <a:t>Facilitate </a:t>
            </a:r>
            <a:r>
              <a:rPr lang="en-US" sz="2000" dirty="0">
                <a:solidFill>
                  <a:srgbClr val="FF0000"/>
                </a:solidFill>
              </a:rPr>
              <a:t>peer reviewed </a:t>
            </a:r>
            <a:r>
              <a:rPr lang="en-US" sz="2000" dirty="0"/>
              <a:t>ideas</a:t>
            </a:r>
          </a:p>
          <a:p>
            <a:pPr>
              <a:spcBef>
                <a:spcPts val="600"/>
              </a:spcBef>
            </a:pPr>
            <a:r>
              <a:rPr lang="en-US" sz="2000" dirty="0"/>
              <a:t>Determine where needs </a:t>
            </a:r>
            <a:r>
              <a:rPr lang="en-US" sz="2000" dirty="0">
                <a:solidFill>
                  <a:srgbClr val="FF0000"/>
                </a:solidFill>
              </a:rPr>
              <a:t>overlap</a:t>
            </a:r>
            <a:r>
              <a:rPr lang="en-US" sz="2000" dirty="0"/>
              <a:t> with other mission spaces</a:t>
            </a:r>
            <a:endParaRPr lang="en-US" sz="2000" dirty="0">
              <a:solidFill>
                <a:srgbClr val="FF0000"/>
              </a:solidFill>
            </a:endParaRPr>
          </a:p>
          <a:p>
            <a:pPr>
              <a:spcBef>
                <a:spcPts val="600"/>
              </a:spcBef>
            </a:pPr>
            <a:r>
              <a:rPr lang="en-US" sz="2000" dirty="0"/>
              <a:t>Capture opportunities to </a:t>
            </a:r>
            <a:r>
              <a:rPr lang="en-US" sz="2000" dirty="0">
                <a:solidFill>
                  <a:srgbClr val="FF0000"/>
                </a:solidFill>
              </a:rPr>
              <a:t>leverage</a:t>
            </a:r>
            <a:r>
              <a:rPr lang="en-US" sz="2000" dirty="0"/>
              <a:t> or enhance existing funded/planned work </a:t>
            </a:r>
          </a:p>
          <a:p>
            <a:pPr>
              <a:spcBef>
                <a:spcPts val="600"/>
              </a:spcBef>
            </a:pPr>
            <a:r>
              <a:rPr lang="en-US" dirty="0"/>
              <a:t>Think outside the confines of the typical funding mechanisms</a:t>
            </a:r>
          </a:p>
          <a:p>
            <a:pPr marL="342900" lvl="1" indent="0">
              <a:spcBef>
                <a:spcPts val="600"/>
              </a:spcBef>
              <a:buNone/>
            </a:pPr>
            <a:r>
              <a:rPr lang="en-US" dirty="0">
                <a:solidFill>
                  <a:srgbClr val="FF0000"/>
                </a:solidFill>
              </a:rPr>
              <a:t>What does it really take to get it done right?</a:t>
            </a:r>
          </a:p>
          <a:p>
            <a:endParaRPr lang="en-US" dirty="0"/>
          </a:p>
        </p:txBody>
      </p:sp>
    </p:spTree>
    <p:extLst>
      <p:ext uri="{BB962C8B-B14F-4D97-AF65-F5344CB8AC3E}">
        <p14:creationId xmlns:p14="http://schemas.microsoft.com/office/powerpoint/2010/main" val="3578851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1541-62BC-42D2-9651-1F69732CFEAD}"/>
              </a:ext>
            </a:extLst>
          </p:cNvPr>
          <p:cNvSpPr>
            <a:spLocks noGrp="1"/>
          </p:cNvSpPr>
          <p:nvPr>
            <p:ph type="title"/>
          </p:nvPr>
        </p:nvSpPr>
        <p:spPr/>
        <p:txBody>
          <a:bodyPr/>
          <a:lstStyle/>
          <a:p>
            <a:r>
              <a:rPr lang="en-US" dirty="0"/>
              <a:t>Workshop Attendee Charge</a:t>
            </a:r>
          </a:p>
        </p:txBody>
      </p:sp>
      <p:sp>
        <p:nvSpPr>
          <p:cNvPr id="3" name="Content Placeholder 2">
            <a:extLst>
              <a:ext uri="{FF2B5EF4-FFF2-40B4-BE49-F238E27FC236}">
                <a16:creationId xmlns:a16="http://schemas.microsoft.com/office/drawing/2014/main" id="{FF41FAFC-E0B9-4728-930A-C5B8D4A02FCD}"/>
              </a:ext>
            </a:extLst>
          </p:cNvPr>
          <p:cNvSpPr>
            <a:spLocks noGrp="1"/>
          </p:cNvSpPr>
          <p:nvPr>
            <p:ph idx="1"/>
          </p:nvPr>
        </p:nvSpPr>
        <p:spPr/>
        <p:txBody>
          <a:bodyPr>
            <a:normAutofit/>
          </a:bodyPr>
          <a:lstStyle/>
          <a:p>
            <a:pPr marL="0" indent="0">
              <a:buNone/>
            </a:pPr>
            <a:r>
              <a:rPr lang="en-US" dirty="0"/>
              <a:t>Scientific Community</a:t>
            </a:r>
          </a:p>
          <a:p>
            <a:r>
              <a:rPr lang="en-US" dirty="0"/>
              <a:t>Prioritize the mission over personal interests</a:t>
            </a:r>
          </a:p>
          <a:p>
            <a:r>
              <a:rPr lang="en-US" dirty="0"/>
              <a:t>Find ways to leverage existing work</a:t>
            </a:r>
          </a:p>
          <a:p>
            <a:r>
              <a:rPr lang="en-US" dirty="0"/>
              <a:t>Determine where needs overlap with other mission spaces</a:t>
            </a:r>
          </a:p>
          <a:p>
            <a:r>
              <a:rPr lang="en-US" dirty="0"/>
              <a:t>Think of collaborative solutions</a:t>
            </a:r>
          </a:p>
          <a:p>
            <a:pPr marL="0" indent="0">
              <a:buNone/>
            </a:pPr>
            <a:r>
              <a:rPr lang="en-US" dirty="0"/>
              <a:t>Program Manager Community</a:t>
            </a:r>
          </a:p>
          <a:p>
            <a:r>
              <a:rPr lang="en-US" dirty="0"/>
              <a:t>Ask hard questions</a:t>
            </a:r>
          </a:p>
          <a:p>
            <a:r>
              <a:rPr lang="en-US" dirty="0"/>
              <a:t>Let us know what information you need</a:t>
            </a:r>
          </a:p>
        </p:txBody>
      </p:sp>
    </p:spTree>
    <p:extLst>
      <p:ext uri="{BB962C8B-B14F-4D97-AF65-F5344CB8AC3E}">
        <p14:creationId xmlns:p14="http://schemas.microsoft.com/office/powerpoint/2010/main" val="246648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7EE5-4841-4BD9-95BA-C8BC30F6B44A}"/>
              </a:ext>
            </a:extLst>
          </p:cNvPr>
          <p:cNvSpPr>
            <a:spLocks noGrp="1"/>
          </p:cNvSpPr>
          <p:nvPr>
            <p:ph type="title"/>
          </p:nvPr>
        </p:nvSpPr>
        <p:spPr>
          <a:xfrm>
            <a:off x="265911" y="77591"/>
            <a:ext cx="11515053" cy="507831"/>
          </a:xfrm>
        </p:spPr>
        <p:txBody>
          <a:bodyPr/>
          <a:lstStyle/>
          <a:p>
            <a:r>
              <a:rPr lang="en-US" dirty="0"/>
              <a:t>Session Topics – physics based or program based?</a:t>
            </a:r>
          </a:p>
        </p:txBody>
      </p:sp>
      <p:sp>
        <p:nvSpPr>
          <p:cNvPr id="5" name="Rectangle 4">
            <a:extLst>
              <a:ext uri="{FF2B5EF4-FFF2-40B4-BE49-F238E27FC236}">
                <a16:creationId xmlns:a16="http://schemas.microsoft.com/office/drawing/2014/main" id="{AEC163C8-7297-4DD1-AC7F-B793F77A9062}"/>
              </a:ext>
            </a:extLst>
          </p:cNvPr>
          <p:cNvSpPr/>
          <p:nvPr/>
        </p:nvSpPr>
        <p:spPr>
          <a:xfrm>
            <a:off x="332727" y="795147"/>
            <a:ext cx="5279508" cy="5847755"/>
          </a:xfrm>
          <a:prstGeom prst="rect">
            <a:avLst/>
          </a:prstGeom>
        </p:spPr>
        <p:txBody>
          <a:bodyPr wrap="square">
            <a:spAutoFit/>
          </a:bodyPr>
          <a:lstStyle/>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AI/Machine Learning/advanced computing</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Processing big data sets</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Covariance, sensitivity, uncertainty, validation</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Sensitivity studies</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“Truth in Covariances” and S/U analysis</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Methods for propagating uncertainties</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Covariances and errors in benchmark and data tuning</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Benchmark/validation/propagation of uncertainties </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Uncertainty Quantification in Nuclear Data</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Benchmarks and metadata</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Nuclear Data Pipeline</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Turning ND pipeline into a Bayesian network</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Future of the nuclear data pipeline</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Methods to speed up pipeline using (or not) advanced computing</a:t>
            </a:r>
          </a:p>
          <a:p>
            <a:pPr marL="800100" lvl="1" indent="-342900">
              <a:spcBef>
                <a:spcPts val="0"/>
              </a:spcBef>
              <a:spcAft>
                <a:spcPts val="0"/>
              </a:spcAft>
              <a:buFont typeface="+mj-lt"/>
              <a:buAutoNum type="alphaLcPeriod"/>
              <a:tabLst>
                <a:tab pos="457200" algn="l"/>
              </a:tabLst>
            </a:pPr>
            <a:r>
              <a:rPr lang="en-US" sz="1200" dirty="0">
                <a:latin typeface="+mn-lt"/>
              </a:rPr>
              <a:t>What ND measurements, modelling, evaluation, compilation and other horizontal methods should look like in say 2040.</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Code development:  processing, evaluation, transport</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Best practices/SQA</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Processing codes and formatting</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Disentangling Multiphysics models/data</a:t>
            </a:r>
          </a:p>
          <a:p>
            <a:pPr marL="800100" lvl="1" indent="-342900">
              <a:spcBef>
                <a:spcPts val="0"/>
              </a:spcBef>
              <a:spcAft>
                <a:spcPts val="0"/>
              </a:spcAft>
              <a:buFont typeface="+mj-lt"/>
              <a:buAutoNum type="alphaLcPeriod"/>
              <a:tabLst>
                <a:tab pos="457200" algn="l"/>
              </a:tabLst>
            </a:pPr>
            <a:r>
              <a:rPr lang="en-US" sz="1200" dirty="0">
                <a:latin typeface="+mn-lt"/>
              </a:rPr>
              <a:t>Ensure Utilization of new data in Application Code</a:t>
            </a:r>
            <a:endParaRPr lang="en-US" sz="1200" dirty="0">
              <a:latin typeface="+mn-lt"/>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Evaluations</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The transition from resonant to continuous treatments of nuclear data</a:t>
            </a:r>
          </a:p>
          <a:p>
            <a:pPr marL="800100" lvl="1" indent="-342900">
              <a:spcBef>
                <a:spcPts val="0"/>
              </a:spcBef>
              <a:spcAft>
                <a:spcPts val="0"/>
              </a:spcAft>
              <a:buFont typeface="+mj-lt"/>
              <a:buAutoNum type="alphaLcPeriod"/>
              <a:tabLst>
                <a:tab pos="457200" algn="l"/>
              </a:tabLst>
            </a:pPr>
            <a:r>
              <a:rPr lang="en-US" sz="1200" dirty="0">
                <a:latin typeface="+mn-lt"/>
                <a:ea typeface="Calibri" panose="020F0502020204030204" pitchFamily="34" charset="0"/>
              </a:rPr>
              <a:t>Theory</a:t>
            </a:r>
          </a:p>
          <a:p>
            <a:pPr marL="342900" indent="-342900">
              <a:spcBef>
                <a:spcPts val="0"/>
              </a:spcBef>
              <a:spcAft>
                <a:spcPts val="0"/>
              </a:spcAft>
              <a:buFont typeface="+mj-lt"/>
              <a:buAutoNum type="arabicPeriod"/>
              <a:tabLst>
                <a:tab pos="457200" algn="l"/>
              </a:tabLst>
            </a:pPr>
            <a:endParaRPr lang="en-US" sz="1200" dirty="0">
              <a:latin typeface="+mn-lt"/>
              <a:ea typeface="Calibri" panose="020F0502020204030204" pitchFamily="34" charset="0"/>
            </a:endParaRPr>
          </a:p>
          <a:p>
            <a:pPr lvl="0">
              <a:spcBef>
                <a:spcPts val="0"/>
              </a:spcBef>
              <a:spcAft>
                <a:spcPts val="0"/>
              </a:spcAft>
            </a:pPr>
            <a:r>
              <a:rPr lang="en-US" sz="1600" dirty="0">
                <a:latin typeface="Calibri" panose="020F0502020204030204" pitchFamily="34" charset="0"/>
                <a:cs typeface="Times New Roman" panose="02020603050405020304" pitchFamily="18" charset="0"/>
              </a:rPr>
              <a:t> </a:t>
            </a:r>
            <a:endParaRPr lang="en-US" sz="1600" dirty="0">
              <a:effectLst/>
            </a:endParaRPr>
          </a:p>
        </p:txBody>
      </p:sp>
      <p:sp>
        <p:nvSpPr>
          <p:cNvPr id="6" name="Rectangle 5">
            <a:extLst>
              <a:ext uri="{FF2B5EF4-FFF2-40B4-BE49-F238E27FC236}">
                <a16:creationId xmlns:a16="http://schemas.microsoft.com/office/drawing/2014/main" id="{8CCD8DA7-1630-4D7E-82CD-5A76B6528359}"/>
              </a:ext>
            </a:extLst>
          </p:cNvPr>
          <p:cNvSpPr/>
          <p:nvPr/>
        </p:nvSpPr>
        <p:spPr>
          <a:xfrm>
            <a:off x="5763273" y="585422"/>
            <a:ext cx="6316874" cy="6124754"/>
          </a:xfrm>
          <a:prstGeom prst="rect">
            <a:avLst/>
          </a:prstGeom>
        </p:spPr>
        <p:txBody>
          <a:bodyPr wrap="square">
            <a:spAutoFit/>
          </a:bodyPr>
          <a:lstStyle/>
          <a:p>
            <a:pPr marR="0" lvl="0">
              <a:spcBef>
                <a:spcPts val="0"/>
              </a:spcBef>
              <a:spcAft>
                <a:spcPts val="0"/>
              </a:spcAft>
              <a:tabLst>
                <a:tab pos="457200" algn="l"/>
              </a:tabLst>
            </a:pPr>
            <a:r>
              <a:rPr lang="en-US" sz="1400" dirty="0">
                <a:latin typeface="+mn-lt"/>
                <a:ea typeface="Calibri" panose="020F0502020204030204" pitchFamily="34" charset="0"/>
              </a:rPr>
              <a:t>PHYSICS TOPICS</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Scattering</a:t>
            </a:r>
          </a:p>
          <a:p>
            <a:pPr marL="800100" lvl="1"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Thermal scattering</a:t>
            </a:r>
          </a:p>
          <a:p>
            <a:pPr marL="800100" lvl="1"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Elastic and inelastic</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Charged particle reactions </a:t>
            </a:r>
          </a:p>
          <a:p>
            <a:pPr marL="800100" lvl="1"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The production of a charged-particle reaction library to 200+ MeV/</a:t>
            </a:r>
            <a:r>
              <a:rPr lang="en-US" sz="1400" dirty="0" err="1">
                <a:latin typeface="+mn-lt"/>
                <a:ea typeface="Calibri" panose="020F0502020204030204" pitchFamily="34" charset="0"/>
              </a:rPr>
              <a:t>amu</a:t>
            </a:r>
            <a:r>
              <a:rPr lang="en-US" sz="1400" dirty="0">
                <a:latin typeface="+mn-lt"/>
                <a:ea typeface="Calibri" panose="020F0502020204030204" pitchFamily="34" charset="0"/>
              </a:rPr>
              <a:t> and how to validate</a:t>
            </a:r>
          </a:p>
          <a:p>
            <a:pPr marL="800100" lvl="1"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Charged </a:t>
            </a:r>
            <a:r>
              <a:rPr lang="en-US" sz="1400" dirty="0" err="1">
                <a:latin typeface="+mn-lt"/>
                <a:ea typeface="Calibri" panose="020F0502020204030204" pitchFamily="34" charset="0"/>
              </a:rPr>
              <a:t>paritcles</a:t>
            </a:r>
            <a:r>
              <a:rPr lang="en-US" sz="1400" dirty="0">
                <a:latin typeface="+mn-lt"/>
                <a:ea typeface="Calibri" panose="020F0502020204030204" pitchFamily="34" charset="0"/>
              </a:rPr>
              <a:t>/stopping power</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Direct measurements of radioisotope targets (short lived?)</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Gamma production</a:t>
            </a:r>
          </a:p>
          <a:p>
            <a:pPr marL="342900" indent="-342900">
              <a:spcBef>
                <a:spcPts val="0"/>
              </a:spcBef>
              <a:spcAft>
                <a:spcPts val="0"/>
              </a:spcAft>
              <a:buFont typeface="+mj-lt"/>
              <a:buAutoNum type="arabicPeriod"/>
              <a:tabLst>
                <a:tab pos="457200" algn="l"/>
              </a:tabLst>
            </a:pPr>
            <a:r>
              <a:rPr lang="en-US" sz="1400" dirty="0">
                <a:latin typeface="+mn-lt"/>
              </a:rPr>
              <a:t>Atomic Data session follow up</a:t>
            </a:r>
            <a:endParaRPr lang="en-US" sz="1400" dirty="0">
              <a:latin typeface="+mn-lt"/>
              <a:ea typeface="Calibri" panose="020F0502020204030204" pitchFamily="34" charset="0"/>
            </a:endParaRPr>
          </a:p>
          <a:p>
            <a:pPr marL="342900" indent="-342900">
              <a:spcBef>
                <a:spcPts val="0"/>
              </a:spcBef>
              <a:spcAft>
                <a:spcPts val="0"/>
              </a:spcAft>
              <a:buFont typeface="+mj-lt"/>
              <a:buAutoNum type="arabicPeriod"/>
              <a:tabLst>
                <a:tab pos="457200" algn="l"/>
              </a:tabLst>
            </a:pPr>
            <a:r>
              <a:rPr lang="en-US" sz="1400" dirty="0">
                <a:latin typeface="+mn-lt"/>
              </a:rPr>
              <a:t>Materials and </a:t>
            </a:r>
            <a:r>
              <a:rPr lang="en-US" sz="1400" dirty="0" err="1">
                <a:latin typeface="+mn-lt"/>
              </a:rPr>
              <a:t>targetry</a:t>
            </a:r>
            <a:r>
              <a:rPr lang="en-US" sz="1400" dirty="0">
                <a:latin typeface="+mn-lt"/>
              </a:rPr>
              <a:t>/facilities and infrastructure</a:t>
            </a:r>
          </a:p>
          <a:p>
            <a:pPr marL="342900" indent="-342900">
              <a:spcBef>
                <a:spcPts val="0"/>
              </a:spcBef>
              <a:spcAft>
                <a:spcPts val="0"/>
              </a:spcAft>
              <a:buFont typeface="+mj-lt"/>
              <a:buAutoNum type="arabicPeriod"/>
              <a:tabLst>
                <a:tab pos="457200" algn="l"/>
              </a:tabLst>
            </a:pPr>
            <a:endParaRPr lang="en-US" sz="1400" dirty="0">
              <a:latin typeface="+mn-lt"/>
            </a:endParaRPr>
          </a:p>
          <a:p>
            <a:pPr>
              <a:spcBef>
                <a:spcPts val="0"/>
              </a:spcBef>
              <a:spcAft>
                <a:spcPts val="0"/>
              </a:spcAft>
              <a:tabLst>
                <a:tab pos="457200" algn="l"/>
              </a:tabLst>
            </a:pPr>
            <a:r>
              <a:rPr lang="en-US" sz="1400" dirty="0">
                <a:latin typeface="+mn-lt"/>
              </a:rPr>
              <a:t>PROGRAM NEEDS</a:t>
            </a:r>
          </a:p>
          <a:p>
            <a:pPr marL="342900" indent="-342900">
              <a:spcBef>
                <a:spcPts val="0"/>
              </a:spcBef>
              <a:spcAft>
                <a:spcPts val="0"/>
              </a:spcAft>
              <a:buFont typeface="+mj-lt"/>
              <a:buAutoNum type="arabicPeriod"/>
              <a:tabLst>
                <a:tab pos="457200" algn="l"/>
              </a:tabLst>
            </a:pPr>
            <a:r>
              <a:rPr lang="en-US" sz="1400" dirty="0">
                <a:latin typeface="+mn-lt"/>
              </a:rPr>
              <a:t>Isotope Production</a:t>
            </a:r>
          </a:p>
          <a:p>
            <a:pPr marL="800100" lvl="1" indent="-342900">
              <a:spcBef>
                <a:spcPts val="0"/>
              </a:spcBef>
              <a:spcAft>
                <a:spcPts val="0"/>
              </a:spcAft>
              <a:buFont typeface="+mj-lt"/>
              <a:buAutoNum type="arabicPeriod"/>
              <a:tabLst>
                <a:tab pos="457200" algn="l"/>
              </a:tabLst>
            </a:pPr>
            <a:r>
              <a:rPr lang="en-US" sz="1400" dirty="0">
                <a:latin typeface="+mn-lt"/>
              </a:rPr>
              <a:t>Medical isotope nuclear data library</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FRIB needs</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Space applications</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Isotope production</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Fusion applications </a:t>
            </a:r>
          </a:p>
          <a:p>
            <a:pPr marL="342900" marR="0" lvl="0"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NE topic/NRC topic/Fusion topic</a:t>
            </a:r>
          </a:p>
          <a:p>
            <a:pPr marL="800100" lvl="1" indent="-342900">
              <a:spcBef>
                <a:spcPts val="0"/>
              </a:spcBef>
              <a:spcAft>
                <a:spcPts val="0"/>
              </a:spcAft>
              <a:buFont typeface="+mj-lt"/>
              <a:buAutoNum type="arabicPeriod"/>
              <a:tabLst>
                <a:tab pos="457200" algn="l"/>
              </a:tabLst>
            </a:pPr>
            <a:r>
              <a:rPr lang="en-US" sz="1400" dirty="0" err="1">
                <a:latin typeface="+mn-lt"/>
                <a:ea typeface="Calibri" panose="020F0502020204030204" pitchFamily="34" charset="0"/>
              </a:rPr>
              <a:t>Versitile</a:t>
            </a:r>
            <a:r>
              <a:rPr lang="en-US" sz="1400" dirty="0">
                <a:latin typeface="+mn-lt"/>
                <a:ea typeface="Calibri" panose="020F0502020204030204" pitchFamily="34" charset="0"/>
              </a:rPr>
              <a:t> Test Reactor (VTR)</a:t>
            </a:r>
          </a:p>
          <a:p>
            <a:pPr marL="800100" lvl="1" indent="-342900">
              <a:spcBef>
                <a:spcPts val="0"/>
              </a:spcBef>
              <a:spcAft>
                <a:spcPts val="0"/>
              </a:spcAft>
              <a:buFont typeface="+mj-lt"/>
              <a:buAutoNum type="arabicPeriod"/>
              <a:tabLst>
                <a:tab pos="457200" algn="l"/>
              </a:tabLst>
            </a:pPr>
            <a:r>
              <a:rPr lang="en-US" sz="1400" dirty="0" err="1">
                <a:latin typeface="+mn-lt"/>
                <a:ea typeface="Calibri" panose="020F0502020204030204" pitchFamily="34" charset="0"/>
              </a:rPr>
              <a:t>Decomissioning</a:t>
            </a:r>
            <a:endParaRPr lang="en-US" sz="1400" dirty="0">
              <a:latin typeface="+mn-lt"/>
              <a:ea typeface="Calibri" panose="020F0502020204030204" pitchFamily="34" charset="0"/>
            </a:endParaRPr>
          </a:p>
          <a:p>
            <a:pPr marL="800100" lvl="1" indent="-342900">
              <a:spcBef>
                <a:spcPts val="0"/>
              </a:spcBef>
              <a:spcAft>
                <a:spcPts val="0"/>
              </a:spcAft>
              <a:buFont typeface="+mj-lt"/>
              <a:buAutoNum type="arabicPeriod"/>
              <a:tabLst>
                <a:tab pos="457200" algn="l"/>
              </a:tabLst>
            </a:pPr>
            <a:r>
              <a:rPr lang="en-US" sz="1400" dirty="0">
                <a:latin typeface="+mn-lt"/>
                <a:ea typeface="Calibri" panose="020F0502020204030204" pitchFamily="34" charset="0"/>
              </a:rPr>
              <a:t>Structural materials</a:t>
            </a:r>
          </a:p>
          <a:p>
            <a:pPr marL="800100" lvl="1" indent="-342900">
              <a:spcBef>
                <a:spcPts val="0"/>
              </a:spcBef>
              <a:spcAft>
                <a:spcPts val="0"/>
              </a:spcAft>
              <a:buFont typeface="+mj-lt"/>
              <a:buAutoNum type="arabicPeriod"/>
              <a:tabLst>
                <a:tab pos="457200" algn="l"/>
              </a:tabLst>
            </a:pPr>
            <a:r>
              <a:rPr lang="en-US" sz="1400" dirty="0">
                <a:latin typeface="+mn-lt"/>
                <a:cs typeface="Times New Roman" panose="02020603050405020304" pitchFamily="18" charset="0"/>
              </a:rPr>
              <a:t>Shielding - Elastic and inelastic scattering as it pertains to shielding - Validation for shielding</a:t>
            </a:r>
          </a:p>
          <a:p>
            <a:pPr marL="800100" lvl="1" indent="-342900">
              <a:spcBef>
                <a:spcPts val="0"/>
              </a:spcBef>
              <a:spcAft>
                <a:spcPts val="0"/>
              </a:spcAft>
              <a:buFont typeface="+mj-lt"/>
              <a:buAutoNum type="arabicPeriod"/>
              <a:tabLst>
                <a:tab pos="457200" algn="l"/>
              </a:tabLst>
            </a:pPr>
            <a:endParaRPr lang="en-US" sz="1400" dirty="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endParaRPr lang="en-US" sz="1400" dirty="0">
              <a:effectLst/>
              <a:latin typeface="+mn-lt"/>
              <a:ea typeface="Calibri" panose="020F0502020204030204" pitchFamily="34" charset="0"/>
            </a:endParaRPr>
          </a:p>
        </p:txBody>
      </p:sp>
    </p:spTree>
    <p:extLst>
      <p:ext uri="{BB962C8B-B14F-4D97-AF65-F5344CB8AC3E}">
        <p14:creationId xmlns:p14="http://schemas.microsoft.com/office/powerpoint/2010/main" val="2693481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9602-BADB-404C-9FDA-82315515CD93}"/>
              </a:ext>
            </a:extLst>
          </p:cNvPr>
          <p:cNvSpPr>
            <a:spLocks noGrp="1"/>
          </p:cNvSpPr>
          <p:nvPr>
            <p:ph type="title"/>
          </p:nvPr>
        </p:nvSpPr>
        <p:spPr/>
        <p:txBody>
          <a:bodyPr/>
          <a:lstStyle/>
          <a:p>
            <a:r>
              <a:rPr lang="en-US" dirty="0"/>
              <a:t>Session Leads Needed!!!</a:t>
            </a:r>
          </a:p>
        </p:txBody>
      </p:sp>
      <p:sp>
        <p:nvSpPr>
          <p:cNvPr id="3" name="Content Placeholder 2">
            <a:extLst>
              <a:ext uri="{FF2B5EF4-FFF2-40B4-BE49-F238E27FC236}">
                <a16:creationId xmlns:a16="http://schemas.microsoft.com/office/drawing/2014/main" id="{5CA39781-0BC4-4FC1-9B91-7D1D44BC02C4}"/>
              </a:ext>
            </a:extLst>
          </p:cNvPr>
          <p:cNvSpPr>
            <a:spLocks noGrp="1"/>
          </p:cNvSpPr>
          <p:nvPr>
            <p:ph idx="1"/>
          </p:nvPr>
        </p:nvSpPr>
        <p:spPr>
          <a:xfrm>
            <a:off x="265911" y="1226657"/>
            <a:ext cx="11523520" cy="4195415"/>
          </a:xfrm>
        </p:spPr>
        <p:txBody>
          <a:bodyPr/>
          <a:lstStyle/>
          <a:p>
            <a:r>
              <a:rPr lang="en-US" dirty="0"/>
              <a:t>Responsibilities</a:t>
            </a:r>
          </a:p>
          <a:p>
            <a:pPr lvl="1"/>
            <a:r>
              <a:rPr lang="en-US" dirty="0"/>
              <a:t>Create a list of attendees and invite speakers</a:t>
            </a:r>
          </a:p>
          <a:p>
            <a:pPr lvl="1"/>
            <a:r>
              <a:rPr lang="en-US" dirty="0"/>
              <a:t>Provide background through key talks on nuclear data NEEDS</a:t>
            </a:r>
          </a:p>
          <a:p>
            <a:pPr lvl="1"/>
            <a:r>
              <a:rPr lang="en-US" dirty="0"/>
              <a:t>Engage nuclear data users</a:t>
            </a:r>
          </a:p>
          <a:p>
            <a:pPr lvl="1"/>
            <a:r>
              <a:rPr lang="en-US" dirty="0"/>
              <a:t>Outcome should be priorities and suggested solutions (ideally)</a:t>
            </a:r>
          </a:p>
          <a:p>
            <a:pPr lvl="1"/>
            <a:r>
              <a:rPr lang="en-US" dirty="0"/>
              <a:t>Facilitate diverse input from the attendees</a:t>
            </a:r>
          </a:p>
          <a:p>
            <a:pPr lvl="1"/>
            <a:r>
              <a:rPr lang="en-US" dirty="0"/>
              <a:t>Provide a summary talk on Thursday afternoon</a:t>
            </a:r>
          </a:p>
          <a:p>
            <a:pPr lvl="1"/>
            <a:r>
              <a:rPr lang="en-US" dirty="0"/>
              <a:t>Write 3-5 page summary with references for the proceedings </a:t>
            </a:r>
          </a:p>
          <a:p>
            <a:pPr lvl="1"/>
            <a:endParaRPr lang="en-US" dirty="0"/>
          </a:p>
          <a:p>
            <a:endParaRPr lang="en-US" dirty="0"/>
          </a:p>
        </p:txBody>
      </p:sp>
    </p:spTree>
    <p:extLst>
      <p:ext uri="{BB962C8B-B14F-4D97-AF65-F5344CB8AC3E}">
        <p14:creationId xmlns:p14="http://schemas.microsoft.com/office/powerpoint/2010/main" val="262143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899CD5-1E29-433D-8D7D-DB94029A9FD0}"/>
              </a:ext>
            </a:extLst>
          </p:cNvPr>
          <p:cNvSpPr>
            <a:spLocks noGrp="1"/>
          </p:cNvSpPr>
          <p:nvPr>
            <p:ph idx="1"/>
          </p:nvPr>
        </p:nvSpPr>
        <p:spPr/>
        <p:txBody>
          <a:bodyPr/>
          <a:lstStyle/>
          <a:p>
            <a:pPr marL="0" indent="0" algn="ctr">
              <a:buNone/>
            </a:pPr>
            <a:endParaRPr lang="en-US" sz="6600" dirty="0"/>
          </a:p>
          <a:p>
            <a:pPr marL="0" indent="0" algn="ctr">
              <a:buNone/>
            </a:pPr>
            <a:r>
              <a:rPr lang="en-US" sz="6600" dirty="0"/>
              <a:t>Questions?</a:t>
            </a:r>
          </a:p>
          <a:p>
            <a:pPr marL="0" indent="0" algn="ctr">
              <a:buNone/>
            </a:pPr>
            <a:endParaRPr lang="en-US" dirty="0"/>
          </a:p>
        </p:txBody>
      </p:sp>
    </p:spTree>
    <p:extLst>
      <p:ext uri="{BB962C8B-B14F-4D97-AF65-F5344CB8AC3E}">
        <p14:creationId xmlns:p14="http://schemas.microsoft.com/office/powerpoint/2010/main" val="803667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1CA23-99A6-438C-8154-E35F9AC8A81C}"/>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C641C62-FEDD-4D34-BEE6-63BCA4FFB2BD}"/>
              </a:ext>
            </a:extLst>
          </p:cNvPr>
          <p:cNvSpPr>
            <a:spLocks noGrp="1"/>
          </p:cNvSpPr>
          <p:nvPr>
            <p:ph idx="1"/>
          </p:nvPr>
        </p:nvSpPr>
        <p:spPr/>
        <p:txBody>
          <a:bodyPr/>
          <a:lstStyle/>
          <a:p>
            <a:r>
              <a:rPr lang="en-US" dirty="0"/>
              <a:t>NDWG update</a:t>
            </a:r>
          </a:p>
          <a:p>
            <a:r>
              <a:rPr lang="en-US" dirty="0"/>
              <a:t>Lessons Learned from Past Workshops</a:t>
            </a:r>
          </a:p>
          <a:p>
            <a:r>
              <a:rPr lang="en-US" dirty="0"/>
              <a:t>WANDA2020 Agenda</a:t>
            </a:r>
          </a:p>
          <a:p>
            <a:r>
              <a:rPr lang="en-US" dirty="0"/>
              <a:t>WANDA2020 Session Topics</a:t>
            </a:r>
          </a:p>
          <a:p>
            <a:r>
              <a:rPr lang="en-US" dirty="0"/>
              <a:t>Session Lead Assignments</a:t>
            </a:r>
          </a:p>
        </p:txBody>
      </p:sp>
    </p:spTree>
    <p:extLst>
      <p:ext uri="{BB962C8B-B14F-4D97-AF65-F5344CB8AC3E}">
        <p14:creationId xmlns:p14="http://schemas.microsoft.com/office/powerpoint/2010/main" val="106966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flipV="1">
            <a:off x="411126" y="3975053"/>
            <a:ext cx="11667460" cy="88440"/>
          </a:xfrm>
          <a:prstGeom prst="line">
            <a:avLst/>
          </a:prstGeom>
          <a:ln w="1905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05069" y="2125034"/>
            <a:ext cx="1338146" cy="830997"/>
          </a:xfrm>
          <a:prstGeom prst="rect">
            <a:avLst/>
          </a:prstGeom>
          <a:gradFill>
            <a:gsLst>
              <a:gs pos="0">
                <a:schemeClr val="accent2">
                  <a:lumMod val="75000"/>
                </a:schemeClr>
              </a:gs>
              <a:gs pos="100000">
                <a:schemeClr val="accent2">
                  <a:lumMod val="75000"/>
                </a:schemeClr>
              </a:gs>
            </a:gsLst>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400" dirty="0">
                <a:solidFill>
                  <a:prstClr val="white"/>
                </a:solidFill>
                <a:latin typeface="Helvetica Light"/>
                <a:cs typeface="Helvetica Light"/>
              </a:rPr>
              <a:t>USNDP Review (</a:t>
            </a:r>
            <a:r>
              <a:rPr lang="en-US" sz="2000" dirty="0">
                <a:solidFill>
                  <a:prstClr val="white"/>
                </a:solidFill>
                <a:latin typeface="Helvetica Light"/>
                <a:cs typeface="Helvetica Light"/>
              </a:rPr>
              <a:t>7/14</a:t>
            </a:r>
            <a:r>
              <a:rPr lang="en-US" sz="1400" dirty="0">
                <a:solidFill>
                  <a:prstClr val="white"/>
                </a:solidFill>
                <a:latin typeface="Helvetica Light"/>
                <a:cs typeface="Helvetica Light"/>
              </a:rPr>
              <a:t>)</a:t>
            </a:r>
          </a:p>
        </p:txBody>
      </p:sp>
      <p:sp>
        <p:nvSpPr>
          <p:cNvPr id="9" name="Oval 8"/>
          <p:cNvSpPr/>
          <p:nvPr/>
        </p:nvSpPr>
        <p:spPr>
          <a:xfrm>
            <a:off x="1129122" y="3997256"/>
            <a:ext cx="101325" cy="101325"/>
          </a:xfrm>
          <a:prstGeom prst="ellipse">
            <a:avLst/>
          </a:prstGeom>
          <a:solidFill>
            <a:srgbClr val="953735"/>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15" name="Oval 14"/>
          <p:cNvSpPr/>
          <p:nvPr/>
        </p:nvSpPr>
        <p:spPr>
          <a:xfrm>
            <a:off x="1703754" y="4003617"/>
            <a:ext cx="101325" cy="101325"/>
          </a:xfrm>
          <a:prstGeom prst="ellipse">
            <a:avLst/>
          </a:prstGeom>
          <a:solidFill>
            <a:srgbClr val="5F4A7B"/>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16" name="Oval 15"/>
          <p:cNvSpPr/>
          <p:nvPr/>
        </p:nvSpPr>
        <p:spPr>
          <a:xfrm>
            <a:off x="3995485" y="3978678"/>
            <a:ext cx="101325" cy="101325"/>
          </a:xfrm>
          <a:prstGeom prst="ellipse">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21" name="Oval 20"/>
          <p:cNvSpPr/>
          <p:nvPr/>
        </p:nvSpPr>
        <p:spPr>
          <a:xfrm>
            <a:off x="5209542" y="3951651"/>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cxnSp>
        <p:nvCxnSpPr>
          <p:cNvPr id="22" name="Straight Connector 21"/>
          <p:cNvCxnSpPr>
            <a:cxnSpLocks/>
          </p:cNvCxnSpPr>
          <p:nvPr/>
        </p:nvCxnSpPr>
        <p:spPr>
          <a:xfrm flipV="1">
            <a:off x="1166732" y="2888277"/>
            <a:ext cx="7410" cy="1098248"/>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25" name="Frame 24"/>
          <p:cNvSpPr/>
          <p:nvPr/>
        </p:nvSpPr>
        <p:spPr>
          <a:xfrm>
            <a:off x="457188" y="4612487"/>
            <a:ext cx="2223710" cy="959562"/>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Nuclear Data Needs and Capabilities for Applications (NDNCA) Workshop (5/15</a:t>
            </a:r>
            <a:r>
              <a:rPr lang="en-US" sz="1050" dirty="0">
                <a:solidFill>
                  <a:prstClr val="black"/>
                </a:solidFill>
                <a:latin typeface="Helvetica Light"/>
                <a:cs typeface="Helvetica Light"/>
              </a:rPr>
              <a:t>)</a:t>
            </a:r>
            <a:endParaRPr lang="en-US" sz="1200" dirty="0">
              <a:solidFill>
                <a:prstClr val="black"/>
              </a:solidFill>
              <a:latin typeface="Helvetica Light"/>
              <a:cs typeface="Helvetica Light"/>
            </a:endParaRPr>
          </a:p>
        </p:txBody>
      </p:sp>
      <p:sp>
        <p:nvSpPr>
          <p:cNvPr id="28" name="Frame 27"/>
          <p:cNvSpPr/>
          <p:nvPr/>
        </p:nvSpPr>
        <p:spPr>
          <a:xfrm>
            <a:off x="2813361" y="5046577"/>
            <a:ext cx="2222628" cy="1078839"/>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Nuclear Data Exchange Meeting presentations to program managers (4/16)</a:t>
            </a:r>
            <a:endParaRPr lang="en-US" dirty="0">
              <a:solidFill>
                <a:prstClr val="black"/>
              </a:solidFill>
              <a:latin typeface="Helvetica Light"/>
              <a:cs typeface="Helvetica Light"/>
            </a:endParaRPr>
          </a:p>
        </p:txBody>
      </p:sp>
      <p:cxnSp>
        <p:nvCxnSpPr>
          <p:cNvPr id="30" name="Straight Connector 29"/>
          <p:cNvCxnSpPr>
            <a:cxnSpLocks/>
            <a:endCxn id="72" idx="2"/>
          </p:cNvCxnSpPr>
          <p:nvPr/>
        </p:nvCxnSpPr>
        <p:spPr>
          <a:xfrm flipH="1" flipV="1">
            <a:off x="5258549" y="2019263"/>
            <a:ext cx="1656" cy="1932146"/>
          </a:xfrm>
          <a:prstGeom prst="line">
            <a:avLst/>
          </a:prstGeom>
          <a:ln w="28575" cmpd="sng">
            <a:solidFill>
              <a:srgbClr val="215968"/>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flipV="1">
            <a:off x="1754416" y="4074541"/>
            <a:ext cx="0" cy="537946"/>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63" name="Frame 62"/>
          <p:cNvSpPr/>
          <p:nvPr/>
        </p:nvSpPr>
        <p:spPr>
          <a:xfrm>
            <a:off x="1645231" y="846038"/>
            <a:ext cx="2394764" cy="1213549"/>
          </a:xfrm>
          <a:prstGeom prst="frame">
            <a:avLst>
              <a:gd name="adj1" fmla="val 6250"/>
            </a:avLst>
          </a:prstGeom>
          <a:solidFill>
            <a:schemeClr val="tx1">
              <a:lumMod val="75000"/>
              <a:lumOff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400" dirty="0">
                <a:solidFill>
                  <a:prstClr val="black"/>
                </a:solidFill>
                <a:latin typeface="Helvetica Light"/>
                <a:cs typeface="Helvetica Light"/>
              </a:rPr>
              <a:t>Nuclear Data </a:t>
            </a:r>
          </a:p>
          <a:p>
            <a:r>
              <a:rPr lang="en-US" sz="1400" dirty="0">
                <a:solidFill>
                  <a:prstClr val="black"/>
                </a:solidFill>
                <a:latin typeface="Helvetica Light"/>
                <a:cs typeface="Helvetica Light"/>
              </a:rPr>
              <a:t>Working Group </a:t>
            </a:r>
          </a:p>
          <a:p>
            <a:pPr algn="ctr"/>
            <a:r>
              <a:rPr lang="en-US" sz="1400" dirty="0">
                <a:solidFill>
                  <a:prstClr val="black"/>
                </a:solidFill>
                <a:latin typeface="Helvetica Light"/>
                <a:cs typeface="Helvetica Light"/>
              </a:rPr>
              <a:t>(11/15)</a:t>
            </a:r>
            <a:endParaRPr lang="en-US" sz="1100" dirty="0">
              <a:solidFill>
                <a:prstClr val="black"/>
              </a:solidFill>
              <a:latin typeface="Helvetica Light"/>
              <a:cs typeface="Helvetica Light"/>
            </a:endParaRPr>
          </a:p>
        </p:txBody>
      </p:sp>
      <p:cxnSp>
        <p:nvCxnSpPr>
          <p:cNvPr id="64" name="Straight Connector 63"/>
          <p:cNvCxnSpPr>
            <a:cxnSpLocks/>
          </p:cNvCxnSpPr>
          <p:nvPr/>
        </p:nvCxnSpPr>
        <p:spPr>
          <a:xfrm flipV="1">
            <a:off x="2725715" y="2015706"/>
            <a:ext cx="0" cy="2028323"/>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cxnSpLocks/>
          </p:cNvCxnSpPr>
          <p:nvPr/>
        </p:nvCxnSpPr>
        <p:spPr>
          <a:xfrm flipV="1">
            <a:off x="4039995" y="4047321"/>
            <a:ext cx="0" cy="999256"/>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72" name="Frame 71"/>
          <p:cNvSpPr/>
          <p:nvPr/>
        </p:nvSpPr>
        <p:spPr>
          <a:xfrm>
            <a:off x="4307717" y="929370"/>
            <a:ext cx="1901663" cy="1089893"/>
          </a:xfrm>
          <a:prstGeom prst="frame">
            <a:avLst>
              <a:gd name="adj1" fmla="val 6250"/>
            </a:avLst>
          </a:prstGeom>
          <a:solidFill>
            <a:schemeClr val="accent5">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Nuclear Data Interagency Working Group (NDIAWG) (6/16)</a:t>
            </a:r>
            <a:endParaRPr lang="en-US" dirty="0">
              <a:solidFill>
                <a:prstClr val="black"/>
              </a:solidFill>
              <a:latin typeface="Helvetica Light"/>
              <a:cs typeface="Helvetica Light"/>
            </a:endParaRPr>
          </a:p>
        </p:txBody>
      </p:sp>
      <p:grpSp>
        <p:nvGrpSpPr>
          <p:cNvPr id="93" name="Group 92"/>
          <p:cNvGrpSpPr>
            <a:grpSpLocks noChangeAspect="1"/>
          </p:cNvGrpSpPr>
          <p:nvPr/>
        </p:nvGrpSpPr>
        <p:grpSpPr>
          <a:xfrm>
            <a:off x="3110080" y="950987"/>
            <a:ext cx="821468" cy="775238"/>
            <a:chOff x="768659" y="609599"/>
            <a:chExt cx="5791664" cy="5465727"/>
          </a:xfrm>
        </p:grpSpPr>
        <p:grpSp>
          <p:nvGrpSpPr>
            <p:cNvPr id="94" name="Group 93"/>
            <p:cNvGrpSpPr>
              <a:grpSpLocks noChangeAspect="1"/>
            </p:cNvGrpSpPr>
            <p:nvPr/>
          </p:nvGrpSpPr>
          <p:grpSpPr>
            <a:xfrm>
              <a:off x="768659" y="609599"/>
              <a:ext cx="5791664" cy="5465727"/>
              <a:chOff x="768659" y="609599"/>
              <a:chExt cx="5791664" cy="5465727"/>
            </a:xfrm>
          </p:grpSpPr>
          <p:pic>
            <p:nvPicPr>
              <p:cNvPr id="9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8659" y="609599"/>
                <a:ext cx="5791664" cy="546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7" name="Oval 96"/>
              <p:cNvSpPr/>
              <p:nvPr/>
            </p:nvSpPr>
            <p:spPr>
              <a:xfrm>
                <a:off x="2862702" y="2539005"/>
                <a:ext cx="1603578" cy="16069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5"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2761997" y="2872888"/>
              <a:ext cx="180498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3" name="Oval 102"/>
          <p:cNvSpPr/>
          <p:nvPr/>
        </p:nvSpPr>
        <p:spPr>
          <a:xfrm>
            <a:off x="6004691" y="3965941"/>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71" name="Frame 70"/>
          <p:cNvSpPr/>
          <p:nvPr/>
        </p:nvSpPr>
        <p:spPr>
          <a:xfrm>
            <a:off x="5400520" y="2230417"/>
            <a:ext cx="1511681" cy="1335814"/>
          </a:xfrm>
          <a:prstGeom prst="frame">
            <a:avLst>
              <a:gd name="adj1" fmla="val 6250"/>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NDIWG FOA Released</a:t>
            </a:r>
          </a:p>
          <a:p>
            <a:pPr algn="ctr"/>
            <a:r>
              <a:rPr lang="en-US" sz="1400" dirty="0">
                <a:solidFill>
                  <a:prstClr val="black"/>
                </a:solidFill>
                <a:latin typeface="Helvetica Light"/>
                <a:cs typeface="Helvetica Light"/>
              </a:rPr>
              <a:t>NP, NE, IP, </a:t>
            </a:r>
            <a:br>
              <a:rPr lang="en-US" sz="1400" dirty="0">
                <a:solidFill>
                  <a:prstClr val="black"/>
                </a:solidFill>
                <a:latin typeface="Helvetica Light"/>
                <a:cs typeface="Helvetica Light"/>
              </a:rPr>
            </a:br>
            <a:r>
              <a:rPr lang="en-US" sz="1400" dirty="0">
                <a:solidFill>
                  <a:prstClr val="black"/>
                </a:solidFill>
                <a:latin typeface="Helvetica Light"/>
                <a:cs typeface="Helvetica Light"/>
              </a:rPr>
              <a:t>DNN R&amp;D, DNDO   (4/17)</a:t>
            </a:r>
            <a:endParaRPr lang="en-US" dirty="0">
              <a:solidFill>
                <a:prstClr val="black"/>
              </a:solidFill>
              <a:latin typeface="Helvetica Light"/>
              <a:cs typeface="Helvetica Light"/>
            </a:endParaRPr>
          </a:p>
        </p:txBody>
      </p:sp>
      <p:cxnSp>
        <p:nvCxnSpPr>
          <p:cNvPr id="73" name="Straight Connector 72"/>
          <p:cNvCxnSpPr>
            <a:cxnSpLocks/>
          </p:cNvCxnSpPr>
          <p:nvPr/>
        </p:nvCxnSpPr>
        <p:spPr>
          <a:xfrm flipV="1">
            <a:off x="6059914" y="3553610"/>
            <a:ext cx="1" cy="422968"/>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53" name="Oval 52"/>
          <p:cNvSpPr/>
          <p:nvPr/>
        </p:nvSpPr>
        <p:spPr>
          <a:xfrm>
            <a:off x="6750189" y="3971127"/>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54" name="Frame 53"/>
          <p:cNvSpPr/>
          <p:nvPr/>
        </p:nvSpPr>
        <p:spPr>
          <a:xfrm>
            <a:off x="5257214" y="4601359"/>
            <a:ext cx="2079504" cy="1305840"/>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DNN R&amp;D Nuclear Data Roadmapping Workshop (NDREW) (01/23-25/18)</a:t>
            </a:r>
            <a:endParaRPr lang="en-US" sz="1100" dirty="0">
              <a:solidFill>
                <a:prstClr val="black"/>
              </a:solidFill>
              <a:latin typeface="Helvetica Light"/>
              <a:cs typeface="Helvetica Light"/>
            </a:endParaRPr>
          </a:p>
        </p:txBody>
      </p:sp>
      <p:cxnSp>
        <p:nvCxnSpPr>
          <p:cNvPr id="55" name="Straight Connector 54"/>
          <p:cNvCxnSpPr>
            <a:cxnSpLocks/>
          </p:cNvCxnSpPr>
          <p:nvPr/>
        </p:nvCxnSpPr>
        <p:spPr>
          <a:xfrm flipV="1">
            <a:off x="6800851" y="4044406"/>
            <a:ext cx="681" cy="556953"/>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AD6020D7-B49F-4936-8709-F22315F8E300}"/>
              </a:ext>
            </a:extLst>
          </p:cNvPr>
          <p:cNvSpPr/>
          <p:nvPr/>
        </p:nvSpPr>
        <p:spPr>
          <a:xfrm>
            <a:off x="7839377" y="3941719"/>
            <a:ext cx="123906" cy="113697"/>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59" name="Frame 58">
            <a:extLst>
              <a:ext uri="{FF2B5EF4-FFF2-40B4-BE49-F238E27FC236}">
                <a16:creationId xmlns:a16="http://schemas.microsoft.com/office/drawing/2014/main" id="{6889CB59-8055-4315-87BC-3F4CD2010A8A}"/>
              </a:ext>
            </a:extLst>
          </p:cNvPr>
          <p:cNvSpPr/>
          <p:nvPr/>
        </p:nvSpPr>
        <p:spPr>
          <a:xfrm>
            <a:off x="7199577" y="2243533"/>
            <a:ext cx="1508369" cy="1335813"/>
          </a:xfrm>
          <a:prstGeom prst="frame">
            <a:avLst>
              <a:gd name="adj1" fmla="val 6250"/>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NDIWG FOA Released</a:t>
            </a:r>
          </a:p>
          <a:p>
            <a:pPr algn="ctr"/>
            <a:r>
              <a:rPr lang="en-US" sz="1400" dirty="0">
                <a:solidFill>
                  <a:prstClr val="black"/>
                </a:solidFill>
                <a:latin typeface="Helvetica Light"/>
                <a:cs typeface="Helvetica Light"/>
              </a:rPr>
              <a:t>NP, ASCR, NE,  </a:t>
            </a:r>
            <a:br>
              <a:rPr lang="en-US" sz="1400" dirty="0">
                <a:solidFill>
                  <a:prstClr val="black"/>
                </a:solidFill>
                <a:latin typeface="Helvetica Light"/>
                <a:cs typeface="Helvetica Light"/>
              </a:rPr>
            </a:br>
            <a:r>
              <a:rPr lang="en-US" sz="1400" dirty="0">
                <a:solidFill>
                  <a:prstClr val="black"/>
                </a:solidFill>
                <a:latin typeface="Helvetica Light"/>
                <a:cs typeface="Helvetica Light"/>
              </a:rPr>
              <a:t>DNN R&amp;D, DP   (3/18)</a:t>
            </a:r>
            <a:endParaRPr lang="en-US" dirty="0">
              <a:solidFill>
                <a:prstClr val="black"/>
              </a:solidFill>
              <a:latin typeface="Helvetica Light"/>
              <a:cs typeface="Helvetica Light"/>
            </a:endParaRPr>
          </a:p>
        </p:txBody>
      </p:sp>
      <p:cxnSp>
        <p:nvCxnSpPr>
          <p:cNvPr id="60" name="Straight Connector 59">
            <a:extLst>
              <a:ext uri="{FF2B5EF4-FFF2-40B4-BE49-F238E27FC236}">
                <a16:creationId xmlns:a16="http://schemas.microsoft.com/office/drawing/2014/main" id="{1474C030-6A65-4997-BFF1-B644CE672BE1}"/>
              </a:ext>
            </a:extLst>
          </p:cNvPr>
          <p:cNvCxnSpPr>
            <a:cxnSpLocks/>
          </p:cNvCxnSpPr>
          <p:nvPr/>
        </p:nvCxnSpPr>
        <p:spPr>
          <a:xfrm flipH="1" flipV="1">
            <a:off x="7896569" y="3573349"/>
            <a:ext cx="9521" cy="419222"/>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70" name="Title 1">
            <a:extLst>
              <a:ext uri="{FF2B5EF4-FFF2-40B4-BE49-F238E27FC236}">
                <a16:creationId xmlns:a16="http://schemas.microsoft.com/office/drawing/2014/main" id="{EED74ADC-D02A-4D9C-81A4-707D7FC770B6}"/>
              </a:ext>
            </a:extLst>
          </p:cNvPr>
          <p:cNvSpPr txBox="1">
            <a:spLocks/>
          </p:cNvSpPr>
          <p:nvPr/>
        </p:nvSpPr>
        <p:spPr bwMode="auto">
          <a:xfrm>
            <a:off x="312759" y="80748"/>
            <a:ext cx="9144000" cy="524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algn="l" rtl="0" eaLnBrk="1" fontAlgn="base" hangingPunct="1">
              <a:lnSpc>
                <a:spcPct val="85000"/>
              </a:lnSpc>
              <a:spcBef>
                <a:spcPct val="0"/>
              </a:spcBef>
              <a:spcAft>
                <a:spcPct val="0"/>
              </a:spcAft>
              <a:defRPr sz="3000" b="1" kern="1200">
                <a:solidFill>
                  <a:schemeClr val="tx2"/>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a:lstStyle>
          <a:p>
            <a:r>
              <a:rPr lang="en-US" b="0" dirty="0">
                <a:solidFill>
                  <a:schemeClr val="tx1"/>
                </a:solidFill>
                <a:cs typeface="Helvetica Light"/>
              </a:rPr>
              <a:t>Recent Events in Nuclear Data</a:t>
            </a:r>
          </a:p>
        </p:txBody>
      </p:sp>
      <p:sp>
        <p:nvSpPr>
          <p:cNvPr id="80" name="Oval 79">
            <a:extLst>
              <a:ext uri="{FF2B5EF4-FFF2-40B4-BE49-F238E27FC236}">
                <a16:creationId xmlns:a16="http://schemas.microsoft.com/office/drawing/2014/main" id="{19157515-1C89-467C-AA41-DDBFFB673D80}"/>
              </a:ext>
            </a:extLst>
          </p:cNvPr>
          <p:cNvSpPr/>
          <p:nvPr/>
        </p:nvSpPr>
        <p:spPr>
          <a:xfrm>
            <a:off x="2681369" y="3995188"/>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43" name="Frame 42">
            <a:extLst>
              <a:ext uri="{FF2B5EF4-FFF2-40B4-BE49-F238E27FC236}">
                <a16:creationId xmlns:a16="http://schemas.microsoft.com/office/drawing/2014/main" id="{8DEE11E6-4BD0-4EB5-8908-97143F6A5520}"/>
              </a:ext>
            </a:extLst>
          </p:cNvPr>
          <p:cNvSpPr/>
          <p:nvPr/>
        </p:nvSpPr>
        <p:spPr>
          <a:xfrm>
            <a:off x="7520212" y="5092268"/>
            <a:ext cx="2119169" cy="1335813"/>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Workshop for Applied Nuclear Data Activities (WANDA) (1/19)</a:t>
            </a:r>
            <a:endParaRPr lang="en-US" dirty="0">
              <a:solidFill>
                <a:prstClr val="black"/>
              </a:solidFill>
              <a:latin typeface="Helvetica Light"/>
              <a:cs typeface="Helvetica Light"/>
            </a:endParaRPr>
          </a:p>
        </p:txBody>
      </p:sp>
      <p:cxnSp>
        <p:nvCxnSpPr>
          <p:cNvPr id="50" name="Straight Connector 49">
            <a:extLst>
              <a:ext uri="{FF2B5EF4-FFF2-40B4-BE49-F238E27FC236}">
                <a16:creationId xmlns:a16="http://schemas.microsoft.com/office/drawing/2014/main" id="{517009AB-5477-4CE4-B1CA-473C94DB71DD}"/>
              </a:ext>
            </a:extLst>
          </p:cNvPr>
          <p:cNvCxnSpPr>
            <a:cxnSpLocks/>
          </p:cNvCxnSpPr>
          <p:nvPr/>
        </p:nvCxnSpPr>
        <p:spPr>
          <a:xfrm flipV="1">
            <a:off x="8529134" y="4019273"/>
            <a:ext cx="0" cy="1059373"/>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56" name="Oval 55">
            <a:extLst>
              <a:ext uri="{FF2B5EF4-FFF2-40B4-BE49-F238E27FC236}">
                <a16:creationId xmlns:a16="http://schemas.microsoft.com/office/drawing/2014/main" id="{A409FE69-9DAE-4D5F-9832-1B8548853508}"/>
              </a:ext>
            </a:extLst>
          </p:cNvPr>
          <p:cNvSpPr/>
          <p:nvPr/>
        </p:nvSpPr>
        <p:spPr>
          <a:xfrm>
            <a:off x="10956802" y="3939767"/>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58" name="Frame 57">
            <a:extLst>
              <a:ext uri="{FF2B5EF4-FFF2-40B4-BE49-F238E27FC236}">
                <a16:creationId xmlns:a16="http://schemas.microsoft.com/office/drawing/2014/main" id="{0E901A67-1081-4A98-809C-A02CE1DDB60A}"/>
              </a:ext>
            </a:extLst>
          </p:cNvPr>
          <p:cNvSpPr/>
          <p:nvPr/>
        </p:nvSpPr>
        <p:spPr>
          <a:xfrm>
            <a:off x="9954279" y="4775133"/>
            <a:ext cx="2079504" cy="1305840"/>
          </a:xfrm>
          <a:prstGeom prst="frame">
            <a:avLst>
              <a:gd name="adj1" fmla="val 6250"/>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Workshop for Applied Nuclear Data Activities (WANDA2020) (3/20)</a:t>
            </a:r>
          </a:p>
        </p:txBody>
      </p:sp>
      <p:cxnSp>
        <p:nvCxnSpPr>
          <p:cNvPr id="61" name="Straight Connector 60">
            <a:extLst>
              <a:ext uri="{FF2B5EF4-FFF2-40B4-BE49-F238E27FC236}">
                <a16:creationId xmlns:a16="http://schemas.microsoft.com/office/drawing/2014/main" id="{0D277AC8-4091-4FA7-B94B-2F2FE99004C0}"/>
              </a:ext>
            </a:extLst>
          </p:cNvPr>
          <p:cNvCxnSpPr>
            <a:cxnSpLocks/>
          </p:cNvCxnSpPr>
          <p:nvPr/>
        </p:nvCxnSpPr>
        <p:spPr>
          <a:xfrm flipV="1">
            <a:off x="10994031" y="4016603"/>
            <a:ext cx="0" cy="738902"/>
          </a:xfrm>
          <a:prstGeom prst="line">
            <a:avLst/>
          </a:prstGeom>
          <a:ln w="28575" cmpd="sng">
            <a:solidFill>
              <a:srgbClr val="1E497C"/>
            </a:solidFill>
          </a:ln>
        </p:spPr>
        <p:style>
          <a:lnRef idx="2">
            <a:schemeClr val="accent1"/>
          </a:lnRef>
          <a:fillRef idx="0">
            <a:schemeClr val="accent1"/>
          </a:fillRef>
          <a:effectRef idx="1">
            <a:schemeClr val="accent1"/>
          </a:effectRef>
          <a:fontRef idx="minor">
            <a:schemeClr val="tx1"/>
          </a:fontRef>
        </p:style>
      </p:cxnSp>
      <p:sp>
        <p:nvSpPr>
          <p:cNvPr id="62" name="Oval 61">
            <a:extLst>
              <a:ext uri="{FF2B5EF4-FFF2-40B4-BE49-F238E27FC236}">
                <a16:creationId xmlns:a16="http://schemas.microsoft.com/office/drawing/2014/main" id="{62D2BECE-F689-4742-A0E4-D8085748F25B}"/>
              </a:ext>
            </a:extLst>
          </p:cNvPr>
          <p:cNvSpPr/>
          <p:nvPr/>
        </p:nvSpPr>
        <p:spPr>
          <a:xfrm>
            <a:off x="9772444" y="3939279"/>
            <a:ext cx="123906" cy="113697"/>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
        <p:nvSpPr>
          <p:cNvPr id="65" name="Frame 64">
            <a:extLst>
              <a:ext uri="{FF2B5EF4-FFF2-40B4-BE49-F238E27FC236}">
                <a16:creationId xmlns:a16="http://schemas.microsoft.com/office/drawing/2014/main" id="{90D6A33C-E90D-4EE5-A610-D1B247FBB485}"/>
              </a:ext>
            </a:extLst>
          </p:cNvPr>
          <p:cNvSpPr/>
          <p:nvPr/>
        </p:nvSpPr>
        <p:spPr>
          <a:xfrm>
            <a:off x="9093423" y="2215040"/>
            <a:ext cx="1508369" cy="1335813"/>
          </a:xfrm>
          <a:prstGeom prst="frame">
            <a:avLst>
              <a:gd name="adj1" fmla="val 6250"/>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dirty="0">
                <a:solidFill>
                  <a:prstClr val="black"/>
                </a:solidFill>
                <a:latin typeface="Helvetica Light"/>
                <a:cs typeface="Helvetica Light"/>
              </a:rPr>
              <a:t>NDIWG FOA Released</a:t>
            </a:r>
          </a:p>
          <a:p>
            <a:pPr algn="ctr"/>
            <a:r>
              <a:rPr lang="en-US" sz="1400" dirty="0">
                <a:solidFill>
                  <a:prstClr val="black"/>
                </a:solidFill>
                <a:latin typeface="Helvetica Light"/>
                <a:cs typeface="Helvetica Light"/>
              </a:rPr>
              <a:t>NP, NE,  </a:t>
            </a:r>
            <a:br>
              <a:rPr lang="en-US" sz="1400" dirty="0">
                <a:solidFill>
                  <a:prstClr val="black"/>
                </a:solidFill>
                <a:latin typeface="Helvetica Light"/>
                <a:cs typeface="Helvetica Light"/>
              </a:rPr>
            </a:br>
            <a:r>
              <a:rPr lang="en-US" sz="1400" dirty="0">
                <a:solidFill>
                  <a:prstClr val="black"/>
                </a:solidFill>
                <a:latin typeface="Helvetica Light"/>
                <a:cs typeface="Helvetica Light"/>
              </a:rPr>
              <a:t>DNN R&amp;D, Isotopes (3/19)</a:t>
            </a:r>
            <a:endParaRPr lang="en-US" dirty="0">
              <a:solidFill>
                <a:prstClr val="black"/>
              </a:solidFill>
              <a:latin typeface="Helvetica Light"/>
              <a:cs typeface="Helvetica Light"/>
            </a:endParaRPr>
          </a:p>
        </p:txBody>
      </p:sp>
      <p:cxnSp>
        <p:nvCxnSpPr>
          <p:cNvPr id="66" name="Straight Connector 65">
            <a:extLst>
              <a:ext uri="{FF2B5EF4-FFF2-40B4-BE49-F238E27FC236}">
                <a16:creationId xmlns:a16="http://schemas.microsoft.com/office/drawing/2014/main" id="{4379B39C-7295-4FEA-B73D-FE6E983312C8}"/>
              </a:ext>
            </a:extLst>
          </p:cNvPr>
          <p:cNvCxnSpPr>
            <a:cxnSpLocks/>
            <a:endCxn id="65" idx="2"/>
          </p:cNvCxnSpPr>
          <p:nvPr/>
        </p:nvCxnSpPr>
        <p:spPr>
          <a:xfrm flipV="1">
            <a:off x="9839701" y="3550853"/>
            <a:ext cx="7907" cy="396754"/>
          </a:xfrm>
          <a:prstGeom prst="line">
            <a:avLst/>
          </a:prstGeom>
          <a:ln w="28575" cmpd="sng">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6C11659E-A6D6-4E5F-BC99-FCA7C3D3E90C}"/>
              </a:ext>
            </a:extLst>
          </p:cNvPr>
          <p:cNvSpPr/>
          <p:nvPr/>
        </p:nvSpPr>
        <p:spPr>
          <a:xfrm>
            <a:off x="8471527" y="3958543"/>
            <a:ext cx="101325" cy="101325"/>
          </a:xfrm>
          <a:prstGeom prst="ellipse">
            <a:avLst/>
          </a:prstGeom>
          <a:solidFill>
            <a:srgbClr val="21596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26300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573AB-3697-408A-9264-2F52D66098C9}"/>
              </a:ext>
            </a:extLst>
          </p:cNvPr>
          <p:cNvSpPr>
            <a:spLocks noGrp="1"/>
          </p:cNvSpPr>
          <p:nvPr>
            <p:ph type="title"/>
          </p:nvPr>
        </p:nvSpPr>
        <p:spPr>
          <a:xfrm>
            <a:off x="335902" y="137542"/>
            <a:ext cx="8807304" cy="507831"/>
          </a:xfrm>
        </p:spPr>
        <p:txBody>
          <a:bodyPr/>
          <a:lstStyle/>
          <a:p>
            <a:r>
              <a:rPr lang="en-US" dirty="0"/>
              <a:t>NDWG New Charter</a:t>
            </a:r>
          </a:p>
        </p:txBody>
      </p:sp>
      <p:sp>
        <p:nvSpPr>
          <p:cNvPr id="3" name="Content Placeholder 2">
            <a:extLst>
              <a:ext uri="{FF2B5EF4-FFF2-40B4-BE49-F238E27FC236}">
                <a16:creationId xmlns:a16="http://schemas.microsoft.com/office/drawing/2014/main" id="{E20B5964-DB67-46ED-8B0E-D2013E2AA1CB}"/>
              </a:ext>
            </a:extLst>
          </p:cNvPr>
          <p:cNvSpPr>
            <a:spLocks noGrp="1"/>
          </p:cNvSpPr>
          <p:nvPr>
            <p:ph idx="1"/>
          </p:nvPr>
        </p:nvSpPr>
        <p:spPr>
          <a:xfrm>
            <a:off x="344203" y="1073389"/>
            <a:ext cx="11503593" cy="5413567"/>
          </a:xfrm>
        </p:spPr>
        <p:txBody>
          <a:bodyPr/>
          <a:lstStyle/>
          <a:p>
            <a:pPr marL="0" indent="0">
              <a:spcBef>
                <a:spcPts val="0"/>
              </a:spcBef>
              <a:buNone/>
            </a:pPr>
            <a:r>
              <a:rPr lang="en-US" sz="1800" dirty="0"/>
              <a:t>MISSION STATEMENT</a:t>
            </a:r>
          </a:p>
          <a:p>
            <a:pPr marL="0" indent="0">
              <a:spcBef>
                <a:spcPts val="0"/>
              </a:spcBef>
              <a:buNone/>
            </a:pPr>
            <a:endParaRPr lang="en-US" sz="1800" dirty="0"/>
          </a:p>
          <a:p>
            <a:pPr marL="0" indent="0">
              <a:spcBef>
                <a:spcPts val="0"/>
              </a:spcBef>
              <a:buNone/>
            </a:pPr>
            <a:r>
              <a:rPr lang="en-US" sz="1800" dirty="0"/>
              <a:t>The goal of the Nuclear Data Working Group (NDWG) is to facilitate communication, collaboration, coordination and prioritization of nuclear data efforts across multiple program offices, the national laboratories, universities, and industry.</a:t>
            </a:r>
          </a:p>
          <a:p>
            <a:pPr marL="0" indent="0">
              <a:spcBef>
                <a:spcPts val="0"/>
              </a:spcBef>
              <a:buNone/>
            </a:pPr>
            <a:endParaRPr lang="en-US" sz="1800" dirty="0"/>
          </a:p>
          <a:p>
            <a:pPr marL="0" indent="0">
              <a:spcBef>
                <a:spcPts val="0"/>
              </a:spcBef>
              <a:buNone/>
            </a:pPr>
            <a:r>
              <a:rPr lang="en-US" sz="1800" dirty="0"/>
              <a:t>RESPONSIBILITIES</a:t>
            </a:r>
          </a:p>
          <a:p>
            <a:pPr marL="0" indent="0">
              <a:spcBef>
                <a:spcPts val="0"/>
              </a:spcBef>
              <a:buNone/>
            </a:pPr>
            <a:endParaRPr lang="en-US" sz="1800" dirty="0"/>
          </a:p>
          <a:p>
            <a:pPr>
              <a:lnSpc>
                <a:spcPct val="100000"/>
              </a:lnSpc>
              <a:spcBef>
                <a:spcPts val="0"/>
              </a:spcBef>
            </a:pPr>
            <a:r>
              <a:rPr lang="en-US" sz="1800" dirty="0"/>
              <a:t>Plan WANDA</a:t>
            </a:r>
          </a:p>
          <a:p>
            <a:pPr>
              <a:lnSpc>
                <a:spcPct val="100000"/>
              </a:lnSpc>
              <a:spcBef>
                <a:spcPts val="0"/>
              </a:spcBef>
            </a:pPr>
            <a:r>
              <a:rPr lang="en-US" sz="1800" dirty="0"/>
              <a:t>Produce position papers</a:t>
            </a:r>
          </a:p>
          <a:p>
            <a:pPr>
              <a:lnSpc>
                <a:spcPct val="100000"/>
              </a:lnSpc>
              <a:spcBef>
                <a:spcPts val="0"/>
              </a:spcBef>
            </a:pPr>
            <a:r>
              <a:rPr lang="en-US" sz="1800" dirty="0"/>
              <a:t>Facilitate coordination of nuclear data efforts</a:t>
            </a:r>
          </a:p>
          <a:p>
            <a:pPr marL="0" indent="0">
              <a:lnSpc>
                <a:spcPct val="100000"/>
              </a:lnSpc>
              <a:spcBef>
                <a:spcPts val="0"/>
              </a:spcBef>
              <a:buNone/>
            </a:pPr>
            <a:endParaRPr lang="en-US" sz="1800" dirty="0"/>
          </a:p>
          <a:p>
            <a:pPr marL="0" indent="0">
              <a:spcBef>
                <a:spcPts val="0"/>
              </a:spcBef>
              <a:buNone/>
            </a:pPr>
            <a:r>
              <a:rPr lang="en-US" sz="1800" dirty="0"/>
              <a:t>MEMBERSHIP</a:t>
            </a:r>
          </a:p>
          <a:p>
            <a:pPr marL="0" indent="0">
              <a:spcBef>
                <a:spcPts val="0"/>
              </a:spcBef>
              <a:buNone/>
            </a:pPr>
            <a:endParaRPr lang="en-US" sz="1800" dirty="0"/>
          </a:p>
          <a:p>
            <a:pPr>
              <a:spcBef>
                <a:spcPts val="0"/>
              </a:spcBef>
            </a:pPr>
            <a:r>
              <a:rPr lang="en-US" sz="1800" dirty="0"/>
              <a:t>Nominated to serve on the committee by program managers or national laboratories. </a:t>
            </a:r>
          </a:p>
          <a:p>
            <a:pPr lvl="1">
              <a:spcBef>
                <a:spcPts val="0"/>
              </a:spcBef>
            </a:pPr>
            <a:r>
              <a:rPr lang="en-US" sz="1400" dirty="0"/>
              <a:t>Up to 2 members can be nominated per program manager</a:t>
            </a:r>
          </a:p>
          <a:p>
            <a:pPr lvl="1">
              <a:spcBef>
                <a:spcPts val="0"/>
              </a:spcBef>
            </a:pPr>
            <a:r>
              <a:rPr lang="en-US" sz="1400" dirty="0"/>
              <a:t>Up to 2 members can be nominated per national laboratory unless there are already five or more members on the NDWG</a:t>
            </a:r>
          </a:p>
          <a:p>
            <a:pPr>
              <a:spcBef>
                <a:spcPts val="0"/>
              </a:spcBef>
            </a:pPr>
            <a:r>
              <a:rPr lang="en-US" sz="1800" dirty="0"/>
              <a:t>The Director of the National Nuclear Data Center is automatically a member of the NDWG. </a:t>
            </a:r>
          </a:p>
          <a:p>
            <a:pPr marL="0" indent="0">
              <a:buNone/>
            </a:pPr>
            <a:endParaRPr lang="en-US" sz="1800" dirty="0"/>
          </a:p>
        </p:txBody>
      </p:sp>
      <p:pic>
        <p:nvPicPr>
          <p:cNvPr id="4" name="Picture 3">
            <a:extLst>
              <a:ext uri="{FF2B5EF4-FFF2-40B4-BE49-F238E27FC236}">
                <a16:creationId xmlns:a16="http://schemas.microsoft.com/office/drawing/2014/main" id="{A2EC764F-8540-472B-B72D-90FE87A50131}"/>
              </a:ext>
            </a:extLst>
          </p:cNvPr>
          <p:cNvPicPr>
            <a:picLocks noChangeAspect="1"/>
          </p:cNvPicPr>
          <p:nvPr/>
        </p:nvPicPr>
        <p:blipFill>
          <a:blip r:embed="rId2"/>
          <a:stretch>
            <a:fillRect/>
          </a:stretch>
        </p:blipFill>
        <p:spPr>
          <a:xfrm>
            <a:off x="10175133" y="178467"/>
            <a:ext cx="1108664" cy="1042966"/>
          </a:xfrm>
          <a:prstGeom prst="rect">
            <a:avLst/>
          </a:prstGeom>
        </p:spPr>
      </p:pic>
    </p:spTree>
    <p:extLst>
      <p:ext uri="{BB962C8B-B14F-4D97-AF65-F5344CB8AC3E}">
        <p14:creationId xmlns:p14="http://schemas.microsoft.com/office/powerpoint/2010/main" val="13240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265911" y="139016"/>
            <a:ext cx="11515053" cy="923330"/>
          </a:xfrm>
        </p:spPr>
        <p:txBody>
          <a:bodyPr/>
          <a:lstStyle/>
          <a:p>
            <a:r>
              <a:rPr lang="en-US" sz="2800" dirty="0"/>
              <a:t>Workshop for Applied Nuclear Data Activities</a:t>
            </a:r>
            <a:br>
              <a:rPr lang="en-US" dirty="0"/>
            </a:br>
            <a:endParaRPr lang="en-US" dirty="0"/>
          </a:p>
        </p:txBody>
      </p:sp>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265911" y="819939"/>
            <a:ext cx="7440933" cy="5269576"/>
          </a:xfrm>
        </p:spPr>
        <p:txBody>
          <a:bodyPr/>
          <a:lstStyle/>
          <a:p>
            <a:r>
              <a:rPr lang="en-US" sz="2000" dirty="0"/>
              <a:t>March 3-5, 2020 (classified session March 6</a:t>
            </a:r>
            <a:r>
              <a:rPr lang="en-US" sz="2000" baseline="30000" dirty="0"/>
              <a:t>th</a:t>
            </a:r>
            <a:r>
              <a:rPr lang="en-US" sz="2000" dirty="0"/>
              <a:t>)</a:t>
            </a:r>
          </a:p>
          <a:p>
            <a:r>
              <a:rPr lang="en-US" sz="2000" dirty="0"/>
              <a:t>George Washington University, Washington, DC</a:t>
            </a:r>
          </a:p>
          <a:p>
            <a:r>
              <a:rPr lang="en-US" sz="2000" dirty="0"/>
              <a:t>Organizer:  Julie </a:t>
            </a:r>
            <a:r>
              <a:rPr lang="en-US" sz="2000" dirty="0" err="1"/>
              <a:t>Marchard</a:t>
            </a:r>
            <a:endParaRPr lang="en-US" sz="2000" dirty="0"/>
          </a:p>
          <a:p>
            <a:r>
              <a:rPr lang="en-US" sz="2000" dirty="0"/>
              <a:t>Program focus on:</a:t>
            </a:r>
          </a:p>
          <a:p>
            <a:pPr lvl="1"/>
            <a:r>
              <a:rPr lang="en-US" sz="1800" dirty="0"/>
              <a:t>Nuclear Data Pipeline</a:t>
            </a:r>
          </a:p>
          <a:p>
            <a:pPr lvl="1"/>
            <a:r>
              <a:rPr lang="en-US" sz="1800" dirty="0"/>
              <a:t>University Capabilities</a:t>
            </a:r>
          </a:p>
          <a:p>
            <a:pPr lvl="1"/>
            <a:r>
              <a:rPr lang="en-US" sz="1800" dirty="0"/>
              <a:t>AI/Machine Learning Methods</a:t>
            </a:r>
          </a:p>
          <a:p>
            <a:pPr lvl="1"/>
            <a:r>
              <a:rPr lang="en-US" sz="1800" dirty="0"/>
              <a:t>???</a:t>
            </a:r>
          </a:p>
          <a:p>
            <a:r>
              <a:rPr lang="en-US" sz="2000" dirty="0"/>
              <a:t>Review of NDIWG FOA funded projects</a:t>
            </a:r>
          </a:p>
          <a:p>
            <a:r>
              <a:rPr lang="en-US" sz="2000" dirty="0"/>
              <a:t>Single summary of programmatic nuclear data needs</a:t>
            </a:r>
          </a:p>
          <a:p>
            <a:r>
              <a:rPr lang="en-US" sz="2000" dirty="0"/>
              <a:t>Increase the science visibility of WANDA</a:t>
            </a:r>
          </a:p>
          <a:p>
            <a:pPr lvl="1"/>
            <a:r>
              <a:rPr lang="en-US" sz="1600" dirty="0"/>
              <a:t>Publish proceedings in Journal</a:t>
            </a:r>
          </a:p>
          <a:p>
            <a:pPr lvl="1"/>
            <a:r>
              <a:rPr lang="en-US" sz="1600" dirty="0"/>
              <a:t>Highlight young promising researchers</a:t>
            </a:r>
          </a:p>
          <a:p>
            <a:pPr lvl="1"/>
            <a:r>
              <a:rPr lang="en-US" sz="1600" dirty="0"/>
              <a:t>Highlight cutting-edge research</a:t>
            </a:r>
          </a:p>
          <a:p>
            <a:pPr lvl="1"/>
            <a:endParaRPr lang="en-US" dirty="0"/>
          </a:p>
          <a:p>
            <a:endParaRPr lang="en-US" baseline="30000"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76E87F47-E24B-490B-B926-A9559FD3F17F}"/>
              </a:ext>
            </a:extLst>
          </p:cNvPr>
          <p:cNvPicPr>
            <a:picLocks noChangeAspect="1"/>
          </p:cNvPicPr>
          <p:nvPr/>
        </p:nvPicPr>
        <p:blipFill>
          <a:blip r:embed="rId2"/>
          <a:stretch>
            <a:fillRect/>
          </a:stretch>
        </p:blipFill>
        <p:spPr>
          <a:xfrm>
            <a:off x="7506789" y="600681"/>
            <a:ext cx="4419300" cy="6204876"/>
          </a:xfrm>
          <a:prstGeom prst="rect">
            <a:avLst/>
          </a:prstGeom>
        </p:spPr>
      </p:pic>
      <p:sp>
        <p:nvSpPr>
          <p:cNvPr id="4" name="TextBox 3">
            <a:extLst>
              <a:ext uri="{FF2B5EF4-FFF2-40B4-BE49-F238E27FC236}">
                <a16:creationId xmlns:a16="http://schemas.microsoft.com/office/drawing/2014/main" id="{C0AA1A2F-208E-4F7E-95B2-5DA27D561EBA}"/>
              </a:ext>
            </a:extLst>
          </p:cNvPr>
          <p:cNvSpPr txBox="1"/>
          <p:nvPr/>
        </p:nvSpPr>
        <p:spPr>
          <a:xfrm>
            <a:off x="9716439" y="3083016"/>
            <a:ext cx="3157000" cy="1311128"/>
          </a:xfrm>
          <a:prstGeom prst="rect">
            <a:avLst/>
          </a:prstGeom>
          <a:noFill/>
          <a:scene3d>
            <a:camera prst="isometricRightUp"/>
            <a:lightRig rig="threePt" dir="t"/>
          </a:scene3d>
        </p:spPr>
        <p:txBody>
          <a:bodyPr wrap="square" rtlCol="0">
            <a:spAutoFit/>
          </a:bodyPr>
          <a:lstStyle/>
          <a:p>
            <a:pPr algn="l">
              <a:lnSpc>
                <a:spcPct val="90000"/>
              </a:lnSpc>
            </a:pPr>
            <a:r>
              <a:rPr lang="en-US" sz="8800" b="1" dirty="0">
                <a:solidFill>
                  <a:srgbClr val="FF0000"/>
                </a:solidFill>
                <a:latin typeface="+mn-lt"/>
              </a:rPr>
              <a:t>2020</a:t>
            </a:r>
          </a:p>
        </p:txBody>
      </p:sp>
    </p:spTree>
    <p:extLst>
      <p:ext uri="{BB962C8B-B14F-4D97-AF65-F5344CB8AC3E}">
        <p14:creationId xmlns:p14="http://schemas.microsoft.com/office/powerpoint/2010/main" val="87418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Connector 25">
            <a:extLst>
              <a:ext uri="{FF2B5EF4-FFF2-40B4-BE49-F238E27FC236}">
                <a16:creationId xmlns:a16="http://schemas.microsoft.com/office/drawing/2014/main" id="{55D76BA9-2F25-4514-A668-3D33517AC65A}"/>
              </a:ext>
            </a:extLst>
          </p:cNvPr>
          <p:cNvSpPr>
            <a:spLocks noChangeAspect="1"/>
          </p:cNvSpPr>
          <p:nvPr/>
        </p:nvSpPr>
        <p:spPr>
          <a:xfrm>
            <a:off x="2737474" y="3937147"/>
            <a:ext cx="2652338" cy="2654363"/>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6" name="Flowchart: Connector 15">
            <a:extLst>
              <a:ext uri="{FF2B5EF4-FFF2-40B4-BE49-F238E27FC236}">
                <a16:creationId xmlns:a16="http://schemas.microsoft.com/office/drawing/2014/main" id="{4EB77B82-A250-4E7F-AB03-462C03219500}"/>
              </a:ext>
            </a:extLst>
          </p:cNvPr>
          <p:cNvSpPr>
            <a:spLocks noChangeAspect="1"/>
          </p:cNvSpPr>
          <p:nvPr/>
        </p:nvSpPr>
        <p:spPr>
          <a:xfrm>
            <a:off x="2551466" y="1466603"/>
            <a:ext cx="2652339" cy="2654363"/>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7" name="Flowchart: Connector 16">
            <a:extLst>
              <a:ext uri="{FF2B5EF4-FFF2-40B4-BE49-F238E27FC236}">
                <a16:creationId xmlns:a16="http://schemas.microsoft.com/office/drawing/2014/main" id="{528ECDB0-F169-4C47-A349-1B9F3AD7DC97}"/>
              </a:ext>
            </a:extLst>
          </p:cNvPr>
          <p:cNvSpPr>
            <a:spLocks noChangeAspect="1"/>
          </p:cNvSpPr>
          <p:nvPr/>
        </p:nvSpPr>
        <p:spPr>
          <a:xfrm>
            <a:off x="6307701" y="4145680"/>
            <a:ext cx="2656478" cy="2658506"/>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8" name="Flowchart: Connector 17">
            <a:extLst>
              <a:ext uri="{FF2B5EF4-FFF2-40B4-BE49-F238E27FC236}">
                <a16:creationId xmlns:a16="http://schemas.microsoft.com/office/drawing/2014/main" id="{1E139D4A-05D2-4F28-93BA-5C572D698DCD}"/>
              </a:ext>
            </a:extLst>
          </p:cNvPr>
          <p:cNvSpPr>
            <a:spLocks noChangeAspect="1"/>
          </p:cNvSpPr>
          <p:nvPr/>
        </p:nvSpPr>
        <p:spPr>
          <a:xfrm>
            <a:off x="6419439" y="1760764"/>
            <a:ext cx="2656477" cy="2658505"/>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19" name="Flowchart: Connector 18">
            <a:extLst>
              <a:ext uri="{FF2B5EF4-FFF2-40B4-BE49-F238E27FC236}">
                <a16:creationId xmlns:a16="http://schemas.microsoft.com/office/drawing/2014/main" id="{AE913ADB-1DB6-449D-AC5E-F8C2669E05C6}"/>
              </a:ext>
            </a:extLst>
          </p:cNvPr>
          <p:cNvSpPr>
            <a:spLocks noChangeAspect="1"/>
          </p:cNvSpPr>
          <p:nvPr/>
        </p:nvSpPr>
        <p:spPr>
          <a:xfrm>
            <a:off x="4582683" y="584788"/>
            <a:ext cx="2652338" cy="2654363"/>
          </a:xfrm>
          <a:prstGeom prst="flowChartConnector">
            <a:avLst/>
          </a:prstGeom>
          <a:solidFill>
            <a:schemeClr val="accent1">
              <a:lumMod val="20000"/>
              <a:lumOff val="80000"/>
            </a:schemeClr>
          </a:solidFill>
          <a:ln w="12700">
            <a:solidFill>
              <a:schemeClr val="tx1">
                <a:lumMod val="50000"/>
                <a:lumOff val="50000"/>
              </a:schemeClr>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72FFE3D3-E5E8-492B-80D6-CE07A09EB944}"/>
              </a:ext>
            </a:extLst>
          </p:cNvPr>
          <p:cNvSpPr>
            <a:spLocks noGrp="1"/>
          </p:cNvSpPr>
          <p:nvPr>
            <p:ph type="title"/>
          </p:nvPr>
        </p:nvSpPr>
        <p:spPr>
          <a:xfrm>
            <a:off x="265909" y="101655"/>
            <a:ext cx="11926091" cy="923330"/>
          </a:xfrm>
        </p:spPr>
        <p:txBody>
          <a:bodyPr/>
          <a:lstStyle/>
          <a:p>
            <a:r>
              <a:rPr lang="en-US" dirty="0"/>
              <a:t>Communication is a Primary Benefit of Nuclear Data Workshops</a:t>
            </a:r>
          </a:p>
        </p:txBody>
      </p:sp>
      <p:sp>
        <p:nvSpPr>
          <p:cNvPr id="5" name="TextBox 4">
            <a:extLst>
              <a:ext uri="{FF2B5EF4-FFF2-40B4-BE49-F238E27FC236}">
                <a16:creationId xmlns:a16="http://schemas.microsoft.com/office/drawing/2014/main" id="{4A7898B5-BFB3-4983-A9F1-C80122937AF5}"/>
              </a:ext>
            </a:extLst>
          </p:cNvPr>
          <p:cNvSpPr txBox="1"/>
          <p:nvPr/>
        </p:nvSpPr>
        <p:spPr>
          <a:xfrm>
            <a:off x="5327363" y="1828185"/>
            <a:ext cx="1140056" cy="480131"/>
          </a:xfrm>
          <a:prstGeom prst="rect">
            <a:avLst/>
          </a:prstGeom>
          <a:noFill/>
        </p:spPr>
        <p:txBody>
          <a:bodyPr wrap="none" rtlCol="0">
            <a:spAutoFit/>
          </a:bodyPr>
          <a:lstStyle/>
          <a:p>
            <a:pPr algn="l">
              <a:lnSpc>
                <a:spcPct val="90000"/>
              </a:lnSpc>
            </a:pPr>
            <a:r>
              <a:rPr lang="en-US" sz="1400" b="1" dirty="0">
                <a:latin typeface="+mn-lt"/>
              </a:rPr>
              <a:t>Needs and</a:t>
            </a:r>
          </a:p>
          <a:p>
            <a:pPr algn="l">
              <a:lnSpc>
                <a:spcPct val="90000"/>
              </a:lnSpc>
            </a:pPr>
            <a:r>
              <a:rPr lang="en-US" sz="1400" b="1" dirty="0">
                <a:latin typeface="+mn-lt"/>
              </a:rPr>
              <a:t>Impact</a:t>
            </a:r>
          </a:p>
        </p:txBody>
      </p:sp>
      <p:sp>
        <p:nvSpPr>
          <p:cNvPr id="6" name="TextBox 5">
            <a:extLst>
              <a:ext uri="{FF2B5EF4-FFF2-40B4-BE49-F238E27FC236}">
                <a16:creationId xmlns:a16="http://schemas.microsoft.com/office/drawing/2014/main" id="{BCFB88BC-D793-4B7C-957E-F2E9C430E461}"/>
              </a:ext>
            </a:extLst>
          </p:cNvPr>
          <p:cNvSpPr txBox="1"/>
          <p:nvPr/>
        </p:nvSpPr>
        <p:spPr>
          <a:xfrm>
            <a:off x="6979263" y="3156185"/>
            <a:ext cx="1864613" cy="480131"/>
          </a:xfrm>
          <a:prstGeom prst="rect">
            <a:avLst/>
          </a:prstGeom>
          <a:noFill/>
        </p:spPr>
        <p:txBody>
          <a:bodyPr wrap="none" rtlCol="0">
            <a:spAutoFit/>
          </a:bodyPr>
          <a:lstStyle/>
          <a:p>
            <a:pPr algn="l">
              <a:lnSpc>
                <a:spcPct val="90000"/>
              </a:lnSpc>
            </a:pPr>
            <a:r>
              <a:rPr lang="en-US" sz="1400" b="1" dirty="0">
                <a:latin typeface="+mn-lt"/>
              </a:rPr>
              <a:t>Experimental </a:t>
            </a:r>
          </a:p>
          <a:p>
            <a:pPr algn="l">
              <a:lnSpc>
                <a:spcPct val="90000"/>
              </a:lnSpc>
            </a:pPr>
            <a:r>
              <a:rPr lang="en-US" sz="1400" b="1" dirty="0">
                <a:latin typeface="+mn-lt"/>
              </a:rPr>
              <a:t>Capabilities/Needs</a:t>
            </a:r>
          </a:p>
        </p:txBody>
      </p:sp>
      <p:sp>
        <p:nvSpPr>
          <p:cNvPr id="7" name="TextBox 6">
            <a:extLst>
              <a:ext uri="{FF2B5EF4-FFF2-40B4-BE49-F238E27FC236}">
                <a16:creationId xmlns:a16="http://schemas.microsoft.com/office/drawing/2014/main" id="{964D310D-EC62-49E3-92DE-D6FFFC13D3E5}"/>
              </a:ext>
            </a:extLst>
          </p:cNvPr>
          <p:cNvSpPr txBox="1"/>
          <p:nvPr/>
        </p:nvSpPr>
        <p:spPr>
          <a:xfrm>
            <a:off x="7086355" y="5734418"/>
            <a:ext cx="1597795" cy="480131"/>
          </a:xfrm>
          <a:prstGeom prst="rect">
            <a:avLst/>
          </a:prstGeom>
          <a:noFill/>
        </p:spPr>
        <p:txBody>
          <a:bodyPr wrap="square" rtlCol="0">
            <a:spAutoFit/>
          </a:bodyPr>
          <a:lstStyle/>
          <a:p>
            <a:pPr algn="l">
              <a:lnSpc>
                <a:spcPct val="90000"/>
              </a:lnSpc>
            </a:pPr>
            <a:r>
              <a:rPr lang="en-US" sz="1400" b="1" dirty="0">
                <a:latin typeface="+mn-lt"/>
              </a:rPr>
              <a:t>Coordinate efforts</a:t>
            </a:r>
          </a:p>
        </p:txBody>
      </p:sp>
      <p:sp>
        <p:nvSpPr>
          <p:cNvPr id="8" name="TextBox 7">
            <a:extLst>
              <a:ext uri="{FF2B5EF4-FFF2-40B4-BE49-F238E27FC236}">
                <a16:creationId xmlns:a16="http://schemas.microsoft.com/office/drawing/2014/main" id="{760E7E64-F515-4C7E-A1A1-2DBD4061D286}"/>
              </a:ext>
            </a:extLst>
          </p:cNvPr>
          <p:cNvSpPr txBox="1"/>
          <p:nvPr/>
        </p:nvSpPr>
        <p:spPr>
          <a:xfrm>
            <a:off x="2707667" y="2609966"/>
            <a:ext cx="1864613" cy="480131"/>
          </a:xfrm>
          <a:prstGeom prst="rect">
            <a:avLst/>
          </a:prstGeom>
          <a:noFill/>
        </p:spPr>
        <p:txBody>
          <a:bodyPr wrap="none" rtlCol="0">
            <a:spAutoFit/>
          </a:bodyPr>
          <a:lstStyle/>
          <a:p>
            <a:pPr algn="l">
              <a:lnSpc>
                <a:spcPct val="90000"/>
              </a:lnSpc>
            </a:pPr>
            <a:r>
              <a:rPr lang="en-US" sz="1400" b="1" dirty="0">
                <a:latin typeface="+mn-lt"/>
              </a:rPr>
              <a:t>Evaluation Code </a:t>
            </a:r>
          </a:p>
          <a:p>
            <a:pPr algn="l">
              <a:lnSpc>
                <a:spcPct val="90000"/>
              </a:lnSpc>
            </a:pPr>
            <a:r>
              <a:rPr lang="en-US" sz="1400" b="1" dirty="0">
                <a:latin typeface="+mn-lt"/>
              </a:rPr>
              <a:t>Capabilities/Needs</a:t>
            </a:r>
          </a:p>
        </p:txBody>
      </p:sp>
      <p:sp>
        <p:nvSpPr>
          <p:cNvPr id="20" name="TextBox 19">
            <a:extLst>
              <a:ext uri="{FF2B5EF4-FFF2-40B4-BE49-F238E27FC236}">
                <a16:creationId xmlns:a16="http://schemas.microsoft.com/office/drawing/2014/main" id="{01F36E96-9F76-4BE1-817C-5C9CDB3F3F35}"/>
              </a:ext>
            </a:extLst>
          </p:cNvPr>
          <p:cNvSpPr txBox="1"/>
          <p:nvPr/>
        </p:nvSpPr>
        <p:spPr>
          <a:xfrm>
            <a:off x="5471175" y="1337302"/>
            <a:ext cx="829073" cy="341632"/>
          </a:xfrm>
          <a:prstGeom prst="rect">
            <a:avLst/>
          </a:prstGeom>
          <a:noFill/>
        </p:spPr>
        <p:txBody>
          <a:bodyPr wrap="none" rtlCol="0">
            <a:spAutoFit/>
          </a:bodyPr>
          <a:lstStyle/>
          <a:p>
            <a:pPr algn="l">
              <a:lnSpc>
                <a:spcPct val="90000"/>
              </a:lnSpc>
            </a:pPr>
            <a:r>
              <a:rPr lang="en-US" b="1" dirty="0">
                <a:solidFill>
                  <a:srgbClr val="FF0000"/>
                </a:solidFill>
                <a:latin typeface="+mn-lt"/>
              </a:rPr>
              <a:t>USERS</a:t>
            </a:r>
          </a:p>
        </p:txBody>
      </p:sp>
      <p:sp>
        <p:nvSpPr>
          <p:cNvPr id="21" name="TextBox 20">
            <a:extLst>
              <a:ext uri="{FF2B5EF4-FFF2-40B4-BE49-F238E27FC236}">
                <a16:creationId xmlns:a16="http://schemas.microsoft.com/office/drawing/2014/main" id="{CDA7815A-B232-4BA8-BDD7-7C76622F53A8}"/>
              </a:ext>
            </a:extLst>
          </p:cNvPr>
          <p:cNvSpPr txBox="1"/>
          <p:nvPr/>
        </p:nvSpPr>
        <p:spPr>
          <a:xfrm>
            <a:off x="6935682" y="2818574"/>
            <a:ext cx="2180405" cy="341632"/>
          </a:xfrm>
          <a:prstGeom prst="rect">
            <a:avLst/>
          </a:prstGeom>
          <a:noFill/>
        </p:spPr>
        <p:txBody>
          <a:bodyPr wrap="none" rtlCol="0">
            <a:spAutoFit/>
          </a:bodyPr>
          <a:lstStyle/>
          <a:p>
            <a:pPr algn="l">
              <a:lnSpc>
                <a:spcPct val="90000"/>
              </a:lnSpc>
            </a:pPr>
            <a:r>
              <a:rPr lang="en-US" b="1" dirty="0">
                <a:solidFill>
                  <a:srgbClr val="FF0000"/>
                </a:solidFill>
                <a:latin typeface="+mn-lt"/>
              </a:rPr>
              <a:t>EXPERIMENTALISTS</a:t>
            </a:r>
          </a:p>
        </p:txBody>
      </p:sp>
      <p:sp>
        <p:nvSpPr>
          <p:cNvPr id="22" name="TextBox 21">
            <a:extLst>
              <a:ext uri="{FF2B5EF4-FFF2-40B4-BE49-F238E27FC236}">
                <a16:creationId xmlns:a16="http://schemas.microsoft.com/office/drawing/2014/main" id="{F218DE50-DF42-4CEB-A634-7458AB79634C}"/>
              </a:ext>
            </a:extLst>
          </p:cNvPr>
          <p:cNvSpPr txBox="1"/>
          <p:nvPr/>
        </p:nvSpPr>
        <p:spPr>
          <a:xfrm>
            <a:off x="6855833" y="5151530"/>
            <a:ext cx="2111475" cy="590931"/>
          </a:xfrm>
          <a:prstGeom prst="rect">
            <a:avLst/>
          </a:prstGeom>
          <a:noFill/>
        </p:spPr>
        <p:txBody>
          <a:bodyPr wrap="none" rtlCol="0">
            <a:spAutoFit/>
          </a:bodyPr>
          <a:lstStyle/>
          <a:p>
            <a:pPr algn="l">
              <a:lnSpc>
                <a:spcPct val="90000"/>
              </a:lnSpc>
            </a:pPr>
            <a:r>
              <a:rPr lang="en-US" b="1" dirty="0">
                <a:solidFill>
                  <a:srgbClr val="FF0000"/>
                </a:solidFill>
                <a:latin typeface="+mn-lt"/>
              </a:rPr>
              <a:t>INTERNATIONAL </a:t>
            </a:r>
          </a:p>
          <a:p>
            <a:pPr algn="l">
              <a:lnSpc>
                <a:spcPct val="90000"/>
              </a:lnSpc>
            </a:pPr>
            <a:r>
              <a:rPr lang="en-US" b="1" dirty="0">
                <a:solidFill>
                  <a:srgbClr val="FF0000"/>
                </a:solidFill>
                <a:latin typeface="+mn-lt"/>
              </a:rPr>
              <a:t>COLLABORATORS</a:t>
            </a:r>
          </a:p>
        </p:txBody>
      </p:sp>
      <p:sp>
        <p:nvSpPr>
          <p:cNvPr id="24" name="TextBox 23">
            <a:extLst>
              <a:ext uri="{FF2B5EF4-FFF2-40B4-BE49-F238E27FC236}">
                <a16:creationId xmlns:a16="http://schemas.microsoft.com/office/drawing/2014/main" id="{3AD1108B-292F-4836-95C7-D635EE093027}"/>
              </a:ext>
            </a:extLst>
          </p:cNvPr>
          <p:cNvSpPr txBox="1"/>
          <p:nvPr/>
        </p:nvSpPr>
        <p:spPr>
          <a:xfrm>
            <a:off x="2828726" y="1995496"/>
            <a:ext cx="1709122" cy="590931"/>
          </a:xfrm>
          <a:prstGeom prst="rect">
            <a:avLst/>
          </a:prstGeom>
          <a:noFill/>
        </p:spPr>
        <p:txBody>
          <a:bodyPr wrap="none" rtlCol="0">
            <a:spAutoFit/>
          </a:bodyPr>
          <a:lstStyle/>
          <a:p>
            <a:pPr algn="l">
              <a:lnSpc>
                <a:spcPct val="90000"/>
              </a:lnSpc>
            </a:pPr>
            <a:r>
              <a:rPr lang="en-US" b="1" dirty="0">
                <a:solidFill>
                  <a:srgbClr val="FF0000"/>
                </a:solidFill>
                <a:latin typeface="+mn-lt"/>
              </a:rPr>
              <a:t>EVALUATORS/</a:t>
            </a:r>
          </a:p>
          <a:p>
            <a:pPr algn="l">
              <a:lnSpc>
                <a:spcPct val="90000"/>
              </a:lnSpc>
            </a:pPr>
            <a:r>
              <a:rPr lang="en-US" b="1" dirty="0">
                <a:solidFill>
                  <a:srgbClr val="FF0000"/>
                </a:solidFill>
                <a:latin typeface="+mn-lt"/>
              </a:rPr>
              <a:t>PROCESSORS</a:t>
            </a:r>
          </a:p>
        </p:txBody>
      </p:sp>
      <p:sp>
        <p:nvSpPr>
          <p:cNvPr id="25" name="TextBox 24">
            <a:extLst>
              <a:ext uri="{FF2B5EF4-FFF2-40B4-BE49-F238E27FC236}">
                <a16:creationId xmlns:a16="http://schemas.microsoft.com/office/drawing/2014/main" id="{DC447E07-39C4-4B45-9ACD-B0FBA6EDF4C9}"/>
              </a:ext>
            </a:extLst>
          </p:cNvPr>
          <p:cNvSpPr txBox="1"/>
          <p:nvPr/>
        </p:nvSpPr>
        <p:spPr>
          <a:xfrm>
            <a:off x="2956630" y="5041534"/>
            <a:ext cx="1569660" cy="341632"/>
          </a:xfrm>
          <a:prstGeom prst="rect">
            <a:avLst/>
          </a:prstGeom>
          <a:noFill/>
        </p:spPr>
        <p:txBody>
          <a:bodyPr wrap="none" rtlCol="0">
            <a:spAutoFit/>
          </a:bodyPr>
          <a:lstStyle/>
          <a:p>
            <a:pPr algn="l">
              <a:lnSpc>
                <a:spcPct val="90000"/>
              </a:lnSpc>
            </a:pPr>
            <a:r>
              <a:rPr lang="en-US" b="1" dirty="0">
                <a:solidFill>
                  <a:srgbClr val="FF0000"/>
                </a:solidFill>
                <a:latin typeface="+mn-lt"/>
              </a:rPr>
              <a:t>UNIVERSITIES</a:t>
            </a:r>
          </a:p>
        </p:txBody>
      </p:sp>
      <p:sp>
        <p:nvSpPr>
          <p:cNvPr id="27" name="TextBox 26">
            <a:extLst>
              <a:ext uri="{FF2B5EF4-FFF2-40B4-BE49-F238E27FC236}">
                <a16:creationId xmlns:a16="http://schemas.microsoft.com/office/drawing/2014/main" id="{B84C2DCD-2898-4EE3-80EA-85E76854046D}"/>
              </a:ext>
            </a:extLst>
          </p:cNvPr>
          <p:cNvSpPr txBox="1"/>
          <p:nvPr/>
        </p:nvSpPr>
        <p:spPr>
          <a:xfrm>
            <a:off x="3396499" y="5466704"/>
            <a:ext cx="1597795" cy="480131"/>
          </a:xfrm>
          <a:prstGeom prst="rect">
            <a:avLst/>
          </a:prstGeom>
          <a:noFill/>
        </p:spPr>
        <p:txBody>
          <a:bodyPr wrap="square" rtlCol="0">
            <a:spAutoFit/>
          </a:bodyPr>
          <a:lstStyle/>
          <a:p>
            <a:pPr algn="l">
              <a:lnSpc>
                <a:spcPct val="90000"/>
              </a:lnSpc>
            </a:pPr>
            <a:r>
              <a:rPr lang="en-US" sz="1400" b="1" dirty="0">
                <a:latin typeface="+mn-lt"/>
              </a:rPr>
              <a:t>Collaboration Opportunities</a:t>
            </a:r>
          </a:p>
        </p:txBody>
      </p:sp>
      <p:sp>
        <p:nvSpPr>
          <p:cNvPr id="11" name="Flowchart: Connector 10">
            <a:extLst>
              <a:ext uri="{FF2B5EF4-FFF2-40B4-BE49-F238E27FC236}">
                <a16:creationId xmlns:a16="http://schemas.microsoft.com/office/drawing/2014/main" id="{9476667D-A1C0-4B91-84FF-E8F4CE53EB23}"/>
              </a:ext>
            </a:extLst>
          </p:cNvPr>
          <p:cNvSpPr>
            <a:spLocks noChangeAspect="1"/>
          </p:cNvSpPr>
          <p:nvPr/>
        </p:nvSpPr>
        <p:spPr>
          <a:xfrm>
            <a:off x="4444323" y="2899218"/>
            <a:ext cx="2656478" cy="2658506"/>
          </a:xfrm>
          <a:prstGeom prst="flowChartConnector">
            <a:avLst/>
          </a:prstGeom>
          <a:solidFill>
            <a:schemeClr val="accent1">
              <a:lumMod val="20000"/>
              <a:lumOff val="80000"/>
            </a:schemeClr>
          </a:solidFill>
          <a:ln w="38100">
            <a:solidFill>
              <a:schemeClr val="accent1"/>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endParaRPr lang="en-US" dirty="0">
              <a:solidFill>
                <a:schemeClr val="tx1"/>
              </a:solidFill>
            </a:endParaRPr>
          </a:p>
        </p:txBody>
      </p:sp>
      <p:sp>
        <p:nvSpPr>
          <p:cNvPr id="23" name="TextBox 22">
            <a:extLst>
              <a:ext uri="{FF2B5EF4-FFF2-40B4-BE49-F238E27FC236}">
                <a16:creationId xmlns:a16="http://schemas.microsoft.com/office/drawing/2014/main" id="{D3AEA216-0087-4C7A-87F4-9C938F84E4FA}"/>
              </a:ext>
            </a:extLst>
          </p:cNvPr>
          <p:cNvSpPr txBox="1"/>
          <p:nvPr/>
        </p:nvSpPr>
        <p:spPr>
          <a:xfrm>
            <a:off x="4402536" y="4023668"/>
            <a:ext cx="2707793" cy="341632"/>
          </a:xfrm>
          <a:prstGeom prst="rect">
            <a:avLst/>
          </a:prstGeom>
          <a:noFill/>
        </p:spPr>
        <p:txBody>
          <a:bodyPr wrap="none" rtlCol="0">
            <a:spAutoFit/>
          </a:bodyPr>
          <a:lstStyle/>
          <a:p>
            <a:pPr algn="l">
              <a:lnSpc>
                <a:spcPct val="90000"/>
              </a:lnSpc>
            </a:pPr>
            <a:r>
              <a:rPr lang="en-US" b="1" dirty="0">
                <a:solidFill>
                  <a:srgbClr val="FF0000"/>
                </a:solidFill>
                <a:latin typeface="+mn-lt"/>
              </a:rPr>
              <a:t>PROGRAM MANAGERS</a:t>
            </a:r>
          </a:p>
        </p:txBody>
      </p:sp>
      <p:sp>
        <p:nvSpPr>
          <p:cNvPr id="9" name="TextBox 8">
            <a:extLst>
              <a:ext uri="{FF2B5EF4-FFF2-40B4-BE49-F238E27FC236}">
                <a16:creationId xmlns:a16="http://schemas.microsoft.com/office/drawing/2014/main" id="{1E04D14B-ECE2-4B8D-9600-780BFA1A924F}"/>
              </a:ext>
            </a:extLst>
          </p:cNvPr>
          <p:cNvSpPr txBox="1"/>
          <p:nvPr/>
        </p:nvSpPr>
        <p:spPr>
          <a:xfrm>
            <a:off x="4537848" y="4297660"/>
            <a:ext cx="2549096" cy="369332"/>
          </a:xfrm>
          <a:prstGeom prst="rect">
            <a:avLst/>
          </a:prstGeom>
          <a:noFill/>
        </p:spPr>
        <p:txBody>
          <a:bodyPr wrap="none" rtlCol="0">
            <a:spAutoFit/>
          </a:bodyPr>
          <a:lstStyle/>
          <a:p>
            <a:pPr algn="l">
              <a:lnSpc>
                <a:spcPct val="90000"/>
              </a:lnSpc>
            </a:pPr>
            <a:r>
              <a:rPr lang="en-US" sz="2000" b="1" dirty="0">
                <a:latin typeface="+mn-lt"/>
              </a:rPr>
              <a:t>MISSION PRIORITIES</a:t>
            </a:r>
          </a:p>
        </p:txBody>
      </p:sp>
    </p:spTree>
    <p:extLst>
      <p:ext uri="{BB962C8B-B14F-4D97-AF65-F5344CB8AC3E}">
        <p14:creationId xmlns:p14="http://schemas.microsoft.com/office/powerpoint/2010/main" val="139070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0" y="2293738"/>
            <a:ext cx="8229600" cy="4525963"/>
          </a:xfrm>
        </p:spPr>
        <p:txBody>
          <a:bodyPr>
            <a:normAutofit lnSpcReduction="10000"/>
          </a:bodyPr>
          <a:lstStyle/>
          <a:p>
            <a:r>
              <a:rPr lang="en-US" dirty="0"/>
              <a:t>Breakout Sessions focused on Nonproliferation needs:</a:t>
            </a:r>
          </a:p>
          <a:p>
            <a:pPr lvl="1"/>
            <a:r>
              <a:rPr lang="en-US" sz="1800" dirty="0"/>
              <a:t>Topic 1A: Uncertainty, Sensitivity, and Covariance</a:t>
            </a:r>
          </a:p>
          <a:p>
            <a:pPr lvl="1"/>
            <a:r>
              <a:rPr lang="en-US" sz="1800" dirty="0"/>
              <a:t>Topic 1B: Neutron Capture and Associated Spectra</a:t>
            </a:r>
          </a:p>
          <a:p>
            <a:pPr lvl="1"/>
            <a:r>
              <a:rPr lang="en-US" sz="1800" dirty="0"/>
              <a:t>Topic 1C: Fission I, Independent and Cumulative Yields</a:t>
            </a:r>
          </a:p>
          <a:p>
            <a:pPr lvl="1"/>
            <a:r>
              <a:rPr lang="en-US" sz="1800" dirty="0"/>
              <a:t>Topic 2A: Gamma-Induced Reactions </a:t>
            </a:r>
          </a:p>
          <a:p>
            <a:pPr lvl="1"/>
            <a:r>
              <a:rPr lang="en-US" sz="1800" dirty="0"/>
              <a:t>Topic 2B: Inelastic Neutron Scattering and Associated Spectra</a:t>
            </a:r>
          </a:p>
          <a:p>
            <a:pPr lvl="1"/>
            <a:r>
              <a:rPr lang="en-US" sz="1800" dirty="0"/>
              <a:t>Topic 2C: Fission II, Prompt Gammas and Neutrons</a:t>
            </a:r>
          </a:p>
          <a:p>
            <a:pPr lvl="1"/>
            <a:r>
              <a:rPr lang="en-US" sz="1800" dirty="0"/>
              <a:t>Topic 3A: (α,n) Reactions</a:t>
            </a:r>
          </a:p>
          <a:p>
            <a:pPr lvl="1"/>
            <a:r>
              <a:rPr lang="en-US" sz="1800" dirty="0"/>
              <a:t>Topic 3B: Targets, Facilities and Detector System</a:t>
            </a:r>
          </a:p>
          <a:p>
            <a:pPr lvl="1"/>
            <a:r>
              <a:rPr lang="en-US" sz="1800" dirty="0"/>
              <a:t>Topic 3C: Fission III, Decay Data</a:t>
            </a:r>
          </a:p>
          <a:p>
            <a:pPr lvl="1"/>
            <a:r>
              <a:rPr lang="en-US" sz="1800" dirty="0"/>
              <a:t>Topic 4A: Development of Benchmark Exercises</a:t>
            </a:r>
          </a:p>
          <a:p>
            <a:pPr lvl="1"/>
            <a:r>
              <a:rPr lang="en-US" sz="1800" dirty="0"/>
              <a:t>Topic 4B: Data Processing &amp; Transport Code Needs</a:t>
            </a:r>
          </a:p>
          <a:p>
            <a:pPr lvl="1"/>
            <a:r>
              <a:rPr lang="en-US" sz="1800" dirty="0"/>
              <a:t>Topic 4C: Actinide Cross Sections</a:t>
            </a:r>
          </a:p>
          <a:p>
            <a:pPr lvl="1"/>
            <a:endParaRPr lang="en-US" dirty="0"/>
          </a:p>
          <a:p>
            <a:pPr lvl="1"/>
            <a:endParaRPr lang="en-US" dirty="0"/>
          </a:p>
          <a:p>
            <a:pPr lvl="1"/>
            <a:endParaRPr lang="en-US" dirty="0"/>
          </a:p>
          <a:p>
            <a:pPr lvl="2"/>
            <a:endParaRPr lang="en-US" dirty="0"/>
          </a:p>
          <a:p>
            <a:pPr lvl="2"/>
            <a:endParaRPr lang="en-US" dirty="0"/>
          </a:p>
          <a:p>
            <a:pPr lvl="2"/>
            <a:endParaRPr lang="en-US" dirty="0"/>
          </a:p>
        </p:txBody>
      </p:sp>
      <p:sp>
        <p:nvSpPr>
          <p:cNvPr id="2" name="Title 1"/>
          <p:cNvSpPr>
            <a:spLocks noGrp="1"/>
          </p:cNvSpPr>
          <p:nvPr>
            <p:ph type="title"/>
          </p:nvPr>
        </p:nvSpPr>
        <p:spPr>
          <a:xfrm>
            <a:off x="1905000" y="38300"/>
            <a:ext cx="8229600" cy="507831"/>
          </a:xfrm>
        </p:spPr>
        <p:txBody>
          <a:bodyPr/>
          <a:lstStyle/>
          <a:p>
            <a:pPr algn="ctr"/>
            <a:r>
              <a:rPr lang="en-US" dirty="0"/>
              <a:t>NDREW Agenda</a:t>
            </a:r>
          </a:p>
        </p:txBody>
      </p:sp>
      <p:sp>
        <p:nvSpPr>
          <p:cNvPr id="6" name="TextBox 5">
            <a:extLst>
              <a:ext uri="{FF2B5EF4-FFF2-40B4-BE49-F238E27FC236}">
                <a16:creationId xmlns:a16="http://schemas.microsoft.com/office/drawing/2014/main" id="{1E4915C3-DE8C-4B1B-950B-DDE523E38BA8}"/>
              </a:ext>
            </a:extLst>
          </p:cNvPr>
          <p:cNvSpPr txBox="1"/>
          <p:nvPr/>
        </p:nvSpPr>
        <p:spPr>
          <a:xfrm>
            <a:off x="2060787" y="846677"/>
            <a:ext cx="3615092" cy="1477328"/>
          </a:xfrm>
          <a:prstGeom prst="rect">
            <a:avLst/>
          </a:prstGeom>
          <a:noFill/>
        </p:spPr>
        <p:txBody>
          <a:bodyPr wrap="none" rtlCol="0">
            <a:spAutoFit/>
          </a:bodyPr>
          <a:lstStyle/>
          <a:p>
            <a:pPr marL="285750" indent="-285750">
              <a:buFont typeface="Arial" panose="020B0604020202020204" pitchFamily="34" charset="0"/>
              <a:buChar char="•"/>
            </a:pPr>
            <a:r>
              <a:rPr lang="en-US" dirty="0"/>
              <a:t>Program manager talks</a:t>
            </a:r>
          </a:p>
          <a:p>
            <a:pPr marL="285750" indent="-285750">
              <a:buFont typeface="Arial" panose="020B0604020202020204" pitchFamily="34" charset="0"/>
              <a:buChar char="•"/>
            </a:pPr>
            <a:r>
              <a:rPr lang="en-US" dirty="0"/>
              <a:t>Nuclear data user needs panel</a:t>
            </a:r>
          </a:p>
          <a:p>
            <a:pPr marL="285750" indent="-285750">
              <a:buFont typeface="Arial" panose="020B0604020202020204" pitchFamily="34" charset="0"/>
              <a:buChar char="•"/>
            </a:pPr>
            <a:r>
              <a:rPr lang="en-US" dirty="0"/>
              <a:t>Nuclear data pipeline</a:t>
            </a:r>
          </a:p>
          <a:p>
            <a:pPr marL="285750" indent="-285750">
              <a:buFont typeface="Arial" panose="020B0604020202020204" pitchFamily="34" charset="0"/>
              <a:buChar char="•"/>
            </a:pPr>
            <a:r>
              <a:rPr lang="en-US" dirty="0"/>
              <a:t>Breakout session summaries</a:t>
            </a:r>
          </a:p>
          <a:p>
            <a:pPr marL="285750" indent="-285750">
              <a:buFont typeface="Arial" panose="020B0604020202020204" pitchFamily="34" charset="0"/>
              <a:buChar char="•"/>
            </a:pPr>
            <a:r>
              <a:rPr lang="en-US" dirty="0"/>
              <a:t>Q&amp;A/discussions</a:t>
            </a:r>
          </a:p>
        </p:txBody>
      </p:sp>
    </p:spTree>
    <p:extLst>
      <p:ext uri="{BB962C8B-B14F-4D97-AF65-F5344CB8AC3E}">
        <p14:creationId xmlns:p14="http://schemas.microsoft.com/office/powerpoint/2010/main" val="3855581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719790" y="193930"/>
            <a:ext cx="8636290" cy="692498"/>
          </a:xfrm>
        </p:spPr>
        <p:txBody>
          <a:bodyPr>
            <a:normAutofit fontScale="90000"/>
          </a:bodyPr>
          <a:lstStyle/>
          <a:p>
            <a:r>
              <a:rPr lang="en-US" sz="3600" dirty="0">
                <a:latin typeface="+mj-lt"/>
              </a:rPr>
              <a:t>WANDA2019</a:t>
            </a:r>
            <a:br>
              <a:rPr lang="en-US" dirty="0"/>
            </a:br>
            <a:endParaRPr lang="en-US" dirty="0"/>
          </a:p>
        </p:txBody>
      </p:sp>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992221" y="1157591"/>
            <a:ext cx="7008779" cy="4970835"/>
          </a:xfrm>
        </p:spPr>
        <p:txBody>
          <a:bodyPr>
            <a:normAutofit fontScale="70000" lnSpcReduction="20000"/>
          </a:bodyPr>
          <a:lstStyle/>
          <a:p>
            <a:r>
              <a:rPr lang="en-US" sz="3400" dirty="0"/>
              <a:t>Breakout sessions:</a:t>
            </a:r>
          </a:p>
          <a:p>
            <a:pPr lvl="1"/>
            <a:r>
              <a:rPr lang="en-US" sz="2900" dirty="0"/>
              <a:t>Nuclear Energy</a:t>
            </a:r>
          </a:p>
          <a:p>
            <a:pPr lvl="1"/>
            <a:r>
              <a:rPr lang="en-US" sz="2900" dirty="0"/>
              <a:t>Materials Damage</a:t>
            </a:r>
          </a:p>
          <a:p>
            <a:pPr lvl="1"/>
            <a:r>
              <a:rPr lang="en-US" sz="2900" dirty="0"/>
              <a:t>Isotope Production</a:t>
            </a:r>
          </a:p>
          <a:p>
            <a:pPr lvl="1"/>
            <a:r>
              <a:rPr lang="en-US" sz="2900" dirty="0"/>
              <a:t>Atomic Data</a:t>
            </a:r>
          </a:p>
          <a:p>
            <a:pPr lvl="1"/>
            <a:r>
              <a:rPr lang="en-US" sz="2900" dirty="0"/>
              <a:t>Safeguards</a:t>
            </a:r>
          </a:p>
          <a:p>
            <a:pPr lvl="1"/>
            <a:r>
              <a:rPr lang="en-US" sz="2900" dirty="0"/>
              <a:t>(</a:t>
            </a:r>
            <a:r>
              <a:rPr lang="en-US" sz="2900" dirty="0" err="1"/>
              <a:t>n,x</a:t>
            </a:r>
            <a:r>
              <a:rPr lang="en-US" sz="2900" dirty="0"/>
              <a:t>) reactions</a:t>
            </a:r>
          </a:p>
          <a:p>
            <a:r>
              <a:rPr lang="en-US" sz="3400" dirty="0"/>
              <a:t>Review of NDIWG FOA funded projects</a:t>
            </a:r>
          </a:p>
          <a:p>
            <a:r>
              <a:rPr lang="en-US" sz="3400" dirty="0"/>
              <a:t>Program manager talks</a:t>
            </a:r>
          </a:p>
          <a:p>
            <a:r>
              <a:rPr lang="en-US" sz="3400" dirty="0"/>
              <a:t>Discussion of FOA</a:t>
            </a:r>
          </a:p>
          <a:p>
            <a:r>
              <a:rPr lang="en-US" sz="3400" dirty="0"/>
              <a:t>Nuclear data pipeline</a:t>
            </a:r>
          </a:p>
          <a:p>
            <a:r>
              <a:rPr lang="en-US" sz="3400" dirty="0"/>
              <a:t>Breakout session summaries</a:t>
            </a:r>
          </a:p>
          <a:p>
            <a:r>
              <a:rPr lang="en-US" sz="3400" dirty="0"/>
              <a:t>Open discussion </a:t>
            </a:r>
          </a:p>
          <a:p>
            <a:pPr lvl="1"/>
            <a:endParaRPr lang="en-US" dirty="0"/>
          </a:p>
          <a:p>
            <a:endParaRPr lang="en-US" baseline="30000"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76E87F47-E24B-490B-B926-A9559FD3F17F}"/>
              </a:ext>
            </a:extLst>
          </p:cNvPr>
          <p:cNvPicPr>
            <a:picLocks noChangeAspect="1"/>
          </p:cNvPicPr>
          <p:nvPr/>
        </p:nvPicPr>
        <p:blipFill>
          <a:blip r:embed="rId2"/>
          <a:stretch>
            <a:fillRect/>
          </a:stretch>
        </p:blipFill>
        <p:spPr>
          <a:xfrm>
            <a:off x="7154093" y="1307762"/>
            <a:ext cx="3314475" cy="4653657"/>
          </a:xfrm>
          <a:prstGeom prst="rect">
            <a:avLst/>
          </a:prstGeom>
        </p:spPr>
      </p:pic>
    </p:spTree>
    <p:extLst>
      <p:ext uri="{BB962C8B-B14F-4D97-AF65-F5344CB8AC3E}">
        <p14:creationId xmlns:p14="http://schemas.microsoft.com/office/powerpoint/2010/main" val="270533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DB0C5-154A-4F54-9335-AFE7C7E2B07B}"/>
              </a:ext>
            </a:extLst>
          </p:cNvPr>
          <p:cNvSpPr>
            <a:spLocks noGrp="1"/>
          </p:cNvSpPr>
          <p:nvPr>
            <p:ph type="title"/>
          </p:nvPr>
        </p:nvSpPr>
        <p:spPr>
          <a:xfrm>
            <a:off x="265911" y="139016"/>
            <a:ext cx="11515053" cy="923330"/>
          </a:xfrm>
        </p:spPr>
        <p:txBody>
          <a:bodyPr/>
          <a:lstStyle/>
          <a:p>
            <a:r>
              <a:rPr lang="en-US" sz="2800" dirty="0"/>
              <a:t>Workshop for Applied Nuclear Data Activities</a:t>
            </a:r>
            <a:br>
              <a:rPr lang="en-US" dirty="0"/>
            </a:br>
            <a:endParaRPr lang="en-US" dirty="0"/>
          </a:p>
        </p:txBody>
      </p:sp>
      <p:sp>
        <p:nvSpPr>
          <p:cNvPr id="3" name="Content Placeholder 2">
            <a:extLst>
              <a:ext uri="{FF2B5EF4-FFF2-40B4-BE49-F238E27FC236}">
                <a16:creationId xmlns:a16="http://schemas.microsoft.com/office/drawing/2014/main" id="{E69BEFD0-AF5F-4541-ABCF-D49F6A1CDD35}"/>
              </a:ext>
            </a:extLst>
          </p:cNvPr>
          <p:cNvSpPr>
            <a:spLocks noGrp="1"/>
          </p:cNvSpPr>
          <p:nvPr>
            <p:ph idx="1"/>
          </p:nvPr>
        </p:nvSpPr>
        <p:spPr>
          <a:xfrm>
            <a:off x="265911" y="819939"/>
            <a:ext cx="7440933" cy="5269576"/>
          </a:xfrm>
        </p:spPr>
        <p:txBody>
          <a:bodyPr/>
          <a:lstStyle/>
          <a:p>
            <a:r>
              <a:rPr lang="en-US" sz="2000" dirty="0"/>
              <a:t>March 3-5, 2020</a:t>
            </a:r>
          </a:p>
          <a:p>
            <a:r>
              <a:rPr lang="en-US" sz="2000" dirty="0"/>
              <a:t>George Washington University, Washington, DC</a:t>
            </a:r>
          </a:p>
          <a:p>
            <a:r>
              <a:rPr lang="en-US" sz="2000" dirty="0"/>
              <a:t>Organizer:  Julie </a:t>
            </a:r>
            <a:r>
              <a:rPr lang="en-US" sz="2000" dirty="0" err="1"/>
              <a:t>Marchard</a:t>
            </a:r>
            <a:endParaRPr lang="en-US" sz="2000" dirty="0"/>
          </a:p>
          <a:p>
            <a:r>
              <a:rPr lang="en-US" sz="2000" dirty="0"/>
              <a:t>Program focus on:</a:t>
            </a:r>
          </a:p>
          <a:p>
            <a:pPr lvl="1"/>
            <a:r>
              <a:rPr lang="en-US" sz="1800" dirty="0"/>
              <a:t>Nuclear Data Pipeline</a:t>
            </a:r>
          </a:p>
          <a:p>
            <a:pPr lvl="1"/>
            <a:r>
              <a:rPr lang="en-US" sz="1800" dirty="0"/>
              <a:t>University Capabilities</a:t>
            </a:r>
          </a:p>
          <a:p>
            <a:pPr lvl="1"/>
            <a:r>
              <a:rPr lang="en-US" sz="1800" dirty="0"/>
              <a:t>AI/Machine Learning Methods</a:t>
            </a:r>
          </a:p>
          <a:p>
            <a:pPr lvl="1"/>
            <a:r>
              <a:rPr lang="en-US" sz="1800" dirty="0"/>
              <a:t>???</a:t>
            </a:r>
          </a:p>
          <a:p>
            <a:r>
              <a:rPr lang="en-US" sz="2000" dirty="0"/>
              <a:t>Review of NDIWG FOA funded projects</a:t>
            </a:r>
          </a:p>
          <a:p>
            <a:r>
              <a:rPr lang="en-US" sz="2000" dirty="0"/>
              <a:t>Single summary of programmatic nuclear data needs</a:t>
            </a:r>
          </a:p>
          <a:p>
            <a:r>
              <a:rPr lang="en-US" sz="2000" dirty="0"/>
              <a:t>Increase the science visibility of WANDA</a:t>
            </a:r>
          </a:p>
          <a:p>
            <a:pPr lvl="1"/>
            <a:r>
              <a:rPr lang="en-US" sz="1600" dirty="0"/>
              <a:t>Publish proceedings in Journal</a:t>
            </a:r>
          </a:p>
          <a:p>
            <a:pPr lvl="1"/>
            <a:r>
              <a:rPr lang="en-US" sz="1600" dirty="0"/>
              <a:t>Highlight young promising researchers</a:t>
            </a:r>
          </a:p>
          <a:p>
            <a:pPr lvl="1"/>
            <a:r>
              <a:rPr lang="en-US" sz="1600" dirty="0"/>
              <a:t>Highlight cutting-edge research</a:t>
            </a:r>
          </a:p>
          <a:p>
            <a:pPr lvl="1"/>
            <a:endParaRPr lang="en-US" dirty="0"/>
          </a:p>
          <a:p>
            <a:endParaRPr lang="en-US" baseline="30000" dirty="0"/>
          </a:p>
          <a:p>
            <a:pPr marL="0" indent="0">
              <a:buNone/>
            </a:pPr>
            <a:endParaRPr lang="en-US" dirty="0"/>
          </a:p>
          <a:p>
            <a:endParaRPr lang="en-US" dirty="0"/>
          </a:p>
        </p:txBody>
      </p:sp>
      <p:pic>
        <p:nvPicPr>
          <p:cNvPr id="8" name="Picture 7">
            <a:extLst>
              <a:ext uri="{FF2B5EF4-FFF2-40B4-BE49-F238E27FC236}">
                <a16:creationId xmlns:a16="http://schemas.microsoft.com/office/drawing/2014/main" id="{76E87F47-E24B-490B-B926-A9559FD3F17F}"/>
              </a:ext>
            </a:extLst>
          </p:cNvPr>
          <p:cNvPicPr>
            <a:picLocks noChangeAspect="1"/>
          </p:cNvPicPr>
          <p:nvPr/>
        </p:nvPicPr>
        <p:blipFill>
          <a:blip r:embed="rId2"/>
          <a:stretch>
            <a:fillRect/>
          </a:stretch>
        </p:blipFill>
        <p:spPr>
          <a:xfrm>
            <a:off x="7506789" y="600681"/>
            <a:ext cx="4419300" cy="6204876"/>
          </a:xfrm>
          <a:prstGeom prst="rect">
            <a:avLst/>
          </a:prstGeom>
        </p:spPr>
      </p:pic>
      <p:sp>
        <p:nvSpPr>
          <p:cNvPr id="4" name="TextBox 3">
            <a:extLst>
              <a:ext uri="{FF2B5EF4-FFF2-40B4-BE49-F238E27FC236}">
                <a16:creationId xmlns:a16="http://schemas.microsoft.com/office/drawing/2014/main" id="{C0AA1A2F-208E-4F7E-95B2-5DA27D561EBA}"/>
              </a:ext>
            </a:extLst>
          </p:cNvPr>
          <p:cNvSpPr txBox="1"/>
          <p:nvPr/>
        </p:nvSpPr>
        <p:spPr>
          <a:xfrm>
            <a:off x="9716439" y="3083016"/>
            <a:ext cx="3157000" cy="1311128"/>
          </a:xfrm>
          <a:prstGeom prst="rect">
            <a:avLst/>
          </a:prstGeom>
          <a:noFill/>
          <a:scene3d>
            <a:camera prst="isometricRightUp"/>
            <a:lightRig rig="threePt" dir="t"/>
          </a:scene3d>
        </p:spPr>
        <p:txBody>
          <a:bodyPr wrap="square" rtlCol="0">
            <a:spAutoFit/>
          </a:bodyPr>
          <a:lstStyle/>
          <a:p>
            <a:pPr algn="l">
              <a:lnSpc>
                <a:spcPct val="90000"/>
              </a:lnSpc>
            </a:pPr>
            <a:r>
              <a:rPr lang="en-US" sz="8800" b="1" dirty="0">
                <a:solidFill>
                  <a:srgbClr val="FF0000"/>
                </a:solidFill>
                <a:latin typeface="+mn-lt"/>
              </a:rPr>
              <a:t>2020</a:t>
            </a:r>
          </a:p>
        </p:txBody>
      </p:sp>
    </p:spTree>
    <p:extLst>
      <p:ext uri="{BB962C8B-B14F-4D97-AF65-F5344CB8AC3E}">
        <p14:creationId xmlns:p14="http://schemas.microsoft.com/office/powerpoint/2010/main" val="4221334566"/>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 16x9 template 180719" id="{91F5A9DE-0FF5-42D2-8B71-414341298470}" vid="{19B61368-BE15-4FF9-B836-7A1A3976FBB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A20C22-D077-412B-81BA-8B2541026FAD}">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AF6B0504-AE38-4B68-B5E7-89AA9450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1170</Words>
  <Application>Microsoft Office PowerPoint</Application>
  <PresentationFormat>Widescreen</PresentationFormat>
  <Paragraphs>279</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Calibri</vt:lpstr>
      <vt:lpstr>Century Gothic</vt:lpstr>
      <vt:lpstr>Georgia</vt:lpstr>
      <vt:lpstr>Helvetica Light</vt:lpstr>
      <vt:lpstr>Lucida Grande</vt:lpstr>
      <vt:lpstr>ORNL</vt:lpstr>
      <vt:lpstr>Custom Design</vt:lpstr>
      <vt:lpstr>WANDA2020 Planning</vt:lpstr>
      <vt:lpstr>Outline</vt:lpstr>
      <vt:lpstr>PowerPoint Presentation</vt:lpstr>
      <vt:lpstr>NDWG New Charter</vt:lpstr>
      <vt:lpstr>Workshop for Applied Nuclear Data Activities </vt:lpstr>
      <vt:lpstr>Communication is a Primary Benefit of Nuclear Data Workshops</vt:lpstr>
      <vt:lpstr>NDREW Agenda</vt:lpstr>
      <vt:lpstr>WANDA2019 </vt:lpstr>
      <vt:lpstr>Workshop for Applied Nuclear Data Activities </vt:lpstr>
      <vt:lpstr>PowerPoint Presentation</vt:lpstr>
      <vt:lpstr>Breakout Session Goals</vt:lpstr>
      <vt:lpstr>Workshop Attendee Charge</vt:lpstr>
      <vt:lpstr>Session Topics – physics based or program based?</vt:lpstr>
      <vt:lpstr>Session Leads Needed!!!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2018-07-12T19:30:01Z</dcterms:created>
  <dcterms:modified xsi:type="dcterms:W3CDTF">2019-11-05T15:54:23Z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