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25"/>
  </p:notesMasterIdLst>
  <p:sldIdLst>
    <p:sldId id="257" r:id="rId2"/>
    <p:sldId id="260" r:id="rId3"/>
    <p:sldId id="364" r:id="rId4"/>
    <p:sldId id="306" r:id="rId5"/>
    <p:sldId id="367" r:id="rId6"/>
    <p:sldId id="365" r:id="rId7"/>
    <p:sldId id="372" r:id="rId8"/>
    <p:sldId id="366" r:id="rId9"/>
    <p:sldId id="368" r:id="rId10"/>
    <p:sldId id="370" r:id="rId11"/>
    <p:sldId id="369" r:id="rId12"/>
    <p:sldId id="371" r:id="rId13"/>
    <p:sldId id="381" r:id="rId14"/>
    <p:sldId id="373" r:id="rId15"/>
    <p:sldId id="374" r:id="rId16"/>
    <p:sldId id="375" r:id="rId17"/>
    <p:sldId id="378" r:id="rId18"/>
    <p:sldId id="384" r:id="rId19"/>
    <p:sldId id="379" r:id="rId20"/>
    <p:sldId id="376" r:id="rId21"/>
    <p:sldId id="377" r:id="rId22"/>
    <p:sldId id="383" r:id="rId23"/>
    <p:sldId id="380"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98"/>
    <p:restoredTop sz="94694"/>
  </p:normalViewPr>
  <p:slideViewPr>
    <p:cSldViewPr snapToGrid="0" snapToObjects="1">
      <p:cViewPr varScale="1">
        <p:scale>
          <a:sx n="111" d="100"/>
          <a:sy n="111" d="100"/>
        </p:scale>
        <p:origin x="608" y="19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C45286D-D876-964C-BE54-101C473CCF69}" type="datetimeFigureOut">
              <a:rPr lang="en-US" smtClean="0"/>
              <a:t>10/16/19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80FE4EC-280C-6E45-85CC-98C7F6623B6A}" type="slidenum">
              <a:rPr lang="en-US" smtClean="0"/>
              <a:t>‹#›</a:t>
            </a:fld>
            <a:endParaRPr lang="en-US"/>
          </a:p>
        </p:txBody>
      </p:sp>
    </p:spTree>
    <p:extLst>
      <p:ext uri="{BB962C8B-B14F-4D97-AF65-F5344CB8AC3E}">
        <p14:creationId xmlns:p14="http://schemas.microsoft.com/office/powerpoint/2010/main" val="19090170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463827" y="987611"/>
            <a:ext cx="11118573" cy="2387600"/>
          </a:xfrm>
        </p:spPr>
        <p:txBody>
          <a:bodyPr anchor="b">
            <a:normAutofit/>
          </a:bodyPr>
          <a:lstStyle>
            <a:lvl1pPr algn="l">
              <a:defRPr sz="4800" b="1" i="0">
                <a:latin typeface="Arial" charset="0"/>
                <a:ea typeface="Arial" charset="0"/>
                <a:cs typeface="Arial" charset="0"/>
              </a:defRPr>
            </a:lvl1pPr>
          </a:lstStyle>
          <a:p>
            <a:r>
              <a:rPr lang="en-US"/>
              <a:t>Click to edit Master title style</a:t>
            </a:r>
            <a:endParaRPr lang="en-US" dirty="0"/>
          </a:p>
        </p:txBody>
      </p:sp>
      <p:sp>
        <p:nvSpPr>
          <p:cNvPr id="3" name="Subtitle 2"/>
          <p:cNvSpPr>
            <a:spLocks noGrp="1"/>
          </p:cNvSpPr>
          <p:nvPr>
            <p:ph type="subTitle" idx="1"/>
          </p:nvPr>
        </p:nvSpPr>
        <p:spPr>
          <a:xfrm>
            <a:off x="463827" y="3467286"/>
            <a:ext cx="11118573" cy="1655762"/>
          </a:xfrm>
        </p:spPr>
        <p:txBody>
          <a:bodyPr/>
          <a:lstStyle>
            <a:lvl1pPr marL="0" indent="0" algn="l">
              <a:buNone/>
              <a:defRPr sz="2400" b="0" i="0">
                <a:latin typeface="Arial" charset="0"/>
                <a:ea typeface="Arial" charset="0"/>
                <a:cs typeface="Arial"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8" name="TextBox 7">
            <a:extLst>
              <a:ext uri="{FF2B5EF4-FFF2-40B4-BE49-F238E27FC236}">
                <a16:creationId xmlns:a16="http://schemas.microsoft.com/office/drawing/2014/main" id="{E0549F39-8F07-C04F-B5B2-DEE24FECB0D0}"/>
              </a:ext>
            </a:extLst>
          </p:cNvPr>
          <p:cNvSpPr txBox="1"/>
          <p:nvPr userDrawn="1"/>
        </p:nvSpPr>
        <p:spPr>
          <a:xfrm>
            <a:off x="464820" y="5245100"/>
            <a:ext cx="8533939" cy="830997"/>
          </a:xfrm>
          <a:prstGeom prst="rect">
            <a:avLst/>
          </a:prstGeom>
          <a:noFill/>
          <a:ln w="19050">
            <a:solidFill>
              <a:schemeClr val="bg1">
                <a:lumMod val="95000"/>
                <a:alpha val="50000"/>
              </a:schemeClr>
            </a:solidFill>
          </a:ln>
          <a:effectLst>
            <a:outerShdw blurRad="50800" dist="38100" dir="2700000" algn="tl" rotWithShape="0">
              <a:prstClr val="black">
                <a:alpha val="40000"/>
              </a:prstClr>
            </a:outerShdw>
          </a:effectLst>
        </p:spPr>
        <p:txBody>
          <a:bodyPr wrap="none" rtlCol="0">
            <a:spAutoFit/>
          </a:bodyPr>
          <a:lstStyle/>
          <a:p>
            <a:r>
              <a:rPr lang="en-US" sz="4800" b="1" i="1" cap="none" spc="0" dirty="0">
                <a:ln w="13462">
                  <a:solidFill>
                    <a:schemeClr val="bg2"/>
                  </a:solidFill>
                  <a:prstDash val="solid"/>
                </a:ln>
                <a:solidFill>
                  <a:schemeClr val="tx1">
                    <a:lumMod val="85000"/>
                    <a:lumOff val="15000"/>
                  </a:schemeClr>
                </a:solidFill>
                <a:effectLst>
                  <a:outerShdw dist="38100" dir="2700000" algn="bl" rotWithShape="0">
                    <a:schemeClr val="tx1">
                      <a:lumMod val="50000"/>
                      <a:lumOff val="50000"/>
                    </a:schemeClr>
                  </a:outerShdw>
                </a:effectLst>
                <a:latin typeface="+mn-lt"/>
              </a:rPr>
              <a:t>The Accelerator Test Facility</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09600" y="1845504"/>
            <a:ext cx="10972800" cy="39206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
        <p:nvSpPr>
          <p:cNvPr id="4" name="Footer Placeholder 3">
            <a:extLst>
              <a:ext uri="{FF2B5EF4-FFF2-40B4-BE49-F238E27FC236}">
                <a16:creationId xmlns:a16="http://schemas.microsoft.com/office/drawing/2014/main" id="{B4A2ED85-2D35-054E-81AE-56167DDD0C62}"/>
              </a:ext>
            </a:extLst>
          </p:cNvPr>
          <p:cNvSpPr>
            <a:spLocks noGrp="1"/>
          </p:cNvSpPr>
          <p:nvPr>
            <p:ph type="ftr" sz="quarter" idx="13"/>
          </p:nvPr>
        </p:nvSpPr>
        <p:spPr/>
        <p:txBody>
          <a:bodyPr/>
          <a:lstStyle/>
          <a:p>
            <a:endParaRPr lang="en-US" dirty="0"/>
          </a:p>
        </p:txBody>
      </p:sp>
      <p:cxnSp>
        <p:nvCxnSpPr>
          <p:cNvPr id="7" name="Straight Connector 6">
            <a:extLst>
              <a:ext uri="{FF2B5EF4-FFF2-40B4-BE49-F238E27FC236}">
                <a16:creationId xmlns:a16="http://schemas.microsoft.com/office/drawing/2014/main" id="{C2A43678-8E62-934D-B480-DFC7C3077558}"/>
              </a:ext>
            </a:extLst>
          </p:cNvPr>
          <p:cNvCxnSpPr/>
          <p:nvPr userDrawn="1"/>
        </p:nvCxnSpPr>
        <p:spPr>
          <a:xfrm>
            <a:off x="10299208" y="6624304"/>
            <a:ext cx="151564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F818262-0151-E741-8E4F-4B8CABA98658}"/>
              </a:ext>
            </a:extLst>
          </p:cNvPr>
          <p:cNvSpPr txBox="1"/>
          <p:nvPr userDrawn="1"/>
        </p:nvSpPr>
        <p:spPr>
          <a:xfrm>
            <a:off x="10212828" y="6611779"/>
            <a:ext cx="1659429" cy="246221"/>
          </a:xfrm>
          <a:prstGeom prst="rect">
            <a:avLst/>
          </a:prstGeom>
          <a:noFill/>
        </p:spPr>
        <p:txBody>
          <a:bodyPr wrap="none" rtlCol="0">
            <a:spAutoFit/>
          </a:bodyPr>
          <a:lstStyle/>
          <a:p>
            <a:r>
              <a:rPr lang="en-US" sz="1000" b="1" i="1" dirty="0">
                <a:latin typeface="+mn-lt"/>
              </a:rPr>
              <a:t>Accelerator Test Facility</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5"/>
            <a:ext cx="2857500" cy="5284904"/>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09601" y="365125"/>
            <a:ext cx="7962900" cy="5284904"/>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
        <p:nvSpPr>
          <p:cNvPr id="4" name="Footer Placeholder 3">
            <a:extLst>
              <a:ext uri="{FF2B5EF4-FFF2-40B4-BE49-F238E27FC236}">
                <a16:creationId xmlns:a16="http://schemas.microsoft.com/office/drawing/2014/main" id="{07FD8D76-417F-074E-8E1B-FD8BB1A1C5F6}"/>
              </a:ext>
            </a:extLst>
          </p:cNvPr>
          <p:cNvSpPr>
            <a:spLocks noGrp="1"/>
          </p:cNvSpPr>
          <p:nvPr>
            <p:ph type="ftr" sz="quarter" idx="13"/>
          </p:nvPr>
        </p:nvSpPr>
        <p:spPr/>
        <p:txBody>
          <a:bodyPr/>
          <a:lstStyle/>
          <a:p>
            <a:endParaRPr lang="en-US" dirty="0"/>
          </a:p>
        </p:txBody>
      </p:sp>
      <p:cxnSp>
        <p:nvCxnSpPr>
          <p:cNvPr id="7" name="Straight Connector 6">
            <a:extLst>
              <a:ext uri="{FF2B5EF4-FFF2-40B4-BE49-F238E27FC236}">
                <a16:creationId xmlns:a16="http://schemas.microsoft.com/office/drawing/2014/main" id="{5F7AE68E-BB69-A34E-8813-7916125324FC}"/>
              </a:ext>
            </a:extLst>
          </p:cNvPr>
          <p:cNvCxnSpPr/>
          <p:nvPr userDrawn="1"/>
        </p:nvCxnSpPr>
        <p:spPr>
          <a:xfrm>
            <a:off x="10299208" y="6624304"/>
            <a:ext cx="151564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0D5FDADF-CAAA-244B-82EA-EAE8E806D8BF}"/>
              </a:ext>
            </a:extLst>
          </p:cNvPr>
          <p:cNvSpPr txBox="1"/>
          <p:nvPr userDrawn="1"/>
        </p:nvSpPr>
        <p:spPr>
          <a:xfrm>
            <a:off x="10212828" y="6611779"/>
            <a:ext cx="1659429" cy="246221"/>
          </a:xfrm>
          <a:prstGeom prst="rect">
            <a:avLst/>
          </a:prstGeom>
          <a:noFill/>
        </p:spPr>
        <p:txBody>
          <a:bodyPr wrap="none" rtlCol="0">
            <a:spAutoFit/>
          </a:bodyPr>
          <a:lstStyle/>
          <a:p>
            <a:r>
              <a:rPr lang="en-US" sz="1000" b="1" i="1" dirty="0">
                <a:latin typeface="+mn-lt"/>
              </a:rPr>
              <a:t>Accelerator Test Facility</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
        <p:nvSpPr>
          <p:cNvPr id="4" name="Footer Placeholder 3">
            <a:extLst>
              <a:ext uri="{FF2B5EF4-FFF2-40B4-BE49-F238E27FC236}">
                <a16:creationId xmlns:a16="http://schemas.microsoft.com/office/drawing/2014/main" id="{DF4C3C23-1B52-6542-8542-66DBDB450E41}"/>
              </a:ext>
            </a:extLst>
          </p:cNvPr>
          <p:cNvSpPr>
            <a:spLocks noGrp="1"/>
          </p:cNvSpPr>
          <p:nvPr>
            <p:ph type="ftr" sz="quarter" idx="13"/>
          </p:nvPr>
        </p:nvSpPr>
        <p:spPr/>
        <p:txBody>
          <a:bodyPr/>
          <a:lstStyle/>
          <a:p>
            <a:endParaRPr lang="en-US" dirty="0"/>
          </a:p>
        </p:txBody>
      </p:sp>
      <p:cxnSp>
        <p:nvCxnSpPr>
          <p:cNvPr id="7" name="Straight Connector 6">
            <a:extLst>
              <a:ext uri="{FF2B5EF4-FFF2-40B4-BE49-F238E27FC236}">
                <a16:creationId xmlns:a16="http://schemas.microsoft.com/office/drawing/2014/main" id="{4D438746-1BA3-484F-BEAD-19911BD4CF08}"/>
              </a:ext>
            </a:extLst>
          </p:cNvPr>
          <p:cNvCxnSpPr/>
          <p:nvPr userDrawn="1"/>
        </p:nvCxnSpPr>
        <p:spPr>
          <a:xfrm>
            <a:off x="10299208" y="6624304"/>
            <a:ext cx="151564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E5F5DCDF-3BC7-5044-A699-38AF172C1B6F}"/>
              </a:ext>
            </a:extLst>
          </p:cNvPr>
          <p:cNvSpPr txBox="1"/>
          <p:nvPr userDrawn="1"/>
        </p:nvSpPr>
        <p:spPr>
          <a:xfrm>
            <a:off x="10212828" y="6611779"/>
            <a:ext cx="1659429" cy="246221"/>
          </a:xfrm>
          <a:prstGeom prst="rect">
            <a:avLst/>
          </a:prstGeom>
          <a:noFill/>
        </p:spPr>
        <p:txBody>
          <a:bodyPr wrap="none" rtlCol="0">
            <a:spAutoFit/>
          </a:bodyPr>
          <a:lstStyle/>
          <a:p>
            <a:r>
              <a:rPr lang="en-US" sz="1000" b="1" i="1" dirty="0">
                <a:latin typeface="+mn-lt"/>
              </a:rPr>
              <a:t>Accelerator Test Facility</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0573" y="1709740"/>
            <a:ext cx="11131827"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450573" y="4589465"/>
            <a:ext cx="11131827" cy="1234866"/>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6" name="Slide Number Placeholder 5"/>
          <p:cNvSpPr>
            <a:spLocks noGrp="1"/>
          </p:cNvSpPr>
          <p:nvPr>
            <p:ph type="sldNum" sz="quarter" idx="12"/>
          </p:nvPr>
        </p:nvSpPr>
        <p:spPr/>
        <p:txBody>
          <a:bodyPr/>
          <a:lstStyle/>
          <a:p>
            <a:fld id="{716D9922-87B3-6043-9531-5184EA303DC1}" type="slidenum">
              <a:rPr lang="en-US" smtClean="0"/>
              <a:t>‹#›</a:t>
            </a:fld>
            <a:endParaRPr lang="en-US"/>
          </a:p>
        </p:txBody>
      </p:sp>
      <p:sp>
        <p:nvSpPr>
          <p:cNvPr id="4" name="Footer Placeholder 3">
            <a:extLst>
              <a:ext uri="{FF2B5EF4-FFF2-40B4-BE49-F238E27FC236}">
                <a16:creationId xmlns:a16="http://schemas.microsoft.com/office/drawing/2014/main" id="{BA73554B-353A-1E47-8934-58D00AF34C87}"/>
              </a:ext>
            </a:extLst>
          </p:cNvPr>
          <p:cNvSpPr>
            <a:spLocks noGrp="1"/>
          </p:cNvSpPr>
          <p:nvPr>
            <p:ph type="ftr" sz="quarter" idx="13"/>
          </p:nvPr>
        </p:nvSpPr>
        <p:spPr/>
        <p:txBody>
          <a:bodyPr/>
          <a:lstStyle/>
          <a:p>
            <a:endParaRPr lang="en-US" dirty="0"/>
          </a:p>
        </p:txBody>
      </p:sp>
      <p:cxnSp>
        <p:nvCxnSpPr>
          <p:cNvPr id="7" name="Straight Connector 6">
            <a:extLst>
              <a:ext uri="{FF2B5EF4-FFF2-40B4-BE49-F238E27FC236}">
                <a16:creationId xmlns:a16="http://schemas.microsoft.com/office/drawing/2014/main" id="{3492655A-CAAE-904F-BEF8-4EB0FC3AD4B9}"/>
              </a:ext>
            </a:extLst>
          </p:cNvPr>
          <p:cNvCxnSpPr/>
          <p:nvPr userDrawn="1"/>
        </p:nvCxnSpPr>
        <p:spPr>
          <a:xfrm>
            <a:off x="10299208" y="6624304"/>
            <a:ext cx="151564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63AC5BF7-A658-2646-9B5F-747C1552E8C6}"/>
              </a:ext>
            </a:extLst>
          </p:cNvPr>
          <p:cNvSpPr txBox="1"/>
          <p:nvPr userDrawn="1"/>
        </p:nvSpPr>
        <p:spPr>
          <a:xfrm>
            <a:off x="10212828" y="6611779"/>
            <a:ext cx="1659429" cy="246221"/>
          </a:xfrm>
          <a:prstGeom prst="rect">
            <a:avLst/>
          </a:prstGeom>
          <a:noFill/>
        </p:spPr>
        <p:txBody>
          <a:bodyPr wrap="none" rtlCol="0">
            <a:spAutoFit/>
          </a:bodyPr>
          <a:lstStyle/>
          <a:p>
            <a:r>
              <a:rPr lang="en-US" sz="1000" b="1" i="1" dirty="0">
                <a:latin typeface="+mn-lt"/>
              </a:rPr>
              <a:t>Accelerator Test Facility</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477079" y="1077686"/>
            <a:ext cx="5486400" cy="50992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096000" y="1077686"/>
            <a:ext cx="5486400" cy="509927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Slide Number Placeholder 6"/>
          <p:cNvSpPr>
            <a:spLocks noGrp="1"/>
          </p:cNvSpPr>
          <p:nvPr>
            <p:ph type="sldNum" sz="quarter" idx="12"/>
          </p:nvPr>
        </p:nvSpPr>
        <p:spPr/>
        <p:txBody>
          <a:bodyPr/>
          <a:lstStyle/>
          <a:p>
            <a:fld id="{716D9922-87B3-6043-9531-5184EA303DC1}" type="slidenum">
              <a:rPr lang="en-US" smtClean="0"/>
              <a:t>‹#›</a:t>
            </a:fld>
            <a:endParaRPr lang="en-US"/>
          </a:p>
        </p:txBody>
      </p:sp>
      <p:sp>
        <p:nvSpPr>
          <p:cNvPr id="5" name="Footer Placeholder 4">
            <a:extLst>
              <a:ext uri="{FF2B5EF4-FFF2-40B4-BE49-F238E27FC236}">
                <a16:creationId xmlns:a16="http://schemas.microsoft.com/office/drawing/2014/main" id="{C2F4FEE5-F840-7840-B9F3-37B052981AFF}"/>
              </a:ext>
            </a:extLst>
          </p:cNvPr>
          <p:cNvSpPr>
            <a:spLocks noGrp="1"/>
          </p:cNvSpPr>
          <p:nvPr>
            <p:ph type="ftr" sz="quarter" idx="13"/>
          </p:nvPr>
        </p:nvSpPr>
        <p:spPr/>
        <p:txBody>
          <a:bodyPr/>
          <a:lstStyle/>
          <a:p>
            <a:endParaRPr lang="en-US" dirty="0"/>
          </a:p>
        </p:txBody>
      </p:sp>
      <p:cxnSp>
        <p:nvCxnSpPr>
          <p:cNvPr id="10" name="Straight Connector 9">
            <a:extLst>
              <a:ext uri="{FF2B5EF4-FFF2-40B4-BE49-F238E27FC236}">
                <a16:creationId xmlns:a16="http://schemas.microsoft.com/office/drawing/2014/main" id="{8C671CC6-FDAB-5F41-A26C-EB67D4BC825A}"/>
              </a:ext>
            </a:extLst>
          </p:cNvPr>
          <p:cNvCxnSpPr/>
          <p:nvPr userDrawn="1"/>
        </p:nvCxnSpPr>
        <p:spPr>
          <a:xfrm>
            <a:off x="10299208" y="6624304"/>
            <a:ext cx="151564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A6D73A96-5EF1-7F45-B0E0-B39EEB299F22}"/>
              </a:ext>
            </a:extLst>
          </p:cNvPr>
          <p:cNvSpPr txBox="1"/>
          <p:nvPr userDrawn="1"/>
        </p:nvSpPr>
        <p:spPr>
          <a:xfrm>
            <a:off x="10212828" y="6611779"/>
            <a:ext cx="1659429" cy="246221"/>
          </a:xfrm>
          <a:prstGeom prst="rect">
            <a:avLst/>
          </a:prstGeom>
          <a:noFill/>
        </p:spPr>
        <p:txBody>
          <a:bodyPr wrap="none" rtlCol="0">
            <a:spAutoFit/>
          </a:bodyPr>
          <a:lstStyle/>
          <a:p>
            <a:r>
              <a:rPr lang="en-US" sz="1000" b="1" i="1" dirty="0">
                <a:latin typeface="+mn-lt"/>
              </a:rPr>
              <a:t>Accelerator Test Facility</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77079" y="365127"/>
            <a:ext cx="10878309" cy="614587"/>
          </a:xfrm>
        </p:spPr>
        <p:txBody>
          <a:bodyPr/>
          <a:lstStyle/>
          <a:p>
            <a:r>
              <a:rPr lang="en-US"/>
              <a:t>Click to edit Master title style</a:t>
            </a:r>
            <a:endParaRPr lang="en-US" dirty="0"/>
          </a:p>
        </p:txBody>
      </p:sp>
      <p:sp>
        <p:nvSpPr>
          <p:cNvPr id="3" name="Text Placeholder 2"/>
          <p:cNvSpPr>
            <a:spLocks noGrp="1"/>
          </p:cNvSpPr>
          <p:nvPr>
            <p:ph type="body" idx="1"/>
          </p:nvPr>
        </p:nvSpPr>
        <p:spPr>
          <a:xfrm>
            <a:off x="477079" y="1044340"/>
            <a:ext cx="5486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77079" y="1926771"/>
            <a:ext cx="5486400" cy="42628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96000" y="1044340"/>
            <a:ext cx="548640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096000" y="1926771"/>
            <a:ext cx="5486400" cy="42628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9" name="Slide Number Placeholder 8"/>
          <p:cNvSpPr>
            <a:spLocks noGrp="1"/>
          </p:cNvSpPr>
          <p:nvPr>
            <p:ph type="sldNum" sz="quarter" idx="12"/>
          </p:nvPr>
        </p:nvSpPr>
        <p:spPr/>
        <p:txBody>
          <a:bodyPr/>
          <a:lstStyle/>
          <a:p>
            <a:fld id="{716D9922-87B3-6043-9531-5184EA303DC1}" type="slidenum">
              <a:rPr lang="en-US" smtClean="0"/>
              <a:t>‹#›</a:t>
            </a:fld>
            <a:endParaRPr lang="en-US"/>
          </a:p>
        </p:txBody>
      </p:sp>
      <p:sp>
        <p:nvSpPr>
          <p:cNvPr id="7" name="Footer Placeholder 6">
            <a:extLst>
              <a:ext uri="{FF2B5EF4-FFF2-40B4-BE49-F238E27FC236}">
                <a16:creationId xmlns:a16="http://schemas.microsoft.com/office/drawing/2014/main" id="{CBEA0E7D-1DC7-2D40-BC78-64D01705EAC9}"/>
              </a:ext>
            </a:extLst>
          </p:cNvPr>
          <p:cNvSpPr>
            <a:spLocks noGrp="1"/>
          </p:cNvSpPr>
          <p:nvPr>
            <p:ph type="ftr" sz="quarter" idx="13"/>
          </p:nvPr>
        </p:nvSpPr>
        <p:spPr/>
        <p:txBody>
          <a:bodyPr/>
          <a:lstStyle/>
          <a:p>
            <a:endParaRPr lang="en-US" dirty="0"/>
          </a:p>
        </p:txBody>
      </p:sp>
      <p:cxnSp>
        <p:nvCxnSpPr>
          <p:cNvPr id="10" name="Straight Connector 9">
            <a:extLst>
              <a:ext uri="{FF2B5EF4-FFF2-40B4-BE49-F238E27FC236}">
                <a16:creationId xmlns:a16="http://schemas.microsoft.com/office/drawing/2014/main" id="{BFCCEA4A-12C4-AC41-A840-5D636BD7C90A}"/>
              </a:ext>
            </a:extLst>
          </p:cNvPr>
          <p:cNvCxnSpPr/>
          <p:nvPr userDrawn="1"/>
        </p:nvCxnSpPr>
        <p:spPr>
          <a:xfrm>
            <a:off x="10299208" y="6624304"/>
            <a:ext cx="151564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9AED1C5E-C9F8-ED43-A610-D03A83F0459F}"/>
              </a:ext>
            </a:extLst>
          </p:cNvPr>
          <p:cNvSpPr txBox="1"/>
          <p:nvPr userDrawn="1"/>
        </p:nvSpPr>
        <p:spPr>
          <a:xfrm>
            <a:off x="10212828" y="6611779"/>
            <a:ext cx="1659429" cy="246221"/>
          </a:xfrm>
          <a:prstGeom prst="rect">
            <a:avLst/>
          </a:prstGeom>
          <a:noFill/>
        </p:spPr>
        <p:txBody>
          <a:bodyPr wrap="none" rtlCol="0">
            <a:spAutoFit/>
          </a:bodyPr>
          <a:lstStyle/>
          <a:p>
            <a:r>
              <a:rPr lang="en-US" sz="1000" b="1" i="1" dirty="0">
                <a:latin typeface="+mn-lt"/>
              </a:rPr>
              <a:t>Accelerator Test Facility</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5" name="Slide Number Placeholder 4"/>
          <p:cNvSpPr>
            <a:spLocks noGrp="1"/>
          </p:cNvSpPr>
          <p:nvPr>
            <p:ph type="sldNum" sz="quarter" idx="12"/>
          </p:nvPr>
        </p:nvSpPr>
        <p:spPr/>
        <p:txBody>
          <a:bodyPr/>
          <a:lstStyle/>
          <a:p>
            <a:fld id="{716D9922-87B3-6043-9531-5184EA303DC1}" type="slidenum">
              <a:rPr lang="en-US" smtClean="0"/>
              <a:t>‹#›</a:t>
            </a:fld>
            <a:endParaRPr lang="en-US"/>
          </a:p>
        </p:txBody>
      </p:sp>
      <p:sp>
        <p:nvSpPr>
          <p:cNvPr id="3" name="Footer Placeholder 2">
            <a:extLst>
              <a:ext uri="{FF2B5EF4-FFF2-40B4-BE49-F238E27FC236}">
                <a16:creationId xmlns:a16="http://schemas.microsoft.com/office/drawing/2014/main" id="{F4D80B99-3942-E04E-9428-A7DA312933F5}"/>
              </a:ext>
            </a:extLst>
          </p:cNvPr>
          <p:cNvSpPr>
            <a:spLocks noGrp="1"/>
          </p:cNvSpPr>
          <p:nvPr>
            <p:ph type="ftr" sz="quarter" idx="13"/>
          </p:nvPr>
        </p:nvSpPr>
        <p:spPr/>
        <p:txBody>
          <a:bodyPr/>
          <a:lstStyle/>
          <a:p>
            <a:endParaRPr lang="en-US" dirty="0"/>
          </a:p>
        </p:txBody>
      </p:sp>
      <p:cxnSp>
        <p:nvCxnSpPr>
          <p:cNvPr id="6" name="Straight Connector 5">
            <a:extLst>
              <a:ext uri="{FF2B5EF4-FFF2-40B4-BE49-F238E27FC236}">
                <a16:creationId xmlns:a16="http://schemas.microsoft.com/office/drawing/2014/main" id="{FC24386E-F1AB-C04D-9B89-4ECCFB074347}"/>
              </a:ext>
            </a:extLst>
          </p:cNvPr>
          <p:cNvCxnSpPr/>
          <p:nvPr userDrawn="1"/>
        </p:nvCxnSpPr>
        <p:spPr>
          <a:xfrm>
            <a:off x="10299208" y="6624304"/>
            <a:ext cx="151564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4127F659-1966-2049-A7C0-8A150F919736}"/>
              </a:ext>
            </a:extLst>
          </p:cNvPr>
          <p:cNvSpPr txBox="1"/>
          <p:nvPr userDrawn="1"/>
        </p:nvSpPr>
        <p:spPr>
          <a:xfrm>
            <a:off x="10212828" y="6611779"/>
            <a:ext cx="1659429" cy="246221"/>
          </a:xfrm>
          <a:prstGeom prst="rect">
            <a:avLst/>
          </a:prstGeom>
          <a:noFill/>
        </p:spPr>
        <p:txBody>
          <a:bodyPr wrap="none" rtlCol="0">
            <a:spAutoFit/>
          </a:bodyPr>
          <a:lstStyle/>
          <a:p>
            <a:r>
              <a:rPr lang="en-US" sz="1000" b="1" i="1" dirty="0">
                <a:latin typeface="+mn-lt"/>
              </a:rPr>
              <a:t>Accelerator Test Facility</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716D9922-87B3-6043-9531-5184EA303DC1}" type="slidenum">
              <a:rPr lang="en-US" smtClean="0"/>
              <a:t>‹#›</a:t>
            </a:fld>
            <a:endParaRPr lang="en-US"/>
          </a:p>
        </p:txBody>
      </p:sp>
      <p:sp>
        <p:nvSpPr>
          <p:cNvPr id="2" name="Footer Placeholder 1">
            <a:extLst>
              <a:ext uri="{FF2B5EF4-FFF2-40B4-BE49-F238E27FC236}">
                <a16:creationId xmlns:a16="http://schemas.microsoft.com/office/drawing/2014/main" id="{107153A5-3C0E-9948-AF94-C5D9B5955FD8}"/>
              </a:ext>
            </a:extLst>
          </p:cNvPr>
          <p:cNvSpPr>
            <a:spLocks noGrp="1"/>
          </p:cNvSpPr>
          <p:nvPr>
            <p:ph type="ftr" sz="quarter" idx="13"/>
          </p:nvPr>
        </p:nvSpPr>
        <p:spPr/>
        <p:txBody>
          <a:bodyPr/>
          <a:lstStyle/>
          <a:p>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63827" y="457200"/>
            <a:ext cx="4308199"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7" y="987427"/>
            <a:ext cx="6399212"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63827" y="2057400"/>
            <a:ext cx="430819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7" name="Slide Number Placeholder 6"/>
          <p:cNvSpPr>
            <a:spLocks noGrp="1"/>
          </p:cNvSpPr>
          <p:nvPr>
            <p:ph type="sldNum" sz="quarter" idx="12"/>
          </p:nvPr>
        </p:nvSpPr>
        <p:spPr/>
        <p:txBody>
          <a:bodyPr/>
          <a:lstStyle/>
          <a:p>
            <a:fld id="{716D9922-87B3-6043-9531-5184EA303DC1}" type="slidenum">
              <a:rPr lang="en-US" smtClean="0"/>
              <a:t>‹#›</a:t>
            </a:fld>
            <a:endParaRPr lang="en-US"/>
          </a:p>
        </p:txBody>
      </p:sp>
      <p:sp>
        <p:nvSpPr>
          <p:cNvPr id="5" name="Footer Placeholder 4">
            <a:extLst>
              <a:ext uri="{FF2B5EF4-FFF2-40B4-BE49-F238E27FC236}">
                <a16:creationId xmlns:a16="http://schemas.microsoft.com/office/drawing/2014/main" id="{CAB2CC09-3EA4-3042-81B4-074C77A38F90}"/>
              </a:ext>
            </a:extLst>
          </p:cNvPr>
          <p:cNvSpPr>
            <a:spLocks noGrp="1"/>
          </p:cNvSpPr>
          <p:nvPr>
            <p:ph type="ftr" sz="quarter" idx="13"/>
          </p:nvPr>
        </p:nvSpPr>
        <p:spPr/>
        <p:txBody>
          <a:bodyPr/>
          <a:lstStyle/>
          <a:p>
            <a:endParaRPr lang="en-US" dirty="0"/>
          </a:p>
        </p:txBody>
      </p:sp>
      <p:cxnSp>
        <p:nvCxnSpPr>
          <p:cNvPr id="8" name="Straight Connector 7">
            <a:extLst>
              <a:ext uri="{FF2B5EF4-FFF2-40B4-BE49-F238E27FC236}">
                <a16:creationId xmlns:a16="http://schemas.microsoft.com/office/drawing/2014/main" id="{CE76E66F-5CDB-4245-8388-12B831026D25}"/>
              </a:ext>
            </a:extLst>
          </p:cNvPr>
          <p:cNvCxnSpPr/>
          <p:nvPr userDrawn="1"/>
        </p:nvCxnSpPr>
        <p:spPr>
          <a:xfrm>
            <a:off x="10299208" y="6624304"/>
            <a:ext cx="151564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A27F1150-ED76-374C-838B-85C718842D73}"/>
              </a:ext>
            </a:extLst>
          </p:cNvPr>
          <p:cNvSpPr txBox="1"/>
          <p:nvPr userDrawn="1"/>
        </p:nvSpPr>
        <p:spPr>
          <a:xfrm>
            <a:off x="10212828" y="6611779"/>
            <a:ext cx="1659429" cy="246221"/>
          </a:xfrm>
          <a:prstGeom prst="rect">
            <a:avLst/>
          </a:prstGeom>
          <a:noFill/>
        </p:spPr>
        <p:txBody>
          <a:bodyPr wrap="none" rtlCol="0">
            <a:spAutoFit/>
          </a:bodyPr>
          <a:lstStyle/>
          <a:p>
            <a:r>
              <a:rPr lang="en-US" sz="1000" b="1" i="1" dirty="0">
                <a:latin typeface="+mn-lt"/>
              </a:rPr>
              <a:t>Accelerator Test Facility</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3" name="Picture Placeholder 2"/>
          <p:cNvSpPr>
            <a:spLocks noGrp="1" noChangeAspect="1"/>
          </p:cNvSpPr>
          <p:nvPr>
            <p:ph type="pic" idx="1"/>
          </p:nvPr>
        </p:nvSpPr>
        <p:spPr>
          <a:xfrm>
            <a:off x="5183187" y="987427"/>
            <a:ext cx="6399212"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7" name="Slide Number Placeholder 6"/>
          <p:cNvSpPr>
            <a:spLocks noGrp="1"/>
          </p:cNvSpPr>
          <p:nvPr>
            <p:ph type="sldNum" sz="quarter" idx="12"/>
          </p:nvPr>
        </p:nvSpPr>
        <p:spPr/>
        <p:txBody>
          <a:bodyPr/>
          <a:lstStyle/>
          <a:p>
            <a:fld id="{716D9922-87B3-6043-9531-5184EA303DC1}" type="slidenum">
              <a:rPr lang="en-US" smtClean="0"/>
              <a:t>‹#›</a:t>
            </a:fld>
            <a:endParaRPr lang="en-US"/>
          </a:p>
        </p:txBody>
      </p:sp>
      <p:sp>
        <p:nvSpPr>
          <p:cNvPr id="8" name="Title 1"/>
          <p:cNvSpPr>
            <a:spLocks noGrp="1"/>
          </p:cNvSpPr>
          <p:nvPr>
            <p:ph type="title"/>
          </p:nvPr>
        </p:nvSpPr>
        <p:spPr>
          <a:xfrm>
            <a:off x="463827" y="457200"/>
            <a:ext cx="4308199" cy="1600200"/>
          </a:xfrm>
        </p:spPr>
        <p:txBody>
          <a:bodyPr anchor="b"/>
          <a:lstStyle>
            <a:lvl1pPr>
              <a:defRPr sz="3200"/>
            </a:lvl1pPr>
          </a:lstStyle>
          <a:p>
            <a:r>
              <a:rPr lang="en-US"/>
              <a:t>Click to edit Master title style</a:t>
            </a:r>
            <a:endParaRPr lang="en-US" dirty="0"/>
          </a:p>
        </p:txBody>
      </p:sp>
      <p:sp>
        <p:nvSpPr>
          <p:cNvPr id="9" name="Text Placeholder 3"/>
          <p:cNvSpPr>
            <a:spLocks noGrp="1"/>
          </p:cNvSpPr>
          <p:nvPr>
            <p:ph type="body" sz="half" idx="2"/>
          </p:nvPr>
        </p:nvSpPr>
        <p:spPr>
          <a:xfrm>
            <a:off x="463827" y="2057400"/>
            <a:ext cx="4308199"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Footer Placeholder 1">
            <a:extLst>
              <a:ext uri="{FF2B5EF4-FFF2-40B4-BE49-F238E27FC236}">
                <a16:creationId xmlns:a16="http://schemas.microsoft.com/office/drawing/2014/main" id="{C71EA52D-CD39-A640-8C89-183891F6AA12}"/>
              </a:ext>
            </a:extLst>
          </p:cNvPr>
          <p:cNvSpPr>
            <a:spLocks noGrp="1"/>
          </p:cNvSpPr>
          <p:nvPr>
            <p:ph type="ftr" sz="quarter" idx="13"/>
          </p:nvPr>
        </p:nvSpPr>
        <p:spPr/>
        <p:txBody>
          <a:bodyPr/>
          <a:lstStyle/>
          <a:p>
            <a:endParaRPr lang="en-US" dirty="0"/>
          </a:p>
        </p:txBody>
      </p:sp>
      <p:cxnSp>
        <p:nvCxnSpPr>
          <p:cNvPr id="10" name="Straight Connector 9">
            <a:extLst>
              <a:ext uri="{FF2B5EF4-FFF2-40B4-BE49-F238E27FC236}">
                <a16:creationId xmlns:a16="http://schemas.microsoft.com/office/drawing/2014/main" id="{FE319323-2313-1F4E-AB75-E659C0A78B12}"/>
              </a:ext>
            </a:extLst>
          </p:cNvPr>
          <p:cNvCxnSpPr/>
          <p:nvPr userDrawn="1"/>
        </p:nvCxnSpPr>
        <p:spPr>
          <a:xfrm>
            <a:off x="10299208" y="6624304"/>
            <a:ext cx="151564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B9EE8028-208C-A643-834F-29B17B26661D}"/>
              </a:ext>
            </a:extLst>
          </p:cNvPr>
          <p:cNvSpPr txBox="1"/>
          <p:nvPr userDrawn="1"/>
        </p:nvSpPr>
        <p:spPr>
          <a:xfrm>
            <a:off x="10212828" y="6611779"/>
            <a:ext cx="1659429" cy="246221"/>
          </a:xfrm>
          <a:prstGeom prst="rect">
            <a:avLst/>
          </a:prstGeom>
          <a:noFill/>
        </p:spPr>
        <p:txBody>
          <a:bodyPr wrap="none" rtlCol="0">
            <a:spAutoFit/>
          </a:bodyPr>
          <a:lstStyle/>
          <a:p>
            <a:r>
              <a:rPr lang="en-US" sz="1000" b="1" i="1" dirty="0">
                <a:latin typeface="+mn-lt"/>
              </a:rPr>
              <a:t>Accelerator Test Facility</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77080" y="365128"/>
            <a:ext cx="11105321" cy="647244"/>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477080" y="1077686"/>
            <a:ext cx="11105321" cy="515982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5"/>
          <p:cNvSpPr>
            <a:spLocks noGrp="1"/>
          </p:cNvSpPr>
          <p:nvPr>
            <p:ph type="sldNum" sz="quarter" idx="4"/>
          </p:nvPr>
        </p:nvSpPr>
        <p:spPr>
          <a:xfrm>
            <a:off x="9569884" y="6337102"/>
            <a:ext cx="71606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fld id="{716D9922-87B3-6043-9531-5184EA303DC1}" type="slidenum">
              <a:rPr lang="en-US" smtClean="0"/>
              <a:pPr/>
              <a:t>‹#›</a:t>
            </a:fld>
            <a:endParaRPr lang="en-US"/>
          </a:p>
        </p:txBody>
      </p:sp>
      <p:sp>
        <p:nvSpPr>
          <p:cNvPr id="4" name="Footer Placeholder 3">
            <a:extLst>
              <a:ext uri="{FF2B5EF4-FFF2-40B4-BE49-F238E27FC236}">
                <a16:creationId xmlns:a16="http://schemas.microsoft.com/office/drawing/2014/main" id="{B35416FC-82A6-B44F-81E9-131A94701CD2}"/>
              </a:ext>
            </a:extLst>
          </p:cNvPr>
          <p:cNvSpPr>
            <a:spLocks noGrp="1"/>
          </p:cNvSpPr>
          <p:nvPr>
            <p:ph type="ftr" sz="quarter" idx="3"/>
          </p:nvPr>
        </p:nvSpPr>
        <p:spPr>
          <a:xfrm>
            <a:off x="2898648" y="6336792"/>
            <a:ext cx="640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Tree>
    <p:extLst>
      <p:ext uri="{BB962C8B-B14F-4D97-AF65-F5344CB8AC3E}">
        <p14:creationId xmlns:p14="http://schemas.microsoft.com/office/powerpoint/2010/main" val="7531503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dt="0"/>
  <p:txStyles>
    <p:titleStyle>
      <a:lvl1pPr algn="l" defTabSz="914400" rtl="0" eaLnBrk="1" latinLnBrk="0" hangingPunct="1">
        <a:lnSpc>
          <a:spcPct val="90000"/>
        </a:lnSpc>
        <a:spcBef>
          <a:spcPct val="0"/>
        </a:spcBef>
        <a:buNone/>
        <a:defRPr sz="40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pos="384" userDrawn="1">
          <p15:clr>
            <a:srgbClr val="F26B43"/>
          </p15:clr>
        </p15:guide>
        <p15:guide id="4" pos="7296" userDrawn="1">
          <p15:clr>
            <a:srgbClr val="F26B43"/>
          </p15:clr>
        </p15:guide>
        <p15:guide id="5" orient="horz" pos="4128"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3.JPG"/><Relationship Id="rId1" Type="http://schemas.openxmlformats.org/officeDocument/2006/relationships/slideLayout" Target="../slideLayouts/slideLayout6.xml"/><Relationship Id="rId4" Type="http://schemas.openxmlformats.org/officeDocument/2006/relationships/image" Target="../media/image34.png"/></Relationships>
</file>

<file path=ppt/slides/_rels/slide1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6.xml"/><Relationship Id="rId4" Type="http://schemas.openxmlformats.org/officeDocument/2006/relationships/image" Target="../media/image43.emf"/></Relationships>
</file>

<file path=ppt/slides/_rels/slide18.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image" Target="../media/image46.emf"/><Relationship Id="rId1" Type="http://schemas.openxmlformats.org/officeDocument/2006/relationships/slideLayout" Target="../slideLayouts/slideLayout6.xml"/><Relationship Id="rId4" Type="http://schemas.openxmlformats.org/officeDocument/2006/relationships/image" Target="../media/image48.em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image" Target="../media/image49.emf"/><Relationship Id="rId1" Type="http://schemas.openxmlformats.org/officeDocument/2006/relationships/slideLayout" Target="../slideLayouts/slideLayout6.xml"/><Relationship Id="rId4" Type="http://schemas.openxmlformats.org/officeDocument/2006/relationships/image" Target="../media/image51.emf"/></Relationships>
</file>

<file path=ppt/slides/_rels/slide21.xml.rels><?xml version="1.0" encoding="UTF-8" standalone="yes"?>
<Relationships xmlns="http://schemas.openxmlformats.org/package/2006/relationships"><Relationship Id="rId3" Type="http://schemas.openxmlformats.org/officeDocument/2006/relationships/image" Target="../media/image53.emf"/><Relationship Id="rId2" Type="http://schemas.openxmlformats.org/officeDocument/2006/relationships/image" Target="../media/image52.emf"/><Relationship Id="rId1" Type="http://schemas.openxmlformats.org/officeDocument/2006/relationships/slideLayout" Target="../slideLayouts/slideLayout6.xml"/><Relationship Id="rId4" Type="http://schemas.openxmlformats.org/officeDocument/2006/relationships/image" Target="../media/image54.em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6.xml"/><Relationship Id="rId5" Type="http://schemas.openxmlformats.org/officeDocument/2006/relationships/image" Target="../media/image7.emf"/><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image" Target="../media/image8.em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tiff"/><Relationship Id="rId1" Type="http://schemas.openxmlformats.org/officeDocument/2006/relationships/slideLayout" Target="../slideLayouts/slideLayout6.xml"/><Relationship Id="rId5" Type="http://schemas.openxmlformats.org/officeDocument/2006/relationships/image" Target="../media/image13.emf"/><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png"/><Relationship Id="rId1" Type="http://schemas.openxmlformats.org/officeDocument/2006/relationships/slideLayout" Target="../slideLayouts/slideLayout6.xml"/><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tiff"/><Relationship Id="rId7" Type="http://schemas.openxmlformats.org/officeDocument/2006/relationships/image" Target="../media/image21.tiff"/><Relationship Id="rId2" Type="http://schemas.openxmlformats.org/officeDocument/2006/relationships/image" Target="../media/image5.png"/><Relationship Id="rId1" Type="http://schemas.openxmlformats.org/officeDocument/2006/relationships/slideLayout" Target="../slideLayouts/slideLayout6.xml"/><Relationship Id="rId6" Type="http://schemas.openxmlformats.org/officeDocument/2006/relationships/image" Target="../media/image20.tiff"/><Relationship Id="rId5" Type="http://schemas.openxmlformats.org/officeDocument/2006/relationships/image" Target="../media/image19.tiff"/><Relationship Id="rId4" Type="http://schemas.openxmlformats.org/officeDocument/2006/relationships/image" Target="../media/image18.tiff"/><Relationship Id="rId9" Type="http://schemas.openxmlformats.org/officeDocument/2006/relationships/image" Target="../media/image23.emf"/></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png"/><Relationship Id="rId7" Type="http://schemas.openxmlformats.org/officeDocument/2006/relationships/image" Target="../media/image31.png"/><Relationship Id="rId2" Type="http://schemas.openxmlformats.org/officeDocument/2006/relationships/image" Target="../media/image26.png"/><Relationship Id="rId1" Type="http://schemas.openxmlformats.org/officeDocument/2006/relationships/slideLayout" Target="../slideLayouts/slideLayout6.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ATF Electron Beam Capabilities</a:t>
            </a:r>
          </a:p>
        </p:txBody>
      </p:sp>
      <p:sp>
        <p:nvSpPr>
          <p:cNvPr id="3" name="Subtitle 2"/>
          <p:cNvSpPr>
            <a:spLocks noGrp="1"/>
          </p:cNvSpPr>
          <p:nvPr>
            <p:ph type="subTitle" idx="1"/>
          </p:nvPr>
        </p:nvSpPr>
        <p:spPr/>
        <p:txBody>
          <a:bodyPr>
            <a:normAutofit lnSpcReduction="10000"/>
          </a:bodyPr>
          <a:lstStyle/>
          <a:p>
            <a:r>
              <a:rPr lang="en-US" dirty="0"/>
              <a:t>Mikhail Fedurin</a:t>
            </a:r>
          </a:p>
          <a:p>
            <a:endParaRPr lang="en-US" dirty="0"/>
          </a:p>
          <a:p>
            <a:r>
              <a:rPr lang="en-US" dirty="0"/>
              <a:t>ATF Science planning workshop</a:t>
            </a:r>
          </a:p>
          <a:p>
            <a:r>
              <a:rPr lang="en-US" dirty="0"/>
              <a:t>October 15 – 17, 2019</a:t>
            </a:r>
          </a:p>
          <a:p>
            <a:endParaRPr lang="en-US" dirty="0"/>
          </a:p>
        </p:txBody>
      </p:sp>
    </p:spTree>
    <p:extLst>
      <p:ext uri="{BB962C8B-B14F-4D97-AF65-F5344CB8AC3E}">
        <p14:creationId xmlns:p14="http://schemas.microsoft.com/office/powerpoint/2010/main" val="29010290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B883B-610C-1943-8ED9-E9BDB1F2B5FF}"/>
              </a:ext>
            </a:extLst>
          </p:cNvPr>
          <p:cNvSpPr>
            <a:spLocks noGrp="1"/>
          </p:cNvSpPr>
          <p:nvPr>
            <p:ph type="title"/>
          </p:nvPr>
        </p:nvSpPr>
        <p:spPr/>
        <p:txBody>
          <a:bodyPr>
            <a:normAutofit/>
          </a:bodyPr>
          <a:lstStyle/>
          <a:p>
            <a:r>
              <a:rPr lang="en-US" dirty="0"/>
              <a:t>ATF beam manipulation capabilities</a:t>
            </a:r>
          </a:p>
        </p:txBody>
      </p:sp>
      <p:sp>
        <p:nvSpPr>
          <p:cNvPr id="9" name="Slide Number Placeholder 8">
            <a:extLst>
              <a:ext uri="{FF2B5EF4-FFF2-40B4-BE49-F238E27FC236}">
                <a16:creationId xmlns:a16="http://schemas.microsoft.com/office/drawing/2014/main" id="{0DF47708-1311-4249-97A6-5728999C62B1}"/>
              </a:ext>
            </a:extLst>
          </p:cNvPr>
          <p:cNvSpPr>
            <a:spLocks noGrp="1"/>
          </p:cNvSpPr>
          <p:nvPr>
            <p:ph type="sldNum" sz="quarter" idx="12"/>
          </p:nvPr>
        </p:nvSpPr>
        <p:spPr/>
        <p:txBody>
          <a:bodyPr/>
          <a:lstStyle/>
          <a:p>
            <a:fld id="{716D9922-87B3-6043-9531-5184EA303DC1}" type="slidenum">
              <a:rPr lang="en-US" smtClean="0"/>
              <a:t>10</a:t>
            </a:fld>
            <a:endParaRPr lang="en-US"/>
          </a:p>
        </p:txBody>
      </p:sp>
      <p:sp>
        <p:nvSpPr>
          <p:cNvPr id="3" name="Content Placeholder 2">
            <a:extLst>
              <a:ext uri="{FF2B5EF4-FFF2-40B4-BE49-F238E27FC236}">
                <a16:creationId xmlns:a16="http://schemas.microsoft.com/office/drawing/2014/main" id="{464E6118-62A1-D341-A817-2E047559ED2C}"/>
              </a:ext>
            </a:extLst>
          </p:cNvPr>
          <p:cNvSpPr>
            <a:spLocks noGrp="1"/>
          </p:cNvSpPr>
          <p:nvPr>
            <p:ph idx="4294967295"/>
          </p:nvPr>
        </p:nvSpPr>
        <p:spPr>
          <a:xfrm>
            <a:off x="0" y="928688"/>
            <a:ext cx="4805363" cy="595312"/>
          </a:xfrm>
        </p:spPr>
        <p:txBody>
          <a:bodyPr/>
          <a:lstStyle/>
          <a:p>
            <a:pPr lvl="1"/>
            <a:r>
              <a:rPr lang="en-US" dirty="0"/>
              <a:t>Beam compression</a:t>
            </a:r>
          </a:p>
          <a:p>
            <a:pPr marL="457200" lvl="1" indent="0">
              <a:buNone/>
            </a:pPr>
            <a:endParaRPr lang="en-US" dirty="0"/>
          </a:p>
        </p:txBody>
      </p:sp>
      <p:pic>
        <p:nvPicPr>
          <p:cNvPr id="4" name="Picture 3">
            <a:extLst>
              <a:ext uri="{FF2B5EF4-FFF2-40B4-BE49-F238E27FC236}">
                <a16:creationId xmlns:a16="http://schemas.microsoft.com/office/drawing/2014/main" id="{646015CB-1097-8547-937B-20E40A63D4DA}"/>
              </a:ext>
            </a:extLst>
          </p:cNvPr>
          <p:cNvPicPr>
            <a:picLocks noChangeAspect="1"/>
          </p:cNvPicPr>
          <p:nvPr/>
        </p:nvPicPr>
        <p:blipFill>
          <a:blip r:embed="rId2"/>
          <a:stretch>
            <a:fillRect/>
          </a:stretch>
        </p:blipFill>
        <p:spPr>
          <a:xfrm>
            <a:off x="5662815" y="2087528"/>
            <a:ext cx="4304453" cy="3215055"/>
          </a:xfrm>
          <a:prstGeom prst="rect">
            <a:avLst/>
          </a:prstGeom>
        </p:spPr>
      </p:pic>
      <p:sp>
        <p:nvSpPr>
          <p:cNvPr id="5" name="TextBox 4">
            <a:extLst>
              <a:ext uri="{FF2B5EF4-FFF2-40B4-BE49-F238E27FC236}">
                <a16:creationId xmlns:a16="http://schemas.microsoft.com/office/drawing/2014/main" id="{B8FEEB16-9512-7340-870A-469F1BC97ECF}"/>
              </a:ext>
            </a:extLst>
          </p:cNvPr>
          <p:cNvSpPr txBox="1"/>
          <p:nvPr/>
        </p:nvSpPr>
        <p:spPr>
          <a:xfrm>
            <a:off x="5662815" y="5313697"/>
            <a:ext cx="3603719" cy="646331"/>
          </a:xfrm>
          <a:prstGeom prst="rect">
            <a:avLst/>
          </a:prstGeom>
          <a:noFill/>
        </p:spPr>
        <p:txBody>
          <a:bodyPr wrap="square" rtlCol="0">
            <a:spAutoFit/>
          </a:bodyPr>
          <a:lstStyle/>
          <a:p>
            <a:r>
              <a:rPr lang="en-US" dirty="0"/>
              <a:t>~1 Tesla magnetic field</a:t>
            </a:r>
          </a:p>
          <a:p>
            <a:r>
              <a:rPr lang="en-US" dirty="0"/>
              <a:t>50 mm magnetic length</a:t>
            </a:r>
          </a:p>
        </p:txBody>
      </p:sp>
      <p:pic>
        <p:nvPicPr>
          <p:cNvPr id="6" name="Picture 5">
            <a:extLst>
              <a:ext uri="{FF2B5EF4-FFF2-40B4-BE49-F238E27FC236}">
                <a16:creationId xmlns:a16="http://schemas.microsoft.com/office/drawing/2014/main" id="{35F62999-07DD-0B41-92D7-3CDB2FA084C7}"/>
              </a:ext>
            </a:extLst>
          </p:cNvPr>
          <p:cNvPicPr>
            <a:picLocks noChangeAspect="1"/>
          </p:cNvPicPr>
          <p:nvPr/>
        </p:nvPicPr>
        <p:blipFill>
          <a:blip r:embed="rId3"/>
          <a:stretch>
            <a:fillRect/>
          </a:stretch>
        </p:blipFill>
        <p:spPr>
          <a:xfrm>
            <a:off x="2112396" y="2087527"/>
            <a:ext cx="3149196" cy="1641540"/>
          </a:xfrm>
          <a:prstGeom prst="rect">
            <a:avLst/>
          </a:prstGeom>
        </p:spPr>
      </p:pic>
      <p:sp>
        <p:nvSpPr>
          <p:cNvPr id="7" name="TextBox 6">
            <a:extLst>
              <a:ext uri="{FF2B5EF4-FFF2-40B4-BE49-F238E27FC236}">
                <a16:creationId xmlns:a16="http://schemas.microsoft.com/office/drawing/2014/main" id="{06E058D8-A8C7-A344-8DC0-1F5FB40592DF}"/>
              </a:ext>
            </a:extLst>
          </p:cNvPr>
          <p:cNvSpPr txBox="1"/>
          <p:nvPr/>
        </p:nvSpPr>
        <p:spPr>
          <a:xfrm>
            <a:off x="5582085" y="1534864"/>
            <a:ext cx="3765177" cy="369332"/>
          </a:xfrm>
          <a:prstGeom prst="rect">
            <a:avLst/>
          </a:prstGeom>
          <a:noFill/>
        </p:spPr>
        <p:txBody>
          <a:bodyPr wrap="square" rtlCol="0">
            <a:spAutoFit/>
          </a:bodyPr>
          <a:lstStyle/>
          <a:p>
            <a:r>
              <a:rPr lang="en-US" dirty="0"/>
              <a:t>Permanent Magnet Chicane</a:t>
            </a:r>
          </a:p>
        </p:txBody>
      </p:sp>
      <p:sp>
        <p:nvSpPr>
          <p:cNvPr id="8" name="TextBox 7">
            <a:extLst>
              <a:ext uri="{FF2B5EF4-FFF2-40B4-BE49-F238E27FC236}">
                <a16:creationId xmlns:a16="http://schemas.microsoft.com/office/drawing/2014/main" id="{22840768-616D-964B-8AF7-E1FF2FB63ADE}"/>
              </a:ext>
            </a:extLst>
          </p:cNvPr>
          <p:cNvSpPr txBox="1"/>
          <p:nvPr/>
        </p:nvSpPr>
        <p:spPr>
          <a:xfrm>
            <a:off x="2032417" y="1534864"/>
            <a:ext cx="3116911" cy="369332"/>
          </a:xfrm>
          <a:prstGeom prst="rect">
            <a:avLst/>
          </a:prstGeom>
          <a:noFill/>
        </p:spPr>
        <p:txBody>
          <a:bodyPr wrap="square" rtlCol="0">
            <a:spAutoFit/>
          </a:bodyPr>
          <a:lstStyle/>
          <a:p>
            <a:r>
              <a:rPr lang="en-US" dirty="0"/>
              <a:t>Electromagnet chicane</a:t>
            </a:r>
          </a:p>
        </p:txBody>
      </p:sp>
      <p:pic>
        <p:nvPicPr>
          <p:cNvPr id="10" name="Picture 9">
            <a:extLst>
              <a:ext uri="{FF2B5EF4-FFF2-40B4-BE49-F238E27FC236}">
                <a16:creationId xmlns:a16="http://schemas.microsoft.com/office/drawing/2014/main" id="{91355EA9-C81B-E744-9318-7A4D9795B67F}"/>
              </a:ext>
            </a:extLst>
          </p:cNvPr>
          <p:cNvPicPr>
            <a:picLocks noChangeAspect="1"/>
          </p:cNvPicPr>
          <p:nvPr/>
        </p:nvPicPr>
        <p:blipFill>
          <a:blip r:embed="rId4"/>
          <a:stretch>
            <a:fillRect/>
          </a:stretch>
        </p:blipFill>
        <p:spPr>
          <a:xfrm>
            <a:off x="2112396" y="3912398"/>
            <a:ext cx="2323276" cy="1021552"/>
          </a:xfrm>
          <a:prstGeom prst="rect">
            <a:avLst/>
          </a:prstGeom>
        </p:spPr>
      </p:pic>
    </p:spTree>
    <p:extLst>
      <p:ext uri="{BB962C8B-B14F-4D97-AF65-F5344CB8AC3E}">
        <p14:creationId xmlns:p14="http://schemas.microsoft.com/office/powerpoint/2010/main" val="411348381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B883B-610C-1943-8ED9-E9BDB1F2B5FF}"/>
              </a:ext>
            </a:extLst>
          </p:cNvPr>
          <p:cNvSpPr>
            <a:spLocks noGrp="1"/>
          </p:cNvSpPr>
          <p:nvPr>
            <p:ph type="title"/>
          </p:nvPr>
        </p:nvSpPr>
        <p:spPr/>
        <p:txBody>
          <a:bodyPr>
            <a:normAutofit/>
          </a:bodyPr>
          <a:lstStyle/>
          <a:p>
            <a:r>
              <a:rPr lang="en-US" dirty="0"/>
              <a:t>ATF beam manipulation capabilities</a:t>
            </a:r>
          </a:p>
        </p:txBody>
      </p:sp>
      <p:sp>
        <p:nvSpPr>
          <p:cNvPr id="4" name="Slide Number Placeholder 3">
            <a:extLst>
              <a:ext uri="{FF2B5EF4-FFF2-40B4-BE49-F238E27FC236}">
                <a16:creationId xmlns:a16="http://schemas.microsoft.com/office/drawing/2014/main" id="{EC3BEA91-31E2-5440-9790-D88D08F3B2AB}"/>
              </a:ext>
            </a:extLst>
          </p:cNvPr>
          <p:cNvSpPr>
            <a:spLocks noGrp="1"/>
          </p:cNvSpPr>
          <p:nvPr>
            <p:ph type="sldNum" sz="quarter" idx="12"/>
          </p:nvPr>
        </p:nvSpPr>
        <p:spPr/>
        <p:txBody>
          <a:bodyPr/>
          <a:lstStyle/>
          <a:p>
            <a:fld id="{716D9922-87B3-6043-9531-5184EA303DC1}" type="slidenum">
              <a:rPr lang="en-US" smtClean="0"/>
              <a:t>11</a:t>
            </a:fld>
            <a:endParaRPr lang="en-US"/>
          </a:p>
        </p:txBody>
      </p:sp>
      <p:sp>
        <p:nvSpPr>
          <p:cNvPr id="3" name="Content Placeholder 2">
            <a:extLst>
              <a:ext uri="{FF2B5EF4-FFF2-40B4-BE49-F238E27FC236}">
                <a16:creationId xmlns:a16="http://schemas.microsoft.com/office/drawing/2014/main" id="{464E6118-62A1-D341-A817-2E047559ED2C}"/>
              </a:ext>
            </a:extLst>
          </p:cNvPr>
          <p:cNvSpPr>
            <a:spLocks noGrp="1"/>
          </p:cNvSpPr>
          <p:nvPr>
            <p:ph idx="4294967295"/>
          </p:nvPr>
        </p:nvSpPr>
        <p:spPr>
          <a:xfrm>
            <a:off x="0" y="1025525"/>
            <a:ext cx="6107113" cy="444500"/>
          </a:xfrm>
        </p:spPr>
        <p:txBody>
          <a:bodyPr/>
          <a:lstStyle/>
          <a:p>
            <a:pPr lvl="1"/>
            <a:r>
              <a:rPr lang="en-US" dirty="0"/>
              <a:t>10 um microbunching with CO2 laser</a:t>
            </a:r>
          </a:p>
        </p:txBody>
      </p:sp>
      <p:pic>
        <p:nvPicPr>
          <p:cNvPr id="5" name="Picture 4">
            <a:extLst>
              <a:ext uri="{FF2B5EF4-FFF2-40B4-BE49-F238E27FC236}">
                <a16:creationId xmlns:a16="http://schemas.microsoft.com/office/drawing/2014/main" id="{5C31E18A-6CA9-DE43-A72B-368788ED757A}"/>
              </a:ext>
            </a:extLst>
          </p:cNvPr>
          <p:cNvPicPr>
            <a:picLocks noChangeAspect="1"/>
          </p:cNvPicPr>
          <p:nvPr/>
        </p:nvPicPr>
        <p:blipFill>
          <a:blip r:embed="rId2"/>
          <a:stretch>
            <a:fillRect/>
          </a:stretch>
        </p:blipFill>
        <p:spPr>
          <a:xfrm>
            <a:off x="1881809" y="1355465"/>
            <a:ext cx="7730458" cy="3600597"/>
          </a:xfrm>
          <a:prstGeom prst="rect">
            <a:avLst/>
          </a:prstGeom>
        </p:spPr>
      </p:pic>
      <p:sp>
        <p:nvSpPr>
          <p:cNvPr id="6" name="TextBox 5">
            <a:extLst>
              <a:ext uri="{FF2B5EF4-FFF2-40B4-BE49-F238E27FC236}">
                <a16:creationId xmlns:a16="http://schemas.microsoft.com/office/drawing/2014/main" id="{444405D9-8C7D-E545-B043-EEA6BA4A963C}"/>
              </a:ext>
            </a:extLst>
          </p:cNvPr>
          <p:cNvSpPr txBox="1"/>
          <p:nvPr/>
        </p:nvSpPr>
        <p:spPr>
          <a:xfrm>
            <a:off x="2061883" y="5142155"/>
            <a:ext cx="6852621" cy="369332"/>
          </a:xfrm>
          <a:prstGeom prst="rect">
            <a:avLst/>
          </a:prstGeom>
          <a:noFill/>
          <a:ln>
            <a:solidFill>
              <a:schemeClr val="accent1"/>
            </a:solidFill>
          </a:ln>
        </p:spPr>
        <p:txBody>
          <a:bodyPr wrap="square" rtlCol="0">
            <a:spAutoFit/>
          </a:bodyPr>
          <a:lstStyle/>
          <a:p>
            <a:r>
              <a:rPr lang="en-US" dirty="0"/>
              <a:t>N. </a:t>
            </a:r>
            <a:r>
              <a:rPr lang="en-US" dirty="0" err="1"/>
              <a:t>Sudar</a:t>
            </a:r>
            <a:r>
              <a:rPr lang="en-US" dirty="0"/>
              <a:t>, P. </a:t>
            </a:r>
            <a:r>
              <a:rPr lang="en-US" dirty="0" err="1"/>
              <a:t>Musumeci</a:t>
            </a:r>
            <a:r>
              <a:rPr lang="en-US" dirty="0"/>
              <a:t>, I. </a:t>
            </a:r>
            <a:r>
              <a:rPr lang="en-US" dirty="0" err="1"/>
              <a:t>Gadjev</a:t>
            </a:r>
            <a:r>
              <a:rPr lang="en-US" dirty="0"/>
              <a:t>, et al., PRL </a:t>
            </a:r>
            <a:r>
              <a:rPr lang="en-US" b="1" dirty="0"/>
              <a:t>120</a:t>
            </a:r>
            <a:r>
              <a:rPr lang="en-US" dirty="0"/>
              <a:t>, 114802 (2018) </a:t>
            </a:r>
          </a:p>
        </p:txBody>
      </p:sp>
    </p:spTree>
    <p:extLst>
      <p:ext uri="{BB962C8B-B14F-4D97-AF65-F5344CB8AC3E}">
        <p14:creationId xmlns:p14="http://schemas.microsoft.com/office/powerpoint/2010/main" val="236532775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9BCC0E8C-1884-1F4B-80DD-527F00CB30FC}"/>
              </a:ext>
            </a:extLst>
          </p:cNvPr>
          <p:cNvPicPr>
            <a:picLocks noChangeAspect="1"/>
          </p:cNvPicPr>
          <p:nvPr/>
        </p:nvPicPr>
        <p:blipFill>
          <a:blip r:embed="rId2"/>
          <a:stretch>
            <a:fillRect/>
          </a:stretch>
        </p:blipFill>
        <p:spPr>
          <a:xfrm>
            <a:off x="2207111" y="1498737"/>
            <a:ext cx="7498080" cy="4469328"/>
          </a:xfrm>
          <a:prstGeom prst="rect">
            <a:avLst/>
          </a:prstGeom>
        </p:spPr>
      </p:pic>
      <p:sp>
        <p:nvSpPr>
          <p:cNvPr id="2" name="Title 1">
            <a:extLst>
              <a:ext uri="{FF2B5EF4-FFF2-40B4-BE49-F238E27FC236}">
                <a16:creationId xmlns:a16="http://schemas.microsoft.com/office/drawing/2014/main" id="{3FA59FC8-6D54-D445-87D4-0C9959565B80}"/>
              </a:ext>
            </a:extLst>
          </p:cNvPr>
          <p:cNvSpPr>
            <a:spLocks noGrp="1"/>
          </p:cNvSpPr>
          <p:nvPr>
            <p:ph type="title"/>
          </p:nvPr>
        </p:nvSpPr>
        <p:spPr/>
        <p:txBody>
          <a:bodyPr>
            <a:normAutofit/>
          </a:bodyPr>
          <a:lstStyle/>
          <a:p>
            <a:r>
              <a:rPr lang="en-US" dirty="0"/>
              <a:t>Future plans for </a:t>
            </a:r>
            <a:r>
              <a:rPr lang="en-US" dirty="0" err="1"/>
              <a:t>Linac</a:t>
            </a:r>
            <a:r>
              <a:rPr lang="en-US" dirty="0"/>
              <a:t> and beamline</a:t>
            </a:r>
          </a:p>
        </p:txBody>
      </p:sp>
      <p:sp>
        <p:nvSpPr>
          <p:cNvPr id="4" name="Slide Number Placeholder 3">
            <a:extLst>
              <a:ext uri="{FF2B5EF4-FFF2-40B4-BE49-F238E27FC236}">
                <a16:creationId xmlns:a16="http://schemas.microsoft.com/office/drawing/2014/main" id="{A04EEC78-2014-2D44-BA9F-69D7A52B09B5}"/>
              </a:ext>
            </a:extLst>
          </p:cNvPr>
          <p:cNvSpPr>
            <a:spLocks noGrp="1"/>
          </p:cNvSpPr>
          <p:nvPr>
            <p:ph type="sldNum" sz="quarter" idx="12"/>
          </p:nvPr>
        </p:nvSpPr>
        <p:spPr/>
        <p:txBody>
          <a:bodyPr/>
          <a:lstStyle/>
          <a:p>
            <a:fld id="{716D9922-87B3-6043-9531-5184EA303DC1}" type="slidenum">
              <a:rPr lang="en-US" smtClean="0"/>
              <a:t>12</a:t>
            </a:fld>
            <a:endParaRPr lang="en-US"/>
          </a:p>
        </p:txBody>
      </p:sp>
      <p:sp>
        <p:nvSpPr>
          <p:cNvPr id="3" name="Content Placeholder 2">
            <a:extLst>
              <a:ext uri="{FF2B5EF4-FFF2-40B4-BE49-F238E27FC236}">
                <a16:creationId xmlns:a16="http://schemas.microsoft.com/office/drawing/2014/main" id="{23226104-C9BF-6E4D-A5FD-9A4A2609737C}"/>
              </a:ext>
            </a:extLst>
          </p:cNvPr>
          <p:cNvSpPr>
            <a:spLocks noGrp="1"/>
          </p:cNvSpPr>
          <p:nvPr>
            <p:ph idx="4294967295"/>
          </p:nvPr>
        </p:nvSpPr>
        <p:spPr>
          <a:xfrm>
            <a:off x="0" y="1069975"/>
            <a:ext cx="4784725" cy="420688"/>
          </a:xfrm>
        </p:spPr>
        <p:txBody>
          <a:bodyPr>
            <a:normAutofit/>
          </a:bodyPr>
          <a:lstStyle/>
          <a:p>
            <a:pPr lvl="1"/>
            <a:r>
              <a:rPr lang="en-US" dirty="0"/>
              <a:t> Deflector cavity for BL1</a:t>
            </a:r>
          </a:p>
        </p:txBody>
      </p:sp>
      <p:sp>
        <p:nvSpPr>
          <p:cNvPr id="6" name="Donut 5">
            <a:extLst>
              <a:ext uri="{FF2B5EF4-FFF2-40B4-BE49-F238E27FC236}">
                <a16:creationId xmlns:a16="http://schemas.microsoft.com/office/drawing/2014/main" id="{C66D05A7-5B85-7C44-AC00-76BAF638E1BC}"/>
              </a:ext>
            </a:extLst>
          </p:cNvPr>
          <p:cNvSpPr/>
          <p:nvPr/>
        </p:nvSpPr>
        <p:spPr>
          <a:xfrm>
            <a:off x="7559041" y="2976729"/>
            <a:ext cx="948465" cy="584053"/>
          </a:xfrm>
          <a:prstGeom prst="donut">
            <a:avLst>
              <a:gd name="adj" fmla="val 720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8" name="Donut 7">
            <a:extLst>
              <a:ext uri="{FF2B5EF4-FFF2-40B4-BE49-F238E27FC236}">
                <a16:creationId xmlns:a16="http://schemas.microsoft.com/office/drawing/2014/main" id="{805A41AF-4489-6A4C-B02B-E0B1A41C37E3}"/>
              </a:ext>
            </a:extLst>
          </p:cNvPr>
          <p:cNvSpPr/>
          <p:nvPr/>
        </p:nvSpPr>
        <p:spPr>
          <a:xfrm>
            <a:off x="7143585" y="3898466"/>
            <a:ext cx="1011219" cy="656216"/>
          </a:xfrm>
          <a:prstGeom prst="donut">
            <a:avLst>
              <a:gd name="adj" fmla="val 720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817EC391-56CC-4647-AAF8-CED357CB587C}"/>
              </a:ext>
            </a:extLst>
          </p:cNvPr>
          <p:cNvSpPr txBox="1"/>
          <p:nvPr/>
        </p:nvSpPr>
        <p:spPr>
          <a:xfrm>
            <a:off x="7143584" y="2505683"/>
            <a:ext cx="1133644" cy="369332"/>
          </a:xfrm>
          <a:prstGeom prst="rect">
            <a:avLst/>
          </a:prstGeom>
          <a:noFill/>
        </p:spPr>
        <p:txBody>
          <a:bodyPr wrap="none" rtlCol="0">
            <a:spAutoFit/>
          </a:bodyPr>
          <a:lstStyle/>
          <a:p>
            <a:r>
              <a:rPr lang="en-US" dirty="0">
                <a:solidFill>
                  <a:srgbClr val="FF0000"/>
                </a:solidFill>
              </a:rPr>
              <a:t>TDC BL1</a:t>
            </a:r>
          </a:p>
        </p:txBody>
      </p:sp>
      <p:sp>
        <p:nvSpPr>
          <p:cNvPr id="10" name="TextBox 9">
            <a:extLst>
              <a:ext uri="{FF2B5EF4-FFF2-40B4-BE49-F238E27FC236}">
                <a16:creationId xmlns:a16="http://schemas.microsoft.com/office/drawing/2014/main" id="{860B63BE-EAB0-6146-A48C-5872673E3E76}"/>
              </a:ext>
            </a:extLst>
          </p:cNvPr>
          <p:cNvSpPr txBox="1"/>
          <p:nvPr/>
        </p:nvSpPr>
        <p:spPr>
          <a:xfrm>
            <a:off x="6666154" y="4707701"/>
            <a:ext cx="1133644" cy="369332"/>
          </a:xfrm>
          <a:prstGeom prst="rect">
            <a:avLst/>
          </a:prstGeom>
          <a:noFill/>
        </p:spPr>
        <p:txBody>
          <a:bodyPr wrap="none" rtlCol="0">
            <a:spAutoFit/>
          </a:bodyPr>
          <a:lstStyle/>
          <a:p>
            <a:r>
              <a:rPr lang="en-US" dirty="0">
                <a:solidFill>
                  <a:srgbClr val="FF0000"/>
                </a:solidFill>
              </a:rPr>
              <a:t>TDC BL2</a:t>
            </a:r>
          </a:p>
        </p:txBody>
      </p:sp>
    </p:spTree>
    <p:extLst>
      <p:ext uri="{BB962C8B-B14F-4D97-AF65-F5344CB8AC3E}">
        <p14:creationId xmlns:p14="http://schemas.microsoft.com/office/powerpoint/2010/main" val="34859132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4F6EFC-21DE-0B4E-924A-7AB5C209ABDE}"/>
              </a:ext>
            </a:extLst>
          </p:cNvPr>
          <p:cNvSpPr>
            <a:spLocks noGrp="1"/>
          </p:cNvSpPr>
          <p:nvPr>
            <p:ph type="title"/>
          </p:nvPr>
        </p:nvSpPr>
        <p:spPr/>
        <p:txBody>
          <a:bodyPr/>
          <a:lstStyle/>
          <a:p>
            <a:r>
              <a:rPr lang="en-US" dirty="0"/>
              <a:t>Future plans for </a:t>
            </a:r>
            <a:r>
              <a:rPr lang="en-US" dirty="0" err="1"/>
              <a:t>Linac</a:t>
            </a:r>
            <a:r>
              <a:rPr lang="en-US" dirty="0"/>
              <a:t> and beamline</a:t>
            </a:r>
          </a:p>
        </p:txBody>
      </p:sp>
      <p:sp>
        <p:nvSpPr>
          <p:cNvPr id="3" name="Slide Number Placeholder 2">
            <a:extLst>
              <a:ext uri="{FF2B5EF4-FFF2-40B4-BE49-F238E27FC236}">
                <a16:creationId xmlns:a16="http://schemas.microsoft.com/office/drawing/2014/main" id="{CF00312F-B42D-0E45-8FFD-9C419699B050}"/>
              </a:ext>
            </a:extLst>
          </p:cNvPr>
          <p:cNvSpPr>
            <a:spLocks noGrp="1"/>
          </p:cNvSpPr>
          <p:nvPr>
            <p:ph type="sldNum" sz="quarter" idx="12"/>
          </p:nvPr>
        </p:nvSpPr>
        <p:spPr/>
        <p:txBody>
          <a:bodyPr/>
          <a:lstStyle/>
          <a:p>
            <a:fld id="{716D9922-87B3-6043-9531-5184EA303DC1}" type="slidenum">
              <a:rPr lang="en-US" smtClean="0"/>
              <a:t>13</a:t>
            </a:fld>
            <a:endParaRPr lang="en-US"/>
          </a:p>
        </p:txBody>
      </p:sp>
      <p:sp>
        <p:nvSpPr>
          <p:cNvPr id="4" name="Footer Placeholder 3">
            <a:extLst>
              <a:ext uri="{FF2B5EF4-FFF2-40B4-BE49-F238E27FC236}">
                <a16:creationId xmlns:a16="http://schemas.microsoft.com/office/drawing/2014/main" id="{A0EC2BE3-1E2B-134B-8683-878C15668886}"/>
              </a:ext>
            </a:extLst>
          </p:cNvPr>
          <p:cNvSpPr>
            <a:spLocks noGrp="1"/>
          </p:cNvSpPr>
          <p:nvPr>
            <p:ph type="ftr" sz="quarter" idx="13"/>
          </p:nvPr>
        </p:nvSpPr>
        <p:spPr/>
        <p:txBody>
          <a:bodyPr/>
          <a:lstStyle/>
          <a:p>
            <a:endParaRPr lang="en-US" dirty="0"/>
          </a:p>
        </p:txBody>
      </p:sp>
      <p:sp>
        <p:nvSpPr>
          <p:cNvPr id="5" name="Content Placeholder 2">
            <a:extLst>
              <a:ext uri="{FF2B5EF4-FFF2-40B4-BE49-F238E27FC236}">
                <a16:creationId xmlns:a16="http://schemas.microsoft.com/office/drawing/2014/main" id="{A49913EA-A20B-114B-86C2-BFF25DFD49DB}"/>
              </a:ext>
            </a:extLst>
          </p:cNvPr>
          <p:cNvSpPr txBox="1">
            <a:spLocks/>
          </p:cNvSpPr>
          <p:nvPr/>
        </p:nvSpPr>
        <p:spPr>
          <a:xfrm>
            <a:off x="312388" y="997249"/>
            <a:ext cx="4784725" cy="4206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lvl="1"/>
            <a:r>
              <a:rPr lang="en-US" dirty="0"/>
              <a:t> </a:t>
            </a:r>
            <a:r>
              <a:rPr lang="en-US" dirty="0" err="1"/>
              <a:t>Linac</a:t>
            </a:r>
            <a:r>
              <a:rPr lang="en-US" dirty="0"/>
              <a:t> energy upgrade</a:t>
            </a:r>
          </a:p>
        </p:txBody>
      </p:sp>
      <p:pic>
        <p:nvPicPr>
          <p:cNvPr id="8" name="Picture 7">
            <a:extLst>
              <a:ext uri="{FF2B5EF4-FFF2-40B4-BE49-F238E27FC236}">
                <a16:creationId xmlns:a16="http://schemas.microsoft.com/office/drawing/2014/main" id="{C61AE9E5-895E-AC4D-AA6F-06CCA13016E0}"/>
              </a:ext>
            </a:extLst>
          </p:cNvPr>
          <p:cNvPicPr>
            <a:picLocks noChangeAspect="1"/>
          </p:cNvPicPr>
          <p:nvPr/>
        </p:nvPicPr>
        <p:blipFill>
          <a:blip r:embed="rId2"/>
          <a:stretch>
            <a:fillRect/>
          </a:stretch>
        </p:blipFill>
        <p:spPr>
          <a:xfrm>
            <a:off x="1081672" y="1526757"/>
            <a:ext cx="6950703" cy="4318047"/>
          </a:xfrm>
          <a:prstGeom prst="rect">
            <a:avLst/>
          </a:prstGeom>
        </p:spPr>
      </p:pic>
      <p:sp>
        <p:nvSpPr>
          <p:cNvPr id="6" name="TextBox 5">
            <a:extLst>
              <a:ext uri="{FF2B5EF4-FFF2-40B4-BE49-F238E27FC236}">
                <a16:creationId xmlns:a16="http://schemas.microsoft.com/office/drawing/2014/main" id="{686014AD-74A1-0146-913C-845642A1124B}"/>
              </a:ext>
            </a:extLst>
          </p:cNvPr>
          <p:cNvSpPr txBox="1"/>
          <p:nvPr/>
        </p:nvSpPr>
        <p:spPr>
          <a:xfrm>
            <a:off x="7575419" y="1645672"/>
            <a:ext cx="3984411" cy="1938992"/>
          </a:xfrm>
          <a:prstGeom prst="rect">
            <a:avLst/>
          </a:prstGeom>
          <a:noFill/>
        </p:spPr>
        <p:txBody>
          <a:bodyPr wrap="square" rtlCol="0">
            <a:spAutoFit/>
          </a:bodyPr>
          <a:lstStyle/>
          <a:p>
            <a:r>
              <a:rPr lang="en-US" sz="2000" dirty="0"/>
              <a:t>Plan to feed </a:t>
            </a:r>
            <a:r>
              <a:rPr lang="en-US" sz="2000" dirty="0" err="1"/>
              <a:t>linac</a:t>
            </a:r>
            <a:r>
              <a:rPr lang="en-US" sz="2000" dirty="0"/>
              <a:t> acceleration sections with separated klystrons to push maximum operational energy to 110-120 MeV</a:t>
            </a:r>
          </a:p>
          <a:p>
            <a:endParaRPr lang="en-US" sz="2000" dirty="0"/>
          </a:p>
          <a:p>
            <a:r>
              <a:rPr lang="en-US" sz="2000" dirty="0"/>
              <a:t>   </a:t>
            </a:r>
          </a:p>
        </p:txBody>
      </p:sp>
      <p:cxnSp>
        <p:nvCxnSpPr>
          <p:cNvPr id="10" name="Straight Connector 9">
            <a:extLst>
              <a:ext uri="{FF2B5EF4-FFF2-40B4-BE49-F238E27FC236}">
                <a16:creationId xmlns:a16="http://schemas.microsoft.com/office/drawing/2014/main" id="{32DF9F22-1BDD-F94E-A575-16AB25E92F01}"/>
              </a:ext>
            </a:extLst>
          </p:cNvPr>
          <p:cNvCxnSpPr>
            <a:cxnSpLocks/>
          </p:cNvCxnSpPr>
          <p:nvPr/>
        </p:nvCxnSpPr>
        <p:spPr>
          <a:xfrm>
            <a:off x="1260151" y="3712795"/>
            <a:ext cx="3674158" cy="0"/>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AD3E0A6-DF2A-7A4B-87E9-E01C5A8EC2DD}"/>
              </a:ext>
            </a:extLst>
          </p:cNvPr>
          <p:cNvCxnSpPr>
            <a:cxnSpLocks/>
          </p:cNvCxnSpPr>
          <p:nvPr/>
        </p:nvCxnSpPr>
        <p:spPr>
          <a:xfrm>
            <a:off x="4932128" y="3712795"/>
            <a:ext cx="2181" cy="1273273"/>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1016BE61-4E0D-FA49-9B45-25455AFC849E}"/>
              </a:ext>
            </a:extLst>
          </p:cNvPr>
          <p:cNvCxnSpPr>
            <a:cxnSpLocks/>
          </p:cNvCxnSpPr>
          <p:nvPr/>
        </p:nvCxnSpPr>
        <p:spPr>
          <a:xfrm>
            <a:off x="4932128" y="4986629"/>
            <a:ext cx="830317" cy="0"/>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AF96718D-E9F4-9048-AC87-36C4163BCE67}"/>
              </a:ext>
            </a:extLst>
          </p:cNvPr>
          <p:cNvCxnSpPr>
            <a:cxnSpLocks/>
          </p:cNvCxnSpPr>
          <p:nvPr/>
        </p:nvCxnSpPr>
        <p:spPr>
          <a:xfrm>
            <a:off x="1260151" y="3258686"/>
            <a:ext cx="0" cy="454109"/>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sp>
        <p:nvSpPr>
          <p:cNvPr id="22" name="Frame 21">
            <a:extLst>
              <a:ext uri="{FF2B5EF4-FFF2-40B4-BE49-F238E27FC236}">
                <a16:creationId xmlns:a16="http://schemas.microsoft.com/office/drawing/2014/main" id="{12EED2C3-5A11-2842-B9FA-80BA3747EA44}"/>
              </a:ext>
            </a:extLst>
          </p:cNvPr>
          <p:cNvSpPr/>
          <p:nvPr/>
        </p:nvSpPr>
        <p:spPr>
          <a:xfrm>
            <a:off x="1081672" y="2447091"/>
            <a:ext cx="867891" cy="867453"/>
          </a:xfrm>
          <a:prstGeom prst="frame">
            <a:avLst>
              <a:gd name="adj1" fmla="val 4657"/>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3" name="TextBox 22">
            <a:extLst>
              <a:ext uri="{FF2B5EF4-FFF2-40B4-BE49-F238E27FC236}">
                <a16:creationId xmlns:a16="http://schemas.microsoft.com/office/drawing/2014/main" id="{ED41F144-3F14-6243-ABC6-8DD86A45FF07}"/>
              </a:ext>
            </a:extLst>
          </p:cNvPr>
          <p:cNvSpPr txBox="1"/>
          <p:nvPr/>
        </p:nvSpPr>
        <p:spPr>
          <a:xfrm>
            <a:off x="4932128" y="1316413"/>
            <a:ext cx="1479892" cy="369332"/>
          </a:xfrm>
          <a:prstGeom prst="rect">
            <a:avLst/>
          </a:prstGeom>
          <a:noFill/>
        </p:spPr>
        <p:txBody>
          <a:bodyPr wrap="none" rtlCol="0">
            <a:spAutoFit/>
          </a:bodyPr>
          <a:lstStyle/>
          <a:p>
            <a:r>
              <a:rPr lang="en-US" dirty="0"/>
              <a:t>Gun klystron</a:t>
            </a:r>
          </a:p>
        </p:txBody>
      </p:sp>
      <p:sp>
        <p:nvSpPr>
          <p:cNvPr id="24" name="TextBox 23">
            <a:extLst>
              <a:ext uri="{FF2B5EF4-FFF2-40B4-BE49-F238E27FC236}">
                <a16:creationId xmlns:a16="http://schemas.microsoft.com/office/drawing/2014/main" id="{4D4265C3-FD84-FB42-B287-D0E091FE79BD}"/>
              </a:ext>
            </a:extLst>
          </p:cNvPr>
          <p:cNvSpPr txBox="1"/>
          <p:nvPr/>
        </p:nvSpPr>
        <p:spPr>
          <a:xfrm>
            <a:off x="1949563" y="1695588"/>
            <a:ext cx="1300356" cy="646331"/>
          </a:xfrm>
          <a:prstGeom prst="rect">
            <a:avLst/>
          </a:prstGeom>
          <a:noFill/>
        </p:spPr>
        <p:txBody>
          <a:bodyPr wrap="none" rtlCol="0">
            <a:spAutoFit/>
          </a:bodyPr>
          <a:lstStyle/>
          <a:p>
            <a:r>
              <a:rPr lang="en-US" dirty="0" err="1"/>
              <a:t>Linac</a:t>
            </a:r>
            <a:r>
              <a:rPr lang="en-US" dirty="0"/>
              <a:t> </a:t>
            </a:r>
          </a:p>
          <a:p>
            <a:r>
              <a:rPr lang="en-US" dirty="0"/>
              <a:t>klystron #1</a:t>
            </a:r>
          </a:p>
        </p:txBody>
      </p:sp>
      <p:sp>
        <p:nvSpPr>
          <p:cNvPr id="25" name="TextBox 24">
            <a:extLst>
              <a:ext uri="{FF2B5EF4-FFF2-40B4-BE49-F238E27FC236}">
                <a16:creationId xmlns:a16="http://schemas.microsoft.com/office/drawing/2014/main" id="{C62A7E0B-C3B4-5F40-8796-97343BB98FD3}"/>
              </a:ext>
            </a:extLst>
          </p:cNvPr>
          <p:cNvSpPr txBox="1"/>
          <p:nvPr/>
        </p:nvSpPr>
        <p:spPr>
          <a:xfrm>
            <a:off x="136196" y="2544261"/>
            <a:ext cx="1034716" cy="923330"/>
          </a:xfrm>
          <a:prstGeom prst="rect">
            <a:avLst/>
          </a:prstGeom>
          <a:noFill/>
        </p:spPr>
        <p:txBody>
          <a:bodyPr wrap="square" rtlCol="0">
            <a:spAutoFit/>
          </a:bodyPr>
          <a:lstStyle/>
          <a:p>
            <a:r>
              <a:rPr lang="en-US" dirty="0" err="1">
                <a:solidFill>
                  <a:srgbClr val="FF0000"/>
                </a:solidFill>
              </a:rPr>
              <a:t>Linac</a:t>
            </a:r>
            <a:r>
              <a:rPr lang="en-US" dirty="0">
                <a:solidFill>
                  <a:srgbClr val="FF0000"/>
                </a:solidFill>
              </a:rPr>
              <a:t> klystron #2</a:t>
            </a:r>
          </a:p>
        </p:txBody>
      </p:sp>
    </p:spTree>
    <p:extLst>
      <p:ext uri="{BB962C8B-B14F-4D97-AF65-F5344CB8AC3E}">
        <p14:creationId xmlns:p14="http://schemas.microsoft.com/office/powerpoint/2010/main" val="23564028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FD480C-E4BC-3C42-BADF-D87814360D6E}"/>
              </a:ext>
            </a:extLst>
          </p:cNvPr>
          <p:cNvSpPr>
            <a:spLocks noGrp="1"/>
          </p:cNvSpPr>
          <p:nvPr>
            <p:ph type="title"/>
          </p:nvPr>
        </p:nvSpPr>
        <p:spPr/>
        <p:txBody>
          <a:bodyPr/>
          <a:lstStyle/>
          <a:p>
            <a:r>
              <a:rPr lang="en-US" dirty="0"/>
              <a:t>Future plans for </a:t>
            </a:r>
            <a:r>
              <a:rPr lang="en-US" dirty="0" err="1"/>
              <a:t>Linac</a:t>
            </a:r>
            <a:r>
              <a:rPr lang="en-US" dirty="0"/>
              <a:t> and beamline</a:t>
            </a:r>
          </a:p>
        </p:txBody>
      </p:sp>
      <p:sp>
        <p:nvSpPr>
          <p:cNvPr id="4" name="Slide Number Placeholder 3">
            <a:extLst>
              <a:ext uri="{FF2B5EF4-FFF2-40B4-BE49-F238E27FC236}">
                <a16:creationId xmlns:a16="http://schemas.microsoft.com/office/drawing/2014/main" id="{E98DF852-3341-0C49-885B-A6CFCF14C640}"/>
              </a:ext>
            </a:extLst>
          </p:cNvPr>
          <p:cNvSpPr>
            <a:spLocks noGrp="1"/>
          </p:cNvSpPr>
          <p:nvPr>
            <p:ph type="sldNum" sz="quarter" idx="12"/>
          </p:nvPr>
        </p:nvSpPr>
        <p:spPr/>
        <p:txBody>
          <a:bodyPr/>
          <a:lstStyle/>
          <a:p>
            <a:fld id="{716D9922-87B3-6043-9531-5184EA303DC1}" type="slidenum">
              <a:rPr lang="en-US" smtClean="0"/>
              <a:t>14</a:t>
            </a:fld>
            <a:endParaRPr lang="en-US"/>
          </a:p>
        </p:txBody>
      </p:sp>
      <p:sp>
        <p:nvSpPr>
          <p:cNvPr id="3" name="Content Placeholder 2">
            <a:extLst>
              <a:ext uri="{FF2B5EF4-FFF2-40B4-BE49-F238E27FC236}">
                <a16:creationId xmlns:a16="http://schemas.microsoft.com/office/drawing/2014/main" id="{C29F25FE-8DF9-3842-9015-30CAE1FF8667}"/>
              </a:ext>
            </a:extLst>
          </p:cNvPr>
          <p:cNvSpPr>
            <a:spLocks noGrp="1"/>
          </p:cNvSpPr>
          <p:nvPr>
            <p:ph idx="4294967295"/>
          </p:nvPr>
        </p:nvSpPr>
        <p:spPr>
          <a:xfrm>
            <a:off x="0" y="954088"/>
            <a:ext cx="7010400" cy="777875"/>
          </a:xfrm>
        </p:spPr>
        <p:txBody>
          <a:bodyPr/>
          <a:lstStyle/>
          <a:p>
            <a:r>
              <a:rPr lang="en-US" dirty="0"/>
              <a:t>Advanced compression scheme</a:t>
            </a:r>
          </a:p>
          <a:p>
            <a:endParaRPr lang="en-US" dirty="0"/>
          </a:p>
        </p:txBody>
      </p:sp>
      <p:pic>
        <p:nvPicPr>
          <p:cNvPr id="7" name="Picture 6">
            <a:extLst>
              <a:ext uri="{FF2B5EF4-FFF2-40B4-BE49-F238E27FC236}">
                <a16:creationId xmlns:a16="http://schemas.microsoft.com/office/drawing/2014/main" id="{CF598D7D-FE24-0D41-88A1-6F54C13EEF1B}"/>
              </a:ext>
            </a:extLst>
          </p:cNvPr>
          <p:cNvPicPr>
            <a:picLocks noChangeAspect="1"/>
          </p:cNvPicPr>
          <p:nvPr/>
        </p:nvPicPr>
        <p:blipFill>
          <a:blip r:embed="rId2"/>
          <a:stretch>
            <a:fillRect/>
          </a:stretch>
        </p:blipFill>
        <p:spPr>
          <a:xfrm>
            <a:off x="1731202" y="2660883"/>
            <a:ext cx="8240358" cy="1389400"/>
          </a:xfrm>
          <a:prstGeom prst="rect">
            <a:avLst/>
          </a:prstGeom>
        </p:spPr>
      </p:pic>
      <p:sp>
        <p:nvSpPr>
          <p:cNvPr id="8" name="Donut 7">
            <a:extLst>
              <a:ext uri="{FF2B5EF4-FFF2-40B4-BE49-F238E27FC236}">
                <a16:creationId xmlns:a16="http://schemas.microsoft.com/office/drawing/2014/main" id="{81A54F9A-47EC-CD4E-AEAF-5B2AFDF515FA}"/>
              </a:ext>
            </a:extLst>
          </p:cNvPr>
          <p:cNvSpPr/>
          <p:nvPr/>
        </p:nvSpPr>
        <p:spPr>
          <a:xfrm>
            <a:off x="7627679" y="3262405"/>
            <a:ext cx="1011219" cy="656216"/>
          </a:xfrm>
          <a:prstGeom prst="donut">
            <a:avLst>
              <a:gd name="adj" fmla="val 720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9" name="TextBox 8">
            <a:extLst>
              <a:ext uri="{FF2B5EF4-FFF2-40B4-BE49-F238E27FC236}">
                <a16:creationId xmlns:a16="http://schemas.microsoft.com/office/drawing/2014/main" id="{1FC3A2A4-9BCE-CC49-8604-D6FFA36B8414}"/>
              </a:ext>
            </a:extLst>
          </p:cNvPr>
          <p:cNvSpPr txBox="1"/>
          <p:nvPr/>
        </p:nvSpPr>
        <p:spPr>
          <a:xfrm>
            <a:off x="7499875" y="4050115"/>
            <a:ext cx="3017519" cy="646331"/>
          </a:xfrm>
          <a:prstGeom prst="rect">
            <a:avLst/>
          </a:prstGeom>
          <a:noFill/>
        </p:spPr>
        <p:txBody>
          <a:bodyPr wrap="square" rtlCol="0">
            <a:spAutoFit/>
          </a:bodyPr>
          <a:lstStyle/>
          <a:p>
            <a:r>
              <a:rPr lang="en-US" dirty="0">
                <a:solidFill>
                  <a:srgbClr val="FF0000"/>
                </a:solidFill>
              </a:rPr>
              <a:t>DWF plates and </a:t>
            </a:r>
          </a:p>
          <a:p>
            <a:r>
              <a:rPr lang="en-US" dirty="0">
                <a:solidFill>
                  <a:srgbClr val="FF0000"/>
                </a:solidFill>
              </a:rPr>
              <a:t>second bunch compressor</a:t>
            </a:r>
          </a:p>
        </p:txBody>
      </p:sp>
    </p:spTree>
    <p:extLst>
      <p:ext uri="{BB962C8B-B14F-4D97-AF65-F5344CB8AC3E}">
        <p14:creationId xmlns:p14="http://schemas.microsoft.com/office/powerpoint/2010/main" val="35882883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E0EC9C-42B0-CC41-A596-C27EDFE74AB9}"/>
              </a:ext>
            </a:extLst>
          </p:cNvPr>
          <p:cNvSpPr>
            <a:spLocks noGrp="1"/>
          </p:cNvSpPr>
          <p:nvPr>
            <p:ph type="title"/>
          </p:nvPr>
        </p:nvSpPr>
        <p:spPr/>
        <p:txBody>
          <a:bodyPr/>
          <a:lstStyle/>
          <a:p>
            <a:r>
              <a:rPr lang="en-US" dirty="0"/>
              <a:t>Advanced e-beam compression</a:t>
            </a:r>
          </a:p>
        </p:txBody>
      </p:sp>
      <p:sp>
        <p:nvSpPr>
          <p:cNvPr id="5" name="Slide Number Placeholder 4">
            <a:extLst>
              <a:ext uri="{FF2B5EF4-FFF2-40B4-BE49-F238E27FC236}">
                <a16:creationId xmlns:a16="http://schemas.microsoft.com/office/drawing/2014/main" id="{72B7AAD3-11F2-FF4A-97C8-2C0BFC4A8F1D}"/>
              </a:ext>
            </a:extLst>
          </p:cNvPr>
          <p:cNvSpPr>
            <a:spLocks noGrp="1"/>
          </p:cNvSpPr>
          <p:nvPr>
            <p:ph type="sldNum" sz="quarter" idx="12"/>
          </p:nvPr>
        </p:nvSpPr>
        <p:spPr/>
        <p:txBody>
          <a:bodyPr/>
          <a:lstStyle/>
          <a:p>
            <a:fld id="{716D9922-87B3-6043-9531-5184EA303DC1}" type="slidenum">
              <a:rPr lang="en-US" smtClean="0"/>
              <a:t>15</a:t>
            </a:fld>
            <a:endParaRPr lang="en-US"/>
          </a:p>
        </p:txBody>
      </p:sp>
      <p:sp>
        <p:nvSpPr>
          <p:cNvPr id="3" name="Content Placeholder 2">
            <a:extLst>
              <a:ext uri="{FF2B5EF4-FFF2-40B4-BE49-F238E27FC236}">
                <a16:creationId xmlns:a16="http://schemas.microsoft.com/office/drawing/2014/main" id="{4B87416B-1960-7B47-9478-ED5DAC2A0E21}"/>
              </a:ext>
            </a:extLst>
          </p:cNvPr>
          <p:cNvSpPr>
            <a:spLocks noGrp="1"/>
          </p:cNvSpPr>
          <p:nvPr>
            <p:ph idx="4294967295"/>
          </p:nvPr>
        </p:nvSpPr>
        <p:spPr>
          <a:xfrm>
            <a:off x="0" y="1055688"/>
            <a:ext cx="8699500" cy="677862"/>
          </a:xfrm>
        </p:spPr>
        <p:txBody>
          <a:bodyPr>
            <a:normAutofit/>
          </a:bodyPr>
          <a:lstStyle/>
          <a:p>
            <a:pPr lvl="1"/>
            <a:r>
              <a:rPr lang="en-US" dirty="0"/>
              <a:t>Zig-zag scheme with dual chicane (by </a:t>
            </a:r>
            <a:r>
              <a:rPr lang="en-US" dirty="0" err="1"/>
              <a:t>Yichao</a:t>
            </a:r>
            <a:r>
              <a:rPr lang="en-US" dirty="0"/>
              <a:t> Jing)</a:t>
            </a:r>
          </a:p>
        </p:txBody>
      </p:sp>
      <p:pic>
        <p:nvPicPr>
          <p:cNvPr id="4" name="Picture 3" descr="../Picture1.png">
            <a:extLst>
              <a:ext uri="{FF2B5EF4-FFF2-40B4-BE49-F238E27FC236}">
                <a16:creationId xmlns:a16="http://schemas.microsoft.com/office/drawing/2014/main" id="{A62EF7D4-7D6E-FA49-9FB5-6C2DB9816385}"/>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0851" y="1624090"/>
            <a:ext cx="6798648" cy="4032399"/>
          </a:xfrm>
          <a:prstGeom prst="rect">
            <a:avLst/>
          </a:prstGeom>
          <a:noFill/>
          <a:ln>
            <a:noFill/>
          </a:ln>
        </p:spPr>
      </p:pic>
      <p:sp>
        <p:nvSpPr>
          <p:cNvPr id="6" name="TextBox 5">
            <a:extLst>
              <a:ext uri="{FF2B5EF4-FFF2-40B4-BE49-F238E27FC236}">
                <a16:creationId xmlns:a16="http://schemas.microsoft.com/office/drawing/2014/main" id="{5A3FD213-11E2-4D41-A9A0-DCA39B089FF5}"/>
              </a:ext>
            </a:extLst>
          </p:cNvPr>
          <p:cNvSpPr txBox="1"/>
          <p:nvPr/>
        </p:nvSpPr>
        <p:spPr>
          <a:xfrm>
            <a:off x="5535512" y="5668521"/>
            <a:ext cx="6327975" cy="369332"/>
          </a:xfrm>
          <a:prstGeom prst="rect">
            <a:avLst/>
          </a:prstGeom>
          <a:noFill/>
        </p:spPr>
        <p:txBody>
          <a:bodyPr wrap="square" rtlCol="0">
            <a:spAutoFit/>
          </a:bodyPr>
          <a:lstStyle/>
          <a:p>
            <a:r>
              <a:rPr lang="en-US" i="1" dirty="0" err="1"/>
              <a:t>Yi.Jin</a:t>
            </a:r>
            <a:r>
              <a:rPr lang="en-US" i="1" dirty="0"/>
              <a:t>, et al. Phys. Rev. ST Accel. Beams 16, 060704 (2013)</a:t>
            </a:r>
          </a:p>
        </p:txBody>
      </p:sp>
    </p:spTree>
    <p:extLst>
      <p:ext uri="{BB962C8B-B14F-4D97-AF65-F5344CB8AC3E}">
        <p14:creationId xmlns:p14="http://schemas.microsoft.com/office/powerpoint/2010/main" val="82039619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5A0E7-FFFA-EF4F-9BC8-E90495DC231E}"/>
              </a:ext>
            </a:extLst>
          </p:cNvPr>
          <p:cNvSpPr>
            <a:spLocks noGrp="1"/>
          </p:cNvSpPr>
          <p:nvPr>
            <p:ph type="title"/>
          </p:nvPr>
        </p:nvSpPr>
        <p:spPr/>
        <p:txBody>
          <a:bodyPr/>
          <a:lstStyle/>
          <a:p>
            <a:r>
              <a:rPr lang="en-US" dirty="0"/>
              <a:t>Advanced e-beam compression</a:t>
            </a:r>
          </a:p>
        </p:txBody>
      </p:sp>
      <p:sp>
        <p:nvSpPr>
          <p:cNvPr id="3" name="Slide Number Placeholder 2">
            <a:extLst>
              <a:ext uri="{FF2B5EF4-FFF2-40B4-BE49-F238E27FC236}">
                <a16:creationId xmlns:a16="http://schemas.microsoft.com/office/drawing/2014/main" id="{48A2E3D2-F5D1-7E43-B207-6D6B311E012D}"/>
              </a:ext>
            </a:extLst>
          </p:cNvPr>
          <p:cNvSpPr>
            <a:spLocks noGrp="1"/>
          </p:cNvSpPr>
          <p:nvPr>
            <p:ph type="sldNum" sz="quarter" idx="12"/>
          </p:nvPr>
        </p:nvSpPr>
        <p:spPr/>
        <p:txBody>
          <a:bodyPr/>
          <a:lstStyle/>
          <a:p>
            <a:fld id="{716D9922-87B3-6043-9531-5184EA303DC1}" type="slidenum">
              <a:rPr lang="en-US" smtClean="0"/>
              <a:t>16</a:t>
            </a:fld>
            <a:endParaRPr lang="en-US"/>
          </a:p>
        </p:txBody>
      </p:sp>
      <p:sp>
        <p:nvSpPr>
          <p:cNvPr id="7" name="Content Placeholder 6">
            <a:extLst>
              <a:ext uri="{FF2B5EF4-FFF2-40B4-BE49-F238E27FC236}">
                <a16:creationId xmlns:a16="http://schemas.microsoft.com/office/drawing/2014/main" id="{E055FFF5-3C07-534E-94D9-AFE0909DF699}"/>
              </a:ext>
            </a:extLst>
          </p:cNvPr>
          <p:cNvSpPr>
            <a:spLocks noGrp="1"/>
          </p:cNvSpPr>
          <p:nvPr>
            <p:ph idx="4294967295"/>
          </p:nvPr>
        </p:nvSpPr>
        <p:spPr>
          <a:xfrm>
            <a:off x="883737" y="1035602"/>
            <a:ext cx="8516937" cy="620713"/>
          </a:xfrm>
        </p:spPr>
        <p:txBody>
          <a:bodyPr>
            <a:normAutofit/>
          </a:bodyPr>
          <a:lstStyle/>
          <a:p>
            <a:r>
              <a:rPr lang="en-US" dirty="0"/>
              <a:t>Zig-zag scheme with dual chicane (by </a:t>
            </a:r>
            <a:r>
              <a:rPr lang="en-US" dirty="0" err="1"/>
              <a:t>Yichao</a:t>
            </a:r>
            <a:r>
              <a:rPr lang="en-US" dirty="0"/>
              <a:t> Jing)</a:t>
            </a:r>
          </a:p>
          <a:p>
            <a:endParaRPr lang="en-US" dirty="0"/>
          </a:p>
        </p:txBody>
      </p:sp>
      <p:pic>
        <p:nvPicPr>
          <p:cNvPr id="4" name="Content Placeholder 3">
            <a:extLst>
              <a:ext uri="{FF2B5EF4-FFF2-40B4-BE49-F238E27FC236}">
                <a16:creationId xmlns:a16="http://schemas.microsoft.com/office/drawing/2014/main" id="{14BDAD53-6C6E-C041-9C74-37633BFCB84E}"/>
              </a:ext>
            </a:extLst>
          </p:cNvPr>
          <p:cNvPicPr/>
          <p:nvPr/>
        </p:nvPicPr>
        <p:blipFill>
          <a:blip r:embed="rId2">
            <a:extLst>
              <a:ext uri="{28A0092B-C50C-407E-A947-70E740481C1C}">
                <a14:useLocalDpi xmlns:a14="http://schemas.microsoft.com/office/drawing/2010/main" val="0"/>
              </a:ext>
            </a:extLst>
          </a:blip>
          <a:stretch>
            <a:fillRect/>
          </a:stretch>
        </p:blipFill>
        <p:spPr>
          <a:xfrm>
            <a:off x="2427643" y="1690690"/>
            <a:ext cx="6314739" cy="4032379"/>
          </a:xfrm>
          <a:prstGeom prst="rect">
            <a:avLst/>
          </a:prstGeom>
        </p:spPr>
      </p:pic>
    </p:spTree>
    <p:extLst>
      <p:ext uri="{BB962C8B-B14F-4D97-AF65-F5344CB8AC3E}">
        <p14:creationId xmlns:p14="http://schemas.microsoft.com/office/powerpoint/2010/main" val="16129560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C5A0E7-FFFA-EF4F-9BC8-E90495DC231E}"/>
              </a:ext>
            </a:extLst>
          </p:cNvPr>
          <p:cNvSpPr>
            <a:spLocks noGrp="1"/>
          </p:cNvSpPr>
          <p:nvPr>
            <p:ph type="title"/>
          </p:nvPr>
        </p:nvSpPr>
        <p:spPr/>
        <p:txBody>
          <a:bodyPr/>
          <a:lstStyle/>
          <a:p>
            <a:r>
              <a:rPr lang="en-US" dirty="0"/>
              <a:t>Advanced e-beam compression</a:t>
            </a:r>
          </a:p>
        </p:txBody>
      </p:sp>
      <p:sp>
        <p:nvSpPr>
          <p:cNvPr id="4" name="Slide Number Placeholder 3">
            <a:extLst>
              <a:ext uri="{FF2B5EF4-FFF2-40B4-BE49-F238E27FC236}">
                <a16:creationId xmlns:a16="http://schemas.microsoft.com/office/drawing/2014/main" id="{3E8DBBDA-58A1-5847-A47F-5577F1847490}"/>
              </a:ext>
            </a:extLst>
          </p:cNvPr>
          <p:cNvSpPr>
            <a:spLocks noGrp="1"/>
          </p:cNvSpPr>
          <p:nvPr>
            <p:ph type="sldNum" sz="quarter" idx="12"/>
          </p:nvPr>
        </p:nvSpPr>
        <p:spPr/>
        <p:txBody>
          <a:bodyPr/>
          <a:lstStyle/>
          <a:p>
            <a:fld id="{716D9922-87B3-6043-9531-5184EA303DC1}" type="slidenum">
              <a:rPr lang="en-US" smtClean="0"/>
              <a:t>17</a:t>
            </a:fld>
            <a:endParaRPr lang="en-US"/>
          </a:p>
        </p:txBody>
      </p:sp>
      <p:sp>
        <p:nvSpPr>
          <p:cNvPr id="3" name="Content Placeholder 2">
            <a:extLst>
              <a:ext uri="{FF2B5EF4-FFF2-40B4-BE49-F238E27FC236}">
                <a16:creationId xmlns:a16="http://schemas.microsoft.com/office/drawing/2014/main" id="{18F82210-D6FB-9749-A7A5-E28760EC4C77}"/>
              </a:ext>
            </a:extLst>
          </p:cNvPr>
          <p:cNvSpPr>
            <a:spLocks noGrp="1"/>
          </p:cNvSpPr>
          <p:nvPr>
            <p:ph idx="4294967295"/>
          </p:nvPr>
        </p:nvSpPr>
        <p:spPr>
          <a:xfrm>
            <a:off x="0" y="1127125"/>
            <a:ext cx="8131175" cy="563563"/>
          </a:xfrm>
        </p:spPr>
        <p:txBody>
          <a:bodyPr>
            <a:normAutofit fontScale="92500"/>
          </a:bodyPr>
          <a:lstStyle/>
          <a:p>
            <a:pPr lvl="1"/>
            <a:r>
              <a:rPr lang="en-US" dirty="0"/>
              <a:t>Zig-zag scheme with dual chicane combo (by </a:t>
            </a:r>
            <a:r>
              <a:rPr lang="en-US" dirty="0" err="1"/>
              <a:t>Yichao</a:t>
            </a:r>
            <a:r>
              <a:rPr lang="en-US" dirty="0"/>
              <a:t> Jing)</a:t>
            </a:r>
          </a:p>
        </p:txBody>
      </p:sp>
      <p:pic>
        <p:nvPicPr>
          <p:cNvPr id="6" name="Picture 5">
            <a:extLst>
              <a:ext uri="{FF2B5EF4-FFF2-40B4-BE49-F238E27FC236}">
                <a16:creationId xmlns:a16="http://schemas.microsoft.com/office/drawing/2014/main" id="{C5641C47-DC4F-1146-BF6F-DD946DAF599D}"/>
              </a:ext>
            </a:extLst>
          </p:cNvPr>
          <p:cNvPicPr/>
          <p:nvPr/>
        </p:nvPicPr>
        <p:blipFill>
          <a:blip r:embed="rId2">
            <a:extLst>
              <a:ext uri="{28A0092B-C50C-407E-A947-70E740481C1C}">
                <a14:useLocalDpi xmlns:a14="http://schemas.microsoft.com/office/drawing/2010/main" val="0"/>
              </a:ext>
            </a:extLst>
          </a:blip>
          <a:stretch>
            <a:fillRect/>
          </a:stretch>
        </p:blipFill>
        <p:spPr>
          <a:xfrm>
            <a:off x="2002715" y="2019475"/>
            <a:ext cx="2547974" cy="1895017"/>
          </a:xfrm>
          <a:prstGeom prst="rect">
            <a:avLst/>
          </a:prstGeom>
        </p:spPr>
      </p:pic>
      <p:pic>
        <p:nvPicPr>
          <p:cNvPr id="7" name="Content Placeholder 3">
            <a:extLst>
              <a:ext uri="{FF2B5EF4-FFF2-40B4-BE49-F238E27FC236}">
                <a16:creationId xmlns:a16="http://schemas.microsoft.com/office/drawing/2014/main" id="{7478E3D4-D2D3-D649-BD26-6FD3BB947F37}"/>
              </a:ext>
            </a:extLst>
          </p:cNvPr>
          <p:cNvPicPr/>
          <p:nvPr/>
        </p:nvPicPr>
        <p:blipFill>
          <a:blip r:embed="rId3">
            <a:extLst>
              <a:ext uri="{28A0092B-C50C-407E-A947-70E740481C1C}">
                <a14:useLocalDpi xmlns:a14="http://schemas.microsoft.com/office/drawing/2010/main" val="0"/>
              </a:ext>
            </a:extLst>
          </a:blip>
          <a:stretch>
            <a:fillRect/>
          </a:stretch>
        </p:blipFill>
        <p:spPr>
          <a:xfrm>
            <a:off x="4322577" y="1971064"/>
            <a:ext cx="2764228" cy="1991836"/>
          </a:xfrm>
          <a:prstGeom prst="rect">
            <a:avLst/>
          </a:prstGeom>
        </p:spPr>
      </p:pic>
      <p:pic>
        <p:nvPicPr>
          <p:cNvPr id="8" name="Picture 7">
            <a:extLst>
              <a:ext uri="{FF2B5EF4-FFF2-40B4-BE49-F238E27FC236}">
                <a16:creationId xmlns:a16="http://schemas.microsoft.com/office/drawing/2014/main" id="{E0E3402C-9F58-A54D-B337-0FED02F396BC}"/>
              </a:ext>
            </a:extLst>
          </p:cNvPr>
          <p:cNvPicPr/>
          <p:nvPr/>
        </p:nvPicPr>
        <p:blipFill>
          <a:blip r:embed="rId4">
            <a:extLst>
              <a:ext uri="{28A0092B-C50C-407E-A947-70E740481C1C}">
                <a14:useLocalDpi xmlns:a14="http://schemas.microsoft.com/office/drawing/2010/main" val="0"/>
              </a:ext>
            </a:extLst>
          </a:blip>
          <a:stretch>
            <a:fillRect/>
          </a:stretch>
        </p:blipFill>
        <p:spPr>
          <a:xfrm>
            <a:off x="6870552" y="1777904"/>
            <a:ext cx="3754419" cy="2378159"/>
          </a:xfrm>
          <a:prstGeom prst="rect">
            <a:avLst/>
          </a:prstGeom>
        </p:spPr>
      </p:pic>
      <p:sp>
        <p:nvSpPr>
          <p:cNvPr id="10" name="Rectangle 9">
            <a:extLst>
              <a:ext uri="{FF2B5EF4-FFF2-40B4-BE49-F238E27FC236}">
                <a16:creationId xmlns:a16="http://schemas.microsoft.com/office/drawing/2014/main" id="{B5DBE8B7-FDDD-E34C-AF20-B1443AEC9BB7}"/>
              </a:ext>
            </a:extLst>
          </p:cNvPr>
          <p:cNvSpPr/>
          <p:nvPr/>
        </p:nvSpPr>
        <p:spPr>
          <a:xfrm>
            <a:off x="2002716" y="4630552"/>
            <a:ext cx="8009069" cy="923330"/>
          </a:xfrm>
          <a:prstGeom prst="rect">
            <a:avLst/>
          </a:prstGeom>
        </p:spPr>
        <p:txBody>
          <a:bodyPr wrap="square">
            <a:spAutoFit/>
          </a:bodyPr>
          <a:lstStyle/>
          <a:p>
            <a:r>
              <a:rPr lang="en-US" dirty="0">
                <a:latin typeface="Times New Roman" panose="02020603050405020304" pitchFamily="18" charset="0"/>
                <a:ea typeface="DengXian" panose="02010600030101010101" pitchFamily="2" charset="-122"/>
              </a:rPr>
              <a:t>beam phase space distribution at initial and after zigzag chicane (two PMCs) shows almost perfect compression (beam was rotated by close to 90 degree in phase space). The twist at the core of the beam (right plot) is caused by CSR effect.</a:t>
            </a:r>
            <a:r>
              <a:rPr lang="en-US" dirty="0"/>
              <a:t> </a:t>
            </a:r>
          </a:p>
        </p:txBody>
      </p:sp>
    </p:spTree>
    <p:extLst>
      <p:ext uri="{BB962C8B-B14F-4D97-AF65-F5344CB8AC3E}">
        <p14:creationId xmlns:p14="http://schemas.microsoft.com/office/powerpoint/2010/main" val="2169884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2FE7D-DDE8-6049-99FF-0B2DA495F3F6}"/>
              </a:ext>
            </a:extLst>
          </p:cNvPr>
          <p:cNvSpPr>
            <a:spLocks noGrp="1"/>
          </p:cNvSpPr>
          <p:nvPr>
            <p:ph type="title"/>
          </p:nvPr>
        </p:nvSpPr>
        <p:spPr/>
        <p:txBody>
          <a:bodyPr/>
          <a:lstStyle/>
          <a:p>
            <a:r>
              <a:rPr lang="en-US" dirty="0"/>
              <a:t>Advanced e-beam compression</a:t>
            </a:r>
          </a:p>
        </p:txBody>
      </p:sp>
      <p:sp>
        <p:nvSpPr>
          <p:cNvPr id="3" name="Content Placeholder 2">
            <a:extLst>
              <a:ext uri="{FF2B5EF4-FFF2-40B4-BE49-F238E27FC236}">
                <a16:creationId xmlns:a16="http://schemas.microsoft.com/office/drawing/2014/main" id="{92FC7401-80EF-974F-B0E2-E32C39E6A365}"/>
              </a:ext>
            </a:extLst>
          </p:cNvPr>
          <p:cNvSpPr>
            <a:spLocks noGrp="1"/>
          </p:cNvSpPr>
          <p:nvPr>
            <p:ph idx="1"/>
          </p:nvPr>
        </p:nvSpPr>
        <p:spPr>
          <a:xfrm>
            <a:off x="477080" y="1077686"/>
            <a:ext cx="9092804" cy="548705"/>
          </a:xfrm>
        </p:spPr>
        <p:txBody>
          <a:bodyPr>
            <a:normAutofit/>
          </a:bodyPr>
          <a:lstStyle/>
          <a:p>
            <a:pPr lvl="1"/>
            <a:r>
              <a:rPr lang="en-US" dirty="0"/>
              <a:t>Zig-zag scheme with dual chicane combo (by </a:t>
            </a:r>
            <a:r>
              <a:rPr lang="en-US" dirty="0" err="1"/>
              <a:t>Yichao</a:t>
            </a:r>
            <a:r>
              <a:rPr lang="en-US" dirty="0"/>
              <a:t> Jing)</a:t>
            </a:r>
          </a:p>
        </p:txBody>
      </p:sp>
      <p:sp>
        <p:nvSpPr>
          <p:cNvPr id="4" name="Slide Number Placeholder 3">
            <a:extLst>
              <a:ext uri="{FF2B5EF4-FFF2-40B4-BE49-F238E27FC236}">
                <a16:creationId xmlns:a16="http://schemas.microsoft.com/office/drawing/2014/main" id="{5E785099-6E6E-324F-B4E2-52D64AB163B7}"/>
              </a:ext>
            </a:extLst>
          </p:cNvPr>
          <p:cNvSpPr>
            <a:spLocks noGrp="1"/>
          </p:cNvSpPr>
          <p:nvPr>
            <p:ph type="sldNum" sz="quarter" idx="12"/>
          </p:nvPr>
        </p:nvSpPr>
        <p:spPr/>
        <p:txBody>
          <a:bodyPr/>
          <a:lstStyle/>
          <a:p>
            <a:fld id="{716D9922-87B3-6043-9531-5184EA303DC1}" type="slidenum">
              <a:rPr lang="en-US" smtClean="0"/>
              <a:t>18</a:t>
            </a:fld>
            <a:endParaRPr lang="en-US"/>
          </a:p>
        </p:txBody>
      </p:sp>
      <p:sp>
        <p:nvSpPr>
          <p:cNvPr id="5" name="Footer Placeholder 4">
            <a:extLst>
              <a:ext uri="{FF2B5EF4-FFF2-40B4-BE49-F238E27FC236}">
                <a16:creationId xmlns:a16="http://schemas.microsoft.com/office/drawing/2014/main" id="{E8AF40D4-2F70-CB4A-AB4B-8C7CE72EE135}"/>
              </a:ext>
            </a:extLst>
          </p:cNvPr>
          <p:cNvSpPr>
            <a:spLocks noGrp="1"/>
          </p:cNvSpPr>
          <p:nvPr>
            <p:ph type="ftr" sz="quarter" idx="13"/>
          </p:nvPr>
        </p:nvSpPr>
        <p:spPr/>
        <p:txBody>
          <a:bodyPr/>
          <a:lstStyle/>
          <a:p>
            <a:endParaRPr lang="en-US" dirty="0"/>
          </a:p>
        </p:txBody>
      </p:sp>
      <p:pic>
        <p:nvPicPr>
          <p:cNvPr id="6" name="Content Placeholder 3">
            <a:extLst>
              <a:ext uri="{FF2B5EF4-FFF2-40B4-BE49-F238E27FC236}">
                <a16:creationId xmlns:a16="http://schemas.microsoft.com/office/drawing/2014/main" id="{1D790C98-9E82-2444-B9FA-27F2A24DC487}"/>
              </a:ext>
            </a:extLst>
          </p:cNvPr>
          <p:cNvPicPr/>
          <p:nvPr/>
        </p:nvPicPr>
        <p:blipFill>
          <a:blip r:embed="rId2">
            <a:extLst>
              <a:ext uri="{28A0092B-C50C-407E-A947-70E740481C1C}">
                <a14:useLocalDpi xmlns:a14="http://schemas.microsoft.com/office/drawing/2010/main" val="0"/>
              </a:ext>
            </a:extLst>
          </a:blip>
          <a:stretch>
            <a:fillRect/>
          </a:stretch>
        </p:blipFill>
        <p:spPr>
          <a:xfrm>
            <a:off x="616458" y="1891087"/>
            <a:ext cx="5315110" cy="2885450"/>
          </a:xfrm>
          <a:prstGeom prst="rect">
            <a:avLst/>
          </a:prstGeom>
        </p:spPr>
      </p:pic>
      <p:pic>
        <p:nvPicPr>
          <p:cNvPr id="7" name="Picture 6">
            <a:extLst>
              <a:ext uri="{FF2B5EF4-FFF2-40B4-BE49-F238E27FC236}">
                <a16:creationId xmlns:a16="http://schemas.microsoft.com/office/drawing/2014/main" id="{A01DB414-1DA2-8341-888B-C4B2C27E48FA}"/>
              </a:ext>
            </a:extLst>
          </p:cNvPr>
          <p:cNvPicPr/>
          <p:nvPr/>
        </p:nvPicPr>
        <p:blipFill>
          <a:blip r:embed="rId3">
            <a:extLst>
              <a:ext uri="{28A0092B-C50C-407E-A947-70E740481C1C}">
                <a14:useLocalDpi xmlns:a14="http://schemas.microsoft.com/office/drawing/2010/main" val="0"/>
              </a:ext>
            </a:extLst>
          </a:blip>
          <a:stretch>
            <a:fillRect/>
          </a:stretch>
        </p:blipFill>
        <p:spPr>
          <a:xfrm>
            <a:off x="6096000" y="1573111"/>
            <a:ext cx="4746643" cy="3347806"/>
          </a:xfrm>
          <a:prstGeom prst="rect">
            <a:avLst/>
          </a:prstGeom>
        </p:spPr>
      </p:pic>
      <p:sp>
        <p:nvSpPr>
          <p:cNvPr id="8" name="TextBox 7">
            <a:extLst>
              <a:ext uri="{FF2B5EF4-FFF2-40B4-BE49-F238E27FC236}">
                <a16:creationId xmlns:a16="http://schemas.microsoft.com/office/drawing/2014/main" id="{109108EB-6751-2E41-8EF6-82B56169E23B}"/>
              </a:ext>
            </a:extLst>
          </p:cNvPr>
          <p:cNvSpPr txBox="1"/>
          <p:nvPr/>
        </p:nvSpPr>
        <p:spPr>
          <a:xfrm>
            <a:off x="1395663" y="5041233"/>
            <a:ext cx="8613560" cy="646331"/>
          </a:xfrm>
          <a:prstGeom prst="rect">
            <a:avLst/>
          </a:prstGeom>
          <a:noFill/>
        </p:spPr>
        <p:txBody>
          <a:bodyPr wrap="square" rtlCol="0">
            <a:spAutoFit/>
          </a:bodyPr>
          <a:lstStyle/>
          <a:p>
            <a:r>
              <a:rPr lang="en-US" dirty="0"/>
              <a:t>FWHM bunch length &lt; 20 fs is achievable for higher charge (100 </a:t>
            </a:r>
            <a:r>
              <a:rPr lang="en-US" dirty="0" err="1"/>
              <a:t>pC</a:t>
            </a:r>
            <a:r>
              <a:rPr lang="en-US" dirty="0"/>
              <a:t> in this case) with the combination of the zigzag chicane together with CSR shielding </a:t>
            </a:r>
          </a:p>
        </p:txBody>
      </p:sp>
    </p:spTree>
    <p:extLst>
      <p:ext uri="{BB962C8B-B14F-4D97-AF65-F5344CB8AC3E}">
        <p14:creationId xmlns:p14="http://schemas.microsoft.com/office/powerpoint/2010/main" val="381755287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7C4DEA36-CBE4-A54C-9CDB-FACADA1C7B09}"/>
              </a:ext>
            </a:extLst>
          </p:cNvPr>
          <p:cNvGrpSpPr/>
          <p:nvPr/>
        </p:nvGrpSpPr>
        <p:grpSpPr>
          <a:xfrm>
            <a:off x="2939378" y="1869034"/>
            <a:ext cx="2513682" cy="2291506"/>
            <a:chOff x="3182038" y="2093207"/>
            <a:chExt cx="2800121" cy="2566928"/>
          </a:xfrm>
        </p:grpSpPr>
        <p:pic>
          <p:nvPicPr>
            <p:cNvPr id="6" name="Picture 5">
              <a:extLst>
                <a:ext uri="{FF2B5EF4-FFF2-40B4-BE49-F238E27FC236}">
                  <a16:creationId xmlns:a16="http://schemas.microsoft.com/office/drawing/2014/main" id="{33877A5F-13B5-CE46-BB6E-6B3A1CB48347}"/>
                </a:ext>
              </a:extLst>
            </p:cNvPr>
            <p:cNvPicPr>
              <a:picLocks noChangeAspect="1"/>
            </p:cNvPicPr>
            <p:nvPr/>
          </p:nvPicPr>
          <p:blipFill rotWithShape="1">
            <a:blip r:embed="rId2"/>
            <a:srcRect t="14706"/>
            <a:stretch/>
          </p:blipFill>
          <p:spPr>
            <a:xfrm rot="5400000">
              <a:off x="3328357" y="1962264"/>
              <a:ext cx="2522860" cy="2784745"/>
            </a:xfrm>
            <a:prstGeom prst="rect">
              <a:avLst/>
            </a:prstGeom>
          </p:spPr>
        </p:pic>
        <p:sp>
          <p:nvSpPr>
            <p:cNvPr id="11" name="Rectangle 10">
              <a:extLst>
                <a:ext uri="{FF2B5EF4-FFF2-40B4-BE49-F238E27FC236}">
                  <a16:creationId xmlns:a16="http://schemas.microsoft.com/office/drawing/2014/main" id="{688248F7-A2A7-8743-9E46-A8C70546462D}"/>
                </a:ext>
              </a:extLst>
            </p:cNvPr>
            <p:cNvSpPr/>
            <p:nvPr/>
          </p:nvSpPr>
          <p:spPr>
            <a:xfrm>
              <a:off x="3182038" y="4395730"/>
              <a:ext cx="1092507" cy="26440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04F3AB86-DEDB-6A47-B606-391DEF6DCF4B}"/>
              </a:ext>
            </a:extLst>
          </p:cNvPr>
          <p:cNvSpPr>
            <a:spLocks noGrp="1"/>
          </p:cNvSpPr>
          <p:nvPr>
            <p:ph type="title"/>
          </p:nvPr>
        </p:nvSpPr>
        <p:spPr>
          <a:xfrm>
            <a:off x="477080" y="1567"/>
            <a:ext cx="11105321" cy="647244"/>
          </a:xfrm>
        </p:spPr>
        <p:txBody>
          <a:bodyPr/>
          <a:lstStyle/>
          <a:p>
            <a:r>
              <a:rPr lang="en-US" dirty="0"/>
              <a:t>Advanced e-beam compression</a:t>
            </a:r>
          </a:p>
        </p:txBody>
      </p:sp>
      <p:sp>
        <p:nvSpPr>
          <p:cNvPr id="8" name="Slide Number Placeholder 7">
            <a:extLst>
              <a:ext uri="{FF2B5EF4-FFF2-40B4-BE49-F238E27FC236}">
                <a16:creationId xmlns:a16="http://schemas.microsoft.com/office/drawing/2014/main" id="{B0C005B0-CAE6-064C-ADE3-20EA2EAEE2EB}"/>
              </a:ext>
            </a:extLst>
          </p:cNvPr>
          <p:cNvSpPr>
            <a:spLocks noGrp="1"/>
          </p:cNvSpPr>
          <p:nvPr>
            <p:ph type="sldNum" sz="quarter" idx="12"/>
          </p:nvPr>
        </p:nvSpPr>
        <p:spPr/>
        <p:txBody>
          <a:bodyPr/>
          <a:lstStyle/>
          <a:p>
            <a:fld id="{716D9922-87B3-6043-9531-5184EA303DC1}" type="slidenum">
              <a:rPr lang="en-US" smtClean="0"/>
              <a:t>19</a:t>
            </a:fld>
            <a:endParaRPr lang="en-US"/>
          </a:p>
        </p:txBody>
      </p:sp>
      <p:sp>
        <p:nvSpPr>
          <p:cNvPr id="3" name="Content Placeholder 2">
            <a:extLst>
              <a:ext uri="{FF2B5EF4-FFF2-40B4-BE49-F238E27FC236}">
                <a16:creationId xmlns:a16="http://schemas.microsoft.com/office/drawing/2014/main" id="{BB7F4FB8-5B46-934F-BEE5-5C1A2A653E2E}"/>
              </a:ext>
            </a:extLst>
          </p:cNvPr>
          <p:cNvSpPr>
            <a:spLocks noGrp="1"/>
          </p:cNvSpPr>
          <p:nvPr>
            <p:ph idx="4294967295"/>
          </p:nvPr>
        </p:nvSpPr>
        <p:spPr>
          <a:xfrm>
            <a:off x="0" y="701652"/>
            <a:ext cx="7786688" cy="530225"/>
          </a:xfrm>
        </p:spPr>
        <p:txBody>
          <a:bodyPr/>
          <a:lstStyle/>
          <a:p>
            <a:r>
              <a:rPr lang="en-US" dirty="0"/>
              <a:t>New scheme: DWF plates and chicane combo</a:t>
            </a:r>
          </a:p>
        </p:txBody>
      </p:sp>
      <p:pic>
        <p:nvPicPr>
          <p:cNvPr id="5" name="Picture 4">
            <a:extLst>
              <a:ext uri="{FF2B5EF4-FFF2-40B4-BE49-F238E27FC236}">
                <a16:creationId xmlns:a16="http://schemas.microsoft.com/office/drawing/2014/main" id="{D9849F8A-4330-B042-B6B3-F4554CE2B03A}"/>
              </a:ext>
            </a:extLst>
          </p:cNvPr>
          <p:cNvPicPr>
            <a:picLocks noChangeAspect="1"/>
          </p:cNvPicPr>
          <p:nvPr/>
        </p:nvPicPr>
        <p:blipFill>
          <a:blip r:embed="rId3"/>
          <a:stretch>
            <a:fillRect/>
          </a:stretch>
        </p:blipFill>
        <p:spPr>
          <a:xfrm rot="5400000">
            <a:off x="-486829" y="2070830"/>
            <a:ext cx="4355835" cy="3382178"/>
          </a:xfrm>
          <a:prstGeom prst="rect">
            <a:avLst/>
          </a:prstGeom>
        </p:spPr>
      </p:pic>
      <p:grpSp>
        <p:nvGrpSpPr>
          <p:cNvPr id="10" name="Group 9">
            <a:extLst>
              <a:ext uri="{FF2B5EF4-FFF2-40B4-BE49-F238E27FC236}">
                <a16:creationId xmlns:a16="http://schemas.microsoft.com/office/drawing/2014/main" id="{F2630F55-7510-9F46-88E8-01A7B8E196A8}"/>
              </a:ext>
            </a:extLst>
          </p:cNvPr>
          <p:cNvGrpSpPr/>
          <p:nvPr/>
        </p:nvGrpSpPr>
        <p:grpSpPr>
          <a:xfrm>
            <a:off x="5362463" y="1078477"/>
            <a:ext cx="6551364" cy="4087257"/>
            <a:chOff x="6191480" y="1606104"/>
            <a:chExt cx="6000520" cy="3549789"/>
          </a:xfrm>
        </p:grpSpPr>
        <p:pic>
          <p:nvPicPr>
            <p:cNvPr id="4" name="Picture 3">
              <a:extLst>
                <a:ext uri="{FF2B5EF4-FFF2-40B4-BE49-F238E27FC236}">
                  <a16:creationId xmlns:a16="http://schemas.microsoft.com/office/drawing/2014/main" id="{3A6FFD79-6011-5C42-AEB4-0E67748450C6}"/>
                </a:ext>
              </a:extLst>
            </p:cNvPr>
            <p:cNvPicPr>
              <a:picLocks noChangeAspect="1"/>
            </p:cNvPicPr>
            <p:nvPr/>
          </p:nvPicPr>
          <p:blipFill>
            <a:blip r:embed="rId4"/>
            <a:stretch>
              <a:fillRect/>
            </a:stretch>
          </p:blipFill>
          <p:spPr>
            <a:xfrm rot="5400000">
              <a:off x="7442876" y="387523"/>
              <a:ext cx="3530544" cy="5967705"/>
            </a:xfrm>
            <a:prstGeom prst="rect">
              <a:avLst/>
            </a:prstGeom>
          </p:spPr>
        </p:pic>
        <p:sp>
          <p:nvSpPr>
            <p:cNvPr id="9" name="Rectangle 8">
              <a:extLst>
                <a:ext uri="{FF2B5EF4-FFF2-40B4-BE49-F238E27FC236}">
                  <a16:creationId xmlns:a16="http://schemas.microsoft.com/office/drawing/2014/main" id="{E6951F39-8D03-6148-8D5B-E75809D47158}"/>
                </a:ext>
              </a:extLst>
            </p:cNvPr>
            <p:cNvSpPr/>
            <p:nvPr/>
          </p:nvSpPr>
          <p:spPr>
            <a:xfrm>
              <a:off x="6191480" y="4990640"/>
              <a:ext cx="1101686" cy="16525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Rectangle 12">
            <a:extLst>
              <a:ext uri="{FF2B5EF4-FFF2-40B4-BE49-F238E27FC236}">
                <a16:creationId xmlns:a16="http://schemas.microsoft.com/office/drawing/2014/main" id="{66AC076E-D62A-2747-B807-D0AD53F01809}"/>
              </a:ext>
            </a:extLst>
          </p:cNvPr>
          <p:cNvSpPr/>
          <p:nvPr/>
        </p:nvSpPr>
        <p:spPr>
          <a:xfrm>
            <a:off x="8825948" y="5201469"/>
            <a:ext cx="3935465" cy="246221"/>
          </a:xfrm>
          <a:prstGeom prst="rect">
            <a:avLst/>
          </a:prstGeom>
        </p:spPr>
        <p:txBody>
          <a:bodyPr wrap="square">
            <a:spAutoFit/>
          </a:bodyPr>
          <a:lstStyle/>
          <a:p>
            <a:r>
              <a:rPr lang="en-US" sz="1000" i="1" dirty="0" err="1"/>
              <a:t>G.Andonian</a:t>
            </a:r>
            <a:r>
              <a:rPr lang="en-US" sz="1000" i="1" dirty="0"/>
              <a:t>, et. al., Phys. Rev. Lett</a:t>
            </a:r>
            <a:r>
              <a:rPr lang="en-US" sz="1000" dirty="0"/>
              <a:t>. 113.264801 (2014)</a:t>
            </a:r>
          </a:p>
        </p:txBody>
      </p:sp>
      <p:sp>
        <p:nvSpPr>
          <p:cNvPr id="7" name="TextBox 6">
            <a:extLst>
              <a:ext uri="{FF2B5EF4-FFF2-40B4-BE49-F238E27FC236}">
                <a16:creationId xmlns:a16="http://schemas.microsoft.com/office/drawing/2014/main" id="{B11EE13F-57E9-AF4B-87BD-7479A9CAD638}"/>
              </a:ext>
            </a:extLst>
          </p:cNvPr>
          <p:cNvSpPr txBox="1"/>
          <p:nvPr/>
        </p:nvSpPr>
        <p:spPr>
          <a:xfrm>
            <a:off x="3421335" y="4797698"/>
            <a:ext cx="5216810" cy="1200329"/>
          </a:xfrm>
          <a:prstGeom prst="rect">
            <a:avLst/>
          </a:prstGeom>
          <a:noFill/>
          <a:ln>
            <a:solidFill>
              <a:schemeClr val="accent1"/>
            </a:solidFill>
          </a:ln>
        </p:spPr>
        <p:txBody>
          <a:bodyPr wrap="square" rtlCol="0">
            <a:spAutoFit/>
          </a:bodyPr>
          <a:lstStyle/>
          <a:p>
            <a:r>
              <a:rPr lang="en-US" dirty="0"/>
              <a:t>Hint: In many DWFA experiments conducted at the ATF, beam energy self-modulation was observed.  This feature can be used to tune beam chirp!  </a:t>
            </a:r>
          </a:p>
        </p:txBody>
      </p:sp>
    </p:spTree>
    <p:extLst>
      <p:ext uri="{BB962C8B-B14F-4D97-AF65-F5344CB8AC3E}">
        <p14:creationId xmlns:p14="http://schemas.microsoft.com/office/powerpoint/2010/main" val="23275315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A3415C-B4E6-EF49-B021-DA6614236FD6}"/>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1D50E2B9-8B27-7A41-BDA1-B028995913C7}"/>
              </a:ext>
            </a:extLst>
          </p:cNvPr>
          <p:cNvSpPr>
            <a:spLocks noGrp="1"/>
          </p:cNvSpPr>
          <p:nvPr>
            <p:ph idx="1"/>
          </p:nvPr>
        </p:nvSpPr>
        <p:spPr/>
        <p:txBody>
          <a:bodyPr>
            <a:normAutofit fontScale="85000" lnSpcReduction="20000"/>
          </a:bodyPr>
          <a:lstStyle/>
          <a:p>
            <a:r>
              <a:rPr lang="en-US" dirty="0"/>
              <a:t>ATF main beam parameters</a:t>
            </a:r>
          </a:p>
          <a:p>
            <a:r>
              <a:rPr lang="en-US" dirty="0"/>
              <a:t>ATF beam diagnostics</a:t>
            </a:r>
          </a:p>
          <a:p>
            <a:pPr lvl="1"/>
            <a:r>
              <a:rPr lang="en-US" dirty="0"/>
              <a:t>Beam profile measurements </a:t>
            </a:r>
          </a:p>
          <a:p>
            <a:pPr lvl="1"/>
            <a:r>
              <a:rPr lang="en-US" dirty="0"/>
              <a:t>Transverse deflector cavity (TDC)</a:t>
            </a:r>
          </a:p>
          <a:p>
            <a:pPr lvl="1"/>
            <a:r>
              <a:rPr lang="en-US" dirty="0"/>
              <a:t>Spectrometry</a:t>
            </a:r>
          </a:p>
          <a:p>
            <a:r>
              <a:rPr lang="en-US" dirty="0"/>
              <a:t>ATF beam manipulation capabilities</a:t>
            </a:r>
          </a:p>
          <a:p>
            <a:pPr lvl="1"/>
            <a:r>
              <a:rPr lang="en-US" dirty="0"/>
              <a:t>Mask</a:t>
            </a:r>
          </a:p>
          <a:p>
            <a:pPr lvl="1"/>
            <a:r>
              <a:rPr lang="en-US" dirty="0"/>
              <a:t>Compression</a:t>
            </a:r>
          </a:p>
          <a:p>
            <a:pPr lvl="1"/>
            <a:r>
              <a:rPr lang="en-US" dirty="0"/>
              <a:t>10 um microbunching with CO2 laser</a:t>
            </a:r>
          </a:p>
          <a:p>
            <a:r>
              <a:rPr lang="en-US" dirty="0"/>
              <a:t>Future plans for </a:t>
            </a:r>
            <a:r>
              <a:rPr lang="en-US" dirty="0" err="1"/>
              <a:t>linac</a:t>
            </a:r>
            <a:r>
              <a:rPr lang="en-US" dirty="0"/>
              <a:t> and beamlines</a:t>
            </a:r>
          </a:p>
          <a:p>
            <a:pPr lvl="1"/>
            <a:r>
              <a:rPr lang="en-US" dirty="0"/>
              <a:t>Second TDC for BL1</a:t>
            </a:r>
          </a:p>
          <a:p>
            <a:pPr lvl="1"/>
            <a:r>
              <a:rPr lang="en-US" dirty="0" err="1"/>
              <a:t>Linac</a:t>
            </a:r>
            <a:r>
              <a:rPr lang="en-US" dirty="0"/>
              <a:t> energy upgrade</a:t>
            </a:r>
          </a:p>
          <a:p>
            <a:pPr lvl="1"/>
            <a:r>
              <a:rPr lang="en-US" dirty="0"/>
              <a:t>Advanced compression scheme</a:t>
            </a:r>
          </a:p>
          <a:p>
            <a:r>
              <a:rPr lang="en-US" dirty="0"/>
              <a:t>More details about advanced e-beam compression </a:t>
            </a:r>
          </a:p>
          <a:p>
            <a:pPr lvl="1"/>
            <a:r>
              <a:rPr lang="en-US" dirty="0"/>
              <a:t>Zig-zag scheme with two chicane combo (by </a:t>
            </a:r>
            <a:r>
              <a:rPr lang="en-US" dirty="0" err="1"/>
              <a:t>Yichao</a:t>
            </a:r>
            <a:r>
              <a:rPr lang="en-US" dirty="0"/>
              <a:t> Jing)</a:t>
            </a:r>
          </a:p>
          <a:p>
            <a:pPr lvl="1"/>
            <a:r>
              <a:rPr lang="en-US" dirty="0"/>
              <a:t>New scheme: DWF plates and chicane combo </a:t>
            </a:r>
            <a:br>
              <a:rPr lang="en-US" dirty="0"/>
            </a:br>
            <a:endParaRPr lang="en-US" dirty="0"/>
          </a:p>
        </p:txBody>
      </p:sp>
      <p:sp>
        <p:nvSpPr>
          <p:cNvPr id="4" name="Slide Number Placeholder 3">
            <a:extLst>
              <a:ext uri="{FF2B5EF4-FFF2-40B4-BE49-F238E27FC236}">
                <a16:creationId xmlns:a16="http://schemas.microsoft.com/office/drawing/2014/main" id="{1DA9C9C4-3EE2-CB45-9567-A7B9EDF837BC}"/>
              </a:ext>
            </a:extLst>
          </p:cNvPr>
          <p:cNvSpPr>
            <a:spLocks noGrp="1"/>
          </p:cNvSpPr>
          <p:nvPr>
            <p:ph type="sldNum" sz="quarter" idx="12"/>
          </p:nvPr>
        </p:nvSpPr>
        <p:spPr/>
        <p:txBody>
          <a:bodyPr/>
          <a:lstStyle/>
          <a:p>
            <a:fld id="{716D9922-87B3-6043-9531-5184EA303DC1}" type="slidenum">
              <a:rPr lang="en-US" smtClean="0"/>
              <a:t>2</a:t>
            </a:fld>
            <a:endParaRPr lang="en-US"/>
          </a:p>
        </p:txBody>
      </p:sp>
    </p:spTree>
    <p:extLst>
      <p:ext uri="{BB962C8B-B14F-4D97-AF65-F5344CB8AC3E}">
        <p14:creationId xmlns:p14="http://schemas.microsoft.com/office/powerpoint/2010/main" val="12607681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B0A94-2EB3-ED43-B549-3D3A0371DA2D}"/>
              </a:ext>
            </a:extLst>
          </p:cNvPr>
          <p:cNvSpPr>
            <a:spLocks noGrp="1"/>
          </p:cNvSpPr>
          <p:nvPr>
            <p:ph type="title"/>
          </p:nvPr>
        </p:nvSpPr>
        <p:spPr/>
        <p:txBody>
          <a:bodyPr/>
          <a:lstStyle/>
          <a:p>
            <a:r>
              <a:rPr lang="en-US" dirty="0"/>
              <a:t>Advanced e-beam compression</a:t>
            </a:r>
          </a:p>
        </p:txBody>
      </p:sp>
      <p:sp>
        <p:nvSpPr>
          <p:cNvPr id="8" name="Slide Number Placeholder 7">
            <a:extLst>
              <a:ext uri="{FF2B5EF4-FFF2-40B4-BE49-F238E27FC236}">
                <a16:creationId xmlns:a16="http://schemas.microsoft.com/office/drawing/2014/main" id="{393C6839-C475-6545-992D-D3E3DC4DC68D}"/>
              </a:ext>
            </a:extLst>
          </p:cNvPr>
          <p:cNvSpPr>
            <a:spLocks noGrp="1"/>
          </p:cNvSpPr>
          <p:nvPr>
            <p:ph type="sldNum" sz="quarter" idx="12"/>
          </p:nvPr>
        </p:nvSpPr>
        <p:spPr/>
        <p:txBody>
          <a:bodyPr/>
          <a:lstStyle/>
          <a:p>
            <a:fld id="{716D9922-87B3-6043-9531-5184EA303DC1}" type="slidenum">
              <a:rPr lang="en-US" smtClean="0"/>
              <a:t>20</a:t>
            </a:fld>
            <a:endParaRPr lang="en-US"/>
          </a:p>
        </p:txBody>
      </p:sp>
      <p:sp>
        <p:nvSpPr>
          <p:cNvPr id="3" name="Content Placeholder 2">
            <a:extLst>
              <a:ext uri="{FF2B5EF4-FFF2-40B4-BE49-F238E27FC236}">
                <a16:creationId xmlns:a16="http://schemas.microsoft.com/office/drawing/2014/main" id="{112D3DAE-6287-C242-98EE-B5E2F9F69EDD}"/>
              </a:ext>
            </a:extLst>
          </p:cNvPr>
          <p:cNvSpPr>
            <a:spLocks noGrp="1"/>
          </p:cNvSpPr>
          <p:nvPr>
            <p:ph idx="4294967295"/>
          </p:nvPr>
        </p:nvSpPr>
        <p:spPr>
          <a:xfrm>
            <a:off x="0" y="1079500"/>
            <a:ext cx="7904163" cy="498475"/>
          </a:xfrm>
        </p:spPr>
        <p:txBody>
          <a:bodyPr/>
          <a:lstStyle/>
          <a:p>
            <a:r>
              <a:rPr lang="en-US" dirty="0"/>
              <a:t>New scheme: DWF plates and chicane combo</a:t>
            </a:r>
          </a:p>
        </p:txBody>
      </p:sp>
      <p:pic>
        <p:nvPicPr>
          <p:cNvPr id="5" name="Picture 4">
            <a:extLst>
              <a:ext uri="{FF2B5EF4-FFF2-40B4-BE49-F238E27FC236}">
                <a16:creationId xmlns:a16="http://schemas.microsoft.com/office/drawing/2014/main" id="{8FB04658-2D11-B443-AC36-A306B71B5214}"/>
              </a:ext>
            </a:extLst>
          </p:cNvPr>
          <p:cNvPicPr>
            <a:picLocks noChangeAspect="1"/>
          </p:cNvPicPr>
          <p:nvPr/>
        </p:nvPicPr>
        <p:blipFill>
          <a:blip r:embed="rId2"/>
          <a:stretch>
            <a:fillRect/>
          </a:stretch>
        </p:blipFill>
        <p:spPr>
          <a:xfrm>
            <a:off x="1738463" y="3591344"/>
            <a:ext cx="4912254" cy="2591254"/>
          </a:xfrm>
          <a:prstGeom prst="rect">
            <a:avLst/>
          </a:prstGeom>
        </p:spPr>
      </p:pic>
      <p:sp>
        <p:nvSpPr>
          <p:cNvPr id="6" name="TextBox 5">
            <a:extLst>
              <a:ext uri="{FF2B5EF4-FFF2-40B4-BE49-F238E27FC236}">
                <a16:creationId xmlns:a16="http://schemas.microsoft.com/office/drawing/2014/main" id="{8A0334AF-9BC8-1044-95B8-4F0AC60F7A47}"/>
              </a:ext>
            </a:extLst>
          </p:cNvPr>
          <p:cNvSpPr txBox="1"/>
          <p:nvPr/>
        </p:nvSpPr>
        <p:spPr>
          <a:xfrm>
            <a:off x="6420849" y="4875790"/>
            <a:ext cx="3365024" cy="369332"/>
          </a:xfrm>
          <a:prstGeom prst="rect">
            <a:avLst/>
          </a:prstGeom>
          <a:noFill/>
          <a:ln>
            <a:solidFill>
              <a:schemeClr val="accent1"/>
            </a:solidFill>
          </a:ln>
        </p:spPr>
        <p:txBody>
          <a:bodyPr wrap="none" rtlCol="0">
            <a:spAutoFit/>
          </a:bodyPr>
          <a:lstStyle/>
          <a:p>
            <a:r>
              <a:rPr lang="en-US" dirty="0"/>
              <a:t>Simulations by Irina </a:t>
            </a:r>
            <a:r>
              <a:rPr lang="en-US" dirty="0" err="1"/>
              <a:t>Petrushina</a:t>
            </a:r>
            <a:endParaRPr lang="en-US" dirty="0"/>
          </a:p>
        </p:txBody>
      </p:sp>
      <p:pic>
        <p:nvPicPr>
          <p:cNvPr id="4" name="Picture 3">
            <a:extLst>
              <a:ext uri="{FF2B5EF4-FFF2-40B4-BE49-F238E27FC236}">
                <a16:creationId xmlns:a16="http://schemas.microsoft.com/office/drawing/2014/main" id="{569FA2E6-FDC4-4D40-A033-FECFC8D2AA8B}"/>
              </a:ext>
            </a:extLst>
          </p:cNvPr>
          <p:cNvPicPr>
            <a:picLocks noChangeAspect="1"/>
          </p:cNvPicPr>
          <p:nvPr/>
        </p:nvPicPr>
        <p:blipFill>
          <a:blip r:embed="rId3"/>
          <a:stretch>
            <a:fillRect/>
          </a:stretch>
        </p:blipFill>
        <p:spPr>
          <a:xfrm>
            <a:off x="5467116" y="1622818"/>
            <a:ext cx="4915806" cy="2684828"/>
          </a:xfrm>
          <a:prstGeom prst="rect">
            <a:avLst/>
          </a:prstGeom>
        </p:spPr>
      </p:pic>
      <p:pic>
        <p:nvPicPr>
          <p:cNvPr id="7" name="Picture 6">
            <a:extLst>
              <a:ext uri="{FF2B5EF4-FFF2-40B4-BE49-F238E27FC236}">
                <a16:creationId xmlns:a16="http://schemas.microsoft.com/office/drawing/2014/main" id="{95C2693D-1CDD-5241-AA22-151AC7EF28EF}"/>
              </a:ext>
            </a:extLst>
          </p:cNvPr>
          <p:cNvPicPr>
            <a:picLocks noChangeAspect="1"/>
          </p:cNvPicPr>
          <p:nvPr/>
        </p:nvPicPr>
        <p:blipFill>
          <a:blip r:embed="rId4"/>
          <a:stretch>
            <a:fillRect/>
          </a:stretch>
        </p:blipFill>
        <p:spPr>
          <a:xfrm>
            <a:off x="1881809" y="1578200"/>
            <a:ext cx="3116020" cy="1917551"/>
          </a:xfrm>
          <a:prstGeom prst="rect">
            <a:avLst/>
          </a:prstGeom>
        </p:spPr>
      </p:pic>
    </p:spTree>
    <p:extLst>
      <p:ext uri="{BB962C8B-B14F-4D97-AF65-F5344CB8AC3E}">
        <p14:creationId xmlns:p14="http://schemas.microsoft.com/office/powerpoint/2010/main" val="9496650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F3AB86-DEDB-6A47-B606-391DEF6DCF4B}"/>
              </a:ext>
            </a:extLst>
          </p:cNvPr>
          <p:cNvSpPr>
            <a:spLocks noGrp="1"/>
          </p:cNvSpPr>
          <p:nvPr>
            <p:ph type="title"/>
          </p:nvPr>
        </p:nvSpPr>
        <p:spPr/>
        <p:txBody>
          <a:bodyPr/>
          <a:lstStyle/>
          <a:p>
            <a:r>
              <a:rPr lang="en-US" dirty="0"/>
              <a:t>Advanced e-beam compression</a:t>
            </a:r>
          </a:p>
        </p:txBody>
      </p:sp>
      <p:sp>
        <p:nvSpPr>
          <p:cNvPr id="5" name="Slide Number Placeholder 4">
            <a:extLst>
              <a:ext uri="{FF2B5EF4-FFF2-40B4-BE49-F238E27FC236}">
                <a16:creationId xmlns:a16="http://schemas.microsoft.com/office/drawing/2014/main" id="{62550CFE-59D9-D341-BB74-2BF6236401D1}"/>
              </a:ext>
            </a:extLst>
          </p:cNvPr>
          <p:cNvSpPr>
            <a:spLocks noGrp="1"/>
          </p:cNvSpPr>
          <p:nvPr>
            <p:ph type="sldNum" sz="quarter" idx="12"/>
          </p:nvPr>
        </p:nvSpPr>
        <p:spPr/>
        <p:txBody>
          <a:bodyPr/>
          <a:lstStyle/>
          <a:p>
            <a:fld id="{716D9922-87B3-6043-9531-5184EA303DC1}" type="slidenum">
              <a:rPr lang="en-US" smtClean="0"/>
              <a:t>21</a:t>
            </a:fld>
            <a:endParaRPr lang="en-US"/>
          </a:p>
        </p:txBody>
      </p:sp>
      <p:sp>
        <p:nvSpPr>
          <p:cNvPr id="3" name="Content Placeholder 2">
            <a:extLst>
              <a:ext uri="{FF2B5EF4-FFF2-40B4-BE49-F238E27FC236}">
                <a16:creationId xmlns:a16="http://schemas.microsoft.com/office/drawing/2014/main" id="{BB7F4FB8-5B46-934F-BEE5-5C1A2A653E2E}"/>
              </a:ext>
            </a:extLst>
          </p:cNvPr>
          <p:cNvSpPr>
            <a:spLocks noGrp="1"/>
          </p:cNvSpPr>
          <p:nvPr>
            <p:ph idx="4294967295"/>
          </p:nvPr>
        </p:nvSpPr>
        <p:spPr>
          <a:xfrm>
            <a:off x="0" y="1065213"/>
            <a:ext cx="7786688" cy="530225"/>
          </a:xfrm>
        </p:spPr>
        <p:txBody>
          <a:bodyPr/>
          <a:lstStyle/>
          <a:p>
            <a:r>
              <a:rPr lang="en-US" dirty="0"/>
              <a:t>New scheme: DWF plates and chicane combo</a:t>
            </a:r>
          </a:p>
        </p:txBody>
      </p:sp>
      <p:pic>
        <p:nvPicPr>
          <p:cNvPr id="4" name="Picture 3">
            <a:extLst>
              <a:ext uri="{FF2B5EF4-FFF2-40B4-BE49-F238E27FC236}">
                <a16:creationId xmlns:a16="http://schemas.microsoft.com/office/drawing/2014/main" id="{6B97907F-DA32-8843-8705-194A9CCC8536}"/>
              </a:ext>
            </a:extLst>
          </p:cNvPr>
          <p:cNvPicPr>
            <a:picLocks noChangeAspect="1"/>
          </p:cNvPicPr>
          <p:nvPr/>
        </p:nvPicPr>
        <p:blipFill>
          <a:blip r:embed="rId2"/>
          <a:stretch>
            <a:fillRect/>
          </a:stretch>
        </p:blipFill>
        <p:spPr>
          <a:xfrm>
            <a:off x="4090820" y="2262076"/>
            <a:ext cx="1562100" cy="1143000"/>
          </a:xfrm>
          <a:prstGeom prst="rect">
            <a:avLst/>
          </a:prstGeom>
        </p:spPr>
      </p:pic>
      <p:pic>
        <p:nvPicPr>
          <p:cNvPr id="6" name="Picture 5">
            <a:extLst>
              <a:ext uri="{FF2B5EF4-FFF2-40B4-BE49-F238E27FC236}">
                <a16:creationId xmlns:a16="http://schemas.microsoft.com/office/drawing/2014/main" id="{801D29DF-CD3A-5D4C-BC41-EA6A0F7D77E1}"/>
              </a:ext>
            </a:extLst>
          </p:cNvPr>
          <p:cNvPicPr>
            <a:picLocks noChangeAspect="1"/>
          </p:cNvPicPr>
          <p:nvPr/>
        </p:nvPicPr>
        <p:blipFill>
          <a:blip r:embed="rId3"/>
          <a:stretch>
            <a:fillRect/>
          </a:stretch>
        </p:blipFill>
        <p:spPr>
          <a:xfrm>
            <a:off x="2366233" y="4417821"/>
            <a:ext cx="1562100" cy="1143000"/>
          </a:xfrm>
          <a:prstGeom prst="rect">
            <a:avLst/>
          </a:prstGeom>
        </p:spPr>
      </p:pic>
      <p:sp>
        <p:nvSpPr>
          <p:cNvPr id="9" name="Rectangle 8">
            <a:extLst>
              <a:ext uri="{FF2B5EF4-FFF2-40B4-BE49-F238E27FC236}">
                <a16:creationId xmlns:a16="http://schemas.microsoft.com/office/drawing/2014/main" id="{04FD6876-6742-734C-80CE-CA47EBF1D458}"/>
              </a:ext>
            </a:extLst>
          </p:cNvPr>
          <p:cNvSpPr/>
          <p:nvPr/>
        </p:nvSpPr>
        <p:spPr>
          <a:xfrm>
            <a:off x="2922495" y="2776032"/>
            <a:ext cx="570155" cy="15004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7B244D6A-6FB5-E141-A44B-11B0D736697D}"/>
              </a:ext>
            </a:extLst>
          </p:cNvPr>
          <p:cNvSpPr/>
          <p:nvPr/>
        </p:nvSpPr>
        <p:spPr>
          <a:xfrm>
            <a:off x="2922493" y="3168571"/>
            <a:ext cx="570155" cy="15004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a:extLst>
              <a:ext uri="{FF2B5EF4-FFF2-40B4-BE49-F238E27FC236}">
                <a16:creationId xmlns:a16="http://schemas.microsoft.com/office/drawing/2014/main" id="{F9B503C7-AD8A-484A-86D9-923B6EE3786F}"/>
              </a:ext>
            </a:extLst>
          </p:cNvPr>
          <p:cNvCxnSpPr/>
          <p:nvPr/>
        </p:nvCxnSpPr>
        <p:spPr>
          <a:xfrm>
            <a:off x="2486809" y="3047325"/>
            <a:ext cx="14415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B9F5F855-CB6C-584E-9D0C-B2F37DF6B051}"/>
              </a:ext>
            </a:extLst>
          </p:cNvPr>
          <p:cNvSpPr txBox="1"/>
          <p:nvPr/>
        </p:nvSpPr>
        <p:spPr>
          <a:xfrm>
            <a:off x="2311842" y="2332359"/>
            <a:ext cx="1479892" cy="369332"/>
          </a:xfrm>
          <a:prstGeom prst="rect">
            <a:avLst/>
          </a:prstGeom>
          <a:noFill/>
        </p:spPr>
        <p:txBody>
          <a:bodyPr wrap="none" rtlCol="0">
            <a:spAutoFit/>
          </a:bodyPr>
          <a:lstStyle/>
          <a:p>
            <a:r>
              <a:rPr lang="en-US" dirty="0"/>
              <a:t>DWF chirper</a:t>
            </a:r>
          </a:p>
        </p:txBody>
      </p:sp>
      <p:sp>
        <p:nvSpPr>
          <p:cNvPr id="14" name="TextBox 13">
            <a:extLst>
              <a:ext uri="{FF2B5EF4-FFF2-40B4-BE49-F238E27FC236}">
                <a16:creationId xmlns:a16="http://schemas.microsoft.com/office/drawing/2014/main" id="{5D39BCB7-3EF8-CF4C-9EFD-82A65C774456}"/>
              </a:ext>
            </a:extLst>
          </p:cNvPr>
          <p:cNvSpPr txBox="1"/>
          <p:nvPr/>
        </p:nvSpPr>
        <p:spPr>
          <a:xfrm>
            <a:off x="4250695" y="3228505"/>
            <a:ext cx="1390124" cy="369332"/>
          </a:xfrm>
          <a:prstGeom prst="rect">
            <a:avLst/>
          </a:prstGeom>
          <a:noFill/>
        </p:spPr>
        <p:txBody>
          <a:bodyPr wrap="none" rtlCol="0">
            <a:spAutoFit/>
          </a:bodyPr>
          <a:lstStyle/>
          <a:p>
            <a:r>
              <a:rPr lang="en-US" dirty="0"/>
              <a:t>PM chicane</a:t>
            </a:r>
          </a:p>
        </p:txBody>
      </p:sp>
      <p:pic>
        <p:nvPicPr>
          <p:cNvPr id="15" name="Picture 14">
            <a:extLst>
              <a:ext uri="{FF2B5EF4-FFF2-40B4-BE49-F238E27FC236}">
                <a16:creationId xmlns:a16="http://schemas.microsoft.com/office/drawing/2014/main" id="{E4B80D00-1EDC-1148-9F6D-CCED3B5B9777}"/>
              </a:ext>
            </a:extLst>
          </p:cNvPr>
          <p:cNvPicPr>
            <a:picLocks noChangeAspect="1"/>
          </p:cNvPicPr>
          <p:nvPr/>
        </p:nvPicPr>
        <p:blipFill>
          <a:blip r:embed="rId4"/>
          <a:stretch>
            <a:fillRect/>
          </a:stretch>
        </p:blipFill>
        <p:spPr>
          <a:xfrm rot="10800000">
            <a:off x="5518375" y="4783611"/>
            <a:ext cx="1562100" cy="1143000"/>
          </a:xfrm>
          <a:prstGeom prst="rect">
            <a:avLst/>
          </a:prstGeom>
        </p:spPr>
      </p:pic>
      <p:sp>
        <p:nvSpPr>
          <p:cNvPr id="16" name="Rectangle 15">
            <a:extLst>
              <a:ext uri="{FF2B5EF4-FFF2-40B4-BE49-F238E27FC236}">
                <a16:creationId xmlns:a16="http://schemas.microsoft.com/office/drawing/2014/main" id="{6F5E8441-07E8-C84F-97A5-4C5DC55320ED}"/>
              </a:ext>
            </a:extLst>
          </p:cNvPr>
          <p:cNvSpPr/>
          <p:nvPr/>
        </p:nvSpPr>
        <p:spPr>
          <a:xfrm>
            <a:off x="4481013" y="4887548"/>
            <a:ext cx="570155" cy="15004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011DC71-4AFB-A84F-A863-0011DAF4F204}"/>
              </a:ext>
            </a:extLst>
          </p:cNvPr>
          <p:cNvSpPr/>
          <p:nvPr/>
        </p:nvSpPr>
        <p:spPr>
          <a:xfrm>
            <a:off x="4481011" y="5280087"/>
            <a:ext cx="570155" cy="15004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AE374DE2-2594-C240-8019-547391EC4870}"/>
              </a:ext>
            </a:extLst>
          </p:cNvPr>
          <p:cNvCxnSpPr/>
          <p:nvPr/>
        </p:nvCxnSpPr>
        <p:spPr>
          <a:xfrm>
            <a:off x="4045327" y="5158841"/>
            <a:ext cx="1441525"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0E7D488-12A9-3949-9B58-98EB3342A66A}"/>
              </a:ext>
            </a:extLst>
          </p:cNvPr>
          <p:cNvSpPr txBox="1"/>
          <p:nvPr/>
        </p:nvSpPr>
        <p:spPr>
          <a:xfrm>
            <a:off x="3870360" y="4443875"/>
            <a:ext cx="1479892" cy="369332"/>
          </a:xfrm>
          <a:prstGeom prst="rect">
            <a:avLst/>
          </a:prstGeom>
          <a:noFill/>
        </p:spPr>
        <p:txBody>
          <a:bodyPr wrap="none" rtlCol="0">
            <a:spAutoFit/>
          </a:bodyPr>
          <a:lstStyle/>
          <a:p>
            <a:r>
              <a:rPr lang="en-US" dirty="0"/>
              <a:t>DWF chirper</a:t>
            </a:r>
          </a:p>
        </p:txBody>
      </p:sp>
      <p:sp>
        <p:nvSpPr>
          <p:cNvPr id="20" name="TextBox 19">
            <a:extLst>
              <a:ext uri="{FF2B5EF4-FFF2-40B4-BE49-F238E27FC236}">
                <a16:creationId xmlns:a16="http://schemas.microsoft.com/office/drawing/2014/main" id="{EE2981F1-E900-B342-892C-F3FC482719F2}"/>
              </a:ext>
            </a:extLst>
          </p:cNvPr>
          <p:cNvSpPr txBox="1"/>
          <p:nvPr/>
        </p:nvSpPr>
        <p:spPr>
          <a:xfrm>
            <a:off x="5603846" y="4527087"/>
            <a:ext cx="1390124" cy="369332"/>
          </a:xfrm>
          <a:prstGeom prst="rect">
            <a:avLst/>
          </a:prstGeom>
          <a:noFill/>
        </p:spPr>
        <p:txBody>
          <a:bodyPr wrap="none" rtlCol="0">
            <a:spAutoFit/>
          </a:bodyPr>
          <a:lstStyle/>
          <a:p>
            <a:r>
              <a:rPr lang="en-US" dirty="0"/>
              <a:t>PM chicane</a:t>
            </a:r>
          </a:p>
        </p:txBody>
      </p:sp>
      <p:sp>
        <p:nvSpPr>
          <p:cNvPr id="21" name="TextBox 20">
            <a:extLst>
              <a:ext uri="{FF2B5EF4-FFF2-40B4-BE49-F238E27FC236}">
                <a16:creationId xmlns:a16="http://schemas.microsoft.com/office/drawing/2014/main" id="{4A7F8B85-7183-5940-ACB8-BABF0836E188}"/>
              </a:ext>
            </a:extLst>
          </p:cNvPr>
          <p:cNvSpPr txBox="1"/>
          <p:nvPr/>
        </p:nvSpPr>
        <p:spPr>
          <a:xfrm>
            <a:off x="2010270" y="5377603"/>
            <a:ext cx="2069797" cy="369332"/>
          </a:xfrm>
          <a:prstGeom prst="rect">
            <a:avLst/>
          </a:prstGeom>
          <a:noFill/>
        </p:spPr>
        <p:txBody>
          <a:bodyPr wrap="none" rtlCol="0">
            <a:spAutoFit/>
          </a:bodyPr>
          <a:lstStyle/>
          <a:p>
            <a:r>
              <a:rPr lang="en-US" dirty="0"/>
              <a:t>EM or PM chicane</a:t>
            </a:r>
          </a:p>
        </p:txBody>
      </p:sp>
      <p:sp>
        <p:nvSpPr>
          <p:cNvPr id="22" name="TextBox 21">
            <a:extLst>
              <a:ext uri="{FF2B5EF4-FFF2-40B4-BE49-F238E27FC236}">
                <a16:creationId xmlns:a16="http://schemas.microsoft.com/office/drawing/2014/main" id="{9D6BF9C6-F11E-F749-BD78-057AD00DF8A2}"/>
              </a:ext>
            </a:extLst>
          </p:cNvPr>
          <p:cNvSpPr txBox="1"/>
          <p:nvPr/>
        </p:nvSpPr>
        <p:spPr>
          <a:xfrm>
            <a:off x="6664242" y="1947451"/>
            <a:ext cx="4363642" cy="1200329"/>
          </a:xfrm>
          <a:prstGeom prst="rect">
            <a:avLst/>
          </a:prstGeom>
          <a:noFill/>
          <a:ln>
            <a:solidFill>
              <a:schemeClr val="accent1"/>
            </a:solidFill>
          </a:ln>
        </p:spPr>
        <p:txBody>
          <a:bodyPr wrap="square" rtlCol="0">
            <a:spAutoFit/>
          </a:bodyPr>
          <a:lstStyle/>
          <a:p>
            <a:r>
              <a:rPr lang="en-US" dirty="0"/>
              <a:t>A selected portion of the beam can be transmitted through energy collimator between 2</a:t>
            </a:r>
            <a:r>
              <a:rPr lang="en-US" baseline="30000" dirty="0"/>
              <a:t>nd</a:t>
            </a:r>
            <a:r>
              <a:rPr lang="en-US" dirty="0"/>
              <a:t> and 3</a:t>
            </a:r>
            <a:r>
              <a:rPr lang="en-US" baseline="30000" dirty="0"/>
              <a:t>rd</a:t>
            </a:r>
            <a:r>
              <a:rPr lang="en-US" dirty="0"/>
              <a:t> magnet poles in magnet chicane </a:t>
            </a:r>
          </a:p>
        </p:txBody>
      </p:sp>
      <p:cxnSp>
        <p:nvCxnSpPr>
          <p:cNvPr id="24" name="Straight Connector 23">
            <a:extLst>
              <a:ext uri="{FF2B5EF4-FFF2-40B4-BE49-F238E27FC236}">
                <a16:creationId xmlns:a16="http://schemas.microsoft.com/office/drawing/2014/main" id="{E924CC68-293F-3F42-9AD2-EDEB54375136}"/>
              </a:ext>
            </a:extLst>
          </p:cNvPr>
          <p:cNvCxnSpPr/>
          <p:nvPr/>
        </p:nvCxnSpPr>
        <p:spPr>
          <a:xfrm>
            <a:off x="4871870" y="1990236"/>
            <a:ext cx="0" cy="8433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E35BBAE8-144A-AE40-8821-9CE39B223F56}"/>
              </a:ext>
            </a:extLst>
          </p:cNvPr>
          <p:cNvCxnSpPr/>
          <p:nvPr/>
        </p:nvCxnSpPr>
        <p:spPr>
          <a:xfrm>
            <a:off x="6299424" y="5355111"/>
            <a:ext cx="0" cy="84334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TextBox 25">
            <a:extLst>
              <a:ext uri="{FF2B5EF4-FFF2-40B4-BE49-F238E27FC236}">
                <a16:creationId xmlns:a16="http://schemas.microsoft.com/office/drawing/2014/main" id="{172F2787-F5CB-644C-A43C-981E523412F3}"/>
              </a:ext>
            </a:extLst>
          </p:cNvPr>
          <p:cNvSpPr txBox="1"/>
          <p:nvPr/>
        </p:nvSpPr>
        <p:spPr>
          <a:xfrm>
            <a:off x="4035744" y="1655457"/>
            <a:ext cx="1672253" cy="369332"/>
          </a:xfrm>
          <a:prstGeom prst="rect">
            <a:avLst/>
          </a:prstGeom>
          <a:noFill/>
        </p:spPr>
        <p:txBody>
          <a:bodyPr wrap="none" rtlCol="0">
            <a:spAutoFit/>
          </a:bodyPr>
          <a:lstStyle/>
          <a:p>
            <a:r>
              <a:rPr lang="en-US" dirty="0"/>
              <a:t>Collimating slit</a:t>
            </a:r>
          </a:p>
        </p:txBody>
      </p:sp>
      <p:sp>
        <p:nvSpPr>
          <p:cNvPr id="27" name="TextBox 26">
            <a:extLst>
              <a:ext uri="{FF2B5EF4-FFF2-40B4-BE49-F238E27FC236}">
                <a16:creationId xmlns:a16="http://schemas.microsoft.com/office/drawing/2014/main" id="{1A5CF0C6-5047-1D44-B43F-3C48A3AC52AE}"/>
              </a:ext>
            </a:extLst>
          </p:cNvPr>
          <p:cNvSpPr txBox="1"/>
          <p:nvPr/>
        </p:nvSpPr>
        <p:spPr>
          <a:xfrm>
            <a:off x="5518375" y="6160285"/>
            <a:ext cx="1672253" cy="369332"/>
          </a:xfrm>
          <a:prstGeom prst="rect">
            <a:avLst/>
          </a:prstGeom>
          <a:noFill/>
        </p:spPr>
        <p:txBody>
          <a:bodyPr wrap="none" rtlCol="0">
            <a:spAutoFit/>
          </a:bodyPr>
          <a:lstStyle/>
          <a:p>
            <a:r>
              <a:rPr lang="en-US" dirty="0"/>
              <a:t>Collimating slit</a:t>
            </a:r>
          </a:p>
        </p:txBody>
      </p:sp>
      <p:sp>
        <p:nvSpPr>
          <p:cNvPr id="29" name="TextBox 28">
            <a:extLst>
              <a:ext uri="{FF2B5EF4-FFF2-40B4-BE49-F238E27FC236}">
                <a16:creationId xmlns:a16="http://schemas.microsoft.com/office/drawing/2014/main" id="{B7934087-6701-E047-9EB0-2DD3BB08AE5C}"/>
              </a:ext>
            </a:extLst>
          </p:cNvPr>
          <p:cNvSpPr txBox="1"/>
          <p:nvPr/>
        </p:nvSpPr>
        <p:spPr>
          <a:xfrm>
            <a:off x="2202184" y="4055242"/>
            <a:ext cx="5345498" cy="369332"/>
          </a:xfrm>
          <a:prstGeom prst="rect">
            <a:avLst/>
          </a:prstGeom>
          <a:noFill/>
        </p:spPr>
        <p:txBody>
          <a:bodyPr wrap="square" rtlCol="0">
            <a:spAutoFit/>
          </a:bodyPr>
          <a:lstStyle/>
          <a:p>
            <a:r>
              <a:rPr lang="en-US" dirty="0"/>
              <a:t>Zig-zag configuration with DWF chirper plates:</a:t>
            </a:r>
          </a:p>
        </p:txBody>
      </p:sp>
    </p:spTree>
    <p:extLst>
      <p:ext uri="{BB962C8B-B14F-4D97-AF65-F5344CB8AC3E}">
        <p14:creationId xmlns:p14="http://schemas.microsoft.com/office/powerpoint/2010/main" val="107328855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0A30E1-7031-0E4D-8A92-74FBA9F04C09}"/>
              </a:ext>
            </a:extLst>
          </p:cNvPr>
          <p:cNvSpPr>
            <a:spLocks noGrp="1"/>
          </p:cNvSpPr>
          <p:nvPr>
            <p:ph type="title"/>
          </p:nvPr>
        </p:nvSpPr>
        <p:spPr/>
        <p:txBody>
          <a:bodyPr/>
          <a:lstStyle/>
          <a:p>
            <a:r>
              <a:rPr lang="en-US" dirty="0"/>
              <a:t>Summary</a:t>
            </a:r>
          </a:p>
        </p:txBody>
      </p:sp>
      <p:graphicFrame>
        <p:nvGraphicFramePr>
          <p:cNvPr id="6" name="Content Placeholder 5">
            <a:extLst>
              <a:ext uri="{FF2B5EF4-FFF2-40B4-BE49-F238E27FC236}">
                <a16:creationId xmlns:a16="http://schemas.microsoft.com/office/drawing/2014/main" id="{4543C0E3-83FB-BF4A-95C6-CB5FFD9956C1}"/>
              </a:ext>
            </a:extLst>
          </p:cNvPr>
          <p:cNvGraphicFramePr>
            <a:graphicFrameLocks noGrp="1"/>
          </p:cNvGraphicFramePr>
          <p:nvPr>
            <p:ph idx="1"/>
            <p:extLst>
              <p:ext uri="{D42A27DB-BD31-4B8C-83A1-F6EECF244321}">
                <p14:modId xmlns:p14="http://schemas.microsoft.com/office/powerpoint/2010/main" val="1045055853"/>
              </p:ext>
            </p:extLst>
          </p:nvPr>
        </p:nvGraphicFramePr>
        <p:xfrm>
          <a:off x="564507" y="1061295"/>
          <a:ext cx="10685019" cy="2911507"/>
        </p:xfrm>
        <a:graphic>
          <a:graphicData uri="http://schemas.openxmlformats.org/drawingml/2006/table">
            <a:tbl>
              <a:tblPr firstRow="1" bandRow="1">
                <a:tableStyleId>{5C22544A-7EE6-4342-B048-85BDC9FD1C3A}</a:tableStyleId>
              </a:tblPr>
              <a:tblGrid>
                <a:gridCol w="4267495">
                  <a:extLst>
                    <a:ext uri="{9D8B030D-6E8A-4147-A177-3AD203B41FA5}">
                      <a16:colId xmlns:a16="http://schemas.microsoft.com/office/drawing/2014/main" val="1720924414"/>
                    </a:ext>
                  </a:extLst>
                </a:gridCol>
                <a:gridCol w="2855851">
                  <a:extLst>
                    <a:ext uri="{9D8B030D-6E8A-4147-A177-3AD203B41FA5}">
                      <a16:colId xmlns:a16="http://schemas.microsoft.com/office/drawing/2014/main" val="600483145"/>
                    </a:ext>
                  </a:extLst>
                </a:gridCol>
                <a:gridCol w="3561673">
                  <a:extLst>
                    <a:ext uri="{9D8B030D-6E8A-4147-A177-3AD203B41FA5}">
                      <a16:colId xmlns:a16="http://schemas.microsoft.com/office/drawing/2014/main" val="3679694685"/>
                    </a:ext>
                  </a:extLst>
                </a:gridCol>
              </a:tblGrid>
              <a:tr h="422714">
                <a:tc>
                  <a:txBody>
                    <a:bodyPr/>
                    <a:lstStyle/>
                    <a:p>
                      <a:pPr algn="ctr"/>
                      <a:r>
                        <a:rPr lang="en-US" dirty="0"/>
                        <a:t>Beam parameter</a:t>
                      </a:r>
                    </a:p>
                  </a:txBody>
                  <a:tcPr/>
                </a:tc>
                <a:tc>
                  <a:txBody>
                    <a:bodyPr/>
                    <a:lstStyle/>
                    <a:p>
                      <a:pPr algn="ctr"/>
                      <a:r>
                        <a:rPr lang="en-US" dirty="0"/>
                        <a:t>Present</a:t>
                      </a:r>
                    </a:p>
                  </a:txBody>
                  <a:tcPr/>
                </a:tc>
                <a:tc>
                  <a:txBody>
                    <a:bodyPr/>
                    <a:lstStyle/>
                    <a:p>
                      <a:pPr algn="ctr"/>
                      <a:r>
                        <a:rPr lang="en-US" dirty="0"/>
                        <a:t>Future plans</a:t>
                      </a:r>
                    </a:p>
                  </a:txBody>
                  <a:tcPr/>
                </a:tc>
                <a:extLst>
                  <a:ext uri="{0D108BD9-81ED-4DB2-BD59-A6C34878D82A}">
                    <a16:rowId xmlns:a16="http://schemas.microsoft.com/office/drawing/2014/main" val="236719129"/>
                  </a:ext>
                </a:extLst>
              </a:tr>
              <a:tr h="843962">
                <a:tc>
                  <a:txBody>
                    <a:bodyPr/>
                    <a:lstStyle/>
                    <a:p>
                      <a:r>
                        <a:rPr lang="en-US" dirty="0"/>
                        <a:t>  Transverse bunch size (sigma)</a:t>
                      </a:r>
                    </a:p>
                    <a:p>
                      <a:r>
                        <a:rPr lang="en-US" dirty="0"/>
                        <a:t> - operational:</a:t>
                      </a:r>
                    </a:p>
                    <a:p>
                      <a:r>
                        <a:rPr lang="en-US" dirty="0"/>
                        <a:t> - smallest achieved:</a:t>
                      </a:r>
                    </a:p>
                  </a:txBody>
                  <a:tcPr/>
                </a:tc>
                <a:tc>
                  <a:txBody>
                    <a:bodyPr/>
                    <a:lstStyle/>
                    <a:p>
                      <a:pPr algn="ctr"/>
                      <a:endParaRPr lang="en-US" dirty="0"/>
                    </a:p>
                    <a:p>
                      <a:pPr algn="ctr"/>
                      <a:r>
                        <a:rPr lang="en-US" dirty="0"/>
                        <a:t> 50-100 </a:t>
                      </a:r>
                      <a:r>
                        <a:rPr lang="en-US" dirty="0">
                          <a:latin typeface="Symbol" pitchFamily="2" charset="2"/>
                        </a:rPr>
                        <a:t>m</a:t>
                      </a:r>
                      <a:r>
                        <a:rPr lang="en-US" dirty="0"/>
                        <a:t>m</a:t>
                      </a:r>
                    </a:p>
                    <a:p>
                      <a:pPr algn="ctr"/>
                      <a:r>
                        <a:rPr lang="en-US" dirty="0"/>
                        <a:t>5 </a:t>
                      </a:r>
                      <a:r>
                        <a:rPr lang="en-US" dirty="0">
                          <a:latin typeface="Symbol" pitchFamily="2" charset="2"/>
                        </a:rPr>
                        <a:t>m</a:t>
                      </a:r>
                      <a:r>
                        <a:rPr lang="en-US" dirty="0"/>
                        <a:t>m</a:t>
                      </a:r>
                    </a:p>
                  </a:txBody>
                  <a:tcPr/>
                </a:tc>
                <a:tc>
                  <a:txBody>
                    <a:bodyPr/>
                    <a:lstStyle/>
                    <a:p>
                      <a:pPr algn="ctr"/>
                      <a:endParaRPr lang="en-US" dirty="0"/>
                    </a:p>
                    <a:p>
                      <a:pPr algn="ctr"/>
                      <a:r>
                        <a:rPr lang="en-US" dirty="0"/>
                        <a:t>50-100 </a:t>
                      </a:r>
                      <a:r>
                        <a:rPr lang="en-US" dirty="0">
                          <a:latin typeface="Symbol" pitchFamily="2" charset="2"/>
                        </a:rPr>
                        <a:t>m</a:t>
                      </a:r>
                      <a:r>
                        <a:rPr lang="en-US" dirty="0"/>
                        <a:t>m</a:t>
                      </a:r>
                    </a:p>
                    <a:p>
                      <a:pPr algn="ctr"/>
                      <a:r>
                        <a:rPr lang="en-US" dirty="0"/>
                        <a:t>5 </a:t>
                      </a:r>
                      <a:r>
                        <a:rPr lang="en-US" dirty="0">
                          <a:latin typeface="Symbol" pitchFamily="2" charset="2"/>
                        </a:rPr>
                        <a:t>m</a:t>
                      </a:r>
                      <a:r>
                        <a:rPr lang="en-US" dirty="0"/>
                        <a:t>m</a:t>
                      </a:r>
                    </a:p>
                  </a:txBody>
                  <a:tcPr/>
                </a:tc>
                <a:extLst>
                  <a:ext uri="{0D108BD9-81ED-4DB2-BD59-A6C34878D82A}">
                    <a16:rowId xmlns:a16="http://schemas.microsoft.com/office/drawing/2014/main" val="3367582457"/>
                  </a:ext>
                </a:extLst>
              </a:tr>
              <a:tr h="843962">
                <a:tc>
                  <a:txBody>
                    <a:bodyPr/>
                    <a:lstStyle/>
                    <a:p>
                      <a:r>
                        <a:rPr lang="en-US" dirty="0"/>
                        <a:t>  Bunch length/peak current </a:t>
                      </a:r>
                    </a:p>
                    <a:p>
                      <a:r>
                        <a:rPr lang="en-US" dirty="0"/>
                        <a:t> - operational:</a:t>
                      </a:r>
                    </a:p>
                    <a:p>
                      <a:r>
                        <a:rPr lang="en-US" dirty="0"/>
                        <a:t> - compressed: </a:t>
                      </a:r>
                    </a:p>
                  </a:txBody>
                  <a:tcPr/>
                </a:tc>
                <a:tc>
                  <a:txBody>
                    <a:bodyPr/>
                    <a:lstStyle/>
                    <a:p>
                      <a:endParaRPr lang="en-US" dirty="0"/>
                    </a:p>
                    <a:p>
                      <a:pPr algn="ctr"/>
                      <a:r>
                        <a:rPr lang="en-US" dirty="0"/>
                        <a:t>   0.5-7 </a:t>
                      </a:r>
                      <a:r>
                        <a:rPr lang="en-US" dirty="0" err="1"/>
                        <a:t>psec</a:t>
                      </a:r>
                      <a:r>
                        <a:rPr lang="en-US" dirty="0"/>
                        <a:t> / 100 A</a:t>
                      </a:r>
                    </a:p>
                    <a:p>
                      <a:pPr algn="ctr"/>
                      <a:r>
                        <a:rPr lang="en-US" dirty="0"/>
                        <a:t>         90 </a:t>
                      </a:r>
                      <a:r>
                        <a:rPr lang="en-US" dirty="0" err="1"/>
                        <a:t>fsec</a:t>
                      </a:r>
                      <a:r>
                        <a:rPr lang="en-US" dirty="0"/>
                        <a:t>  / 1000 A</a:t>
                      </a:r>
                    </a:p>
                  </a:txBody>
                  <a:tcPr/>
                </a:tc>
                <a:tc>
                  <a:txBody>
                    <a:bodyPr/>
                    <a:lstStyle/>
                    <a:p>
                      <a:endParaRPr lang="en-US" dirty="0"/>
                    </a:p>
                    <a:p>
                      <a:pPr algn="ctr"/>
                      <a:r>
                        <a:rPr lang="en-US" dirty="0"/>
                        <a:t>0.5-7 </a:t>
                      </a:r>
                      <a:r>
                        <a:rPr lang="en-US" dirty="0" err="1"/>
                        <a:t>psec</a:t>
                      </a:r>
                      <a:r>
                        <a:rPr lang="en-US" dirty="0"/>
                        <a:t> / 100 A</a:t>
                      </a:r>
                    </a:p>
                    <a:p>
                      <a:pPr algn="ctr"/>
                      <a:r>
                        <a:rPr lang="en-US" dirty="0"/>
                        <a:t>    20 </a:t>
                      </a:r>
                      <a:r>
                        <a:rPr lang="en-US" dirty="0" err="1"/>
                        <a:t>fsec</a:t>
                      </a:r>
                      <a:r>
                        <a:rPr lang="en-US" dirty="0"/>
                        <a:t>  / 2000 A</a:t>
                      </a:r>
                    </a:p>
                  </a:txBody>
                  <a:tcPr/>
                </a:tc>
                <a:extLst>
                  <a:ext uri="{0D108BD9-81ED-4DB2-BD59-A6C34878D82A}">
                    <a16:rowId xmlns:a16="http://schemas.microsoft.com/office/drawing/2014/main" val="3248389880"/>
                  </a:ext>
                </a:extLst>
              </a:tr>
              <a:tr h="659993">
                <a:tc>
                  <a:txBody>
                    <a:bodyPr/>
                    <a:lstStyle/>
                    <a:p>
                      <a:r>
                        <a:rPr lang="en-US" dirty="0"/>
                        <a:t> </a:t>
                      </a:r>
                    </a:p>
                    <a:p>
                      <a:r>
                        <a:rPr lang="en-US" dirty="0"/>
                        <a:t>  Beam energy</a:t>
                      </a:r>
                    </a:p>
                  </a:txBody>
                  <a:tcPr/>
                </a:tc>
                <a:tc>
                  <a:txBody>
                    <a:bodyPr/>
                    <a:lstStyle/>
                    <a:p>
                      <a:pPr algn="ctr"/>
                      <a:endParaRPr lang="en-US" dirty="0"/>
                    </a:p>
                    <a:p>
                      <a:pPr algn="ctr"/>
                      <a:r>
                        <a:rPr lang="en-US" dirty="0"/>
                        <a:t>  50-65 MeV</a:t>
                      </a:r>
                    </a:p>
                  </a:txBody>
                  <a:tcPr/>
                </a:tc>
                <a:tc>
                  <a:txBody>
                    <a:bodyPr/>
                    <a:lstStyle/>
                    <a:p>
                      <a:pPr algn="ctr"/>
                      <a:endParaRPr lang="en-US" dirty="0"/>
                    </a:p>
                    <a:p>
                      <a:pPr algn="ctr"/>
                      <a:r>
                        <a:rPr lang="en-US" dirty="0"/>
                        <a:t> 110 – 120 MeV</a:t>
                      </a:r>
                    </a:p>
                  </a:txBody>
                  <a:tcPr/>
                </a:tc>
                <a:extLst>
                  <a:ext uri="{0D108BD9-81ED-4DB2-BD59-A6C34878D82A}">
                    <a16:rowId xmlns:a16="http://schemas.microsoft.com/office/drawing/2014/main" val="2174174775"/>
                  </a:ext>
                </a:extLst>
              </a:tr>
            </a:tbl>
          </a:graphicData>
        </a:graphic>
      </p:graphicFrame>
      <p:sp>
        <p:nvSpPr>
          <p:cNvPr id="4" name="Slide Number Placeholder 3">
            <a:extLst>
              <a:ext uri="{FF2B5EF4-FFF2-40B4-BE49-F238E27FC236}">
                <a16:creationId xmlns:a16="http://schemas.microsoft.com/office/drawing/2014/main" id="{965D68DE-62C0-0A46-8BB6-1CE81EB0D602}"/>
              </a:ext>
            </a:extLst>
          </p:cNvPr>
          <p:cNvSpPr>
            <a:spLocks noGrp="1"/>
          </p:cNvSpPr>
          <p:nvPr>
            <p:ph type="sldNum" sz="quarter" idx="12"/>
          </p:nvPr>
        </p:nvSpPr>
        <p:spPr/>
        <p:txBody>
          <a:bodyPr/>
          <a:lstStyle/>
          <a:p>
            <a:fld id="{716D9922-87B3-6043-9531-5184EA303DC1}" type="slidenum">
              <a:rPr lang="en-US" smtClean="0"/>
              <a:t>22</a:t>
            </a:fld>
            <a:endParaRPr lang="en-US"/>
          </a:p>
        </p:txBody>
      </p:sp>
      <p:sp>
        <p:nvSpPr>
          <p:cNvPr id="5" name="Footer Placeholder 4">
            <a:extLst>
              <a:ext uri="{FF2B5EF4-FFF2-40B4-BE49-F238E27FC236}">
                <a16:creationId xmlns:a16="http://schemas.microsoft.com/office/drawing/2014/main" id="{F509B5E8-0A13-D84A-B284-35A5EF13AF36}"/>
              </a:ext>
            </a:extLst>
          </p:cNvPr>
          <p:cNvSpPr>
            <a:spLocks noGrp="1"/>
          </p:cNvSpPr>
          <p:nvPr>
            <p:ph type="ftr" sz="quarter" idx="13"/>
          </p:nvPr>
        </p:nvSpPr>
        <p:spPr/>
        <p:txBody>
          <a:bodyPr/>
          <a:lstStyle/>
          <a:p>
            <a:endParaRPr lang="en-US" dirty="0"/>
          </a:p>
        </p:txBody>
      </p:sp>
      <p:sp>
        <p:nvSpPr>
          <p:cNvPr id="3" name="TextBox 2">
            <a:extLst>
              <a:ext uri="{FF2B5EF4-FFF2-40B4-BE49-F238E27FC236}">
                <a16:creationId xmlns:a16="http://schemas.microsoft.com/office/drawing/2014/main" id="{6292023D-B8EF-9047-A1AB-2E2D2BAC34FB}"/>
              </a:ext>
            </a:extLst>
          </p:cNvPr>
          <p:cNvSpPr txBox="1"/>
          <p:nvPr/>
        </p:nvSpPr>
        <p:spPr>
          <a:xfrm>
            <a:off x="564507" y="4160478"/>
            <a:ext cx="10576735" cy="1477328"/>
          </a:xfrm>
          <a:prstGeom prst="rect">
            <a:avLst/>
          </a:prstGeom>
          <a:noFill/>
        </p:spPr>
        <p:txBody>
          <a:bodyPr wrap="square" rtlCol="0">
            <a:spAutoFit/>
          </a:bodyPr>
          <a:lstStyle/>
          <a:p>
            <a:r>
              <a:rPr lang="en-US" dirty="0"/>
              <a:t>New equipment:</a:t>
            </a:r>
          </a:p>
          <a:p>
            <a:endParaRPr lang="en-US" dirty="0"/>
          </a:p>
          <a:p>
            <a:pPr marL="285750" indent="-285750">
              <a:buFontTx/>
              <a:buChar char="-"/>
            </a:pPr>
            <a:r>
              <a:rPr lang="en-US" dirty="0"/>
              <a:t>Add X-band deflector cavity on beamline #1 and have bunch length diagnostic on both beamlines</a:t>
            </a:r>
          </a:p>
          <a:p>
            <a:pPr marL="285750" indent="-285750">
              <a:buFontTx/>
              <a:buChar char="-"/>
            </a:pPr>
            <a:endParaRPr lang="en-US" dirty="0"/>
          </a:p>
          <a:p>
            <a:pPr marL="285750" indent="-285750">
              <a:buFontTx/>
              <a:buChar char="-"/>
            </a:pPr>
            <a:r>
              <a:rPr lang="en-US" dirty="0"/>
              <a:t>Add second klystron for </a:t>
            </a:r>
            <a:r>
              <a:rPr lang="en-US" dirty="0" err="1"/>
              <a:t>Linac</a:t>
            </a:r>
            <a:r>
              <a:rPr lang="en-US" dirty="0"/>
              <a:t> sections to push beam energy up</a:t>
            </a:r>
          </a:p>
        </p:txBody>
      </p:sp>
    </p:spTree>
    <p:extLst>
      <p:ext uri="{BB962C8B-B14F-4D97-AF65-F5344CB8AC3E}">
        <p14:creationId xmlns:p14="http://schemas.microsoft.com/office/powerpoint/2010/main" val="184551630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7C8ADD-4C6B-9B41-8872-0FB12AE680D8}"/>
              </a:ext>
            </a:extLst>
          </p:cNvPr>
          <p:cNvSpPr>
            <a:spLocks noGrp="1"/>
          </p:cNvSpPr>
          <p:nvPr>
            <p:ph type="title"/>
          </p:nvPr>
        </p:nvSpPr>
        <p:spPr>
          <a:xfrm>
            <a:off x="4130158" y="2645748"/>
            <a:ext cx="4977984" cy="1325563"/>
          </a:xfrm>
        </p:spPr>
        <p:txBody>
          <a:bodyPr/>
          <a:lstStyle/>
          <a:p>
            <a:r>
              <a:rPr lang="en-US" dirty="0"/>
              <a:t>Thank you!</a:t>
            </a:r>
          </a:p>
        </p:txBody>
      </p:sp>
      <p:sp>
        <p:nvSpPr>
          <p:cNvPr id="3" name="Slide Number Placeholder 2">
            <a:extLst>
              <a:ext uri="{FF2B5EF4-FFF2-40B4-BE49-F238E27FC236}">
                <a16:creationId xmlns:a16="http://schemas.microsoft.com/office/drawing/2014/main" id="{5247F1F2-7827-424D-A2FA-1B983820C3E8}"/>
              </a:ext>
            </a:extLst>
          </p:cNvPr>
          <p:cNvSpPr>
            <a:spLocks noGrp="1"/>
          </p:cNvSpPr>
          <p:nvPr>
            <p:ph type="sldNum" sz="quarter" idx="12"/>
          </p:nvPr>
        </p:nvSpPr>
        <p:spPr/>
        <p:txBody>
          <a:bodyPr/>
          <a:lstStyle/>
          <a:p>
            <a:fld id="{716D9922-87B3-6043-9531-5184EA303DC1}" type="slidenum">
              <a:rPr lang="en-US" smtClean="0"/>
              <a:t>23</a:t>
            </a:fld>
            <a:endParaRPr lang="en-US"/>
          </a:p>
        </p:txBody>
      </p:sp>
    </p:spTree>
    <p:extLst>
      <p:ext uri="{BB962C8B-B14F-4D97-AF65-F5344CB8AC3E}">
        <p14:creationId xmlns:p14="http://schemas.microsoft.com/office/powerpoint/2010/main" val="37913135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735EDE9-2C66-0E47-A8D4-C441BA0081B2}"/>
              </a:ext>
            </a:extLst>
          </p:cNvPr>
          <p:cNvPicPr>
            <a:picLocks noChangeAspect="1"/>
          </p:cNvPicPr>
          <p:nvPr/>
        </p:nvPicPr>
        <p:blipFill>
          <a:blip r:embed="rId2"/>
          <a:stretch>
            <a:fillRect/>
          </a:stretch>
        </p:blipFill>
        <p:spPr>
          <a:xfrm>
            <a:off x="5681143" y="4196602"/>
            <a:ext cx="4299955" cy="2241381"/>
          </a:xfrm>
          <a:prstGeom prst="rect">
            <a:avLst/>
          </a:prstGeom>
        </p:spPr>
      </p:pic>
      <p:pic>
        <p:nvPicPr>
          <p:cNvPr id="9" name="Picture 8">
            <a:extLst>
              <a:ext uri="{FF2B5EF4-FFF2-40B4-BE49-F238E27FC236}">
                <a16:creationId xmlns:a16="http://schemas.microsoft.com/office/drawing/2014/main" id="{B9BDBCF5-21D2-0A4F-823A-12A6C956D3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073125" y="3116880"/>
            <a:ext cx="2999902" cy="20321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pic>
      <p:sp>
        <p:nvSpPr>
          <p:cNvPr id="2" name="Title 1">
            <a:extLst>
              <a:ext uri="{FF2B5EF4-FFF2-40B4-BE49-F238E27FC236}">
                <a16:creationId xmlns:a16="http://schemas.microsoft.com/office/drawing/2014/main" id="{A1EAC960-0ECA-E74D-B54D-A94ED37C70CF}"/>
              </a:ext>
            </a:extLst>
          </p:cNvPr>
          <p:cNvSpPr>
            <a:spLocks noGrp="1"/>
          </p:cNvSpPr>
          <p:nvPr>
            <p:ph type="title"/>
          </p:nvPr>
        </p:nvSpPr>
        <p:spPr/>
        <p:txBody>
          <a:bodyPr/>
          <a:lstStyle/>
          <a:p>
            <a:r>
              <a:rPr lang="en-US" dirty="0"/>
              <a:t>ATF main beam parameters</a:t>
            </a:r>
          </a:p>
        </p:txBody>
      </p:sp>
      <p:sp>
        <p:nvSpPr>
          <p:cNvPr id="3" name="Slide Number Placeholder 2">
            <a:extLst>
              <a:ext uri="{FF2B5EF4-FFF2-40B4-BE49-F238E27FC236}">
                <a16:creationId xmlns:a16="http://schemas.microsoft.com/office/drawing/2014/main" id="{363CBE1B-8126-AA48-8346-D9D7C25E5EA6}"/>
              </a:ext>
            </a:extLst>
          </p:cNvPr>
          <p:cNvSpPr>
            <a:spLocks noGrp="1"/>
          </p:cNvSpPr>
          <p:nvPr>
            <p:ph type="sldNum" sz="quarter" idx="12"/>
          </p:nvPr>
        </p:nvSpPr>
        <p:spPr/>
        <p:txBody>
          <a:bodyPr/>
          <a:lstStyle/>
          <a:p>
            <a:fld id="{716D9922-87B3-6043-9531-5184EA303DC1}" type="slidenum">
              <a:rPr lang="en-US" smtClean="0"/>
              <a:t>3</a:t>
            </a:fld>
            <a:endParaRPr lang="en-US"/>
          </a:p>
        </p:txBody>
      </p:sp>
      <p:graphicFrame>
        <p:nvGraphicFramePr>
          <p:cNvPr id="6" name="Content Placeholder 4">
            <a:extLst>
              <a:ext uri="{FF2B5EF4-FFF2-40B4-BE49-F238E27FC236}">
                <a16:creationId xmlns:a16="http://schemas.microsoft.com/office/drawing/2014/main" id="{EF8DA126-21EF-CE4B-BE0C-848AA78338CA}"/>
              </a:ext>
            </a:extLst>
          </p:cNvPr>
          <p:cNvGraphicFramePr>
            <a:graphicFrameLocks noGrp="1"/>
          </p:cNvGraphicFramePr>
          <p:nvPr>
            <p:ph idx="4294967295"/>
            <p:extLst>
              <p:ext uri="{D42A27DB-BD31-4B8C-83A1-F6EECF244321}">
                <p14:modId xmlns:p14="http://schemas.microsoft.com/office/powerpoint/2010/main" val="1626892552"/>
              </p:ext>
            </p:extLst>
          </p:nvPr>
        </p:nvGraphicFramePr>
        <p:xfrm>
          <a:off x="165253" y="1128808"/>
          <a:ext cx="8582140" cy="2705008"/>
        </p:xfrm>
        <a:graphic>
          <a:graphicData uri="http://schemas.openxmlformats.org/drawingml/2006/table">
            <a:tbl>
              <a:tblPr firstRow="1" bandRow="1">
                <a:tableStyleId>{5C22544A-7EE6-4342-B048-85BDC9FD1C3A}</a:tableStyleId>
              </a:tblPr>
              <a:tblGrid>
                <a:gridCol w="3450649">
                  <a:extLst>
                    <a:ext uri="{9D8B030D-6E8A-4147-A177-3AD203B41FA5}">
                      <a16:colId xmlns:a16="http://schemas.microsoft.com/office/drawing/2014/main" val="20000"/>
                    </a:ext>
                  </a:extLst>
                </a:gridCol>
                <a:gridCol w="2128856">
                  <a:extLst>
                    <a:ext uri="{9D8B030D-6E8A-4147-A177-3AD203B41FA5}">
                      <a16:colId xmlns:a16="http://schemas.microsoft.com/office/drawing/2014/main" val="20001"/>
                    </a:ext>
                  </a:extLst>
                </a:gridCol>
                <a:gridCol w="3002635">
                  <a:extLst>
                    <a:ext uri="{9D8B030D-6E8A-4147-A177-3AD203B41FA5}">
                      <a16:colId xmlns:a16="http://schemas.microsoft.com/office/drawing/2014/main" val="20002"/>
                    </a:ext>
                  </a:extLst>
                </a:gridCol>
              </a:tblGrid>
              <a:tr h="518068">
                <a:tc>
                  <a:txBody>
                    <a:bodyPr/>
                    <a:lstStyle/>
                    <a:p>
                      <a:r>
                        <a:rPr lang="en-US" sz="1600" dirty="0"/>
                        <a:t>Parameter</a:t>
                      </a:r>
                    </a:p>
                  </a:txBody>
                  <a:tcPr marL="68580" marR="68580" marT="34290" marB="34290"/>
                </a:tc>
                <a:tc>
                  <a:txBody>
                    <a:bodyPr/>
                    <a:lstStyle/>
                    <a:p>
                      <a:r>
                        <a:rPr lang="en-US" sz="1600" dirty="0"/>
                        <a:t>Typical value / range</a:t>
                      </a:r>
                    </a:p>
                  </a:txBody>
                  <a:tcPr marL="68580" marR="68580" marT="34290" marB="34290"/>
                </a:tc>
                <a:tc>
                  <a:txBody>
                    <a:bodyPr/>
                    <a:lstStyle/>
                    <a:p>
                      <a:r>
                        <a:rPr lang="en-US" sz="1600" dirty="0"/>
                        <a:t>Best value</a:t>
                      </a:r>
                    </a:p>
                  </a:txBody>
                  <a:tcPr marL="68580" marR="68580" marT="34290" marB="34290"/>
                </a:tc>
                <a:extLst>
                  <a:ext uri="{0D108BD9-81ED-4DB2-BD59-A6C34878D82A}">
                    <a16:rowId xmlns:a16="http://schemas.microsoft.com/office/drawing/2014/main" val="10000"/>
                  </a:ext>
                </a:extLst>
              </a:tr>
              <a:tr h="299934">
                <a:tc>
                  <a:txBody>
                    <a:bodyPr/>
                    <a:lstStyle/>
                    <a:p>
                      <a:r>
                        <a:rPr lang="en-US" sz="1600" dirty="0"/>
                        <a:t>Energy</a:t>
                      </a:r>
                    </a:p>
                  </a:txBody>
                  <a:tcPr marL="68580" marR="68580" marT="34290" marB="34290"/>
                </a:tc>
                <a:tc>
                  <a:txBody>
                    <a:bodyPr/>
                    <a:lstStyle/>
                    <a:p>
                      <a:r>
                        <a:rPr lang="en-US" sz="1600" dirty="0"/>
                        <a:t>30-60 MeV</a:t>
                      </a:r>
                    </a:p>
                  </a:txBody>
                  <a:tcPr marL="68580" marR="68580" marT="34290" marB="34290"/>
                </a:tc>
                <a:tc>
                  <a:txBody>
                    <a:bodyPr/>
                    <a:lstStyle/>
                    <a:p>
                      <a:r>
                        <a:rPr lang="en-US" sz="1600" dirty="0"/>
                        <a:t>80 MeV</a:t>
                      </a:r>
                    </a:p>
                  </a:txBody>
                  <a:tcPr marL="68580" marR="68580" marT="34290" marB="34290"/>
                </a:tc>
                <a:extLst>
                  <a:ext uri="{0D108BD9-81ED-4DB2-BD59-A6C34878D82A}">
                    <a16:rowId xmlns:a16="http://schemas.microsoft.com/office/drawing/2014/main" val="10001"/>
                  </a:ext>
                </a:extLst>
              </a:tr>
              <a:tr h="299934">
                <a:tc>
                  <a:txBody>
                    <a:bodyPr/>
                    <a:lstStyle/>
                    <a:p>
                      <a:r>
                        <a:rPr lang="en-US" sz="1600" dirty="0"/>
                        <a:t>Charge</a:t>
                      </a:r>
                    </a:p>
                  </a:txBody>
                  <a:tcPr marL="68580" marR="68580" marT="34290" marB="34290"/>
                </a:tc>
                <a:tc>
                  <a:txBody>
                    <a:bodyPr/>
                    <a:lstStyle/>
                    <a:p>
                      <a:r>
                        <a:rPr lang="en-US" sz="1600" dirty="0"/>
                        <a:t>0.1 – 1 </a:t>
                      </a:r>
                      <a:r>
                        <a:rPr lang="en-US" sz="1600" dirty="0" err="1"/>
                        <a:t>nC</a:t>
                      </a:r>
                      <a:endParaRPr lang="en-US" sz="1600" dirty="0"/>
                    </a:p>
                  </a:txBody>
                  <a:tcPr marL="68580" marR="68580" marT="34290" marB="34290"/>
                </a:tc>
                <a:tc>
                  <a:txBody>
                    <a:bodyPr/>
                    <a:lstStyle/>
                    <a:p>
                      <a:r>
                        <a:rPr lang="en-US" sz="1600" dirty="0"/>
                        <a:t>3 </a:t>
                      </a:r>
                      <a:r>
                        <a:rPr lang="en-US" sz="1600" dirty="0" err="1"/>
                        <a:t>nC</a:t>
                      </a:r>
                      <a:endParaRPr lang="en-US" sz="1600" dirty="0"/>
                    </a:p>
                  </a:txBody>
                  <a:tcPr marL="68580" marR="68580" marT="34290" marB="34290"/>
                </a:tc>
                <a:extLst>
                  <a:ext uri="{0D108BD9-81ED-4DB2-BD59-A6C34878D82A}">
                    <a16:rowId xmlns:a16="http://schemas.microsoft.com/office/drawing/2014/main" val="10002"/>
                  </a:ext>
                </a:extLst>
              </a:tr>
              <a:tr h="299934">
                <a:tc>
                  <a:txBody>
                    <a:bodyPr/>
                    <a:lstStyle/>
                    <a:p>
                      <a:r>
                        <a:rPr lang="en-US" sz="1600" dirty="0"/>
                        <a:t>Repetition rate</a:t>
                      </a:r>
                    </a:p>
                  </a:txBody>
                  <a:tcPr marL="68580" marR="68580" marT="34290" marB="34290"/>
                </a:tc>
                <a:tc>
                  <a:txBody>
                    <a:bodyPr/>
                    <a:lstStyle/>
                    <a:p>
                      <a:r>
                        <a:rPr lang="en-US" sz="1600" dirty="0"/>
                        <a:t>1.5 Hz</a:t>
                      </a:r>
                    </a:p>
                  </a:txBody>
                  <a:tcPr marL="68580" marR="68580" marT="34290" marB="34290"/>
                </a:tc>
                <a:tc>
                  <a:txBody>
                    <a:bodyPr/>
                    <a:lstStyle/>
                    <a:p>
                      <a:r>
                        <a:rPr lang="en-US" sz="1600" dirty="0"/>
                        <a:t>10 Hz</a:t>
                      </a:r>
                    </a:p>
                  </a:txBody>
                  <a:tcPr marL="68580" marR="68580" marT="34290" marB="34290"/>
                </a:tc>
                <a:extLst>
                  <a:ext uri="{0D108BD9-81ED-4DB2-BD59-A6C34878D82A}">
                    <a16:rowId xmlns:a16="http://schemas.microsoft.com/office/drawing/2014/main" val="10003"/>
                  </a:ext>
                </a:extLst>
              </a:tr>
              <a:tr h="310104">
                <a:tc>
                  <a:txBody>
                    <a:bodyPr/>
                    <a:lstStyle/>
                    <a:p>
                      <a:r>
                        <a:rPr lang="en-US" sz="1600" dirty="0"/>
                        <a:t>Electron spot size on cathode</a:t>
                      </a:r>
                    </a:p>
                  </a:txBody>
                  <a:tcPr marL="68580" marR="68580" marT="34290" marB="34290"/>
                </a:tc>
                <a:tc>
                  <a:txBody>
                    <a:bodyPr/>
                    <a:lstStyle/>
                    <a:p>
                      <a:r>
                        <a:rPr lang="en-US" sz="1600" dirty="0"/>
                        <a:t>2.86 mm</a:t>
                      </a:r>
                    </a:p>
                  </a:txBody>
                  <a:tcPr marL="68580" marR="68580" marT="34290" marB="34290"/>
                </a:tc>
                <a:tc>
                  <a:txBody>
                    <a:bodyPr/>
                    <a:lstStyle/>
                    <a:p>
                      <a:r>
                        <a:rPr lang="en-US" sz="1600" dirty="0"/>
                        <a:t>0.2</a:t>
                      </a:r>
                      <a:r>
                        <a:rPr lang="en-US" sz="1600" baseline="0" dirty="0"/>
                        <a:t> – 4 mm</a:t>
                      </a:r>
                      <a:endParaRPr lang="en-US" sz="1600" dirty="0"/>
                    </a:p>
                  </a:txBody>
                  <a:tcPr marL="68580" marR="68580" marT="34290" marB="34290"/>
                </a:tc>
                <a:extLst>
                  <a:ext uri="{0D108BD9-81ED-4DB2-BD59-A6C34878D82A}">
                    <a16:rowId xmlns:a16="http://schemas.microsoft.com/office/drawing/2014/main" val="10004"/>
                  </a:ext>
                </a:extLst>
              </a:tr>
              <a:tr h="299934">
                <a:tc>
                  <a:txBody>
                    <a:bodyPr/>
                    <a:lstStyle/>
                    <a:p>
                      <a:r>
                        <a:rPr lang="en-US" sz="1600" dirty="0"/>
                        <a:t>Bunch length</a:t>
                      </a:r>
                    </a:p>
                  </a:txBody>
                  <a:tcPr marL="68580" marR="68580" marT="34290" marB="34290"/>
                </a:tc>
                <a:tc>
                  <a:txBody>
                    <a:bodyPr/>
                    <a:lstStyle/>
                    <a:p>
                      <a:r>
                        <a:rPr lang="en-US" sz="1600" dirty="0"/>
                        <a:t>1-8 </a:t>
                      </a:r>
                      <a:r>
                        <a:rPr lang="en-US" sz="1600" dirty="0" err="1"/>
                        <a:t>ps</a:t>
                      </a:r>
                      <a:endParaRPr lang="en-US" sz="1600" dirty="0"/>
                    </a:p>
                  </a:txBody>
                  <a:tcPr marL="68580" marR="68580" marT="34290" marB="34290"/>
                </a:tc>
                <a:tc>
                  <a:txBody>
                    <a:bodyPr/>
                    <a:lstStyle/>
                    <a:p>
                      <a:r>
                        <a:rPr lang="en-US" sz="1600" dirty="0"/>
                        <a:t>100 </a:t>
                      </a:r>
                      <a:r>
                        <a:rPr lang="en-US" sz="1600" dirty="0" err="1"/>
                        <a:t>fs</a:t>
                      </a:r>
                      <a:r>
                        <a:rPr lang="en-US" sz="1600" dirty="0"/>
                        <a:t> with compression</a:t>
                      </a:r>
                    </a:p>
                  </a:txBody>
                  <a:tcPr marL="68580" marR="68580" marT="34290" marB="34290"/>
                </a:tc>
                <a:extLst>
                  <a:ext uri="{0D108BD9-81ED-4DB2-BD59-A6C34878D82A}">
                    <a16:rowId xmlns:a16="http://schemas.microsoft.com/office/drawing/2014/main" val="10005"/>
                  </a:ext>
                </a:extLst>
              </a:tr>
              <a:tr h="299934">
                <a:tc>
                  <a:txBody>
                    <a:bodyPr/>
                    <a:lstStyle/>
                    <a:p>
                      <a:r>
                        <a:rPr lang="en-US" sz="1600" dirty="0"/>
                        <a:t>Average</a:t>
                      </a:r>
                      <a:r>
                        <a:rPr lang="en-US" sz="1600" baseline="0" dirty="0"/>
                        <a:t> bunch current</a:t>
                      </a:r>
                      <a:endParaRPr lang="en-US" sz="1600" dirty="0"/>
                    </a:p>
                  </a:txBody>
                  <a:tcPr marL="68580" marR="68580" marT="34290" marB="34290"/>
                </a:tc>
                <a:tc>
                  <a:txBody>
                    <a:bodyPr/>
                    <a:lstStyle/>
                    <a:p>
                      <a:r>
                        <a:rPr lang="en-US" sz="1600" dirty="0"/>
                        <a:t>100 A</a:t>
                      </a:r>
                    </a:p>
                  </a:txBody>
                  <a:tcPr marL="68580" marR="68580" marT="34290" marB="34290"/>
                </a:tc>
                <a:tc>
                  <a:txBody>
                    <a:bodyPr/>
                    <a:lstStyle/>
                    <a:p>
                      <a:r>
                        <a:rPr lang="en-US" sz="1600" dirty="0"/>
                        <a:t>1.5 kA with compression</a:t>
                      </a:r>
                    </a:p>
                  </a:txBody>
                  <a:tcPr marL="68580" marR="68580" marT="34290" marB="34290"/>
                </a:tc>
                <a:extLst>
                  <a:ext uri="{0D108BD9-81ED-4DB2-BD59-A6C34878D82A}">
                    <a16:rowId xmlns:a16="http://schemas.microsoft.com/office/drawing/2014/main" val="10006"/>
                  </a:ext>
                </a:extLst>
              </a:tr>
              <a:tr h="299934">
                <a:tc>
                  <a:txBody>
                    <a:bodyPr/>
                    <a:lstStyle/>
                    <a:p>
                      <a:r>
                        <a:rPr lang="en-US" sz="1600" dirty="0" err="1"/>
                        <a:t>Emittance</a:t>
                      </a:r>
                      <a:endParaRPr lang="en-US" sz="1600" dirty="0"/>
                    </a:p>
                  </a:txBody>
                  <a:tcPr marL="68580" marR="68580" marT="34290" marB="34290"/>
                </a:tc>
                <a:tc>
                  <a:txBody>
                    <a:bodyPr/>
                    <a:lstStyle/>
                    <a:p>
                      <a:r>
                        <a:rPr lang="en-US" sz="1600" dirty="0"/>
                        <a:t>1</a:t>
                      </a:r>
                      <a:r>
                        <a:rPr lang="en-US" sz="1600" baseline="0" dirty="0"/>
                        <a:t> – 3 mm </a:t>
                      </a:r>
                      <a:r>
                        <a:rPr lang="en-US" sz="1600" baseline="0" dirty="0" err="1"/>
                        <a:t>mrad</a:t>
                      </a:r>
                      <a:endParaRPr lang="en-US" sz="1600" dirty="0"/>
                    </a:p>
                  </a:txBody>
                  <a:tcPr marL="68580" marR="68580" marT="34290" marB="34290"/>
                </a:tc>
                <a:tc>
                  <a:txBody>
                    <a:bodyPr/>
                    <a:lstStyle/>
                    <a:p>
                      <a:r>
                        <a:rPr lang="en-US" sz="1600" dirty="0"/>
                        <a:t>0.8 mm </a:t>
                      </a:r>
                      <a:r>
                        <a:rPr lang="en-US" sz="1600" dirty="0" err="1"/>
                        <a:t>mrad</a:t>
                      </a:r>
                      <a:r>
                        <a:rPr lang="en-US" sz="1600" dirty="0"/>
                        <a:t> @ 0.5 </a:t>
                      </a:r>
                      <a:r>
                        <a:rPr lang="en-US" sz="1600" dirty="0" err="1"/>
                        <a:t>nC</a:t>
                      </a:r>
                      <a:endParaRPr lang="en-US" sz="1600" dirty="0"/>
                    </a:p>
                  </a:txBody>
                  <a:tcPr marL="68580" marR="68580" marT="34290" marB="34290"/>
                </a:tc>
                <a:extLst>
                  <a:ext uri="{0D108BD9-81ED-4DB2-BD59-A6C34878D82A}">
                    <a16:rowId xmlns:a16="http://schemas.microsoft.com/office/drawing/2014/main" val="10007"/>
                  </a:ext>
                </a:extLst>
              </a:tr>
            </a:tbl>
          </a:graphicData>
        </a:graphic>
      </p:graphicFrame>
      <p:pic>
        <p:nvPicPr>
          <p:cNvPr id="8" name="Picture 7">
            <a:extLst>
              <a:ext uri="{FF2B5EF4-FFF2-40B4-BE49-F238E27FC236}">
                <a16:creationId xmlns:a16="http://schemas.microsoft.com/office/drawing/2014/main" id="{F9EC0B1D-AA0A-BF43-A114-0710D616262A}"/>
              </a:ext>
            </a:extLst>
          </p:cNvPr>
          <p:cNvPicPr>
            <a:picLocks noChangeAspect="1"/>
          </p:cNvPicPr>
          <p:nvPr/>
        </p:nvPicPr>
        <p:blipFill rotWithShape="1">
          <a:blip r:embed="rId4"/>
          <a:srcRect l="5778" r="6670"/>
          <a:stretch/>
        </p:blipFill>
        <p:spPr>
          <a:xfrm rot="5400000">
            <a:off x="9440581" y="832734"/>
            <a:ext cx="3338111" cy="1782806"/>
          </a:xfrm>
          <a:prstGeom prst="rect">
            <a:avLst/>
          </a:prstGeom>
        </p:spPr>
      </p:pic>
      <p:pic>
        <p:nvPicPr>
          <p:cNvPr id="10" name="Picture 9">
            <a:extLst>
              <a:ext uri="{FF2B5EF4-FFF2-40B4-BE49-F238E27FC236}">
                <a16:creationId xmlns:a16="http://schemas.microsoft.com/office/drawing/2014/main" id="{3B5193D3-8AAA-CA4A-8E96-E6501CF84AF4}"/>
              </a:ext>
            </a:extLst>
          </p:cNvPr>
          <p:cNvPicPr>
            <a:picLocks noChangeAspect="1"/>
          </p:cNvPicPr>
          <p:nvPr/>
        </p:nvPicPr>
        <p:blipFill>
          <a:blip r:embed="rId5"/>
          <a:stretch>
            <a:fillRect/>
          </a:stretch>
        </p:blipFill>
        <p:spPr>
          <a:xfrm>
            <a:off x="87802" y="4401215"/>
            <a:ext cx="5627431" cy="1801465"/>
          </a:xfrm>
          <a:prstGeom prst="rect">
            <a:avLst/>
          </a:prstGeom>
        </p:spPr>
      </p:pic>
    </p:spTree>
    <p:extLst>
      <p:ext uri="{BB962C8B-B14F-4D97-AF65-F5344CB8AC3E}">
        <p14:creationId xmlns:p14="http://schemas.microsoft.com/office/powerpoint/2010/main" val="408458174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9B2FD7-529A-C34A-9CA5-76960C53BA39}"/>
              </a:ext>
            </a:extLst>
          </p:cNvPr>
          <p:cNvSpPr>
            <a:spLocks noGrp="1"/>
          </p:cNvSpPr>
          <p:nvPr>
            <p:ph type="title"/>
          </p:nvPr>
        </p:nvSpPr>
        <p:spPr/>
        <p:txBody>
          <a:bodyPr/>
          <a:lstStyle/>
          <a:p>
            <a:r>
              <a:rPr lang="en-US" dirty="0"/>
              <a:t>Facility Overview (Bldg. 820)</a:t>
            </a:r>
          </a:p>
        </p:txBody>
      </p:sp>
      <p:sp>
        <p:nvSpPr>
          <p:cNvPr id="4" name="Slide Number Placeholder 3">
            <a:extLst>
              <a:ext uri="{FF2B5EF4-FFF2-40B4-BE49-F238E27FC236}">
                <a16:creationId xmlns:a16="http://schemas.microsoft.com/office/drawing/2014/main" id="{AA03DD3A-E559-0447-9EB6-FE355BF12994}"/>
              </a:ext>
            </a:extLst>
          </p:cNvPr>
          <p:cNvSpPr>
            <a:spLocks noGrp="1"/>
          </p:cNvSpPr>
          <p:nvPr>
            <p:ph type="sldNum" sz="quarter" idx="12"/>
          </p:nvPr>
        </p:nvSpPr>
        <p:spPr/>
        <p:txBody>
          <a:bodyPr/>
          <a:lstStyle/>
          <a:p>
            <a:fld id="{716D9922-87B3-6043-9531-5184EA303DC1}" type="slidenum">
              <a:rPr lang="en-US" smtClean="0"/>
              <a:t>4</a:t>
            </a:fld>
            <a:endParaRPr lang="en-US"/>
          </a:p>
        </p:txBody>
      </p:sp>
      <p:grpSp>
        <p:nvGrpSpPr>
          <p:cNvPr id="18" name="Group 17">
            <a:extLst>
              <a:ext uri="{FF2B5EF4-FFF2-40B4-BE49-F238E27FC236}">
                <a16:creationId xmlns:a16="http://schemas.microsoft.com/office/drawing/2014/main" id="{61F23448-BAE0-6349-8690-0C02DAA5C3C0}"/>
              </a:ext>
            </a:extLst>
          </p:cNvPr>
          <p:cNvGrpSpPr/>
          <p:nvPr/>
        </p:nvGrpSpPr>
        <p:grpSpPr>
          <a:xfrm>
            <a:off x="1838917" y="978313"/>
            <a:ext cx="7032556" cy="2068862"/>
            <a:chOff x="314916" y="551844"/>
            <a:chExt cx="8718430" cy="4076218"/>
          </a:xfrm>
        </p:grpSpPr>
        <p:pic>
          <p:nvPicPr>
            <p:cNvPr id="6" name="Picture 5">
              <a:extLst>
                <a:ext uri="{FF2B5EF4-FFF2-40B4-BE49-F238E27FC236}">
                  <a16:creationId xmlns:a16="http://schemas.microsoft.com/office/drawing/2014/main" id="{D5147419-4FDD-004B-8B06-ADC7AC81C7B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4916" y="915687"/>
              <a:ext cx="8718430" cy="3712375"/>
            </a:xfrm>
            <a:prstGeom prst="rect">
              <a:avLst/>
            </a:prstGeom>
            <a:noFill/>
          </p:spPr>
        </p:pic>
        <p:sp>
          <p:nvSpPr>
            <p:cNvPr id="17" name="TextBox 16">
              <a:extLst>
                <a:ext uri="{FF2B5EF4-FFF2-40B4-BE49-F238E27FC236}">
                  <a16:creationId xmlns:a16="http://schemas.microsoft.com/office/drawing/2014/main" id="{D29F336F-2AA8-E849-B16E-B412E2425367}"/>
                </a:ext>
              </a:extLst>
            </p:cNvPr>
            <p:cNvSpPr txBox="1"/>
            <p:nvPr/>
          </p:nvSpPr>
          <p:spPr>
            <a:xfrm>
              <a:off x="1125037" y="551844"/>
              <a:ext cx="2503808" cy="727684"/>
            </a:xfrm>
            <a:prstGeom prst="rect">
              <a:avLst/>
            </a:prstGeom>
            <a:noFill/>
            <a:ln>
              <a:solidFill>
                <a:srgbClr val="7030A0"/>
              </a:solidFill>
            </a:ln>
          </p:spPr>
          <p:txBody>
            <a:bodyPr wrap="square" rtlCol="0">
              <a:spAutoFit/>
            </a:bodyPr>
            <a:lstStyle/>
            <a:p>
              <a:r>
                <a:rPr lang="en-US" dirty="0"/>
                <a:t>CO</a:t>
              </a:r>
              <a:r>
                <a:rPr lang="en-US" baseline="-25000" dirty="0"/>
                <a:t>2</a:t>
              </a:r>
              <a:r>
                <a:rPr lang="en-US" dirty="0"/>
                <a:t> Laser Area </a:t>
              </a:r>
            </a:p>
          </p:txBody>
        </p:sp>
        <p:sp>
          <p:nvSpPr>
            <p:cNvPr id="11" name="TextBox 10">
              <a:extLst>
                <a:ext uri="{FF2B5EF4-FFF2-40B4-BE49-F238E27FC236}">
                  <a16:creationId xmlns:a16="http://schemas.microsoft.com/office/drawing/2014/main" id="{F05FC63A-E688-184D-A86E-9DEAFCE8655E}"/>
                </a:ext>
              </a:extLst>
            </p:cNvPr>
            <p:cNvSpPr txBox="1"/>
            <p:nvPr/>
          </p:nvSpPr>
          <p:spPr>
            <a:xfrm>
              <a:off x="758300" y="3279646"/>
              <a:ext cx="3456439" cy="727684"/>
            </a:xfrm>
            <a:prstGeom prst="rect">
              <a:avLst/>
            </a:prstGeom>
            <a:solidFill>
              <a:schemeClr val="bg1"/>
            </a:solidFill>
            <a:ln>
              <a:noFill/>
            </a:ln>
          </p:spPr>
          <p:txBody>
            <a:bodyPr wrap="none" rtlCol="0">
              <a:spAutoFit/>
            </a:bodyPr>
            <a:lstStyle/>
            <a:p>
              <a:r>
                <a:rPr lang="en-US" dirty="0"/>
                <a:t>Electron Accelerator Area</a:t>
              </a:r>
            </a:p>
          </p:txBody>
        </p:sp>
      </p:grpSp>
      <p:pic>
        <p:nvPicPr>
          <p:cNvPr id="3" name="Picture 2">
            <a:extLst>
              <a:ext uri="{FF2B5EF4-FFF2-40B4-BE49-F238E27FC236}">
                <a16:creationId xmlns:a16="http://schemas.microsoft.com/office/drawing/2014/main" id="{E680AA98-D979-CB4E-A683-5579274B8E33}"/>
              </a:ext>
            </a:extLst>
          </p:cNvPr>
          <p:cNvPicPr>
            <a:picLocks noChangeAspect="1"/>
          </p:cNvPicPr>
          <p:nvPr/>
        </p:nvPicPr>
        <p:blipFill>
          <a:blip r:embed="rId3"/>
          <a:stretch>
            <a:fillRect/>
          </a:stretch>
        </p:blipFill>
        <p:spPr>
          <a:xfrm>
            <a:off x="3757088" y="3073239"/>
            <a:ext cx="6453713" cy="2811827"/>
          </a:xfrm>
          <a:prstGeom prst="rect">
            <a:avLst/>
          </a:prstGeom>
        </p:spPr>
      </p:pic>
      <p:sp>
        <p:nvSpPr>
          <p:cNvPr id="5" name="Rectangle 4">
            <a:extLst>
              <a:ext uri="{FF2B5EF4-FFF2-40B4-BE49-F238E27FC236}">
                <a16:creationId xmlns:a16="http://schemas.microsoft.com/office/drawing/2014/main" id="{AD3C4DDF-B11F-474F-886D-4C1B0D34B649}"/>
              </a:ext>
            </a:extLst>
          </p:cNvPr>
          <p:cNvSpPr/>
          <p:nvPr/>
        </p:nvSpPr>
        <p:spPr>
          <a:xfrm>
            <a:off x="2095031" y="1818042"/>
            <a:ext cx="2417005" cy="860612"/>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DD24BACB-D6BD-2C45-BCBA-2CED6BDD507C}"/>
              </a:ext>
            </a:extLst>
          </p:cNvPr>
          <p:cNvSpPr/>
          <p:nvPr/>
        </p:nvSpPr>
        <p:spPr>
          <a:xfrm>
            <a:off x="3678996" y="2914695"/>
            <a:ext cx="6634003" cy="3077315"/>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9" name="Straight Connector 8">
            <a:extLst>
              <a:ext uri="{FF2B5EF4-FFF2-40B4-BE49-F238E27FC236}">
                <a16:creationId xmlns:a16="http://schemas.microsoft.com/office/drawing/2014/main" id="{4CD8FDAF-08D3-D542-B761-C3E388ABC7F3}"/>
              </a:ext>
            </a:extLst>
          </p:cNvPr>
          <p:cNvCxnSpPr>
            <a:cxnSpLocks/>
          </p:cNvCxnSpPr>
          <p:nvPr/>
        </p:nvCxnSpPr>
        <p:spPr>
          <a:xfrm>
            <a:off x="2095031" y="2678655"/>
            <a:ext cx="1583965" cy="3313355"/>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5C388C8E-281A-0449-B9B3-249BFA032CBA}"/>
              </a:ext>
            </a:extLst>
          </p:cNvPr>
          <p:cNvCxnSpPr>
            <a:cxnSpLocks/>
          </p:cNvCxnSpPr>
          <p:nvPr/>
        </p:nvCxnSpPr>
        <p:spPr>
          <a:xfrm>
            <a:off x="4600088" y="1818042"/>
            <a:ext cx="5712910" cy="1096652"/>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4F66F35-DC06-AA47-8504-5330F0F77B6E}"/>
              </a:ext>
            </a:extLst>
          </p:cNvPr>
          <p:cNvCxnSpPr>
            <a:cxnSpLocks/>
          </p:cNvCxnSpPr>
          <p:nvPr/>
        </p:nvCxnSpPr>
        <p:spPr>
          <a:xfrm>
            <a:off x="2095031" y="1818042"/>
            <a:ext cx="1559859" cy="1096652"/>
          </a:xfrm>
          <a:prstGeom prst="line">
            <a:avLst/>
          </a:prstGeom>
          <a:ln>
            <a:prstDash val="dash"/>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1D654D0D-1F1D-A048-999E-9CBEF3E645BD}"/>
              </a:ext>
            </a:extLst>
          </p:cNvPr>
          <p:cNvSpPr txBox="1"/>
          <p:nvPr/>
        </p:nvSpPr>
        <p:spPr>
          <a:xfrm>
            <a:off x="549238" y="3960685"/>
            <a:ext cx="3326552" cy="2031325"/>
          </a:xfrm>
          <a:prstGeom prst="rect">
            <a:avLst/>
          </a:prstGeom>
          <a:solidFill>
            <a:schemeClr val="bg1"/>
          </a:solidFill>
          <a:ln>
            <a:solidFill>
              <a:schemeClr val="accent1"/>
            </a:solidFill>
          </a:ln>
        </p:spPr>
        <p:txBody>
          <a:bodyPr wrap="none" rtlCol="0">
            <a:spAutoFit/>
          </a:bodyPr>
          <a:lstStyle/>
          <a:p>
            <a:r>
              <a:rPr lang="en-US" dirty="0"/>
              <a:t>Beamline 2:</a:t>
            </a:r>
          </a:p>
          <a:p>
            <a:r>
              <a:rPr lang="en-US" dirty="0"/>
              <a:t> Experimental station with </a:t>
            </a:r>
          </a:p>
          <a:p>
            <a:r>
              <a:rPr lang="en-US" dirty="0"/>
              <a:t> plasma cell capillary</a:t>
            </a:r>
          </a:p>
          <a:p>
            <a:r>
              <a:rPr lang="en-US" dirty="0"/>
              <a:t> Insertion device section</a:t>
            </a:r>
          </a:p>
          <a:p>
            <a:r>
              <a:rPr lang="en-US" dirty="0"/>
              <a:t> Differential pumping (1 stage)</a:t>
            </a:r>
          </a:p>
          <a:p>
            <a:r>
              <a:rPr lang="en-US" dirty="0"/>
              <a:t> CO2 &amp; e-beam IP</a:t>
            </a:r>
          </a:p>
          <a:p>
            <a:r>
              <a:rPr lang="en-US" dirty="0"/>
              <a:t> X-band Deflector cavity (TDC)</a:t>
            </a:r>
          </a:p>
        </p:txBody>
      </p:sp>
      <p:sp>
        <p:nvSpPr>
          <p:cNvPr id="8" name="TextBox 7">
            <a:extLst>
              <a:ext uri="{FF2B5EF4-FFF2-40B4-BE49-F238E27FC236}">
                <a16:creationId xmlns:a16="http://schemas.microsoft.com/office/drawing/2014/main" id="{529D4F19-AC8B-7C4E-B9F6-44936B3ACA62}"/>
              </a:ext>
            </a:extLst>
          </p:cNvPr>
          <p:cNvSpPr txBox="1"/>
          <p:nvPr/>
        </p:nvSpPr>
        <p:spPr>
          <a:xfrm>
            <a:off x="8414457" y="1136916"/>
            <a:ext cx="3365024" cy="2031325"/>
          </a:xfrm>
          <a:prstGeom prst="rect">
            <a:avLst/>
          </a:prstGeom>
          <a:solidFill>
            <a:schemeClr val="bg1"/>
          </a:solidFill>
          <a:ln>
            <a:solidFill>
              <a:schemeClr val="accent1"/>
            </a:solidFill>
          </a:ln>
        </p:spPr>
        <p:txBody>
          <a:bodyPr wrap="none" rtlCol="0">
            <a:spAutoFit/>
          </a:bodyPr>
          <a:lstStyle/>
          <a:p>
            <a:r>
              <a:rPr lang="en-US" dirty="0"/>
              <a:t>Beamline 1:</a:t>
            </a:r>
          </a:p>
          <a:p>
            <a:r>
              <a:rPr lang="en-US" dirty="0"/>
              <a:t> Experimental stations: </a:t>
            </a:r>
          </a:p>
          <a:p>
            <a:r>
              <a:rPr lang="en-US" dirty="0"/>
              <a:t> 1) Inverse Compton, </a:t>
            </a:r>
          </a:p>
          <a:p>
            <a:r>
              <a:rPr lang="en-US" dirty="0"/>
              <a:t> 2) LWFA with gas jet cell, </a:t>
            </a:r>
          </a:p>
          <a:p>
            <a:r>
              <a:rPr lang="en-US" dirty="0"/>
              <a:t> 3) IGS (big in vacuum space)  </a:t>
            </a:r>
          </a:p>
          <a:p>
            <a:r>
              <a:rPr lang="en-US" dirty="0"/>
              <a:t>Differential pumping (2 stages)</a:t>
            </a:r>
          </a:p>
          <a:p>
            <a:r>
              <a:rPr lang="en-US" dirty="0"/>
              <a:t>CO2/YAG &amp; e-beam IP</a:t>
            </a:r>
          </a:p>
        </p:txBody>
      </p:sp>
    </p:spTree>
    <p:extLst>
      <p:ext uri="{BB962C8B-B14F-4D97-AF65-F5344CB8AC3E}">
        <p14:creationId xmlns:p14="http://schemas.microsoft.com/office/powerpoint/2010/main" val="17793329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59FC8-6D54-D445-87D4-0C9959565B80}"/>
              </a:ext>
            </a:extLst>
          </p:cNvPr>
          <p:cNvSpPr>
            <a:spLocks noGrp="1"/>
          </p:cNvSpPr>
          <p:nvPr>
            <p:ph type="title"/>
          </p:nvPr>
        </p:nvSpPr>
        <p:spPr/>
        <p:txBody>
          <a:bodyPr>
            <a:normAutofit fontScale="90000"/>
          </a:bodyPr>
          <a:lstStyle/>
          <a:p>
            <a:r>
              <a:rPr lang="en-US" dirty="0"/>
              <a:t>ATF beam diagnostics</a:t>
            </a:r>
            <a:br>
              <a:rPr lang="en-US" dirty="0"/>
            </a:br>
            <a:endParaRPr lang="en-US" dirty="0"/>
          </a:p>
        </p:txBody>
      </p:sp>
      <p:sp>
        <p:nvSpPr>
          <p:cNvPr id="11" name="Slide Number Placeholder 10">
            <a:extLst>
              <a:ext uri="{FF2B5EF4-FFF2-40B4-BE49-F238E27FC236}">
                <a16:creationId xmlns:a16="http://schemas.microsoft.com/office/drawing/2014/main" id="{F6AF9F6A-39EF-774E-B248-C4DAA0C00933}"/>
              </a:ext>
            </a:extLst>
          </p:cNvPr>
          <p:cNvSpPr>
            <a:spLocks noGrp="1"/>
          </p:cNvSpPr>
          <p:nvPr>
            <p:ph type="sldNum" sz="quarter" idx="12"/>
          </p:nvPr>
        </p:nvSpPr>
        <p:spPr/>
        <p:txBody>
          <a:bodyPr/>
          <a:lstStyle/>
          <a:p>
            <a:fld id="{716D9922-87B3-6043-9531-5184EA303DC1}" type="slidenum">
              <a:rPr lang="en-US" smtClean="0"/>
              <a:t>5</a:t>
            </a:fld>
            <a:endParaRPr lang="en-US"/>
          </a:p>
        </p:txBody>
      </p:sp>
      <p:sp>
        <p:nvSpPr>
          <p:cNvPr id="3" name="Content Placeholder 2">
            <a:extLst>
              <a:ext uri="{FF2B5EF4-FFF2-40B4-BE49-F238E27FC236}">
                <a16:creationId xmlns:a16="http://schemas.microsoft.com/office/drawing/2014/main" id="{23226104-C9BF-6E4D-A5FD-9A4A2609737C}"/>
              </a:ext>
            </a:extLst>
          </p:cNvPr>
          <p:cNvSpPr>
            <a:spLocks noGrp="1"/>
          </p:cNvSpPr>
          <p:nvPr>
            <p:ph idx="4294967295"/>
          </p:nvPr>
        </p:nvSpPr>
        <p:spPr>
          <a:xfrm>
            <a:off x="0" y="804863"/>
            <a:ext cx="4957763" cy="700087"/>
          </a:xfrm>
        </p:spPr>
        <p:txBody>
          <a:bodyPr/>
          <a:lstStyle/>
          <a:p>
            <a:pPr lvl="1"/>
            <a:r>
              <a:rPr lang="en-US" dirty="0"/>
              <a:t>Beam profile measurements  </a:t>
            </a:r>
          </a:p>
          <a:p>
            <a:endParaRPr lang="en-US" dirty="0"/>
          </a:p>
        </p:txBody>
      </p:sp>
      <p:pic>
        <p:nvPicPr>
          <p:cNvPr id="4" name="Content Placeholder 1" descr="IMG_3359-CUT.tiff">
            <a:extLst>
              <a:ext uri="{FF2B5EF4-FFF2-40B4-BE49-F238E27FC236}">
                <a16:creationId xmlns:a16="http://schemas.microsoft.com/office/drawing/2014/main" id="{06AA3707-9914-2C42-A8A2-3B87BB9908A0}"/>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922919" y="2449743"/>
            <a:ext cx="4281793" cy="1647985"/>
          </a:xfrm>
          <a:prstGeom prst="rect">
            <a:avLst/>
          </a:prstGeom>
        </p:spPr>
      </p:pic>
      <p:sp>
        <p:nvSpPr>
          <p:cNvPr id="5" name="TextBox 4">
            <a:extLst>
              <a:ext uri="{FF2B5EF4-FFF2-40B4-BE49-F238E27FC236}">
                <a16:creationId xmlns:a16="http://schemas.microsoft.com/office/drawing/2014/main" id="{DFF077E6-2FC1-0D4A-971F-DD64A8D1F447}"/>
              </a:ext>
            </a:extLst>
          </p:cNvPr>
          <p:cNvSpPr txBox="1"/>
          <p:nvPr/>
        </p:nvSpPr>
        <p:spPr>
          <a:xfrm>
            <a:off x="1888178" y="1645923"/>
            <a:ext cx="3659624" cy="584775"/>
          </a:xfrm>
          <a:prstGeom prst="rect">
            <a:avLst/>
          </a:prstGeom>
          <a:noFill/>
        </p:spPr>
        <p:txBody>
          <a:bodyPr wrap="square" rtlCol="0">
            <a:spAutoFit/>
          </a:bodyPr>
          <a:lstStyle/>
          <a:p>
            <a:r>
              <a:rPr lang="en-US" sz="1600" dirty="0" err="1"/>
              <a:t>Radiabeam</a:t>
            </a:r>
            <a:r>
              <a:rPr lang="en-US" sz="1600" dirty="0"/>
              <a:t> PMQ triplet assembly:</a:t>
            </a:r>
          </a:p>
          <a:p>
            <a:r>
              <a:rPr lang="en-US" sz="1600" dirty="0"/>
              <a:t>G=50 T/m, triplet focal length ~20 cm</a:t>
            </a:r>
          </a:p>
        </p:txBody>
      </p:sp>
      <p:pic>
        <p:nvPicPr>
          <p:cNvPr id="6" name="Picture 5" descr="MicroscopeScan.jpg">
            <a:extLst>
              <a:ext uri="{FF2B5EF4-FFF2-40B4-BE49-F238E27FC236}">
                <a16:creationId xmlns:a16="http://schemas.microsoft.com/office/drawing/2014/main" id="{EB6A5465-4CF3-0242-B22A-03E297886B49}"/>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99451" y="4335373"/>
            <a:ext cx="1770668" cy="1185364"/>
          </a:xfrm>
          <a:prstGeom prst="rect">
            <a:avLst/>
          </a:prstGeom>
        </p:spPr>
      </p:pic>
      <p:pic>
        <p:nvPicPr>
          <p:cNvPr id="7" name="Picture 6" descr="IMG_0450_QNR_setup_1.jpg">
            <a:extLst>
              <a:ext uri="{FF2B5EF4-FFF2-40B4-BE49-F238E27FC236}">
                <a16:creationId xmlns:a16="http://schemas.microsoft.com/office/drawing/2014/main" id="{B89C0B67-4DEC-2C45-AA3F-7DCF48F55A6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717653" y="2046613"/>
            <a:ext cx="3004529" cy="4006038"/>
          </a:xfrm>
          <a:prstGeom prst="rect">
            <a:avLst/>
          </a:prstGeom>
        </p:spPr>
      </p:pic>
      <p:sp>
        <p:nvSpPr>
          <p:cNvPr id="8" name="TextBox 7">
            <a:extLst>
              <a:ext uri="{FF2B5EF4-FFF2-40B4-BE49-F238E27FC236}">
                <a16:creationId xmlns:a16="http://schemas.microsoft.com/office/drawing/2014/main" id="{7ACC190B-FF62-8B4A-BA8E-A01E2D139C90}"/>
              </a:ext>
            </a:extLst>
          </p:cNvPr>
          <p:cNvSpPr txBox="1"/>
          <p:nvPr/>
        </p:nvSpPr>
        <p:spPr>
          <a:xfrm>
            <a:off x="6717652" y="1215617"/>
            <a:ext cx="3399578" cy="830997"/>
          </a:xfrm>
          <a:prstGeom prst="rect">
            <a:avLst/>
          </a:prstGeom>
          <a:noFill/>
        </p:spPr>
        <p:txBody>
          <a:bodyPr wrap="square" rtlCol="0">
            <a:spAutoFit/>
          </a:bodyPr>
          <a:lstStyle/>
          <a:p>
            <a:r>
              <a:rPr lang="en-US" sz="1600" dirty="0"/>
              <a:t>UCLA PMQ triplet assembly:</a:t>
            </a:r>
          </a:p>
          <a:p>
            <a:r>
              <a:rPr lang="en-US" sz="1600" dirty="0"/>
              <a:t>G=500 T/m, </a:t>
            </a:r>
          </a:p>
          <a:p>
            <a:r>
              <a:rPr lang="en-US" sz="1600" dirty="0"/>
              <a:t>triplet focal length ~8 cm</a:t>
            </a:r>
          </a:p>
        </p:txBody>
      </p:sp>
      <p:sp>
        <p:nvSpPr>
          <p:cNvPr id="9" name="TextBox 8">
            <a:extLst>
              <a:ext uri="{FF2B5EF4-FFF2-40B4-BE49-F238E27FC236}">
                <a16:creationId xmlns:a16="http://schemas.microsoft.com/office/drawing/2014/main" id="{86260231-1CAB-3343-A5E7-83CA67CB5EAD}"/>
              </a:ext>
            </a:extLst>
          </p:cNvPr>
          <p:cNvSpPr txBox="1"/>
          <p:nvPr/>
        </p:nvSpPr>
        <p:spPr>
          <a:xfrm>
            <a:off x="1881810" y="5679101"/>
            <a:ext cx="4717951" cy="461665"/>
          </a:xfrm>
          <a:prstGeom prst="rect">
            <a:avLst/>
          </a:prstGeom>
          <a:noFill/>
        </p:spPr>
        <p:txBody>
          <a:bodyPr wrap="square" rtlCol="0">
            <a:spAutoFit/>
          </a:bodyPr>
          <a:lstStyle/>
          <a:p>
            <a:r>
              <a:rPr lang="en-US" sz="1200" dirty="0"/>
              <a:t>Microscope (25-0506 X15 Reflecting Objective NA 0.28, F~13 mm)</a:t>
            </a:r>
          </a:p>
          <a:p>
            <a:r>
              <a:rPr lang="en-US" sz="1200" dirty="0"/>
              <a:t> Basler Gigabit camera (</a:t>
            </a:r>
            <a:r>
              <a:rPr lang="en-US" sz="1200" dirty="0" err="1"/>
              <a:t>scA</a:t>
            </a:r>
            <a:r>
              <a:rPr lang="en-US" sz="1200" dirty="0"/>
              <a:t> 1400-17gm, F=135 mm). </a:t>
            </a:r>
          </a:p>
        </p:txBody>
      </p:sp>
      <p:pic>
        <p:nvPicPr>
          <p:cNvPr id="10" name="Picture 9">
            <a:extLst>
              <a:ext uri="{FF2B5EF4-FFF2-40B4-BE49-F238E27FC236}">
                <a16:creationId xmlns:a16="http://schemas.microsoft.com/office/drawing/2014/main" id="{6CCDA81D-9C55-9746-A250-44B73E87138F}"/>
              </a:ext>
            </a:extLst>
          </p:cNvPr>
          <p:cNvPicPr>
            <a:picLocks noChangeAspect="1"/>
          </p:cNvPicPr>
          <p:nvPr/>
        </p:nvPicPr>
        <p:blipFill>
          <a:blip r:embed="rId5"/>
          <a:stretch>
            <a:fillRect/>
          </a:stretch>
        </p:blipFill>
        <p:spPr>
          <a:xfrm>
            <a:off x="3579406" y="4215812"/>
            <a:ext cx="2409825" cy="1304925"/>
          </a:xfrm>
          <a:prstGeom prst="rect">
            <a:avLst/>
          </a:prstGeom>
        </p:spPr>
      </p:pic>
    </p:spTree>
    <p:extLst>
      <p:ext uri="{BB962C8B-B14F-4D97-AF65-F5344CB8AC3E}">
        <p14:creationId xmlns:p14="http://schemas.microsoft.com/office/powerpoint/2010/main" val="3519898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59FC8-6D54-D445-87D4-0C9959565B80}"/>
              </a:ext>
            </a:extLst>
          </p:cNvPr>
          <p:cNvSpPr>
            <a:spLocks noGrp="1"/>
          </p:cNvSpPr>
          <p:nvPr>
            <p:ph type="title"/>
          </p:nvPr>
        </p:nvSpPr>
        <p:spPr/>
        <p:txBody>
          <a:bodyPr>
            <a:normAutofit fontScale="90000"/>
          </a:bodyPr>
          <a:lstStyle/>
          <a:p>
            <a:r>
              <a:rPr lang="en-US" dirty="0"/>
              <a:t>ATF beam diagnostics</a:t>
            </a:r>
            <a:br>
              <a:rPr lang="en-US" dirty="0"/>
            </a:br>
            <a:endParaRPr lang="en-US" dirty="0"/>
          </a:p>
        </p:txBody>
      </p:sp>
      <p:sp>
        <p:nvSpPr>
          <p:cNvPr id="7" name="Slide Number Placeholder 6">
            <a:extLst>
              <a:ext uri="{FF2B5EF4-FFF2-40B4-BE49-F238E27FC236}">
                <a16:creationId xmlns:a16="http://schemas.microsoft.com/office/drawing/2014/main" id="{47E2331B-5C13-8940-B41C-65F3B02AFA4B}"/>
              </a:ext>
            </a:extLst>
          </p:cNvPr>
          <p:cNvSpPr>
            <a:spLocks noGrp="1"/>
          </p:cNvSpPr>
          <p:nvPr>
            <p:ph type="sldNum" sz="quarter" idx="12"/>
          </p:nvPr>
        </p:nvSpPr>
        <p:spPr/>
        <p:txBody>
          <a:bodyPr/>
          <a:lstStyle/>
          <a:p>
            <a:fld id="{716D9922-87B3-6043-9531-5184EA303DC1}" type="slidenum">
              <a:rPr lang="en-US" smtClean="0"/>
              <a:t>6</a:t>
            </a:fld>
            <a:endParaRPr lang="en-US"/>
          </a:p>
        </p:txBody>
      </p:sp>
      <p:sp>
        <p:nvSpPr>
          <p:cNvPr id="3" name="Content Placeholder 2">
            <a:extLst>
              <a:ext uri="{FF2B5EF4-FFF2-40B4-BE49-F238E27FC236}">
                <a16:creationId xmlns:a16="http://schemas.microsoft.com/office/drawing/2014/main" id="{23226104-C9BF-6E4D-A5FD-9A4A2609737C}"/>
              </a:ext>
            </a:extLst>
          </p:cNvPr>
          <p:cNvSpPr>
            <a:spLocks noGrp="1"/>
          </p:cNvSpPr>
          <p:nvPr>
            <p:ph idx="4294967295"/>
          </p:nvPr>
        </p:nvSpPr>
        <p:spPr>
          <a:xfrm>
            <a:off x="0" y="938213"/>
            <a:ext cx="5702300" cy="796925"/>
          </a:xfrm>
        </p:spPr>
        <p:txBody>
          <a:bodyPr/>
          <a:lstStyle/>
          <a:p>
            <a:pPr lvl="1"/>
            <a:r>
              <a:rPr lang="en-US" dirty="0"/>
              <a:t>Transverse deflector cavity (TDC)</a:t>
            </a:r>
          </a:p>
          <a:p>
            <a:endParaRPr lang="en-US" dirty="0"/>
          </a:p>
        </p:txBody>
      </p:sp>
      <p:pic>
        <p:nvPicPr>
          <p:cNvPr id="4" name="Picture 3">
            <a:extLst>
              <a:ext uri="{FF2B5EF4-FFF2-40B4-BE49-F238E27FC236}">
                <a16:creationId xmlns:a16="http://schemas.microsoft.com/office/drawing/2014/main" id="{C85C1B0B-834E-C944-9A1A-A243A2FA1A88}"/>
              </a:ext>
            </a:extLst>
          </p:cNvPr>
          <p:cNvPicPr>
            <a:picLocks noChangeAspect="1"/>
          </p:cNvPicPr>
          <p:nvPr/>
        </p:nvPicPr>
        <p:blipFill>
          <a:blip r:embed="rId2"/>
          <a:stretch>
            <a:fillRect/>
          </a:stretch>
        </p:blipFill>
        <p:spPr>
          <a:xfrm>
            <a:off x="1735567" y="1383686"/>
            <a:ext cx="6553200" cy="3285882"/>
          </a:xfrm>
          <a:prstGeom prst="rect">
            <a:avLst/>
          </a:prstGeom>
        </p:spPr>
      </p:pic>
      <p:pic>
        <p:nvPicPr>
          <p:cNvPr id="5" name="Picture 4">
            <a:extLst>
              <a:ext uri="{FF2B5EF4-FFF2-40B4-BE49-F238E27FC236}">
                <a16:creationId xmlns:a16="http://schemas.microsoft.com/office/drawing/2014/main" id="{9AA5C70D-0942-4D47-AE58-50B297C0947A}"/>
              </a:ext>
            </a:extLst>
          </p:cNvPr>
          <p:cNvPicPr>
            <a:picLocks noChangeAspect="1"/>
          </p:cNvPicPr>
          <p:nvPr/>
        </p:nvPicPr>
        <p:blipFill>
          <a:blip r:embed="rId3"/>
          <a:stretch>
            <a:fillRect/>
          </a:stretch>
        </p:blipFill>
        <p:spPr>
          <a:xfrm>
            <a:off x="7324364" y="2307756"/>
            <a:ext cx="2886437" cy="3848582"/>
          </a:xfrm>
          <a:prstGeom prst="rect">
            <a:avLst/>
          </a:prstGeom>
        </p:spPr>
      </p:pic>
      <p:pic>
        <p:nvPicPr>
          <p:cNvPr id="6" name="Picture 5">
            <a:extLst>
              <a:ext uri="{FF2B5EF4-FFF2-40B4-BE49-F238E27FC236}">
                <a16:creationId xmlns:a16="http://schemas.microsoft.com/office/drawing/2014/main" id="{4858E3E2-2D7A-2245-BC41-EA21C55E9FB6}"/>
              </a:ext>
            </a:extLst>
          </p:cNvPr>
          <p:cNvPicPr>
            <a:picLocks noChangeAspect="1"/>
          </p:cNvPicPr>
          <p:nvPr/>
        </p:nvPicPr>
        <p:blipFill>
          <a:blip r:embed="rId4"/>
          <a:stretch>
            <a:fillRect/>
          </a:stretch>
        </p:blipFill>
        <p:spPr>
          <a:xfrm>
            <a:off x="3243033" y="4228216"/>
            <a:ext cx="3538268" cy="1773258"/>
          </a:xfrm>
          <a:prstGeom prst="rect">
            <a:avLst/>
          </a:prstGeom>
        </p:spPr>
      </p:pic>
    </p:spTree>
    <p:extLst>
      <p:ext uri="{BB962C8B-B14F-4D97-AF65-F5344CB8AC3E}">
        <p14:creationId xmlns:p14="http://schemas.microsoft.com/office/powerpoint/2010/main" val="243862495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FCDC4B-C35F-A54E-A7F7-1A7AD18251B9}"/>
              </a:ext>
            </a:extLst>
          </p:cNvPr>
          <p:cNvSpPr>
            <a:spLocks noGrp="1"/>
          </p:cNvSpPr>
          <p:nvPr>
            <p:ph type="title"/>
          </p:nvPr>
        </p:nvSpPr>
        <p:spPr/>
        <p:txBody>
          <a:bodyPr/>
          <a:lstStyle/>
          <a:p>
            <a:r>
              <a:rPr lang="en-US" dirty="0"/>
              <a:t>ATF beam diagnostics</a:t>
            </a:r>
          </a:p>
        </p:txBody>
      </p:sp>
      <p:sp>
        <p:nvSpPr>
          <p:cNvPr id="4" name="Slide Number Placeholder 3">
            <a:extLst>
              <a:ext uri="{FF2B5EF4-FFF2-40B4-BE49-F238E27FC236}">
                <a16:creationId xmlns:a16="http://schemas.microsoft.com/office/drawing/2014/main" id="{E93498A5-CBBC-C948-A247-8861633DAB4F}"/>
              </a:ext>
            </a:extLst>
          </p:cNvPr>
          <p:cNvSpPr>
            <a:spLocks noGrp="1"/>
          </p:cNvSpPr>
          <p:nvPr>
            <p:ph type="sldNum" sz="quarter" idx="12"/>
          </p:nvPr>
        </p:nvSpPr>
        <p:spPr/>
        <p:txBody>
          <a:bodyPr/>
          <a:lstStyle/>
          <a:p>
            <a:fld id="{716D9922-87B3-6043-9531-5184EA303DC1}" type="slidenum">
              <a:rPr lang="en-US" smtClean="0"/>
              <a:t>7</a:t>
            </a:fld>
            <a:endParaRPr lang="en-US"/>
          </a:p>
        </p:txBody>
      </p:sp>
      <p:sp>
        <p:nvSpPr>
          <p:cNvPr id="3" name="Content Placeholder 2">
            <a:extLst>
              <a:ext uri="{FF2B5EF4-FFF2-40B4-BE49-F238E27FC236}">
                <a16:creationId xmlns:a16="http://schemas.microsoft.com/office/drawing/2014/main" id="{1A7391D1-971C-4340-B5BC-1FF1817A48B3}"/>
              </a:ext>
            </a:extLst>
          </p:cNvPr>
          <p:cNvSpPr>
            <a:spLocks noGrp="1"/>
          </p:cNvSpPr>
          <p:nvPr>
            <p:ph idx="4294967295"/>
          </p:nvPr>
        </p:nvSpPr>
        <p:spPr>
          <a:xfrm>
            <a:off x="0" y="1028700"/>
            <a:ext cx="5487988" cy="431800"/>
          </a:xfrm>
        </p:spPr>
        <p:txBody>
          <a:bodyPr>
            <a:normAutofit/>
          </a:bodyPr>
          <a:lstStyle/>
          <a:p>
            <a:r>
              <a:rPr lang="en-US" sz="2000" dirty="0"/>
              <a:t>Transverse deflector cavity measurements</a:t>
            </a:r>
          </a:p>
          <a:p>
            <a:endParaRPr lang="en-US" sz="2000" dirty="0"/>
          </a:p>
        </p:txBody>
      </p:sp>
      <p:pic>
        <p:nvPicPr>
          <p:cNvPr id="7" name="Picture 8">
            <a:extLst>
              <a:ext uri="{FF2B5EF4-FFF2-40B4-BE49-F238E27FC236}">
                <a16:creationId xmlns:a16="http://schemas.microsoft.com/office/drawing/2014/main" id="{BC67338C-0DB0-3A4A-B3D9-59F834311A2B}"/>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758574" y="757930"/>
            <a:ext cx="2753859" cy="1865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8" name="Picture 7">
            <a:extLst>
              <a:ext uri="{FF2B5EF4-FFF2-40B4-BE49-F238E27FC236}">
                <a16:creationId xmlns:a16="http://schemas.microsoft.com/office/drawing/2014/main" id="{4AA7F9EA-3CEE-394B-AB5F-27E682A81500}"/>
              </a:ext>
            </a:extLst>
          </p:cNvPr>
          <p:cNvPicPr>
            <a:picLocks noChangeAspect="1"/>
          </p:cNvPicPr>
          <p:nvPr/>
        </p:nvPicPr>
        <p:blipFill>
          <a:blip r:embed="rId3"/>
          <a:stretch>
            <a:fillRect/>
          </a:stretch>
        </p:blipFill>
        <p:spPr>
          <a:xfrm>
            <a:off x="2005546" y="5233343"/>
            <a:ext cx="1574800" cy="762000"/>
          </a:xfrm>
          <a:prstGeom prst="rect">
            <a:avLst/>
          </a:prstGeom>
        </p:spPr>
      </p:pic>
      <p:pic>
        <p:nvPicPr>
          <p:cNvPr id="9" name="Picture 8">
            <a:extLst>
              <a:ext uri="{FF2B5EF4-FFF2-40B4-BE49-F238E27FC236}">
                <a16:creationId xmlns:a16="http://schemas.microsoft.com/office/drawing/2014/main" id="{2935E260-D2FD-7145-8092-375FCF9D392A}"/>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9289993" y="3057787"/>
            <a:ext cx="1017957" cy="2800728"/>
          </a:xfrm>
          <a:prstGeom prst="rect">
            <a:avLst/>
          </a:prstGeom>
        </p:spPr>
      </p:pic>
      <p:pic>
        <p:nvPicPr>
          <p:cNvPr id="10" name="Picture 9">
            <a:extLst>
              <a:ext uri="{FF2B5EF4-FFF2-40B4-BE49-F238E27FC236}">
                <a16:creationId xmlns:a16="http://schemas.microsoft.com/office/drawing/2014/main" id="{C7932857-D669-6D40-B603-B0225F45028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8331781" y="3063629"/>
            <a:ext cx="803722" cy="2843101"/>
          </a:xfrm>
          <a:prstGeom prst="rect">
            <a:avLst/>
          </a:prstGeom>
        </p:spPr>
      </p:pic>
      <p:pic>
        <p:nvPicPr>
          <p:cNvPr id="11" name="Picture 10">
            <a:extLst>
              <a:ext uri="{FF2B5EF4-FFF2-40B4-BE49-F238E27FC236}">
                <a16:creationId xmlns:a16="http://schemas.microsoft.com/office/drawing/2014/main" id="{3083BF12-1E8C-7C41-8A6F-5E192A46817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4003900" y="5103959"/>
            <a:ext cx="3923580" cy="510384"/>
          </a:xfrm>
          <a:prstGeom prst="rect">
            <a:avLst/>
          </a:prstGeom>
        </p:spPr>
      </p:pic>
      <p:pic>
        <p:nvPicPr>
          <p:cNvPr id="12" name="Picture 11">
            <a:extLst>
              <a:ext uri="{FF2B5EF4-FFF2-40B4-BE49-F238E27FC236}">
                <a16:creationId xmlns:a16="http://schemas.microsoft.com/office/drawing/2014/main" id="{664DC3CE-CB1A-C74F-910E-50C0FA0F829B}"/>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4023153" y="5995344"/>
            <a:ext cx="3923580" cy="510385"/>
          </a:xfrm>
          <a:prstGeom prst="rect">
            <a:avLst/>
          </a:prstGeom>
        </p:spPr>
      </p:pic>
      <p:sp>
        <p:nvSpPr>
          <p:cNvPr id="13" name="TextBox 12">
            <a:extLst>
              <a:ext uri="{FF2B5EF4-FFF2-40B4-BE49-F238E27FC236}">
                <a16:creationId xmlns:a16="http://schemas.microsoft.com/office/drawing/2014/main" id="{38163FF9-8B8F-7746-B265-CA336505794B}"/>
              </a:ext>
            </a:extLst>
          </p:cNvPr>
          <p:cNvSpPr txBox="1"/>
          <p:nvPr/>
        </p:nvSpPr>
        <p:spPr>
          <a:xfrm>
            <a:off x="1881810" y="4823478"/>
            <a:ext cx="1697901" cy="369332"/>
          </a:xfrm>
          <a:prstGeom prst="rect">
            <a:avLst/>
          </a:prstGeom>
          <a:noFill/>
        </p:spPr>
        <p:txBody>
          <a:bodyPr wrap="none" rtlCol="0">
            <a:spAutoFit/>
          </a:bodyPr>
          <a:lstStyle/>
          <a:p>
            <a:r>
              <a:rPr lang="en-US" dirty="0"/>
              <a:t>Image at mask</a:t>
            </a:r>
          </a:p>
        </p:txBody>
      </p:sp>
      <p:sp>
        <p:nvSpPr>
          <p:cNvPr id="14" name="TextBox 13">
            <a:extLst>
              <a:ext uri="{FF2B5EF4-FFF2-40B4-BE49-F238E27FC236}">
                <a16:creationId xmlns:a16="http://schemas.microsoft.com/office/drawing/2014/main" id="{4DC2A857-FB7C-1047-8F7A-0860F4FFB1BF}"/>
              </a:ext>
            </a:extLst>
          </p:cNvPr>
          <p:cNvSpPr txBox="1"/>
          <p:nvPr/>
        </p:nvSpPr>
        <p:spPr>
          <a:xfrm>
            <a:off x="7927480" y="2688455"/>
            <a:ext cx="2416046" cy="369332"/>
          </a:xfrm>
          <a:prstGeom prst="rect">
            <a:avLst/>
          </a:prstGeom>
          <a:noFill/>
        </p:spPr>
        <p:txBody>
          <a:bodyPr wrap="none" rtlCol="0">
            <a:spAutoFit/>
          </a:bodyPr>
          <a:lstStyle/>
          <a:p>
            <a:r>
              <a:rPr lang="en-US" dirty="0"/>
              <a:t>Images after deflector</a:t>
            </a:r>
          </a:p>
        </p:txBody>
      </p:sp>
      <p:sp>
        <p:nvSpPr>
          <p:cNvPr id="15" name="Rectangle 14">
            <a:extLst>
              <a:ext uri="{FF2B5EF4-FFF2-40B4-BE49-F238E27FC236}">
                <a16:creationId xmlns:a16="http://schemas.microsoft.com/office/drawing/2014/main" id="{46DEFA3C-DC0D-4446-9CA3-87726646A167}"/>
              </a:ext>
            </a:extLst>
          </p:cNvPr>
          <p:cNvSpPr/>
          <p:nvPr/>
        </p:nvSpPr>
        <p:spPr>
          <a:xfrm>
            <a:off x="2019863" y="1731223"/>
            <a:ext cx="5462316" cy="2753957"/>
          </a:xfrm>
          <a:prstGeom prst="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9">
            <a:extLst>
              <a:ext uri="{FF2B5EF4-FFF2-40B4-BE49-F238E27FC236}">
                <a16:creationId xmlns:a16="http://schemas.microsoft.com/office/drawing/2014/main" id="{75EE01F8-A44C-AA48-8BFD-D90401E1FCBB}"/>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567948" y="2600192"/>
            <a:ext cx="2801645" cy="1716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17" name="Rectangle 7">
            <a:extLst>
              <a:ext uri="{FF2B5EF4-FFF2-40B4-BE49-F238E27FC236}">
                <a16:creationId xmlns:a16="http://schemas.microsoft.com/office/drawing/2014/main" id="{1C784936-27F1-9143-856D-A07257AD1F0E}"/>
              </a:ext>
            </a:extLst>
          </p:cNvPr>
          <p:cNvSpPr txBox="1">
            <a:spLocks noChangeArrowheads="1"/>
          </p:cNvSpPr>
          <p:nvPr/>
        </p:nvSpPr>
        <p:spPr>
          <a:xfrm>
            <a:off x="2132552" y="1841420"/>
            <a:ext cx="5124122" cy="688388"/>
          </a:xfrm>
          <a:prstGeom prst="rect">
            <a:avLst/>
          </a:prstGeom>
        </p:spPr>
        <p:txBody>
          <a:bodyPr vert="horz" lIns="68580" tIns="34290" rIns="68580" bIns="3429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a:latin typeface="Gill Sans" charset="0"/>
                <a:ea typeface="ヒラギノ角ゴ ProN W3" charset="0"/>
                <a:cs typeface="Gill Sans" charset="0"/>
                <a:sym typeface="Gill Sans" charset="0"/>
              </a:rPr>
              <a:t>X-band Deflector cavity by </a:t>
            </a:r>
            <a:r>
              <a:rPr lang="en-US" sz="1800" b="1" dirty="0" err="1">
                <a:latin typeface="Gill Sans" charset="0"/>
                <a:ea typeface="ヒラギノ角ゴ ProN W3" charset="0"/>
                <a:cs typeface="Gill Sans" charset="0"/>
                <a:sym typeface="Gill Sans" charset="0"/>
              </a:rPr>
              <a:t>Radiabeam</a:t>
            </a:r>
            <a:endParaRPr lang="en-US" sz="1800" b="1" dirty="0">
              <a:latin typeface="Gill Sans" charset="0"/>
              <a:ea typeface="ヒラギノ角ゴ ProN W6" charset="0"/>
              <a:cs typeface="ヒラギノ角ゴ ProN W6" charset="0"/>
              <a:sym typeface="Gill Sans" charset="0"/>
            </a:endParaRPr>
          </a:p>
          <a:p>
            <a:pPr marL="0" indent="0">
              <a:buNone/>
            </a:pPr>
            <a:r>
              <a:rPr lang="en-US" sz="1800" i="1" dirty="0">
                <a:latin typeface="Gill Sans" charset="0"/>
                <a:ea typeface="ヒラギノ角ゴ ProN W3" charset="0"/>
                <a:cs typeface="Gill Sans" charset="0"/>
                <a:sym typeface="Gill Sans" charset="0"/>
              </a:rPr>
              <a:t>for longitudinal bunch profile characterization</a:t>
            </a:r>
            <a:endParaRPr lang="en-US" sz="1800" i="1" dirty="0">
              <a:latin typeface="Gill Sans" charset="0"/>
              <a:ea typeface="ヒラギノ角ゴ ProN W3" charset="0"/>
              <a:cs typeface="ヒラギノ角ゴ ProN W3" charset="0"/>
              <a:sym typeface="Gill Sans" charset="0"/>
            </a:endParaRPr>
          </a:p>
        </p:txBody>
      </p:sp>
      <p:pic>
        <p:nvPicPr>
          <p:cNvPr id="18" name="Picture 17">
            <a:extLst>
              <a:ext uri="{FF2B5EF4-FFF2-40B4-BE49-F238E27FC236}">
                <a16:creationId xmlns:a16="http://schemas.microsoft.com/office/drawing/2014/main" id="{5F1064AA-275B-6F4B-BCA1-BA577AA54A8E}"/>
              </a:ext>
            </a:extLst>
          </p:cNvPr>
          <p:cNvPicPr>
            <a:picLocks noChangeAspect="1"/>
          </p:cNvPicPr>
          <p:nvPr/>
        </p:nvPicPr>
        <p:blipFill>
          <a:blip r:embed="rId9"/>
          <a:stretch>
            <a:fillRect/>
          </a:stretch>
        </p:blipFill>
        <p:spPr>
          <a:xfrm>
            <a:off x="2144130" y="2692451"/>
            <a:ext cx="2322613" cy="1593950"/>
          </a:xfrm>
          <a:prstGeom prst="rect">
            <a:avLst/>
          </a:prstGeom>
        </p:spPr>
      </p:pic>
    </p:spTree>
    <p:extLst>
      <p:ext uri="{BB962C8B-B14F-4D97-AF65-F5344CB8AC3E}">
        <p14:creationId xmlns:p14="http://schemas.microsoft.com/office/powerpoint/2010/main" val="353455081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A59FC8-6D54-D445-87D4-0C9959565B80}"/>
              </a:ext>
            </a:extLst>
          </p:cNvPr>
          <p:cNvSpPr>
            <a:spLocks noGrp="1"/>
          </p:cNvSpPr>
          <p:nvPr>
            <p:ph type="title"/>
          </p:nvPr>
        </p:nvSpPr>
        <p:spPr/>
        <p:txBody>
          <a:bodyPr>
            <a:normAutofit fontScale="90000"/>
          </a:bodyPr>
          <a:lstStyle/>
          <a:p>
            <a:r>
              <a:rPr lang="en-US" dirty="0"/>
              <a:t>ATF beam diagnostics</a:t>
            </a:r>
            <a:br>
              <a:rPr lang="en-US" dirty="0"/>
            </a:br>
            <a:endParaRPr lang="en-US" dirty="0"/>
          </a:p>
        </p:txBody>
      </p:sp>
      <p:sp>
        <p:nvSpPr>
          <p:cNvPr id="16" name="Slide Number Placeholder 15">
            <a:extLst>
              <a:ext uri="{FF2B5EF4-FFF2-40B4-BE49-F238E27FC236}">
                <a16:creationId xmlns:a16="http://schemas.microsoft.com/office/drawing/2014/main" id="{40F8947F-08EF-8649-9D49-AF3BBE989796}"/>
              </a:ext>
            </a:extLst>
          </p:cNvPr>
          <p:cNvSpPr>
            <a:spLocks noGrp="1"/>
          </p:cNvSpPr>
          <p:nvPr>
            <p:ph type="sldNum" sz="quarter" idx="12"/>
          </p:nvPr>
        </p:nvSpPr>
        <p:spPr/>
        <p:txBody>
          <a:bodyPr/>
          <a:lstStyle/>
          <a:p>
            <a:fld id="{716D9922-87B3-6043-9531-5184EA303DC1}" type="slidenum">
              <a:rPr lang="en-US" smtClean="0"/>
              <a:t>8</a:t>
            </a:fld>
            <a:endParaRPr lang="en-US"/>
          </a:p>
        </p:txBody>
      </p:sp>
      <p:sp>
        <p:nvSpPr>
          <p:cNvPr id="3" name="Content Placeholder 2">
            <a:extLst>
              <a:ext uri="{FF2B5EF4-FFF2-40B4-BE49-F238E27FC236}">
                <a16:creationId xmlns:a16="http://schemas.microsoft.com/office/drawing/2014/main" id="{23226104-C9BF-6E4D-A5FD-9A4A2609737C}"/>
              </a:ext>
            </a:extLst>
          </p:cNvPr>
          <p:cNvSpPr>
            <a:spLocks noGrp="1"/>
          </p:cNvSpPr>
          <p:nvPr>
            <p:ph idx="4294967295"/>
          </p:nvPr>
        </p:nvSpPr>
        <p:spPr>
          <a:xfrm>
            <a:off x="0" y="928688"/>
            <a:ext cx="6043613" cy="504825"/>
          </a:xfrm>
        </p:spPr>
        <p:txBody>
          <a:bodyPr/>
          <a:lstStyle/>
          <a:p>
            <a:pPr lvl="1"/>
            <a:r>
              <a:rPr lang="en-US" dirty="0"/>
              <a:t>E-beam spectrometry</a:t>
            </a:r>
          </a:p>
          <a:p>
            <a:endParaRPr lang="en-US" dirty="0"/>
          </a:p>
        </p:txBody>
      </p:sp>
      <p:pic>
        <p:nvPicPr>
          <p:cNvPr id="4" name="Content Placeholder 22">
            <a:extLst>
              <a:ext uri="{FF2B5EF4-FFF2-40B4-BE49-F238E27FC236}">
                <a16:creationId xmlns:a16="http://schemas.microsoft.com/office/drawing/2014/main" id="{69EFF0C7-72EF-4544-BB95-8AEBD930FB15}"/>
              </a:ext>
            </a:extLst>
          </p:cNvPr>
          <p:cNvPicPr>
            <a:picLocks/>
          </p:cNvPicPr>
          <p:nvPr/>
        </p:nvPicPr>
        <p:blipFill>
          <a:blip r:embed="rId2">
            <a:extLst>
              <a:ext uri="{28A0092B-C50C-407E-A947-70E740481C1C}">
                <a14:useLocalDpi xmlns:a14="http://schemas.microsoft.com/office/drawing/2010/main"/>
              </a:ext>
            </a:extLst>
          </a:blip>
          <a:stretch>
            <a:fillRect/>
          </a:stretch>
        </p:blipFill>
        <p:spPr>
          <a:xfrm>
            <a:off x="6443557" y="1710468"/>
            <a:ext cx="3589743" cy="2880887"/>
          </a:xfrm>
          <a:prstGeom prst="rect">
            <a:avLst/>
          </a:prstGeom>
        </p:spPr>
      </p:pic>
      <p:sp>
        <p:nvSpPr>
          <p:cNvPr id="5" name="TextBox 4">
            <a:extLst>
              <a:ext uri="{FF2B5EF4-FFF2-40B4-BE49-F238E27FC236}">
                <a16:creationId xmlns:a16="http://schemas.microsoft.com/office/drawing/2014/main" id="{200642E1-3712-3043-ACA9-F5C348D53EBB}"/>
              </a:ext>
            </a:extLst>
          </p:cNvPr>
          <p:cNvSpPr txBox="1"/>
          <p:nvPr/>
        </p:nvSpPr>
        <p:spPr>
          <a:xfrm>
            <a:off x="6555677" y="4957870"/>
            <a:ext cx="3365500" cy="738664"/>
          </a:xfrm>
          <a:prstGeom prst="rect">
            <a:avLst/>
          </a:prstGeom>
          <a:noFill/>
        </p:spPr>
        <p:txBody>
          <a:bodyPr wrap="square" rtlCol="0">
            <a:spAutoFit/>
          </a:bodyPr>
          <a:lstStyle/>
          <a:p>
            <a:r>
              <a:rPr lang="en-US" sz="1050" b="1" i="1" dirty="0"/>
              <a:t>S. Antipov, S. Baturin, C. Jing, M. </a:t>
            </a:r>
            <a:r>
              <a:rPr lang="en-US" sz="1050" b="1" i="1" dirty="0" err="1"/>
              <a:t>Fedurin</a:t>
            </a:r>
            <a:r>
              <a:rPr lang="en-US" sz="1050" b="1" i="1" dirty="0"/>
              <a:t>, A. Kanareykin, C. </a:t>
            </a:r>
            <a:r>
              <a:rPr lang="en-US" sz="1050" b="1" i="1" dirty="0" err="1"/>
              <a:t>Swinson</a:t>
            </a:r>
            <a:r>
              <a:rPr lang="en-US" sz="1050" b="1" i="1" dirty="0"/>
              <a:t>, P. Schoessow, W. Gai, and A. Zholents, Phys. Rev. </a:t>
            </a:r>
            <a:r>
              <a:rPr lang="en-US" sz="1050" b="1" i="1" dirty="0" err="1"/>
              <a:t>Lett</a:t>
            </a:r>
            <a:r>
              <a:rPr lang="en-US" sz="1050" b="1" i="1" dirty="0"/>
              <a:t>. 112, 114801 (2014)</a:t>
            </a:r>
          </a:p>
        </p:txBody>
      </p:sp>
      <p:pic>
        <p:nvPicPr>
          <p:cNvPr id="6" name="Picture 6">
            <a:extLst>
              <a:ext uri="{FF2B5EF4-FFF2-40B4-BE49-F238E27FC236}">
                <a16:creationId xmlns:a16="http://schemas.microsoft.com/office/drawing/2014/main" id="{F073B224-9D77-6447-AC66-CED24D98D52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3395831" y="1714854"/>
            <a:ext cx="2726281" cy="296302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TextBox 6">
            <a:extLst>
              <a:ext uri="{FF2B5EF4-FFF2-40B4-BE49-F238E27FC236}">
                <a16:creationId xmlns:a16="http://schemas.microsoft.com/office/drawing/2014/main" id="{EE0D33EC-B88B-3340-8FBB-285B49AF3502}"/>
              </a:ext>
            </a:extLst>
          </p:cNvPr>
          <p:cNvSpPr txBox="1"/>
          <p:nvPr/>
        </p:nvSpPr>
        <p:spPr>
          <a:xfrm>
            <a:off x="3074385" y="2307873"/>
            <a:ext cx="2457450" cy="507831"/>
          </a:xfrm>
          <a:prstGeom prst="rect">
            <a:avLst/>
          </a:prstGeom>
          <a:noFill/>
        </p:spPr>
        <p:txBody>
          <a:bodyPr wrap="square" rtlCol="0">
            <a:spAutoFit/>
          </a:bodyPr>
          <a:lstStyle/>
          <a:p>
            <a:pPr algn="r"/>
            <a:r>
              <a:rPr lang="en-US" sz="1350" b="1" dirty="0"/>
              <a:t>Measurement: spectrometer</a:t>
            </a:r>
          </a:p>
        </p:txBody>
      </p:sp>
      <p:sp>
        <p:nvSpPr>
          <p:cNvPr id="8" name="Rectangle 7">
            <a:extLst>
              <a:ext uri="{FF2B5EF4-FFF2-40B4-BE49-F238E27FC236}">
                <a16:creationId xmlns:a16="http://schemas.microsoft.com/office/drawing/2014/main" id="{917DF3EC-A570-8242-82A7-A6F44FE7E11F}"/>
              </a:ext>
            </a:extLst>
          </p:cNvPr>
          <p:cNvSpPr/>
          <p:nvPr/>
        </p:nvSpPr>
        <p:spPr>
          <a:xfrm>
            <a:off x="2068907" y="2690820"/>
            <a:ext cx="1341713" cy="507831"/>
          </a:xfrm>
          <a:prstGeom prst="rect">
            <a:avLst/>
          </a:prstGeom>
        </p:spPr>
        <p:txBody>
          <a:bodyPr wrap="square">
            <a:spAutoFit/>
          </a:bodyPr>
          <a:lstStyle/>
          <a:p>
            <a:r>
              <a:rPr lang="en-US" sz="1350" dirty="0"/>
              <a:t>0.95 THz structure </a:t>
            </a:r>
          </a:p>
        </p:txBody>
      </p:sp>
      <p:sp>
        <p:nvSpPr>
          <p:cNvPr id="9" name="Rectangle 8">
            <a:extLst>
              <a:ext uri="{FF2B5EF4-FFF2-40B4-BE49-F238E27FC236}">
                <a16:creationId xmlns:a16="http://schemas.microsoft.com/office/drawing/2014/main" id="{91CE7182-7762-6746-BED9-39767805D705}"/>
              </a:ext>
            </a:extLst>
          </p:cNvPr>
          <p:cNvSpPr/>
          <p:nvPr/>
        </p:nvSpPr>
        <p:spPr>
          <a:xfrm>
            <a:off x="2068906" y="3490869"/>
            <a:ext cx="1341713" cy="507831"/>
          </a:xfrm>
          <a:prstGeom prst="rect">
            <a:avLst/>
          </a:prstGeom>
        </p:spPr>
        <p:txBody>
          <a:bodyPr wrap="square">
            <a:spAutoFit/>
          </a:bodyPr>
          <a:lstStyle/>
          <a:p>
            <a:r>
              <a:rPr lang="en-US" sz="1350" dirty="0"/>
              <a:t>0.76 THz structure</a:t>
            </a:r>
          </a:p>
        </p:txBody>
      </p:sp>
      <p:cxnSp>
        <p:nvCxnSpPr>
          <p:cNvPr id="10" name="Straight Arrow Connector 9">
            <a:extLst>
              <a:ext uri="{FF2B5EF4-FFF2-40B4-BE49-F238E27FC236}">
                <a16:creationId xmlns:a16="http://schemas.microsoft.com/office/drawing/2014/main" id="{121269CD-3660-B443-8D9F-870F9920709B}"/>
              </a:ext>
            </a:extLst>
          </p:cNvPr>
          <p:cNvCxnSpPr>
            <a:cxnSpLocks/>
          </p:cNvCxnSpPr>
          <p:nvPr/>
        </p:nvCxnSpPr>
        <p:spPr>
          <a:xfrm>
            <a:off x="2384378" y="3196367"/>
            <a:ext cx="802726"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EE82F933-7EEC-4A47-B3CB-F84F473C81EF}"/>
              </a:ext>
            </a:extLst>
          </p:cNvPr>
          <p:cNvCxnSpPr>
            <a:cxnSpLocks/>
          </p:cNvCxnSpPr>
          <p:nvPr/>
        </p:nvCxnSpPr>
        <p:spPr>
          <a:xfrm>
            <a:off x="2339868" y="3996467"/>
            <a:ext cx="802726"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58355A39-9D16-5447-B135-42327289A3A3}"/>
              </a:ext>
            </a:extLst>
          </p:cNvPr>
          <p:cNvSpPr/>
          <p:nvPr/>
        </p:nvSpPr>
        <p:spPr>
          <a:xfrm>
            <a:off x="2054118" y="1710468"/>
            <a:ext cx="1341713" cy="507831"/>
          </a:xfrm>
          <a:prstGeom prst="rect">
            <a:avLst/>
          </a:prstGeom>
        </p:spPr>
        <p:txBody>
          <a:bodyPr wrap="square">
            <a:spAutoFit/>
          </a:bodyPr>
          <a:lstStyle/>
          <a:p>
            <a:r>
              <a:rPr lang="en-US" sz="1350" dirty="0"/>
              <a:t>Original chirped beam</a:t>
            </a:r>
          </a:p>
        </p:txBody>
      </p:sp>
      <p:cxnSp>
        <p:nvCxnSpPr>
          <p:cNvPr id="13" name="Straight Arrow Connector 12">
            <a:extLst>
              <a:ext uri="{FF2B5EF4-FFF2-40B4-BE49-F238E27FC236}">
                <a16:creationId xmlns:a16="http://schemas.microsoft.com/office/drawing/2014/main" id="{B1477DEB-F51D-8D4A-BCF0-674624F402A1}"/>
              </a:ext>
            </a:extLst>
          </p:cNvPr>
          <p:cNvCxnSpPr>
            <a:cxnSpLocks/>
          </p:cNvCxnSpPr>
          <p:nvPr/>
        </p:nvCxnSpPr>
        <p:spPr>
          <a:xfrm>
            <a:off x="2369589" y="2387465"/>
            <a:ext cx="802726" cy="0"/>
          </a:xfrm>
          <a:prstGeom prst="straightConnector1">
            <a:avLst/>
          </a:prstGeom>
          <a:ln w="38100">
            <a:tailEnd type="arrow"/>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4C51A39A-09DF-1645-935D-731CCDA57C7F}"/>
              </a:ext>
            </a:extLst>
          </p:cNvPr>
          <p:cNvSpPr txBox="1"/>
          <p:nvPr/>
        </p:nvSpPr>
        <p:spPr>
          <a:xfrm>
            <a:off x="2132406" y="5442620"/>
            <a:ext cx="3211286" cy="507831"/>
          </a:xfrm>
          <a:prstGeom prst="rect">
            <a:avLst/>
          </a:prstGeom>
          <a:noFill/>
        </p:spPr>
        <p:txBody>
          <a:bodyPr wrap="square" rtlCol="0">
            <a:spAutoFit/>
          </a:bodyPr>
          <a:lstStyle/>
          <a:p>
            <a:r>
              <a:rPr lang="en-US" sz="900" b="1" i="1" dirty="0"/>
              <a:t>S. Antipov, C. Jing, M. Fedurin, W. Gai, A. Kanareykin, K. Kusche, P. Schoessow, V. Yakimenko, A. Zholents, Phys. Rev. </a:t>
            </a:r>
            <a:r>
              <a:rPr lang="en-US" sz="900" b="1" i="1" dirty="0" err="1"/>
              <a:t>Lett</a:t>
            </a:r>
            <a:r>
              <a:rPr lang="en-US" sz="900" b="1" i="1" dirty="0"/>
              <a:t>. 108, 144801 (2012)</a:t>
            </a:r>
          </a:p>
        </p:txBody>
      </p:sp>
      <p:sp>
        <p:nvSpPr>
          <p:cNvPr id="15" name="Content Placeholder 2">
            <a:extLst>
              <a:ext uri="{FF2B5EF4-FFF2-40B4-BE49-F238E27FC236}">
                <a16:creationId xmlns:a16="http://schemas.microsoft.com/office/drawing/2014/main" id="{CEFEA37E-FA0C-5E43-8897-2E382CB88829}"/>
              </a:ext>
            </a:extLst>
          </p:cNvPr>
          <p:cNvSpPr txBox="1">
            <a:spLocks/>
          </p:cNvSpPr>
          <p:nvPr/>
        </p:nvSpPr>
        <p:spPr>
          <a:xfrm>
            <a:off x="2068906" y="5004899"/>
            <a:ext cx="3274787" cy="339784"/>
          </a:xfrm>
          <a:prstGeom prst="roundRect">
            <a:avLst/>
          </a:prstGeom>
          <a:solidFill>
            <a:schemeClr val="accent6">
              <a:lumMod val="20000"/>
              <a:lumOff val="80000"/>
            </a:schemeClr>
          </a:solidFill>
          <a:ln/>
        </p:spPr>
        <p:style>
          <a:lnRef idx="2">
            <a:schemeClr val="accent1"/>
          </a:lnRef>
          <a:fillRef idx="1">
            <a:schemeClr val="lt1"/>
          </a:fillRef>
          <a:effectRef idx="0">
            <a:schemeClr val="accent1"/>
          </a:effectRef>
          <a:fontRef idx="minor">
            <a:schemeClr val="dk1"/>
          </a:fontRef>
        </p:style>
        <p:txBody>
          <a:bodyPr vert="horz" lIns="68580" tIns="34290" rIns="68580" bIns="34290" rtlCol="0">
            <a:noAutofit/>
          </a:bodyPr>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1800" kern="1200">
                <a:solidFill>
                  <a:schemeClr val="tx1"/>
                </a:solidFill>
                <a:latin typeface="+mn-lt"/>
                <a:ea typeface="+mn-ea"/>
                <a:cs typeface="+mn-cs"/>
              </a:defRPr>
            </a:lvl9pPr>
          </a:lstStyle>
          <a:p>
            <a:pPr marL="0" indent="0">
              <a:buNone/>
            </a:pPr>
            <a:r>
              <a:rPr lang="en-US" sz="1350" b="1" dirty="0"/>
              <a:t>Observation of energy modulation</a:t>
            </a:r>
            <a:endParaRPr lang="en-US" sz="1350" b="1" dirty="0">
              <a:sym typeface="Wingdings" pitchFamily="2" charset="2"/>
            </a:endParaRPr>
          </a:p>
        </p:txBody>
      </p:sp>
    </p:spTree>
    <p:extLst>
      <p:ext uri="{BB962C8B-B14F-4D97-AF65-F5344CB8AC3E}">
        <p14:creationId xmlns:p14="http://schemas.microsoft.com/office/powerpoint/2010/main" val="11182313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0B883B-610C-1943-8ED9-E9BDB1F2B5FF}"/>
              </a:ext>
            </a:extLst>
          </p:cNvPr>
          <p:cNvSpPr>
            <a:spLocks noGrp="1"/>
          </p:cNvSpPr>
          <p:nvPr>
            <p:ph type="title"/>
          </p:nvPr>
        </p:nvSpPr>
        <p:spPr/>
        <p:txBody>
          <a:bodyPr>
            <a:normAutofit/>
          </a:bodyPr>
          <a:lstStyle/>
          <a:p>
            <a:r>
              <a:rPr lang="en-US" dirty="0"/>
              <a:t>ATF beam manipulation capabilities</a:t>
            </a:r>
          </a:p>
        </p:txBody>
      </p:sp>
      <p:sp>
        <p:nvSpPr>
          <p:cNvPr id="16" name="Slide Number Placeholder 15">
            <a:extLst>
              <a:ext uri="{FF2B5EF4-FFF2-40B4-BE49-F238E27FC236}">
                <a16:creationId xmlns:a16="http://schemas.microsoft.com/office/drawing/2014/main" id="{8C6AD389-7DDA-7D48-B4CE-10ECE658793C}"/>
              </a:ext>
            </a:extLst>
          </p:cNvPr>
          <p:cNvSpPr>
            <a:spLocks noGrp="1"/>
          </p:cNvSpPr>
          <p:nvPr>
            <p:ph type="sldNum" sz="quarter" idx="12"/>
          </p:nvPr>
        </p:nvSpPr>
        <p:spPr/>
        <p:txBody>
          <a:bodyPr/>
          <a:lstStyle/>
          <a:p>
            <a:fld id="{716D9922-87B3-6043-9531-5184EA303DC1}" type="slidenum">
              <a:rPr lang="en-US" smtClean="0"/>
              <a:t>9</a:t>
            </a:fld>
            <a:endParaRPr lang="en-US"/>
          </a:p>
        </p:txBody>
      </p:sp>
      <p:sp>
        <p:nvSpPr>
          <p:cNvPr id="3" name="Content Placeholder 2">
            <a:extLst>
              <a:ext uri="{FF2B5EF4-FFF2-40B4-BE49-F238E27FC236}">
                <a16:creationId xmlns:a16="http://schemas.microsoft.com/office/drawing/2014/main" id="{464E6118-62A1-D341-A817-2E047559ED2C}"/>
              </a:ext>
            </a:extLst>
          </p:cNvPr>
          <p:cNvSpPr>
            <a:spLocks noGrp="1"/>
          </p:cNvSpPr>
          <p:nvPr>
            <p:ph idx="4294967295"/>
          </p:nvPr>
        </p:nvSpPr>
        <p:spPr>
          <a:xfrm>
            <a:off x="0" y="1030288"/>
            <a:ext cx="4989513" cy="433387"/>
          </a:xfrm>
        </p:spPr>
        <p:txBody>
          <a:bodyPr/>
          <a:lstStyle/>
          <a:p>
            <a:pPr lvl="1"/>
            <a:r>
              <a:rPr lang="en-US" dirty="0"/>
              <a:t>Mask technique</a:t>
            </a:r>
          </a:p>
        </p:txBody>
      </p:sp>
      <p:pic>
        <p:nvPicPr>
          <p:cNvPr id="4" name="Picture 14">
            <a:extLst>
              <a:ext uri="{FF2B5EF4-FFF2-40B4-BE49-F238E27FC236}">
                <a16:creationId xmlns:a16="http://schemas.microsoft.com/office/drawing/2014/main" id="{AFE1A144-310C-F648-B0C9-622BCA41D43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306293" y="1454983"/>
            <a:ext cx="2754707" cy="123056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5" name="Picture 11">
            <a:extLst>
              <a:ext uri="{FF2B5EF4-FFF2-40B4-BE49-F238E27FC236}">
                <a16:creationId xmlns:a16="http://schemas.microsoft.com/office/drawing/2014/main" id="{FA653800-C600-4046-B6C0-8A51C924830D}"/>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238043" y="3015655"/>
            <a:ext cx="2754707" cy="16294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9">
            <a:extLst>
              <a:ext uri="{FF2B5EF4-FFF2-40B4-BE49-F238E27FC236}">
                <a16:creationId xmlns:a16="http://schemas.microsoft.com/office/drawing/2014/main" id="{3581649E-F5BF-A44C-A97B-0AEDFB096D19}"/>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636534" y="4459332"/>
            <a:ext cx="3574267" cy="18591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pic>
        <p:nvPicPr>
          <p:cNvPr id="7" name="Picture 10">
            <a:extLst>
              <a:ext uri="{FF2B5EF4-FFF2-40B4-BE49-F238E27FC236}">
                <a16:creationId xmlns:a16="http://schemas.microsoft.com/office/drawing/2014/main" id="{79ADC259-BA29-3541-9F4F-1A780521BBA6}"/>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999434" y="3904905"/>
            <a:ext cx="2516864" cy="8482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13">
            <a:extLst>
              <a:ext uri="{FF2B5EF4-FFF2-40B4-BE49-F238E27FC236}">
                <a16:creationId xmlns:a16="http://schemas.microsoft.com/office/drawing/2014/main" id="{0704E44E-C003-924A-ABAA-2C73D17ED590}"/>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704148" y="3799124"/>
            <a:ext cx="2214040" cy="8820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
        <p:nvSpPr>
          <p:cNvPr id="9" name="Rectangle 7">
            <a:extLst>
              <a:ext uri="{FF2B5EF4-FFF2-40B4-BE49-F238E27FC236}">
                <a16:creationId xmlns:a16="http://schemas.microsoft.com/office/drawing/2014/main" id="{E1CA0100-65A1-4442-9D7C-00E2658817FF}"/>
              </a:ext>
            </a:extLst>
          </p:cNvPr>
          <p:cNvSpPr>
            <a:spLocks/>
          </p:cNvSpPr>
          <p:nvPr/>
        </p:nvSpPr>
        <p:spPr bwMode="auto">
          <a:xfrm>
            <a:off x="2042348" y="4984902"/>
            <a:ext cx="4736067" cy="12275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pPr algn="l"/>
            <a:r>
              <a:rPr lang="en-US" sz="1200" i="1" dirty="0" err="1">
                <a:cs typeface="Gill Sans" charset="0"/>
              </a:rPr>
              <a:t>Muggli</a:t>
            </a:r>
            <a:r>
              <a:rPr lang="en-US" sz="1200" i="1" dirty="0">
                <a:cs typeface="Gill Sans" charset="0"/>
              </a:rPr>
              <a:t>, P., et al., Simple method for generating adjustable trains of picosecond electron bunches. Physical Review Special Topics-Accelerators and Beams, 2010. </a:t>
            </a:r>
            <a:r>
              <a:rPr lang="en-US" sz="1200" b="1" i="1" dirty="0">
                <a:cs typeface="Gill Sans" charset="0"/>
              </a:rPr>
              <a:t>13</a:t>
            </a:r>
            <a:r>
              <a:rPr lang="en-US" sz="1200" i="1" dirty="0">
                <a:cs typeface="Gill Sans" charset="0"/>
              </a:rPr>
              <a:t>(5): p. 052803 </a:t>
            </a:r>
          </a:p>
          <a:p>
            <a:pPr algn="l"/>
            <a:endParaRPr lang="en-US" sz="1200" i="1" dirty="0">
              <a:cs typeface="Gill Sans" charset="0"/>
            </a:endParaRPr>
          </a:p>
          <a:p>
            <a:pPr algn="l"/>
            <a:r>
              <a:rPr lang="en-US" sz="1200" i="1" dirty="0" err="1">
                <a:cs typeface="Gill Sans" charset="0"/>
              </a:rPr>
              <a:t>Muggli</a:t>
            </a:r>
            <a:r>
              <a:rPr lang="en-US" sz="1200" i="1" dirty="0">
                <a:cs typeface="Gill Sans" charset="0"/>
              </a:rPr>
              <a:t>, P., et al., Generation of trains of electron </a:t>
            </a:r>
            <a:r>
              <a:rPr lang="en-US" sz="1200" i="1" dirty="0" err="1">
                <a:cs typeface="Gill Sans" charset="0"/>
              </a:rPr>
              <a:t>microbunches</a:t>
            </a:r>
            <a:r>
              <a:rPr lang="en-US" sz="1200" i="1" dirty="0">
                <a:cs typeface="Gill Sans" charset="0"/>
              </a:rPr>
              <a:t> with adjustable </a:t>
            </a:r>
            <a:r>
              <a:rPr lang="en-US" sz="1200" i="1" dirty="0" err="1">
                <a:cs typeface="Gill Sans" charset="0"/>
              </a:rPr>
              <a:t>subpicosecond</a:t>
            </a:r>
            <a:r>
              <a:rPr lang="en-US" sz="1200" i="1" dirty="0">
                <a:cs typeface="Gill Sans" charset="0"/>
              </a:rPr>
              <a:t> spacing. </a:t>
            </a:r>
            <a:r>
              <a:rPr lang="en-US" sz="1200" i="1" dirty="0" err="1">
                <a:cs typeface="Gill Sans" charset="0"/>
              </a:rPr>
              <a:t>Phys</a:t>
            </a:r>
            <a:r>
              <a:rPr lang="en-US" sz="1200" i="1" dirty="0">
                <a:cs typeface="Gill Sans" charset="0"/>
              </a:rPr>
              <a:t> Rev </a:t>
            </a:r>
            <a:r>
              <a:rPr lang="en-US" sz="1200" i="1" dirty="0" err="1">
                <a:cs typeface="Gill Sans" charset="0"/>
              </a:rPr>
              <a:t>Lett</a:t>
            </a:r>
            <a:r>
              <a:rPr lang="en-US" sz="1200" i="1" dirty="0">
                <a:cs typeface="Gill Sans" charset="0"/>
              </a:rPr>
              <a:t>, 2008. </a:t>
            </a:r>
            <a:r>
              <a:rPr lang="en-US" sz="1200" b="1" i="1" dirty="0">
                <a:cs typeface="Gill Sans" charset="0"/>
              </a:rPr>
              <a:t>101</a:t>
            </a:r>
            <a:r>
              <a:rPr lang="en-US" sz="1200" i="1" dirty="0">
                <a:cs typeface="Gill Sans" charset="0"/>
              </a:rPr>
              <a:t>(5)</a:t>
            </a:r>
          </a:p>
        </p:txBody>
      </p:sp>
      <p:sp>
        <p:nvSpPr>
          <p:cNvPr id="10" name="Rectangle 15">
            <a:extLst>
              <a:ext uri="{FF2B5EF4-FFF2-40B4-BE49-F238E27FC236}">
                <a16:creationId xmlns:a16="http://schemas.microsoft.com/office/drawing/2014/main" id="{A48E301E-D1EA-FE45-996A-7AF6BCD21153}"/>
              </a:ext>
            </a:extLst>
          </p:cNvPr>
          <p:cNvSpPr>
            <a:spLocks/>
          </p:cNvSpPr>
          <p:nvPr/>
        </p:nvSpPr>
        <p:spPr bwMode="auto">
          <a:xfrm>
            <a:off x="8828129" y="4192464"/>
            <a:ext cx="1273646" cy="27309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0" tIns="0" rIns="0" bIns="0"/>
          <a:lstStyle/>
          <a:p>
            <a:pPr algn="l">
              <a:buClr>
                <a:srgbClr val="000000"/>
              </a:buClr>
              <a:buSzPct val="125000"/>
            </a:pPr>
            <a:r>
              <a:rPr lang="en-US" sz="1200" dirty="0">
                <a:cs typeface="Lucida Grande" charset="0"/>
              </a:rPr>
              <a:t>30 </a:t>
            </a:r>
            <a:r>
              <a:rPr lang="en-US" sz="1200" dirty="0" err="1">
                <a:cs typeface="Lucida Grande" charset="0"/>
              </a:rPr>
              <a:t>μm</a:t>
            </a:r>
            <a:r>
              <a:rPr lang="en-US" sz="1200" dirty="0">
                <a:cs typeface="Lucida Grande" charset="0"/>
              </a:rPr>
              <a:t> bunches</a:t>
            </a:r>
          </a:p>
        </p:txBody>
      </p:sp>
      <p:sp>
        <p:nvSpPr>
          <p:cNvPr id="11" name="Rectangle 10">
            <a:extLst>
              <a:ext uri="{FF2B5EF4-FFF2-40B4-BE49-F238E27FC236}">
                <a16:creationId xmlns:a16="http://schemas.microsoft.com/office/drawing/2014/main" id="{26A75F88-942B-2942-9C97-D642FC6DE7F1}"/>
              </a:ext>
            </a:extLst>
          </p:cNvPr>
          <p:cNvSpPr/>
          <p:nvPr/>
        </p:nvSpPr>
        <p:spPr>
          <a:xfrm>
            <a:off x="7129017" y="2952419"/>
            <a:ext cx="1749259" cy="276999"/>
          </a:xfrm>
          <a:prstGeom prst="rect">
            <a:avLst/>
          </a:prstGeom>
        </p:spPr>
        <p:txBody>
          <a:bodyPr wrap="square">
            <a:spAutoFit/>
          </a:bodyPr>
          <a:lstStyle/>
          <a:p>
            <a:pPr>
              <a:buClr>
                <a:srgbClr val="000000"/>
              </a:buClr>
              <a:buSzPct val="125000"/>
            </a:pPr>
            <a:r>
              <a:rPr lang="en-US" sz="1200" dirty="0">
                <a:cs typeface="Lucida Grande" charset="0"/>
              </a:rPr>
              <a:t>bunch current 100 A</a:t>
            </a:r>
          </a:p>
        </p:txBody>
      </p:sp>
      <p:pic>
        <p:nvPicPr>
          <p:cNvPr id="12" name="Picture 11" descr="IMG_1303_cut_Mask_3.png">
            <a:extLst>
              <a:ext uri="{FF2B5EF4-FFF2-40B4-BE49-F238E27FC236}">
                <a16:creationId xmlns:a16="http://schemas.microsoft.com/office/drawing/2014/main" id="{E67DF4CC-01B0-114A-9335-C1338DF0870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6178107" y="1414874"/>
            <a:ext cx="688030" cy="2225230"/>
          </a:xfrm>
          <a:prstGeom prst="rect">
            <a:avLst/>
          </a:prstGeom>
        </p:spPr>
      </p:pic>
      <p:cxnSp>
        <p:nvCxnSpPr>
          <p:cNvPr id="13" name="Straight Arrow Connector 12">
            <a:extLst>
              <a:ext uri="{FF2B5EF4-FFF2-40B4-BE49-F238E27FC236}">
                <a16:creationId xmlns:a16="http://schemas.microsoft.com/office/drawing/2014/main" id="{61DE2005-3E37-6248-96F2-0125E309E08C}"/>
              </a:ext>
            </a:extLst>
          </p:cNvPr>
          <p:cNvCxnSpPr>
            <a:cxnSpLocks/>
          </p:cNvCxnSpPr>
          <p:nvPr/>
        </p:nvCxnSpPr>
        <p:spPr>
          <a:xfrm>
            <a:off x="6077265" y="2081422"/>
            <a:ext cx="0" cy="1677664"/>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14" name="Straight Arrow Connector 13">
            <a:extLst>
              <a:ext uri="{FF2B5EF4-FFF2-40B4-BE49-F238E27FC236}">
                <a16:creationId xmlns:a16="http://schemas.microsoft.com/office/drawing/2014/main" id="{9FB663CD-2B74-6A4E-9CB0-E1E03DD8BCFD}"/>
              </a:ext>
            </a:extLst>
          </p:cNvPr>
          <p:cNvCxnSpPr>
            <a:cxnSpLocks/>
          </p:cNvCxnSpPr>
          <p:nvPr/>
        </p:nvCxnSpPr>
        <p:spPr>
          <a:xfrm>
            <a:off x="4726721" y="4836266"/>
            <a:ext cx="1350544" cy="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5" name="Picture 14">
            <a:extLst>
              <a:ext uri="{FF2B5EF4-FFF2-40B4-BE49-F238E27FC236}">
                <a16:creationId xmlns:a16="http://schemas.microsoft.com/office/drawing/2014/main" id="{43B7115A-1724-D841-BF3F-31593FC32FDA}"/>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1926894" y="1374207"/>
            <a:ext cx="3884274" cy="24561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pic>
    </p:spTree>
    <p:extLst>
      <p:ext uri="{BB962C8B-B14F-4D97-AF65-F5344CB8AC3E}">
        <p14:creationId xmlns:p14="http://schemas.microsoft.com/office/powerpoint/2010/main" val="918863731"/>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NLHD_Palmer" id="{0C366F2B-4799-D248-BDFC-E57BB9DA9EF4}" vid="{612D999E-72F1-C743-A98D-9275D80DBD5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112</TotalTime>
  <Words>1002</Words>
  <Application>Microsoft Macintosh PowerPoint</Application>
  <PresentationFormat>Widescreen</PresentationFormat>
  <Paragraphs>208</Paragraphs>
  <Slides>23</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Gill Sans</vt:lpstr>
      <vt:lpstr>Symbol</vt:lpstr>
      <vt:lpstr>Times New Roman</vt:lpstr>
      <vt:lpstr>Office Theme</vt:lpstr>
      <vt:lpstr>ATF Electron Beam Capabilities</vt:lpstr>
      <vt:lpstr>Outline</vt:lpstr>
      <vt:lpstr>ATF main beam parameters</vt:lpstr>
      <vt:lpstr>Facility Overview (Bldg. 820)</vt:lpstr>
      <vt:lpstr>ATF beam diagnostics </vt:lpstr>
      <vt:lpstr>ATF beam diagnostics </vt:lpstr>
      <vt:lpstr>ATF beam diagnostics</vt:lpstr>
      <vt:lpstr>ATF beam diagnostics </vt:lpstr>
      <vt:lpstr>ATF beam manipulation capabilities</vt:lpstr>
      <vt:lpstr>ATF beam manipulation capabilities</vt:lpstr>
      <vt:lpstr>ATF beam manipulation capabilities</vt:lpstr>
      <vt:lpstr>Future plans for Linac and beamline</vt:lpstr>
      <vt:lpstr>Future plans for Linac and beamline</vt:lpstr>
      <vt:lpstr>Future plans for Linac and beamline</vt:lpstr>
      <vt:lpstr>Advanced e-beam compression</vt:lpstr>
      <vt:lpstr>Advanced e-beam compression</vt:lpstr>
      <vt:lpstr>Advanced e-beam compression</vt:lpstr>
      <vt:lpstr>Advanced e-beam compression</vt:lpstr>
      <vt:lpstr>Advanced e-beam compression</vt:lpstr>
      <vt:lpstr>Advanced e-beam compression</vt:lpstr>
      <vt:lpstr>Advanced e-beam compression</vt:lpstr>
      <vt:lpstr>Summary</vt:lpstr>
      <vt:lpstr>Thank you!</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ATF Electron Beam Capabilities</dc:title>
  <dc:subject/>
  <dc:creator>Palmer, Mark</dc:creator>
  <cp:keywords/>
  <dc:description/>
  <cp:lastModifiedBy>Fedurin, Mikhail</cp:lastModifiedBy>
  <cp:revision>19</cp:revision>
  <dcterms:created xsi:type="dcterms:W3CDTF">2019-10-15T11:06:46Z</dcterms:created>
  <dcterms:modified xsi:type="dcterms:W3CDTF">2019-10-16T13:44:55Z</dcterms:modified>
  <cp:category/>
</cp:coreProperties>
</file>