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9"/>
  </p:notesMasterIdLst>
  <p:sldIdLst>
    <p:sldId id="256" r:id="rId2"/>
    <p:sldId id="288" r:id="rId3"/>
    <p:sldId id="354" r:id="rId4"/>
    <p:sldId id="264" r:id="rId5"/>
    <p:sldId id="280" r:id="rId6"/>
    <p:sldId id="281" r:id="rId7"/>
    <p:sldId id="282" r:id="rId8"/>
    <p:sldId id="283" r:id="rId9"/>
    <p:sldId id="286" r:id="rId10"/>
    <p:sldId id="290" r:id="rId11"/>
    <p:sldId id="287" r:id="rId12"/>
    <p:sldId id="291" r:id="rId13"/>
    <p:sldId id="261" r:id="rId14"/>
    <p:sldId id="284" r:id="rId15"/>
    <p:sldId id="285" r:id="rId16"/>
    <p:sldId id="260" r:id="rId17"/>
    <p:sldId id="26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D78738-F081-DA46-B0A6-7B23092706C7}" v="64" dt="2019-10-15T14:56:57.2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192"/>
    <p:restoredTop sz="94694"/>
  </p:normalViewPr>
  <p:slideViewPr>
    <p:cSldViewPr snapToGrid="0" snapToObjects="1">
      <p:cViewPr varScale="1">
        <p:scale>
          <a:sx n="84" d="100"/>
          <a:sy n="84" d="100"/>
        </p:scale>
        <p:origin x="208" y="15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lmer, Mark" userId="7a92cab4-87cf-40e1-9d5e-4cd58cb5ce8b" providerId="ADAL" clId="{E2D78738-F081-DA46-B0A6-7B23092706C7}"/>
    <pc:docChg chg="undo custSel addSld delSld modSld">
      <pc:chgData name="Palmer, Mark" userId="7a92cab4-87cf-40e1-9d5e-4cd58cb5ce8b" providerId="ADAL" clId="{E2D78738-F081-DA46-B0A6-7B23092706C7}" dt="2019-10-15T15:42:35.843" v="1978" actId="1035"/>
      <pc:docMkLst>
        <pc:docMk/>
      </pc:docMkLst>
      <pc:sldChg chg="addSp modSp">
        <pc:chgData name="Palmer, Mark" userId="7a92cab4-87cf-40e1-9d5e-4cd58cb5ce8b" providerId="ADAL" clId="{E2D78738-F081-DA46-B0A6-7B23092706C7}" dt="2019-10-15T13:29:28.992" v="1601"/>
        <pc:sldMkLst>
          <pc:docMk/>
          <pc:sldMk cId="76914611" sldId="256"/>
        </pc:sldMkLst>
        <pc:picChg chg="add mod">
          <ac:chgData name="Palmer, Mark" userId="7a92cab4-87cf-40e1-9d5e-4cd58cb5ce8b" providerId="ADAL" clId="{E2D78738-F081-DA46-B0A6-7B23092706C7}" dt="2019-10-15T13:29:28.992" v="1601"/>
          <ac:picMkLst>
            <pc:docMk/>
            <pc:sldMk cId="76914611" sldId="256"/>
            <ac:picMk id="4" creationId="{E0DF8FCD-473D-BF47-A24D-62286D31B9F3}"/>
          </ac:picMkLst>
        </pc:picChg>
      </pc:sldChg>
      <pc:sldChg chg="modSp del">
        <pc:chgData name="Palmer, Mark" userId="7a92cab4-87cf-40e1-9d5e-4cd58cb5ce8b" providerId="ADAL" clId="{E2D78738-F081-DA46-B0A6-7B23092706C7}" dt="2019-10-15T12:48:30.108" v="1331" actId="2696"/>
        <pc:sldMkLst>
          <pc:docMk/>
          <pc:sldMk cId="979214441" sldId="257"/>
        </pc:sldMkLst>
        <pc:spChg chg="mod">
          <ac:chgData name="Palmer, Mark" userId="7a92cab4-87cf-40e1-9d5e-4cd58cb5ce8b" providerId="ADAL" clId="{E2D78738-F081-DA46-B0A6-7B23092706C7}" dt="2019-10-15T12:34:01.914" v="550"/>
          <ac:spMkLst>
            <pc:docMk/>
            <pc:sldMk cId="979214441" sldId="257"/>
            <ac:spMk id="4" creationId="{E639C289-5E9D-C643-AFF0-A063ECFA190F}"/>
          </ac:spMkLst>
        </pc:spChg>
        <pc:spChg chg="mod">
          <ac:chgData name="Palmer, Mark" userId="7a92cab4-87cf-40e1-9d5e-4cd58cb5ce8b" providerId="ADAL" clId="{E2D78738-F081-DA46-B0A6-7B23092706C7}" dt="2019-10-15T12:32:28.271" v="511" actId="20577"/>
          <ac:spMkLst>
            <pc:docMk/>
            <pc:sldMk cId="979214441" sldId="257"/>
            <ac:spMk id="5" creationId="{1183A62E-3D72-814D-853A-C2D3FF2B45A9}"/>
          </ac:spMkLst>
        </pc:spChg>
      </pc:sldChg>
      <pc:sldChg chg="modSp">
        <pc:chgData name="Palmer, Mark" userId="7a92cab4-87cf-40e1-9d5e-4cd58cb5ce8b" providerId="ADAL" clId="{E2D78738-F081-DA46-B0A6-7B23092706C7}" dt="2019-10-15T12:47:15.210" v="1308" actId="20577"/>
        <pc:sldMkLst>
          <pc:docMk/>
          <pc:sldMk cId="3709876190" sldId="260"/>
        </pc:sldMkLst>
        <pc:spChg chg="mod">
          <ac:chgData name="Palmer, Mark" userId="7a92cab4-87cf-40e1-9d5e-4cd58cb5ce8b" providerId="ADAL" clId="{E2D78738-F081-DA46-B0A6-7B23092706C7}" dt="2019-10-15T12:47:15.210" v="1308" actId="20577"/>
          <ac:spMkLst>
            <pc:docMk/>
            <pc:sldMk cId="3709876190" sldId="260"/>
            <ac:spMk id="3" creationId="{EB9A2F9E-55C6-3F4D-A8F1-E36DE6917D67}"/>
          </ac:spMkLst>
        </pc:spChg>
      </pc:sldChg>
      <pc:sldChg chg="modSp">
        <pc:chgData name="Palmer, Mark" userId="7a92cab4-87cf-40e1-9d5e-4cd58cb5ce8b" providerId="ADAL" clId="{E2D78738-F081-DA46-B0A6-7B23092706C7}" dt="2019-10-15T15:42:35.843" v="1978" actId="1035"/>
        <pc:sldMkLst>
          <pc:docMk/>
          <pc:sldMk cId="2726258921" sldId="262"/>
        </pc:sldMkLst>
        <pc:spChg chg="mod">
          <ac:chgData name="Palmer, Mark" userId="7a92cab4-87cf-40e1-9d5e-4cd58cb5ce8b" providerId="ADAL" clId="{E2D78738-F081-DA46-B0A6-7B23092706C7}" dt="2019-10-15T15:42:35.843" v="1978" actId="1035"/>
          <ac:spMkLst>
            <pc:docMk/>
            <pc:sldMk cId="2726258921" sldId="262"/>
            <ac:spMk id="2" creationId="{6B8CDF9E-9F86-4043-9961-8684C86023A2}"/>
          </ac:spMkLst>
        </pc:spChg>
        <pc:spChg chg="mod">
          <ac:chgData name="Palmer, Mark" userId="7a92cab4-87cf-40e1-9d5e-4cd58cb5ce8b" providerId="ADAL" clId="{E2D78738-F081-DA46-B0A6-7B23092706C7}" dt="2019-10-15T15:42:35.843" v="1978" actId="1035"/>
          <ac:spMkLst>
            <pc:docMk/>
            <pc:sldMk cId="2726258921" sldId="262"/>
            <ac:spMk id="3" creationId="{6F9DF669-139E-1D42-8A2C-BC1A80587CB1}"/>
          </ac:spMkLst>
        </pc:spChg>
      </pc:sldChg>
      <pc:sldChg chg="modSp">
        <pc:chgData name="Palmer, Mark" userId="7a92cab4-87cf-40e1-9d5e-4cd58cb5ce8b" providerId="ADAL" clId="{E2D78738-F081-DA46-B0A6-7B23092706C7}" dt="2019-10-15T12:37:38.393" v="924" actId="20577"/>
        <pc:sldMkLst>
          <pc:docMk/>
          <pc:sldMk cId="4055735413" sldId="264"/>
        </pc:sldMkLst>
        <pc:spChg chg="mod">
          <ac:chgData name="Palmer, Mark" userId="7a92cab4-87cf-40e1-9d5e-4cd58cb5ce8b" providerId="ADAL" clId="{E2D78738-F081-DA46-B0A6-7B23092706C7}" dt="2019-10-15T12:37:38.393" v="924" actId="20577"/>
          <ac:spMkLst>
            <pc:docMk/>
            <pc:sldMk cId="4055735413" sldId="264"/>
            <ac:spMk id="3" creationId="{E199DCC0-C769-5C4E-9082-DEE63DF20FCB}"/>
          </ac:spMkLst>
        </pc:spChg>
      </pc:sldChg>
      <pc:sldChg chg="modSp">
        <pc:chgData name="Palmer, Mark" userId="7a92cab4-87cf-40e1-9d5e-4cd58cb5ce8b" providerId="ADAL" clId="{E2D78738-F081-DA46-B0A6-7B23092706C7}" dt="2019-10-15T12:38:04.211" v="929" actId="20577"/>
        <pc:sldMkLst>
          <pc:docMk/>
          <pc:sldMk cId="944249148" sldId="280"/>
        </pc:sldMkLst>
        <pc:spChg chg="mod">
          <ac:chgData name="Palmer, Mark" userId="7a92cab4-87cf-40e1-9d5e-4cd58cb5ce8b" providerId="ADAL" clId="{E2D78738-F081-DA46-B0A6-7B23092706C7}" dt="2019-10-15T12:38:04.211" v="929" actId="20577"/>
          <ac:spMkLst>
            <pc:docMk/>
            <pc:sldMk cId="944249148" sldId="280"/>
            <ac:spMk id="2" creationId="{00000000-0000-0000-0000-000000000000}"/>
          </ac:spMkLst>
        </pc:spChg>
      </pc:sldChg>
      <pc:sldChg chg="modSp">
        <pc:chgData name="Palmer, Mark" userId="7a92cab4-87cf-40e1-9d5e-4cd58cb5ce8b" providerId="ADAL" clId="{E2D78738-F081-DA46-B0A6-7B23092706C7}" dt="2019-10-15T14:57:06.540" v="1811" actId="20577"/>
        <pc:sldMkLst>
          <pc:docMk/>
          <pc:sldMk cId="1454773476" sldId="285"/>
        </pc:sldMkLst>
        <pc:spChg chg="mod">
          <ac:chgData name="Palmer, Mark" userId="7a92cab4-87cf-40e1-9d5e-4cd58cb5ce8b" providerId="ADAL" clId="{E2D78738-F081-DA46-B0A6-7B23092706C7}" dt="2019-10-15T14:57:06.540" v="1811" actId="20577"/>
          <ac:spMkLst>
            <pc:docMk/>
            <pc:sldMk cId="1454773476" sldId="285"/>
            <ac:spMk id="3" creationId="{D3C3C5E0-3C0F-CD43-84E2-840BDAE17518}"/>
          </ac:spMkLst>
        </pc:spChg>
      </pc:sldChg>
      <pc:sldChg chg="addSp modSp modAnim">
        <pc:chgData name="Palmer, Mark" userId="7a92cab4-87cf-40e1-9d5e-4cd58cb5ce8b" providerId="ADAL" clId="{E2D78738-F081-DA46-B0A6-7B23092706C7}" dt="2019-10-15T14:51:00.656" v="1668"/>
        <pc:sldMkLst>
          <pc:docMk/>
          <pc:sldMk cId="1754112211" sldId="286"/>
        </pc:sldMkLst>
        <pc:spChg chg="mod">
          <ac:chgData name="Palmer, Mark" userId="7a92cab4-87cf-40e1-9d5e-4cd58cb5ce8b" providerId="ADAL" clId="{E2D78738-F081-DA46-B0A6-7B23092706C7}" dt="2019-10-15T12:39:30.700" v="950" actId="20577"/>
          <ac:spMkLst>
            <pc:docMk/>
            <pc:sldMk cId="1754112211" sldId="286"/>
            <ac:spMk id="2" creationId="{6D7F36F3-63E7-1B46-8617-AB31B47B9981}"/>
          </ac:spMkLst>
        </pc:spChg>
        <pc:spChg chg="add mod">
          <ac:chgData name="Palmer, Mark" userId="7a92cab4-87cf-40e1-9d5e-4cd58cb5ce8b" providerId="ADAL" clId="{E2D78738-F081-DA46-B0A6-7B23092706C7}" dt="2019-10-15T14:50:43.519" v="1666" actId="1076"/>
          <ac:spMkLst>
            <pc:docMk/>
            <pc:sldMk cId="1754112211" sldId="286"/>
            <ac:spMk id="3" creationId="{25059A06-AE6A-0A4D-97A7-5A7CBC225321}"/>
          </ac:spMkLst>
        </pc:spChg>
        <pc:graphicFrameChg chg="modGraphic">
          <ac:chgData name="Palmer, Mark" userId="7a92cab4-87cf-40e1-9d5e-4cd58cb5ce8b" providerId="ADAL" clId="{E2D78738-F081-DA46-B0A6-7B23092706C7}" dt="2019-10-15T14:49:44.029" v="1658" actId="400"/>
          <ac:graphicFrameMkLst>
            <pc:docMk/>
            <pc:sldMk cId="1754112211" sldId="286"/>
            <ac:graphicFrameMk id="6" creationId="{68518C9A-A1E2-304A-B0ED-D6985585E265}"/>
          </ac:graphicFrameMkLst>
        </pc:graphicFrameChg>
      </pc:sldChg>
      <pc:sldChg chg="modSp add">
        <pc:chgData name="Palmer, Mark" userId="7a92cab4-87cf-40e1-9d5e-4cd58cb5ce8b" providerId="ADAL" clId="{E2D78738-F081-DA46-B0A6-7B23092706C7}" dt="2019-10-15T12:36:57.188" v="881" actId="114"/>
        <pc:sldMkLst>
          <pc:docMk/>
          <pc:sldMk cId="3312289908" sldId="354"/>
        </pc:sldMkLst>
        <pc:spChg chg="mod">
          <ac:chgData name="Palmer, Mark" userId="7a92cab4-87cf-40e1-9d5e-4cd58cb5ce8b" providerId="ADAL" clId="{E2D78738-F081-DA46-B0A6-7B23092706C7}" dt="2019-10-15T12:34:07.502" v="551"/>
          <ac:spMkLst>
            <pc:docMk/>
            <pc:sldMk cId="3312289908" sldId="354"/>
            <ac:spMk id="4" creationId="{453565D1-EA82-264D-BA0A-26CCE447D86C}"/>
          </ac:spMkLst>
        </pc:spChg>
        <pc:spChg chg="mod">
          <ac:chgData name="Palmer, Mark" userId="7a92cab4-87cf-40e1-9d5e-4cd58cb5ce8b" providerId="ADAL" clId="{E2D78738-F081-DA46-B0A6-7B23092706C7}" dt="2019-10-15T12:36:57.188" v="881" actId="114"/>
          <ac:spMkLst>
            <pc:docMk/>
            <pc:sldMk cId="3312289908" sldId="354"/>
            <ac:spMk id="5" creationId="{E2D783CD-C5BB-B945-A8E5-63D66DC801E0}"/>
          </ac:spMkLst>
        </pc:spChg>
      </pc:sldChg>
      <pc:sldChg chg="modSp add del">
        <pc:chgData name="Palmer, Mark" userId="7a92cab4-87cf-40e1-9d5e-4cd58cb5ce8b" providerId="ADAL" clId="{E2D78738-F081-DA46-B0A6-7B23092706C7}" dt="2019-10-15T12:52:00.126" v="1600" actId="2696"/>
        <pc:sldMkLst>
          <pc:docMk/>
          <pc:sldMk cId="229828548" sldId="355"/>
        </pc:sldMkLst>
        <pc:spChg chg="mod">
          <ac:chgData name="Palmer, Mark" userId="7a92cab4-87cf-40e1-9d5e-4cd58cb5ce8b" providerId="ADAL" clId="{E2D78738-F081-DA46-B0A6-7B23092706C7}" dt="2019-10-15T12:51:25.387" v="1522" actId="20577"/>
          <ac:spMkLst>
            <pc:docMk/>
            <pc:sldMk cId="229828548" sldId="355"/>
            <ac:spMk id="2" creationId="{EB2F056F-8160-8A4C-8374-979168A2E0A5}"/>
          </ac:spMkLst>
        </pc:spChg>
        <pc:spChg chg="mod">
          <ac:chgData name="Palmer, Mark" userId="7a92cab4-87cf-40e1-9d5e-4cd58cb5ce8b" providerId="ADAL" clId="{E2D78738-F081-DA46-B0A6-7B23092706C7}" dt="2019-10-15T12:51:53.367" v="1599" actId="20577"/>
          <ac:spMkLst>
            <pc:docMk/>
            <pc:sldMk cId="229828548" sldId="355"/>
            <ac:spMk id="3" creationId="{67172D29-4C94-4949-9D00-94E5FCB79F72}"/>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1400" b="1" i="0" u="none" strike="noStrike" baseline="0"/>
              <a:t>What supporting capabilities are required to perform your high peak-power mid-IR laser related research?</a:t>
            </a:r>
            <a:endParaRPr lang="en-US" b="1"/>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cat>
            <c:strRef>
              <c:f>Sheet1!$A$2:$A$7</c:f>
              <c:strCache>
                <c:ptCount val="6"/>
                <c:pt idx="0">
                  <c:v>Electron beams</c:v>
                </c:pt>
                <c:pt idx="1">
                  <c:v>Other particle beams</c:v>
                </c:pt>
                <c:pt idx="2">
                  <c:v>Near-IR or other wavelength lasers</c:v>
                </c:pt>
                <c:pt idx="3">
                  <c:v>Diagnostics</c:v>
                </c:pt>
                <c:pt idx="4">
                  <c:v>Services (e.g. electrical)</c:v>
                </c:pt>
                <c:pt idx="5">
                  <c:v>Other*</c:v>
                </c:pt>
              </c:strCache>
            </c:strRef>
          </c:cat>
          <c:val>
            <c:numRef>
              <c:f>Sheet1!$B$2:$B$7</c:f>
              <c:numCache>
                <c:formatCode>General</c:formatCode>
                <c:ptCount val="6"/>
                <c:pt idx="0">
                  <c:v>11</c:v>
                </c:pt>
                <c:pt idx="1">
                  <c:v>1</c:v>
                </c:pt>
                <c:pt idx="2">
                  <c:v>12</c:v>
                </c:pt>
                <c:pt idx="3">
                  <c:v>14</c:v>
                </c:pt>
                <c:pt idx="4">
                  <c:v>10</c:v>
                </c:pt>
                <c:pt idx="5">
                  <c:v>2</c:v>
                </c:pt>
              </c:numCache>
            </c:numRef>
          </c:val>
          <c:extLst>
            <c:ext xmlns:c16="http://schemas.microsoft.com/office/drawing/2014/chart" uri="{C3380CC4-5D6E-409C-BE32-E72D297353CC}">
              <c16:uniqueId val="{00000000-A868-6D40-98B2-AA203DA6D0C1}"/>
            </c:ext>
          </c:extLst>
        </c:ser>
        <c:dLbls>
          <c:showLegendKey val="0"/>
          <c:showVal val="0"/>
          <c:showCatName val="0"/>
          <c:showSerName val="0"/>
          <c:showPercent val="0"/>
          <c:showBubbleSize val="0"/>
        </c:dLbls>
        <c:gapWidth val="5"/>
        <c:overlap val="100"/>
        <c:axId val="1403061952"/>
        <c:axId val="1403064272"/>
      </c:barChart>
      <c:catAx>
        <c:axId val="1403061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403064272"/>
        <c:crosses val="autoZero"/>
        <c:auto val="1"/>
        <c:lblAlgn val="ctr"/>
        <c:lblOffset val="100"/>
        <c:noMultiLvlLbl val="0"/>
      </c:catAx>
      <c:valAx>
        <c:axId val="14030642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4030619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45286D-D876-964C-BE54-101C473CCF69}" type="datetimeFigureOut">
              <a:rPr lang="en-US" smtClean="0"/>
              <a:t>10/15/19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0FE4EC-280C-6E45-85CC-98C7F6623B6A}" type="slidenum">
              <a:rPr lang="en-US" smtClean="0"/>
              <a:t>‹#›</a:t>
            </a:fld>
            <a:endParaRPr lang="en-US"/>
          </a:p>
        </p:txBody>
      </p:sp>
    </p:spTree>
    <p:extLst>
      <p:ext uri="{BB962C8B-B14F-4D97-AF65-F5344CB8AC3E}">
        <p14:creationId xmlns:p14="http://schemas.microsoft.com/office/powerpoint/2010/main" val="1909017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3827" y="987611"/>
            <a:ext cx="11118573" cy="2387600"/>
          </a:xfrm>
        </p:spPr>
        <p:txBody>
          <a:bodyPr anchor="b">
            <a:normAutofit/>
          </a:bodyPr>
          <a:lstStyle>
            <a:lvl1pPr algn="l">
              <a:defRPr sz="4800" b="1" i="0">
                <a:latin typeface="Arial" charset="0"/>
                <a:ea typeface="Arial" charset="0"/>
                <a:cs typeface="Arial" charset="0"/>
              </a:defRPr>
            </a:lvl1pPr>
          </a:lstStyle>
          <a:p>
            <a:r>
              <a:rPr lang="en-US"/>
              <a:t>Click to edit Master title style</a:t>
            </a:r>
            <a:endParaRPr lang="en-US" dirty="0"/>
          </a:p>
        </p:txBody>
      </p:sp>
      <p:sp>
        <p:nvSpPr>
          <p:cNvPr id="3" name="Subtitle 2"/>
          <p:cNvSpPr>
            <a:spLocks noGrp="1"/>
          </p:cNvSpPr>
          <p:nvPr>
            <p:ph type="subTitle" idx="1"/>
          </p:nvPr>
        </p:nvSpPr>
        <p:spPr>
          <a:xfrm>
            <a:off x="463827" y="3467286"/>
            <a:ext cx="11118573" cy="1655762"/>
          </a:xfrm>
        </p:spPr>
        <p:txBody>
          <a:bodyPr/>
          <a:lstStyle>
            <a:lvl1pPr marL="0" indent="0" algn="l">
              <a:buNone/>
              <a:defRPr sz="2400" b="0" i="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TextBox 7">
            <a:extLst>
              <a:ext uri="{FF2B5EF4-FFF2-40B4-BE49-F238E27FC236}">
                <a16:creationId xmlns:a16="http://schemas.microsoft.com/office/drawing/2014/main" id="{E0549F39-8F07-C04F-B5B2-DEE24FECB0D0}"/>
              </a:ext>
            </a:extLst>
          </p:cNvPr>
          <p:cNvSpPr txBox="1"/>
          <p:nvPr userDrawn="1"/>
        </p:nvSpPr>
        <p:spPr>
          <a:xfrm>
            <a:off x="464820" y="5245100"/>
            <a:ext cx="8533939" cy="830997"/>
          </a:xfrm>
          <a:prstGeom prst="rect">
            <a:avLst/>
          </a:prstGeom>
          <a:noFill/>
          <a:ln w="19050">
            <a:solidFill>
              <a:schemeClr val="bg1">
                <a:lumMod val="95000"/>
                <a:alpha val="50000"/>
              </a:schemeClr>
            </a:solidFill>
          </a:ln>
          <a:effectLst>
            <a:outerShdw blurRad="50800" dist="38100" dir="2700000" algn="tl" rotWithShape="0">
              <a:prstClr val="black">
                <a:alpha val="40000"/>
              </a:prstClr>
            </a:outerShdw>
          </a:effectLst>
        </p:spPr>
        <p:txBody>
          <a:bodyPr wrap="none" rtlCol="0">
            <a:spAutoFit/>
          </a:bodyPr>
          <a:lstStyle/>
          <a:p>
            <a:r>
              <a:rPr lang="en-US" sz="4800" b="1" i="1" cap="none" spc="0" dirty="0">
                <a:ln w="13462">
                  <a:solidFill>
                    <a:schemeClr val="bg2"/>
                  </a:solidFill>
                  <a:prstDash val="solid"/>
                </a:ln>
                <a:solidFill>
                  <a:schemeClr val="tx1">
                    <a:lumMod val="85000"/>
                    <a:lumOff val="15000"/>
                  </a:schemeClr>
                </a:solidFill>
                <a:effectLst>
                  <a:outerShdw dist="38100" dir="2700000" algn="bl" rotWithShape="0">
                    <a:schemeClr val="tx1">
                      <a:lumMod val="50000"/>
                      <a:lumOff val="50000"/>
                    </a:schemeClr>
                  </a:outerShdw>
                </a:effectLst>
                <a:latin typeface="+mn-lt"/>
              </a:rPr>
              <a:t>The Accelerator Test Facility</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09600" y="1845504"/>
            <a:ext cx="10972800" cy="39206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716D9922-87B3-6043-9531-5184EA303DC1}" type="slidenum">
              <a:rPr lang="en-US" smtClean="0"/>
              <a:t>‹#›</a:t>
            </a:fld>
            <a:endParaRPr lang="en-US"/>
          </a:p>
        </p:txBody>
      </p:sp>
      <p:sp>
        <p:nvSpPr>
          <p:cNvPr id="4" name="Footer Placeholder 3">
            <a:extLst>
              <a:ext uri="{FF2B5EF4-FFF2-40B4-BE49-F238E27FC236}">
                <a16:creationId xmlns:a16="http://schemas.microsoft.com/office/drawing/2014/main" id="{B4A2ED85-2D35-054E-81AE-56167DDD0C62}"/>
              </a:ext>
            </a:extLst>
          </p:cNvPr>
          <p:cNvSpPr>
            <a:spLocks noGrp="1"/>
          </p:cNvSpPr>
          <p:nvPr>
            <p:ph type="ftr" sz="quarter" idx="13"/>
          </p:nvPr>
        </p:nvSpPr>
        <p:spPr/>
        <p:txBody>
          <a:bodyPr/>
          <a:lstStyle/>
          <a:p>
            <a:r>
              <a:rPr lang="en-US"/>
              <a:t>2019 ATF Science Planning Workshop</a:t>
            </a:r>
            <a:endParaRPr lang="en-US" dirty="0"/>
          </a:p>
        </p:txBody>
      </p:sp>
      <p:cxnSp>
        <p:nvCxnSpPr>
          <p:cNvPr id="7" name="Straight Connector 6">
            <a:extLst>
              <a:ext uri="{FF2B5EF4-FFF2-40B4-BE49-F238E27FC236}">
                <a16:creationId xmlns:a16="http://schemas.microsoft.com/office/drawing/2014/main" id="{C2A43678-8E62-934D-B480-DFC7C3077558}"/>
              </a:ext>
            </a:extLst>
          </p:cNvPr>
          <p:cNvCxnSpPr/>
          <p:nvPr userDrawn="1"/>
        </p:nvCxnSpPr>
        <p:spPr>
          <a:xfrm>
            <a:off x="10299208" y="6624304"/>
            <a:ext cx="151564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F818262-0151-E741-8E4F-4B8CABA98658}"/>
              </a:ext>
            </a:extLst>
          </p:cNvPr>
          <p:cNvSpPr txBox="1"/>
          <p:nvPr userDrawn="1"/>
        </p:nvSpPr>
        <p:spPr>
          <a:xfrm>
            <a:off x="10212828" y="6611779"/>
            <a:ext cx="1659429" cy="246221"/>
          </a:xfrm>
          <a:prstGeom prst="rect">
            <a:avLst/>
          </a:prstGeom>
          <a:noFill/>
        </p:spPr>
        <p:txBody>
          <a:bodyPr wrap="none" rtlCol="0">
            <a:spAutoFit/>
          </a:bodyPr>
          <a:lstStyle/>
          <a:p>
            <a:r>
              <a:rPr lang="en-US" sz="1000" b="1" i="1" dirty="0">
                <a:latin typeface="+mn-lt"/>
              </a:rPr>
              <a:t>Accelerator Test Facility</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857500" cy="52849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1" y="365125"/>
            <a:ext cx="7962900" cy="528490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716D9922-87B3-6043-9531-5184EA303DC1}" type="slidenum">
              <a:rPr lang="en-US" smtClean="0"/>
              <a:t>‹#›</a:t>
            </a:fld>
            <a:endParaRPr lang="en-US"/>
          </a:p>
        </p:txBody>
      </p:sp>
      <p:sp>
        <p:nvSpPr>
          <p:cNvPr id="4" name="Footer Placeholder 3">
            <a:extLst>
              <a:ext uri="{FF2B5EF4-FFF2-40B4-BE49-F238E27FC236}">
                <a16:creationId xmlns:a16="http://schemas.microsoft.com/office/drawing/2014/main" id="{07FD8D76-417F-074E-8E1B-FD8BB1A1C5F6}"/>
              </a:ext>
            </a:extLst>
          </p:cNvPr>
          <p:cNvSpPr>
            <a:spLocks noGrp="1"/>
          </p:cNvSpPr>
          <p:nvPr>
            <p:ph type="ftr" sz="quarter" idx="13"/>
          </p:nvPr>
        </p:nvSpPr>
        <p:spPr/>
        <p:txBody>
          <a:bodyPr/>
          <a:lstStyle/>
          <a:p>
            <a:r>
              <a:rPr lang="en-US"/>
              <a:t>2019 ATF Science Planning Workshop</a:t>
            </a:r>
            <a:endParaRPr lang="en-US" dirty="0"/>
          </a:p>
        </p:txBody>
      </p:sp>
      <p:cxnSp>
        <p:nvCxnSpPr>
          <p:cNvPr id="7" name="Straight Connector 6">
            <a:extLst>
              <a:ext uri="{FF2B5EF4-FFF2-40B4-BE49-F238E27FC236}">
                <a16:creationId xmlns:a16="http://schemas.microsoft.com/office/drawing/2014/main" id="{5F7AE68E-BB69-A34E-8813-7916125324FC}"/>
              </a:ext>
            </a:extLst>
          </p:cNvPr>
          <p:cNvCxnSpPr/>
          <p:nvPr userDrawn="1"/>
        </p:nvCxnSpPr>
        <p:spPr>
          <a:xfrm>
            <a:off x="10299208" y="6624304"/>
            <a:ext cx="151564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D5FDADF-CAAA-244B-82EA-EAE8E806D8BF}"/>
              </a:ext>
            </a:extLst>
          </p:cNvPr>
          <p:cNvSpPr txBox="1"/>
          <p:nvPr userDrawn="1"/>
        </p:nvSpPr>
        <p:spPr>
          <a:xfrm>
            <a:off x="10212828" y="6611779"/>
            <a:ext cx="1659429" cy="246221"/>
          </a:xfrm>
          <a:prstGeom prst="rect">
            <a:avLst/>
          </a:prstGeom>
          <a:noFill/>
        </p:spPr>
        <p:txBody>
          <a:bodyPr wrap="none" rtlCol="0">
            <a:spAutoFit/>
          </a:bodyPr>
          <a:lstStyle/>
          <a:p>
            <a:r>
              <a:rPr lang="en-US" sz="1000" b="1" i="1" dirty="0">
                <a:latin typeface="+mn-lt"/>
              </a:rPr>
              <a:t>Accelerator Test Facility</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716D9922-87B3-6043-9531-5184EA303DC1}" type="slidenum">
              <a:rPr lang="en-US" smtClean="0"/>
              <a:t>‹#›</a:t>
            </a:fld>
            <a:endParaRPr lang="en-US"/>
          </a:p>
        </p:txBody>
      </p:sp>
      <p:sp>
        <p:nvSpPr>
          <p:cNvPr id="4" name="Footer Placeholder 3">
            <a:extLst>
              <a:ext uri="{FF2B5EF4-FFF2-40B4-BE49-F238E27FC236}">
                <a16:creationId xmlns:a16="http://schemas.microsoft.com/office/drawing/2014/main" id="{DF4C3C23-1B52-6542-8542-66DBDB450E41}"/>
              </a:ext>
            </a:extLst>
          </p:cNvPr>
          <p:cNvSpPr>
            <a:spLocks noGrp="1"/>
          </p:cNvSpPr>
          <p:nvPr>
            <p:ph type="ftr" sz="quarter" idx="13"/>
          </p:nvPr>
        </p:nvSpPr>
        <p:spPr/>
        <p:txBody>
          <a:bodyPr/>
          <a:lstStyle/>
          <a:p>
            <a:r>
              <a:rPr lang="en-US"/>
              <a:t>2019 ATF Science Planning Workshop</a:t>
            </a:r>
            <a:endParaRPr lang="en-US" dirty="0"/>
          </a:p>
        </p:txBody>
      </p:sp>
      <p:cxnSp>
        <p:nvCxnSpPr>
          <p:cNvPr id="7" name="Straight Connector 6">
            <a:extLst>
              <a:ext uri="{FF2B5EF4-FFF2-40B4-BE49-F238E27FC236}">
                <a16:creationId xmlns:a16="http://schemas.microsoft.com/office/drawing/2014/main" id="{4D438746-1BA3-484F-BEAD-19911BD4CF08}"/>
              </a:ext>
            </a:extLst>
          </p:cNvPr>
          <p:cNvCxnSpPr/>
          <p:nvPr userDrawn="1"/>
        </p:nvCxnSpPr>
        <p:spPr>
          <a:xfrm>
            <a:off x="10299208" y="6624304"/>
            <a:ext cx="151564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5F5DCDF-3BC7-5044-A699-38AF172C1B6F}"/>
              </a:ext>
            </a:extLst>
          </p:cNvPr>
          <p:cNvSpPr txBox="1"/>
          <p:nvPr userDrawn="1"/>
        </p:nvSpPr>
        <p:spPr>
          <a:xfrm>
            <a:off x="10212828" y="6611779"/>
            <a:ext cx="1659429" cy="246221"/>
          </a:xfrm>
          <a:prstGeom prst="rect">
            <a:avLst/>
          </a:prstGeom>
          <a:noFill/>
        </p:spPr>
        <p:txBody>
          <a:bodyPr wrap="none" rtlCol="0">
            <a:spAutoFit/>
          </a:bodyPr>
          <a:lstStyle/>
          <a:p>
            <a:r>
              <a:rPr lang="en-US" sz="1000" b="1" i="1" dirty="0">
                <a:latin typeface="+mn-lt"/>
              </a:rPr>
              <a:t>Accelerator Test Facility</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0573" y="1709740"/>
            <a:ext cx="11131827"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450573" y="4589465"/>
            <a:ext cx="11131827" cy="1234866"/>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716D9922-87B3-6043-9531-5184EA303DC1}" type="slidenum">
              <a:rPr lang="en-US" smtClean="0"/>
              <a:t>‹#›</a:t>
            </a:fld>
            <a:endParaRPr lang="en-US"/>
          </a:p>
        </p:txBody>
      </p:sp>
      <p:sp>
        <p:nvSpPr>
          <p:cNvPr id="4" name="Footer Placeholder 3">
            <a:extLst>
              <a:ext uri="{FF2B5EF4-FFF2-40B4-BE49-F238E27FC236}">
                <a16:creationId xmlns:a16="http://schemas.microsoft.com/office/drawing/2014/main" id="{BA73554B-353A-1E47-8934-58D00AF34C87}"/>
              </a:ext>
            </a:extLst>
          </p:cNvPr>
          <p:cNvSpPr>
            <a:spLocks noGrp="1"/>
          </p:cNvSpPr>
          <p:nvPr>
            <p:ph type="ftr" sz="quarter" idx="13"/>
          </p:nvPr>
        </p:nvSpPr>
        <p:spPr/>
        <p:txBody>
          <a:bodyPr/>
          <a:lstStyle/>
          <a:p>
            <a:r>
              <a:rPr lang="en-US"/>
              <a:t>2019 ATF Science Planning Workshop</a:t>
            </a:r>
            <a:endParaRPr lang="en-US" dirty="0"/>
          </a:p>
        </p:txBody>
      </p:sp>
      <p:cxnSp>
        <p:nvCxnSpPr>
          <p:cNvPr id="7" name="Straight Connector 6">
            <a:extLst>
              <a:ext uri="{FF2B5EF4-FFF2-40B4-BE49-F238E27FC236}">
                <a16:creationId xmlns:a16="http://schemas.microsoft.com/office/drawing/2014/main" id="{3492655A-CAAE-904F-BEF8-4EB0FC3AD4B9}"/>
              </a:ext>
            </a:extLst>
          </p:cNvPr>
          <p:cNvCxnSpPr/>
          <p:nvPr userDrawn="1"/>
        </p:nvCxnSpPr>
        <p:spPr>
          <a:xfrm>
            <a:off x="10299208" y="6624304"/>
            <a:ext cx="151564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3AC5BF7-A658-2646-9B5F-747C1552E8C6}"/>
              </a:ext>
            </a:extLst>
          </p:cNvPr>
          <p:cNvSpPr txBox="1"/>
          <p:nvPr userDrawn="1"/>
        </p:nvSpPr>
        <p:spPr>
          <a:xfrm>
            <a:off x="10212828" y="6611779"/>
            <a:ext cx="1659429" cy="246221"/>
          </a:xfrm>
          <a:prstGeom prst="rect">
            <a:avLst/>
          </a:prstGeom>
          <a:noFill/>
        </p:spPr>
        <p:txBody>
          <a:bodyPr wrap="none" rtlCol="0">
            <a:spAutoFit/>
          </a:bodyPr>
          <a:lstStyle/>
          <a:p>
            <a:r>
              <a:rPr lang="en-US" sz="1000" b="1" i="1" dirty="0">
                <a:latin typeface="+mn-lt"/>
              </a:rPr>
              <a:t>Accelerator Test Facility</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7079" y="1077686"/>
            <a:ext cx="5486400" cy="50992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96000" y="1077686"/>
            <a:ext cx="5486400" cy="50992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716D9922-87B3-6043-9531-5184EA303DC1}" type="slidenum">
              <a:rPr lang="en-US" smtClean="0"/>
              <a:t>‹#›</a:t>
            </a:fld>
            <a:endParaRPr lang="en-US"/>
          </a:p>
        </p:txBody>
      </p:sp>
      <p:sp>
        <p:nvSpPr>
          <p:cNvPr id="5" name="Footer Placeholder 4">
            <a:extLst>
              <a:ext uri="{FF2B5EF4-FFF2-40B4-BE49-F238E27FC236}">
                <a16:creationId xmlns:a16="http://schemas.microsoft.com/office/drawing/2014/main" id="{C2F4FEE5-F840-7840-B9F3-37B052981AFF}"/>
              </a:ext>
            </a:extLst>
          </p:cNvPr>
          <p:cNvSpPr>
            <a:spLocks noGrp="1"/>
          </p:cNvSpPr>
          <p:nvPr>
            <p:ph type="ftr" sz="quarter" idx="13"/>
          </p:nvPr>
        </p:nvSpPr>
        <p:spPr/>
        <p:txBody>
          <a:bodyPr/>
          <a:lstStyle/>
          <a:p>
            <a:r>
              <a:rPr lang="en-US"/>
              <a:t>2019 ATF Science Planning Workshop</a:t>
            </a:r>
            <a:endParaRPr lang="en-US" dirty="0"/>
          </a:p>
        </p:txBody>
      </p:sp>
      <p:cxnSp>
        <p:nvCxnSpPr>
          <p:cNvPr id="10" name="Straight Connector 9">
            <a:extLst>
              <a:ext uri="{FF2B5EF4-FFF2-40B4-BE49-F238E27FC236}">
                <a16:creationId xmlns:a16="http://schemas.microsoft.com/office/drawing/2014/main" id="{8C671CC6-FDAB-5F41-A26C-EB67D4BC825A}"/>
              </a:ext>
            </a:extLst>
          </p:cNvPr>
          <p:cNvCxnSpPr/>
          <p:nvPr userDrawn="1"/>
        </p:nvCxnSpPr>
        <p:spPr>
          <a:xfrm>
            <a:off x="10299208" y="6624304"/>
            <a:ext cx="151564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6D73A96-5EF1-7F45-B0E0-B39EEB299F22}"/>
              </a:ext>
            </a:extLst>
          </p:cNvPr>
          <p:cNvSpPr txBox="1"/>
          <p:nvPr userDrawn="1"/>
        </p:nvSpPr>
        <p:spPr>
          <a:xfrm>
            <a:off x="10212828" y="6611779"/>
            <a:ext cx="1659429" cy="246221"/>
          </a:xfrm>
          <a:prstGeom prst="rect">
            <a:avLst/>
          </a:prstGeom>
          <a:noFill/>
        </p:spPr>
        <p:txBody>
          <a:bodyPr wrap="none" rtlCol="0">
            <a:spAutoFit/>
          </a:bodyPr>
          <a:lstStyle/>
          <a:p>
            <a:r>
              <a:rPr lang="en-US" sz="1000" b="1" i="1" dirty="0">
                <a:latin typeface="+mn-lt"/>
              </a:rPr>
              <a:t>Accelerator Test Facility</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7079" y="365127"/>
            <a:ext cx="10878309" cy="61458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7079" y="1044340"/>
            <a:ext cx="54864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77079" y="1926771"/>
            <a:ext cx="5486400" cy="42628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0" y="1044340"/>
            <a:ext cx="54864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96000" y="1926771"/>
            <a:ext cx="5486400" cy="42628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716D9922-87B3-6043-9531-5184EA303DC1}" type="slidenum">
              <a:rPr lang="en-US" smtClean="0"/>
              <a:t>‹#›</a:t>
            </a:fld>
            <a:endParaRPr lang="en-US"/>
          </a:p>
        </p:txBody>
      </p:sp>
      <p:sp>
        <p:nvSpPr>
          <p:cNvPr id="7" name="Footer Placeholder 6">
            <a:extLst>
              <a:ext uri="{FF2B5EF4-FFF2-40B4-BE49-F238E27FC236}">
                <a16:creationId xmlns:a16="http://schemas.microsoft.com/office/drawing/2014/main" id="{CBEA0E7D-1DC7-2D40-BC78-64D01705EAC9}"/>
              </a:ext>
            </a:extLst>
          </p:cNvPr>
          <p:cNvSpPr>
            <a:spLocks noGrp="1"/>
          </p:cNvSpPr>
          <p:nvPr>
            <p:ph type="ftr" sz="quarter" idx="13"/>
          </p:nvPr>
        </p:nvSpPr>
        <p:spPr/>
        <p:txBody>
          <a:bodyPr/>
          <a:lstStyle/>
          <a:p>
            <a:r>
              <a:rPr lang="en-US"/>
              <a:t>2019 ATF Science Planning Workshop</a:t>
            </a:r>
            <a:endParaRPr lang="en-US" dirty="0"/>
          </a:p>
        </p:txBody>
      </p:sp>
      <p:cxnSp>
        <p:nvCxnSpPr>
          <p:cNvPr id="10" name="Straight Connector 9">
            <a:extLst>
              <a:ext uri="{FF2B5EF4-FFF2-40B4-BE49-F238E27FC236}">
                <a16:creationId xmlns:a16="http://schemas.microsoft.com/office/drawing/2014/main" id="{BFCCEA4A-12C4-AC41-A840-5D636BD7C90A}"/>
              </a:ext>
            </a:extLst>
          </p:cNvPr>
          <p:cNvCxnSpPr/>
          <p:nvPr userDrawn="1"/>
        </p:nvCxnSpPr>
        <p:spPr>
          <a:xfrm>
            <a:off x="10299208" y="6624304"/>
            <a:ext cx="151564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AED1C5E-C9F8-ED43-A610-D03A83F0459F}"/>
              </a:ext>
            </a:extLst>
          </p:cNvPr>
          <p:cNvSpPr txBox="1"/>
          <p:nvPr userDrawn="1"/>
        </p:nvSpPr>
        <p:spPr>
          <a:xfrm>
            <a:off x="10212828" y="6611779"/>
            <a:ext cx="1659429" cy="246221"/>
          </a:xfrm>
          <a:prstGeom prst="rect">
            <a:avLst/>
          </a:prstGeom>
          <a:noFill/>
        </p:spPr>
        <p:txBody>
          <a:bodyPr wrap="none" rtlCol="0">
            <a:spAutoFit/>
          </a:bodyPr>
          <a:lstStyle/>
          <a:p>
            <a:r>
              <a:rPr lang="en-US" sz="1000" b="1" i="1" dirty="0">
                <a:latin typeface="+mn-lt"/>
              </a:rPr>
              <a:t>Accelerator Test Facility</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716D9922-87B3-6043-9531-5184EA303DC1}" type="slidenum">
              <a:rPr lang="en-US" smtClean="0"/>
              <a:t>‹#›</a:t>
            </a:fld>
            <a:endParaRPr lang="en-US"/>
          </a:p>
        </p:txBody>
      </p:sp>
      <p:sp>
        <p:nvSpPr>
          <p:cNvPr id="3" name="Footer Placeholder 2">
            <a:extLst>
              <a:ext uri="{FF2B5EF4-FFF2-40B4-BE49-F238E27FC236}">
                <a16:creationId xmlns:a16="http://schemas.microsoft.com/office/drawing/2014/main" id="{F4D80B99-3942-E04E-9428-A7DA312933F5}"/>
              </a:ext>
            </a:extLst>
          </p:cNvPr>
          <p:cNvSpPr>
            <a:spLocks noGrp="1"/>
          </p:cNvSpPr>
          <p:nvPr>
            <p:ph type="ftr" sz="quarter" idx="13"/>
          </p:nvPr>
        </p:nvSpPr>
        <p:spPr/>
        <p:txBody>
          <a:bodyPr/>
          <a:lstStyle/>
          <a:p>
            <a:r>
              <a:rPr lang="en-US"/>
              <a:t>2019 ATF Science Planning Workshop</a:t>
            </a:r>
            <a:endParaRPr lang="en-US" dirty="0"/>
          </a:p>
        </p:txBody>
      </p:sp>
      <p:cxnSp>
        <p:nvCxnSpPr>
          <p:cNvPr id="6" name="Straight Connector 5">
            <a:extLst>
              <a:ext uri="{FF2B5EF4-FFF2-40B4-BE49-F238E27FC236}">
                <a16:creationId xmlns:a16="http://schemas.microsoft.com/office/drawing/2014/main" id="{FC24386E-F1AB-C04D-9B89-4ECCFB074347}"/>
              </a:ext>
            </a:extLst>
          </p:cNvPr>
          <p:cNvCxnSpPr/>
          <p:nvPr userDrawn="1"/>
        </p:nvCxnSpPr>
        <p:spPr>
          <a:xfrm>
            <a:off x="10299208" y="6624304"/>
            <a:ext cx="151564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127F659-1966-2049-A7C0-8A150F919736}"/>
              </a:ext>
            </a:extLst>
          </p:cNvPr>
          <p:cNvSpPr txBox="1"/>
          <p:nvPr userDrawn="1"/>
        </p:nvSpPr>
        <p:spPr>
          <a:xfrm>
            <a:off x="10212828" y="6611779"/>
            <a:ext cx="1659429" cy="246221"/>
          </a:xfrm>
          <a:prstGeom prst="rect">
            <a:avLst/>
          </a:prstGeom>
          <a:noFill/>
        </p:spPr>
        <p:txBody>
          <a:bodyPr wrap="none" rtlCol="0">
            <a:spAutoFit/>
          </a:bodyPr>
          <a:lstStyle/>
          <a:p>
            <a:r>
              <a:rPr lang="en-US" sz="1000" b="1" i="1" dirty="0">
                <a:latin typeface="+mn-lt"/>
              </a:rPr>
              <a:t>Accelerator Test Facility</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16D9922-87B3-6043-9531-5184EA303DC1}" type="slidenum">
              <a:rPr lang="en-US" smtClean="0"/>
              <a:t>‹#›</a:t>
            </a:fld>
            <a:endParaRPr lang="en-US"/>
          </a:p>
        </p:txBody>
      </p:sp>
      <p:sp>
        <p:nvSpPr>
          <p:cNvPr id="2" name="Footer Placeholder 1">
            <a:extLst>
              <a:ext uri="{FF2B5EF4-FFF2-40B4-BE49-F238E27FC236}">
                <a16:creationId xmlns:a16="http://schemas.microsoft.com/office/drawing/2014/main" id="{107153A5-3C0E-9948-AF94-C5D9B5955FD8}"/>
              </a:ext>
            </a:extLst>
          </p:cNvPr>
          <p:cNvSpPr>
            <a:spLocks noGrp="1"/>
          </p:cNvSpPr>
          <p:nvPr>
            <p:ph type="ftr" sz="quarter" idx="13"/>
          </p:nvPr>
        </p:nvSpPr>
        <p:spPr/>
        <p:txBody>
          <a:bodyPr/>
          <a:lstStyle/>
          <a:p>
            <a:r>
              <a:rPr lang="en-US"/>
              <a:t>2019 ATF Science Planning Workshop</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3827" y="457200"/>
            <a:ext cx="4308199"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7" y="987427"/>
            <a:ext cx="639921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63827" y="2057400"/>
            <a:ext cx="430819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716D9922-87B3-6043-9531-5184EA303DC1}" type="slidenum">
              <a:rPr lang="en-US" smtClean="0"/>
              <a:t>‹#›</a:t>
            </a:fld>
            <a:endParaRPr lang="en-US"/>
          </a:p>
        </p:txBody>
      </p:sp>
      <p:sp>
        <p:nvSpPr>
          <p:cNvPr id="5" name="Footer Placeholder 4">
            <a:extLst>
              <a:ext uri="{FF2B5EF4-FFF2-40B4-BE49-F238E27FC236}">
                <a16:creationId xmlns:a16="http://schemas.microsoft.com/office/drawing/2014/main" id="{CAB2CC09-3EA4-3042-81B4-074C77A38F90}"/>
              </a:ext>
            </a:extLst>
          </p:cNvPr>
          <p:cNvSpPr>
            <a:spLocks noGrp="1"/>
          </p:cNvSpPr>
          <p:nvPr>
            <p:ph type="ftr" sz="quarter" idx="13"/>
          </p:nvPr>
        </p:nvSpPr>
        <p:spPr/>
        <p:txBody>
          <a:bodyPr/>
          <a:lstStyle/>
          <a:p>
            <a:r>
              <a:rPr lang="en-US"/>
              <a:t>2019 ATF Science Planning Workshop</a:t>
            </a:r>
            <a:endParaRPr lang="en-US" dirty="0"/>
          </a:p>
        </p:txBody>
      </p:sp>
      <p:cxnSp>
        <p:nvCxnSpPr>
          <p:cNvPr id="8" name="Straight Connector 7">
            <a:extLst>
              <a:ext uri="{FF2B5EF4-FFF2-40B4-BE49-F238E27FC236}">
                <a16:creationId xmlns:a16="http://schemas.microsoft.com/office/drawing/2014/main" id="{CE76E66F-5CDB-4245-8388-12B831026D25}"/>
              </a:ext>
            </a:extLst>
          </p:cNvPr>
          <p:cNvCxnSpPr/>
          <p:nvPr userDrawn="1"/>
        </p:nvCxnSpPr>
        <p:spPr>
          <a:xfrm>
            <a:off x="10299208" y="6624304"/>
            <a:ext cx="151564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27F1150-ED76-374C-838B-85C718842D73}"/>
              </a:ext>
            </a:extLst>
          </p:cNvPr>
          <p:cNvSpPr txBox="1"/>
          <p:nvPr userDrawn="1"/>
        </p:nvSpPr>
        <p:spPr>
          <a:xfrm>
            <a:off x="10212828" y="6611779"/>
            <a:ext cx="1659429" cy="246221"/>
          </a:xfrm>
          <a:prstGeom prst="rect">
            <a:avLst/>
          </a:prstGeom>
          <a:noFill/>
        </p:spPr>
        <p:txBody>
          <a:bodyPr wrap="none" rtlCol="0">
            <a:spAutoFit/>
          </a:bodyPr>
          <a:lstStyle/>
          <a:p>
            <a:r>
              <a:rPr lang="en-US" sz="1000" b="1" i="1" dirty="0">
                <a:latin typeface="+mn-lt"/>
              </a:rPr>
              <a:t>Accelerator Test Facility</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183187" y="987427"/>
            <a:ext cx="6399212"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7" name="Slide Number Placeholder 6"/>
          <p:cNvSpPr>
            <a:spLocks noGrp="1"/>
          </p:cNvSpPr>
          <p:nvPr>
            <p:ph type="sldNum" sz="quarter" idx="12"/>
          </p:nvPr>
        </p:nvSpPr>
        <p:spPr/>
        <p:txBody>
          <a:bodyPr/>
          <a:lstStyle/>
          <a:p>
            <a:fld id="{716D9922-87B3-6043-9531-5184EA303DC1}" type="slidenum">
              <a:rPr lang="en-US" smtClean="0"/>
              <a:t>‹#›</a:t>
            </a:fld>
            <a:endParaRPr lang="en-US"/>
          </a:p>
        </p:txBody>
      </p:sp>
      <p:sp>
        <p:nvSpPr>
          <p:cNvPr id="8" name="Title 1"/>
          <p:cNvSpPr>
            <a:spLocks noGrp="1"/>
          </p:cNvSpPr>
          <p:nvPr>
            <p:ph type="title"/>
          </p:nvPr>
        </p:nvSpPr>
        <p:spPr>
          <a:xfrm>
            <a:off x="463827" y="457200"/>
            <a:ext cx="4308199" cy="1600200"/>
          </a:xfrm>
        </p:spPr>
        <p:txBody>
          <a:bodyPr anchor="b"/>
          <a:lstStyle>
            <a:lvl1pPr>
              <a:defRPr sz="3200"/>
            </a:lvl1pPr>
          </a:lstStyle>
          <a:p>
            <a:r>
              <a:rPr lang="en-US"/>
              <a:t>Click to edit Master title style</a:t>
            </a:r>
            <a:endParaRPr lang="en-US" dirty="0"/>
          </a:p>
        </p:txBody>
      </p:sp>
      <p:sp>
        <p:nvSpPr>
          <p:cNvPr id="9" name="Text Placeholder 3"/>
          <p:cNvSpPr>
            <a:spLocks noGrp="1"/>
          </p:cNvSpPr>
          <p:nvPr>
            <p:ph type="body" sz="half" idx="2"/>
          </p:nvPr>
        </p:nvSpPr>
        <p:spPr>
          <a:xfrm>
            <a:off x="463827" y="2057400"/>
            <a:ext cx="430819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Footer Placeholder 1">
            <a:extLst>
              <a:ext uri="{FF2B5EF4-FFF2-40B4-BE49-F238E27FC236}">
                <a16:creationId xmlns:a16="http://schemas.microsoft.com/office/drawing/2014/main" id="{C71EA52D-CD39-A640-8C89-183891F6AA12}"/>
              </a:ext>
            </a:extLst>
          </p:cNvPr>
          <p:cNvSpPr>
            <a:spLocks noGrp="1"/>
          </p:cNvSpPr>
          <p:nvPr>
            <p:ph type="ftr" sz="quarter" idx="13"/>
          </p:nvPr>
        </p:nvSpPr>
        <p:spPr/>
        <p:txBody>
          <a:bodyPr/>
          <a:lstStyle/>
          <a:p>
            <a:r>
              <a:rPr lang="en-US"/>
              <a:t>2019 ATF Science Planning Workshop</a:t>
            </a:r>
            <a:endParaRPr lang="en-US" dirty="0"/>
          </a:p>
        </p:txBody>
      </p:sp>
      <p:cxnSp>
        <p:nvCxnSpPr>
          <p:cNvPr id="10" name="Straight Connector 9">
            <a:extLst>
              <a:ext uri="{FF2B5EF4-FFF2-40B4-BE49-F238E27FC236}">
                <a16:creationId xmlns:a16="http://schemas.microsoft.com/office/drawing/2014/main" id="{FE319323-2313-1F4E-AB75-E659C0A78B12}"/>
              </a:ext>
            </a:extLst>
          </p:cNvPr>
          <p:cNvCxnSpPr/>
          <p:nvPr userDrawn="1"/>
        </p:nvCxnSpPr>
        <p:spPr>
          <a:xfrm>
            <a:off x="10299208" y="6624304"/>
            <a:ext cx="151564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9EE8028-208C-A643-834F-29B17B26661D}"/>
              </a:ext>
            </a:extLst>
          </p:cNvPr>
          <p:cNvSpPr txBox="1"/>
          <p:nvPr userDrawn="1"/>
        </p:nvSpPr>
        <p:spPr>
          <a:xfrm>
            <a:off x="10212828" y="6611779"/>
            <a:ext cx="1659429" cy="246221"/>
          </a:xfrm>
          <a:prstGeom prst="rect">
            <a:avLst/>
          </a:prstGeom>
          <a:noFill/>
        </p:spPr>
        <p:txBody>
          <a:bodyPr wrap="none" rtlCol="0">
            <a:spAutoFit/>
          </a:bodyPr>
          <a:lstStyle/>
          <a:p>
            <a:r>
              <a:rPr lang="en-US" sz="1000" b="1" i="1" dirty="0">
                <a:latin typeface="+mn-lt"/>
              </a:rPr>
              <a:t>Accelerator Test Facility</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7080" y="365128"/>
            <a:ext cx="11105321" cy="647244"/>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477080" y="1077686"/>
            <a:ext cx="11105321" cy="5159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9569884" y="6337102"/>
            <a:ext cx="71606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716D9922-87B3-6043-9531-5184EA303DC1}" type="slidenum">
              <a:rPr lang="en-US" smtClean="0"/>
              <a:pPr/>
              <a:t>‹#›</a:t>
            </a:fld>
            <a:endParaRPr lang="en-US"/>
          </a:p>
        </p:txBody>
      </p:sp>
      <p:sp>
        <p:nvSpPr>
          <p:cNvPr id="4" name="Footer Placeholder 3">
            <a:extLst>
              <a:ext uri="{FF2B5EF4-FFF2-40B4-BE49-F238E27FC236}">
                <a16:creationId xmlns:a16="http://schemas.microsoft.com/office/drawing/2014/main" id="{B35416FC-82A6-B44F-81E9-131A94701CD2}"/>
              </a:ext>
            </a:extLst>
          </p:cNvPr>
          <p:cNvSpPr>
            <a:spLocks noGrp="1"/>
          </p:cNvSpPr>
          <p:nvPr>
            <p:ph type="ftr" sz="quarter" idx="3"/>
          </p:nvPr>
        </p:nvSpPr>
        <p:spPr>
          <a:xfrm>
            <a:off x="2898648" y="6336792"/>
            <a:ext cx="640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2019 ATF Science Planning Workshop</a:t>
            </a:r>
            <a:endParaRPr lang="en-US" dirty="0"/>
          </a:p>
        </p:txBody>
      </p:sp>
    </p:spTree>
    <p:extLst>
      <p:ext uri="{BB962C8B-B14F-4D97-AF65-F5344CB8AC3E}">
        <p14:creationId xmlns:p14="http://schemas.microsoft.com/office/powerpoint/2010/main" val="7531503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84" userDrawn="1">
          <p15:clr>
            <a:srgbClr val="F26B43"/>
          </p15:clr>
        </p15:guide>
        <p15:guide id="4" pos="7296" userDrawn="1">
          <p15:clr>
            <a:srgbClr val="F26B43"/>
          </p15:clr>
        </p15:guide>
        <p15:guide id="5"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6.sv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png"/><Relationship Id="rId9"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dirty="0"/>
              <a:t>The 2019 ATF Science Planning Workshop</a:t>
            </a:r>
          </a:p>
        </p:txBody>
      </p:sp>
      <p:sp>
        <p:nvSpPr>
          <p:cNvPr id="3" name="Subtitle 2"/>
          <p:cNvSpPr>
            <a:spLocks noGrp="1"/>
          </p:cNvSpPr>
          <p:nvPr>
            <p:ph type="subTitle" idx="1"/>
          </p:nvPr>
        </p:nvSpPr>
        <p:spPr/>
        <p:txBody>
          <a:bodyPr/>
          <a:lstStyle/>
          <a:p>
            <a:r>
              <a:rPr lang="en-US" dirty="0"/>
              <a:t>Mark Palmer</a:t>
            </a:r>
          </a:p>
          <a:p>
            <a:r>
              <a:rPr lang="en-US" dirty="0"/>
              <a:t>October 15, 2019</a:t>
            </a:r>
          </a:p>
        </p:txBody>
      </p:sp>
      <p:pic>
        <p:nvPicPr>
          <p:cNvPr id="4" name="Picture 3">
            <a:extLst>
              <a:ext uri="{FF2B5EF4-FFF2-40B4-BE49-F238E27FC236}">
                <a16:creationId xmlns:a16="http://schemas.microsoft.com/office/drawing/2014/main" id="{E0DF8FCD-473D-BF47-A24D-62286D31B9F3}"/>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76914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4"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5"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6"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7"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8"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9"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3421A7CB-436E-3F4A-83BA-CF26A7462544}"/>
              </a:ext>
            </a:extLst>
          </p:cNvPr>
          <p:cNvSpPr>
            <a:spLocks noGrp="1"/>
          </p:cNvSpPr>
          <p:nvPr>
            <p:ph type="title"/>
          </p:nvPr>
        </p:nvSpPr>
        <p:spPr>
          <a:xfrm>
            <a:off x="535020" y="685800"/>
            <a:ext cx="2780271" cy="5105400"/>
          </a:xfrm>
        </p:spPr>
        <p:txBody>
          <a:bodyPr>
            <a:normAutofit/>
          </a:bodyPr>
          <a:lstStyle/>
          <a:p>
            <a:r>
              <a:rPr lang="en-US">
                <a:solidFill>
                  <a:srgbClr val="FFFFFF"/>
                </a:solidFill>
              </a:rPr>
              <a:t>From the 2017 SNW Survey</a:t>
            </a:r>
          </a:p>
        </p:txBody>
      </p:sp>
      <p:sp>
        <p:nvSpPr>
          <p:cNvPr id="5" name="Footer Placeholder 4">
            <a:extLst>
              <a:ext uri="{FF2B5EF4-FFF2-40B4-BE49-F238E27FC236}">
                <a16:creationId xmlns:a16="http://schemas.microsoft.com/office/drawing/2014/main" id="{6754523D-2BF4-3743-AF38-102059F4D30E}"/>
              </a:ext>
            </a:extLst>
          </p:cNvPr>
          <p:cNvSpPr>
            <a:spLocks noGrp="1"/>
          </p:cNvSpPr>
          <p:nvPr>
            <p:ph type="ftr" sz="quarter" idx="13"/>
          </p:nvPr>
        </p:nvSpPr>
        <p:spPr>
          <a:xfrm>
            <a:off x="5752105" y="6309360"/>
            <a:ext cx="3898947" cy="365125"/>
          </a:xfrm>
        </p:spPr>
        <p:txBody>
          <a:bodyPr>
            <a:normAutofit/>
          </a:bodyPr>
          <a:lstStyle/>
          <a:p>
            <a:pPr algn="l">
              <a:spcAft>
                <a:spcPts val="600"/>
              </a:spcAft>
            </a:pPr>
            <a:r>
              <a:rPr lang="en-US">
                <a:solidFill>
                  <a:prstClr val="black">
                    <a:tint val="75000"/>
                  </a:prstClr>
                </a:solidFill>
              </a:rPr>
              <a:t>2019 ATF Science Planning Workshop</a:t>
            </a:r>
          </a:p>
        </p:txBody>
      </p:sp>
      <p:sp>
        <p:nvSpPr>
          <p:cNvPr id="4" name="Slide Number Placeholder 3">
            <a:extLst>
              <a:ext uri="{FF2B5EF4-FFF2-40B4-BE49-F238E27FC236}">
                <a16:creationId xmlns:a16="http://schemas.microsoft.com/office/drawing/2014/main" id="{084EB3ED-9B03-6F4E-92EC-4BB841CCB299}"/>
              </a:ext>
            </a:extLst>
          </p:cNvPr>
          <p:cNvSpPr>
            <a:spLocks noGrp="1"/>
          </p:cNvSpPr>
          <p:nvPr>
            <p:ph type="sldNum" sz="quarter" idx="12"/>
          </p:nvPr>
        </p:nvSpPr>
        <p:spPr>
          <a:xfrm>
            <a:off x="10265568" y="6309360"/>
            <a:ext cx="1088231" cy="365125"/>
          </a:xfrm>
        </p:spPr>
        <p:txBody>
          <a:bodyPr>
            <a:normAutofit/>
          </a:bodyPr>
          <a:lstStyle/>
          <a:p>
            <a:pPr algn="r">
              <a:spcAft>
                <a:spcPts val="600"/>
              </a:spcAft>
            </a:pPr>
            <a:fld id="{716D9922-87B3-6043-9531-5184EA303DC1}" type="slidenum">
              <a:rPr lang="en-US">
                <a:solidFill>
                  <a:prstClr val="black">
                    <a:tint val="75000"/>
                  </a:prstClr>
                </a:solidFill>
              </a:rPr>
              <a:pPr algn="r">
                <a:spcAft>
                  <a:spcPts val="600"/>
                </a:spcAft>
              </a:pPr>
              <a:t>10</a:t>
            </a:fld>
            <a:endParaRPr lang="en-US">
              <a:solidFill>
                <a:prstClr val="black">
                  <a:tint val="75000"/>
                </a:prstClr>
              </a:solidFill>
            </a:endParaRPr>
          </a:p>
        </p:txBody>
      </p:sp>
      <p:graphicFrame>
        <p:nvGraphicFramePr>
          <p:cNvPr id="6" name="Content Placeholder 3">
            <a:extLst>
              <a:ext uri="{FF2B5EF4-FFF2-40B4-BE49-F238E27FC236}">
                <a16:creationId xmlns:a16="http://schemas.microsoft.com/office/drawing/2014/main" id="{9C160D36-21F9-0446-9720-EE5143C0AF53}"/>
              </a:ext>
            </a:extLst>
          </p:cNvPr>
          <p:cNvGraphicFramePr>
            <a:graphicFrameLocks noGrp="1"/>
          </p:cNvGraphicFramePr>
          <p:nvPr>
            <p:ph idx="1"/>
            <p:extLst>
              <p:ext uri="{D42A27DB-BD31-4B8C-83A1-F6EECF244321}">
                <p14:modId xmlns:p14="http://schemas.microsoft.com/office/powerpoint/2010/main" val="1054484949"/>
              </p:ext>
            </p:extLst>
          </p:nvPr>
        </p:nvGraphicFramePr>
        <p:xfrm>
          <a:off x="5010150" y="685800"/>
          <a:ext cx="6492875" cy="5105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93947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F8E2F-12E2-0948-BC4E-6967893D9642}"/>
              </a:ext>
            </a:extLst>
          </p:cNvPr>
          <p:cNvSpPr>
            <a:spLocks noGrp="1"/>
          </p:cNvSpPr>
          <p:nvPr>
            <p:ph type="title"/>
          </p:nvPr>
        </p:nvSpPr>
        <p:spPr>
          <a:xfrm>
            <a:off x="58434" y="114608"/>
            <a:ext cx="11105321" cy="647244"/>
          </a:xfrm>
        </p:spPr>
        <p:txBody>
          <a:bodyPr/>
          <a:lstStyle/>
          <a:p>
            <a:r>
              <a:rPr lang="en-US" dirty="0"/>
              <a:t>Recent Efforts – LWIR Systems</a:t>
            </a:r>
          </a:p>
        </p:txBody>
      </p:sp>
      <p:sp>
        <p:nvSpPr>
          <p:cNvPr id="3" name="Slide Number Placeholder 2">
            <a:extLst>
              <a:ext uri="{FF2B5EF4-FFF2-40B4-BE49-F238E27FC236}">
                <a16:creationId xmlns:a16="http://schemas.microsoft.com/office/drawing/2014/main" id="{0FBE7D6C-36CE-0143-A8BC-97B1C74242C9}"/>
              </a:ext>
            </a:extLst>
          </p:cNvPr>
          <p:cNvSpPr>
            <a:spLocks noGrp="1"/>
          </p:cNvSpPr>
          <p:nvPr>
            <p:ph type="sldNum" sz="quarter" idx="12"/>
          </p:nvPr>
        </p:nvSpPr>
        <p:spPr/>
        <p:txBody>
          <a:bodyPr/>
          <a:lstStyle/>
          <a:p>
            <a:fld id="{716D9922-87B3-6043-9531-5184EA303DC1}" type="slidenum">
              <a:rPr lang="en-US" smtClean="0"/>
              <a:t>11</a:t>
            </a:fld>
            <a:endParaRPr lang="en-US"/>
          </a:p>
        </p:txBody>
      </p:sp>
      <p:sp>
        <p:nvSpPr>
          <p:cNvPr id="4" name="Footer Placeholder 3">
            <a:extLst>
              <a:ext uri="{FF2B5EF4-FFF2-40B4-BE49-F238E27FC236}">
                <a16:creationId xmlns:a16="http://schemas.microsoft.com/office/drawing/2014/main" id="{A1D5AFD3-BDA4-604C-A487-AD5C40513A4D}"/>
              </a:ext>
            </a:extLst>
          </p:cNvPr>
          <p:cNvSpPr>
            <a:spLocks noGrp="1"/>
          </p:cNvSpPr>
          <p:nvPr>
            <p:ph type="ftr" sz="quarter" idx="13"/>
          </p:nvPr>
        </p:nvSpPr>
        <p:spPr/>
        <p:txBody>
          <a:bodyPr/>
          <a:lstStyle/>
          <a:p>
            <a:r>
              <a:rPr lang="en-US"/>
              <a:t>2019 ATF Science Planning Workshop</a:t>
            </a:r>
            <a:endParaRPr lang="en-US" dirty="0"/>
          </a:p>
        </p:txBody>
      </p:sp>
      <p:grpSp>
        <p:nvGrpSpPr>
          <p:cNvPr id="5" name="Group 4">
            <a:extLst>
              <a:ext uri="{FF2B5EF4-FFF2-40B4-BE49-F238E27FC236}">
                <a16:creationId xmlns:a16="http://schemas.microsoft.com/office/drawing/2014/main" id="{9310D39B-B636-B744-9703-B075CC397690}"/>
              </a:ext>
            </a:extLst>
          </p:cNvPr>
          <p:cNvGrpSpPr/>
          <p:nvPr/>
        </p:nvGrpSpPr>
        <p:grpSpPr>
          <a:xfrm>
            <a:off x="1" y="626301"/>
            <a:ext cx="7052152" cy="5436296"/>
            <a:chOff x="304800" y="598251"/>
            <a:chExt cx="5486400" cy="4114800"/>
          </a:xfrm>
        </p:grpSpPr>
        <p:pic>
          <p:nvPicPr>
            <p:cNvPr id="6" name="Graphic 5">
              <a:extLst>
                <a:ext uri="{FF2B5EF4-FFF2-40B4-BE49-F238E27FC236}">
                  <a16:creationId xmlns:a16="http://schemas.microsoft.com/office/drawing/2014/main" id="{782BE816-3E6B-F24C-9C05-499E545A130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04800" y="598251"/>
              <a:ext cx="5486400" cy="4114800"/>
            </a:xfrm>
            <a:prstGeom prst="rect">
              <a:avLst/>
            </a:prstGeom>
          </p:spPr>
        </p:pic>
        <p:cxnSp>
          <p:nvCxnSpPr>
            <p:cNvPr id="7" name="Straight Connector 6">
              <a:extLst>
                <a:ext uri="{FF2B5EF4-FFF2-40B4-BE49-F238E27FC236}">
                  <a16:creationId xmlns:a16="http://schemas.microsoft.com/office/drawing/2014/main" id="{DF3D2FC3-D58E-D94E-BE9F-852E194CA537}"/>
                </a:ext>
              </a:extLst>
            </p:cNvPr>
            <p:cNvCxnSpPr>
              <a:cxnSpLocks/>
            </p:cNvCxnSpPr>
            <p:nvPr/>
          </p:nvCxnSpPr>
          <p:spPr>
            <a:xfrm flipV="1">
              <a:off x="957004" y="1334156"/>
              <a:ext cx="4186496" cy="2654896"/>
            </a:xfrm>
            <a:prstGeom prst="line">
              <a:avLst/>
            </a:prstGeom>
            <a:noFill/>
            <a:ln w="19050" cap="flat" cmpd="sng" algn="ctr">
              <a:solidFill>
                <a:srgbClr val="C00000"/>
              </a:solidFill>
              <a:prstDash val="dash"/>
            </a:ln>
            <a:effectLst/>
          </p:spPr>
        </p:cxnSp>
        <p:sp>
          <p:nvSpPr>
            <p:cNvPr id="8" name="Star: 5 Points 36">
              <a:extLst>
                <a:ext uri="{FF2B5EF4-FFF2-40B4-BE49-F238E27FC236}">
                  <a16:creationId xmlns:a16="http://schemas.microsoft.com/office/drawing/2014/main" id="{61F04C94-8134-0341-99D0-E079CCF24A69}"/>
                </a:ext>
              </a:extLst>
            </p:cNvPr>
            <p:cNvSpPr/>
            <p:nvPr/>
          </p:nvSpPr>
          <p:spPr>
            <a:xfrm>
              <a:off x="4270983" y="1562756"/>
              <a:ext cx="369277" cy="351692"/>
            </a:xfrm>
            <a:prstGeom prst="star5">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DejaVu Sans"/>
                <a:cs typeface="DejaVu Sans"/>
              </a:endParaRPr>
            </a:p>
          </p:txBody>
        </p:sp>
        <p:sp>
          <p:nvSpPr>
            <p:cNvPr id="9" name="TextBox 8">
              <a:extLst>
                <a:ext uri="{FF2B5EF4-FFF2-40B4-BE49-F238E27FC236}">
                  <a16:creationId xmlns:a16="http://schemas.microsoft.com/office/drawing/2014/main" id="{E8C6421B-ECB1-C641-88B2-4568D3549120}"/>
                </a:ext>
              </a:extLst>
            </p:cNvPr>
            <p:cNvSpPr txBox="1"/>
            <p:nvPr/>
          </p:nvSpPr>
          <p:spPr>
            <a:xfrm>
              <a:off x="978716" y="975382"/>
              <a:ext cx="3387863" cy="349440"/>
            </a:xfrm>
            <a:prstGeom prst="rect">
              <a:avLst/>
            </a:prstGeom>
            <a:noFill/>
          </p:spPr>
          <p:txBody>
            <a:bodyPr wrap="none" rtlCol="0">
              <a:spAutoFit/>
            </a:bodyPr>
            <a:lstStyle/>
            <a:p>
              <a:pPr defTabSz="914400"/>
              <a:r>
                <a:rPr lang="en-US" sz="2400" dirty="0">
                  <a:solidFill>
                    <a:srgbClr val="F79646">
                      <a:lumMod val="75000"/>
                    </a:srgbClr>
                  </a:solidFill>
                  <a:latin typeface="Arial"/>
                  <a:ea typeface="DejaVu Sans"/>
                  <a:cs typeface="DejaVu Sans"/>
                </a:rPr>
                <a:t>March 2019:</a:t>
              </a:r>
              <a:r>
                <a:rPr lang="en-US" sz="2400" b="1" dirty="0">
                  <a:solidFill>
                    <a:srgbClr val="F79646">
                      <a:lumMod val="75000"/>
                    </a:srgbClr>
                  </a:solidFill>
                  <a:latin typeface="Arial"/>
                  <a:ea typeface="DejaVu Sans"/>
                  <a:cs typeface="DejaVu Sans"/>
                </a:rPr>
                <a:t> 5TW, 2ps output</a:t>
              </a:r>
            </a:p>
          </p:txBody>
        </p:sp>
      </p:grpSp>
      <p:sp>
        <p:nvSpPr>
          <p:cNvPr id="18" name="Slide Number Placeholder 2">
            <a:extLst>
              <a:ext uri="{FF2B5EF4-FFF2-40B4-BE49-F238E27FC236}">
                <a16:creationId xmlns:a16="http://schemas.microsoft.com/office/drawing/2014/main" id="{B4F73D93-BFF8-6049-82B0-65C389B9BF5F}"/>
              </a:ext>
            </a:extLst>
          </p:cNvPr>
          <p:cNvSpPr txBox="1">
            <a:spLocks/>
          </p:cNvSpPr>
          <p:nvPr/>
        </p:nvSpPr>
        <p:spPr>
          <a:xfrm>
            <a:off x="9569884" y="6337102"/>
            <a:ext cx="716065"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16D9922-87B3-6043-9531-5184EA303DC1}" type="slidenum">
              <a:rPr lang="en-US" smtClean="0"/>
              <a:pPr/>
              <a:t>11</a:t>
            </a:fld>
            <a:endParaRPr lang="en-US" dirty="0"/>
          </a:p>
        </p:txBody>
      </p:sp>
      <p:sp>
        <p:nvSpPr>
          <p:cNvPr id="19" name="Rectangle 18">
            <a:extLst>
              <a:ext uri="{FF2B5EF4-FFF2-40B4-BE49-F238E27FC236}">
                <a16:creationId xmlns:a16="http://schemas.microsoft.com/office/drawing/2014/main" id="{085C728D-ED8E-6E43-8978-E845F92177D8}"/>
              </a:ext>
            </a:extLst>
          </p:cNvPr>
          <p:cNvSpPr/>
          <p:nvPr/>
        </p:nvSpPr>
        <p:spPr>
          <a:xfrm>
            <a:off x="7493000" y="3281819"/>
            <a:ext cx="4698999" cy="35761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05302A84-9FF1-D44F-872C-F2EDD1FF0BD1}"/>
              </a:ext>
            </a:extLst>
          </p:cNvPr>
          <p:cNvGrpSpPr/>
          <p:nvPr/>
        </p:nvGrpSpPr>
        <p:grpSpPr>
          <a:xfrm>
            <a:off x="7884620" y="322743"/>
            <a:ext cx="4290678" cy="3225157"/>
            <a:chOff x="7884620" y="-7764"/>
            <a:chExt cx="4290678" cy="3225157"/>
          </a:xfrm>
        </p:grpSpPr>
        <p:pic>
          <p:nvPicPr>
            <p:cNvPr id="21" name="Picture 20">
              <a:extLst>
                <a:ext uri="{FF2B5EF4-FFF2-40B4-BE49-F238E27FC236}">
                  <a16:creationId xmlns:a16="http://schemas.microsoft.com/office/drawing/2014/main" id="{7D341290-12B2-C346-A3B6-B536540C8006}"/>
                </a:ext>
              </a:extLst>
            </p:cNvPr>
            <p:cNvPicPr>
              <a:picLocks noChangeAspect="1"/>
            </p:cNvPicPr>
            <p:nvPr/>
          </p:nvPicPr>
          <p:blipFill rotWithShape="1">
            <a:blip r:embed="rId4">
              <a:extLst>
                <a:ext uri="{28A0092B-C50C-407E-A947-70E740481C1C}">
                  <a14:useLocalDpi xmlns:a14="http://schemas.microsoft.com/office/drawing/2010/main" val="0"/>
                </a:ext>
              </a:extLst>
            </a:blip>
            <a:srcRect l="33390" r="42275" b="39524"/>
            <a:stretch/>
          </p:blipFill>
          <p:spPr>
            <a:xfrm rot="10800000" flipH="1">
              <a:off x="7884620" y="4802"/>
              <a:ext cx="1103814" cy="2743200"/>
            </a:xfrm>
            <a:prstGeom prst="rect">
              <a:avLst/>
            </a:prstGeom>
          </p:spPr>
        </p:pic>
        <p:pic>
          <p:nvPicPr>
            <p:cNvPr id="22" name="Picture 21">
              <a:extLst>
                <a:ext uri="{FF2B5EF4-FFF2-40B4-BE49-F238E27FC236}">
                  <a16:creationId xmlns:a16="http://schemas.microsoft.com/office/drawing/2014/main" id="{E43B7510-8E2B-AD48-A0D7-0F70C19A800D}"/>
                </a:ext>
              </a:extLst>
            </p:cNvPr>
            <p:cNvPicPr>
              <a:picLocks noChangeAspect="1"/>
            </p:cNvPicPr>
            <p:nvPr/>
          </p:nvPicPr>
          <p:blipFill rotWithShape="1">
            <a:blip r:embed="rId5">
              <a:extLst>
                <a:ext uri="{28A0092B-C50C-407E-A947-70E740481C1C}">
                  <a14:useLocalDpi xmlns:a14="http://schemas.microsoft.com/office/drawing/2010/main" val="0"/>
                </a:ext>
              </a:extLst>
            </a:blip>
            <a:srcRect l="33772" r="47761" b="39587"/>
            <a:stretch/>
          </p:blipFill>
          <p:spPr>
            <a:xfrm rot="10800000" flipH="1">
              <a:off x="11229828" y="-4545"/>
              <a:ext cx="838542" cy="2743200"/>
            </a:xfrm>
            <a:prstGeom prst="rect">
              <a:avLst/>
            </a:prstGeom>
          </p:spPr>
        </p:pic>
        <p:pic>
          <p:nvPicPr>
            <p:cNvPr id="23" name="Picture 22">
              <a:extLst>
                <a:ext uri="{FF2B5EF4-FFF2-40B4-BE49-F238E27FC236}">
                  <a16:creationId xmlns:a16="http://schemas.microsoft.com/office/drawing/2014/main" id="{6F5D4842-8B25-0A48-9DA2-402DC69BBF17}"/>
                </a:ext>
              </a:extLst>
            </p:cNvPr>
            <p:cNvPicPr>
              <a:picLocks noChangeAspect="1"/>
            </p:cNvPicPr>
            <p:nvPr/>
          </p:nvPicPr>
          <p:blipFill rotWithShape="1">
            <a:blip r:embed="rId6">
              <a:extLst>
                <a:ext uri="{28A0092B-C50C-407E-A947-70E740481C1C}">
                  <a14:useLocalDpi xmlns:a14="http://schemas.microsoft.com/office/drawing/2010/main" val="0"/>
                </a:ext>
              </a:extLst>
            </a:blip>
            <a:srcRect l="34927" r="49586" b="39767"/>
            <a:stretch/>
          </p:blipFill>
          <p:spPr>
            <a:xfrm rot="10800000" flipH="1">
              <a:off x="10279667" y="-7764"/>
              <a:ext cx="705342" cy="2743200"/>
            </a:xfrm>
            <a:prstGeom prst="rect">
              <a:avLst/>
            </a:prstGeom>
          </p:spPr>
        </p:pic>
        <p:sp>
          <p:nvSpPr>
            <p:cNvPr id="24" name="TextBox 23">
              <a:extLst>
                <a:ext uri="{FF2B5EF4-FFF2-40B4-BE49-F238E27FC236}">
                  <a16:creationId xmlns:a16="http://schemas.microsoft.com/office/drawing/2014/main" id="{02A8434B-1DE3-854B-8220-CE2B416CB77C}"/>
                </a:ext>
              </a:extLst>
            </p:cNvPr>
            <p:cNvSpPr txBox="1"/>
            <p:nvPr/>
          </p:nvSpPr>
          <p:spPr>
            <a:xfrm>
              <a:off x="7999002" y="2755728"/>
              <a:ext cx="832540" cy="461665"/>
            </a:xfrm>
            <a:prstGeom prst="rect">
              <a:avLst/>
            </a:prstGeom>
            <a:noFill/>
          </p:spPr>
          <p:txBody>
            <a:bodyPr wrap="square" rtlCol="0">
              <a:spAutoFit/>
            </a:bodyPr>
            <a:lstStyle/>
            <a:p>
              <a:pPr algn="ctr"/>
              <a:r>
                <a:rPr lang="en-US" sz="1200" dirty="0"/>
                <a:t>CPA-only @ 5 TW</a:t>
              </a:r>
            </a:p>
          </p:txBody>
        </p:sp>
        <p:sp>
          <p:nvSpPr>
            <p:cNvPr id="25" name="TextBox 24">
              <a:extLst>
                <a:ext uri="{FF2B5EF4-FFF2-40B4-BE49-F238E27FC236}">
                  <a16:creationId xmlns:a16="http://schemas.microsoft.com/office/drawing/2014/main" id="{F8A4981F-42FA-7442-8B05-1514D4CD66F4}"/>
                </a:ext>
              </a:extLst>
            </p:cNvPr>
            <p:cNvSpPr txBox="1"/>
            <p:nvPr/>
          </p:nvSpPr>
          <p:spPr>
            <a:xfrm>
              <a:off x="9093893" y="2738658"/>
              <a:ext cx="1039660" cy="276999"/>
            </a:xfrm>
            <a:prstGeom prst="rect">
              <a:avLst/>
            </a:prstGeom>
            <a:noFill/>
          </p:spPr>
          <p:txBody>
            <a:bodyPr wrap="square" rtlCol="0">
              <a:spAutoFit/>
            </a:bodyPr>
            <a:lstStyle/>
            <a:p>
              <a:pPr algn="ctr"/>
              <a:r>
                <a:rPr lang="en-US" sz="1200" dirty="0" err="1"/>
                <a:t>NaCl</a:t>
              </a:r>
              <a:r>
                <a:rPr lang="en-US" sz="1200" dirty="0"/>
                <a:t> + </a:t>
              </a:r>
              <a:r>
                <a:rPr lang="en-US" sz="1200" dirty="0" err="1"/>
                <a:t>NaCl</a:t>
              </a:r>
              <a:endParaRPr lang="en-US" sz="1200" dirty="0"/>
            </a:p>
          </p:txBody>
        </p:sp>
        <p:sp>
          <p:nvSpPr>
            <p:cNvPr id="26" name="TextBox 25">
              <a:extLst>
                <a:ext uri="{FF2B5EF4-FFF2-40B4-BE49-F238E27FC236}">
                  <a16:creationId xmlns:a16="http://schemas.microsoft.com/office/drawing/2014/main" id="{14202CC7-01FB-1C49-9942-D91F1B79DB68}"/>
                </a:ext>
              </a:extLst>
            </p:cNvPr>
            <p:cNvSpPr txBox="1"/>
            <p:nvPr/>
          </p:nvSpPr>
          <p:spPr>
            <a:xfrm>
              <a:off x="11151743" y="2738657"/>
              <a:ext cx="1023555" cy="461665"/>
            </a:xfrm>
            <a:prstGeom prst="rect">
              <a:avLst/>
            </a:prstGeom>
            <a:noFill/>
          </p:spPr>
          <p:txBody>
            <a:bodyPr wrap="square" rtlCol="0">
              <a:spAutoFit/>
            </a:bodyPr>
            <a:lstStyle/>
            <a:p>
              <a:pPr algn="ctr"/>
              <a:r>
                <a:rPr lang="en-US" sz="1200" dirty="0" err="1"/>
                <a:t>ZnSe</a:t>
              </a:r>
              <a:r>
                <a:rPr lang="en-US" sz="1200" dirty="0"/>
                <a:t>(6mm) + </a:t>
              </a:r>
              <a:r>
                <a:rPr lang="en-US" sz="1200" dirty="0" err="1"/>
                <a:t>NaCl</a:t>
              </a:r>
              <a:endParaRPr lang="en-US" sz="1200" dirty="0"/>
            </a:p>
          </p:txBody>
        </p:sp>
        <p:sp>
          <p:nvSpPr>
            <p:cNvPr id="27" name="TextBox 26">
              <a:extLst>
                <a:ext uri="{FF2B5EF4-FFF2-40B4-BE49-F238E27FC236}">
                  <a16:creationId xmlns:a16="http://schemas.microsoft.com/office/drawing/2014/main" id="{B68D84A3-74FC-8D4C-A3DE-D12ACB43C05D}"/>
                </a:ext>
              </a:extLst>
            </p:cNvPr>
            <p:cNvSpPr txBox="1"/>
            <p:nvPr/>
          </p:nvSpPr>
          <p:spPr>
            <a:xfrm>
              <a:off x="10133555" y="2738656"/>
              <a:ext cx="1077238" cy="461665"/>
            </a:xfrm>
            <a:prstGeom prst="rect">
              <a:avLst/>
            </a:prstGeom>
            <a:noFill/>
          </p:spPr>
          <p:txBody>
            <a:bodyPr wrap="square" rtlCol="0">
              <a:spAutoFit/>
            </a:bodyPr>
            <a:lstStyle/>
            <a:p>
              <a:pPr algn="ctr"/>
              <a:r>
                <a:rPr lang="en-US" sz="1200" dirty="0" err="1"/>
                <a:t>ZnSe</a:t>
              </a:r>
              <a:r>
                <a:rPr lang="en-US" sz="1200" dirty="0"/>
                <a:t>(30mm)</a:t>
              </a:r>
              <a:br>
                <a:rPr lang="en-US" sz="1200" dirty="0"/>
              </a:br>
              <a:r>
                <a:rPr lang="en-US" sz="1200" dirty="0"/>
                <a:t>+ </a:t>
              </a:r>
              <a:r>
                <a:rPr lang="en-US" sz="1200" dirty="0" err="1"/>
                <a:t>NaCl</a:t>
              </a:r>
              <a:endParaRPr lang="en-US" sz="1200" dirty="0"/>
            </a:p>
          </p:txBody>
        </p:sp>
        <p:pic>
          <p:nvPicPr>
            <p:cNvPr id="28" name="Picture 27">
              <a:extLst>
                <a:ext uri="{FF2B5EF4-FFF2-40B4-BE49-F238E27FC236}">
                  <a16:creationId xmlns:a16="http://schemas.microsoft.com/office/drawing/2014/main" id="{18176F5F-BE71-C140-9D35-43A6BD0C3233}"/>
                </a:ext>
              </a:extLst>
            </p:cNvPr>
            <p:cNvPicPr>
              <a:picLocks noChangeAspect="1"/>
            </p:cNvPicPr>
            <p:nvPr/>
          </p:nvPicPr>
          <p:blipFill rotWithShape="1">
            <a:blip r:embed="rId7"/>
            <a:srcRect l="34317" r="48938" b="39277"/>
            <a:stretch/>
          </p:blipFill>
          <p:spPr>
            <a:xfrm rot="10800000" flipH="1">
              <a:off x="9266161" y="1544"/>
              <a:ext cx="756483" cy="2743200"/>
            </a:xfrm>
            <a:prstGeom prst="rect">
              <a:avLst/>
            </a:prstGeom>
          </p:spPr>
        </p:pic>
      </p:grpSp>
      <p:grpSp>
        <p:nvGrpSpPr>
          <p:cNvPr id="35" name="Group 34">
            <a:extLst>
              <a:ext uri="{FF2B5EF4-FFF2-40B4-BE49-F238E27FC236}">
                <a16:creationId xmlns:a16="http://schemas.microsoft.com/office/drawing/2014/main" id="{82CF97EC-AACC-204E-B0CD-4A86A49968FD}"/>
              </a:ext>
            </a:extLst>
          </p:cNvPr>
          <p:cNvGrpSpPr/>
          <p:nvPr/>
        </p:nvGrpSpPr>
        <p:grpSpPr>
          <a:xfrm>
            <a:off x="7658335" y="3379566"/>
            <a:ext cx="4854995" cy="3486240"/>
            <a:chOff x="7658335" y="3181260"/>
            <a:chExt cx="4854995" cy="3486240"/>
          </a:xfrm>
        </p:grpSpPr>
        <p:pic>
          <p:nvPicPr>
            <p:cNvPr id="30" name="Picture 29">
              <a:extLst>
                <a:ext uri="{FF2B5EF4-FFF2-40B4-BE49-F238E27FC236}">
                  <a16:creationId xmlns:a16="http://schemas.microsoft.com/office/drawing/2014/main" id="{8DE72F46-1139-8E45-B7FB-DDCAC370A4EF}"/>
                </a:ext>
              </a:extLst>
            </p:cNvPr>
            <p:cNvPicPr>
              <a:picLocks noChangeAspect="1"/>
            </p:cNvPicPr>
            <p:nvPr/>
          </p:nvPicPr>
          <p:blipFill rotWithShape="1">
            <a:blip r:embed="rId8">
              <a:clrChange>
                <a:clrFrom>
                  <a:srgbClr val="FFFFFF"/>
                </a:clrFrom>
                <a:clrTo>
                  <a:srgbClr val="FFFFFF">
                    <a:alpha val="0"/>
                  </a:srgbClr>
                </a:clrTo>
              </a:clrChange>
              <a:duotone>
                <a:schemeClr val="accent3">
                  <a:shade val="45000"/>
                  <a:satMod val="135000"/>
                </a:schemeClr>
                <a:prstClr val="white"/>
              </a:duotone>
            </a:blip>
            <a:srcRect l="-886" t="4523" r="886" b="1868"/>
            <a:stretch/>
          </p:blipFill>
          <p:spPr>
            <a:xfrm>
              <a:off x="9317328" y="3415185"/>
              <a:ext cx="3018040" cy="2502228"/>
            </a:xfrm>
            <a:prstGeom prst="rect">
              <a:avLst/>
            </a:prstGeom>
          </p:spPr>
        </p:pic>
        <p:pic>
          <p:nvPicPr>
            <p:cNvPr id="31" name="Graphic 30">
              <a:extLst>
                <a:ext uri="{FF2B5EF4-FFF2-40B4-BE49-F238E27FC236}">
                  <a16:creationId xmlns:a16="http://schemas.microsoft.com/office/drawing/2014/main" id="{DD6CCBC8-6BB0-9745-B21D-8EB01B3ABA7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658335" y="3181260"/>
              <a:ext cx="4854995" cy="3486240"/>
            </a:xfrm>
            <a:prstGeom prst="rect">
              <a:avLst/>
            </a:prstGeom>
          </p:spPr>
        </p:pic>
        <p:cxnSp>
          <p:nvCxnSpPr>
            <p:cNvPr id="32" name="Straight Arrow Connector 31">
              <a:extLst>
                <a:ext uri="{FF2B5EF4-FFF2-40B4-BE49-F238E27FC236}">
                  <a16:creationId xmlns:a16="http://schemas.microsoft.com/office/drawing/2014/main" id="{9CB6668E-8432-B743-B30D-6BA58BE5141A}"/>
                </a:ext>
              </a:extLst>
            </p:cNvPr>
            <p:cNvCxnSpPr>
              <a:cxnSpLocks/>
            </p:cNvCxnSpPr>
            <p:nvPr/>
          </p:nvCxnSpPr>
          <p:spPr>
            <a:xfrm>
              <a:off x="10547091" y="4684138"/>
              <a:ext cx="327003" cy="0"/>
            </a:xfrm>
            <a:prstGeom prst="straightConnector1">
              <a:avLst/>
            </a:prstGeom>
            <a:ln w="19050">
              <a:solidFill>
                <a:srgbClr val="FF0000"/>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27458B6B-E383-A84D-BEAC-EF9910878AD9}"/>
                </a:ext>
              </a:extLst>
            </p:cNvPr>
            <p:cNvSpPr txBox="1"/>
            <p:nvPr/>
          </p:nvSpPr>
          <p:spPr>
            <a:xfrm>
              <a:off x="10356251" y="4326849"/>
              <a:ext cx="985583" cy="338554"/>
            </a:xfrm>
            <a:prstGeom prst="rect">
              <a:avLst/>
            </a:prstGeom>
            <a:noFill/>
          </p:spPr>
          <p:txBody>
            <a:bodyPr wrap="square" rtlCol="0">
              <a:spAutoFit/>
            </a:bodyPr>
            <a:lstStyle/>
            <a:p>
              <a:r>
                <a:rPr lang="en-US" sz="1600" dirty="0">
                  <a:solidFill>
                    <a:srgbClr val="FF0000"/>
                  </a:solidFill>
                </a:rPr>
                <a:t>0.80 </a:t>
              </a:r>
              <a:r>
                <a:rPr lang="en-US" sz="1600" dirty="0" err="1">
                  <a:solidFill>
                    <a:srgbClr val="FF0000"/>
                  </a:solidFill>
                </a:rPr>
                <a:t>ps</a:t>
              </a:r>
              <a:endParaRPr lang="en-US" sz="1600" dirty="0">
                <a:solidFill>
                  <a:srgbClr val="FF0000"/>
                </a:solidFill>
              </a:endParaRPr>
            </a:p>
          </p:txBody>
        </p:sp>
      </p:grpSp>
      <p:cxnSp>
        <p:nvCxnSpPr>
          <p:cNvPr id="34" name="Straight Arrow Connector 33">
            <a:extLst>
              <a:ext uri="{FF2B5EF4-FFF2-40B4-BE49-F238E27FC236}">
                <a16:creationId xmlns:a16="http://schemas.microsoft.com/office/drawing/2014/main" id="{4B1C03A1-CDEC-6B46-B715-5835162D9D1B}"/>
              </a:ext>
            </a:extLst>
          </p:cNvPr>
          <p:cNvCxnSpPr/>
          <p:nvPr/>
        </p:nvCxnSpPr>
        <p:spPr>
          <a:xfrm flipH="1">
            <a:off x="10822488" y="1791222"/>
            <a:ext cx="814191" cy="2016690"/>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AAB0B8BE-FA23-DF4B-B5D8-C80E6E66935E}"/>
              </a:ext>
            </a:extLst>
          </p:cNvPr>
          <p:cNvSpPr txBox="1"/>
          <p:nvPr/>
        </p:nvSpPr>
        <p:spPr>
          <a:xfrm>
            <a:off x="8791461" y="0"/>
            <a:ext cx="2646878" cy="369332"/>
          </a:xfrm>
          <a:prstGeom prst="rect">
            <a:avLst/>
          </a:prstGeom>
          <a:noFill/>
        </p:spPr>
        <p:txBody>
          <a:bodyPr wrap="none" rtlCol="0">
            <a:spAutoFit/>
          </a:bodyPr>
          <a:lstStyle/>
          <a:p>
            <a:r>
              <a:rPr lang="en-US" dirty="0"/>
              <a:t>NLPC Proof-of-Principle</a:t>
            </a:r>
          </a:p>
        </p:txBody>
      </p:sp>
    </p:spTree>
    <p:extLst>
      <p:ext uri="{BB962C8B-B14F-4D97-AF65-F5344CB8AC3E}">
        <p14:creationId xmlns:p14="http://schemas.microsoft.com/office/powerpoint/2010/main" val="139419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531B84B-0543-C94D-8E3B-992485DAD180}"/>
              </a:ext>
            </a:extLst>
          </p:cNvPr>
          <p:cNvSpPr>
            <a:spLocks noGrp="1"/>
          </p:cNvSpPr>
          <p:nvPr>
            <p:ph type="title"/>
          </p:nvPr>
        </p:nvSpPr>
        <p:spPr>
          <a:xfrm>
            <a:off x="477080" y="365128"/>
            <a:ext cx="11608240" cy="647244"/>
          </a:xfrm>
        </p:spPr>
        <p:txBody>
          <a:bodyPr>
            <a:normAutofit fontScale="90000"/>
          </a:bodyPr>
          <a:lstStyle/>
          <a:p>
            <a:r>
              <a:rPr lang="en-US" dirty="0">
                <a:latin typeface="Arial" panose="020B0604020202020204" pitchFamily="34" charset="0"/>
              </a:rPr>
              <a:t>Recent Efforts – Ti:Sapphire Anticipated Parameters</a:t>
            </a:r>
            <a:endParaRPr lang="en-US" dirty="0"/>
          </a:p>
        </p:txBody>
      </p:sp>
      <p:sp>
        <p:nvSpPr>
          <p:cNvPr id="6" name="Content Placeholder 5">
            <a:extLst>
              <a:ext uri="{FF2B5EF4-FFF2-40B4-BE49-F238E27FC236}">
                <a16:creationId xmlns:a16="http://schemas.microsoft.com/office/drawing/2014/main" id="{39CE92C1-7706-B74E-BA73-3EFDA9A15DE4}"/>
              </a:ext>
            </a:extLst>
          </p:cNvPr>
          <p:cNvSpPr>
            <a:spLocks noGrp="1"/>
          </p:cNvSpPr>
          <p:nvPr>
            <p:ph idx="1"/>
          </p:nvPr>
        </p:nvSpPr>
        <p:spPr>
          <a:xfrm>
            <a:off x="477080" y="1077686"/>
            <a:ext cx="11105321" cy="979714"/>
          </a:xfrm>
        </p:spPr>
        <p:txBody>
          <a:bodyPr>
            <a:normAutofit/>
          </a:bodyPr>
          <a:lstStyle/>
          <a:p>
            <a:r>
              <a:rPr lang="en-US" dirty="0"/>
              <a:t>A new Ti:Sapphire system built around a Coherent Vitara T oscillator is currently being commissioned in collaboration with NRL</a:t>
            </a:r>
          </a:p>
        </p:txBody>
      </p:sp>
      <p:sp>
        <p:nvSpPr>
          <p:cNvPr id="3" name="Slide Number Placeholder 2">
            <a:extLst>
              <a:ext uri="{FF2B5EF4-FFF2-40B4-BE49-F238E27FC236}">
                <a16:creationId xmlns:a16="http://schemas.microsoft.com/office/drawing/2014/main" id="{E8E86B26-D51B-BF41-BCC5-BC8C706E6BCB}"/>
              </a:ext>
            </a:extLst>
          </p:cNvPr>
          <p:cNvSpPr>
            <a:spLocks noGrp="1"/>
          </p:cNvSpPr>
          <p:nvPr>
            <p:ph type="sldNum" sz="quarter" idx="12"/>
          </p:nvPr>
        </p:nvSpPr>
        <p:spPr/>
        <p:txBody>
          <a:bodyPr/>
          <a:lstStyle/>
          <a:p>
            <a:fld id="{716D9922-87B3-6043-9531-5184EA303DC1}" type="slidenum">
              <a:rPr lang="en-US" smtClean="0"/>
              <a:t>12</a:t>
            </a:fld>
            <a:endParaRPr lang="en-US"/>
          </a:p>
        </p:txBody>
      </p:sp>
      <p:sp>
        <p:nvSpPr>
          <p:cNvPr id="4" name="Footer Placeholder 3">
            <a:extLst>
              <a:ext uri="{FF2B5EF4-FFF2-40B4-BE49-F238E27FC236}">
                <a16:creationId xmlns:a16="http://schemas.microsoft.com/office/drawing/2014/main" id="{C6D6547D-80F4-B140-817D-0EC373DBE2EF}"/>
              </a:ext>
            </a:extLst>
          </p:cNvPr>
          <p:cNvSpPr>
            <a:spLocks noGrp="1"/>
          </p:cNvSpPr>
          <p:nvPr>
            <p:ph type="ftr" sz="quarter" idx="13"/>
          </p:nvPr>
        </p:nvSpPr>
        <p:spPr/>
        <p:txBody>
          <a:bodyPr/>
          <a:lstStyle/>
          <a:p>
            <a:r>
              <a:rPr lang="en-US"/>
              <a:t>2019 ATF Science Planning Workshop</a:t>
            </a:r>
            <a:endParaRPr lang="en-US" dirty="0"/>
          </a:p>
        </p:txBody>
      </p:sp>
      <p:graphicFrame>
        <p:nvGraphicFramePr>
          <p:cNvPr id="8" name="Content Placeholder 5">
            <a:extLst>
              <a:ext uri="{FF2B5EF4-FFF2-40B4-BE49-F238E27FC236}">
                <a16:creationId xmlns:a16="http://schemas.microsoft.com/office/drawing/2014/main" id="{FBB6421D-EB54-BE4D-8C21-7638D9997B18}"/>
              </a:ext>
            </a:extLst>
          </p:cNvPr>
          <p:cNvGraphicFramePr>
            <a:graphicFrameLocks/>
          </p:cNvGraphicFramePr>
          <p:nvPr>
            <p:extLst>
              <p:ext uri="{D42A27DB-BD31-4B8C-83A1-F6EECF244321}">
                <p14:modId xmlns:p14="http://schemas.microsoft.com/office/powerpoint/2010/main" val="3518724404"/>
              </p:ext>
            </p:extLst>
          </p:nvPr>
        </p:nvGraphicFramePr>
        <p:xfrm>
          <a:off x="363557" y="2179601"/>
          <a:ext cx="11082970" cy="3876040"/>
        </p:xfrm>
        <a:graphic>
          <a:graphicData uri="http://schemas.openxmlformats.org/drawingml/2006/table">
            <a:tbl>
              <a:tblPr firstRow="1" bandRow="1">
                <a:tableStyleId>{5C22544A-7EE6-4342-B048-85BDC9FD1C3A}</a:tableStyleId>
              </a:tblPr>
              <a:tblGrid>
                <a:gridCol w="4673556">
                  <a:extLst>
                    <a:ext uri="{9D8B030D-6E8A-4147-A177-3AD203B41FA5}">
                      <a16:colId xmlns:a16="http://schemas.microsoft.com/office/drawing/2014/main" val="786932915"/>
                    </a:ext>
                  </a:extLst>
                </a:gridCol>
                <a:gridCol w="1315204">
                  <a:extLst>
                    <a:ext uri="{9D8B030D-6E8A-4147-A177-3AD203B41FA5}">
                      <a16:colId xmlns:a16="http://schemas.microsoft.com/office/drawing/2014/main" val="3289183353"/>
                    </a:ext>
                  </a:extLst>
                </a:gridCol>
                <a:gridCol w="2564433">
                  <a:extLst>
                    <a:ext uri="{9D8B030D-6E8A-4147-A177-3AD203B41FA5}">
                      <a16:colId xmlns:a16="http://schemas.microsoft.com/office/drawing/2014/main" val="2515818790"/>
                    </a:ext>
                  </a:extLst>
                </a:gridCol>
                <a:gridCol w="2529777">
                  <a:extLst>
                    <a:ext uri="{9D8B030D-6E8A-4147-A177-3AD203B41FA5}">
                      <a16:colId xmlns:a16="http://schemas.microsoft.com/office/drawing/2014/main" val="3187194717"/>
                    </a:ext>
                  </a:extLst>
                </a:gridCol>
              </a:tblGrid>
              <a:tr h="370840">
                <a:tc>
                  <a:txBody>
                    <a:bodyPr/>
                    <a:lstStyle/>
                    <a:p>
                      <a:pPr algn="l"/>
                      <a:r>
                        <a:rPr lang="en-US" b="1" dirty="0">
                          <a:effectLst/>
                          <a:latin typeface="Arial" panose="020B0604020202020204" pitchFamily="34" charset="0"/>
                        </a:rPr>
                        <a:t>Parameter</a:t>
                      </a:r>
                      <a:endParaRPr lang="en-US" dirty="0">
                        <a:effectLst/>
                        <a:latin typeface="Arial" panose="020B0604020202020204" pitchFamily="34" charset="0"/>
                      </a:endParaRPr>
                    </a:p>
                  </a:txBody>
                  <a:tcPr anchor="b"/>
                </a:tc>
                <a:tc>
                  <a:txBody>
                    <a:bodyPr/>
                    <a:lstStyle/>
                    <a:p>
                      <a:pPr algn="l"/>
                      <a:r>
                        <a:rPr lang="en-US" b="1" dirty="0">
                          <a:effectLst/>
                          <a:latin typeface="Arial" panose="020B0604020202020204" pitchFamily="34" charset="0"/>
                        </a:rPr>
                        <a:t>Units</a:t>
                      </a:r>
                      <a:endParaRPr lang="en-US" dirty="0">
                        <a:effectLst/>
                        <a:latin typeface="Arial" panose="020B0604020202020204" pitchFamily="34" charset="0"/>
                      </a:endParaRPr>
                    </a:p>
                  </a:txBody>
                  <a:tcPr anchor="b"/>
                </a:tc>
                <a:tc>
                  <a:txBody>
                    <a:bodyPr/>
                    <a:lstStyle/>
                    <a:p>
                      <a:pPr algn="l"/>
                      <a:r>
                        <a:rPr lang="en-US" b="1" dirty="0">
                          <a:effectLst/>
                          <a:latin typeface="Arial" panose="020B0604020202020204" pitchFamily="34" charset="0"/>
                        </a:rPr>
                        <a:t>Stage 1 –</a:t>
                      </a:r>
                      <a:br>
                        <a:rPr lang="en-US" b="1" dirty="0">
                          <a:effectLst/>
                          <a:latin typeface="Arial" panose="020B0604020202020204" pitchFamily="34" charset="0"/>
                        </a:rPr>
                      </a:br>
                      <a:r>
                        <a:rPr lang="en-US" b="1" dirty="0">
                          <a:effectLst/>
                          <a:latin typeface="Arial" panose="020B0604020202020204" pitchFamily="34" charset="0"/>
                        </a:rPr>
                        <a:t>Commercial Preamp</a:t>
                      </a:r>
                      <a:endParaRPr lang="en-US" dirty="0">
                        <a:effectLst/>
                        <a:latin typeface="Arial" panose="020B0604020202020204" pitchFamily="34" charset="0"/>
                      </a:endParaRPr>
                    </a:p>
                  </a:txBody>
                  <a:tcPr anchor="b"/>
                </a:tc>
                <a:tc>
                  <a:txBody>
                    <a:bodyPr/>
                    <a:lstStyle/>
                    <a:p>
                      <a:pPr algn="l"/>
                      <a:r>
                        <a:rPr lang="en-US" b="1" dirty="0">
                          <a:effectLst/>
                          <a:latin typeface="Arial" panose="020B0604020202020204" pitchFamily="34" charset="0"/>
                        </a:rPr>
                        <a:t>Stage 2 – </a:t>
                      </a:r>
                      <a:br>
                        <a:rPr lang="en-US" b="1" dirty="0">
                          <a:effectLst/>
                          <a:latin typeface="Arial" panose="020B0604020202020204" pitchFamily="34" charset="0"/>
                        </a:rPr>
                      </a:br>
                      <a:r>
                        <a:rPr lang="en-US" b="1" dirty="0">
                          <a:effectLst/>
                          <a:latin typeface="Arial" panose="020B0604020202020204" pitchFamily="34" charset="0"/>
                        </a:rPr>
                        <a:t>BNL Power Amp</a:t>
                      </a:r>
                      <a:endParaRPr lang="en-US" dirty="0">
                        <a:effectLst/>
                        <a:latin typeface="Arial" panose="020B0604020202020204" pitchFamily="34" charset="0"/>
                      </a:endParaRPr>
                    </a:p>
                  </a:txBody>
                  <a:tcPr anchor="b"/>
                </a:tc>
                <a:extLst>
                  <a:ext uri="{0D108BD9-81ED-4DB2-BD59-A6C34878D82A}">
                    <a16:rowId xmlns:a16="http://schemas.microsoft.com/office/drawing/2014/main" val="337279325"/>
                  </a:ext>
                </a:extLst>
              </a:tr>
              <a:tr h="370840">
                <a:tc>
                  <a:txBody>
                    <a:bodyPr/>
                    <a:lstStyle/>
                    <a:p>
                      <a:pPr algn="l"/>
                      <a:r>
                        <a:rPr lang="en-US">
                          <a:effectLst/>
                          <a:latin typeface="Arial" panose="020B0604020202020204" pitchFamily="34" charset="0"/>
                        </a:rPr>
                        <a:t>Central Wavelength</a:t>
                      </a:r>
                    </a:p>
                  </a:txBody>
                  <a:tcPr anchor="b"/>
                </a:tc>
                <a:tc>
                  <a:txBody>
                    <a:bodyPr/>
                    <a:lstStyle/>
                    <a:p>
                      <a:pPr algn="ctr"/>
                      <a:r>
                        <a:rPr lang="en-US" dirty="0">
                          <a:effectLst/>
                          <a:latin typeface="Arial" panose="020B0604020202020204" pitchFamily="34" charset="0"/>
                        </a:rPr>
                        <a:t>nm</a:t>
                      </a:r>
                    </a:p>
                  </a:txBody>
                  <a:tcPr anchor="b"/>
                </a:tc>
                <a:tc>
                  <a:txBody>
                    <a:bodyPr/>
                    <a:lstStyle/>
                    <a:p>
                      <a:pPr algn="ctr"/>
                      <a:r>
                        <a:rPr lang="en-US" dirty="0">
                          <a:effectLst/>
                          <a:latin typeface="Arial" panose="020B0604020202020204" pitchFamily="34" charset="0"/>
                        </a:rPr>
                        <a:t>800</a:t>
                      </a:r>
                    </a:p>
                  </a:txBody>
                  <a:tcPr anchor="b"/>
                </a:tc>
                <a:tc>
                  <a:txBody>
                    <a:bodyPr/>
                    <a:lstStyle/>
                    <a:p>
                      <a:pPr algn="ctr"/>
                      <a:r>
                        <a:rPr lang="en-US">
                          <a:effectLst/>
                          <a:latin typeface="Arial" panose="020B0604020202020204" pitchFamily="34" charset="0"/>
                        </a:rPr>
                        <a:t>800</a:t>
                      </a:r>
                    </a:p>
                  </a:txBody>
                  <a:tcPr anchor="b"/>
                </a:tc>
                <a:extLst>
                  <a:ext uri="{0D108BD9-81ED-4DB2-BD59-A6C34878D82A}">
                    <a16:rowId xmlns:a16="http://schemas.microsoft.com/office/drawing/2014/main" val="200813547"/>
                  </a:ext>
                </a:extLst>
              </a:tr>
              <a:tr h="370840">
                <a:tc>
                  <a:txBody>
                    <a:bodyPr/>
                    <a:lstStyle/>
                    <a:p>
                      <a:pPr algn="l"/>
                      <a:r>
                        <a:rPr lang="en-US">
                          <a:effectLst/>
                          <a:latin typeface="Arial" panose="020B0604020202020204" pitchFamily="34" charset="0"/>
                        </a:rPr>
                        <a:t>FWHM Bandwidth</a:t>
                      </a:r>
                    </a:p>
                  </a:txBody>
                  <a:tcPr anchor="b"/>
                </a:tc>
                <a:tc>
                  <a:txBody>
                    <a:bodyPr/>
                    <a:lstStyle/>
                    <a:p>
                      <a:pPr algn="ctr"/>
                      <a:r>
                        <a:rPr lang="en-US" dirty="0">
                          <a:effectLst/>
                          <a:latin typeface="Arial" panose="020B0604020202020204" pitchFamily="34" charset="0"/>
                        </a:rPr>
                        <a:t>nm</a:t>
                      </a:r>
                    </a:p>
                  </a:txBody>
                  <a:tcPr anchor="b"/>
                </a:tc>
                <a:tc>
                  <a:txBody>
                    <a:bodyPr/>
                    <a:lstStyle/>
                    <a:p>
                      <a:pPr algn="ctr"/>
                      <a:r>
                        <a:rPr lang="en-US" dirty="0">
                          <a:effectLst/>
                          <a:latin typeface="Arial" panose="020B0604020202020204" pitchFamily="34" charset="0"/>
                        </a:rPr>
                        <a:t>20</a:t>
                      </a:r>
                    </a:p>
                  </a:txBody>
                  <a:tcPr anchor="b"/>
                </a:tc>
                <a:tc>
                  <a:txBody>
                    <a:bodyPr/>
                    <a:lstStyle/>
                    <a:p>
                      <a:pPr algn="ctr"/>
                      <a:r>
                        <a:rPr lang="en-US">
                          <a:effectLst/>
                          <a:latin typeface="Arial" panose="020B0604020202020204" pitchFamily="34" charset="0"/>
                        </a:rPr>
                        <a:t>13</a:t>
                      </a:r>
                    </a:p>
                  </a:txBody>
                  <a:tcPr anchor="b"/>
                </a:tc>
                <a:extLst>
                  <a:ext uri="{0D108BD9-81ED-4DB2-BD59-A6C34878D82A}">
                    <a16:rowId xmlns:a16="http://schemas.microsoft.com/office/drawing/2014/main" val="3663775619"/>
                  </a:ext>
                </a:extLst>
              </a:tr>
              <a:tr h="370840">
                <a:tc>
                  <a:txBody>
                    <a:bodyPr/>
                    <a:lstStyle/>
                    <a:p>
                      <a:pPr algn="l"/>
                      <a:r>
                        <a:rPr lang="en-US">
                          <a:effectLst/>
                          <a:latin typeface="Arial" panose="020B0604020202020204" pitchFamily="34" charset="0"/>
                        </a:rPr>
                        <a:t>Maximum Compressed FWHM Pulsewidth</a:t>
                      </a:r>
                    </a:p>
                  </a:txBody>
                  <a:tcPr anchor="b"/>
                </a:tc>
                <a:tc>
                  <a:txBody>
                    <a:bodyPr/>
                    <a:lstStyle/>
                    <a:p>
                      <a:pPr algn="ctr"/>
                      <a:r>
                        <a:rPr lang="en-US" dirty="0">
                          <a:effectLst/>
                          <a:latin typeface="Arial" panose="020B0604020202020204" pitchFamily="34" charset="0"/>
                        </a:rPr>
                        <a:t>fs</a:t>
                      </a:r>
                    </a:p>
                  </a:txBody>
                  <a:tcPr anchor="b"/>
                </a:tc>
                <a:tc>
                  <a:txBody>
                    <a:bodyPr/>
                    <a:lstStyle/>
                    <a:p>
                      <a:pPr algn="ctr"/>
                      <a:r>
                        <a:rPr lang="en-US">
                          <a:effectLst/>
                          <a:latin typeface="Arial" panose="020B0604020202020204" pitchFamily="34" charset="0"/>
                        </a:rPr>
                        <a:t>50</a:t>
                      </a:r>
                    </a:p>
                  </a:txBody>
                  <a:tcPr anchor="b"/>
                </a:tc>
                <a:tc>
                  <a:txBody>
                    <a:bodyPr/>
                    <a:lstStyle/>
                    <a:p>
                      <a:pPr algn="ctr"/>
                      <a:r>
                        <a:rPr lang="en-US" dirty="0">
                          <a:effectLst/>
                          <a:latin typeface="Arial" panose="020B0604020202020204" pitchFamily="34" charset="0"/>
                        </a:rPr>
                        <a:t>75</a:t>
                      </a:r>
                    </a:p>
                  </a:txBody>
                  <a:tcPr anchor="b"/>
                </a:tc>
                <a:extLst>
                  <a:ext uri="{0D108BD9-81ED-4DB2-BD59-A6C34878D82A}">
                    <a16:rowId xmlns:a16="http://schemas.microsoft.com/office/drawing/2014/main" val="212243400"/>
                  </a:ext>
                </a:extLst>
              </a:tr>
              <a:tr h="370840">
                <a:tc>
                  <a:txBody>
                    <a:bodyPr/>
                    <a:lstStyle/>
                    <a:p>
                      <a:pPr algn="l"/>
                      <a:r>
                        <a:rPr lang="en-US" dirty="0">
                          <a:effectLst/>
                          <a:latin typeface="Arial" panose="020B0604020202020204" pitchFamily="34" charset="0"/>
                        </a:rPr>
                        <a:t>Chirped FWHM </a:t>
                      </a:r>
                      <a:r>
                        <a:rPr lang="en-US" dirty="0" err="1">
                          <a:effectLst/>
                          <a:latin typeface="Arial" panose="020B0604020202020204" pitchFamily="34" charset="0"/>
                        </a:rPr>
                        <a:t>Pulsewidth</a:t>
                      </a:r>
                      <a:endParaRPr lang="en-US" dirty="0">
                        <a:effectLst/>
                        <a:latin typeface="Arial" panose="020B0604020202020204" pitchFamily="34" charset="0"/>
                      </a:endParaRPr>
                    </a:p>
                  </a:txBody>
                  <a:tcPr anchor="b"/>
                </a:tc>
                <a:tc>
                  <a:txBody>
                    <a:bodyPr/>
                    <a:lstStyle/>
                    <a:p>
                      <a:pPr algn="ctr"/>
                      <a:r>
                        <a:rPr lang="en-US" dirty="0" err="1">
                          <a:effectLst/>
                          <a:latin typeface="Arial" panose="020B0604020202020204" pitchFamily="34" charset="0"/>
                        </a:rPr>
                        <a:t>ps</a:t>
                      </a:r>
                      <a:endParaRPr lang="en-US" dirty="0">
                        <a:effectLst/>
                        <a:latin typeface="Arial" panose="020B0604020202020204" pitchFamily="34" charset="0"/>
                      </a:endParaRPr>
                    </a:p>
                  </a:txBody>
                  <a:tcPr anchor="b"/>
                </a:tc>
                <a:tc>
                  <a:txBody>
                    <a:bodyPr/>
                    <a:lstStyle/>
                    <a:p>
                      <a:pPr algn="ctr"/>
                      <a:r>
                        <a:rPr lang="en-US" dirty="0">
                          <a:effectLst/>
                          <a:latin typeface="Arial" panose="020B0604020202020204" pitchFamily="34" charset="0"/>
                        </a:rPr>
                        <a:t>≥50</a:t>
                      </a:r>
                    </a:p>
                  </a:txBody>
                  <a:tcPr anchor="b"/>
                </a:tc>
                <a:tc>
                  <a:txBody>
                    <a:bodyPr/>
                    <a:lstStyle/>
                    <a:p>
                      <a:pPr algn="ctr"/>
                      <a:r>
                        <a:rPr lang="en-US" dirty="0">
                          <a:effectLst/>
                          <a:latin typeface="Arial" panose="020B0604020202020204" pitchFamily="34" charset="0"/>
                        </a:rPr>
                        <a:t>≥50</a:t>
                      </a:r>
                    </a:p>
                  </a:txBody>
                  <a:tcPr anchor="b"/>
                </a:tc>
                <a:extLst>
                  <a:ext uri="{0D108BD9-81ED-4DB2-BD59-A6C34878D82A}">
                    <a16:rowId xmlns:a16="http://schemas.microsoft.com/office/drawing/2014/main" val="63108422"/>
                  </a:ext>
                </a:extLst>
              </a:tr>
              <a:tr h="370840">
                <a:tc>
                  <a:txBody>
                    <a:bodyPr/>
                    <a:lstStyle/>
                    <a:p>
                      <a:pPr algn="l"/>
                      <a:r>
                        <a:rPr lang="en-US">
                          <a:effectLst/>
                          <a:latin typeface="Arial" panose="020B0604020202020204" pitchFamily="34" charset="0"/>
                        </a:rPr>
                        <a:t>Chirped Energy</a:t>
                      </a:r>
                    </a:p>
                  </a:txBody>
                  <a:tcPr anchor="b"/>
                </a:tc>
                <a:tc>
                  <a:txBody>
                    <a:bodyPr/>
                    <a:lstStyle/>
                    <a:p>
                      <a:pPr algn="ctr"/>
                      <a:r>
                        <a:rPr lang="en-US">
                          <a:effectLst/>
                          <a:latin typeface="Arial" panose="020B0604020202020204" pitchFamily="34" charset="0"/>
                        </a:rPr>
                        <a:t>mJ</a:t>
                      </a:r>
                    </a:p>
                  </a:txBody>
                  <a:tcPr anchor="b"/>
                </a:tc>
                <a:tc>
                  <a:txBody>
                    <a:bodyPr/>
                    <a:lstStyle/>
                    <a:p>
                      <a:pPr algn="ctr"/>
                      <a:r>
                        <a:rPr lang="en-US">
                          <a:effectLst/>
                          <a:latin typeface="Arial" panose="020B0604020202020204" pitchFamily="34" charset="0"/>
                        </a:rPr>
                        <a:t>10</a:t>
                      </a:r>
                    </a:p>
                  </a:txBody>
                  <a:tcPr anchor="b"/>
                </a:tc>
                <a:tc>
                  <a:txBody>
                    <a:bodyPr/>
                    <a:lstStyle/>
                    <a:p>
                      <a:pPr algn="ctr"/>
                      <a:r>
                        <a:rPr lang="en-US" dirty="0">
                          <a:effectLst/>
                          <a:latin typeface="Arial" panose="020B0604020202020204" pitchFamily="34" charset="0"/>
                        </a:rPr>
                        <a:t>200</a:t>
                      </a:r>
                    </a:p>
                  </a:txBody>
                  <a:tcPr anchor="b"/>
                </a:tc>
                <a:extLst>
                  <a:ext uri="{0D108BD9-81ED-4DB2-BD59-A6C34878D82A}">
                    <a16:rowId xmlns:a16="http://schemas.microsoft.com/office/drawing/2014/main" val="1138006155"/>
                  </a:ext>
                </a:extLst>
              </a:tr>
              <a:tr h="370840">
                <a:tc>
                  <a:txBody>
                    <a:bodyPr/>
                    <a:lstStyle/>
                    <a:p>
                      <a:pPr algn="l"/>
                      <a:r>
                        <a:rPr lang="en-US">
                          <a:effectLst/>
                          <a:latin typeface="Arial" panose="020B0604020202020204" pitchFamily="34" charset="0"/>
                        </a:rPr>
                        <a:t>Compressed Energy</a:t>
                      </a:r>
                    </a:p>
                  </a:txBody>
                  <a:tcPr anchor="b"/>
                </a:tc>
                <a:tc>
                  <a:txBody>
                    <a:bodyPr/>
                    <a:lstStyle/>
                    <a:p>
                      <a:pPr algn="ctr"/>
                      <a:r>
                        <a:rPr lang="en-US">
                          <a:effectLst/>
                          <a:latin typeface="Arial" panose="020B0604020202020204" pitchFamily="34" charset="0"/>
                        </a:rPr>
                        <a:t>mJ</a:t>
                      </a:r>
                    </a:p>
                  </a:txBody>
                  <a:tcPr anchor="b"/>
                </a:tc>
                <a:tc>
                  <a:txBody>
                    <a:bodyPr/>
                    <a:lstStyle/>
                    <a:p>
                      <a:pPr algn="ctr"/>
                      <a:r>
                        <a:rPr lang="en-US">
                          <a:effectLst/>
                          <a:latin typeface="Arial" panose="020B0604020202020204" pitchFamily="34" charset="0"/>
                        </a:rPr>
                        <a:t>7</a:t>
                      </a:r>
                    </a:p>
                  </a:txBody>
                  <a:tcPr anchor="b"/>
                </a:tc>
                <a:tc>
                  <a:txBody>
                    <a:bodyPr/>
                    <a:lstStyle/>
                    <a:p>
                      <a:pPr algn="ctr"/>
                      <a:r>
                        <a:rPr lang="en-US">
                          <a:effectLst/>
                          <a:latin typeface="Arial" panose="020B0604020202020204" pitchFamily="34" charset="0"/>
                        </a:rPr>
                        <a:t>100</a:t>
                      </a:r>
                    </a:p>
                  </a:txBody>
                  <a:tcPr anchor="b"/>
                </a:tc>
                <a:extLst>
                  <a:ext uri="{0D108BD9-81ED-4DB2-BD59-A6C34878D82A}">
                    <a16:rowId xmlns:a16="http://schemas.microsoft.com/office/drawing/2014/main" val="4202438016"/>
                  </a:ext>
                </a:extLst>
              </a:tr>
              <a:tr h="370840">
                <a:tc>
                  <a:txBody>
                    <a:bodyPr/>
                    <a:lstStyle/>
                    <a:p>
                      <a:pPr algn="l"/>
                      <a:r>
                        <a:rPr lang="en-US">
                          <a:effectLst/>
                          <a:latin typeface="Arial" panose="020B0604020202020204" pitchFamily="34" charset="0"/>
                        </a:rPr>
                        <a:t>Minimum Energy Deliverable to Experiments</a:t>
                      </a:r>
                    </a:p>
                  </a:txBody>
                  <a:tcPr anchor="b"/>
                </a:tc>
                <a:tc>
                  <a:txBody>
                    <a:bodyPr/>
                    <a:lstStyle/>
                    <a:p>
                      <a:pPr algn="ctr"/>
                      <a:r>
                        <a:rPr lang="en-US" dirty="0" err="1">
                          <a:effectLst/>
                          <a:latin typeface="Arial" panose="020B0604020202020204" pitchFamily="34" charset="0"/>
                        </a:rPr>
                        <a:t>mJ</a:t>
                      </a:r>
                      <a:endParaRPr lang="en-US" dirty="0">
                        <a:effectLst/>
                        <a:latin typeface="Arial" panose="020B0604020202020204" pitchFamily="34" charset="0"/>
                      </a:endParaRPr>
                    </a:p>
                  </a:txBody>
                  <a:tcPr anchor="b"/>
                </a:tc>
                <a:tc>
                  <a:txBody>
                    <a:bodyPr/>
                    <a:lstStyle/>
                    <a:p>
                      <a:pPr algn="ctr"/>
                      <a:r>
                        <a:rPr lang="en-US">
                          <a:effectLst/>
                          <a:latin typeface="Arial" panose="020B0604020202020204" pitchFamily="34" charset="0"/>
                        </a:rPr>
                        <a:t>4.9</a:t>
                      </a:r>
                    </a:p>
                  </a:txBody>
                  <a:tcPr anchor="b"/>
                </a:tc>
                <a:tc>
                  <a:txBody>
                    <a:bodyPr/>
                    <a:lstStyle/>
                    <a:p>
                      <a:pPr algn="ctr"/>
                      <a:r>
                        <a:rPr lang="en-US" dirty="0">
                          <a:effectLst/>
                          <a:latin typeface="Arial" panose="020B0604020202020204" pitchFamily="34" charset="0"/>
                        </a:rPr>
                        <a:t>80</a:t>
                      </a:r>
                    </a:p>
                  </a:txBody>
                  <a:tcPr anchor="b"/>
                </a:tc>
                <a:extLst>
                  <a:ext uri="{0D108BD9-81ED-4DB2-BD59-A6C34878D82A}">
                    <a16:rowId xmlns:a16="http://schemas.microsoft.com/office/drawing/2014/main" val="3554775311"/>
                  </a:ext>
                </a:extLst>
              </a:tr>
              <a:tr h="370840">
                <a:tc>
                  <a:txBody>
                    <a:bodyPr/>
                    <a:lstStyle/>
                    <a:p>
                      <a:pPr algn="l"/>
                      <a:r>
                        <a:rPr lang="en-US">
                          <a:effectLst/>
                          <a:latin typeface="Arial" panose="020B0604020202020204" pitchFamily="34" charset="0"/>
                        </a:rPr>
                        <a:t>Minimum Power Deliverable to Experiments</a:t>
                      </a:r>
                    </a:p>
                  </a:txBody>
                  <a:tcPr anchor="b"/>
                </a:tc>
                <a:tc>
                  <a:txBody>
                    <a:bodyPr/>
                    <a:lstStyle/>
                    <a:p>
                      <a:pPr algn="ctr"/>
                      <a:r>
                        <a:rPr lang="en-US" dirty="0">
                          <a:effectLst/>
                          <a:latin typeface="Arial" panose="020B0604020202020204" pitchFamily="34" charset="0"/>
                        </a:rPr>
                        <a:t>GW</a:t>
                      </a:r>
                    </a:p>
                  </a:txBody>
                  <a:tcPr anchor="b"/>
                </a:tc>
                <a:tc>
                  <a:txBody>
                    <a:bodyPr/>
                    <a:lstStyle/>
                    <a:p>
                      <a:pPr algn="ctr"/>
                      <a:r>
                        <a:rPr lang="en-US" dirty="0">
                          <a:effectLst/>
                          <a:latin typeface="Arial" panose="020B0604020202020204" pitchFamily="34" charset="0"/>
                        </a:rPr>
                        <a:t>98</a:t>
                      </a:r>
                    </a:p>
                  </a:txBody>
                  <a:tcPr anchor="b"/>
                </a:tc>
                <a:tc>
                  <a:txBody>
                    <a:bodyPr/>
                    <a:lstStyle/>
                    <a:p>
                      <a:pPr algn="ctr"/>
                      <a:r>
                        <a:rPr lang="en-US" dirty="0">
                          <a:effectLst/>
                          <a:latin typeface="Arial" panose="020B0604020202020204" pitchFamily="34" charset="0"/>
                        </a:rPr>
                        <a:t>1067</a:t>
                      </a:r>
                    </a:p>
                  </a:txBody>
                  <a:tcPr anchor="b"/>
                </a:tc>
                <a:extLst>
                  <a:ext uri="{0D108BD9-81ED-4DB2-BD59-A6C34878D82A}">
                    <a16:rowId xmlns:a16="http://schemas.microsoft.com/office/drawing/2014/main" val="387872153"/>
                  </a:ext>
                </a:extLst>
              </a:tr>
            </a:tbl>
          </a:graphicData>
        </a:graphic>
      </p:graphicFrame>
    </p:spTree>
    <p:extLst>
      <p:ext uri="{BB962C8B-B14F-4D97-AF65-F5344CB8AC3E}">
        <p14:creationId xmlns:p14="http://schemas.microsoft.com/office/powerpoint/2010/main" val="21093612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a:extLst>
              <a:ext uri="{FF2B5EF4-FFF2-40B4-BE49-F238E27FC236}">
                <a16:creationId xmlns:a16="http://schemas.microsoft.com/office/drawing/2014/main" id="{15CB1938-78B6-7241-B1F1-5186D5F0B4AD}"/>
              </a:ext>
            </a:extLst>
          </p:cNvPr>
          <p:cNvPicPr>
            <a:picLocks noChangeAspect="1"/>
          </p:cNvPicPr>
          <p:nvPr/>
        </p:nvPicPr>
        <p:blipFill rotWithShape="1">
          <a:blip r:embed="rId2"/>
          <a:srcRect l="1387"/>
          <a:stretch/>
        </p:blipFill>
        <p:spPr>
          <a:xfrm>
            <a:off x="6203366" y="3640608"/>
            <a:ext cx="4460966" cy="2840601"/>
          </a:xfrm>
          <a:prstGeom prst="rect">
            <a:avLst/>
          </a:prstGeom>
        </p:spPr>
      </p:pic>
      <p:sp>
        <p:nvSpPr>
          <p:cNvPr id="2" name="Title 1">
            <a:extLst>
              <a:ext uri="{FF2B5EF4-FFF2-40B4-BE49-F238E27FC236}">
                <a16:creationId xmlns:a16="http://schemas.microsoft.com/office/drawing/2014/main" id="{AD7052FC-61ED-A644-A369-FE2C60E7D7C6}"/>
              </a:ext>
            </a:extLst>
          </p:cNvPr>
          <p:cNvSpPr>
            <a:spLocks noGrp="1"/>
          </p:cNvSpPr>
          <p:nvPr>
            <p:ph type="title"/>
          </p:nvPr>
        </p:nvSpPr>
        <p:spPr>
          <a:xfrm>
            <a:off x="477080" y="34618"/>
            <a:ext cx="11105321" cy="647244"/>
          </a:xfrm>
        </p:spPr>
        <p:txBody>
          <a:bodyPr>
            <a:normAutofit fontScale="90000"/>
          </a:bodyPr>
          <a:lstStyle/>
          <a:p>
            <a:r>
              <a:rPr lang="en-US" dirty="0"/>
              <a:t>Recent Efforts – Electron Beam/Experimental Hall Improvements</a:t>
            </a:r>
          </a:p>
        </p:txBody>
      </p:sp>
      <p:sp>
        <p:nvSpPr>
          <p:cNvPr id="3" name="Content Placeholder 2">
            <a:extLst>
              <a:ext uri="{FF2B5EF4-FFF2-40B4-BE49-F238E27FC236}">
                <a16:creationId xmlns:a16="http://schemas.microsoft.com/office/drawing/2014/main" id="{37D68932-9AA4-9B42-A5AF-9BEFC40EBB06}"/>
              </a:ext>
            </a:extLst>
          </p:cNvPr>
          <p:cNvSpPr>
            <a:spLocks noGrp="1"/>
          </p:cNvSpPr>
          <p:nvPr>
            <p:ph idx="1"/>
          </p:nvPr>
        </p:nvSpPr>
        <p:spPr>
          <a:xfrm>
            <a:off x="477081" y="1132771"/>
            <a:ext cx="5394910" cy="5159828"/>
          </a:xfrm>
        </p:spPr>
        <p:txBody>
          <a:bodyPr>
            <a:normAutofit/>
          </a:bodyPr>
          <a:lstStyle/>
          <a:p>
            <a:r>
              <a:rPr lang="en-US" sz="2400" dirty="0"/>
              <a:t>Upgrades to ATF Experimental Hall </a:t>
            </a:r>
          </a:p>
          <a:p>
            <a:pPr lvl="1"/>
            <a:r>
              <a:rPr lang="en-US" sz="2000" dirty="0"/>
              <a:t>In-vacuum laser transport for high peak power beams</a:t>
            </a:r>
          </a:p>
          <a:p>
            <a:pPr lvl="1"/>
            <a:r>
              <a:rPr lang="en-US" sz="2000" dirty="0"/>
              <a:t>Optimize IP configuration for current experimental program</a:t>
            </a:r>
          </a:p>
          <a:p>
            <a:r>
              <a:rPr lang="en-US" sz="2400" dirty="0"/>
              <a:t>Exploration of new compression schemes to achieve </a:t>
            </a:r>
            <a:r>
              <a:rPr lang="en-US" sz="2400" dirty="0">
                <a:latin typeface="Symbol" pitchFamily="2" charset="2"/>
              </a:rPr>
              <a:t>s &lt; </a:t>
            </a:r>
            <a:r>
              <a:rPr lang="en-US" sz="2400" dirty="0"/>
              <a:t>10 fs</a:t>
            </a:r>
          </a:p>
          <a:p>
            <a:endParaRPr lang="en-US" sz="2400" dirty="0"/>
          </a:p>
          <a:p>
            <a:endParaRPr lang="en-US" sz="2400" dirty="0"/>
          </a:p>
          <a:p>
            <a:endParaRPr lang="en-US" sz="2400" dirty="0"/>
          </a:p>
          <a:p>
            <a:endParaRPr lang="en-US" sz="2400" dirty="0"/>
          </a:p>
          <a:p>
            <a:r>
              <a:rPr lang="en-US" sz="2400" dirty="0"/>
              <a:t>Implementation of e-beam diagnostic for plasmas</a:t>
            </a:r>
          </a:p>
        </p:txBody>
      </p:sp>
      <p:sp>
        <p:nvSpPr>
          <p:cNvPr id="4" name="Slide Number Placeholder 3">
            <a:extLst>
              <a:ext uri="{FF2B5EF4-FFF2-40B4-BE49-F238E27FC236}">
                <a16:creationId xmlns:a16="http://schemas.microsoft.com/office/drawing/2014/main" id="{4A6C6979-B993-C842-B654-380BD812833A}"/>
              </a:ext>
            </a:extLst>
          </p:cNvPr>
          <p:cNvSpPr>
            <a:spLocks noGrp="1"/>
          </p:cNvSpPr>
          <p:nvPr>
            <p:ph type="sldNum" sz="quarter" idx="12"/>
          </p:nvPr>
        </p:nvSpPr>
        <p:spPr>
          <a:xfrm>
            <a:off x="9889378" y="6480323"/>
            <a:ext cx="716065" cy="365125"/>
          </a:xfrm>
        </p:spPr>
        <p:txBody>
          <a:bodyPr/>
          <a:lstStyle/>
          <a:p>
            <a:fld id="{716D9922-87B3-6043-9531-5184EA303DC1}" type="slidenum">
              <a:rPr lang="en-US" smtClean="0"/>
              <a:t>13</a:t>
            </a:fld>
            <a:endParaRPr lang="en-US"/>
          </a:p>
        </p:txBody>
      </p:sp>
      <p:sp>
        <p:nvSpPr>
          <p:cNvPr id="5" name="Footer Placeholder 4">
            <a:extLst>
              <a:ext uri="{FF2B5EF4-FFF2-40B4-BE49-F238E27FC236}">
                <a16:creationId xmlns:a16="http://schemas.microsoft.com/office/drawing/2014/main" id="{722CD446-86B8-3D4B-B9BA-FFBAA7DE235A}"/>
              </a:ext>
            </a:extLst>
          </p:cNvPr>
          <p:cNvSpPr>
            <a:spLocks noGrp="1"/>
          </p:cNvSpPr>
          <p:nvPr>
            <p:ph type="ftr" sz="quarter" idx="13"/>
          </p:nvPr>
        </p:nvSpPr>
        <p:spPr>
          <a:xfrm>
            <a:off x="2898648" y="6579166"/>
            <a:ext cx="6400800" cy="365125"/>
          </a:xfrm>
        </p:spPr>
        <p:txBody>
          <a:bodyPr/>
          <a:lstStyle/>
          <a:p>
            <a:r>
              <a:rPr lang="en-US" dirty="0"/>
              <a:t>2019 ATF Science Planning Workshop</a:t>
            </a:r>
          </a:p>
        </p:txBody>
      </p:sp>
      <p:sp>
        <p:nvSpPr>
          <p:cNvPr id="7" name="TextBox 6">
            <a:extLst>
              <a:ext uri="{FF2B5EF4-FFF2-40B4-BE49-F238E27FC236}">
                <a16:creationId xmlns:a16="http://schemas.microsoft.com/office/drawing/2014/main" id="{D1B21887-4D89-334E-AA2F-E71A90C26E31}"/>
              </a:ext>
            </a:extLst>
          </p:cNvPr>
          <p:cNvSpPr txBox="1"/>
          <p:nvPr/>
        </p:nvSpPr>
        <p:spPr>
          <a:xfrm>
            <a:off x="7645706" y="3032361"/>
            <a:ext cx="4149687" cy="323165"/>
          </a:xfrm>
          <a:prstGeom prst="rect">
            <a:avLst/>
          </a:prstGeom>
          <a:noFill/>
        </p:spPr>
        <p:txBody>
          <a:bodyPr wrap="square" rtlCol="0">
            <a:spAutoFit/>
          </a:bodyPr>
          <a:lstStyle/>
          <a:p>
            <a:pPr algn="ctr"/>
            <a:r>
              <a:rPr lang="en-US" sz="1500" b="1" dirty="0"/>
              <a:t>FY18 Experimental Hall Re-Configuration</a:t>
            </a:r>
          </a:p>
        </p:txBody>
      </p:sp>
      <p:cxnSp>
        <p:nvCxnSpPr>
          <p:cNvPr id="8" name="Straight Arrow Connector 7">
            <a:extLst>
              <a:ext uri="{FF2B5EF4-FFF2-40B4-BE49-F238E27FC236}">
                <a16:creationId xmlns:a16="http://schemas.microsoft.com/office/drawing/2014/main" id="{70810A9F-9754-294F-9F05-65627BAD6C7A}"/>
              </a:ext>
            </a:extLst>
          </p:cNvPr>
          <p:cNvCxnSpPr>
            <a:cxnSpLocks/>
            <a:stCxn id="10" idx="2"/>
          </p:cNvCxnSpPr>
          <p:nvPr/>
        </p:nvCxnSpPr>
        <p:spPr>
          <a:xfrm>
            <a:off x="7411682" y="3615895"/>
            <a:ext cx="137159" cy="921777"/>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A99307EE-ABCD-7441-A226-4437F8E621CE}"/>
              </a:ext>
            </a:extLst>
          </p:cNvPr>
          <p:cNvCxnSpPr>
            <a:cxnSpLocks/>
            <a:stCxn id="11" idx="0"/>
          </p:cNvCxnSpPr>
          <p:nvPr/>
        </p:nvCxnSpPr>
        <p:spPr>
          <a:xfrm flipH="1" flipV="1">
            <a:off x="7772762" y="5327974"/>
            <a:ext cx="1036644" cy="1243922"/>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53E3D77-25B4-9746-A01E-C170B370CA27}"/>
              </a:ext>
            </a:extLst>
          </p:cNvPr>
          <p:cNvSpPr txBox="1"/>
          <p:nvPr/>
        </p:nvSpPr>
        <p:spPr>
          <a:xfrm>
            <a:off x="7127564" y="3315813"/>
            <a:ext cx="568235" cy="300082"/>
          </a:xfrm>
          <a:prstGeom prst="rect">
            <a:avLst/>
          </a:prstGeom>
          <a:noFill/>
        </p:spPr>
        <p:txBody>
          <a:bodyPr wrap="square" rtlCol="0">
            <a:spAutoFit/>
          </a:bodyPr>
          <a:lstStyle/>
          <a:p>
            <a:pPr algn="ctr"/>
            <a:r>
              <a:rPr lang="en-US" sz="1350" dirty="0"/>
              <a:t>BL1</a:t>
            </a:r>
          </a:p>
        </p:txBody>
      </p:sp>
      <p:sp>
        <p:nvSpPr>
          <p:cNvPr id="11" name="TextBox 10">
            <a:extLst>
              <a:ext uri="{FF2B5EF4-FFF2-40B4-BE49-F238E27FC236}">
                <a16:creationId xmlns:a16="http://schemas.microsoft.com/office/drawing/2014/main" id="{C83B88BB-B438-944A-847D-5A3148A49248}"/>
              </a:ext>
            </a:extLst>
          </p:cNvPr>
          <p:cNvSpPr txBox="1"/>
          <p:nvPr/>
        </p:nvSpPr>
        <p:spPr>
          <a:xfrm>
            <a:off x="8104011" y="6571896"/>
            <a:ext cx="1410789" cy="300082"/>
          </a:xfrm>
          <a:prstGeom prst="rect">
            <a:avLst/>
          </a:prstGeom>
          <a:noFill/>
        </p:spPr>
        <p:txBody>
          <a:bodyPr wrap="square" rtlCol="0">
            <a:spAutoFit/>
          </a:bodyPr>
          <a:lstStyle/>
          <a:p>
            <a:pPr algn="ctr"/>
            <a:r>
              <a:rPr lang="en-US" sz="1350" dirty="0"/>
              <a:t>20° Leg of BL2</a:t>
            </a:r>
          </a:p>
        </p:txBody>
      </p:sp>
      <p:sp>
        <p:nvSpPr>
          <p:cNvPr id="12" name="TextBox 11">
            <a:extLst>
              <a:ext uri="{FF2B5EF4-FFF2-40B4-BE49-F238E27FC236}">
                <a16:creationId xmlns:a16="http://schemas.microsoft.com/office/drawing/2014/main" id="{4D8B997C-79D1-404D-9909-0005D5BBB696}"/>
              </a:ext>
            </a:extLst>
          </p:cNvPr>
          <p:cNvSpPr txBox="1"/>
          <p:nvPr/>
        </p:nvSpPr>
        <p:spPr>
          <a:xfrm>
            <a:off x="5804911" y="3038814"/>
            <a:ext cx="1694906" cy="300082"/>
          </a:xfrm>
          <a:prstGeom prst="rect">
            <a:avLst/>
          </a:prstGeom>
          <a:noFill/>
        </p:spPr>
        <p:txBody>
          <a:bodyPr wrap="square" rtlCol="0">
            <a:spAutoFit/>
          </a:bodyPr>
          <a:lstStyle/>
          <a:p>
            <a:pPr algn="ctr"/>
            <a:r>
              <a:rPr lang="en-US" sz="1350" dirty="0"/>
              <a:t>Labyrinth/Shielding</a:t>
            </a:r>
          </a:p>
        </p:txBody>
      </p:sp>
      <p:cxnSp>
        <p:nvCxnSpPr>
          <p:cNvPr id="13" name="Straight Arrow Connector 12">
            <a:extLst>
              <a:ext uri="{FF2B5EF4-FFF2-40B4-BE49-F238E27FC236}">
                <a16:creationId xmlns:a16="http://schemas.microsoft.com/office/drawing/2014/main" id="{20649399-1F89-884F-AC07-99E2D16C9194}"/>
              </a:ext>
            </a:extLst>
          </p:cNvPr>
          <p:cNvCxnSpPr>
            <a:cxnSpLocks/>
            <a:stCxn id="12" idx="2"/>
          </p:cNvCxnSpPr>
          <p:nvPr/>
        </p:nvCxnSpPr>
        <p:spPr>
          <a:xfrm>
            <a:off x="6652364" y="3338896"/>
            <a:ext cx="125621" cy="108121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pic>
        <p:nvPicPr>
          <p:cNvPr id="14" name="Content Placeholder 5">
            <a:extLst>
              <a:ext uri="{FF2B5EF4-FFF2-40B4-BE49-F238E27FC236}">
                <a16:creationId xmlns:a16="http://schemas.microsoft.com/office/drawing/2014/main" id="{E731DFF2-A73C-2B43-910F-720B4479269C}"/>
              </a:ext>
            </a:extLst>
          </p:cNvPr>
          <p:cNvPicPr>
            <a:picLocks noChangeAspect="1"/>
          </p:cNvPicPr>
          <p:nvPr/>
        </p:nvPicPr>
        <p:blipFill rotWithShape="1">
          <a:blip r:embed="rId3"/>
          <a:srcRect b="30546"/>
          <a:stretch/>
        </p:blipFill>
        <p:spPr>
          <a:xfrm>
            <a:off x="6116962" y="-11014"/>
            <a:ext cx="6064026" cy="3062689"/>
          </a:xfrm>
          <a:prstGeom prst="rect">
            <a:avLst/>
          </a:prstGeom>
        </p:spPr>
      </p:pic>
      <p:cxnSp>
        <p:nvCxnSpPr>
          <p:cNvPr id="15" name="Straight Arrow Connector 14">
            <a:extLst>
              <a:ext uri="{FF2B5EF4-FFF2-40B4-BE49-F238E27FC236}">
                <a16:creationId xmlns:a16="http://schemas.microsoft.com/office/drawing/2014/main" id="{B631EE99-D82D-5642-B1B0-46F2F925EED9}"/>
              </a:ext>
            </a:extLst>
          </p:cNvPr>
          <p:cNvCxnSpPr>
            <a:cxnSpLocks/>
          </p:cNvCxnSpPr>
          <p:nvPr/>
        </p:nvCxnSpPr>
        <p:spPr>
          <a:xfrm flipH="1">
            <a:off x="7216049" y="1696598"/>
            <a:ext cx="1740664" cy="286438"/>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894E9C1D-29E9-B842-8B05-8A28D5EA160F}"/>
              </a:ext>
            </a:extLst>
          </p:cNvPr>
          <p:cNvSpPr txBox="1"/>
          <p:nvPr/>
        </p:nvSpPr>
        <p:spPr>
          <a:xfrm>
            <a:off x="8623390" y="1505632"/>
            <a:ext cx="2018903" cy="507831"/>
          </a:xfrm>
          <a:prstGeom prst="rect">
            <a:avLst/>
          </a:prstGeom>
          <a:noFill/>
        </p:spPr>
        <p:txBody>
          <a:bodyPr wrap="square" rtlCol="0">
            <a:spAutoFit/>
          </a:bodyPr>
          <a:lstStyle/>
          <a:p>
            <a:pPr algn="ctr"/>
            <a:r>
              <a:rPr lang="en-US" sz="1350" dirty="0"/>
              <a:t>In-vacuum laser transport to User IPs</a:t>
            </a:r>
          </a:p>
        </p:txBody>
      </p:sp>
      <p:pic>
        <p:nvPicPr>
          <p:cNvPr id="20" name="Picture 19">
            <a:extLst>
              <a:ext uri="{FF2B5EF4-FFF2-40B4-BE49-F238E27FC236}">
                <a16:creationId xmlns:a16="http://schemas.microsoft.com/office/drawing/2014/main" id="{78C4161A-4785-6448-8872-0FC15C50222B}"/>
              </a:ext>
            </a:extLst>
          </p:cNvPr>
          <p:cNvPicPr>
            <a:picLocks noChangeAspect="1"/>
          </p:cNvPicPr>
          <p:nvPr/>
        </p:nvPicPr>
        <p:blipFill>
          <a:blip r:embed="rId4"/>
          <a:stretch>
            <a:fillRect/>
          </a:stretch>
        </p:blipFill>
        <p:spPr>
          <a:xfrm>
            <a:off x="152118" y="3817658"/>
            <a:ext cx="5730890" cy="966281"/>
          </a:xfrm>
          <a:prstGeom prst="rect">
            <a:avLst/>
          </a:prstGeom>
        </p:spPr>
      </p:pic>
      <p:sp>
        <p:nvSpPr>
          <p:cNvPr id="21" name="Donut 20">
            <a:extLst>
              <a:ext uri="{FF2B5EF4-FFF2-40B4-BE49-F238E27FC236}">
                <a16:creationId xmlns:a16="http://schemas.microsoft.com/office/drawing/2014/main" id="{4F04AC5A-0BD8-3340-A924-CC6D9A7D9541}"/>
              </a:ext>
            </a:extLst>
          </p:cNvPr>
          <p:cNvSpPr/>
          <p:nvPr/>
        </p:nvSpPr>
        <p:spPr>
          <a:xfrm>
            <a:off x="4318946" y="4165792"/>
            <a:ext cx="572543" cy="483330"/>
          </a:xfrm>
          <a:prstGeom prst="donut">
            <a:avLst>
              <a:gd name="adj" fmla="val 7202"/>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Box 21">
            <a:extLst>
              <a:ext uri="{FF2B5EF4-FFF2-40B4-BE49-F238E27FC236}">
                <a16:creationId xmlns:a16="http://schemas.microsoft.com/office/drawing/2014/main" id="{304EB775-F160-1449-B25D-B79EA15BD896}"/>
              </a:ext>
            </a:extLst>
          </p:cNvPr>
          <p:cNvSpPr txBox="1"/>
          <p:nvPr/>
        </p:nvSpPr>
        <p:spPr>
          <a:xfrm>
            <a:off x="3464028" y="4578928"/>
            <a:ext cx="3017519" cy="646331"/>
          </a:xfrm>
          <a:prstGeom prst="rect">
            <a:avLst/>
          </a:prstGeom>
          <a:noFill/>
        </p:spPr>
        <p:txBody>
          <a:bodyPr wrap="square" rtlCol="0">
            <a:spAutoFit/>
          </a:bodyPr>
          <a:lstStyle/>
          <a:p>
            <a:r>
              <a:rPr lang="en-US" dirty="0">
                <a:solidFill>
                  <a:srgbClr val="C00000"/>
                </a:solidFill>
              </a:rPr>
              <a:t>DWF plates and </a:t>
            </a:r>
          </a:p>
          <a:p>
            <a:r>
              <a:rPr lang="en-US" dirty="0">
                <a:solidFill>
                  <a:srgbClr val="C00000"/>
                </a:solidFill>
              </a:rPr>
              <a:t>second bunch compressor</a:t>
            </a:r>
          </a:p>
        </p:txBody>
      </p:sp>
      <p:sp>
        <p:nvSpPr>
          <p:cNvPr id="23" name="Right Arrow 22">
            <a:extLst>
              <a:ext uri="{FF2B5EF4-FFF2-40B4-BE49-F238E27FC236}">
                <a16:creationId xmlns:a16="http://schemas.microsoft.com/office/drawing/2014/main" id="{ACA17A20-8572-2042-8CF4-E01ED839466F}"/>
              </a:ext>
            </a:extLst>
          </p:cNvPr>
          <p:cNvSpPr/>
          <p:nvPr/>
        </p:nvSpPr>
        <p:spPr>
          <a:xfrm>
            <a:off x="5772839" y="1817783"/>
            <a:ext cx="661012" cy="198304"/>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23">
            <a:extLst>
              <a:ext uri="{FF2B5EF4-FFF2-40B4-BE49-F238E27FC236}">
                <a16:creationId xmlns:a16="http://schemas.microsoft.com/office/drawing/2014/main" id="{77266AE4-A5F4-1A4F-8FEE-0D5CBE018E9E}"/>
              </a:ext>
            </a:extLst>
          </p:cNvPr>
          <p:cNvSpPr/>
          <p:nvPr/>
        </p:nvSpPr>
        <p:spPr>
          <a:xfrm rot="1862335">
            <a:off x="4493223" y="2969971"/>
            <a:ext cx="1925629" cy="208309"/>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5679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7CBAF3A-3A96-D949-9117-05F5A5F2A526}"/>
              </a:ext>
            </a:extLst>
          </p:cNvPr>
          <p:cNvSpPr>
            <a:spLocks noGrp="1"/>
          </p:cNvSpPr>
          <p:nvPr>
            <p:ph type="sldNum" sz="quarter" idx="12"/>
          </p:nvPr>
        </p:nvSpPr>
        <p:spPr/>
        <p:txBody>
          <a:bodyPr/>
          <a:lstStyle/>
          <a:p>
            <a:fld id="{716D9922-87B3-6043-9531-5184EA303DC1}" type="slidenum">
              <a:rPr lang="en-US" smtClean="0"/>
              <a:t>14</a:t>
            </a:fld>
            <a:endParaRPr lang="en-US"/>
          </a:p>
        </p:txBody>
      </p:sp>
      <p:sp>
        <p:nvSpPr>
          <p:cNvPr id="5" name="Footer Placeholder 4">
            <a:extLst>
              <a:ext uri="{FF2B5EF4-FFF2-40B4-BE49-F238E27FC236}">
                <a16:creationId xmlns:a16="http://schemas.microsoft.com/office/drawing/2014/main" id="{E55BA1D3-C047-B249-A9DD-928FA7247ED7}"/>
              </a:ext>
            </a:extLst>
          </p:cNvPr>
          <p:cNvSpPr>
            <a:spLocks noGrp="1"/>
          </p:cNvSpPr>
          <p:nvPr>
            <p:ph type="ftr" sz="quarter" idx="13"/>
          </p:nvPr>
        </p:nvSpPr>
        <p:spPr/>
        <p:txBody>
          <a:bodyPr/>
          <a:lstStyle/>
          <a:p>
            <a:r>
              <a:rPr lang="en-US"/>
              <a:t>2019 ATF Science Planning Workshop</a:t>
            </a:r>
            <a:endParaRPr lang="en-US" dirty="0"/>
          </a:p>
        </p:txBody>
      </p:sp>
      <p:pic>
        <p:nvPicPr>
          <p:cNvPr id="7" name="Picture 6">
            <a:extLst>
              <a:ext uri="{FF2B5EF4-FFF2-40B4-BE49-F238E27FC236}">
                <a16:creationId xmlns:a16="http://schemas.microsoft.com/office/drawing/2014/main" id="{C2ED8F6B-B035-674A-B7A1-0005A4A211D8}"/>
              </a:ext>
            </a:extLst>
          </p:cNvPr>
          <p:cNvPicPr>
            <a:picLocks noChangeAspect="1"/>
          </p:cNvPicPr>
          <p:nvPr/>
        </p:nvPicPr>
        <p:blipFill>
          <a:blip r:embed="rId2"/>
          <a:stretch>
            <a:fillRect/>
          </a:stretch>
        </p:blipFill>
        <p:spPr>
          <a:xfrm>
            <a:off x="16953" y="-1"/>
            <a:ext cx="12175047" cy="6867563"/>
          </a:xfrm>
          <a:prstGeom prst="rect">
            <a:avLst/>
          </a:prstGeom>
        </p:spPr>
      </p:pic>
    </p:spTree>
    <p:extLst>
      <p:ext uri="{BB962C8B-B14F-4D97-AF65-F5344CB8AC3E}">
        <p14:creationId xmlns:p14="http://schemas.microsoft.com/office/powerpoint/2010/main" val="111321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8B325-974E-7442-A934-1106B0C52387}"/>
              </a:ext>
            </a:extLst>
          </p:cNvPr>
          <p:cNvSpPr>
            <a:spLocks noGrp="1"/>
          </p:cNvSpPr>
          <p:nvPr>
            <p:ph type="title"/>
          </p:nvPr>
        </p:nvSpPr>
        <p:spPr/>
        <p:txBody>
          <a:bodyPr/>
          <a:lstStyle/>
          <a:p>
            <a:r>
              <a:rPr lang="en-US" dirty="0"/>
              <a:t>Focus of This Meeting</a:t>
            </a:r>
          </a:p>
        </p:txBody>
      </p:sp>
      <p:sp>
        <p:nvSpPr>
          <p:cNvPr id="3" name="Content Placeholder 2">
            <a:extLst>
              <a:ext uri="{FF2B5EF4-FFF2-40B4-BE49-F238E27FC236}">
                <a16:creationId xmlns:a16="http://schemas.microsoft.com/office/drawing/2014/main" id="{D3C3C5E0-3C0F-CD43-84E2-840BDAE17518}"/>
              </a:ext>
            </a:extLst>
          </p:cNvPr>
          <p:cNvSpPr>
            <a:spLocks noGrp="1"/>
          </p:cNvSpPr>
          <p:nvPr>
            <p:ph idx="1"/>
          </p:nvPr>
        </p:nvSpPr>
        <p:spPr>
          <a:xfrm>
            <a:off x="477080" y="1077686"/>
            <a:ext cx="11105321" cy="5353594"/>
          </a:xfrm>
        </p:spPr>
        <p:txBody>
          <a:bodyPr>
            <a:normAutofit/>
          </a:bodyPr>
          <a:lstStyle/>
          <a:p>
            <a:r>
              <a:rPr lang="en-US" dirty="0"/>
              <a:t>Re-visit the PRDs identified in 2017</a:t>
            </a:r>
          </a:p>
          <a:p>
            <a:pPr lvl="1"/>
            <a:r>
              <a:rPr lang="en-US" dirty="0"/>
              <a:t>Provide input on how these can be prioritized at the ATF</a:t>
            </a:r>
          </a:p>
          <a:p>
            <a:r>
              <a:rPr lang="en-US" dirty="0"/>
              <a:t>Identify any critical PRDs for </a:t>
            </a:r>
            <a:r>
              <a:rPr lang="en-US" b="1" i="1" dirty="0"/>
              <a:t>electron beam only</a:t>
            </a:r>
            <a:endParaRPr lang="en-US" dirty="0"/>
          </a:p>
          <a:p>
            <a:pPr lvl="1"/>
            <a:r>
              <a:rPr lang="en-US" dirty="0"/>
              <a:t>Incorporate these into an overall prioritized plan</a:t>
            </a:r>
          </a:p>
          <a:p>
            <a:r>
              <a:rPr lang="en-US" dirty="0"/>
              <a:t>A report will be generated for review by the ATF Program Advisory Committee in December</a:t>
            </a:r>
          </a:p>
          <a:p>
            <a:pPr lvl="1"/>
            <a:r>
              <a:rPr lang="en-US" dirty="0" err="1">
                <a:solidFill>
                  <a:srgbClr val="C00000"/>
                </a:solidFill>
              </a:rPr>
              <a:t>Navid</a:t>
            </a:r>
            <a:r>
              <a:rPr lang="en-US" dirty="0">
                <a:solidFill>
                  <a:srgbClr val="C00000"/>
                </a:solidFill>
              </a:rPr>
              <a:t> </a:t>
            </a:r>
            <a:r>
              <a:rPr lang="en-US" dirty="0" err="1">
                <a:solidFill>
                  <a:srgbClr val="C00000"/>
                </a:solidFill>
              </a:rPr>
              <a:t>Vafaei-Najafabadi</a:t>
            </a:r>
            <a:r>
              <a:rPr lang="en-US" dirty="0">
                <a:solidFill>
                  <a:srgbClr val="C00000"/>
                </a:solidFill>
              </a:rPr>
              <a:t> </a:t>
            </a:r>
            <a:r>
              <a:rPr lang="en-US" dirty="0"/>
              <a:t>(SUNY-SB and ATF Facility Scientist) will coordinate editing of the report</a:t>
            </a:r>
          </a:p>
          <a:p>
            <a:r>
              <a:rPr lang="en-US" dirty="0"/>
              <a:t>The ATF team will provide a prioritized plan to the APAC in December</a:t>
            </a:r>
          </a:p>
          <a:p>
            <a:r>
              <a:rPr lang="en-US" dirty="0"/>
              <a:t>The APAC considerations and recommendations will then go to DOE </a:t>
            </a:r>
          </a:p>
          <a:p>
            <a:endParaRPr lang="en-US" dirty="0"/>
          </a:p>
          <a:p>
            <a:endParaRPr lang="en-US" dirty="0"/>
          </a:p>
        </p:txBody>
      </p:sp>
      <p:sp>
        <p:nvSpPr>
          <p:cNvPr id="4" name="Slide Number Placeholder 3">
            <a:extLst>
              <a:ext uri="{FF2B5EF4-FFF2-40B4-BE49-F238E27FC236}">
                <a16:creationId xmlns:a16="http://schemas.microsoft.com/office/drawing/2014/main" id="{9FE475F2-DB51-E846-942E-143FA784290A}"/>
              </a:ext>
            </a:extLst>
          </p:cNvPr>
          <p:cNvSpPr>
            <a:spLocks noGrp="1"/>
          </p:cNvSpPr>
          <p:nvPr>
            <p:ph type="sldNum" sz="quarter" idx="12"/>
          </p:nvPr>
        </p:nvSpPr>
        <p:spPr/>
        <p:txBody>
          <a:bodyPr/>
          <a:lstStyle/>
          <a:p>
            <a:fld id="{716D9922-87B3-6043-9531-5184EA303DC1}" type="slidenum">
              <a:rPr lang="en-US" smtClean="0"/>
              <a:t>15</a:t>
            </a:fld>
            <a:endParaRPr lang="en-US"/>
          </a:p>
        </p:txBody>
      </p:sp>
      <p:sp>
        <p:nvSpPr>
          <p:cNvPr id="5" name="Footer Placeholder 4">
            <a:extLst>
              <a:ext uri="{FF2B5EF4-FFF2-40B4-BE49-F238E27FC236}">
                <a16:creationId xmlns:a16="http://schemas.microsoft.com/office/drawing/2014/main" id="{CFF9EADC-C498-914F-B7A3-9221F938AA25}"/>
              </a:ext>
            </a:extLst>
          </p:cNvPr>
          <p:cNvSpPr>
            <a:spLocks noGrp="1"/>
          </p:cNvSpPr>
          <p:nvPr>
            <p:ph type="ftr" sz="quarter" idx="13"/>
          </p:nvPr>
        </p:nvSpPr>
        <p:spPr/>
        <p:txBody>
          <a:bodyPr/>
          <a:lstStyle/>
          <a:p>
            <a:r>
              <a:rPr lang="en-US"/>
              <a:t>2019 ATF Science Planning Workshop</a:t>
            </a:r>
            <a:endParaRPr lang="en-US" dirty="0"/>
          </a:p>
        </p:txBody>
      </p:sp>
    </p:spTree>
    <p:extLst>
      <p:ext uri="{BB962C8B-B14F-4D97-AF65-F5344CB8AC3E}">
        <p14:creationId xmlns:p14="http://schemas.microsoft.com/office/powerpoint/2010/main" val="1454773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C7F2C-CF2F-F64B-9181-A0681BF891CE}"/>
              </a:ext>
            </a:extLst>
          </p:cNvPr>
          <p:cNvSpPr>
            <a:spLocks noGrp="1"/>
          </p:cNvSpPr>
          <p:nvPr>
            <p:ph type="title"/>
          </p:nvPr>
        </p:nvSpPr>
        <p:spPr>
          <a:xfrm>
            <a:off x="477080" y="45637"/>
            <a:ext cx="11564356" cy="647244"/>
          </a:xfrm>
        </p:spPr>
        <p:txBody>
          <a:bodyPr>
            <a:normAutofit fontScale="90000"/>
          </a:bodyPr>
          <a:lstStyle/>
          <a:p>
            <a:r>
              <a:rPr lang="en-US" dirty="0"/>
              <a:t>Next Steps:  Prioritize the ATF Development Thrusts</a:t>
            </a:r>
          </a:p>
        </p:txBody>
      </p:sp>
      <p:sp>
        <p:nvSpPr>
          <p:cNvPr id="3" name="Content Placeholder 2">
            <a:extLst>
              <a:ext uri="{FF2B5EF4-FFF2-40B4-BE49-F238E27FC236}">
                <a16:creationId xmlns:a16="http://schemas.microsoft.com/office/drawing/2014/main" id="{EB9A2F9E-55C6-3F4D-A8F1-E36DE6917D67}"/>
              </a:ext>
            </a:extLst>
          </p:cNvPr>
          <p:cNvSpPr>
            <a:spLocks noGrp="1"/>
          </p:cNvSpPr>
          <p:nvPr>
            <p:ph idx="1"/>
          </p:nvPr>
        </p:nvSpPr>
        <p:spPr>
          <a:xfrm>
            <a:off x="477080" y="638978"/>
            <a:ext cx="11105321" cy="5598536"/>
          </a:xfrm>
        </p:spPr>
        <p:txBody>
          <a:bodyPr>
            <a:normAutofit fontScale="92500" lnSpcReduction="10000"/>
          </a:bodyPr>
          <a:lstStyle/>
          <a:p>
            <a:r>
              <a:rPr lang="en-US" dirty="0"/>
              <a:t>Developments Underway or Under Consideration</a:t>
            </a:r>
          </a:p>
          <a:p>
            <a:pPr lvl="1"/>
            <a:r>
              <a:rPr lang="en-US" dirty="0"/>
              <a:t>LWIR Laser System</a:t>
            </a:r>
          </a:p>
          <a:p>
            <a:pPr lvl="2"/>
            <a:r>
              <a:rPr lang="en-US" dirty="0"/>
              <a:t>Provide a full in-vacuum transport system - initially to deliver 5 TW and 2 </a:t>
            </a:r>
            <a:r>
              <a:rPr lang="en-US" dirty="0" err="1"/>
              <a:t>ps</a:t>
            </a:r>
            <a:r>
              <a:rPr lang="en-US" dirty="0"/>
              <a:t> beams with good quality to User IPs</a:t>
            </a:r>
          </a:p>
          <a:p>
            <a:pPr lvl="2"/>
            <a:r>
              <a:rPr lang="en-US" dirty="0"/>
              <a:t>Non-linear materials R&amp;D</a:t>
            </a:r>
          </a:p>
          <a:p>
            <a:pPr lvl="2"/>
            <a:r>
              <a:rPr lang="en-US" dirty="0"/>
              <a:t>Non-linear pulse compressor development</a:t>
            </a:r>
          </a:p>
          <a:p>
            <a:pPr lvl="3"/>
            <a:r>
              <a:rPr lang="en-US" dirty="0"/>
              <a:t>Alternative Method:  Plasma compression effort led by NRL (AE89)</a:t>
            </a:r>
          </a:p>
          <a:p>
            <a:pPr lvl="1"/>
            <a:r>
              <a:rPr lang="en-US" dirty="0"/>
              <a:t>NIR Laser Systems</a:t>
            </a:r>
          </a:p>
          <a:p>
            <a:pPr lvl="1"/>
            <a:r>
              <a:rPr lang="en-US" dirty="0"/>
              <a:t>75 MeV Electron Beam</a:t>
            </a:r>
          </a:p>
          <a:p>
            <a:pPr lvl="2"/>
            <a:r>
              <a:rPr lang="en-US" dirty="0"/>
              <a:t>Expanded Diagnostics</a:t>
            </a:r>
          </a:p>
          <a:p>
            <a:pPr lvl="2"/>
            <a:r>
              <a:rPr lang="en-US" dirty="0"/>
              <a:t>Further beam compression (matching for e-beam + LWIR laser applications)</a:t>
            </a:r>
          </a:p>
          <a:p>
            <a:pPr lvl="2"/>
            <a:r>
              <a:rPr lang="en-US" dirty="0"/>
              <a:t>Increased beam energy</a:t>
            </a:r>
          </a:p>
          <a:p>
            <a:pPr lvl="1"/>
            <a:r>
              <a:rPr lang="en-US" dirty="0"/>
              <a:t>Combined capabilities</a:t>
            </a:r>
          </a:p>
          <a:p>
            <a:pPr lvl="2"/>
            <a:r>
              <a:rPr lang="en-US" dirty="0"/>
              <a:t>Synchronization</a:t>
            </a:r>
          </a:p>
          <a:p>
            <a:pPr lvl="2"/>
            <a:r>
              <a:rPr lang="en-US" dirty="0"/>
              <a:t>Diagnostic development</a:t>
            </a:r>
          </a:p>
          <a:p>
            <a:pPr lvl="2"/>
            <a:r>
              <a:rPr lang="en-US" dirty="0"/>
              <a:t>Matched operating parameters</a:t>
            </a:r>
          </a:p>
          <a:p>
            <a:pPr lvl="1"/>
            <a:r>
              <a:rPr lang="en-US" dirty="0"/>
              <a:t>Facility</a:t>
            </a:r>
          </a:p>
          <a:p>
            <a:pPr lvl="2"/>
            <a:r>
              <a:rPr lang="en-US" dirty="0"/>
              <a:t>Improvements to make user operations more efficient and more effective</a:t>
            </a:r>
          </a:p>
          <a:p>
            <a:pPr lvl="2"/>
            <a:endParaRPr lang="en-US" dirty="0"/>
          </a:p>
          <a:p>
            <a:pPr lvl="2"/>
            <a:endParaRPr lang="en-US" dirty="0"/>
          </a:p>
          <a:p>
            <a:pPr lvl="2"/>
            <a:endParaRPr lang="en-US" dirty="0"/>
          </a:p>
        </p:txBody>
      </p:sp>
      <p:sp>
        <p:nvSpPr>
          <p:cNvPr id="4" name="Slide Number Placeholder 3">
            <a:extLst>
              <a:ext uri="{FF2B5EF4-FFF2-40B4-BE49-F238E27FC236}">
                <a16:creationId xmlns:a16="http://schemas.microsoft.com/office/drawing/2014/main" id="{9089E7B4-4EE0-0549-B25F-A5CD65297076}"/>
              </a:ext>
            </a:extLst>
          </p:cNvPr>
          <p:cNvSpPr>
            <a:spLocks noGrp="1"/>
          </p:cNvSpPr>
          <p:nvPr>
            <p:ph type="sldNum" sz="quarter" idx="12"/>
          </p:nvPr>
        </p:nvSpPr>
        <p:spPr/>
        <p:txBody>
          <a:bodyPr/>
          <a:lstStyle/>
          <a:p>
            <a:fld id="{716D9922-87B3-6043-9531-5184EA303DC1}" type="slidenum">
              <a:rPr lang="en-US" smtClean="0"/>
              <a:t>16</a:t>
            </a:fld>
            <a:endParaRPr lang="en-US"/>
          </a:p>
        </p:txBody>
      </p:sp>
      <p:sp>
        <p:nvSpPr>
          <p:cNvPr id="5" name="Footer Placeholder 4">
            <a:extLst>
              <a:ext uri="{FF2B5EF4-FFF2-40B4-BE49-F238E27FC236}">
                <a16:creationId xmlns:a16="http://schemas.microsoft.com/office/drawing/2014/main" id="{BAA779A0-7663-DE4D-A135-3B5680C6BF62}"/>
              </a:ext>
            </a:extLst>
          </p:cNvPr>
          <p:cNvSpPr>
            <a:spLocks noGrp="1"/>
          </p:cNvSpPr>
          <p:nvPr>
            <p:ph type="ftr" sz="quarter" idx="13"/>
          </p:nvPr>
        </p:nvSpPr>
        <p:spPr/>
        <p:txBody>
          <a:bodyPr/>
          <a:lstStyle/>
          <a:p>
            <a:r>
              <a:rPr lang="en-US"/>
              <a:t>2019 ATF Science Planning Workshop</a:t>
            </a:r>
            <a:endParaRPr lang="en-US" dirty="0"/>
          </a:p>
        </p:txBody>
      </p:sp>
    </p:spTree>
    <p:extLst>
      <p:ext uri="{BB962C8B-B14F-4D97-AF65-F5344CB8AC3E}">
        <p14:creationId xmlns:p14="http://schemas.microsoft.com/office/powerpoint/2010/main" val="37098761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CDF9E-9F86-4043-9961-8684C86023A2}"/>
              </a:ext>
            </a:extLst>
          </p:cNvPr>
          <p:cNvSpPr>
            <a:spLocks noGrp="1"/>
          </p:cNvSpPr>
          <p:nvPr>
            <p:ph type="title"/>
          </p:nvPr>
        </p:nvSpPr>
        <p:spPr>
          <a:xfrm>
            <a:off x="477080" y="90808"/>
            <a:ext cx="11105321" cy="647244"/>
          </a:xfrm>
        </p:spPr>
        <p:txBody>
          <a:bodyPr/>
          <a:lstStyle/>
          <a:p>
            <a:r>
              <a:rPr lang="en-US" dirty="0"/>
              <a:t>Targeted Outcomes from this Workshop</a:t>
            </a:r>
          </a:p>
        </p:txBody>
      </p:sp>
      <p:sp>
        <p:nvSpPr>
          <p:cNvPr id="3" name="Content Placeholder 2">
            <a:extLst>
              <a:ext uri="{FF2B5EF4-FFF2-40B4-BE49-F238E27FC236}">
                <a16:creationId xmlns:a16="http://schemas.microsoft.com/office/drawing/2014/main" id="{6F9DF669-139E-1D42-8A2C-BC1A80587CB1}"/>
              </a:ext>
            </a:extLst>
          </p:cNvPr>
          <p:cNvSpPr>
            <a:spLocks noGrp="1"/>
          </p:cNvSpPr>
          <p:nvPr>
            <p:ph idx="1"/>
          </p:nvPr>
        </p:nvSpPr>
        <p:spPr>
          <a:xfrm>
            <a:off x="477080" y="803366"/>
            <a:ext cx="11105321" cy="5445034"/>
          </a:xfrm>
        </p:spPr>
        <p:txBody>
          <a:bodyPr>
            <a:normAutofit fontScale="92500" lnSpcReduction="10000"/>
          </a:bodyPr>
          <a:lstStyle/>
          <a:p>
            <a:r>
              <a:rPr lang="en-US" dirty="0"/>
              <a:t>Key Questions for the ATF Science Planning Effort:</a:t>
            </a:r>
          </a:p>
          <a:p>
            <a:pPr marL="514350" indent="-514350">
              <a:buFont typeface="+mj-lt"/>
              <a:buAutoNum type="arabicPeriod"/>
            </a:pPr>
            <a:r>
              <a:rPr lang="en-US" dirty="0"/>
              <a:t>What are the most critical </a:t>
            </a:r>
            <a:r>
              <a:rPr lang="en-US" b="1" i="1" dirty="0">
                <a:solidFill>
                  <a:srgbClr val="C00000"/>
                </a:solidFill>
              </a:rPr>
              <a:t>Science Thrusts</a:t>
            </a:r>
            <a:r>
              <a:rPr lang="en-US" dirty="0">
                <a:solidFill>
                  <a:srgbClr val="C00000"/>
                </a:solidFill>
              </a:rPr>
              <a:t> </a:t>
            </a:r>
            <a:r>
              <a:rPr lang="en-US" dirty="0"/>
              <a:t>for the facility over the next 4 years?</a:t>
            </a:r>
          </a:p>
          <a:p>
            <a:pPr marL="971550" lvl="1" indent="-514350">
              <a:buFont typeface="+mj-lt"/>
              <a:buAutoNum type="alphaLcPeriod"/>
            </a:pPr>
            <a:r>
              <a:rPr lang="en-US" dirty="0"/>
              <a:t>To meet the needs of the community</a:t>
            </a:r>
          </a:p>
          <a:p>
            <a:pPr marL="971550" lvl="1" indent="-514350">
              <a:buFont typeface="+mj-lt"/>
              <a:buAutoNum type="alphaLcPeriod"/>
            </a:pPr>
            <a:r>
              <a:rPr lang="en-US" dirty="0"/>
              <a:t>To guide prioritization of ATF R&amp;D and upgrade efforts</a:t>
            </a:r>
          </a:p>
          <a:p>
            <a:pPr marL="457200" lvl="1" indent="0">
              <a:buNone/>
            </a:pPr>
            <a:r>
              <a:rPr lang="en-US" dirty="0">
                <a:latin typeface="Wingdings 3" pitchFamily="2" charset="2"/>
              </a:rPr>
              <a:t>a </a:t>
            </a:r>
            <a:r>
              <a:rPr lang="en-US" dirty="0"/>
              <a:t>Provide an updated list of Priority Research Directions spanning</a:t>
            </a:r>
          </a:p>
          <a:p>
            <a:pPr marL="1428750" lvl="2" indent="-514350">
              <a:buFont typeface="+mj-lt"/>
              <a:buAutoNum type="romanLcPeriod"/>
            </a:pPr>
            <a:r>
              <a:rPr lang="en-US" dirty="0"/>
              <a:t>Laser research</a:t>
            </a:r>
          </a:p>
          <a:p>
            <a:pPr marL="1428750" lvl="2" indent="-514350">
              <a:buFont typeface="+mj-lt"/>
              <a:buAutoNum type="romanLcPeriod"/>
            </a:pPr>
            <a:r>
              <a:rPr lang="en-US" i="1" dirty="0">
                <a:solidFill>
                  <a:srgbClr val="002060"/>
                </a:solidFill>
              </a:rPr>
              <a:t>Electron beam research</a:t>
            </a:r>
          </a:p>
          <a:p>
            <a:pPr marL="1428750" lvl="2" indent="-514350">
              <a:buFont typeface="+mj-lt"/>
              <a:buAutoNum type="romanLcPeriod"/>
            </a:pPr>
            <a:r>
              <a:rPr lang="en-US" dirty="0"/>
              <a:t>Laser + e-beam research</a:t>
            </a:r>
          </a:p>
          <a:p>
            <a:pPr marL="514350" indent="-514350">
              <a:buFont typeface="+mj-lt"/>
              <a:buAutoNum type="arabicPeriod"/>
            </a:pPr>
            <a:r>
              <a:rPr lang="en-US" dirty="0"/>
              <a:t>What are the most critical </a:t>
            </a:r>
            <a:r>
              <a:rPr lang="en-US" b="1" i="1" dirty="0">
                <a:solidFill>
                  <a:srgbClr val="002060"/>
                </a:solidFill>
              </a:rPr>
              <a:t>Facility Development Thrusts </a:t>
            </a:r>
            <a:r>
              <a:rPr lang="en-US" dirty="0"/>
              <a:t>to pursue over the next 3 years?</a:t>
            </a:r>
          </a:p>
          <a:p>
            <a:pPr marL="971550" lvl="1" indent="-514350">
              <a:buFont typeface="+mj-lt"/>
              <a:buAutoNum type="alphaLcPeriod"/>
            </a:pPr>
            <a:r>
              <a:rPr lang="en-US" dirty="0"/>
              <a:t>Key technologies to pursue (also those for longer-term needs)</a:t>
            </a:r>
          </a:p>
          <a:p>
            <a:pPr marL="971550" lvl="1" indent="-514350">
              <a:buFont typeface="+mj-lt"/>
              <a:buAutoNum type="alphaLcPeriod"/>
            </a:pPr>
            <a:r>
              <a:rPr lang="en-US" dirty="0"/>
              <a:t>Supporting efforts to enable the science (e.g., simulation capabilities)</a:t>
            </a:r>
          </a:p>
          <a:p>
            <a:pPr marL="0" indent="0">
              <a:buNone/>
            </a:pPr>
            <a:r>
              <a:rPr lang="en-US" i="1" dirty="0"/>
              <a:t>A key challenge will be the balance between </a:t>
            </a:r>
            <a:r>
              <a:rPr lang="en-US" b="1" i="1" dirty="0">
                <a:solidFill>
                  <a:srgbClr val="C00000"/>
                </a:solidFill>
              </a:rPr>
              <a:t>Science Thrusts</a:t>
            </a:r>
            <a:r>
              <a:rPr lang="en-US" i="1" dirty="0">
                <a:solidFill>
                  <a:srgbClr val="C00000"/>
                </a:solidFill>
              </a:rPr>
              <a:t>, </a:t>
            </a:r>
            <a:r>
              <a:rPr lang="en-US" b="1" i="1" dirty="0">
                <a:solidFill>
                  <a:srgbClr val="002060"/>
                </a:solidFill>
              </a:rPr>
              <a:t>Facility Development Thrusts </a:t>
            </a:r>
            <a:r>
              <a:rPr lang="en-US" i="1" dirty="0"/>
              <a:t>and</a:t>
            </a:r>
            <a:r>
              <a:rPr lang="en-US" i="1" dirty="0">
                <a:solidFill>
                  <a:srgbClr val="C00000"/>
                </a:solidFill>
              </a:rPr>
              <a:t> </a:t>
            </a:r>
            <a:r>
              <a:rPr lang="en-US" b="1" i="1" dirty="0">
                <a:solidFill>
                  <a:srgbClr val="008D00"/>
                </a:solidFill>
              </a:rPr>
              <a:t>Available Funding </a:t>
            </a:r>
            <a:endParaRPr lang="en-US" dirty="0"/>
          </a:p>
          <a:p>
            <a:pPr marL="514350" indent="-514350">
              <a:buFont typeface="+mj-lt"/>
              <a:buAutoNum type="arabicPeriod"/>
            </a:pPr>
            <a:endParaRPr lang="en-US" dirty="0"/>
          </a:p>
        </p:txBody>
      </p:sp>
      <p:sp>
        <p:nvSpPr>
          <p:cNvPr id="4" name="Slide Number Placeholder 3">
            <a:extLst>
              <a:ext uri="{FF2B5EF4-FFF2-40B4-BE49-F238E27FC236}">
                <a16:creationId xmlns:a16="http://schemas.microsoft.com/office/drawing/2014/main" id="{DEB377C5-0AAF-2C4E-8931-F600881DBF02}"/>
              </a:ext>
            </a:extLst>
          </p:cNvPr>
          <p:cNvSpPr>
            <a:spLocks noGrp="1"/>
          </p:cNvSpPr>
          <p:nvPr>
            <p:ph type="sldNum" sz="quarter" idx="12"/>
          </p:nvPr>
        </p:nvSpPr>
        <p:spPr/>
        <p:txBody>
          <a:bodyPr/>
          <a:lstStyle/>
          <a:p>
            <a:fld id="{716D9922-87B3-6043-9531-5184EA303DC1}" type="slidenum">
              <a:rPr lang="en-US" smtClean="0"/>
              <a:t>17</a:t>
            </a:fld>
            <a:endParaRPr lang="en-US"/>
          </a:p>
        </p:txBody>
      </p:sp>
      <p:sp>
        <p:nvSpPr>
          <p:cNvPr id="5" name="Footer Placeholder 4">
            <a:extLst>
              <a:ext uri="{FF2B5EF4-FFF2-40B4-BE49-F238E27FC236}">
                <a16:creationId xmlns:a16="http://schemas.microsoft.com/office/drawing/2014/main" id="{4B6D2978-693A-8946-AA95-E45AC97D1AF4}"/>
              </a:ext>
            </a:extLst>
          </p:cNvPr>
          <p:cNvSpPr>
            <a:spLocks noGrp="1"/>
          </p:cNvSpPr>
          <p:nvPr>
            <p:ph type="ftr" sz="quarter" idx="13"/>
          </p:nvPr>
        </p:nvSpPr>
        <p:spPr/>
        <p:txBody>
          <a:bodyPr/>
          <a:lstStyle/>
          <a:p>
            <a:r>
              <a:rPr lang="en-US"/>
              <a:t>2019 ATF Science Planning Workshop</a:t>
            </a:r>
            <a:endParaRPr lang="en-US" dirty="0"/>
          </a:p>
        </p:txBody>
      </p:sp>
    </p:spTree>
    <p:extLst>
      <p:ext uri="{BB962C8B-B14F-4D97-AF65-F5344CB8AC3E}">
        <p14:creationId xmlns:p14="http://schemas.microsoft.com/office/powerpoint/2010/main" val="2726258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0C60DB3-2C03-DB44-BCDA-37FE4C966EA1}"/>
              </a:ext>
            </a:extLst>
          </p:cNvPr>
          <p:cNvSpPr>
            <a:spLocks noGrp="1"/>
          </p:cNvSpPr>
          <p:nvPr>
            <p:ph type="title"/>
          </p:nvPr>
        </p:nvSpPr>
        <p:spPr/>
        <p:txBody>
          <a:bodyPr/>
          <a:lstStyle/>
          <a:p>
            <a:r>
              <a:rPr lang="en-US" dirty="0"/>
              <a:t>Welcome</a:t>
            </a:r>
          </a:p>
        </p:txBody>
      </p:sp>
      <p:sp>
        <p:nvSpPr>
          <p:cNvPr id="7" name="Content Placeholder 6">
            <a:extLst>
              <a:ext uri="{FF2B5EF4-FFF2-40B4-BE49-F238E27FC236}">
                <a16:creationId xmlns:a16="http://schemas.microsoft.com/office/drawing/2014/main" id="{E63BA559-2EE1-4D4C-A293-EBF64647A701}"/>
              </a:ext>
            </a:extLst>
          </p:cNvPr>
          <p:cNvSpPr>
            <a:spLocks noGrp="1"/>
          </p:cNvSpPr>
          <p:nvPr>
            <p:ph idx="1"/>
          </p:nvPr>
        </p:nvSpPr>
        <p:spPr/>
        <p:txBody>
          <a:bodyPr/>
          <a:lstStyle/>
          <a:p>
            <a:r>
              <a:rPr lang="en-US" dirty="0"/>
              <a:t>The ATF Team appreciates your willingness to take time out of your busy schedules to engage with us on developing and optimizing our facility thrusts for the next several years</a:t>
            </a:r>
          </a:p>
          <a:p>
            <a:endParaRPr lang="en-US" dirty="0"/>
          </a:p>
          <a:p>
            <a:r>
              <a:rPr lang="en-US" dirty="0"/>
              <a:t>We’re looking forward to fruitful discussions over the next 3 days</a:t>
            </a:r>
          </a:p>
        </p:txBody>
      </p:sp>
      <p:sp>
        <p:nvSpPr>
          <p:cNvPr id="4" name="Slide Number Placeholder 3">
            <a:extLst>
              <a:ext uri="{FF2B5EF4-FFF2-40B4-BE49-F238E27FC236}">
                <a16:creationId xmlns:a16="http://schemas.microsoft.com/office/drawing/2014/main" id="{690BA161-5EA4-9449-993D-12904A4F2504}"/>
              </a:ext>
            </a:extLst>
          </p:cNvPr>
          <p:cNvSpPr>
            <a:spLocks noGrp="1"/>
          </p:cNvSpPr>
          <p:nvPr>
            <p:ph type="sldNum" sz="quarter" idx="12"/>
          </p:nvPr>
        </p:nvSpPr>
        <p:spPr/>
        <p:txBody>
          <a:bodyPr/>
          <a:lstStyle/>
          <a:p>
            <a:fld id="{716D9922-87B3-6043-9531-5184EA303DC1}" type="slidenum">
              <a:rPr lang="en-US" smtClean="0"/>
              <a:t>2</a:t>
            </a:fld>
            <a:endParaRPr lang="en-US"/>
          </a:p>
        </p:txBody>
      </p:sp>
      <p:sp>
        <p:nvSpPr>
          <p:cNvPr id="5" name="Footer Placeholder 4">
            <a:extLst>
              <a:ext uri="{FF2B5EF4-FFF2-40B4-BE49-F238E27FC236}">
                <a16:creationId xmlns:a16="http://schemas.microsoft.com/office/drawing/2014/main" id="{3444184C-FFAF-154B-83C0-3DB75B03C407}"/>
              </a:ext>
            </a:extLst>
          </p:cNvPr>
          <p:cNvSpPr>
            <a:spLocks noGrp="1"/>
          </p:cNvSpPr>
          <p:nvPr>
            <p:ph type="ftr" sz="quarter" idx="13"/>
          </p:nvPr>
        </p:nvSpPr>
        <p:spPr/>
        <p:txBody>
          <a:bodyPr/>
          <a:lstStyle/>
          <a:p>
            <a:r>
              <a:rPr lang="en-US"/>
              <a:t>2019 ATF Science Planning Workshop</a:t>
            </a:r>
            <a:endParaRPr lang="en-US" dirty="0"/>
          </a:p>
        </p:txBody>
      </p:sp>
    </p:spTree>
    <p:extLst>
      <p:ext uri="{BB962C8B-B14F-4D97-AF65-F5344CB8AC3E}">
        <p14:creationId xmlns:p14="http://schemas.microsoft.com/office/powerpoint/2010/main" val="3966977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3565D1-EA82-264D-BA0A-26CCE447D86C}"/>
              </a:ext>
            </a:extLst>
          </p:cNvPr>
          <p:cNvSpPr>
            <a:spLocks noGrp="1"/>
          </p:cNvSpPr>
          <p:nvPr>
            <p:ph type="title"/>
          </p:nvPr>
        </p:nvSpPr>
        <p:spPr/>
        <p:txBody>
          <a:bodyPr>
            <a:normAutofit/>
          </a:bodyPr>
          <a:lstStyle/>
          <a:p>
            <a:r>
              <a:rPr lang="en-US" sz="3600" dirty="0"/>
              <a:t>Introduction and Background</a:t>
            </a:r>
          </a:p>
        </p:txBody>
      </p:sp>
      <p:sp>
        <p:nvSpPr>
          <p:cNvPr id="5" name="Content Placeholder 4">
            <a:extLst>
              <a:ext uri="{FF2B5EF4-FFF2-40B4-BE49-F238E27FC236}">
                <a16:creationId xmlns:a16="http://schemas.microsoft.com/office/drawing/2014/main" id="{E2D783CD-C5BB-B945-A8E5-63D66DC801E0}"/>
              </a:ext>
            </a:extLst>
          </p:cNvPr>
          <p:cNvSpPr>
            <a:spLocks noGrp="1"/>
          </p:cNvSpPr>
          <p:nvPr>
            <p:ph idx="1"/>
          </p:nvPr>
        </p:nvSpPr>
        <p:spPr>
          <a:xfrm>
            <a:off x="477080" y="1077686"/>
            <a:ext cx="11608424" cy="5159828"/>
          </a:xfrm>
        </p:spPr>
        <p:txBody>
          <a:bodyPr>
            <a:normAutofit fontScale="92500" lnSpcReduction="10000"/>
          </a:bodyPr>
          <a:lstStyle/>
          <a:p>
            <a:r>
              <a:rPr lang="en-US" dirty="0"/>
              <a:t>Updating the ATF Programmatic Plan</a:t>
            </a:r>
          </a:p>
          <a:p>
            <a:pPr lvl="1"/>
            <a:r>
              <a:rPr lang="en-US" dirty="0"/>
              <a:t>2 Imperatives:</a:t>
            </a:r>
          </a:p>
          <a:p>
            <a:pPr lvl="2"/>
            <a:r>
              <a:rPr lang="en-US" dirty="0"/>
              <a:t>Establish an effective program for our user community at B820</a:t>
            </a:r>
          </a:p>
          <a:p>
            <a:pPr lvl="3"/>
            <a:r>
              <a:rPr lang="en-US" dirty="0"/>
              <a:t>What are the most critical new capabilities to deliver?</a:t>
            </a:r>
          </a:p>
          <a:p>
            <a:pPr lvl="3"/>
            <a:r>
              <a:rPr lang="en-US" dirty="0"/>
              <a:t>What does our Facility R&amp;D program need to focus on?</a:t>
            </a:r>
          </a:p>
          <a:p>
            <a:pPr lvl="4"/>
            <a:r>
              <a:rPr lang="en-US" dirty="0"/>
              <a:t>We want to engage in new collaborative thrusts</a:t>
            </a:r>
          </a:p>
          <a:p>
            <a:pPr lvl="3"/>
            <a:r>
              <a:rPr lang="en-US" dirty="0"/>
              <a:t>How can we provide the most effective ongoing operations plan?</a:t>
            </a:r>
          </a:p>
          <a:p>
            <a:pPr lvl="2"/>
            <a:r>
              <a:rPr lang="en-US" dirty="0"/>
              <a:t>Prepare a transition plan for the UED Facility</a:t>
            </a:r>
          </a:p>
          <a:p>
            <a:pPr lvl="3"/>
            <a:r>
              <a:rPr lang="en-US" dirty="0"/>
              <a:t>Provide unique and attractive user capabilities</a:t>
            </a:r>
          </a:p>
          <a:p>
            <a:pPr lvl="3"/>
            <a:r>
              <a:rPr lang="en-US" dirty="0"/>
              <a:t>Engage further with the materials science user community</a:t>
            </a:r>
          </a:p>
          <a:p>
            <a:pPr lvl="3"/>
            <a:r>
              <a:rPr lang="en-US" dirty="0"/>
              <a:t>Prepare a proposal to transition the facility for user science operation (as opposed to accelerator development)</a:t>
            </a:r>
          </a:p>
          <a:p>
            <a:pPr lvl="1"/>
            <a:r>
              <a:rPr lang="en-US" b="1" i="1" dirty="0">
                <a:solidFill>
                  <a:srgbClr val="C00000"/>
                </a:solidFill>
              </a:rPr>
              <a:t>The first of these items is the topic of this workshop</a:t>
            </a:r>
          </a:p>
          <a:p>
            <a:r>
              <a:rPr lang="en-US" dirty="0"/>
              <a:t>Continued operation of the ATF has been approved for 5 years:  FY19-FY23</a:t>
            </a:r>
          </a:p>
          <a:p>
            <a:pPr lvl="1"/>
            <a:r>
              <a:rPr lang="en-US" b="1" i="1" dirty="0">
                <a:solidFill>
                  <a:srgbClr val="C00000"/>
                </a:solidFill>
              </a:rPr>
              <a:t>Identifying a high impact scientific plan for the next 3 years is crucial to preparing a proposal to extend ATF operations for our user community beyond FY23</a:t>
            </a:r>
          </a:p>
        </p:txBody>
      </p:sp>
    </p:spTree>
    <p:extLst>
      <p:ext uri="{BB962C8B-B14F-4D97-AF65-F5344CB8AC3E}">
        <p14:creationId xmlns:p14="http://schemas.microsoft.com/office/powerpoint/2010/main" val="3312289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CBD2F-FB53-ED4E-AB2F-83ED063B1A33}"/>
              </a:ext>
            </a:extLst>
          </p:cNvPr>
          <p:cNvSpPr>
            <a:spLocks noGrp="1"/>
          </p:cNvSpPr>
          <p:nvPr>
            <p:ph type="title"/>
          </p:nvPr>
        </p:nvSpPr>
        <p:spPr>
          <a:xfrm>
            <a:off x="477080" y="365128"/>
            <a:ext cx="11714920" cy="647244"/>
          </a:xfrm>
        </p:spPr>
        <p:txBody>
          <a:bodyPr>
            <a:noAutofit/>
          </a:bodyPr>
          <a:lstStyle/>
          <a:p>
            <a:r>
              <a:rPr lang="en-US" sz="3200" dirty="0"/>
              <a:t>Outcomes of the 2017 ATF Scientific Needs Workshop</a:t>
            </a:r>
          </a:p>
        </p:txBody>
      </p:sp>
      <p:sp>
        <p:nvSpPr>
          <p:cNvPr id="3" name="Content Placeholder 2">
            <a:extLst>
              <a:ext uri="{FF2B5EF4-FFF2-40B4-BE49-F238E27FC236}">
                <a16:creationId xmlns:a16="http://schemas.microsoft.com/office/drawing/2014/main" id="{E199DCC0-C769-5C4E-9082-DEE63DF20FCB}"/>
              </a:ext>
            </a:extLst>
          </p:cNvPr>
          <p:cNvSpPr>
            <a:spLocks noGrp="1"/>
          </p:cNvSpPr>
          <p:nvPr>
            <p:ph idx="1"/>
          </p:nvPr>
        </p:nvSpPr>
        <p:spPr/>
        <p:txBody>
          <a:bodyPr/>
          <a:lstStyle/>
          <a:p>
            <a:r>
              <a:rPr lang="en-US" dirty="0"/>
              <a:t>The 2017 workshop focused on the potential for</a:t>
            </a:r>
            <a:r>
              <a:rPr lang="en-US" i="1" dirty="0"/>
              <a:t> </a:t>
            </a:r>
            <a:r>
              <a:rPr lang="en-US" dirty="0"/>
              <a:t>deploying  advanced LWIR laser capabilities for ATF-II at B912</a:t>
            </a:r>
          </a:p>
          <a:p>
            <a:pPr lvl="1"/>
            <a:r>
              <a:rPr lang="en-US" dirty="0"/>
              <a:t>With a subsequent delivery of companion electron beam capabilities</a:t>
            </a:r>
          </a:p>
          <a:p>
            <a:pPr lvl="1"/>
            <a:r>
              <a:rPr lang="en-US" b="1" i="1" dirty="0">
                <a:solidFill>
                  <a:srgbClr val="002060"/>
                </a:solidFill>
              </a:rPr>
              <a:t>9 Priority Research Directions (PRDs) were identified for LWIR laser research and combined laser + e-beam research</a:t>
            </a:r>
            <a:br>
              <a:rPr lang="en-US" b="1" i="1" dirty="0">
                <a:solidFill>
                  <a:srgbClr val="002060"/>
                </a:solidFill>
              </a:rPr>
            </a:br>
            <a:endParaRPr lang="en-US" b="1" i="1" dirty="0">
              <a:solidFill>
                <a:srgbClr val="002060"/>
              </a:solidFill>
            </a:endParaRPr>
          </a:p>
          <a:p>
            <a:pPr marL="0" indent="0">
              <a:buNone/>
            </a:pPr>
            <a:r>
              <a:rPr lang="en-US" b="1" i="1" dirty="0">
                <a:solidFill>
                  <a:srgbClr val="002060"/>
                </a:solidFill>
              </a:rPr>
              <a:t>The conclusions of that report remain applicable to the ongoing ATF User Program</a:t>
            </a:r>
          </a:p>
          <a:p>
            <a:endParaRPr lang="en-US" dirty="0"/>
          </a:p>
        </p:txBody>
      </p:sp>
      <p:sp>
        <p:nvSpPr>
          <p:cNvPr id="4" name="Slide Number Placeholder 3">
            <a:extLst>
              <a:ext uri="{FF2B5EF4-FFF2-40B4-BE49-F238E27FC236}">
                <a16:creationId xmlns:a16="http://schemas.microsoft.com/office/drawing/2014/main" id="{64E33168-BB42-F141-8B19-6DC58C34272E}"/>
              </a:ext>
            </a:extLst>
          </p:cNvPr>
          <p:cNvSpPr>
            <a:spLocks noGrp="1"/>
          </p:cNvSpPr>
          <p:nvPr>
            <p:ph type="sldNum" sz="quarter" idx="12"/>
          </p:nvPr>
        </p:nvSpPr>
        <p:spPr/>
        <p:txBody>
          <a:bodyPr/>
          <a:lstStyle/>
          <a:p>
            <a:fld id="{716D9922-87B3-6043-9531-5184EA303DC1}" type="slidenum">
              <a:rPr lang="en-US" smtClean="0"/>
              <a:t>4</a:t>
            </a:fld>
            <a:endParaRPr lang="en-US"/>
          </a:p>
        </p:txBody>
      </p:sp>
      <p:sp>
        <p:nvSpPr>
          <p:cNvPr id="5" name="Footer Placeholder 4">
            <a:extLst>
              <a:ext uri="{FF2B5EF4-FFF2-40B4-BE49-F238E27FC236}">
                <a16:creationId xmlns:a16="http://schemas.microsoft.com/office/drawing/2014/main" id="{4B57AAF9-9CD0-3547-8BF8-3A3136CFF965}"/>
              </a:ext>
            </a:extLst>
          </p:cNvPr>
          <p:cNvSpPr>
            <a:spLocks noGrp="1"/>
          </p:cNvSpPr>
          <p:nvPr>
            <p:ph type="ftr" sz="quarter" idx="13"/>
          </p:nvPr>
        </p:nvSpPr>
        <p:spPr/>
        <p:txBody>
          <a:bodyPr/>
          <a:lstStyle/>
          <a:p>
            <a:r>
              <a:rPr lang="en-US"/>
              <a:t>2019 ATF Science Planning Workshop</a:t>
            </a:r>
            <a:endParaRPr lang="en-US" dirty="0"/>
          </a:p>
        </p:txBody>
      </p:sp>
    </p:spTree>
    <p:extLst>
      <p:ext uri="{BB962C8B-B14F-4D97-AF65-F5344CB8AC3E}">
        <p14:creationId xmlns:p14="http://schemas.microsoft.com/office/powerpoint/2010/main" val="4055735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2017 SNW:  Thrusts</a:t>
            </a:r>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US" b="1" dirty="0"/>
              <a:t>Topics in Mid-IR Laser Research</a:t>
            </a:r>
            <a:endParaRPr lang="en-US" sz="1800" dirty="0"/>
          </a:p>
          <a:p>
            <a:pPr lvl="1"/>
            <a:r>
              <a:rPr lang="en-US" dirty="0"/>
              <a:t>Jeff Moses (CU)</a:t>
            </a:r>
            <a:endParaRPr lang="en-US" sz="1600" dirty="0"/>
          </a:p>
          <a:p>
            <a:pPr lvl="1"/>
            <a:r>
              <a:rPr lang="en-US" dirty="0"/>
              <a:t>Dan Gordon (NRL)</a:t>
            </a:r>
            <a:endParaRPr lang="en-US" sz="1600" dirty="0"/>
          </a:p>
          <a:p>
            <a:pPr lvl="1"/>
            <a:r>
              <a:rPr lang="en-US" dirty="0"/>
              <a:t>Yu-</a:t>
            </a:r>
            <a:r>
              <a:rPr lang="en-US" dirty="0" err="1"/>
              <a:t>hsin</a:t>
            </a:r>
            <a:r>
              <a:rPr lang="en-US" dirty="0"/>
              <a:t> Chen (NRL)</a:t>
            </a:r>
            <a:endParaRPr lang="en-US" sz="1800" dirty="0"/>
          </a:p>
          <a:p>
            <a:pPr marL="514350" indent="-514350">
              <a:buFont typeface="+mj-lt"/>
              <a:buAutoNum type="arabicPeriod"/>
            </a:pPr>
            <a:r>
              <a:rPr lang="en-US" b="1" dirty="0"/>
              <a:t>Topics in Laser-Plasma Interactions and Laser Wakefield Acceleration</a:t>
            </a:r>
            <a:endParaRPr lang="en-US" sz="1800" dirty="0"/>
          </a:p>
          <a:p>
            <a:pPr lvl="1"/>
            <a:r>
              <a:rPr lang="en-US" dirty="0"/>
              <a:t>Stuart Mangles (ICL)</a:t>
            </a:r>
            <a:endParaRPr lang="en-US" sz="1600" dirty="0"/>
          </a:p>
          <a:p>
            <a:pPr lvl="1"/>
            <a:r>
              <a:rPr lang="en-US" dirty="0"/>
              <a:t>Jean-Pierre </a:t>
            </a:r>
            <a:r>
              <a:rPr lang="en-US" dirty="0" err="1"/>
              <a:t>Delahaye</a:t>
            </a:r>
            <a:r>
              <a:rPr lang="en-US" dirty="0"/>
              <a:t> (CERN)</a:t>
            </a:r>
            <a:endParaRPr lang="en-US" sz="1600" dirty="0"/>
          </a:p>
          <a:p>
            <a:pPr lvl="1"/>
            <a:r>
              <a:rPr lang="en-US" dirty="0" err="1"/>
              <a:t>Navid</a:t>
            </a:r>
            <a:r>
              <a:rPr lang="en-US" dirty="0"/>
              <a:t> </a:t>
            </a:r>
            <a:r>
              <a:rPr lang="en-US" dirty="0" err="1"/>
              <a:t>Vafaei</a:t>
            </a:r>
            <a:r>
              <a:rPr lang="en-US" dirty="0"/>
              <a:t> </a:t>
            </a:r>
            <a:r>
              <a:rPr lang="en-US" dirty="0" err="1"/>
              <a:t>Najafabadi</a:t>
            </a:r>
            <a:r>
              <a:rPr lang="en-US" dirty="0"/>
              <a:t> (SUNY-SB)</a:t>
            </a:r>
            <a:endParaRPr lang="en-US" sz="1600" dirty="0"/>
          </a:p>
          <a:p>
            <a:pPr lvl="1"/>
            <a:r>
              <a:rPr lang="en-US" dirty="0" err="1"/>
              <a:t>Aakash</a:t>
            </a:r>
            <a:r>
              <a:rPr lang="en-US" dirty="0"/>
              <a:t> </a:t>
            </a:r>
            <a:r>
              <a:rPr lang="en-US" dirty="0" err="1"/>
              <a:t>Sahai</a:t>
            </a:r>
            <a:r>
              <a:rPr lang="en-US" dirty="0"/>
              <a:t> (ICL) </a:t>
            </a:r>
            <a:endParaRPr lang="en-US" sz="1800" dirty="0"/>
          </a:p>
          <a:p>
            <a:pPr marL="514350" indent="-514350">
              <a:buFont typeface="+mj-lt"/>
              <a:buAutoNum type="arabicPeriod"/>
            </a:pPr>
            <a:r>
              <a:rPr lang="en-US" b="1" dirty="0"/>
              <a:t>Topics in Laser-Electron Beam Interactions</a:t>
            </a:r>
            <a:endParaRPr lang="en-US" sz="1800" dirty="0"/>
          </a:p>
          <a:p>
            <a:pPr lvl="1"/>
            <a:r>
              <a:rPr lang="en-US" dirty="0" err="1"/>
              <a:t>Felicie</a:t>
            </a:r>
            <a:r>
              <a:rPr lang="en-US" dirty="0"/>
              <a:t> Albert (LLNL)</a:t>
            </a:r>
            <a:endParaRPr lang="en-US" sz="1600" dirty="0"/>
          </a:p>
          <a:p>
            <a:pPr lvl="1"/>
            <a:r>
              <a:rPr lang="en-US" dirty="0"/>
              <a:t>Bruce </a:t>
            </a:r>
            <a:r>
              <a:rPr lang="en-US" dirty="0" err="1"/>
              <a:t>Carlsten</a:t>
            </a:r>
            <a:r>
              <a:rPr lang="en-US" dirty="0"/>
              <a:t> (LANL) </a:t>
            </a:r>
            <a:r>
              <a:rPr lang="mr-IN" dirty="0"/>
              <a:t>–</a:t>
            </a:r>
            <a:r>
              <a:rPr lang="en-US" dirty="0"/>
              <a:t> Overall chair</a:t>
            </a:r>
            <a:endParaRPr lang="en-US" sz="1600" dirty="0"/>
          </a:p>
          <a:p>
            <a:pPr lvl="1"/>
            <a:r>
              <a:rPr lang="en-US" dirty="0"/>
              <a:t>Gerard </a:t>
            </a:r>
            <a:r>
              <a:rPr lang="en-US" dirty="0" err="1"/>
              <a:t>Andonian</a:t>
            </a:r>
            <a:r>
              <a:rPr lang="en-US" dirty="0"/>
              <a:t> (</a:t>
            </a:r>
            <a:r>
              <a:rPr lang="en-US" dirty="0" err="1"/>
              <a:t>Radiabeam</a:t>
            </a:r>
            <a:r>
              <a:rPr lang="en-US" dirty="0"/>
              <a:t>/UCLA)</a:t>
            </a:r>
            <a:endParaRPr lang="en-US" sz="1600" dirty="0"/>
          </a:p>
          <a:p>
            <a:pPr marL="0" indent="0">
              <a:buNone/>
            </a:pPr>
            <a:r>
              <a:rPr lang="en-US" i="1" dirty="0"/>
              <a:t>Each working group identified a set of Priority Research Directions (PRDs) for their assigned topic</a:t>
            </a:r>
          </a:p>
        </p:txBody>
      </p:sp>
      <p:sp>
        <p:nvSpPr>
          <p:cNvPr id="4" name="Slide Number Placeholder 3"/>
          <p:cNvSpPr>
            <a:spLocks noGrp="1"/>
          </p:cNvSpPr>
          <p:nvPr>
            <p:ph type="sldNum" sz="quarter" idx="12"/>
          </p:nvPr>
        </p:nvSpPr>
        <p:spPr/>
        <p:txBody>
          <a:bodyPr/>
          <a:lstStyle/>
          <a:p>
            <a:fld id="{716D9922-87B3-6043-9531-5184EA303DC1}" type="slidenum">
              <a:rPr lang="en-US" smtClean="0"/>
              <a:t>5</a:t>
            </a:fld>
            <a:endParaRPr lang="en-US"/>
          </a:p>
        </p:txBody>
      </p:sp>
      <p:sp>
        <p:nvSpPr>
          <p:cNvPr id="5" name="Footer Placeholder 4">
            <a:extLst>
              <a:ext uri="{FF2B5EF4-FFF2-40B4-BE49-F238E27FC236}">
                <a16:creationId xmlns:a16="http://schemas.microsoft.com/office/drawing/2014/main" id="{E14AEBF3-0090-A741-9A0F-EEE45932E99D}"/>
              </a:ext>
            </a:extLst>
          </p:cNvPr>
          <p:cNvSpPr>
            <a:spLocks noGrp="1"/>
          </p:cNvSpPr>
          <p:nvPr>
            <p:ph type="ftr" sz="quarter" idx="13"/>
          </p:nvPr>
        </p:nvSpPr>
        <p:spPr/>
        <p:txBody>
          <a:bodyPr/>
          <a:lstStyle/>
          <a:p>
            <a:r>
              <a:rPr lang="en-US"/>
              <a:t>2019 ATF Science Planning Workshop</a:t>
            </a:r>
            <a:endParaRPr lang="en-US" dirty="0"/>
          </a:p>
        </p:txBody>
      </p:sp>
    </p:spTree>
    <p:extLst>
      <p:ext uri="{BB962C8B-B14F-4D97-AF65-F5344CB8AC3E}">
        <p14:creationId xmlns:p14="http://schemas.microsoft.com/office/powerpoint/2010/main" val="944249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080" y="67671"/>
            <a:ext cx="11105321" cy="647244"/>
          </a:xfrm>
        </p:spPr>
        <p:txBody>
          <a:bodyPr/>
          <a:lstStyle/>
          <a:p>
            <a:r>
              <a:rPr lang="en-US" dirty="0"/>
              <a:t>Topics in Mid-IR Laser Research</a:t>
            </a:r>
          </a:p>
        </p:txBody>
      </p:sp>
      <p:sp>
        <p:nvSpPr>
          <p:cNvPr id="3" name="Content Placeholder 2"/>
          <p:cNvSpPr>
            <a:spLocks noGrp="1"/>
          </p:cNvSpPr>
          <p:nvPr>
            <p:ph idx="1"/>
          </p:nvPr>
        </p:nvSpPr>
        <p:spPr/>
        <p:txBody>
          <a:bodyPr>
            <a:normAutofit fontScale="77500" lnSpcReduction="20000"/>
          </a:bodyPr>
          <a:lstStyle/>
          <a:p>
            <a:r>
              <a:rPr lang="en-US" dirty="0">
                <a:solidFill>
                  <a:schemeClr val="accent1">
                    <a:lumMod val="50000"/>
                  </a:schemeClr>
                </a:solidFill>
              </a:rPr>
              <a:t>PRD 1: High-power CO2/Mid-IR laser development</a:t>
            </a:r>
          </a:p>
          <a:p>
            <a:r>
              <a:rPr lang="en-US" dirty="0">
                <a:solidFill>
                  <a:schemeClr val="accent1">
                    <a:lumMod val="50000"/>
                  </a:schemeClr>
                </a:solidFill>
              </a:rPr>
              <a:t>PRD 2: Laser </a:t>
            </a:r>
            <a:r>
              <a:rPr lang="en-US" dirty="0" err="1">
                <a:solidFill>
                  <a:schemeClr val="accent1">
                    <a:lumMod val="50000"/>
                  </a:schemeClr>
                </a:solidFill>
              </a:rPr>
              <a:t>filamentation</a:t>
            </a:r>
            <a:r>
              <a:rPr lang="en-US" dirty="0">
                <a:solidFill>
                  <a:schemeClr val="accent1">
                    <a:lumMod val="50000"/>
                  </a:schemeClr>
                </a:solidFill>
              </a:rPr>
              <a:t> and propagation in the atmosphere</a:t>
            </a:r>
          </a:p>
          <a:p>
            <a:r>
              <a:rPr lang="en-US" dirty="0">
                <a:solidFill>
                  <a:schemeClr val="accent1">
                    <a:lumMod val="50000"/>
                  </a:schemeClr>
                </a:solidFill>
              </a:rPr>
              <a:t>PRD 3: Secondary sources and expansion of CO2 versatility based on nonlinear optics</a:t>
            </a:r>
          </a:p>
          <a:p>
            <a:pPr marL="0" indent="0">
              <a:buNone/>
            </a:pPr>
            <a:r>
              <a:rPr lang="en-US" b="1" i="1" dirty="0"/>
              <a:t>Key Conclusions:</a:t>
            </a:r>
          </a:p>
          <a:p>
            <a:pPr lvl="0"/>
            <a:r>
              <a:rPr lang="en-US" i="1" dirty="0"/>
              <a:t>Funding agencies and scientific communities covering a wide range of disciplines have recognized the development of mid-IR sources and mid-IR laser science as key to growth.</a:t>
            </a:r>
          </a:p>
          <a:p>
            <a:r>
              <a:rPr lang="en-US" i="1" dirty="0"/>
              <a:t>The characteristics of mid-IR sources desired by the strong-field physics community and for DOD-funded efforts in atmospheric propagation applications are strongly convergent with those desired by high energy physics and accelerator applications.</a:t>
            </a:r>
          </a:p>
          <a:p>
            <a:pPr lvl="0"/>
            <a:r>
              <a:rPr lang="en-US" i="1" dirty="0"/>
              <a:t>In terms of laser light sources for high energy physics, the U.S. has remained the leader in high power mid-IR facilities based on CO</a:t>
            </a:r>
            <a:r>
              <a:rPr lang="en-US" i="1" baseline="-25000" dirty="0"/>
              <a:t>2</a:t>
            </a:r>
            <a:r>
              <a:rPr lang="en-US" i="1" dirty="0"/>
              <a:t>, while Europe has invested heavily in high peak power infrastructure at other wavelengths. Continued research and development at these CO</a:t>
            </a:r>
            <a:r>
              <a:rPr lang="en-US" i="1" baseline="-25000" dirty="0"/>
              <a:t>2</a:t>
            </a:r>
            <a:r>
              <a:rPr lang="en-US" i="1" dirty="0"/>
              <a:t> facilities is key to maintaining U.S. leadership.</a:t>
            </a:r>
          </a:p>
          <a:p>
            <a:endParaRPr lang="en-US" i="1" dirty="0"/>
          </a:p>
        </p:txBody>
      </p:sp>
      <p:sp>
        <p:nvSpPr>
          <p:cNvPr id="4" name="Slide Number Placeholder 3"/>
          <p:cNvSpPr>
            <a:spLocks noGrp="1"/>
          </p:cNvSpPr>
          <p:nvPr>
            <p:ph type="sldNum" sz="quarter" idx="12"/>
          </p:nvPr>
        </p:nvSpPr>
        <p:spPr/>
        <p:txBody>
          <a:bodyPr/>
          <a:lstStyle/>
          <a:p>
            <a:fld id="{716D9922-87B3-6043-9531-5184EA303DC1}" type="slidenum">
              <a:rPr lang="en-US" smtClean="0"/>
              <a:t>6</a:t>
            </a:fld>
            <a:endParaRPr lang="en-US"/>
          </a:p>
        </p:txBody>
      </p:sp>
      <p:sp>
        <p:nvSpPr>
          <p:cNvPr id="5" name="Footer Placeholder 4">
            <a:extLst>
              <a:ext uri="{FF2B5EF4-FFF2-40B4-BE49-F238E27FC236}">
                <a16:creationId xmlns:a16="http://schemas.microsoft.com/office/drawing/2014/main" id="{2CF39230-FDB5-1F46-A93F-61493AFE1DED}"/>
              </a:ext>
            </a:extLst>
          </p:cNvPr>
          <p:cNvSpPr>
            <a:spLocks noGrp="1"/>
          </p:cNvSpPr>
          <p:nvPr>
            <p:ph type="ftr" sz="quarter" idx="13"/>
          </p:nvPr>
        </p:nvSpPr>
        <p:spPr/>
        <p:txBody>
          <a:bodyPr/>
          <a:lstStyle/>
          <a:p>
            <a:r>
              <a:rPr lang="en-US"/>
              <a:t>2019 ATF Science Planning Workshop</a:t>
            </a:r>
            <a:endParaRPr lang="en-US" dirty="0"/>
          </a:p>
        </p:txBody>
      </p:sp>
    </p:spTree>
    <p:extLst>
      <p:ext uri="{BB962C8B-B14F-4D97-AF65-F5344CB8AC3E}">
        <p14:creationId xmlns:p14="http://schemas.microsoft.com/office/powerpoint/2010/main" val="3851208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080" y="14608"/>
            <a:ext cx="11105321" cy="647244"/>
          </a:xfrm>
        </p:spPr>
        <p:txBody>
          <a:bodyPr>
            <a:normAutofit fontScale="90000"/>
          </a:bodyPr>
          <a:lstStyle/>
          <a:p>
            <a:pPr lvl="0"/>
            <a:r>
              <a:rPr lang="en-US" dirty="0"/>
              <a:t>Topics in Laser-Plasma Interactions and Laser Wakefield Acceleration</a:t>
            </a:r>
          </a:p>
        </p:txBody>
      </p:sp>
      <p:sp>
        <p:nvSpPr>
          <p:cNvPr id="3" name="Content Placeholder 2"/>
          <p:cNvSpPr>
            <a:spLocks noGrp="1"/>
          </p:cNvSpPr>
          <p:nvPr>
            <p:ph idx="1"/>
          </p:nvPr>
        </p:nvSpPr>
        <p:spPr/>
        <p:txBody>
          <a:bodyPr>
            <a:normAutofit/>
          </a:bodyPr>
          <a:lstStyle/>
          <a:p>
            <a:pPr marL="228600" lvl="1">
              <a:spcBef>
                <a:spcPts val="1000"/>
              </a:spcBef>
            </a:pPr>
            <a:r>
              <a:rPr lang="en-US" dirty="0">
                <a:solidFill>
                  <a:schemeClr val="accent1">
                    <a:lumMod val="50000"/>
                  </a:schemeClr>
                </a:solidFill>
              </a:rPr>
              <a:t>PRD 1: Electron acceleration</a:t>
            </a:r>
          </a:p>
          <a:p>
            <a:pPr marL="228600" lvl="1">
              <a:spcBef>
                <a:spcPts val="1000"/>
              </a:spcBef>
            </a:pPr>
            <a:r>
              <a:rPr lang="en-US" dirty="0">
                <a:solidFill>
                  <a:schemeClr val="accent1">
                    <a:lumMod val="50000"/>
                  </a:schemeClr>
                </a:solidFill>
              </a:rPr>
              <a:t>PRD 2: Ion acceleration </a:t>
            </a:r>
          </a:p>
          <a:p>
            <a:pPr marL="0" lvl="1" indent="0">
              <a:spcBef>
                <a:spcPts val="1000"/>
              </a:spcBef>
              <a:buNone/>
            </a:pPr>
            <a:r>
              <a:rPr lang="en-US" b="1" i="1" dirty="0"/>
              <a:t>Key Conclusions:</a:t>
            </a:r>
          </a:p>
          <a:p>
            <a:pPr marL="0" lvl="1" indent="0">
              <a:spcBef>
                <a:spcPts val="1000"/>
              </a:spcBef>
              <a:buNone/>
            </a:pPr>
            <a:r>
              <a:rPr lang="mr-IN" i="1" dirty="0"/>
              <a:t>…</a:t>
            </a:r>
            <a:r>
              <a:rPr lang="en-GB" i="1" dirty="0"/>
              <a:t>there is currently no long wavelength laser laboratory pursuing laser </a:t>
            </a:r>
            <a:r>
              <a:rPr lang="en-GB" i="1" dirty="0" err="1"/>
              <a:t>wakefield</a:t>
            </a:r>
            <a:r>
              <a:rPr lang="en-GB" i="1" dirty="0"/>
              <a:t> acceleration.  Increasing the power of long wavelength drivers to the ten terawatt level and beyond will allow this field to develop rapidly, allowing some of the significant advantages that long wavelength drivers have over MIR systems to be exploited. We also stress that there is currently no user facility capable of performing experiments in laser </a:t>
            </a:r>
            <a:r>
              <a:rPr lang="en-GB" i="1" dirty="0" err="1"/>
              <a:t>wakefield</a:t>
            </a:r>
            <a:r>
              <a:rPr lang="en-GB" i="1" dirty="0"/>
              <a:t> acceleration in the USA. </a:t>
            </a:r>
          </a:p>
          <a:p>
            <a:pPr marL="0" lvl="1" indent="0">
              <a:spcBef>
                <a:spcPts val="1000"/>
              </a:spcBef>
              <a:buNone/>
            </a:pPr>
            <a:endParaRPr lang="en-GB" sz="1100" i="1" dirty="0"/>
          </a:p>
          <a:p>
            <a:pPr marL="0" lvl="1" indent="0">
              <a:spcBef>
                <a:spcPts val="1000"/>
              </a:spcBef>
              <a:buNone/>
            </a:pPr>
            <a:r>
              <a:rPr lang="en-GB" i="1" dirty="0"/>
              <a:t>An upgraded ATF facility at BNL will therefore provide some important and unique opportunities.  In the areas of laser </a:t>
            </a:r>
            <a:r>
              <a:rPr lang="en-GB" i="1" dirty="0" err="1"/>
              <a:t>wakefield</a:t>
            </a:r>
            <a:r>
              <a:rPr lang="en-GB" i="1" dirty="0"/>
              <a:t> acceleration and laser-plasma driven ion acceleration we have identified a number of key future directions which the ATF upgrade is ideally positioned to address</a:t>
            </a:r>
            <a:r>
              <a:rPr lang="mr-IN" i="1" dirty="0"/>
              <a:t>…</a:t>
            </a:r>
            <a:r>
              <a:rPr lang="en-GB" i="1" dirty="0"/>
              <a:t> </a:t>
            </a:r>
            <a:endParaRPr lang="en-US" i="1" dirty="0"/>
          </a:p>
        </p:txBody>
      </p:sp>
      <p:sp>
        <p:nvSpPr>
          <p:cNvPr id="4" name="Slide Number Placeholder 3"/>
          <p:cNvSpPr>
            <a:spLocks noGrp="1"/>
          </p:cNvSpPr>
          <p:nvPr>
            <p:ph type="sldNum" sz="quarter" idx="12"/>
          </p:nvPr>
        </p:nvSpPr>
        <p:spPr/>
        <p:txBody>
          <a:bodyPr/>
          <a:lstStyle/>
          <a:p>
            <a:fld id="{716D9922-87B3-6043-9531-5184EA303DC1}" type="slidenum">
              <a:rPr lang="en-US" smtClean="0"/>
              <a:t>7</a:t>
            </a:fld>
            <a:endParaRPr lang="en-US"/>
          </a:p>
        </p:txBody>
      </p:sp>
      <p:sp>
        <p:nvSpPr>
          <p:cNvPr id="5" name="Footer Placeholder 4">
            <a:extLst>
              <a:ext uri="{FF2B5EF4-FFF2-40B4-BE49-F238E27FC236}">
                <a16:creationId xmlns:a16="http://schemas.microsoft.com/office/drawing/2014/main" id="{93E1EBCC-DD98-0E4E-A8E6-92B664204720}"/>
              </a:ext>
            </a:extLst>
          </p:cNvPr>
          <p:cNvSpPr>
            <a:spLocks noGrp="1"/>
          </p:cNvSpPr>
          <p:nvPr>
            <p:ph type="ftr" sz="quarter" idx="13"/>
          </p:nvPr>
        </p:nvSpPr>
        <p:spPr/>
        <p:txBody>
          <a:bodyPr/>
          <a:lstStyle/>
          <a:p>
            <a:r>
              <a:rPr lang="en-US"/>
              <a:t>2019 ATF Science Planning Workshop</a:t>
            </a:r>
            <a:endParaRPr lang="en-US" dirty="0"/>
          </a:p>
        </p:txBody>
      </p:sp>
    </p:spTree>
    <p:extLst>
      <p:ext uri="{BB962C8B-B14F-4D97-AF65-F5344CB8AC3E}">
        <p14:creationId xmlns:p14="http://schemas.microsoft.com/office/powerpoint/2010/main" val="2175084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080" y="23603"/>
            <a:ext cx="11105321" cy="647244"/>
          </a:xfrm>
        </p:spPr>
        <p:txBody>
          <a:bodyPr>
            <a:normAutofit fontScale="90000"/>
          </a:bodyPr>
          <a:lstStyle/>
          <a:p>
            <a:pPr lvl="0"/>
            <a:r>
              <a:rPr lang="en-US" sz="3600" dirty="0"/>
              <a:t>Topics in Laser-Electron Beam Interactions</a:t>
            </a:r>
            <a:br>
              <a:rPr lang="en-US" sz="2800" dirty="0"/>
            </a:br>
            <a:endParaRPr lang="en-US" dirty="0"/>
          </a:p>
        </p:txBody>
      </p:sp>
      <p:sp>
        <p:nvSpPr>
          <p:cNvPr id="3" name="Content Placeholder 2"/>
          <p:cNvSpPr>
            <a:spLocks noGrp="1"/>
          </p:cNvSpPr>
          <p:nvPr>
            <p:ph idx="1"/>
          </p:nvPr>
        </p:nvSpPr>
        <p:spPr>
          <a:xfrm>
            <a:off x="477080" y="638977"/>
            <a:ext cx="11105321" cy="5750804"/>
          </a:xfrm>
        </p:spPr>
        <p:txBody>
          <a:bodyPr>
            <a:normAutofit fontScale="62500" lnSpcReduction="20000"/>
          </a:bodyPr>
          <a:lstStyle/>
          <a:p>
            <a:r>
              <a:rPr lang="en-US" dirty="0">
                <a:solidFill>
                  <a:schemeClr val="accent1">
                    <a:lumMod val="50000"/>
                  </a:schemeClr>
                </a:solidFill>
              </a:rPr>
              <a:t>PRD 1: Inverse Compton Scattering</a:t>
            </a:r>
          </a:p>
          <a:p>
            <a:r>
              <a:rPr lang="en-US" dirty="0">
                <a:solidFill>
                  <a:schemeClr val="accent1">
                    <a:lumMod val="50000"/>
                  </a:schemeClr>
                </a:solidFill>
              </a:rPr>
              <a:t>PRD 2: Inverse Free Electron Laser Acceleration</a:t>
            </a:r>
          </a:p>
          <a:p>
            <a:r>
              <a:rPr lang="en-US" dirty="0">
                <a:solidFill>
                  <a:schemeClr val="accent1">
                    <a:lumMod val="50000"/>
                  </a:schemeClr>
                </a:solidFill>
              </a:rPr>
              <a:t>PRD 3: Dielectric Laser Acceleration</a:t>
            </a:r>
          </a:p>
          <a:p>
            <a:r>
              <a:rPr lang="en-US" dirty="0">
                <a:solidFill>
                  <a:schemeClr val="accent1">
                    <a:lumMod val="50000"/>
                  </a:schemeClr>
                </a:solidFill>
              </a:rPr>
              <a:t>PRD 4: Precision electron beam phase space manipulation on the femtosecond time scale</a:t>
            </a:r>
          </a:p>
          <a:p>
            <a:pPr marL="0" indent="0">
              <a:buNone/>
            </a:pPr>
            <a:r>
              <a:rPr lang="en-US" b="1" i="1" dirty="0"/>
              <a:t>Key Conclusions:</a:t>
            </a:r>
          </a:p>
          <a:p>
            <a:pPr marL="0" indent="0">
              <a:buNone/>
            </a:pPr>
            <a:r>
              <a:rPr lang="en-US" i="1" dirty="0"/>
              <a:t>In conclusion, the ATF (</a:t>
            </a:r>
            <a:r>
              <a:rPr lang="en-US" i="1" strike="sngStrike" dirty="0"/>
              <a:t>and in the future the ATF-II</a:t>
            </a:r>
            <a:r>
              <a:rPr lang="en-US" i="1" dirty="0"/>
              <a:t>) is one of the only user facilities in the US where a linear electron accelerator providing a high-brightness electron beam and a high-power laser are co-located. We want to emphasize that in the list of coupled laser and accelerator facilities, ATF </a:t>
            </a:r>
            <a:r>
              <a:rPr lang="en-US" i="1" strike="sngStrike" dirty="0"/>
              <a:t>and ATF-II </a:t>
            </a:r>
            <a:r>
              <a:rPr lang="en-US" i="1" dirty="0"/>
              <a:t>are the only facilities offering a 10 µm long wavelength laser. This enables four main research areas, in which the unique capabilities of ATF’s long wavelength CO2 laser will be a clear benefit: </a:t>
            </a:r>
          </a:p>
          <a:p>
            <a:r>
              <a:rPr lang="en-US" i="1" dirty="0"/>
              <a:t>Inverse Compton scattering, for x-ray and gamma-ray source development. Here the long wavelength laser will permit the production of slightly lower energy x-rays than at other facilities (for example the upcoming ELI-NP in Europe), which is an advantage to study finer structures of the ICS radiation spectral properties. Two color ICS experiments (with 1 µm and 10 µm lasers) will also allow better control of the source output for application experiments. </a:t>
            </a:r>
          </a:p>
          <a:p>
            <a:r>
              <a:rPr lang="en-US" i="1" dirty="0"/>
              <a:t>Inverse free electron laser acceleration, which uses a magnetic </a:t>
            </a:r>
            <a:r>
              <a:rPr lang="en-US" i="1" dirty="0" err="1"/>
              <a:t>undulator</a:t>
            </a:r>
            <a:r>
              <a:rPr lang="en-US" i="1" dirty="0"/>
              <a:t> to couple transverse electromagnetic waves from a laser to electron motion. For this purpose, a 10 µm laser is attractive because it allows for a lower initial electron energy (25-30 MeV). </a:t>
            </a:r>
          </a:p>
          <a:p>
            <a:r>
              <a:rPr lang="en-US" i="1" dirty="0"/>
              <a:t>Dielectric laser acceleration, which uses a laser pulse to accelerate electrons in a dielectric waveguide. Here, the 10 µm wavelength of a CO2 laser is attractive because it relaxes the constraints on the transverse waveguide dimensions (on the order of the laser wavelength). </a:t>
            </a:r>
          </a:p>
          <a:p>
            <a:r>
              <a:rPr lang="en-US" i="1" dirty="0"/>
              <a:t>Electron beam phase space manipulation, which is critical in experiments for high brightness light source generation and advanced acceleration </a:t>
            </a:r>
          </a:p>
        </p:txBody>
      </p:sp>
      <p:sp>
        <p:nvSpPr>
          <p:cNvPr id="4" name="Slide Number Placeholder 3"/>
          <p:cNvSpPr>
            <a:spLocks noGrp="1"/>
          </p:cNvSpPr>
          <p:nvPr>
            <p:ph type="sldNum" sz="quarter" idx="12"/>
          </p:nvPr>
        </p:nvSpPr>
        <p:spPr/>
        <p:txBody>
          <a:bodyPr/>
          <a:lstStyle/>
          <a:p>
            <a:fld id="{716D9922-87B3-6043-9531-5184EA303DC1}" type="slidenum">
              <a:rPr lang="en-US" smtClean="0"/>
              <a:t>8</a:t>
            </a:fld>
            <a:endParaRPr lang="en-US"/>
          </a:p>
        </p:txBody>
      </p:sp>
      <p:sp>
        <p:nvSpPr>
          <p:cNvPr id="5" name="Footer Placeholder 4">
            <a:extLst>
              <a:ext uri="{FF2B5EF4-FFF2-40B4-BE49-F238E27FC236}">
                <a16:creationId xmlns:a16="http://schemas.microsoft.com/office/drawing/2014/main" id="{74AA174C-0507-7B42-A14C-EBAC2275AAB0}"/>
              </a:ext>
            </a:extLst>
          </p:cNvPr>
          <p:cNvSpPr>
            <a:spLocks noGrp="1"/>
          </p:cNvSpPr>
          <p:nvPr>
            <p:ph type="ftr" sz="quarter" idx="13"/>
          </p:nvPr>
        </p:nvSpPr>
        <p:spPr/>
        <p:txBody>
          <a:bodyPr/>
          <a:lstStyle/>
          <a:p>
            <a:r>
              <a:rPr lang="en-US"/>
              <a:t>2019 ATF Science Planning Workshop</a:t>
            </a:r>
            <a:endParaRPr lang="en-US" dirty="0"/>
          </a:p>
        </p:txBody>
      </p:sp>
    </p:spTree>
    <p:extLst>
      <p:ext uri="{BB962C8B-B14F-4D97-AF65-F5344CB8AC3E}">
        <p14:creationId xmlns:p14="http://schemas.microsoft.com/office/powerpoint/2010/main" val="2951381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F36F3-63E7-1B46-8617-AB31B47B9981}"/>
              </a:ext>
            </a:extLst>
          </p:cNvPr>
          <p:cNvSpPr>
            <a:spLocks noGrp="1"/>
          </p:cNvSpPr>
          <p:nvPr>
            <p:ph type="title"/>
          </p:nvPr>
        </p:nvSpPr>
        <p:spPr>
          <a:xfrm>
            <a:off x="444029" y="0"/>
            <a:ext cx="11630457" cy="647244"/>
          </a:xfrm>
        </p:spPr>
        <p:txBody>
          <a:bodyPr>
            <a:normAutofit fontScale="90000"/>
          </a:bodyPr>
          <a:lstStyle/>
          <a:p>
            <a:r>
              <a:rPr lang="en-US" dirty="0"/>
              <a:t>LWIR Laser Requirements by Experimental Area</a:t>
            </a:r>
            <a:br>
              <a:rPr lang="en-US" dirty="0"/>
            </a:br>
            <a:r>
              <a:rPr lang="en-US" sz="2200" dirty="0"/>
              <a:t>From the 2017 ATF SNW Report</a:t>
            </a:r>
            <a:endParaRPr lang="en-US" dirty="0"/>
          </a:p>
        </p:txBody>
      </p:sp>
      <p:graphicFrame>
        <p:nvGraphicFramePr>
          <p:cNvPr id="6" name="Content Placeholder 5">
            <a:extLst>
              <a:ext uri="{FF2B5EF4-FFF2-40B4-BE49-F238E27FC236}">
                <a16:creationId xmlns:a16="http://schemas.microsoft.com/office/drawing/2014/main" id="{68518C9A-A1E2-304A-B0ED-D6985585E265}"/>
              </a:ext>
            </a:extLst>
          </p:cNvPr>
          <p:cNvGraphicFramePr>
            <a:graphicFrameLocks noGrp="1"/>
          </p:cNvGraphicFramePr>
          <p:nvPr>
            <p:ph idx="1"/>
            <p:extLst>
              <p:ext uri="{D42A27DB-BD31-4B8C-83A1-F6EECF244321}">
                <p14:modId xmlns:p14="http://schemas.microsoft.com/office/powerpoint/2010/main" val="3399049444"/>
              </p:ext>
            </p:extLst>
          </p:nvPr>
        </p:nvGraphicFramePr>
        <p:xfrm>
          <a:off x="451683" y="1128107"/>
          <a:ext cx="11347381" cy="4633710"/>
        </p:xfrm>
        <a:graphic>
          <a:graphicData uri="http://schemas.openxmlformats.org/drawingml/2006/table">
            <a:tbl>
              <a:tblPr firstRow="1" bandRow="1">
                <a:tableStyleId>{5C22544A-7EE6-4342-B048-85BDC9FD1C3A}</a:tableStyleId>
              </a:tblPr>
              <a:tblGrid>
                <a:gridCol w="3102252">
                  <a:extLst>
                    <a:ext uri="{9D8B030D-6E8A-4147-A177-3AD203B41FA5}">
                      <a16:colId xmlns:a16="http://schemas.microsoft.com/office/drawing/2014/main" val="1745651457"/>
                    </a:ext>
                  </a:extLst>
                </a:gridCol>
                <a:gridCol w="4314865">
                  <a:extLst>
                    <a:ext uri="{9D8B030D-6E8A-4147-A177-3AD203B41FA5}">
                      <a16:colId xmlns:a16="http://schemas.microsoft.com/office/drawing/2014/main" val="2783003873"/>
                    </a:ext>
                  </a:extLst>
                </a:gridCol>
                <a:gridCol w="3930264">
                  <a:extLst>
                    <a:ext uri="{9D8B030D-6E8A-4147-A177-3AD203B41FA5}">
                      <a16:colId xmlns:a16="http://schemas.microsoft.com/office/drawing/2014/main" val="1924635482"/>
                    </a:ext>
                  </a:extLst>
                </a:gridCol>
              </a:tblGrid>
              <a:tr h="411698">
                <a:tc>
                  <a:txBody>
                    <a:bodyPr/>
                    <a:lstStyle/>
                    <a:p>
                      <a:pPr marL="0" marR="0">
                        <a:lnSpc>
                          <a:spcPct val="115000"/>
                        </a:lnSpc>
                        <a:spcBef>
                          <a:spcPts val="0"/>
                        </a:spcBef>
                        <a:spcAft>
                          <a:spcPts val="1000"/>
                        </a:spcAft>
                      </a:pPr>
                      <a:r>
                        <a:rPr lang="en-US" sz="1800">
                          <a:effectLst/>
                        </a:rPr>
                        <a:t>Experiment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457200" marR="0">
                        <a:lnSpc>
                          <a:spcPct val="115000"/>
                        </a:lnSpc>
                        <a:spcBef>
                          <a:spcPts val="0"/>
                        </a:spcBef>
                        <a:spcAft>
                          <a:spcPts val="1000"/>
                        </a:spcAft>
                      </a:pPr>
                      <a:r>
                        <a:rPr lang="en-US" sz="1800">
                          <a:effectLst/>
                        </a:rPr>
                        <a:t>Requirement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457200" marR="0">
                        <a:lnSpc>
                          <a:spcPct val="115000"/>
                        </a:lnSpc>
                        <a:spcBef>
                          <a:spcPts val="0"/>
                        </a:spcBef>
                        <a:spcAft>
                          <a:spcPts val="1000"/>
                        </a:spcAft>
                      </a:pPr>
                      <a:r>
                        <a:rPr lang="en-US" sz="1800" strike="noStrike" dirty="0">
                          <a:effectLst/>
                        </a:rPr>
                        <a:t>ATF-II</a:t>
                      </a:r>
                      <a:r>
                        <a:rPr lang="en-US" sz="1800" dirty="0">
                          <a:effectLst/>
                        </a:rPr>
                        <a:t> Laser Upgrade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794446767"/>
                  </a:ext>
                </a:extLst>
              </a:tr>
              <a:tr h="411698">
                <a:tc>
                  <a:txBody>
                    <a:bodyPr/>
                    <a:lstStyle/>
                    <a:p>
                      <a:pPr marL="0" marR="0">
                        <a:lnSpc>
                          <a:spcPct val="115000"/>
                        </a:lnSpc>
                        <a:spcBef>
                          <a:spcPts val="0"/>
                        </a:spcBef>
                        <a:spcAft>
                          <a:spcPts val="1000"/>
                        </a:spcAft>
                      </a:pPr>
                      <a:r>
                        <a:rPr lang="en-US" sz="1800">
                          <a:effectLst/>
                        </a:rPr>
                        <a:t>Nonlinear Kerr effect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457200" marR="0">
                        <a:lnSpc>
                          <a:spcPct val="115000"/>
                        </a:lnSpc>
                        <a:spcBef>
                          <a:spcPts val="0"/>
                        </a:spcBef>
                        <a:spcAft>
                          <a:spcPts val="1000"/>
                        </a:spcAft>
                      </a:pPr>
                      <a:r>
                        <a:rPr lang="en-US" sz="1800">
                          <a:effectLst/>
                        </a:rPr>
                        <a:t>1-10 TW</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457200" marR="0">
                        <a:lnSpc>
                          <a:spcPct val="115000"/>
                        </a:lnSpc>
                        <a:spcBef>
                          <a:spcPts val="0"/>
                        </a:spcBef>
                        <a:spcAft>
                          <a:spcPts val="1000"/>
                        </a:spcAft>
                      </a:pPr>
                      <a:r>
                        <a:rPr lang="en-US" sz="1800">
                          <a:effectLst/>
                        </a:rPr>
                        <a:t> Yes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51955237"/>
                  </a:ext>
                </a:extLst>
              </a:tr>
              <a:tr h="411698">
                <a:tc>
                  <a:txBody>
                    <a:bodyPr/>
                    <a:lstStyle/>
                    <a:p>
                      <a:pPr marL="0" marR="0">
                        <a:lnSpc>
                          <a:spcPct val="115000"/>
                        </a:lnSpc>
                        <a:spcBef>
                          <a:spcPts val="0"/>
                        </a:spcBef>
                        <a:spcAft>
                          <a:spcPts val="1000"/>
                        </a:spcAft>
                      </a:pPr>
                      <a:r>
                        <a:rPr lang="en-US" sz="1800">
                          <a:effectLst/>
                        </a:rPr>
                        <a:t>Non-linear LPA</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457200" marR="0">
                        <a:lnSpc>
                          <a:spcPct val="115000"/>
                        </a:lnSpc>
                        <a:spcBef>
                          <a:spcPts val="0"/>
                        </a:spcBef>
                        <a:spcAft>
                          <a:spcPts val="1000"/>
                        </a:spcAft>
                      </a:pPr>
                      <a:r>
                        <a:rPr lang="en-US" sz="1800" dirty="0">
                          <a:effectLst/>
                        </a:rPr>
                        <a:t>~2 TW</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457200" marR="0">
                        <a:lnSpc>
                          <a:spcPct val="115000"/>
                        </a:lnSpc>
                        <a:spcBef>
                          <a:spcPts val="0"/>
                        </a:spcBef>
                        <a:spcAft>
                          <a:spcPts val="1000"/>
                        </a:spcAft>
                      </a:pPr>
                      <a:r>
                        <a:rPr lang="en-US" sz="1800">
                          <a:effectLst/>
                        </a:rPr>
                        <a:t> Yes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704092202"/>
                  </a:ext>
                </a:extLst>
              </a:tr>
              <a:tr h="411698">
                <a:tc>
                  <a:txBody>
                    <a:bodyPr/>
                    <a:lstStyle/>
                    <a:p>
                      <a:pPr marL="0" marR="0">
                        <a:lnSpc>
                          <a:spcPct val="115000"/>
                        </a:lnSpc>
                        <a:spcBef>
                          <a:spcPts val="0"/>
                        </a:spcBef>
                        <a:spcAft>
                          <a:spcPts val="1000"/>
                        </a:spcAft>
                      </a:pPr>
                      <a:r>
                        <a:rPr lang="en-US" sz="1800">
                          <a:effectLst/>
                        </a:rPr>
                        <a:t>Blow-out LPA</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457200" marR="0">
                        <a:lnSpc>
                          <a:spcPct val="115000"/>
                        </a:lnSpc>
                        <a:spcBef>
                          <a:spcPts val="0"/>
                        </a:spcBef>
                        <a:spcAft>
                          <a:spcPts val="1000"/>
                        </a:spcAft>
                      </a:pPr>
                      <a:r>
                        <a:rPr lang="en-US" sz="1800">
                          <a:effectLst/>
                        </a:rPr>
                        <a:t>5-10 TW, 0.5 psec</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457200" marR="0">
                        <a:lnSpc>
                          <a:spcPct val="115000"/>
                        </a:lnSpc>
                        <a:spcBef>
                          <a:spcPts val="0"/>
                        </a:spcBef>
                        <a:spcAft>
                          <a:spcPts val="1000"/>
                        </a:spcAft>
                      </a:pPr>
                      <a:r>
                        <a:rPr lang="en-US" sz="1800">
                          <a:effectLst/>
                        </a:rPr>
                        <a:t> Yes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820578641"/>
                  </a:ext>
                </a:extLst>
              </a:tr>
              <a:tr h="411698">
                <a:tc>
                  <a:txBody>
                    <a:bodyPr/>
                    <a:lstStyle/>
                    <a:p>
                      <a:pPr marL="0" marR="0">
                        <a:lnSpc>
                          <a:spcPct val="115000"/>
                        </a:lnSpc>
                        <a:spcBef>
                          <a:spcPts val="0"/>
                        </a:spcBef>
                        <a:spcAft>
                          <a:spcPts val="1000"/>
                        </a:spcAft>
                      </a:pPr>
                      <a:r>
                        <a:rPr lang="en-US" sz="1800">
                          <a:effectLst/>
                        </a:rPr>
                        <a:t>Bubble LPA</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457200" marR="0">
                        <a:lnSpc>
                          <a:spcPct val="115000"/>
                        </a:lnSpc>
                        <a:spcBef>
                          <a:spcPts val="0"/>
                        </a:spcBef>
                        <a:spcAft>
                          <a:spcPts val="1000"/>
                        </a:spcAft>
                      </a:pPr>
                      <a:r>
                        <a:rPr lang="en-US" sz="1800" dirty="0">
                          <a:effectLst/>
                        </a:rPr>
                        <a:t>25-30 TW, 0.5 </a:t>
                      </a:r>
                      <a:r>
                        <a:rPr lang="en-US" sz="1800" dirty="0" err="1">
                          <a:effectLst/>
                        </a:rPr>
                        <a:t>psec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457200" marR="0">
                        <a:lnSpc>
                          <a:spcPct val="115000"/>
                        </a:lnSpc>
                        <a:spcBef>
                          <a:spcPts val="0"/>
                        </a:spcBef>
                        <a:spcAft>
                          <a:spcPts val="1000"/>
                        </a:spcAft>
                      </a:pPr>
                      <a:r>
                        <a:rPr lang="en-US" sz="1800" dirty="0">
                          <a:effectLst/>
                        </a:rPr>
                        <a:t> Yes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415728254"/>
                  </a:ext>
                </a:extLst>
              </a:tr>
              <a:tr h="482776">
                <a:tc>
                  <a:txBody>
                    <a:bodyPr/>
                    <a:lstStyle/>
                    <a:p>
                      <a:pPr marL="0" marR="0">
                        <a:lnSpc>
                          <a:spcPct val="115000"/>
                        </a:lnSpc>
                        <a:spcBef>
                          <a:spcPts val="0"/>
                        </a:spcBef>
                        <a:spcAft>
                          <a:spcPts val="1000"/>
                        </a:spcAft>
                      </a:pPr>
                      <a:r>
                        <a:rPr lang="en-US" sz="1800">
                          <a:effectLst/>
                        </a:rPr>
                        <a:t>Ion acceleration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457200" marR="0">
                        <a:lnSpc>
                          <a:spcPct val="115000"/>
                        </a:lnSpc>
                        <a:spcBef>
                          <a:spcPts val="0"/>
                        </a:spcBef>
                        <a:spcAft>
                          <a:spcPts val="1000"/>
                        </a:spcAft>
                      </a:pPr>
                      <a:r>
                        <a:rPr lang="en-US" sz="1800" dirty="0">
                          <a:effectLst/>
                        </a:rPr>
                        <a:t>25-100 TW; long-term circ. polar.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457200" marR="0">
                        <a:lnSpc>
                          <a:spcPct val="115000"/>
                        </a:lnSpc>
                        <a:spcBef>
                          <a:spcPts val="0"/>
                        </a:spcBef>
                        <a:spcAft>
                          <a:spcPts val="1000"/>
                        </a:spcAft>
                      </a:pPr>
                      <a:r>
                        <a:rPr lang="en-US" sz="1800" dirty="0">
                          <a:effectLst/>
                        </a:rPr>
                        <a:t> Yes (power); No* (</a:t>
                      </a:r>
                      <a:r>
                        <a:rPr lang="en-US" sz="1800" dirty="0" err="1">
                          <a:effectLst/>
                        </a:rPr>
                        <a:t>circ.polar</a:t>
                      </a:r>
                      <a:r>
                        <a:rPr lang="en-US" sz="1800" dirty="0">
                          <a:effectLst/>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819234869"/>
                  </a:ext>
                </a:extLst>
              </a:tr>
              <a:tr h="411698">
                <a:tc>
                  <a:txBody>
                    <a:bodyPr/>
                    <a:lstStyle/>
                    <a:p>
                      <a:pPr marL="0" marR="0">
                        <a:lnSpc>
                          <a:spcPct val="115000"/>
                        </a:lnSpc>
                        <a:spcBef>
                          <a:spcPts val="0"/>
                        </a:spcBef>
                        <a:spcAft>
                          <a:spcPts val="1000"/>
                        </a:spcAft>
                      </a:pPr>
                      <a:r>
                        <a:rPr lang="en-US" sz="1800">
                          <a:effectLst/>
                        </a:rPr>
                        <a:t>IFEL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457200" marR="0">
                        <a:lnSpc>
                          <a:spcPct val="115000"/>
                        </a:lnSpc>
                        <a:spcBef>
                          <a:spcPts val="0"/>
                        </a:spcBef>
                        <a:spcAft>
                          <a:spcPts val="1000"/>
                        </a:spcAft>
                      </a:pPr>
                      <a:r>
                        <a:rPr lang="en-US" sz="1800">
                          <a:effectLst/>
                        </a:rPr>
                        <a:t>25-100 TW</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457200" marR="0">
                        <a:lnSpc>
                          <a:spcPct val="115000"/>
                        </a:lnSpc>
                        <a:spcBef>
                          <a:spcPts val="0"/>
                        </a:spcBef>
                        <a:spcAft>
                          <a:spcPts val="1000"/>
                        </a:spcAft>
                      </a:pPr>
                      <a:r>
                        <a:rPr lang="en-US" sz="1800">
                          <a:effectLst/>
                        </a:rPr>
                        <a:t> Yes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788366854"/>
                  </a:ext>
                </a:extLst>
              </a:tr>
              <a:tr h="445652">
                <a:tc>
                  <a:txBody>
                    <a:bodyPr/>
                    <a:lstStyle/>
                    <a:p>
                      <a:pPr marL="0" marR="0">
                        <a:lnSpc>
                          <a:spcPct val="115000"/>
                        </a:lnSpc>
                        <a:spcBef>
                          <a:spcPts val="0"/>
                        </a:spcBef>
                        <a:spcAft>
                          <a:spcPts val="1000"/>
                        </a:spcAft>
                      </a:pPr>
                      <a:r>
                        <a:rPr lang="en-US" sz="1800">
                          <a:effectLst/>
                        </a:rPr>
                        <a:t>DLA</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457200" marR="0">
                        <a:lnSpc>
                          <a:spcPct val="115000"/>
                        </a:lnSpc>
                        <a:spcBef>
                          <a:spcPts val="0"/>
                        </a:spcBef>
                        <a:spcAft>
                          <a:spcPts val="1000"/>
                        </a:spcAft>
                      </a:pPr>
                      <a:r>
                        <a:rPr lang="en-US" sz="1800">
                          <a:effectLst/>
                        </a:rPr>
                        <a:t>10-100 GW, lin. polar.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457200" marR="0">
                        <a:lnSpc>
                          <a:spcPct val="115000"/>
                        </a:lnSpc>
                        <a:spcBef>
                          <a:spcPts val="0"/>
                        </a:spcBef>
                        <a:spcAft>
                          <a:spcPts val="1000"/>
                        </a:spcAft>
                      </a:pPr>
                      <a:r>
                        <a:rPr lang="en-US" sz="1800">
                          <a:effectLst/>
                        </a:rPr>
                        <a:t> Yes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939867054"/>
                  </a:ext>
                </a:extLst>
              </a:tr>
              <a:tr h="411698">
                <a:tc>
                  <a:txBody>
                    <a:bodyPr/>
                    <a:lstStyle/>
                    <a:p>
                      <a:pPr marL="0" marR="0">
                        <a:lnSpc>
                          <a:spcPct val="115000"/>
                        </a:lnSpc>
                        <a:spcBef>
                          <a:spcPts val="0"/>
                        </a:spcBef>
                        <a:spcAft>
                          <a:spcPts val="1000"/>
                        </a:spcAft>
                      </a:pPr>
                      <a:r>
                        <a:rPr lang="en-US" sz="1800">
                          <a:effectLst/>
                        </a:rPr>
                        <a:t>ICS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457200" marR="0">
                        <a:lnSpc>
                          <a:spcPct val="115000"/>
                        </a:lnSpc>
                        <a:spcBef>
                          <a:spcPts val="0"/>
                        </a:spcBef>
                        <a:spcAft>
                          <a:spcPts val="1000"/>
                        </a:spcAft>
                      </a:pPr>
                      <a:r>
                        <a:rPr lang="en-US" sz="1800">
                          <a:effectLst/>
                        </a:rPr>
                        <a:t>2-10 TW</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457200" marR="0">
                        <a:lnSpc>
                          <a:spcPct val="115000"/>
                        </a:lnSpc>
                        <a:spcBef>
                          <a:spcPts val="0"/>
                        </a:spcBef>
                        <a:spcAft>
                          <a:spcPts val="1000"/>
                        </a:spcAft>
                      </a:pPr>
                      <a:r>
                        <a:rPr lang="en-US" sz="1800">
                          <a:effectLst/>
                        </a:rPr>
                        <a:t> Yes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501028821"/>
                  </a:ext>
                </a:extLst>
              </a:tr>
              <a:tr h="411698">
                <a:tc>
                  <a:txBody>
                    <a:bodyPr/>
                    <a:lstStyle/>
                    <a:p>
                      <a:pPr marL="0" marR="0">
                        <a:lnSpc>
                          <a:spcPct val="115000"/>
                        </a:lnSpc>
                        <a:spcBef>
                          <a:spcPts val="0"/>
                        </a:spcBef>
                        <a:spcAft>
                          <a:spcPts val="1000"/>
                        </a:spcAft>
                      </a:pPr>
                      <a:r>
                        <a:rPr lang="en-US" sz="1800">
                          <a:effectLst/>
                        </a:rPr>
                        <a:t>ICS OAM</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457200" marR="0">
                        <a:lnSpc>
                          <a:spcPct val="115000"/>
                        </a:lnSpc>
                        <a:spcBef>
                          <a:spcPts val="0"/>
                        </a:spcBef>
                        <a:spcAft>
                          <a:spcPts val="1000"/>
                        </a:spcAft>
                      </a:pPr>
                      <a:r>
                        <a:rPr lang="en-US" sz="1800">
                          <a:effectLst/>
                        </a:rPr>
                        <a:t>Circ. polar.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457200" marR="0">
                        <a:lnSpc>
                          <a:spcPct val="115000"/>
                        </a:lnSpc>
                        <a:spcBef>
                          <a:spcPts val="0"/>
                        </a:spcBef>
                        <a:spcAft>
                          <a:spcPts val="1000"/>
                        </a:spcAft>
                      </a:pPr>
                      <a:r>
                        <a:rPr lang="en-US" sz="1800">
                          <a:effectLst/>
                        </a:rPr>
                        <a:t> No*</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338876443"/>
                  </a:ext>
                </a:extLst>
              </a:tr>
              <a:tr h="411698">
                <a:tc>
                  <a:txBody>
                    <a:bodyPr/>
                    <a:lstStyle/>
                    <a:p>
                      <a:pPr marL="0" marR="0">
                        <a:lnSpc>
                          <a:spcPct val="115000"/>
                        </a:lnSpc>
                        <a:spcBef>
                          <a:spcPts val="0"/>
                        </a:spcBef>
                        <a:spcAft>
                          <a:spcPts val="1000"/>
                        </a:spcAft>
                      </a:pPr>
                      <a:r>
                        <a:rPr lang="en-US" sz="1800">
                          <a:effectLst/>
                        </a:rPr>
                        <a:t>Phase space manipulation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457200" marR="0">
                        <a:lnSpc>
                          <a:spcPct val="115000"/>
                        </a:lnSpc>
                        <a:spcBef>
                          <a:spcPts val="0"/>
                        </a:spcBef>
                        <a:spcAft>
                          <a:spcPts val="1000"/>
                        </a:spcAft>
                      </a:pPr>
                      <a:r>
                        <a:rPr lang="en-US" sz="1800">
                          <a:effectLst/>
                        </a:rPr>
                        <a:t>~ TW</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457200" marR="0">
                        <a:lnSpc>
                          <a:spcPct val="115000"/>
                        </a:lnSpc>
                        <a:spcBef>
                          <a:spcPts val="0"/>
                        </a:spcBef>
                        <a:spcAft>
                          <a:spcPts val="1000"/>
                        </a:spcAft>
                      </a:pPr>
                      <a:r>
                        <a:rPr lang="en-US" sz="1800" dirty="0">
                          <a:effectLst/>
                        </a:rPr>
                        <a:t> Yes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411351699"/>
                  </a:ext>
                </a:extLst>
              </a:tr>
            </a:tbl>
          </a:graphicData>
        </a:graphic>
      </p:graphicFrame>
      <p:sp>
        <p:nvSpPr>
          <p:cNvPr id="4" name="Slide Number Placeholder 3">
            <a:extLst>
              <a:ext uri="{FF2B5EF4-FFF2-40B4-BE49-F238E27FC236}">
                <a16:creationId xmlns:a16="http://schemas.microsoft.com/office/drawing/2014/main" id="{1D08BCBB-FCBD-364E-8D7A-39BA7B388801}"/>
              </a:ext>
            </a:extLst>
          </p:cNvPr>
          <p:cNvSpPr>
            <a:spLocks noGrp="1"/>
          </p:cNvSpPr>
          <p:nvPr>
            <p:ph type="sldNum" sz="quarter" idx="12"/>
          </p:nvPr>
        </p:nvSpPr>
        <p:spPr/>
        <p:txBody>
          <a:bodyPr/>
          <a:lstStyle/>
          <a:p>
            <a:fld id="{716D9922-87B3-6043-9531-5184EA303DC1}" type="slidenum">
              <a:rPr lang="en-US" smtClean="0"/>
              <a:t>9</a:t>
            </a:fld>
            <a:endParaRPr lang="en-US"/>
          </a:p>
        </p:txBody>
      </p:sp>
      <p:sp>
        <p:nvSpPr>
          <p:cNvPr id="5" name="Footer Placeholder 4">
            <a:extLst>
              <a:ext uri="{FF2B5EF4-FFF2-40B4-BE49-F238E27FC236}">
                <a16:creationId xmlns:a16="http://schemas.microsoft.com/office/drawing/2014/main" id="{E6397F57-99BB-CA41-A103-62ECA33AAC95}"/>
              </a:ext>
            </a:extLst>
          </p:cNvPr>
          <p:cNvSpPr>
            <a:spLocks noGrp="1"/>
          </p:cNvSpPr>
          <p:nvPr>
            <p:ph type="ftr" sz="quarter" idx="13"/>
          </p:nvPr>
        </p:nvSpPr>
        <p:spPr/>
        <p:txBody>
          <a:bodyPr/>
          <a:lstStyle/>
          <a:p>
            <a:r>
              <a:rPr lang="en-US"/>
              <a:t>2019 ATF Science Planning Workshop</a:t>
            </a:r>
            <a:endParaRPr lang="en-US" dirty="0"/>
          </a:p>
        </p:txBody>
      </p:sp>
      <p:sp>
        <p:nvSpPr>
          <p:cNvPr id="7" name="Rectangle 1">
            <a:extLst>
              <a:ext uri="{FF2B5EF4-FFF2-40B4-BE49-F238E27FC236}">
                <a16:creationId xmlns:a16="http://schemas.microsoft.com/office/drawing/2014/main" id="{1E3771FC-E81E-9B4C-85A1-40D686ABDFDF}"/>
              </a:ext>
            </a:extLst>
          </p:cNvPr>
          <p:cNvSpPr>
            <a:spLocks noChangeArrowheads="1"/>
          </p:cNvSpPr>
          <p:nvPr/>
        </p:nvSpPr>
        <p:spPr bwMode="auto">
          <a:xfrm>
            <a:off x="365071" y="800428"/>
            <a:ext cx="971536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1" u="none" strike="noStrike" cap="none" normalizeH="0" baseline="0" dirty="0">
                <a:ln>
                  <a:noFill/>
                </a:ln>
                <a:solidFill>
                  <a:srgbClr val="1F497D"/>
                </a:solidFill>
                <a:effectLst/>
                <a:ea typeface="Calibri" panose="020F0502020204030204" pitchFamily="34" charset="0"/>
                <a:cs typeface="Times New Roman" panose="02020603050405020304" pitchFamily="18" charset="0"/>
              </a:rPr>
              <a:t>Table 5.1- Overview of near- to mid-term laser experimental requirements by topical area</a:t>
            </a:r>
            <a:endParaRPr kumimoji="0" lang="en-US" altLang="en-US" b="0" i="0" u="none" strike="noStrike" cap="none" normalizeH="0" baseline="0" dirty="0">
              <a:ln>
                <a:noFill/>
              </a:ln>
              <a:solidFill>
                <a:schemeClr val="tx1"/>
              </a:solidFill>
              <a:effectLst/>
            </a:endParaRPr>
          </a:p>
        </p:txBody>
      </p:sp>
      <p:sp>
        <p:nvSpPr>
          <p:cNvPr id="8" name="Rectangle 1">
            <a:extLst>
              <a:ext uri="{FF2B5EF4-FFF2-40B4-BE49-F238E27FC236}">
                <a16:creationId xmlns:a16="http://schemas.microsoft.com/office/drawing/2014/main" id="{A3EA5116-8DE5-EB41-B285-2C2609D1FED0}"/>
              </a:ext>
            </a:extLst>
          </p:cNvPr>
          <p:cNvSpPr>
            <a:spLocks noChangeArrowheads="1"/>
          </p:cNvSpPr>
          <p:nvPr/>
        </p:nvSpPr>
        <p:spPr bwMode="auto">
          <a:xfrm>
            <a:off x="374254" y="5745167"/>
            <a:ext cx="971536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1" u="none" strike="noStrike" cap="none" normalizeH="0" baseline="0" dirty="0">
                <a:ln>
                  <a:noFill/>
                </a:ln>
                <a:solidFill>
                  <a:srgbClr val="002060"/>
                </a:solidFill>
                <a:effectLst/>
                <a:ea typeface="Calibri" panose="020F0502020204030204" pitchFamily="34" charset="0"/>
                <a:cs typeface="Times New Roman" panose="02020603050405020304" pitchFamily="18" charset="0"/>
              </a:rPr>
              <a:t>* Circularly polarized laser light is not currently part of the proposed project plan</a:t>
            </a:r>
            <a:endParaRPr kumimoji="0" lang="en-US" altLang="en-US" sz="4400" b="0" i="0" u="none" strike="noStrike" cap="none" normalizeH="0" baseline="0" dirty="0">
              <a:ln>
                <a:noFill/>
              </a:ln>
              <a:solidFill>
                <a:schemeClr val="tx1"/>
              </a:solidFill>
              <a:effectLst/>
            </a:endParaRPr>
          </a:p>
        </p:txBody>
      </p:sp>
      <p:sp>
        <p:nvSpPr>
          <p:cNvPr id="3" name="TextBox 2">
            <a:extLst>
              <a:ext uri="{FF2B5EF4-FFF2-40B4-BE49-F238E27FC236}">
                <a16:creationId xmlns:a16="http://schemas.microsoft.com/office/drawing/2014/main" id="{25059A06-AE6A-0A4D-97A7-5A7CBC225321}"/>
              </a:ext>
            </a:extLst>
          </p:cNvPr>
          <p:cNvSpPr txBox="1"/>
          <p:nvPr/>
        </p:nvSpPr>
        <p:spPr>
          <a:xfrm>
            <a:off x="8787161" y="1103971"/>
            <a:ext cx="389850" cy="461665"/>
          </a:xfrm>
          <a:prstGeom prst="rect">
            <a:avLst/>
          </a:prstGeom>
          <a:noFill/>
        </p:spPr>
        <p:txBody>
          <a:bodyPr wrap="none" rtlCol="0">
            <a:spAutoFit/>
          </a:bodyPr>
          <a:lstStyle/>
          <a:p>
            <a:r>
              <a:rPr lang="en-US" sz="2400" b="1" dirty="0">
                <a:solidFill>
                  <a:srgbClr val="C00000"/>
                </a:solidFill>
              </a:rPr>
              <a:t>X</a:t>
            </a:r>
          </a:p>
        </p:txBody>
      </p:sp>
    </p:spTree>
    <p:extLst>
      <p:ext uri="{BB962C8B-B14F-4D97-AF65-F5344CB8AC3E}">
        <p14:creationId xmlns:p14="http://schemas.microsoft.com/office/powerpoint/2010/main" val="1754112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NLHD_Palmer" id="{0C366F2B-4799-D248-BDFC-E57BB9DA9EF4}" vid="{612D999E-72F1-C743-A98D-9275D80DBD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220</TotalTime>
  <Words>1738</Words>
  <Application>Microsoft Macintosh PowerPoint</Application>
  <PresentationFormat>Widescreen</PresentationFormat>
  <Paragraphs>242</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Symbol</vt:lpstr>
      <vt:lpstr>Wingdings 3</vt:lpstr>
      <vt:lpstr>Office Theme</vt:lpstr>
      <vt:lpstr>The 2019 ATF Science Planning Workshop</vt:lpstr>
      <vt:lpstr>Welcome</vt:lpstr>
      <vt:lpstr>Introduction and Background</vt:lpstr>
      <vt:lpstr>Outcomes of the 2017 ATF Scientific Needs Workshop</vt:lpstr>
      <vt:lpstr>2017 SNW:  Thrusts</vt:lpstr>
      <vt:lpstr>Topics in Mid-IR Laser Research</vt:lpstr>
      <vt:lpstr>Topics in Laser-Plasma Interactions and Laser Wakefield Acceleration</vt:lpstr>
      <vt:lpstr>Topics in Laser-Electron Beam Interactions </vt:lpstr>
      <vt:lpstr>LWIR Laser Requirements by Experimental Area From the 2017 ATF SNW Report</vt:lpstr>
      <vt:lpstr>From the 2017 SNW Survey</vt:lpstr>
      <vt:lpstr>Recent Efforts – LWIR Systems</vt:lpstr>
      <vt:lpstr>Recent Efforts – Ti:Sapphire Anticipated Parameters</vt:lpstr>
      <vt:lpstr>Recent Efforts – Electron Beam/Experimental Hall Improvements</vt:lpstr>
      <vt:lpstr>PowerPoint Presentation</vt:lpstr>
      <vt:lpstr>Focus of This Meeting</vt:lpstr>
      <vt:lpstr>Next Steps:  Prioritize the ATF Development Thrusts</vt:lpstr>
      <vt:lpstr>Targeted Outcomes from this Workshop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ATF Science Planning Workshop</dc:title>
  <dc:creator>Palmer, Mark</dc:creator>
  <cp:lastModifiedBy>Palmer, Mark</cp:lastModifiedBy>
  <cp:revision>1</cp:revision>
  <dcterms:created xsi:type="dcterms:W3CDTF">2019-10-15T09:51:26Z</dcterms:created>
  <dcterms:modified xsi:type="dcterms:W3CDTF">2019-10-15T15:42:42Z</dcterms:modified>
</cp:coreProperties>
</file>